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360" r:id="rId3"/>
    <p:sldId id="428" r:id="rId4"/>
    <p:sldId id="429" r:id="rId5"/>
    <p:sldId id="425" r:id="rId6"/>
    <p:sldId id="426" r:id="rId7"/>
    <p:sldId id="427" r:id="rId8"/>
    <p:sldId id="422" r:id="rId9"/>
    <p:sldId id="423" r:id="rId10"/>
    <p:sldId id="430" r:id="rId11"/>
    <p:sldId id="431" r:id="rId12"/>
    <p:sldId id="432" r:id="rId13"/>
    <p:sldId id="399" r:id="rId14"/>
    <p:sldId id="398" r:id="rId15"/>
    <p:sldId id="361" r:id="rId16"/>
    <p:sldId id="362" r:id="rId17"/>
    <p:sldId id="363" r:id="rId18"/>
    <p:sldId id="364" r:id="rId19"/>
    <p:sldId id="365" r:id="rId20"/>
    <p:sldId id="307" r:id="rId21"/>
    <p:sldId id="308" r:id="rId22"/>
    <p:sldId id="302" r:id="rId23"/>
    <p:sldId id="410" r:id="rId24"/>
    <p:sldId id="402" r:id="rId25"/>
    <p:sldId id="403" r:id="rId26"/>
    <p:sldId id="404" r:id="rId27"/>
    <p:sldId id="405" r:id="rId28"/>
    <p:sldId id="406" r:id="rId29"/>
    <p:sldId id="407" r:id="rId30"/>
    <p:sldId id="408" r:id="rId31"/>
    <p:sldId id="409" r:id="rId32"/>
    <p:sldId id="411" r:id="rId33"/>
    <p:sldId id="414" r:id="rId34"/>
    <p:sldId id="415" r:id="rId35"/>
    <p:sldId id="413" r:id="rId36"/>
    <p:sldId id="416" r:id="rId37"/>
    <p:sldId id="417" r:id="rId38"/>
    <p:sldId id="419" r:id="rId39"/>
    <p:sldId id="257" r:id="rId40"/>
    <p:sldId id="258" r:id="rId41"/>
    <p:sldId id="260" r:id="rId42"/>
    <p:sldId id="261" r:id="rId43"/>
    <p:sldId id="262" r:id="rId44"/>
    <p:sldId id="263" r:id="rId45"/>
    <p:sldId id="264" r:id="rId46"/>
    <p:sldId id="265" r:id="rId47"/>
    <p:sldId id="266" r:id="rId48"/>
    <p:sldId id="272" r:id="rId49"/>
    <p:sldId id="267" r:id="rId50"/>
    <p:sldId id="268" r:id="rId51"/>
    <p:sldId id="269" r:id="rId52"/>
    <p:sldId id="270" r:id="rId53"/>
    <p:sldId id="309" r:id="rId54"/>
    <p:sldId id="311" r:id="rId55"/>
    <p:sldId id="312" r:id="rId56"/>
    <p:sldId id="313" r:id="rId57"/>
    <p:sldId id="314" r:id="rId58"/>
    <p:sldId id="315" r:id="rId59"/>
    <p:sldId id="433" r:id="rId60"/>
    <p:sldId id="434" r:id="rId61"/>
    <p:sldId id="435" r:id="rId62"/>
    <p:sldId id="436" r:id="rId63"/>
    <p:sldId id="437" r:id="rId64"/>
    <p:sldId id="438" r:id="rId65"/>
    <p:sldId id="439" r:id="rId66"/>
    <p:sldId id="440" r:id="rId67"/>
    <p:sldId id="441" r:id="rId68"/>
    <p:sldId id="442" r:id="rId69"/>
    <p:sldId id="443" r:id="rId70"/>
    <p:sldId id="444" r:id="rId71"/>
    <p:sldId id="445" r:id="rId72"/>
    <p:sldId id="446" r:id="rId73"/>
    <p:sldId id="447" r:id="rId74"/>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AA6DE5E-38FF-4FE5-AB3B-D83C55B5E81E}">
          <p14:sldIdLst>
            <p14:sldId id="256"/>
            <p14:sldId id="360"/>
            <p14:sldId id="428"/>
            <p14:sldId id="429"/>
            <p14:sldId id="425"/>
            <p14:sldId id="426"/>
            <p14:sldId id="427"/>
            <p14:sldId id="422"/>
            <p14:sldId id="423"/>
            <p14:sldId id="430"/>
            <p14:sldId id="431"/>
            <p14:sldId id="432"/>
            <p14:sldId id="399"/>
            <p14:sldId id="398"/>
            <p14:sldId id="361"/>
            <p14:sldId id="362"/>
            <p14:sldId id="363"/>
            <p14:sldId id="364"/>
            <p14:sldId id="365"/>
            <p14:sldId id="307"/>
            <p14:sldId id="308"/>
            <p14:sldId id="302"/>
            <p14:sldId id="410"/>
            <p14:sldId id="402"/>
            <p14:sldId id="403"/>
            <p14:sldId id="404"/>
            <p14:sldId id="405"/>
            <p14:sldId id="406"/>
            <p14:sldId id="407"/>
            <p14:sldId id="408"/>
            <p14:sldId id="409"/>
            <p14:sldId id="411"/>
            <p14:sldId id="414"/>
            <p14:sldId id="415"/>
            <p14:sldId id="413"/>
            <p14:sldId id="416"/>
            <p14:sldId id="417"/>
            <p14:sldId id="419"/>
            <p14:sldId id="257"/>
            <p14:sldId id="258"/>
            <p14:sldId id="260"/>
            <p14:sldId id="261"/>
            <p14:sldId id="262"/>
            <p14:sldId id="263"/>
            <p14:sldId id="264"/>
            <p14:sldId id="265"/>
            <p14:sldId id="266"/>
            <p14:sldId id="272"/>
            <p14:sldId id="267"/>
            <p14:sldId id="268"/>
            <p14:sldId id="269"/>
            <p14:sldId id="270"/>
            <p14:sldId id="309"/>
            <p14:sldId id="311"/>
            <p14:sldId id="312"/>
            <p14:sldId id="313"/>
            <p14:sldId id="314"/>
            <p14:sldId id="315"/>
          </p14:sldIdLst>
        </p14:section>
        <p14:section name="Untitled Section" id="{8E55DF8D-96DE-4A1B-815F-DC1E55379543}">
          <p14:sldIdLst>
            <p14:sldId id="433"/>
            <p14:sldId id="434"/>
            <p14:sldId id="435"/>
            <p14:sldId id="436"/>
            <p14:sldId id="437"/>
            <p14:sldId id="438"/>
            <p14:sldId id="439"/>
            <p14:sldId id="440"/>
            <p14:sldId id="441"/>
            <p14:sldId id="442"/>
            <p14:sldId id="443"/>
            <p14:sldId id="444"/>
            <p14:sldId id="445"/>
            <p14:sldId id="446"/>
            <p14:sldId id="44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36" autoAdjust="0"/>
    <p:restoredTop sz="94316" autoAdjust="0"/>
  </p:normalViewPr>
  <p:slideViewPr>
    <p:cSldViewPr>
      <p:cViewPr varScale="1">
        <p:scale>
          <a:sx n="69" d="100"/>
          <a:sy n="69" d="100"/>
        </p:scale>
        <p:origin x="1410" y="15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DB94DB-87E8-4B88-8555-3C8E2A31BB96}" type="datetimeFigureOut">
              <a:rPr lang="ar-EG" smtClean="0"/>
              <a:t>14/11/1442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DB94DB-87E8-4B88-8555-3C8E2A31BB96}" type="datetimeFigureOut">
              <a:rPr lang="ar-EG" smtClean="0"/>
              <a:t>14/11/1442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DB94DB-87E8-4B88-8555-3C8E2A31BB96}" type="datetimeFigureOut">
              <a:rPr lang="ar-EG" smtClean="0"/>
              <a:t>14/11/1442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DB94DB-87E8-4B88-8555-3C8E2A31BB96}" type="datetimeFigureOut">
              <a:rPr lang="ar-EG" smtClean="0"/>
              <a:t>14/11/1442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DB94DB-87E8-4B88-8555-3C8E2A31BB96}" type="datetimeFigureOut">
              <a:rPr lang="ar-EG" smtClean="0"/>
              <a:t>14/11/1442</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DB94DB-87E8-4B88-8555-3C8E2A31BB96}" type="datetimeFigureOut">
              <a:rPr lang="ar-EG" smtClean="0"/>
              <a:t>14/11/1442</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DB94DB-87E8-4B88-8555-3C8E2A31BB96}" type="datetimeFigureOut">
              <a:rPr lang="ar-EG" smtClean="0"/>
              <a:t>14/11/1442</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DB94DB-87E8-4B88-8555-3C8E2A31BB96}" type="datetimeFigureOut">
              <a:rPr lang="ar-EG" smtClean="0"/>
              <a:t>14/11/1442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DB94DB-87E8-4B88-8555-3C8E2A31BB96}" type="datetimeFigureOut">
              <a:rPr lang="ar-EG" smtClean="0"/>
              <a:t>14/11/1442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E7F24F22-2EFC-4903-81F9-7F47C7147B3D}" type="slidenum">
              <a:rPr lang="ar-EG" smtClean="0"/>
              <a:t>‹#›</a:t>
            </a:fld>
            <a:endParaRPr lang="ar-EG"/>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DB94DB-87E8-4B88-8555-3C8E2A31BB96}" type="datetimeFigureOut">
              <a:rPr lang="ar-EG" smtClean="0"/>
              <a:t>14/11/1442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DB94DB-87E8-4B88-8555-3C8E2A31BB96}" type="datetimeFigureOut">
              <a:rPr lang="ar-EG" smtClean="0"/>
              <a:t>14/11/1442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7F24F22-2EFC-4903-81F9-7F47C7147B3D}" type="slidenum">
              <a:rPr lang="ar-EG" smtClean="0"/>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45DB94DB-87E8-4B88-8555-3C8E2A31BB96}" type="datetimeFigureOut">
              <a:rPr lang="ar-EG" smtClean="0"/>
              <a:t>14/11/1442</a:t>
            </a:fld>
            <a:endParaRPr lang="ar-EG"/>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ar-EG"/>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E7F24F22-2EFC-4903-81F9-7F47C7147B3D}" type="slidenum">
              <a:rPr lang="ar-EG" smtClean="0"/>
              <a:t>‹#›</a:t>
            </a:fld>
            <a:endParaRPr lang="ar-EG"/>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457200" rtl="1" eaLnBrk="1" latinLnBrk="0" hangingPunct="1">
        <a:spcBef>
          <a:spcPct val="0"/>
        </a:spcBef>
        <a:buNone/>
        <a:defRPr sz="3200" kern="1200">
          <a:solidFill>
            <a:schemeClr val="tx1">
              <a:lumMod val="75000"/>
              <a:lumOff val="25000"/>
            </a:schemeClr>
          </a:solidFill>
          <a:latin typeface="+mj-lt"/>
          <a:ea typeface="+mj-ea"/>
          <a:cs typeface="Trebuchet M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ct val="20000"/>
        </a:spcBef>
        <a:buFont typeface="Arial"/>
        <a:buChar char="•"/>
        <a:defRPr sz="2000" kern="1200">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2000" kern="1200">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2000" kern="1200">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0"/>
            <a:ext cx="9128653" cy="1196751"/>
          </a:xfrm>
          <a:solidFill>
            <a:srgbClr val="FFFF00"/>
          </a:solidFill>
        </p:spPr>
        <p:txBody>
          <a:bodyPr>
            <a:noAutofit/>
          </a:bodyPr>
          <a:lstStyle/>
          <a:p>
            <a:pPr algn="ctr"/>
            <a:r>
              <a:rPr lang="ar-EG" sz="8800" smtClean="0"/>
              <a:t>تشريح الاسماك</a:t>
            </a:r>
            <a:endParaRPr lang="ar-EG" sz="8800" dirty="0"/>
          </a:p>
        </p:txBody>
      </p:sp>
      <p:sp>
        <p:nvSpPr>
          <p:cNvPr id="3" name="عنوان فرعي 2"/>
          <p:cNvSpPr>
            <a:spLocks noGrp="1"/>
          </p:cNvSpPr>
          <p:nvPr>
            <p:ph type="subTitle" idx="1"/>
          </p:nvPr>
        </p:nvSpPr>
        <p:spPr>
          <a:xfrm>
            <a:off x="93553" y="980728"/>
            <a:ext cx="9036496" cy="6048672"/>
          </a:xfrm>
          <a:solidFill>
            <a:srgbClr val="FFFF00"/>
          </a:solidFill>
        </p:spPr>
        <p:txBody>
          <a:bodyPr>
            <a:normAutofit fontScale="25000" lnSpcReduction="20000"/>
          </a:bodyPr>
          <a:lstStyle/>
          <a:p>
            <a:pPr indent="97790" algn="ctr"/>
            <a:r>
              <a:rPr lang="ar-EG" sz="17600" dirty="0" smtClean="0">
                <a:solidFill>
                  <a:srgbClr val="FF0000"/>
                </a:solidFill>
                <a:latin typeface="Times New Roman"/>
                <a:ea typeface="Times New Roman"/>
              </a:rPr>
              <a:t>دكتور</a:t>
            </a:r>
            <a:endParaRPr lang="en-US" sz="17600" dirty="0" smtClean="0">
              <a:solidFill>
                <a:srgbClr val="FF0000"/>
              </a:solidFill>
              <a:latin typeface="Times New Roman"/>
              <a:ea typeface="Times New Roman"/>
            </a:endParaRPr>
          </a:p>
          <a:p>
            <a:pPr indent="97790" algn="ctr"/>
            <a:r>
              <a:rPr lang="ar-EG" sz="19200" dirty="0" smtClean="0">
                <a:solidFill>
                  <a:srgbClr val="FF0000"/>
                </a:solidFill>
                <a:latin typeface="Times New Roman"/>
                <a:ea typeface="Times New Roman"/>
              </a:rPr>
              <a:t>محمود عثمان عبد الحميد الجندي</a:t>
            </a:r>
            <a:endParaRPr lang="en-US" sz="19200" dirty="0" smtClean="0">
              <a:solidFill>
                <a:srgbClr val="FF0000"/>
              </a:solidFill>
              <a:latin typeface="Times New Roman"/>
              <a:ea typeface="Times New Roman"/>
            </a:endParaRPr>
          </a:p>
          <a:p>
            <a:pPr indent="97790" algn="ctr"/>
            <a:r>
              <a:rPr lang="ar-EG" sz="12800" dirty="0" smtClean="0">
                <a:solidFill>
                  <a:srgbClr val="FF0000"/>
                </a:solidFill>
                <a:latin typeface="Times New Roman"/>
                <a:ea typeface="Times New Roman"/>
              </a:rPr>
              <a:t>استاذ الاستزراع السمكي </a:t>
            </a:r>
            <a:endParaRPr lang="en-US" sz="12800" dirty="0" smtClean="0">
              <a:solidFill>
                <a:srgbClr val="FF0000"/>
              </a:solidFill>
              <a:latin typeface="Times New Roman"/>
              <a:ea typeface="Times New Roman"/>
            </a:endParaRPr>
          </a:p>
          <a:p>
            <a:pPr indent="97790" algn="ctr"/>
            <a:r>
              <a:rPr lang="ar-EG" sz="12800" dirty="0" smtClean="0">
                <a:solidFill>
                  <a:srgbClr val="FF0000"/>
                </a:solidFill>
                <a:latin typeface="Times New Roman"/>
                <a:ea typeface="Times New Roman"/>
              </a:rPr>
              <a:t>وحدة بحوث الثروة السمكية </a:t>
            </a:r>
            <a:r>
              <a:rPr lang="ar-EG" sz="12800" dirty="0" err="1" smtClean="0">
                <a:solidFill>
                  <a:srgbClr val="FF0000"/>
                </a:solidFill>
                <a:latin typeface="Times New Roman"/>
                <a:ea typeface="Times New Roman"/>
              </a:rPr>
              <a:t>بسخا</a:t>
            </a:r>
            <a:endParaRPr lang="en-US" sz="12800" dirty="0" smtClean="0">
              <a:solidFill>
                <a:srgbClr val="FF0000"/>
              </a:solidFill>
              <a:latin typeface="Times New Roman"/>
              <a:ea typeface="Times New Roman"/>
            </a:endParaRPr>
          </a:p>
          <a:p>
            <a:pPr indent="97790" algn="ctr"/>
            <a:r>
              <a:rPr lang="ar-EG" sz="12800" dirty="0" smtClean="0">
                <a:solidFill>
                  <a:srgbClr val="FF0000"/>
                </a:solidFill>
                <a:latin typeface="Times New Roman"/>
                <a:ea typeface="Times New Roman"/>
              </a:rPr>
              <a:t>المعمل المركزي لبحوث الثروة السمكية</a:t>
            </a:r>
          </a:p>
          <a:p>
            <a:pPr indent="97790" algn="ctr"/>
            <a:r>
              <a:rPr lang="en-US" sz="12800" dirty="0" smtClean="0">
                <a:solidFill>
                  <a:srgbClr val="FF0000"/>
                </a:solidFill>
                <a:latin typeface="Times New Roman"/>
                <a:ea typeface="Times New Roman"/>
              </a:rPr>
              <a:t>Emile: dr_m.elgndy@yahoo.com</a:t>
            </a:r>
          </a:p>
          <a:p>
            <a:pPr indent="97790" algn="ctr"/>
            <a:r>
              <a:rPr lang="en-US" sz="12800" dirty="0" smtClean="0">
                <a:solidFill>
                  <a:srgbClr val="FF0000"/>
                </a:solidFill>
                <a:latin typeface="Times New Roman"/>
                <a:ea typeface="Times New Roman"/>
              </a:rPr>
              <a:t>http://kenanaonline.com/drelgndy</a:t>
            </a:r>
            <a:endParaRPr lang="ar-EG" sz="12800" dirty="0" smtClean="0">
              <a:solidFill>
                <a:srgbClr val="FF0000"/>
              </a:solidFill>
              <a:latin typeface="Times New Roman"/>
              <a:ea typeface="Times New Roman"/>
            </a:endParaRPr>
          </a:p>
          <a:p>
            <a:pPr indent="97790" algn="ctr"/>
            <a:r>
              <a:rPr lang="ar-EG" sz="12800" dirty="0" smtClean="0">
                <a:solidFill>
                  <a:srgbClr val="FF0000"/>
                </a:solidFill>
                <a:latin typeface="Times New Roman"/>
                <a:ea typeface="Times New Roman"/>
              </a:rPr>
              <a:t>تليفون</a:t>
            </a:r>
            <a:r>
              <a:rPr lang="en-GB" sz="12800" dirty="0" smtClean="0">
                <a:solidFill>
                  <a:srgbClr val="FF0000"/>
                </a:solidFill>
                <a:latin typeface="Times New Roman"/>
                <a:ea typeface="Times New Roman"/>
              </a:rPr>
              <a:t>01016691158</a:t>
            </a:r>
            <a:r>
              <a:rPr lang="ar-EG" sz="12800" dirty="0" err="1" smtClean="0">
                <a:solidFill>
                  <a:srgbClr val="FF0000"/>
                </a:solidFill>
                <a:latin typeface="Times New Roman"/>
                <a:ea typeface="Times New Roman"/>
              </a:rPr>
              <a:t>واتس</a:t>
            </a:r>
            <a:r>
              <a:rPr lang="ar-EG" sz="12800" dirty="0" smtClean="0">
                <a:solidFill>
                  <a:srgbClr val="FF0000"/>
                </a:solidFill>
                <a:latin typeface="Times New Roman"/>
                <a:ea typeface="Times New Roman"/>
              </a:rPr>
              <a:t> </a:t>
            </a:r>
            <a:r>
              <a:rPr lang="ar-EG" sz="12800" dirty="0" err="1" smtClean="0">
                <a:solidFill>
                  <a:srgbClr val="FF0000"/>
                </a:solidFill>
                <a:latin typeface="Times New Roman"/>
                <a:ea typeface="Times New Roman"/>
              </a:rPr>
              <a:t>وايمو</a:t>
            </a:r>
            <a:r>
              <a:rPr lang="ar-EG" sz="12800" dirty="0" smtClean="0">
                <a:solidFill>
                  <a:srgbClr val="FF0000"/>
                </a:solidFill>
                <a:latin typeface="Times New Roman"/>
                <a:ea typeface="Times New Roman"/>
              </a:rPr>
              <a:t> وماسينجر فيس</a:t>
            </a:r>
            <a:endParaRPr lang="en-US" sz="12800" dirty="0" smtClean="0">
              <a:solidFill>
                <a:srgbClr val="FF0000"/>
              </a:solidFill>
              <a:latin typeface="Times New Roman"/>
              <a:ea typeface="Times New Roman"/>
            </a:endParaRPr>
          </a:p>
          <a:p>
            <a:pPr indent="97790" algn="ctr"/>
            <a:r>
              <a:rPr lang="ar-EG" sz="12800" dirty="0" smtClean="0">
                <a:solidFill>
                  <a:srgbClr val="FF0000"/>
                </a:solidFill>
                <a:latin typeface="Times New Roman"/>
                <a:ea typeface="Times New Roman"/>
              </a:rPr>
              <a:t>00201142661764</a:t>
            </a:r>
            <a:endParaRPr lang="en-US" sz="12800" dirty="0" smtClean="0">
              <a:solidFill>
                <a:srgbClr val="FF0000"/>
              </a:solidFill>
              <a:latin typeface="Times New Roman"/>
              <a:ea typeface="Times New Roman"/>
            </a:endParaRPr>
          </a:p>
          <a:p>
            <a:pPr indent="97790" algn="ctr"/>
            <a:r>
              <a:rPr lang="ar-EG" sz="1400" dirty="0" smtClean="0">
                <a:latin typeface="Times New Roman"/>
                <a:ea typeface="Times New Roman"/>
              </a:rPr>
              <a:t> </a:t>
            </a:r>
            <a:endParaRPr lang="en-US" sz="1400" dirty="0" smtClean="0">
              <a:latin typeface="Times New Roman"/>
              <a:ea typeface="Times New Roman"/>
            </a:endParaRPr>
          </a:p>
          <a:p>
            <a:pPr indent="97790" algn="ctr"/>
            <a:r>
              <a:rPr lang="ar-EG" sz="1400" dirty="0" smtClean="0">
                <a:latin typeface="Times New Roman"/>
                <a:ea typeface="Times New Roman"/>
              </a:rPr>
              <a:t> </a:t>
            </a:r>
            <a:endParaRPr lang="en-US" sz="1400" dirty="0" smtClean="0">
              <a:latin typeface="Times New Roman"/>
              <a:ea typeface="Times New Roman"/>
            </a:endParaRPr>
          </a:p>
          <a:p>
            <a:pPr indent="97790" algn="ctr"/>
            <a:r>
              <a:rPr lang="ar-EG" sz="1400" dirty="0" smtClean="0">
                <a:latin typeface="Times New Roman"/>
                <a:ea typeface="Times New Roman"/>
              </a:rPr>
              <a:t> </a:t>
            </a:r>
            <a:endParaRPr lang="en-US" sz="1400" dirty="0" smtClean="0">
              <a:latin typeface="Times New Roman"/>
              <a:ea typeface="Times New Roman"/>
            </a:endParaRPr>
          </a:p>
          <a:p>
            <a:pPr indent="97790" algn="ctr"/>
            <a:r>
              <a:rPr lang="ar-EG" sz="1400" dirty="0" smtClean="0">
                <a:latin typeface="Times New Roman"/>
                <a:ea typeface="Times New Roman"/>
              </a:rPr>
              <a:t> </a:t>
            </a:r>
            <a:endParaRPr lang="en-US" sz="1400" dirty="0" smtClean="0">
              <a:latin typeface="Times New Roman"/>
              <a:ea typeface="Times New Roman"/>
            </a:endParaRPr>
          </a:p>
          <a:p>
            <a:pPr indent="97790" algn="ctr"/>
            <a:r>
              <a:rPr lang="ar-EG" sz="1400" dirty="0" smtClean="0">
                <a:latin typeface="Times New Roman"/>
                <a:ea typeface="Times New Roman"/>
              </a:rPr>
              <a:t> </a:t>
            </a:r>
          </a:p>
          <a:p>
            <a:pPr indent="97790" algn="ctr"/>
            <a:endParaRPr lang="ar-EG" sz="1400" dirty="0" smtClean="0">
              <a:latin typeface="Times New Roman"/>
            </a:endParaRPr>
          </a:p>
          <a:p>
            <a:pPr indent="97790" algn="ctr"/>
            <a:endParaRPr lang="ar-EG" sz="1400" dirty="0" smtClean="0">
              <a:latin typeface="Times New Roman"/>
            </a:endParaRPr>
          </a:p>
          <a:p>
            <a:pPr indent="97790" algn="ctr"/>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smtClean="0">
              <a:latin typeface="Times New Roman"/>
            </a:endParaRPr>
          </a:p>
          <a:p>
            <a:pPr indent="97790"/>
            <a:endParaRPr lang="ar-EG" sz="1400" dirty="0"/>
          </a:p>
        </p:txBody>
      </p:sp>
    </p:spTree>
    <p:extLst>
      <p:ext uri="{BB962C8B-B14F-4D97-AF65-F5344CB8AC3E}">
        <p14:creationId xmlns:p14="http://schemas.microsoft.com/office/powerpoint/2010/main" val="40584878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5742741"/>
            <a:ext cx="4572000" cy="707886"/>
          </a:xfrm>
          <a:prstGeom prst="rect">
            <a:avLst/>
          </a:prstGeom>
        </p:spPr>
        <p:txBody>
          <a:bodyPr>
            <a:spAutoFit/>
          </a:bodyPr>
          <a:lstStyle/>
          <a:p>
            <a:pPr indent="97790" algn="justLow"/>
            <a:r>
              <a:rPr lang="ar-EG" sz="4000" dirty="0">
                <a:latin typeface="Times New Roman"/>
                <a:ea typeface="Times New Roman"/>
              </a:rPr>
              <a:t> </a:t>
            </a:r>
            <a:endParaRPr lang="ar-EG" dirty="0"/>
          </a:p>
        </p:txBody>
      </p:sp>
      <p:sp>
        <p:nvSpPr>
          <p:cNvPr id="3" name="مستطيل 2"/>
          <p:cNvSpPr/>
          <p:nvPr/>
        </p:nvSpPr>
        <p:spPr>
          <a:xfrm>
            <a:off x="0" y="0"/>
            <a:ext cx="9144000" cy="1030539"/>
          </a:xfrm>
          <a:prstGeom prst="rect">
            <a:avLst/>
          </a:prstGeom>
        </p:spPr>
        <p:txBody>
          <a:bodyPr wrap="square">
            <a:spAutoFit/>
          </a:bodyPr>
          <a:lstStyle/>
          <a:p>
            <a:pPr marL="28575" marR="28575" indent="114300" algn="ctr">
              <a:lnSpc>
                <a:spcPct val="115000"/>
              </a:lnSpc>
              <a:spcBef>
                <a:spcPts val="450"/>
              </a:spcBef>
              <a:spcAft>
                <a:spcPts val="450"/>
              </a:spcAft>
            </a:pPr>
            <a:r>
              <a:rPr lang="ar-SA" sz="3200" dirty="0">
                <a:solidFill>
                  <a:srgbClr val="FF0000"/>
                </a:solidFill>
                <a:ea typeface="Times New Roman"/>
                <a:cs typeface="Tahoma"/>
              </a:rPr>
              <a:t>تشريح الاسماك</a:t>
            </a:r>
            <a:endParaRPr lang="en-US" sz="3200" dirty="0">
              <a:solidFill>
                <a:srgbClr val="FF0000"/>
              </a:solidFill>
              <a:ea typeface="Calibri"/>
              <a:cs typeface="Arial"/>
            </a:endParaRPr>
          </a:p>
          <a:p>
            <a:pPr marL="28575" marR="28575" indent="114300">
              <a:lnSpc>
                <a:spcPts val="1870"/>
              </a:lnSpc>
              <a:spcBef>
                <a:spcPts val="450"/>
              </a:spcBef>
              <a:spcAft>
                <a:spcPts val="450"/>
              </a:spcAft>
            </a:pPr>
            <a:r>
              <a:rPr lang="ar-SA" sz="3200" dirty="0">
                <a:solidFill>
                  <a:srgbClr val="FF0000"/>
                </a:solidFill>
                <a:ea typeface="Times New Roman"/>
                <a:cs typeface="Tahoma"/>
              </a:rPr>
              <a:t>يتكون جسم السمكة من ثلاثة أجزاء رئيسية :</a:t>
            </a:r>
            <a:endParaRPr lang="en-US" sz="3200" dirty="0">
              <a:solidFill>
                <a:srgbClr val="FF0000"/>
              </a:solidFill>
              <a:ea typeface="Calibri"/>
              <a:cs typeface="Arial"/>
            </a:endParaRPr>
          </a:p>
        </p:txBody>
      </p:sp>
      <p:graphicFrame>
        <p:nvGraphicFramePr>
          <p:cNvPr id="5" name="جدول 4"/>
          <p:cNvGraphicFramePr>
            <a:graphicFrameLocks noGrp="1"/>
          </p:cNvGraphicFramePr>
          <p:nvPr>
            <p:extLst>
              <p:ext uri="{D42A27DB-BD31-4B8C-83A1-F6EECF244321}">
                <p14:modId xmlns:p14="http://schemas.microsoft.com/office/powerpoint/2010/main" val="3485379610"/>
              </p:ext>
            </p:extLst>
          </p:nvPr>
        </p:nvGraphicFramePr>
        <p:xfrm>
          <a:off x="0" y="1340768"/>
          <a:ext cx="9144000" cy="5559191"/>
        </p:xfrm>
        <a:graphic>
          <a:graphicData uri="http://schemas.openxmlformats.org/drawingml/2006/table">
            <a:tbl>
              <a:tblPr rtl="1" firstRow="1" firstCol="1" bandRow="1"/>
              <a:tblGrid>
                <a:gridCol w="9144000">
                  <a:extLst>
                    <a:ext uri="{9D8B030D-6E8A-4147-A177-3AD203B41FA5}">
                      <a16:colId xmlns:a16="http://schemas.microsoft.com/office/drawing/2014/main" val="20000"/>
                    </a:ext>
                  </a:extLst>
                </a:gridCol>
              </a:tblGrid>
              <a:tr h="4506419">
                <a:tc>
                  <a:txBody>
                    <a:bodyPr/>
                    <a:lstStyle/>
                    <a:p>
                      <a:pPr algn="r" rtl="1">
                        <a:lnSpc>
                          <a:spcPct val="115000"/>
                        </a:lnSpc>
                        <a:spcAft>
                          <a:spcPts val="1000"/>
                        </a:spcAft>
                      </a:pPr>
                      <a:r>
                        <a:rPr lang="en-US" sz="3200" dirty="0">
                          <a:solidFill>
                            <a:srgbClr val="FF0000"/>
                          </a:solidFill>
                          <a:effectLst/>
                          <a:latin typeface="Tahoma"/>
                          <a:ea typeface="Times New Roman"/>
                          <a:cs typeface="Arial"/>
                        </a:rPr>
                        <a:t>  </a:t>
                      </a:r>
                      <a:endParaRPr lang="en-US" sz="3200" dirty="0" smtClean="0">
                        <a:solidFill>
                          <a:srgbClr val="FF0000"/>
                        </a:solidFill>
                        <a:effectLst/>
                        <a:latin typeface="Tahoma"/>
                        <a:ea typeface="Times New Roman"/>
                        <a:cs typeface="Arial"/>
                      </a:endParaRPr>
                    </a:p>
                    <a:p>
                      <a:pPr algn="r" rtl="1">
                        <a:lnSpc>
                          <a:spcPct val="115000"/>
                        </a:lnSpc>
                        <a:spcAft>
                          <a:spcPts val="1000"/>
                        </a:spcAft>
                      </a:pPr>
                      <a:endParaRPr lang="en-US" sz="3200" dirty="0" smtClean="0">
                        <a:solidFill>
                          <a:srgbClr val="FF0000"/>
                        </a:solidFill>
                        <a:effectLst/>
                        <a:latin typeface="Tahoma"/>
                        <a:ea typeface="Calibri"/>
                        <a:cs typeface="Arial"/>
                      </a:endParaRPr>
                    </a:p>
                    <a:p>
                      <a:pPr algn="r" rtl="1">
                        <a:lnSpc>
                          <a:spcPct val="115000"/>
                        </a:lnSpc>
                        <a:spcAft>
                          <a:spcPts val="1000"/>
                        </a:spcAft>
                      </a:pPr>
                      <a:endParaRPr lang="en-US" sz="3200" dirty="0" smtClean="0">
                        <a:solidFill>
                          <a:srgbClr val="FF0000"/>
                        </a:solidFill>
                        <a:effectLst/>
                        <a:latin typeface="Tahoma"/>
                        <a:ea typeface="Calibri"/>
                        <a:cs typeface="Arial"/>
                      </a:endParaRPr>
                    </a:p>
                    <a:p>
                      <a:pPr algn="r" rtl="1">
                        <a:lnSpc>
                          <a:spcPct val="115000"/>
                        </a:lnSpc>
                        <a:spcAft>
                          <a:spcPts val="1000"/>
                        </a:spcAft>
                      </a:pPr>
                      <a:endParaRPr lang="en-US" sz="3200" dirty="0">
                        <a:solidFill>
                          <a:srgbClr val="FF0000"/>
                        </a:solidFill>
                        <a:effectLst/>
                        <a:latin typeface="Calibri"/>
                        <a:ea typeface="Calibri"/>
                        <a:cs typeface="Arial"/>
                      </a:endParaRPr>
                    </a:p>
                    <a:p>
                      <a:pPr marL="28575" marR="28575" indent="114300" algn="r" rtl="1">
                        <a:lnSpc>
                          <a:spcPts val="1870"/>
                        </a:lnSpc>
                        <a:spcBef>
                          <a:spcPts val="450"/>
                        </a:spcBef>
                        <a:spcAft>
                          <a:spcPts val="450"/>
                        </a:spcAft>
                      </a:pPr>
                      <a:r>
                        <a:rPr lang="ar-SA" sz="3200" dirty="0">
                          <a:solidFill>
                            <a:srgbClr val="FF0000"/>
                          </a:solidFill>
                          <a:effectLst/>
                          <a:latin typeface="Calibri"/>
                          <a:ea typeface="Times New Roman"/>
                          <a:cs typeface="Tahoma"/>
                        </a:rPr>
                        <a:t>1- غطاء الخياشيم  2- الخط الجانبي 3- الزعنفة </a:t>
                      </a:r>
                      <a:endParaRPr lang="en-US" sz="3200" dirty="0" smtClean="0">
                        <a:solidFill>
                          <a:srgbClr val="FF0000"/>
                        </a:solidFill>
                        <a:effectLst/>
                        <a:latin typeface="Calibri"/>
                        <a:ea typeface="Times New Roman"/>
                        <a:cs typeface="Tahoma"/>
                      </a:endParaRPr>
                    </a:p>
                    <a:p>
                      <a:pPr marL="28575" marR="28575" indent="114300" algn="r" rtl="1">
                        <a:lnSpc>
                          <a:spcPts val="1870"/>
                        </a:lnSpc>
                        <a:spcBef>
                          <a:spcPts val="450"/>
                        </a:spcBef>
                        <a:spcAft>
                          <a:spcPts val="450"/>
                        </a:spcAft>
                      </a:pPr>
                      <a:r>
                        <a:rPr lang="ar-SA" sz="3200" dirty="0" smtClean="0">
                          <a:solidFill>
                            <a:srgbClr val="FF0000"/>
                          </a:solidFill>
                          <a:effectLst/>
                          <a:latin typeface="Calibri"/>
                          <a:ea typeface="Times New Roman"/>
                          <a:cs typeface="Tahoma"/>
                        </a:rPr>
                        <a:t>الظهرية </a:t>
                      </a:r>
                      <a:r>
                        <a:rPr lang="ar-SA" sz="3200" dirty="0">
                          <a:solidFill>
                            <a:srgbClr val="FF0000"/>
                          </a:solidFill>
                          <a:effectLst/>
                          <a:latin typeface="Calibri"/>
                          <a:ea typeface="Times New Roman"/>
                          <a:cs typeface="Tahoma"/>
                        </a:rPr>
                        <a:t>4- الزعنفة الدهنية 5- سويقة الذيل(الحبل </a:t>
                      </a:r>
                      <a:endParaRPr lang="en-US" sz="3200" dirty="0" smtClean="0">
                        <a:solidFill>
                          <a:srgbClr val="FF0000"/>
                        </a:solidFill>
                        <a:effectLst/>
                        <a:latin typeface="Calibri"/>
                        <a:ea typeface="Times New Roman"/>
                        <a:cs typeface="Tahoma"/>
                      </a:endParaRPr>
                    </a:p>
                    <a:p>
                      <a:pPr marL="28575" marR="28575" indent="114300" algn="r" rtl="1">
                        <a:lnSpc>
                          <a:spcPts val="1870"/>
                        </a:lnSpc>
                        <a:spcBef>
                          <a:spcPts val="450"/>
                        </a:spcBef>
                        <a:spcAft>
                          <a:spcPts val="450"/>
                        </a:spcAft>
                      </a:pPr>
                      <a:r>
                        <a:rPr lang="ar-SA" sz="3200" dirty="0" err="1" smtClean="0">
                          <a:solidFill>
                            <a:srgbClr val="FF0000"/>
                          </a:solidFill>
                          <a:effectLst/>
                          <a:latin typeface="Calibri"/>
                          <a:ea typeface="Times New Roman"/>
                          <a:cs typeface="Tahoma"/>
                        </a:rPr>
                        <a:t>الشوكى</a:t>
                      </a:r>
                      <a:r>
                        <a:rPr lang="ar-SA" sz="3200" dirty="0">
                          <a:solidFill>
                            <a:srgbClr val="FF0000"/>
                          </a:solidFill>
                          <a:effectLst/>
                          <a:latin typeface="Calibri"/>
                          <a:ea typeface="Times New Roman"/>
                          <a:cs typeface="Tahoma"/>
                        </a:rPr>
                        <a:t>) 6- الزعنفة الذيلية 7- الزعنفة الشرجية 8- </a:t>
                      </a:r>
                      <a:endParaRPr lang="en-US" sz="3200" dirty="0" smtClean="0">
                        <a:solidFill>
                          <a:srgbClr val="FF0000"/>
                        </a:solidFill>
                        <a:effectLst/>
                        <a:latin typeface="Calibri"/>
                        <a:ea typeface="Times New Roman"/>
                        <a:cs typeface="Tahoma"/>
                      </a:endParaRPr>
                    </a:p>
                    <a:p>
                      <a:pPr marL="28575" marR="28575" indent="114300" algn="r" rtl="1">
                        <a:lnSpc>
                          <a:spcPts val="1870"/>
                        </a:lnSpc>
                        <a:spcBef>
                          <a:spcPts val="450"/>
                        </a:spcBef>
                        <a:spcAft>
                          <a:spcPts val="450"/>
                        </a:spcAft>
                      </a:pPr>
                      <a:r>
                        <a:rPr lang="ar-SA" sz="3200" dirty="0" smtClean="0">
                          <a:solidFill>
                            <a:srgbClr val="FF0000"/>
                          </a:solidFill>
                          <a:effectLst/>
                          <a:latin typeface="Calibri"/>
                          <a:ea typeface="Times New Roman"/>
                          <a:cs typeface="Tahoma"/>
                        </a:rPr>
                        <a:t>أعضاء </a:t>
                      </a:r>
                      <a:r>
                        <a:rPr lang="ar-SA" sz="3200" dirty="0">
                          <a:solidFill>
                            <a:srgbClr val="FF0000"/>
                          </a:solidFill>
                          <a:effectLst/>
                          <a:latin typeface="Calibri"/>
                          <a:ea typeface="Times New Roman"/>
                          <a:cs typeface="Tahoma"/>
                        </a:rPr>
                        <a:t>بعث الضوء  9- الزعانف الحوضية (زوج) 10- </a:t>
                      </a:r>
                      <a:endParaRPr lang="en-US" sz="3200" dirty="0" smtClean="0">
                        <a:solidFill>
                          <a:srgbClr val="FF0000"/>
                        </a:solidFill>
                        <a:effectLst/>
                        <a:latin typeface="Calibri"/>
                        <a:ea typeface="Times New Roman"/>
                        <a:cs typeface="Tahoma"/>
                      </a:endParaRPr>
                    </a:p>
                    <a:p>
                      <a:pPr marL="28575" marR="28575" indent="114300" algn="r" rtl="1">
                        <a:lnSpc>
                          <a:spcPts val="1870"/>
                        </a:lnSpc>
                        <a:spcBef>
                          <a:spcPts val="450"/>
                        </a:spcBef>
                        <a:spcAft>
                          <a:spcPts val="450"/>
                        </a:spcAft>
                      </a:pPr>
                      <a:r>
                        <a:rPr lang="ar-SA" sz="3200" dirty="0" smtClean="0">
                          <a:solidFill>
                            <a:srgbClr val="FF0000"/>
                          </a:solidFill>
                          <a:effectLst/>
                          <a:latin typeface="Calibri"/>
                          <a:ea typeface="Times New Roman"/>
                          <a:cs typeface="Tahoma"/>
                        </a:rPr>
                        <a:t>الزعانف </a:t>
                      </a:r>
                      <a:r>
                        <a:rPr lang="ar-SA" sz="3200" dirty="0">
                          <a:solidFill>
                            <a:srgbClr val="FF0000"/>
                          </a:solidFill>
                          <a:effectLst/>
                          <a:latin typeface="Calibri"/>
                          <a:ea typeface="Times New Roman"/>
                          <a:cs typeface="Tahoma"/>
                        </a:rPr>
                        <a:t>الصدرية (زوج)</a:t>
                      </a:r>
                      <a:endParaRPr lang="en-US" sz="3200" dirty="0">
                        <a:solidFill>
                          <a:srgbClr val="FF0000"/>
                        </a:solidFill>
                        <a:effectLst/>
                        <a:latin typeface="Calibri"/>
                        <a:ea typeface="Calibri"/>
                        <a:cs typeface="Arial"/>
                      </a:endParaRPr>
                    </a:p>
                  </a:txBody>
                  <a:tcPr marL="38100" marR="38100"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10813">
                <a:tc>
                  <a:txBody>
                    <a:bodyPr/>
                    <a:lstStyle/>
                    <a:p>
                      <a:pPr algn="r" rtl="1">
                        <a:lnSpc>
                          <a:spcPct val="115000"/>
                        </a:lnSpc>
                        <a:spcAft>
                          <a:spcPts val="0"/>
                        </a:spcAft>
                      </a:pPr>
                      <a:r>
                        <a:rPr lang="ar-SA" sz="3200" b="1" dirty="0">
                          <a:solidFill>
                            <a:srgbClr val="FF0000"/>
                          </a:solidFill>
                          <a:effectLst/>
                          <a:latin typeface="Calibri"/>
                          <a:ea typeface="Times New Roman"/>
                          <a:cs typeface="Tahoma"/>
                        </a:rPr>
                        <a:t>رسم توضيحي لجسم السمكة من الخارج</a:t>
                      </a:r>
                      <a:endParaRPr lang="en-US" sz="3200" dirty="0">
                        <a:solidFill>
                          <a:srgbClr val="FF0000"/>
                        </a:solidFill>
                        <a:effectLst/>
                        <a:latin typeface="Calibri"/>
                        <a:ea typeface="Calibri"/>
                        <a:cs typeface="Arial"/>
                      </a:endParaRPr>
                    </a:p>
                  </a:txBody>
                  <a:tcPr marL="38100" marR="38100"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pic>
        <p:nvPicPr>
          <p:cNvPr id="2049" name="Picture 1" descr="الوصف: جسم السمك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030539"/>
            <a:ext cx="8892480" cy="2902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9216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16632"/>
            <a:ext cx="9144000" cy="6370975"/>
          </a:xfrm>
          <a:prstGeom prst="rect">
            <a:avLst/>
          </a:prstGeom>
        </p:spPr>
        <p:txBody>
          <a:bodyPr wrap="square">
            <a:spAutoFit/>
          </a:bodyPr>
          <a:lstStyle/>
          <a:p>
            <a:r>
              <a:rPr lang="ar-EG" sz="2400" b="1" dirty="0" smtClean="0">
                <a:solidFill>
                  <a:srgbClr val="FF0000"/>
                </a:solidFill>
              </a:rPr>
              <a:t>الاسماك</a:t>
            </a:r>
            <a:r>
              <a:rPr lang="ar-SA" sz="2400" b="1" dirty="0" smtClean="0">
                <a:solidFill>
                  <a:srgbClr val="FF0000"/>
                </a:solidFill>
              </a:rPr>
              <a:t> </a:t>
            </a:r>
            <a:r>
              <a:rPr lang="ar-SA" sz="2400" b="1" dirty="0">
                <a:solidFill>
                  <a:srgbClr val="FF0000"/>
                </a:solidFill>
              </a:rPr>
              <a:t>من الحيوانات الفقارية غالبا من ذوات الدم البارد وهي تعيش في الماء, هناك أكثر </a:t>
            </a:r>
            <a:r>
              <a:rPr lang="ar-EG" sz="2400" b="1" dirty="0" smtClean="0">
                <a:solidFill>
                  <a:srgbClr val="FF0000"/>
                </a:solidFill>
              </a:rPr>
              <a:t>3</a:t>
            </a:r>
            <a:r>
              <a:rPr lang="ar-SA" sz="2400" b="1" dirty="0" smtClean="0">
                <a:solidFill>
                  <a:srgbClr val="FF0000"/>
                </a:solidFill>
              </a:rPr>
              <a:t>7000 </a:t>
            </a:r>
            <a:r>
              <a:rPr lang="ar-SA" sz="2400" b="1" dirty="0">
                <a:solidFill>
                  <a:srgbClr val="FF0000"/>
                </a:solidFill>
              </a:rPr>
              <a:t>نوع </a:t>
            </a:r>
            <a:r>
              <a:rPr lang="ar-SA" sz="2400" b="1" dirty="0" err="1">
                <a:solidFill>
                  <a:srgbClr val="FF0000"/>
                </a:solidFill>
              </a:rPr>
              <a:t>ٰ‎منها</a:t>
            </a:r>
            <a:r>
              <a:rPr lang="ar-SA" sz="2400" b="1" dirty="0">
                <a:solidFill>
                  <a:srgbClr val="FF0000"/>
                </a:solidFill>
              </a:rPr>
              <a:t> مما جعلها أكثر الفقاريات تنوعاً. </a:t>
            </a:r>
            <a:endParaRPr lang="en-US" sz="2400" b="1" dirty="0" smtClean="0">
              <a:solidFill>
                <a:srgbClr val="FF0000"/>
              </a:solidFill>
            </a:endParaRPr>
          </a:p>
          <a:p>
            <a:r>
              <a:rPr lang="ar-SA" sz="2400" b="1" dirty="0" smtClean="0">
                <a:solidFill>
                  <a:srgbClr val="FF0000"/>
                </a:solidFill>
              </a:rPr>
              <a:t>للسمك </a:t>
            </a:r>
            <a:r>
              <a:rPr lang="ar-SA" sz="2400" b="1" dirty="0">
                <a:solidFill>
                  <a:srgbClr val="FF0000"/>
                </a:solidFill>
              </a:rPr>
              <a:t>حراشف وزعانف </a:t>
            </a:r>
            <a:r>
              <a:rPr lang="ar-SA" sz="2400" b="1" dirty="0" smtClean="0">
                <a:solidFill>
                  <a:srgbClr val="FF0000"/>
                </a:solidFill>
              </a:rPr>
              <a:t>وخياشيم </a:t>
            </a:r>
            <a:r>
              <a:rPr lang="ar-SA" sz="2400" b="1" dirty="0">
                <a:solidFill>
                  <a:srgbClr val="FF0000"/>
                </a:solidFill>
              </a:rPr>
              <a:t>يتنفس بها. تسمى القشرة </a:t>
            </a:r>
            <a:r>
              <a:rPr lang="ar-SA" sz="2400" b="1" dirty="0" smtClean="0">
                <a:solidFill>
                  <a:srgbClr val="FF0000"/>
                </a:solidFill>
              </a:rPr>
              <a:t>الخارج</a:t>
            </a:r>
            <a:r>
              <a:rPr lang="ar-EG" sz="2400" b="1" dirty="0">
                <a:solidFill>
                  <a:srgbClr val="FF0000"/>
                </a:solidFill>
              </a:rPr>
              <a:t>ي</a:t>
            </a:r>
            <a:r>
              <a:rPr lang="ar-SA" sz="2400" b="1" dirty="0" smtClean="0">
                <a:solidFill>
                  <a:srgbClr val="FF0000"/>
                </a:solidFill>
              </a:rPr>
              <a:t>ة </a:t>
            </a:r>
            <a:r>
              <a:rPr lang="ar-SA" sz="2400" b="1" dirty="0">
                <a:solidFill>
                  <a:srgbClr val="FF0000"/>
                </a:solidFill>
              </a:rPr>
              <a:t>التي تغطي جلد السمك </a:t>
            </a:r>
            <a:r>
              <a:rPr lang="ar-SA" sz="2400" b="1" dirty="0" smtClean="0">
                <a:solidFill>
                  <a:srgbClr val="FF0000"/>
                </a:solidFill>
              </a:rPr>
              <a:t>بال</a:t>
            </a:r>
            <a:r>
              <a:rPr lang="ar-EG" sz="2400" b="1" dirty="0" smtClean="0">
                <a:solidFill>
                  <a:srgbClr val="FF0000"/>
                </a:solidFill>
              </a:rPr>
              <a:t>قشور</a:t>
            </a:r>
            <a:r>
              <a:rPr lang="ar-SA" sz="2400" b="1" dirty="0" smtClean="0">
                <a:solidFill>
                  <a:srgbClr val="FF0000"/>
                </a:solidFill>
              </a:rPr>
              <a:t>الأسماك </a:t>
            </a:r>
            <a:r>
              <a:rPr lang="ar-SA" sz="2400" b="1" dirty="0">
                <a:solidFill>
                  <a:srgbClr val="FF0000"/>
                </a:solidFill>
              </a:rPr>
              <a:t>بعضها يعيش في الماء العذب في </a:t>
            </a:r>
            <a:r>
              <a:rPr lang="ar-SA" sz="2400" b="1" dirty="0" err="1">
                <a:solidFill>
                  <a:srgbClr val="FF0000"/>
                </a:solidFill>
              </a:rPr>
              <a:t>الإلى</a:t>
            </a:r>
            <a:r>
              <a:rPr lang="ar-SA" sz="2400" b="1" dirty="0">
                <a:solidFill>
                  <a:srgbClr val="FF0000"/>
                </a:solidFill>
              </a:rPr>
              <a:t> 15 طن كما في سمك القرش والحوت</a:t>
            </a:r>
            <a:r>
              <a:rPr lang="en-US" sz="2400" b="1" dirty="0">
                <a:solidFill>
                  <a:srgbClr val="FF0000"/>
                </a:solidFill>
              </a:rPr>
              <a:t>.</a:t>
            </a:r>
            <a:br>
              <a:rPr lang="en-US" sz="2400" b="1" dirty="0">
                <a:solidFill>
                  <a:srgbClr val="FF0000"/>
                </a:solidFill>
              </a:rPr>
            </a:br>
            <a:r>
              <a:rPr lang="ar-SA" sz="2400" b="1" dirty="0">
                <a:solidFill>
                  <a:srgbClr val="FF0000"/>
                </a:solidFill>
              </a:rPr>
              <a:t>أكثر أنواع الأسماك تعتبر غذاء رئيسيا للبشر, ومن أنواع الأسماك التي تكون مرغوبة أكثر من غيرها مثل سمك ال</a:t>
            </a:r>
            <a:r>
              <a:rPr lang="ar-EG" sz="2400" b="1" dirty="0">
                <a:solidFill>
                  <a:srgbClr val="FF0000"/>
                </a:solidFill>
              </a:rPr>
              <a:t>بلطى والبروك </a:t>
            </a:r>
            <a:r>
              <a:rPr lang="ar-EG" sz="2400" b="1" dirty="0" err="1">
                <a:solidFill>
                  <a:srgbClr val="FF0000"/>
                </a:solidFill>
              </a:rPr>
              <a:t>والقراميط</a:t>
            </a:r>
            <a:r>
              <a:rPr lang="ar-EG" sz="2400" b="1" dirty="0">
                <a:solidFill>
                  <a:srgbClr val="FF0000"/>
                </a:solidFill>
              </a:rPr>
              <a:t> </a:t>
            </a:r>
            <a:r>
              <a:rPr lang="ar-SA" sz="2400" b="1" dirty="0">
                <a:solidFill>
                  <a:srgbClr val="FF0000"/>
                </a:solidFill>
              </a:rPr>
              <a:t>وسمك الرنجة وسمك السردين وسمك التونة</a:t>
            </a:r>
            <a:r>
              <a:rPr lang="en-US" sz="2400" b="1" dirty="0">
                <a:solidFill>
                  <a:srgbClr val="FF0000"/>
                </a:solidFill>
              </a:rPr>
              <a:t>.</a:t>
            </a:r>
            <a:br>
              <a:rPr lang="en-US" sz="2400" b="1" dirty="0">
                <a:solidFill>
                  <a:srgbClr val="FF0000"/>
                </a:solidFill>
              </a:rPr>
            </a:br>
            <a:r>
              <a:rPr lang="ar-SA" sz="2400" b="1" dirty="0">
                <a:solidFill>
                  <a:srgbClr val="FF0000"/>
                </a:solidFill>
              </a:rPr>
              <a:t>أغلب أنواع الأسماك لها عظام وبعض الأنواع الأخرى مثل القرش ليس لها عظام حقيقية بل هي غضروفية. بعض العلماء لا يعتبرونها أسماك حقيقية, ولكن أغلب الناس يدعونها بالأسماك</a:t>
            </a:r>
            <a:endParaRPr lang="ar-EG" sz="2400" b="1" dirty="0">
              <a:solidFill>
                <a:srgbClr val="FF0000"/>
              </a:solidFill>
            </a:endParaRPr>
          </a:p>
          <a:p>
            <a:r>
              <a:rPr lang="ar-SA" sz="2400" b="1" dirty="0" smtClean="0">
                <a:solidFill>
                  <a:srgbClr val="FF0000"/>
                </a:solidFill>
              </a:rPr>
              <a:t>بحيرات </a:t>
            </a:r>
            <a:r>
              <a:rPr lang="ar-SA" sz="2400" b="1" dirty="0">
                <a:solidFill>
                  <a:srgbClr val="FF0000"/>
                </a:solidFill>
              </a:rPr>
              <a:t>والأنهار </a:t>
            </a:r>
            <a:r>
              <a:rPr lang="ar-SA" sz="2400" b="1" dirty="0" smtClean="0">
                <a:solidFill>
                  <a:srgbClr val="FF0000"/>
                </a:solidFill>
              </a:rPr>
              <a:t>و</a:t>
            </a:r>
            <a:r>
              <a:rPr lang="ar-EG" sz="2400" b="1" dirty="0" smtClean="0">
                <a:solidFill>
                  <a:srgbClr val="FF0000"/>
                </a:solidFill>
              </a:rPr>
              <a:t>ا</a:t>
            </a:r>
            <a:r>
              <a:rPr lang="ar-SA" sz="2400" b="1" dirty="0" smtClean="0">
                <a:solidFill>
                  <a:srgbClr val="FF0000"/>
                </a:solidFill>
              </a:rPr>
              <a:t>ل</a:t>
            </a:r>
            <a:r>
              <a:rPr lang="ar-EG" sz="2400" b="1" dirty="0" smtClean="0">
                <a:solidFill>
                  <a:srgbClr val="FF0000"/>
                </a:solidFill>
              </a:rPr>
              <a:t>برك والمصارف</a:t>
            </a:r>
            <a:r>
              <a:rPr lang="en-US" sz="2400" b="1" dirty="0" smtClean="0">
                <a:solidFill>
                  <a:srgbClr val="FF0000"/>
                </a:solidFill>
              </a:rPr>
              <a:t> </a:t>
            </a:r>
            <a:r>
              <a:rPr lang="ar-EG" sz="2400" b="1" dirty="0" err="1" smtClean="0">
                <a:solidFill>
                  <a:srgbClr val="FF0000"/>
                </a:solidFill>
              </a:rPr>
              <a:t>والمجارى</a:t>
            </a:r>
            <a:r>
              <a:rPr lang="ar-EG" sz="2400" b="1" dirty="0" smtClean="0">
                <a:solidFill>
                  <a:srgbClr val="FF0000"/>
                </a:solidFill>
              </a:rPr>
              <a:t> المائية</a:t>
            </a:r>
            <a:r>
              <a:rPr lang="en-US" sz="2400" b="1" dirty="0" smtClean="0">
                <a:solidFill>
                  <a:srgbClr val="FF0000"/>
                </a:solidFill>
              </a:rPr>
              <a:t> </a:t>
            </a:r>
            <a:r>
              <a:rPr lang="ar-SA" sz="2400" b="1" dirty="0" smtClean="0">
                <a:solidFill>
                  <a:srgbClr val="FF0000"/>
                </a:solidFill>
              </a:rPr>
              <a:t>وبعضها </a:t>
            </a:r>
            <a:r>
              <a:rPr lang="ar-SA" sz="2400" b="1" dirty="0">
                <a:solidFill>
                  <a:srgbClr val="FF0000"/>
                </a:solidFill>
              </a:rPr>
              <a:t>الأخر يعيش في المياه المالحة في البحار والمحيطات</a:t>
            </a:r>
            <a:r>
              <a:rPr lang="en-US" sz="2400" b="1" dirty="0">
                <a:solidFill>
                  <a:srgbClr val="FF0000"/>
                </a:solidFill>
              </a:rPr>
              <a:t>.</a:t>
            </a:r>
            <a:br>
              <a:rPr lang="en-US" sz="2400" b="1" dirty="0">
                <a:solidFill>
                  <a:srgbClr val="FF0000"/>
                </a:solidFill>
              </a:rPr>
            </a:br>
            <a:r>
              <a:rPr lang="ar-SA" sz="2400" b="1" dirty="0">
                <a:solidFill>
                  <a:srgbClr val="FF0000"/>
                </a:solidFill>
              </a:rPr>
              <a:t>بعض الأسماك تكون صغيرة بطول 1 سم أو أقل وبعضها الأخر كبيرة وطويلة قد يصل طولها إلى 15 متر </a:t>
            </a:r>
            <a:r>
              <a:rPr lang="ar-SA" sz="2400" b="1" dirty="0" smtClean="0">
                <a:solidFill>
                  <a:srgbClr val="FF0000"/>
                </a:solidFill>
              </a:rPr>
              <a:t>ووزنها</a:t>
            </a:r>
            <a:endParaRPr lang="ar-EG" sz="2400" dirty="0"/>
          </a:p>
        </p:txBody>
      </p:sp>
    </p:spTree>
    <p:extLst>
      <p:ext uri="{BB962C8B-B14F-4D97-AF65-F5344CB8AC3E}">
        <p14:creationId xmlns:p14="http://schemas.microsoft.com/office/powerpoint/2010/main" val="1750802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
            <a:ext cx="8892480" cy="7478970"/>
          </a:xfrm>
          <a:prstGeom prst="rect">
            <a:avLst/>
          </a:prstGeom>
        </p:spPr>
        <p:txBody>
          <a:bodyPr wrap="square">
            <a:spAutoFit/>
          </a:bodyPr>
          <a:lstStyle/>
          <a:p>
            <a:r>
              <a:rPr lang="en-US" sz="2400" b="1" dirty="0">
                <a:solidFill>
                  <a:srgbClr val="494949"/>
                </a:solidFill>
                <a:latin typeface="Arial"/>
                <a:ea typeface="Times New Roman"/>
              </a:rPr>
              <a:t/>
            </a:r>
            <a:br>
              <a:rPr lang="en-US" sz="2400" b="1" dirty="0">
                <a:solidFill>
                  <a:srgbClr val="494949"/>
                </a:solidFill>
                <a:latin typeface="Arial"/>
                <a:ea typeface="Times New Roman"/>
              </a:rPr>
            </a:br>
            <a:r>
              <a:rPr lang="ar-SA" sz="2400" b="1" dirty="0">
                <a:solidFill>
                  <a:srgbClr val="FF0000"/>
                </a:solidFill>
                <a:ea typeface="Times New Roman"/>
              </a:rPr>
              <a:t>تاريخ الأسماك</a:t>
            </a:r>
            <a:r>
              <a:rPr lang="en-US" sz="2400" b="1" dirty="0">
                <a:solidFill>
                  <a:srgbClr val="FF0000"/>
                </a:solidFill>
                <a:latin typeface="Arial"/>
                <a:ea typeface="Times New Roman"/>
              </a:rPr>
              <a:t/>
            </a:r>
            <a:br>
              <a:rPr lang="en-US" sz="2400" b="1" dirty="0">
                <a:solidFill>
                  <a:srgbClr val="FF0000"/>
                </a:solidFill>
                <a:latin typeface="Arial"/>
                <a:ea typeface="Times New Roman"/>
              </a:rPr>
            </a:br>
            <a:r>
              <a:rPr lang="ar-SA" sz="2400" b="1" dirty="0">
                <a:solidFill>
                  <a:srgbClr val="494949"/>
                </a:solidFill>
                <a:ea typeface="Times New Roman"/>
              </a:rPr>
              <a:t>لا يعرف بدقة متى انتقلت اللافقاريات إلى فقاريات، لأن هذا الانتقال تم منذ عهد سحيق يتجاوز أربعمائة وخمسين مليون سنة، أي في العصر </a:t>
            </a:r>
            <a:r>
              <a:rPr lang="ar-SA" sz="2400" b="1" dirty="0" err="1">
                <a:solidFill>
                  <a:srgbClr val="494949"/>
                </a:solidFill>
                <a:ea typeface="Times New Roman"/>
              </a:rPr>
              <a:t>السلّوري</a:t>
            </a:r>
            <a:r>
              <a:rPr lang="ar-SA" sz="2400" b="1" dirty="0">
                <a:solidFill>
                  <a:srgbClr val="494949"/>
                </a:solidFill>
                <a:ea typeface="Times New Roman"/>
              </a:rPr>
              <a:t> الأدنى، والمعروف أن الأسماك هي الفقاريات الأولى التي ظهرت على سطح الأرض، وكانت جميعها في أول الأمر تنتمي لمجموعة الأسماك المدرعة</a:t>
            </a:r>
            <a:r>
              <a:rPr lang="en-US" sz="2400" b="1" dirty="0">
                <a:solidFill>
                  <a:srgbClr val="494949"/>
                </a:solidFill>
                <a:latin typeface="Arial"/>
                <a:ea typeface="Times New Roman"/>
              </a:rPr>
              <a:t>.</a:t>
            </a:r>
            <a:br>
              <a:rPr lang="en-US" sz="2400" b="1" dirty="0">
                <a:solidFill>
                  <a:srgbClr val="494949"/>
                </a:solidFill>
                <a:latin typeface="Arial"/>
                <a:ea typeface="Times New Roman"/>
              </a:rPr>
            </a:br>
            <a:r>
              <a:rPr lang="ar-SA" sz="2400" b="1" dirty="0">
                <a:solidFill>
                  <a:srgbClr val="494949"/>
                </a:solidFill>
                <a:latin typeface="Arial"/>
                <a:ea typeface="Times New Roman"/>
              </a:rPr>
              <a:t>الصفات العامة للأسماك</a:t>
            </a:r>
            <a:r>
              <a:rPr lang="en-US" sz="2400" b="1" dirty="0">
                <a:solidFill>
                  <a:srgbClr val="494949"/>
                </a:solidFill>
                <a:latin typeface="Arial"/>
                <a:ea typeface="Times New Roman"/>
              </a:rPr>
              <a:t/>
            </a:r>
            <a:br>
              <a:rPr lang="en-US" sz="2400" b="1" dirty="0">
                <a:solidFill>
                  <a:srgbClr val="494949"/>
                </a:solidFill>
                <a:latin typeface="Arial"/>
                <a:ea typeface="Times New Roman"/>
              </a:rPr>
            </a:br>
            <a:r>
              <a:rPr lang="ar-SA" sz="2400" b="1" dirty="0" smtClean="0">
                <a:solidFill>
                  <a:srgbClr val="494949"/>
                </a:solidFill>
                <a:latin typeface="Arial"/>
                <a:ea typeface="Times New Roman"/>
              </a:rPr>
              <a:t>ت</a:t>
            </a:r>
            <a:r>
              <a:rPr lang="ar-EG" sz="2400" b="1" dirty="0" smtClean="0">
                <a:solidFill>
                  <a:srgbClr val="494949"/>
                </a:solidFill>
                <a:latin typeface="Arial"/>
                <a:ea typeface="Times New Roman"/>
              </a:rPr>
              <a:t>ش</a:t>
            </a:r>
            <a:r>
              <a:rPr lang="ar-SA" sz="2400" b="1" dirty="0" smtClean="0">
                <a:solidFill>
                  <a:srgbClr val="494949"/>
                </a:solidFill>
                <a:latin typeface="Arial"/>
                <a:ea typeface="Times New Roman"/>
              </a:rPr>
              <a:t>ريح </a:t>
            </a:r>
            <a:r>
              <a:rPr lang="ar-SA" sz="2400" b="1" dirty="0">
                <a:solidFill>
                  <a:srgbClr val="494949"/>
                </a:solidFill>
                <a:latin typeface="Arial"/>
                <a:ea typeface="Times New Roman"/>
              </a:rPr>
              <a:t>السمكة الخارجي لنوع من أنواع الأسماك </a:t>
            </a:r>
            <a:r>
              <a:rPr lang="ar-SA" sz="2400" b="1" dirty="0" err="1">
                <a:solidFill>
                  <a:srgbClr val="494949"/>
                </a:solidFill>
                <a:latin typeface="Arial"/>
                <a:ea typeface="Times New Roman"/>
              </a:rPr>
              <a:t>الفانوسية</a:t>
            </a:r>
            <a:r>
              <a:rPr lang="en-US" sz="2400" b="1" dirty="0">
                <a:solidFill>
                  <a:srgbClr val="494949"/>
                </a:solidFill>
                <a:latin typeface="Arial"/>
                <a:ea typeface="Times New Roman"/>
              </a:rPr>
              <a:t/>
            </a:r>
            <a:br>
              <a:rPr lang="en-US" sz="2400" b="1" dirty="0">
                <a:solidFill>
                  <a:srgbClr val="494949"/>
                </a:solidFill>
                <a:latin typeface="Arial"/>
                <a:ea typeface="Times New Roman"/>
              </a:rPr>
            </a:br>
            <a:r>
              <a:rPr lang="en-US" sz="2400" b="1" dirty="0">
                <a:solidFill>
                  <a:srgbClr val="494949"/>
                </a:solidFill>
                <a:latin typeface="Arial"/>
                <a:ea typeface="Times New Roman"/>
              </a:rPr>
              <a:t>(1) </a:t>
            </a:r>
            <a:r>
              <a:rPr lang="ar-SA" sz="2400" b="1" dirty="0">
                <a:solidFill>
                  <a:srgbClr val="494949"/>
                </a:solidFill>
                <a:latin typeface="Arial"/>
                <a:ea typeface="Times New Roman"/>
              </a:rPr>
              <a:t>غطاء الخياشيم - (2) الخط الجانبي - (3) زعنفة ظهرية - (4) زعنفة ممتلئة - (5) ملحق الذيل - (6) زعنفة ذيلية - (7) زعنفة شرجية - (8) بقع مضيئة - (9) زعنفة حوضية (زوج) - (10) زعنفة جانبية</a:t>
            </a:r>
            <a:r>
              <a:rPr lang="en-US" sz="2400" b="1" dirty="0">
                <a:solidFill>
                  <a:srgbClr val="494949"/>
                </a:solidFill>
                <a:latin typeface="Arial"/>
                <a:ea typeface="Times New Roman"/>
              </a:rPr>
              <a:t/>
            </a:r>
            <a:br>
              <a:rPr lang="en-US" sz="2400" b="1" dirty="0">
                <a:solidFill>
                  <a:srgbClr val="494949"/>
                </a:solidFill>
                <a:latin typeface="Arial"/>
                <a:ea typeface="Times New Roman"/>
              </a:rPr>
            </a:br>
            <a:r>
              <a:rPr lang="ar-SA" sz="2400" b="1" dirty="0" smtClean="0">
                <a:solidFill>
                  <a:srgbClr val="494949"/>
                </a:solidFill>
                <a:latin typeface="Arial"/>
                <a:ea typeface="Times New Roman"/>
              </a:rPr>
              <a:t>يتكون </a:t>
            </a:r>
            <a:r>
              <a:rPr lang="ar-SA" sz="2400" b="1" dirty="0">
                <a:solidFill>
                  <a:srgbClr val="494949"/>
                </a:solidFill>
                <a:latin typeface="Arial"/>
                <a:ea typeface="Times New Roman"/>
              </a:rPr>
              <a:t>جسم السمكة من ثلاثة أجزاء </a:t>
            </a:r>
            <a:r>
              <a:rPr lang="ar-SA" sz="2400" b="1" dirty="0" smtClean="0">
                <a:solidFill>
                  <a:srgbClr val="494949"/>
                </a:solidFill>
                <a:latin typeface="Arial"/>
                <a:ea typeface="Times New Roman"/>
              </a:rPr>
              <a:t>رئيسية</a:t>
            </a:r>
            <a:r>
              <a:rPr lang="en-US" sz="2400" b="1" dirty="0">
                <a:solidFill>
                  <a:srgbClr val="494949"/>
                </a:solidFill>
                <a:latin typeface="Arial"/>
                <a:ea typeface="Times New Roman"/>
              </a:rPr>
              <a:t> </a:t>
            </a:r>
            <a:r>
              <a:rPr lang="en-US" sz="2400" b="1" dirty="0" smtClean="0">
                <a:solidFill>
                  <a:srgbClr val="494949"/>
                </a:solidFill>
                <a:latin typeface="Arial"/>
                <a:ea typeface="Times New Roman"/>
              </a:rPr>
              <a:t>   </a:t>
            </a:r>
            <a:r>
              <a:rPr lang="ar-EG" sz="2400" b="1" dirty="0" smtClean="0">
                <a:solidFill>
                  <a:srgbClr val="494949"/>
                </a:solidFill>
                <a:latin typeface="Arial"/>
                <a:ea typeface="Times New Roman"/>
              </a:rPr>
              <a:t>(الرأس والجزع والزيل)</a:t>
            </a:r>
          </a:p>
          <a:p>
            <a:r>
              <a:rPr lang="en-US" sz="2400" b="1" dirty="0" smtClean="0"/>
              <a:t>1- </a:t>
            </a:r>
            <a:r>
              <a:rPr lang="ar-SA" sz="2400" b="1" dirty="0"/>
              <a:t>الرأس</a:t>
            </a:r>
            <a:r>
              <a:rPr lang="en-US" sz="2400" b="1" dirty="0"/>
              <a:t> : </a:t>
            </a:r>
            <a:br>
              <a:rPr lang="en-US" sz="2400" b="1" dirty="0"/>
            </a:br>
            <a:r>
              <a:rPr lang="ar-SA" sz="2400" b="1" dirty="0"/>
              <a:t>ويشتمل على الأجزاء التالية</a:t>
            </a:r>
            <a:r>
              <a:rPr lang="en-US" sz="2400" b="1" dirty="0"/>
              <a:t> :</a:t>
            </a:r>
            <a:br>
              <a:rPr lang="en-US" sz="2400" b="1" dirty="0"/>
            </a:br>
            <a:r>
              <a:rPr lang="ar-SA" sz="2400" b="1" dirty="0"/>
              <a:t>العين</a:t>
            </a:r>
            <a:r>
              <a:rPr lang="en-US" sz="2400" b="1" dirty="0"/>
              <a:t> :</a:t>
            </a:r>
            <a:endParaRPr lang="en-US" sz="2400" b="1" dirty="0" smtClean="0">
              <a:solidFill>
                <a:srgbClr val="494949"/>
              </a:solidFill>
              <a:latin typeface="Arial"/>
              <a:ea typeface="Times New Roman"/>
            </a:endParaRPr>
          </a:p>
          <a:p>
            <a:endParaRPr lang="ar-EG" sz="2400" b="1" dirty="0" smtClean="0">
              <a:solidFill>
                <a:srgbClr val="494949"/>
              </a:solidFill>
              <a:latin typeface="Arial"/>
              <a:ea typeface="Times New Roman"/>
            </a:endParaRPr>
          </a:p>
          <a:p>
            <a:endParaRPr lang="ar-EG" sz="2400" dirty="0"/>
          </a:p>
        </p:txBody>
      </p:sp>
    </p:spTree>
    <p:extLst>
      <p:ext uri="{BB962C8B-B14F-4D97-AF65-F5344CB8AC3E}">
        <p14:creationId xmlns:p14="http://schemas.microsoft.com/office/powerpoint/2010/main" val="462699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59306"/>
            <a:ext cx="9144000" cy="6801862"/>
          </a:xfrm>
          <a:prstGeom prst="rect">
            <a:avLst/>
          </a:prstGeom>
        </p:spPr>
        <p:txBody>
          <a:bodyPr wrap="square">
            <a:spAutoFit/>
          </a:bodyPr>
          <a:lstStyle/>
          <a:p>
            <a:r>
              <a:rPr lang="en-US" sz="1600" b="1" dirty="0"/>
              <a:t/>
            </a:r>
            <a:br>
              <a:rPr lang="en-US" sz="1600" b="1" dirty="0"/>
            </a:br>
            <a:r>
              <a:rPr lang="ar-SA" sz="1600" b="1" dirty="0"/>
              <a:t>بسيطة ذات عدسة دائرية ، لا تحتوي على غدد دمعية لوجودها بالماء ، وليس لهل جفن</a:t>
            </a:r>
            <a:r>
              <a:rPr lang="en-US" sz="1600" b="1" dirty="0"/>
              <a:t> . </a:t>
            </a:r>
            <a:br>
              <a:rPr lang="en-US" sz="1600" b="1" dirty="0"/>
            </a:br>
            <a:r>
              <a:rPr lang="ar-SA" sz="1600" b="1" dirty="0"/>
              <a:t>و يختلف وضع العين بالنسبة للرأس ، فأغلب الأسماك التي تعيش قرب القاع عيونها قريبة من أعلى الرأس ، في حين نجدها على جانبي الرأس في الوسط عند باقي الأسماك لأنف </a:t>
            </a:r>
            <a:r>
              <a:rPr lang="ar-EG" sz="1600" b="1" dirty="0" smtClean="0"/>
              <a:t>ا</a:t>
            </a:r>
            <a:r>
              <a:rPr lang="ar-SA" sz="1600" b="1" dirty="0" smtClean="0"/>
              <a:t>لسمكة </a:t>
            </a:r>
            <a:r>
              <a:rPr lang="ar-SA" sz="1600" b="1" dirty="0"/>
              <a:t>فتحتين للأنف تقوم بوظيفة الشم عن طريق الماء الداخل إليها وما يحمله من رائحة</a:t>
            </a:r>
            <a:r>
              <a:rPr lang="en-US" sz="1600" b="1" dirty="0"/>
              <a:t>.</a:t>
            </a:r>
            <a:br>
              <a:rPr lang="en-US" sz="1600" b="1" dirty="0"/>
            </a:br>
            <a:r>
              <a:rPr lang="ar-SA" sz="1600" b="1" dirty="0"/>
              <a:t>الفم</a:t>
            </a:r>
            <a:r>
              <a:rPr lang="en-US" sz="1600" b="1" dirty="0"/>
              <a:t> :</a:t>
            </a:r>
            <a:br>
              <a:rPr lang="en-US" sz="1600" b="1" dirty="0"/>
            </a:br>
            <a:r>
              <a:rPr lang="ar-SA" sz="1600" b="1" dirty="0"/>
              <a:t>يختلف شكل الفم كثيراً في الأسماك ، وبشكل عام يقوم بوظيفيتين أساسيتين ، التغذية ، التنفس ، حيث يدخل الماء من فتحة الفم ليمر بالخياشيم التي تستخلص منه الأكسجين الذائب</a:t>
            </a:r>
            <a:r>
              <a:rPr lang="en-US" sz="1600" b="1" dirty="0"/>
              <a:t> . </a:t>
            </a:r>
            <a:br>
              <a:rPr lang="en-US" sz="1600" b="1" dirty="0"/>
            </a:br>
            <a:r>
              <a:rPr lang="ar-SA" sz="1600" b="1" dirty="0"/>
              <a:t>وفي بعض أنواع الأسماك يقوم الفم بوظيفة أخرى حيث تستخدمه السمكة في تحضين البيض لحين الفقس ، كما تستخدمه لحماية اليرقات بداخله عند الإحساس بالخطر. و </a:t>
            </a:r>
            <a:r>
              <a:rPr lang="ar-SA" sz="1600" b="1" dirty="0" err="1"/>
              <a:t>تحورات</a:t>
            </a:r>
            <a:r>
              <a:rPr lang="ar-SA" sz="1600" b="1" dirty="0"/>
              <a:t> الفم في الأسماك كثيرة ، فقد تحتوي على أسنان ذات أشكال متعددة ،أو لا يحتوي على أي أسنان</a:t>
            </a:r>
            <a:r>
              <a:rPr lang="en-US" sz="1600" b="1" dirty="0"/>
              <a:t> .</a:t>
            </a:r>
            <a:br>
              <a:rPr lang="en-US" sz="1600" b="1" dirty="0"/>
            </a:br>
            <a:r>
              <a:rPr lang="ar-SA" sz="1600" b="1" dirty="0"/>
              <a:t>و يعبر موضع الفم بالنسبة للرأس بدرجة كبيرة عن سلوكيات الأسماك ، فالأسماك التي تعيش في طبقة المياه السطحية لها فك سفلي أكبر من الفك العلوي ، والفم في الجهة العليا من الرأس ، على عكس الأسماك القاعية، حيث نجد الفم في الجهة السفلى من الرأس وقد يكون الفك العلوي أكبر من السفلي</a:t>
            </a:r>
            <a:r>
              <a:rPr lang="en-US" sz="1600" b="1" dirty="0"/>
              <a:t> .</a:t>
            </a:r>
            <a:br>
              <a:rPr lang="en-US" sz="1600" b="1" dirty="0"/>
            </a:br>
            <a:r>
              <a:rPr lang="ar-SA" sz="1600" b="1" dirty="0"/>
              <a:t>و الأسماك المفترسة التي تتغذى على الأسماك ذات فم كبير وأسنان قوية ،و هناك اسماك ذات فم ماص مثل سمكة " </a:t>
            </a:r>
            <a:r>
              <a:rPr lang="ar-SA" sz="1600" b="1" dirty="0" err="1"/>
              <a:t>اللتش</a:t>
            </a:r>
            <a:r>
              <a:rPr lang="ar-SA" sz="1600" b="1" dirty="0"/>
              <a:t> " التي تقوم بأكل الطحالب الملتصقة بجدران حوض الماء</a:t>
            </a:r>
            <a:r>
              <a:rPr lang="en-US" sz="1600" b="1" dirty="0"/>
              <a:t> .</a:t>
            </a:r>
            <a:br>
              <a:rPr lang="en-US" sz="1600" b="1" dirty="0"/>
            </a:br>
            <a:r>
              <a:rPr lang="ar-SA" sz="1600" b="1" dirty="0"/>
              <a:t>الخياشيم</a:t>
            </a:r>
            <a:r>
              <a:rPr lang="en-US" sz="1600" b="1" dirty="0"/>
              <a:t> :</a:t>
            </a:r>
            <a:br>
              <a:rPr lang="en-US" sz="1600" b="1" dirty="0"/>
            </a:br>
            <a:r>
              <a:rPr lang="ar-SA" sz="1600" b="1" dirty="0"/>
              <a:t>هي جهاز التنفس الخاص بالأسماك ،وهي عبارة عن طبقات من أغشية رقيقه تحتوي على عدد كبير جداً من </a:t>
            </a:r>
            <a:r>
              <a:rPr lang="ar-SA" sz="1600" b="1" dirty="0" smtClean="0"/>
              <a:t>الش</a:t>
            </a:r>
            <a:r>
              <a:rPr lang="ar-EG" sz="1600" b="1" dirty="0" smtClean="0"/>
              <a:t>عيرا</a:t>
            </a:r>
            <a:r>
              <a:rPr lang="ar-SA" sz="1600" b="1" dirty="0" smtClean="0"/>
              <a:t>ت </a:t>
            </a:r>
            <a:r>
              <a:rPr lang="ar-SA" sz="1600" b="1" dirty="0"/>
              <a:t>الدموية ، مما يكسبها اللون الأحمر الداكن ، ويغطي الأغشية غطاء الخياشيم الذي ينغلق عند دخول الماء من الفم حاملا ً الأكسجين الذائب ، فتقوم الرقائق الخيشومية باستخلاصه ونقله إلى الأوعية الدموية عن طريق </a:t>
            </a:r>
            <a:r>
              <a:rPr lang="ar-SA" sz="1600" b="1" dirty="0" smtClean="0"/>
              <a:t>الش</a:t>
            </a:r>
            <a:r>
              <a:rPr lang="ar-EG" sz="1600" b="1" dirty="0" err="1" smtClean="0"/>
              <a:t>غيرات</a:t>
            </a:r>
            <a:r>
              <a:rPr lang="ar-SA" sz="1600" b="1" dirty="0" smtClean="0"/>
              <a:t> </a:t>
            </a:r>
            <a:r>
              <a:rPr lang="ar-SA" sz="1600" b="1" dirty="0"/>
              <a:t>الدموية ، وينفتح الغطاء الخيشومي عند خروج الماء من الخياشيم محملاً بثاني أكسيد الكربون</a:t>
            </a:r>
            <a:r>
              <a:rPr lang="en-US" sz="1600" b="1" dirty="0"/>
              <a:t> . </a:t>
            </a:r>
            <a:br>
              <a:rPr lang="en-US" sz="1600" b="1" dirty="0"/>
            </a:br>
            <a:r>
              <a:rPr lang="en-US" sz="1600" b="1" dirty="0" smtClean="0"/>
              <a:t>2 - </a:t>
            </a:r>
            <a:r>
              <a:rPr lang="ar-SA" sz="1600" b="1" dirty="0" smtClean="0"/>
              <a:t>الجسم</a:t>
            </a:r>
            <a:r>
              <a:rPr lang="en-US" sz="1600" b="1" dirty="0" smtClean="0"/>
              <a:t> :</a:t>
            </a:r>
            <a:br>
              <a:rPr lang="en-US" sz="1600" b="1" dirty="0" smtClean="0"/>
            </a:br>
            <a:r>
              <a:rPr lang="ar-SA" sz="1600" b="1" dirty="0" smtClean="0"/>
              <a:t>يبدأ جسم الأسماك من خلف الغطاء الخيشومي وينتهي عند بداية الزعنفة </a:t>
            </a:r>
            <a:r>
              <a:rPr lang="ar-SA" sz="1600" b="1" dirty="0" err="1" smtClean="0"/>
              <a:t>الذيليه</a:t>
            </a:r>
            <a:r>
              <a:rPr lang="ar-SA" sz="1600" b="1" dirty="0" smtClean="0"/>
              <a:t> ، وهو الجزء الذي يحتوي على اللحم والأعضاء الداخلية ، كما يحمل مجموعة الزعانف الرئيسة التالية</a:t>
            </a:r>
            <a:r>
              <a:rPr lang="en-US" sz="1600" b="1" dirty="0" smtClean="0"/>
              <a:t> </a:t>
            </a:r>
            <a:r>
              <a:rPr lang="en-US" b="1" dirty="0" smtClean="0"/>
              <a:t>:</a:t>
            </a:r>
            <a:r>
              <a:rPr lang="en-US" b="1" dirty="0"/>
              <a:t/>
            </a:r>
            <a:br>
              <a:rPr lang="en-US" b="1" dirty="0"/>
            </a:br>
            <a:endParaRPr lang="ar-EG" dirty="0"/>
          </a:p>
        </p:txBody>
      </p:sp>
    </p:spTree>
    <p:extLst>
      <p:ext uri="{BB962C8B-B14F-4D97-AF65-F5344CB8AC3E}">
        <p14:creationId xmlns:p14="http://schemas.microsoft.com/office/powerpoint/2010/main" val="30154294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243408"/>
            <a:ext cx="9036496" cy="8032968"/>
          </a:xfrm>
          <a:prstGeom prst="rect">
            <a:avLst/>
          </a:prstGeom>
        </p:spPr>
        <p:txBody>
          <a:bodyPr wrap="square">
            <a:spAutoFit/>
          </a:bodyPr>
          <a:lstStyle/>
          <a:p>
            <a:r>
              <a:rPr lang="en-US" b="1" dirty="0">
                <a:solidFill>
                  <a:srgbClr val="494949"/>
                </a:solidFill>
                <a:latin typeface="Arial"/>
                <a:ea typeface="Times New Roman"/>
              </a:rPr>
              <a:t/>
            </a:r>
            <a:br>
              <a:rPr lang="en-US" b="1" dirty="0">
                <a:solidFill>
                  <a:srgbClr val="494949"/>
                </a:solidFill>
                <a:latin typeface="Arial"/>
                <a:ea typeface="Times New Roman"/>
              </a:rPr>
            </a:br>
            <a:r>
              <a:rPr lang="ar-SA" sz="2000" b="1" dirty="0">
                <a:solidFill>
                  <a:srgbClr val="494949"/>
                </a:solidFill>
                <a:latin typeface="Arial"/>
                <a:ea typeface="Times New Roman"/>
              </a:rPr>
              <a:t>تساعد الزعنفة الظهرية على حفظ توازن السمكة في المياه .كما تستخدم في الدفاع السلبي عن النفس لوجود أشعة شوكية بها تنفرد في حالة الإحساس بالخطر لتعطي السمكة حجماً أكبر من حجمها الطبيعي . كما تستخدم لدى ذكور الأسماك في التأثير على الأنثى في موسم التكاثر بألوانها الزاهية وفي كثير من الأسماك تنقسم الزعنفة الظهرية إلى </a:t>
            </a:r>
            <a:r>
              <a:rPr lang="ar-SA" sz="2000" b="1" dirty="0" err="1" smtClean="0">
                <a:solidFill>
                  <a:srgbClr val="494949"/>
                </a:solidFill>
                <a:latin typeface="Arial"/>
                <a:ea typeface="Times New Roman"/>
              </a:rPr>
              <a:t>جزءين</a:t>
            </a:r>
            <a:r>
              <a:rPr lang="ar-SA" sz="2000" b="1" dirty="0" smtClean="0">
                <a:solidFill>
                  <a:srgbClr val="494949"/>
                </a:solidFill>
                <a:latin typeface="Arial"/>
                <a:ea typeface="Times New Roman"/>
              </a:rPr>
              <a:t> </a:t>
            </a:r>
            <a:r>
              <a:rPr lang="ar-SA" sz="2000" b="1" dirty="0">
                <a:solidFill>
                  <a:srgbClr val="494949"/>
                </a:solidFill>
                <a:latin typeface="Arial"/>
                <a:ea typeface="Times New Roman"/>
              </a:rPr>
              <a:t>منفصلين ، الأمامي له أشعة شوكية غليظة ، ويسمى بالزعنفة الظهرية الأمامية والخلفي يتميز بالأشعة الشوكية الرقيقة كثيرة العدد ويسمى بالزعنفة الظهرية الخلفية</a:t>
            </a:r>
            <a:r>
              <a:rPr lang="en-US" sz="2000" b="1" dirty="0">
                <a:solidFill>
                  <a:srgbClr val="494949"/>
                </a:solidFill>
                <a:latin typeface="Arial"/>
                <a:ea typeface="Times New Roman"/>
              </a:rPr>
              <a:t>.</a:t>
            </a:r>
            <a:br>
              <a:rPr lang="en-US" sz="2000" b="1" dirty="0">
                <a:solidFill>
                  <a:srgbClr val="494949"/>
                </a:solidFill>
                <a:latin typeface="Arial"/>
                <a:ea typeface="Times New Roman"/>
              </a:rPr>
            </a:br>
            <a:r>
              <a:rPr lang="ar-SA" sz="2000" b="1" dirty="0">
                <a:solidFill>
                  <a:srgbClr val="494949"/>
                </a:solidFill>
                <a:latin typeface="Arial"/>
                <a:ea typeface="Times New Roman"/>
              </a:rPr>
              <a:t>الزعانف الصدرية</a:t>
            </a:r>
            <a:r>
              <a:rPr lang="en-US" sz="2000" b="1" dirty="0">
                <a:solidFill>
                  <a:srgbClr val="494949"/>
                </a:solidFill>
                <a:latin typeface="Arial"/>
                <a:ea typeface="Times New Roman"/>
              </a:rPr>
              <a:t> : </a:t>
            </a:r>
            <a:br>
              <a:rPr lang="en-US" sz="2000" b="1" dirty="0">
                <a:solidFill>
                  <a:srgbClr val="494949"/>
                </a:solidFill>
                <a:latin typeface="Arial"/>
                <a:ea typeface="Times New Roman"/>
              </a:rPr>
            </a:br>
            <a:r>
              <a:rPr lang="ar-SA" sz="2000" b="1" dirty="0">
                <a:solidFill>
                  <a:srgbClr val="494949"/>
                </a:solidFill>
                <a:latin typeface="Arial"/>
                <a:ea typeface="Times New Roman"/>
              </a:rPr>
              <a:t>توجد الزعانف الصدرية خلف الغطاء الخيشومي على جانبي السمكة ، وتعمل على ثبات الأسماك في المياه بتحريكها للزعانف الصدرية في حركه بطيئة ، كما تستخدمها الأسماك في حالة السباحة للخلف بتحريكها في حركة عكسية</a:t>
            </a:r>
            <a:r>
              <a:rPr lang="en-US" sz="2000" b="1" dirty="0">
                <a:solidFill>
                  <a:srgbClr val="494949"/>
                </a:solidFill>
                <a:latin typeface="Arial"/>
                <a:ea typeface="Times New Roman"/>
              </a:rPr>
              <a:t> .</a:t>
            </a:r>
            <a:br>
              <a:rPr lang="en-US" sz="2000" b="1" dirty="0">
                <a:solidFill>
                  <a:srgbClr val="494949"/>
                </a:solidFill>
                <a:latin typeface="Arial"/>
                <a:ea typeface="Times New Roman"/>
              </a:rPr>
            </a:br>
            <a:r>
              <a:rPr lang="ar-SA" sz="2000" b="1" dirty="0" smtClean="0">
                <a:solidFill>
                  <a:srgbClr val="494949"/>
                </a:solidFill>
                <a:latin typeface="Arial"/>
                <a:ea typeface="Times New Roman"/>
              </a:rPr>
              <a:t>الزعانف </a:t>
            </a:r>
            <a:r>
              <a:rPr lang="ar-SA" sz="2000" b="1" dirty="0">
                <a:solidFill>
                  <a:srgbClr val="494949"/>
                </a:solidFill>
                <a:latin typeface="Arial"/>
                <a:ea typeface="Times New Roman"/>
              </a:rPr>
              <a:t>البطنية</a:t>
            </a:r>
            <a:r>
              <a:rPr lang="en-US" sz="2000" b="1" dirty="0">
                <a:solidFill>
                  <a:srgbClr val="494949"/>
                </a:solidFill>
                <a:latin typeface="Arial"/>
                <a:ea typeface="Times New Roman"/>
              </a:rPr>
              <a:t> : </a:t>
            </a:r>
            <a:br>
              <a:rPr lang="en-US" sz="2000" b="1" dirty="0">
                <a:solidFill>
                  <a:srgbClr val="494949"/>
                </a:solidFill>
                <a:latin typeface="Arial"/>
                <a:ea typeface="Times New Roman"/>
              </a:rPr>
            </a:br>
            <a:r>
              <a:rPr lang="ar-SA" sz="2000" b="1" dirty="0">
                <a:solidFill>
                  <a:srgbClr val="494949"/>
                </a:solidFill>
                <a:latin typeface="Arial"/>
                <a:ea typeface="Times New Roman"/>
              </a:rPr>
              <a:t>توجد غالبا ًفي منطقة البطن، وتساعد على حفظ توازن الأسماك عند السباحة ، ولكنها تختلف كثيراً في أشكالها و قد تكون متصلة بالزعنفة الشرجية أو تشكل شكل شريطي</a:t>
            </a:r>
            <a:r>
              <a:rPr lang="en-US" sz="2000" b="1" dirty="0">
                <a:solidFill>
                  <a:srgbClr val="494949"/>
                </a:solidFill>
                <a:latin typeface="Arial"/>
                <a:ea typeface="Times New Roman"/>
              </a:rPr>
              <a:t> .</a:t>
            </a:r>
            <a:br>
              <a:rPr lang="en-US" sz="2000" b="1" dirty="0">
                <a:solidFill>
                  <a:srgbClr val="494949"/>
                </a:solidFill>
                <a:latin typeface="Arial"/>
                <a:ea typeface="Times New Roman"/>
              </a:rPr>
            </a:br>
            <a:r>
              <a:rPr lang="ar-SA" sz="2000" b="1" dirty="0">
                <a:solidFill>
                  <a:srgbClr val="494949"/>
                </a:solidFill>
                <a:latin typeface="Arial"/>
                <a:ea typeface="Times New Roman"/>
              </a:rPr>
              <a:t>الزعانف الشرجية</a:t>
            </a:r>
            <a:r>
              <a:rPr lang="en-US" sz="2000" b="1" dirty="0">
                <a:solidFill>
                  <a:srgbClr val="494949"/>
                </a:solidFill>
                <a:latin typeface="Arial"/>
                <a:ea typeface="Times New Roman"/>
              </a:rPr>
              <a:t> :</a:t>
            </a:r>
            <a:br>
              <a:rPr lang="en-US" sz="2000" b="1" dirty="0">
                <a:solidFill>
                  <a:srgbClr val="494949"/>
                </a:solidFill>
                <a:latin typeface="Arial"/>
                <a:ea typeface="Times New Roman"/>
              </a:rPr>
            </a:br>
            <a:r>
              <a:rPr lang="ar-SA" sz="2000" b="1" dirty="0">
                <a:solidFill>
                  <a:srgbClr val="494949"/>
                </a:solidFill>
                <a:latin typeface="Arial"/>
                <a:ea typeface="Times New Roman"/>
              </a:rPr>
              <a:t>توجد الزعانف الشرجية في المنطقة السفلى الخلفية من البطن بالقرب من الفتحات الشرجية والتناسلية وتعمل على توازن الأسماك أثناء السباحة</a:t>
            </a:r>
            <a:r>
              <a:rPr lang="en-US" sz="2000" b="1" dirty="0">
                <a:solidFill>
                  <a:srgbClr val="494949"/>
                </a:solidFill>
                <a:latin typeface="Arial"/>
                <a:ea typeface="Times New Roman"/>
              </a:rPr>
              <a:t> .</a:t>
            </a:r>
            <a:br>
              <a:rPr lang="en-US" sz="2000" b="1" dirty="0">
                <a:solidFill>
                  <a:srgbClr val="494949"/>
                </a:solidFill>
                <a:latin typeface="Arial"/>
                <a:ea typeface="Times New Roman"/>
              </a:rPr>
            </a:br>
            <a:r>
              <a:rPr lang="ar-SA" sz="2000" b="1" dirty="0">
                <a:solidFill>
                  <a:srgbClr val="494949"/>
                </a:solidFill>
                <a:latin typeface="Arial"/>
                <a:ea typeface="Times New Roman"/>
              </a:rPr>
              <a:t>تختلف كثيراً في أشكالها وأحجامها باختلاف أنواع الأسماك ، و تتحور إلى عضو تناسلي في ذكور مجموعة الأسماك الولادة ، حيث يقوم العضو الذكري في هذه الحالة بإخصاب البويضات وهي داخل بطن الأنثى</a:t>
            </a:r>
            <a:r>
              <a:rPr lang="en-US" sz="2000" b="1" dirty="0">
                <a:solidFill>
                  <a:srgbClr val="494949"/>
                </a:solidFill>
                <a:latin typeface="Arial"/>
                <a:ea typeface="Times New Roman"/>
              </a:rPr>
              <a:t> .</a:t>
            </a:r>
            <a:r>
              <a:rPr lang="en-US" b="1" dirty="0">
                <a:solidFill>
                  <a:srgbClr val="494949"/>
                </a:solidFill>
                <a:latin typeface="Arial"/>
                <a:ea typeface="Times New Roman"/>
              </a:rPr>
              <a:t/>
            </a:r>
            <a:br>
              <a:rPr lang="en-US" b="1" dirty="0">
                <a:solidFill>
                  <a:srgbClr val="494949"/>
                </a:solidFill>
                <a:latin typeface="Arial"/>
                <a:ea typeface="Times New Roman"/>
              </a:rPr>
            </a:br>
            <a:endParaRPr lang="ar-EG" dirty="0"/>
          </a:p>
        </p:txBody>
      </p:sp>
    </p:spTree>
    <p:extLst>
      <p:ext uri="{BB962C8B-B14F-4D97-AF65-F5344CB8AC3E}">
        <p14:creationId xmlns:p14="http://schemas.microsoft.com/office/powerpoint/2010/main" val="30154294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8520" y="188640"/>
            <a:ext cx="9073008" cy="6740307"/>
          </a:xfrm>
          <a:prstGeom prst="rect">
            <a:avLst/>
          </a:prstGeom>
        </p:spPr>
        <p:txBody>
          <a:bodyPr wrap="square">
            <a:spAutoFit/>
          </a:bodyPr>
          <a:lstStyle/>
          <a:p>
            <a:r>
              <a:rPr lang="ar-SA" b="1" dirty="0" smtClean="0">
                <a:solidFill>
                  <a:srgbClr val="494949"/>
                </a:solidFill>
                <a:latin typeface="Arial"/>
                <a:ea typeface="Times New Roman"/>
              </a:rPr>
              <a:t>جسم </a:t>
            </a:r>
            <a:r>
              <a:rPr lang="ar-SA" b="1" dirty="0">
                <a:solidFill>
                  <a:srgbClr val="494949"/>
                </a:solidFill>
                <a:latin typeface="Arial"/>
                <a:ea typeface="Times New Roman"/>
              </a:rPr>
              <a:t>الأسماك</a:t>
            </a:r>
            <a:r>
              <a:rPr lang="en-US" b="1" dirty="0">
                <a:solidFill>
                  <a:srgbClr val="494949"/>
                </a:solidFill>
                <a:latin typeface="Arial"/>
                <a:ea typeface="Times New Roman"/>
              </a:rPr>
              <a:t/>
            </a:r>
            <a:br>
              <a:rPr lang="en-US" b="1" dirty="0">
                <a:solidFill>
                  <a:srgbClr val="494949"/>
                </a:solidFill>
                <a:latin typeface="Arial"/>
                <a:ea typeface="Times New Roman"/>
              </a:rPr>
            </a:br>
            <a:r>
              <a:rPr lang="ar-SA" b="1" dirty="0">
                <a:solidFill>
                  <a:srgbClr val="494949"/>
                </a:solidFill>
                <a:latin typeface="Arial"/>
                <a:ea typeface="Times New Roman"/>
              </a:rPr>
              <a:t>مغطى بالجلد الذي قد يحمل القشور أو يكون عار منها جزئياً أو كلياً ، وعلى الجلد طبقة مخاطية تعتبر خط الدفاع الأول ضد الأمراض لهذا السبب يوصى بعدم لمس الأسماك بالأيدي أو سقوطها على الأرض حيث يؤدي فقد الطبقة المخاطية إلى مهاجمة البكتريا والفطريات لجلد السمكة و غالباً ما تتمكن منها في هذه الحالة</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ويختلف شكل الجسم حسب نوع الأسماك ، فمنها الأسماك ذات الجسم الأسطواني</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و الأسماك ذات الجسم الورقي الذي يشبه ورقة النبات العريضة ، ومنها ذات الجسم الثعباني</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ويوجد على جسم السمكة من الجانبين خط جانبي يمتد من الخلف الغطاء لخيشومي</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حتى نهاية الجسم يسمى الخط الوسيط، وهو جهاز الإحساس لدى الأسماك وعن</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طريقة تحس الأسماك بأي اهتزاز بسيط في المياه</a:t>
            </a:r>
            <a:r>
              <a:rPr lang="en-US" b="1" dirty="0">
                <a:solidFill>
                  <a:srgbClr val="494949"/>
                </a:solidFill>
                <a:latin typeface="Arial"/>
                <a:ea typeface="Times New Roman"/>
              </a:rPr>
              <a:t> .</a:t>
            </a:r>
            <a:br>
              <a:rPr lang="en-US" b="1" dirty="0">
                <a:solidFill>
                  <a:srgbClr val="494949"/>
                </a:solidFill>
                <a:latin typeface="Arial"/>
                <a:ea typeface="Times New Roman"/>
              </a:rPr>
            </a:br>
            <a:r>
              <a:rPr lang="en-US" b="1" dirty="0">
                <a:solidFill>
                  <a:srgbClr val="494949"/>
                </a:solidFill>
                <a:latin typeface="Arial"/>
                <a:ea typeface="Times New Roman"/>
              </a:rPr>
              <a:t>3- </a:t>
            </a:r>
            <a:r>
              <a:rPr lang="ar-SA" b="1" dirty="0">
                <a:solidFill>
                  <a:srgbClr val="494949"/>
                </a:solidFill>
                <a:latin typeface="Arial"/>
                <a:ea typeface="Times New Roman"/>
              </a:rPr>
              <a:t>الذيل</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يبدأ ذيل السمكة من نهاية الجسم ، وهو عبارة عن زعنفة كبيرة الحجم غالباً ، و تعتبر هي الزعنفة الرئيسية التي تساعد الأسماك على السباحة</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يختلف شكل الزعنفة الذيلية باختلاف أنواع الأسماك ، فقد تأخذ الشكل المروحي أو الشكل القلبي وفي بعض الأحيان يخرج من الزعنفة الذيلية زوائد عبارة عن استطالة في الأشعة الشوكية المكونة للزعنفة وغالباً ما تكون الزعنفة الذيلية لدى الذكور ذات ألوان زاهية تعمل على جذب الإناث</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التركيب الداخلي</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يتكون جسم السمكة من عمود فقري ، عبارة عن سلسلة من الفقرات العظمية ، يخرج من</a:t>
            </a:r>
            <a:r>
              <a:rPr lang="en-US" b="1" dirty="0">
                <a:solidFill>
                  <a:srgbClr val="494949"/>
                </a:solidFill>
                <a:latin typeface="Arial"/>
                <a:ea typeface="Times New Roman"/>
              </a:rPr>
              <a:t> </a:t>
            </a:r>
            <a:r>
              <a:rPr lang="ar-SA" b="1" dirty="0" smtClean="0">
                <a:solidFill>
                  <a:srgbClr val="494949"/>
                </a:solidFill>
                <a:latin typeface="Arial"/>
                <a:ea typeface="Times New Roman"/>
              </a:rPr>
              <a:t>كل </a:t>
            </a:r>
            <a:r>
              <a:rPr lang="ar-SA" b="1" dirty="0">
                <a:solidFill>
                  <a:srgbClr val="494949"/>
                </a:solidFill>
                <a:latin typeface="Arial"/>
                <a:ea typeface="Times New Roman"/>
              </a:rPr>
              <a:t>فقرة شوكتان طويلتان ، العليا تصل حتى الظهر ، و السفلى تشكل القفص الصدري الذي</a:t>
            </a:r>
            <a:r>
              <a:rPr lang="en-US" b="1" dirty="0">
                <a:solidFill>
                  <a:srgbClr val="494949"/>
                </a:solidFill>
                <a:latin typeface="Arial"/>
                <a:ea typeface="Times New Roman"/>
              </a:rPr>
              <a:t> </a:t>
            </a:r>
            <a:r>
              <a:rPr lang="ar-SA" b="1" dirty="0" smtClean="0">
                <a:solidFill>
                  <a:srgbClr val="494949"/>
                </a:solidFill>
                <a:latin typeface="Arial"/>
                <a:ea typeface="Times New Roman"/>
              </a:rPr>
              <a:t>يحمي </a:t>
            </a:r>
            <a:r>
              <a:rPr lang="ar-SA" b="1" dirty="0">
                <a:solidFill>
                  <a:srgbClr val="494949"/>
                </a:solidFill>
                <a:latin typeface="Arial"/>
                <a:ea typeface="Times New Roman"/>
              </a:rPr>
              <a:t>الأعضاء الداخلية</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يغلف الهيكل العظمي من الخارج مجموعة من العضلات اللحمية تكون سميكة في منطقتي الظهر ونهاية الجسم قرب الذيل</a:t>
            </a:r>
            <a:endParaRPr lang="ar-EG" dirty="0"/>
          </a:p>
        </p:txBody>
      </p:sp>
    </p:spTree>
    <p:extLst>
      <p:ext uri="{BB962C8B-B14F-4D97-AF65-F5344CB8AC3E}">
        <p14:creationId xmlns:p14="http://schemas.microsoft.com/office/powerpoint/2010/main" val="3015429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88640"/>
            <a:ext cx="8964488" cy="6186309"/>
          </a:xfrm>
          <a:prstGeom prst="rect">
            <a:avLst/>
          </a:prstGeom>
        </p:spPr>
        <p:txBody>
          <a:bodyPr wrap="square">
            <a:spAutoFit/>
          </a:bodyPr>
          <a:lstStyle/>
          <a:p>
            <a:r>
              <a:rPr lang="ar-SA" b="1" dirty="0">
                <a:solidFill>
                  <a:srgbClr val="494949"/>
                </a:solidFill>
                <a:ea typeface="Times New Roman"/>
              </a:rPr>
              <a:t>الزعنفة الذيلية لدى الذكور ذات ألوان زاهية تعمل على جذب الإناث</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التركيب الداخلي</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يتكون جسم السمكة من عمود فقري ، عبارة عن سلسلة من الفقرات العظمية ، يخرج من</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كل فقرة شوكتان طويلتان ، العليا تصل حتى الظهر ، و السفلى تشكل القفص الصدري الذي</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يحمي الأعضاء الداخلية</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يغلف الهيكل العظمي من الخارج مجموعة من العضلات اللحمية تكون سميكة في منطقتي الظهر ونهاية الجسم قرب الذيل</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تتكون الأعضاء الداخلية للسمكة من جهاز دوري عبارة عن قلب وأوعية دموية منتشرة في جميع أجزاء الجسم ،وجهاز هضمي يحتوي على المعدة و الأمعاء بالإضافة إلى الكبد والطحال وتتصل الأمعاء بفتحة الشرج عن طريق القولون</a:t>
            </a:r>
            <a:r>
              <a:rPr lang="en-US" b="1" dirty="0">
                <a:solidFill>
                  <a:srgbClr val="494949"/>
                </a:solidFill>
                <a:latin typeface="Arial"/>
                <a:ea typeface="Times New Roman"/>
              </a:rPr>
              <a:t> .</a:t>
            </a:r>
            <a:br>
              <a:rPr lang="en-US" b="1" dirty="0">
                <a:solidFill>
                  <a:srgbClr val="494949"/>
                </a:solidFill>
                <a:latin typeface="Arial"/>
                <a:ea typeface="Times New Roman"/>
              </a:rPr>
            </a:br>
            <a:r>
              <a:rPr lang="ar-SA" b="1" dirty="0">
                <a:solidFill>
                  <a:srgbClr val="494949"/>
                </a:solidFill>
                <a:latin typeface="Arial"/>
                <a:ea typeface="Times New Roman"/>
              </a:rPr>
              <a:t>الجهاز البولي للأسماك يتكون من كلية واحدة كبيرة الحجم أسفل السلسلة العظمية ومتصلة بالفتحة البولية كما يوجد الجهاز العصبي المتكون من المخ و الأحبال العصبية المتصلة بمراكز الحس المختلفة مثل العين والأنف و زوائد اللمس و الخط الجانبي الظاهر على جلد الأسماك من الخارج كما تتميز الأسماك عن باقي أفراد المملكة الحيوانية بوجود حوصلة هوائية عبارة عن كيس هوائي يشبه البالون يمتد أسفل الكلية ويساعد السمكة على الصعود والهبوط داخل المياه فعندما يمتلئ الكيس الهوائي بالهواء الذي يتم سحبه من الدم تقل كثافة السمكة فتطفو ، وعند تفريغه من الهواء جزئياً أو كلياً تزداد كثافة السمكة فتهبط إلى القاع</a:t>
            </a:r>
            <a:r>
              <a:rPr lang="en-US" b="1" dirty="0">
                <a:solidFill>
                  <a:srgbClr val="494949"/>
                </a:solidFill>
                <a:latin typeface="Arial"/>
                <a:ea typeface="Times New Roman"/>
              </a:rPr>
              <a:t> .</a:t>
            </a:r>
            <a:br>
              <a:rPr lang="en-US" b="1" dirty="0">
                <a:solidFill>
                  <a:srgbClr val="494949"/>
                </a:solidFill>
                <a:latin typeface="Arial"/>
                <a:ea typeface="Times New Roman"/>
              </a:rPr>
            </a:br>
            <a:r>
              <a:rPr lang="en-US" b="1" dirty="0">
                <a:solidFill>
                  <a:srgbClr val="494949"/>
                </a:solidFill>
                <a:latin typeface="Arial"/>
                <a:ea typeface="Times New Roman"/>
              </a:rPr>
              <a:t/>
            </a:r>
            <a:br>
              <a:rPr lang="en-US" b="1" dirty="0">
                <a:solidFill>
                  <a:srgbClr val="494949"/>
                </a:solidFill>
                <a:latin typeface="Arial"/>
                <a:ea typeface="Times New Roman"/>
              </a:rPr>
            </a:br>
            <a:r>
              <a:rPr lang="ar-SA" b="1" dirty="0">
                <a:solidFill>
                  <a:srgbClr val="494949"/>
                </a:solidFill>
                <a:latin typeface="Arial"/>
                <a:ea typeface="Times New Roman"/>
              </a:rPr>
              <a:t>مثل الفقاريات الأخرى، تمتلك الأسماك هيكلاً محورياً أو العمود الفقري. يقع تجويف الجسم الذي يحتوي على الأعضاء الحيوية في الجزء الأمامي من بطن السمكة، أما الجزء الخلفي الذي يقع خلف تجويف الجسم فيتكون معظمه من عضلات ووظيفته الأساسية هي دفع الأسماك في الماء ويسمى بالذيل أو الذنب. يغطى غالباً جسم الأسماك بحراشف. وتكسو جلود الأسماك أيضاً طبقة من مادة مخاطية تكمل ما للقشور من وظائف وقائية؛ فهي تحيط بالفطريات </a:t>
            </a:r>
            <a:r>
              <a:rPr lang="ar-SA" b="1" dirty="0" err="1">
                <a:solidFill>
                  <a:srgbClr val="494949"/>
                </a:solidFill>
                <a:latin typeface="Arial"/>
                <a:ea typeface="Times New Roman"/>
              </a:rPr>
              <a:t>والجراثيمالتي</a:t>
            </a:r>
            <a:r>
              <a:rPr lang="ar-SA" b="1" dirty="0">
                <a:solidFill>
                  <a:srgbClr val="494949"/>
                </a:solidFill>
                <a:latin typeface="Arial"/>
                <a:ea typeface="Times New Roman"/>
              </a:rPr>
              <a:t> قد تعلق بجسم السمكة وتشلّ حركتها فتنزلق وتسقط دون أن تصيبها بضرر، أما إذا فقدت السمكة جزءاً من حراشفها، فإن الميكروبات تستطيع أن تصل إلى الجزء العاري الخالي من المادة المخاطية فتتعرض السمكة لكثير من الأمراض</a:t>
            </a:r>
            <a:endParaRPr lang="ar-EG" dirty="0"/>
          </a:p>
        </p:txBody>
      </p:sp>
    </p:spTree>
    <p:extLst>
      <p:ext uri="{BB962C8B-B14F-4D97-AF65-F5344CB8AC3E}">
        <p14:creationId xmlns:p14="http://schemas.microsoft.com/office/powerpoint/2010/main" val="3163265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88640"/>
            <a:ext cx="9036496" cy="6524863"/>
          </a:xfrm>
          <a:prstGeom prst="rect">
            <a:avLst/>
          </a:prstGeom>
        </p:spPr>
        <p:txBody>
          <a:bodyPr wrap="square">
            <a:spAutoFit/>
          </a:bodyPr>
          <a:lstStyle/>
          <a:p>
            <a:r>
              <a:rPr lang="ar-SA" sz="2000" b="1" dirty="0">
                <a:solidFill>
                  <a:srgbClr val="FF0000"/>
                </a:solidFill>
                <a:ea typeface="Times New Roman"/>
              </a:rPr>
              <a:t>كما تتميز الأسماك أيضاً بوجود الزعانف التي تدعمها أشواك شعاعية غضروفية أو عظمية؛ والزعانف تكون فردية أو زوجية</a:t>
            </a:r>
            <a:r>
              <a:rPr lang="en-US" sz="2000" b="1" dirty="0">
                <a:solidFill>
                  <a:srgbClr val="FF0000"/>
                </a:solidFill>
                <a:latin typeface="Arial"/>
                <a:ea typeface="Times New Roman"/>
              </a:rPr>
              <a:t>.</a:t>
            </a:r>
            <a:br>
              <a:rPr lang="en-US" sz="2000" b="1" dirty="0">
                <a:solidFill>
                  <a:srgbClr val="FF0000"/>
                </a:solidFill>
                <a:latin typeface="Arial"/>
                <a:ea typeface="Times New Roman"/>
              </a:rPr>
            </a:br>
            <a:r>
              <a:rPr lang="ar-SA" sz="2000" b="1" dirty="0">
                <a:solidFill>
                  <a:srgbClr val="FF0000"/>
                </a:solidFill>
                <a:latin typeface="Arial"/>
                <a:ea typeface="Times New Roman"/>
              </a:rPr>
              <a:t>تختلف ألوان الأسماك ما بين الرمادي الفاتح، والأحمر الزاهر، والبني الذي تشبه خضرة، إلى الألوان القاتمة التي اختصت بها أسماك القاع، وتمتاز الأسماك العظمية عادة بجمال ألوانها وتعددها، بينما تتجانس الألوان في الأسماك الغضروفية</a:t>
            </a:r>
            <a:r>
              <a:rPr lang="en-US" sz="2000" b="1" dirty="0">
                <a:solidFill>
                  <a:srgbClr val="FF0000"/>
                </a:solidFill>
                <a:latin typeface="Arial"/>
                <a:ea typeface="Times New Roman"/>
              </a:rPr>
              <a:t>.</a:t>
            </a:r>
            <a:br>
              <a:rPr lang="en-US" sz="2000" b="1" dirty="0">
                <a:solidFill>
                  <a:srgbClr val="FF0000"/>
                </a:solidFill>
                <a:latin typeface="Arial"/>
                <a:ea typeface="Times New Roman"/>
              </a:rPr>
            </a:br>
            <a:r>
              <a:rPr lang="ar-SA" sz="2000" b="1" dirty="0">
                <a:solidFill>
                  <a:srgbClr val="FF0000"/>
                </a:solidFill>
                <a:latin typeface="Arial"/>
                <a:ea typeface="Times New Roman"/>
              </a:rPr>
              <a:t>تكتسب الأسماك ألوانها من أصباغ راسبة أو معلقة في خلايا خاصة ذات أضلاع أو فروع؛ وتحتوي الخلايا المضلعة على الصبغ الأصفر، بينما تحتوي المتفرعة على الصبغ البرتقالي والأحمر والبني والأسود. وهناك خلايا أخرى متفرعة، تتكدس فيها بلورات عاكسة للضوء من مادة تسمى " </a:t>
            </a:r>
            <a:r>
              <a:rPr lang="ar-SA" sz="2000" b="1" dirty="0" err="1">
                <a:solidFill>
                  <a:srgbClr val="FF0000"/>
                </a:solidFill>
                <a:latin typeface="Arial"/>
                <a:ea typeface="Times New Roman"/>
              </a:rPr>
              <a:t>الجوانين</a:t>
            </a:r>
            <a:r>
              <a:rPr lang="ar-SA" sz="2000" b="1" dirty="0">
                <a:solidFill>
                  <a:srgbClr val="FF0000"/>
                </a:solidFill>
                <a:latin typeface="Arial"/>
                <a:ea typeface="Times New Roman"/>
              </a:rPr>
              <a:t>"، وهي من إنتاج المواد الزلالية المهضومة، ويحملها الدم إلى هذه الخلايا التي تكثر على بطن السمكة ويعزي إليها اللون الأبيض والفضي</a:t>
            </a:r>
            <a:r>
              <a:rPr lang="en-US" sz="2000" b="1" dirty="0">
                <a:solidFill>
                  <a:srgbClr val="FF0000"/>
                </a:solidFill>
                <a:latin typeface="Arial"/>
                <a:ea typeface="Times New Roman"/>
              </a:rPr>
              <a:t>.</a:t>
            </a:r>
            <a:br>
              <a:rPr lang="en-US" sz="2000" b="1" dirty="0">
                <a:solidFill>
                  <a:srgbClr val="FF0000"/>
                </a:solidFill>
                <a:latin typeface="Arial"/>
                <a:ea typeface="Times New Roman"/>
              </a:rPr>
            </a:br>
            <a:r>
              <a:rPr lang="ar-SA" sz="2000" b="1" dirty="0">
                <a:solidFill>
                  <a:srgbClr val="FF0000"/>
                </a:solidFill>
                <a:latin typeface="Arial"/>
                <a:ea typeface="Times New Roman"/>
              </a:rPr>
              <a:t>وتختلف مقادير الصبغ والبلورات من سمكة لأخرى.. فإذا ما كثرت الخلايا المحتوية على الصبغ، وكانت الألوان زاهية وواضحة؛ وإذا ما كثرت الخلايا البلورية، أصبحت الألوان باهتة؛ وعند انتشار السوائل الملونة داخل الخلايا يكتمل لون السمكة ويزداد وضوحاً، وإذا تراكمت الخلايا المختلفة الأصباغ بعضها فوق بعض ينتج منها ألوان متعددة، كما أن </a:t>
            </a:r>
            <a:r>
              <a:rPr lang="ar-SA" sz="2000" b="1" dirty="0" err="1">
                <a:solidFill>
                  <a:srgbClr val="FF0000"/>
                </a:solidFill>
                <a:latin typeface="Arial"/>
                <a:ea typeface="Times New Roman"/>
              </a:rPr>
              <a:t>الغوانين</a:t>
            </a:r>
            <a:r>
              <a:rPr lang="ar-SA" sz="2000" b="1" dirty="0">
                <a:solidFill>
                  <a:srgbClr val="FF0000"/>
                </a:solidFill>
                <a:latin typeface="Arial"/>
                <a:ea typeface="Times New Roman"/>
              </a:rPr>
              <a:t> يستطيع أيضاً تحليل الضوء إلى ألوان الطيف</a:t>
            </a:r>
            <a:r>
              <a:rPr lang="en-US" sz="2000" b="1" dirty="0">
                <a:solidFill>
                  <a:srgbClr val="FF0000"/>
                </a:solidFill>
                <a:latin typeface="Arial"/>
                <a:ea typeface="Times New Roman"/>
              </a:rPr>
              <a:t>.</a:t>
            </a:r>
            <a:br>
              <a:rPr lang="en-US" sz="2000" b="1" dirty="0">
                <a:solidFill>
                  <a:srgbClr val="FF0000"/>
                </a:solidFill>
                <a:latin typeface="Arial"/>
                <a:ea typeface="Times New Roman"/>
              </a:rPr>
            </a:br>
            <a:r>
              <a:rPr lang="ar-SA" sz="2000" b="1" dirty="0">
                <a:solidFill>
                  <a:srgbClr val="FF0000"/>
                </a:solidFill>
                <a:latin typeface="Arial"/>
                <a:ea typeface="Times New Roman"/>
              </a:rPr>
              <a:t>وتستطيع الأسماك في كثير من الأحيان أن تماثل بيئتها، </a:t>
            </a:r>
            <a:r>
              <a:rPr lang="ar-SA" sz="2000" b="1" dirty="0" err="1">
                <a:solidFill>
                  <a:srgbClr val="FF0000"/>
                </a:solidFill>
                <a:latin typeface="Arial"/>
                <a:ea typeface="Times New Roman"/>
              </a:rPr>
              <a:t>للتتقي</a:t>
            </a:r>
            <a:r>
              <a:rPr lang="ar-SA" sz="2000" b="1" dirty="0">
                <a:solidFill>
                  <a:srgbClr val="FF0000"/>
                </a:solidFill>
                <a:latin typeface="Arial"/>
                <a:ea typeface="Times New Roman"/>
              </a:rPr>
              <a:t> عدوها أو تباغت فريستها.. فتأخذ بعضها ألوان الأعشاب البحرية، وتأخذ الأخرى أشكال المرجان وألوانه، كما تتخذ أسماك القاع ألواناً تشبه الألوان السائدة فيه</a:t>
            </a:r>
            <a:r>
              <a:rPr lang="en-US" sz="2000" b="1" dirty="0">
                <a:solidFill>
                  <a:srgbClr val="FF0000"/>
                </a:solidFill>
                <a:latin typeface="Arial"/>
                <a:ea typeface="Times New Roman"/>
              </a:rPr>
              <a:t>.</a:t>
            </a:r>
            <a:br>
              <a:rPr lang="en-US" sz="2000" b="1" dirty="0">
                <a:solidFill>
                  <a:srgbClr val="FF0000"/>
                </a:solidFill>
                <a:latin typeface="Arial"/>
                <a:ea typeface="Times New Roman"/>
              </a:rPr>
            </a:br>
            <a:r>
              <a:rPr lang="ar-SA" sz="2000" b="1" dirty="0">
                <a:solidFill>
                  <a:srgbClr val="FF0000"/>
                </a:solidFill>
                <a:latin typeface="Arial"/>
                <a:ea typeface="Times New Roman"/>
              </a:rPr>
              <a:t>ولا يعد انتشار الضوء وتخلله طبقات المياه أكثر من أربعمائة متر، وينتج من هذا أن أسماك السطح تكون زاهية اللون، بينما تتجانس الألوان كلما ازدادا العمق حتى تصبح باهتة في الاعماق السحيقة وكذلك تبهت ألوان الأسماك التي تسكن المغاور والكهوف المائية المظلمة، ولكنها تستعيد ألوانها عندما تتعرض للضوء</a:t>
            </a:r>
            <a:r>
              <a:rPr lang="en-US" sz="1600" b="1" dirty="0">
                <a:solidFill>
                  <a:srgbClr val="FF0000"/>
                </a:solidFill>
                <a:latin typeface="Arial"/>
                <a:ea typeface="Times New Roman"/>
              </a:rPr>
              <a:t/>
            </a:r>
            <a:br>
              <a:rPr lang="en-US" sz="1600" b="1" dirty="0">
                <a:solidFill>
                  <a:srgbClr val="FF0000"/>
                </a:solidFill>
                <a:latin typeface="Arial"/>
                <a:ea typeface="Times New Roman"/>
              </a:rPr>
            </a:br>
            <a:endParaRPr lang="ar-EG" dirty="0">
              <a:solidFill>
                <a:srgbClr val="FF0000"/>
              </a:solidFill>
            </a:endParaRPr>
          </a:p>
        </p:txBody>
      </p:sp>
    </p:spTree>
    <p:extLst>
      <p:ext uri="{BB962C8B-B14F-4D97-AF65-F5344CB8AC3E}">
        <p14:creationId xmlns:p14="http://schemas.microsoft.com/office/powerpoint/2010/main" val="12998119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16632"/>
            <a:ext cx="9036496" cy="6463308"/>
          </a:xfrm>
          <a:prstGeom prst="rect">
            <a:avLst/>
          </a:prstGeom>
        </p:spPr>
        <p:txBody>
          <a:bodyPr wrap="square">
            <a:spAutoFit/>
          </a:bodyPr>
          <a:lstStyle/>
          <a:p>
            <a:pPr algn="ctr" rtl="0">
              <a:lnSpc>
                <a:spcPct val="115000"/>
              </a:lnSpc>
              <a:spcAft>
                <a:spcPts val="0"/>
              </a:spcAft>
            </a:pPr>
            <a:r>
              <a:rPr lang="ar-SA" b="1" dirty="0">
                <a:solidFill>
                  <a:srgbClr val="494949"/>
                </a:solidFill>
                <a:ea typeface="Times New Roman"/>
              </a:rPr>
              <a:t>هناك عوامل أخرى، إلى جانب الضوء، كثيراً ما تؤثر في ألوان الأسماك. كشفت علاقة بين عين السمكة والألوان عندما غطي الجزء الأسفل من العين صار لون السمكة </a:t>
            </a:r>
            <a:r>
              <a:rPr lang="ar-SA" b="1" dirty="0" err="1">
                <a:solidFill>
                  <a:srgbClr val="494949"/>
                </a:solidFill>
                <a:ea typeface="Times New Roman"/>
              </a:rPr>
              <a:t>زاهياً</a:t>
            </a:r>
            <a:r>
              <a:rPr lang="ar-SA" b="1" dirty="0">
                <a:solidFill>
                  <a:srgbClr val="494949"/>
                </a:solidFill>
                <a:ea typeface="Times New Roman"/>
              </a:rPr>
              <a:t>، ولم تسبب تغطية الجزء العلوي أي تغيير في لون السمكة، مما يدل على أن جزء الشبكية الأسفل يؤثر في لون الحيوان. كما لوحظ أن سمك موسى يستطيع أن يكتسب ألوان القاع بعد أن يطيل النظر إليها وذلك لأن عين السمكة تنقل صور المرئيات إلى العصب البصري ثم إلى المخ ثم إلى العصب الودّي الذي يتصل بجميع الخلايا الملونة وبذلك تأخذ السمكة لون البيئة التي تعيش فيها مثل السمكة المرجانية</a:t>
            </a:r>
            <a:r>
              <a:rPr lang="en-US" b="1" dirty="0">
                <a:solidFill>
                  <a:srgbClr val="494949"/>
                </a:solidFill>
                <a:latin typeface="Arial"/>
                <a:ea typeface="Times New Roman"/>
                <a:cs typeface="Arial"/>
              </a:rPr>
              <a:t>.</a:t>
            </a:r>
            <a:br>
              <a:rPr lang="en-US" b="1" dirty="0">
                <a:solidFill>
                  <a:srgbClr val="494949"/>
                </a:solidFill>
                <a:latin typeface="Arial"/>
                <a:ea typeface="Times New Roman"/>
                <a:cs typeface="Arial"/>
              </a:rPr>
            </a:br>
            <a:r>
              <a:rPr lang="ar-SA" b="1" dirty="0" smtClean="0">
                <a:solidFill>
                  <a:srgbClr val="494949"/>
                </a:solidFill>
                <a:latin typeface="Arial"/>
                <a:ea typeface="Times New Roman"/>
              </a:rPr>
              <a:t>للحرارة </a:t>
            </a:r>
            <a:r>
              <a:rPr lang="ar-SA" b="1" dirty="0">
                <a:solidFill>
                  <a:srgbClr val="494949"/>
                </a:solidFill>
                <a:latin typeface="Arial"/>
                <a:ea typeface="Times New Roman"/>
              </a:rPr>
              <a:t>أثرها في ألوان الأسماك، فهي تسبب انتشار السوائل الملونة في داخل الخلايا؛ كما أن حالة السمكة الصحية تؤثر إلى حد كبير على لونها</a:t>
            </a:r>
            <a:r>
              <a:rPr lang="en-US" b="1" dirty="0">
                <a:solidFill>
                  <a:srgbClr val="494949"/>
                </a:solidFill>
                <a:latin typeface="Arial"/>
                <a:ea typeface="Times New Roman"/>
                <a:cs typeface="Arial"/>
              </a:rPr>
              <a:t>.</a:t>
            </a:r>
            <a:br>
              <a:rPr lang="en-US" b="1" dirty="0">
                <a:solidFill>
                  <a:srgbClr val="494949"/>
                </a:solidFill>
                <a:latin typeface="Arial"/>
                <a:ea typeface="Times New Roman"/>
                <a:cs typeface="Arial"/>
              </a:rPr>
            </a:br>
            <a:r>
              <a:rPr lang="ar-SA" b="1" dirty="0">
                <a:solidFill>
                  <a:srgbClr val="494949"/>
                </a:solidFill>
                <a:latin typeface="Arial"/>
                <a:ea typeface="Times New Roman"/>
              </a:rPr>
              <a:t>كما تتغير ألوان الأسماك بوجه خاص في وقت التزاوج. إذ يبدو الذكر في أبهى حلة وأزهى لون، حتى يستطيع إغراء الانثى واجتذابها، ويرجع هذا إلى التغيير في الألوان إلى نشاط الغدد التناسلية. </a:t>
            </a:r>
            <a:r>
              <a:rPr lang="ar-SA" b="1" dirty="0" err="1">
                <a:solidFill>
                  <a:srgbClr val="494949"/>
                </a:solidFill>
                <a:latin typeface="Arial"/>
                <a:ea typeface="Times New Roman"/>
              </a:rPr>
              <a:t>وللاسماك</a:t>
            </a:r>
            <a:r>
              <a:rPr lang="ar-SA" b="1" dirty="0">
                <a:solidFill>
                  <a:srgbClr val="494949"/>
                </a:solidFill>
                <a:latin typeface="Arial"/>
                <a:ea typeface="Times New Roman"/>
              </a:rPr>
              <a:t> صفات مشتركة فهي : تتكاثر بوضع البيض في الماء ويغطى أجسامها قشور وتتنفس بواسطة الخياشيم</a:t>
            </a:r>
            <a:r>
              <a:rPr lang="en-US" b="1" dirty="0">
                <a:solidFill>
                  <a:srgbClr val="494949"/>
                </a:solidFill>
                <a:latin typeface="Arial"/>
                <a:ea typeface="Times New Roman"/>
                <a:cs typeface="Arial"/>
              </a:rPr>
              <a:t/>
            </a:r>
            <a:br>
              <a:rPr lang="en-US" b="1" dirty="0">
                <a:solidFill>
                  <a:srgbClr val="494949"/>
                </a:solidFill>
                <a:latin typeface="Arial"/>
                <a:ea typeface="Times New Roman"/>
                <a:cs typeface="Arial"/>
              </a:rPr>
            </a:br>
            <a:r>
              <a:rPr lang="ar-SA" b="1" dirty="0">
                <a:solidFill>
                  <a:srgbClr val="494949"/>
                </a:solidFill>
                <a:latin typeface="Arial"/>
                <a:ea typeface="Times New Roman"/>
              </a:rPr>
              <a:t>العادات الغذائية للأسماك</a:t>
            </a:r>
            <a:r>
              <a:rPr lang="en-US" b="1" dirty="0">
                <a:solidFill>
                  <a:srgbClr val="494949"/>
                </a:solidFill>
                <a:latin typeface="Arial"/>
                <a:ea typeface="Times New Roman"/>
                <a:cs typeface="Arial"/>
              </a:rPr>
              <a:t/>
            </a:r>
            <a:br>
              <a:rPr lang="en-US" b="1" dirty="0">
                <a:solidFill>
                  <a:srgbClr val="494949"/>
                </a:solidFill>
                <a:latin typeface="Arial"/>
                <a:ea typeface="Times New Roman"/>
                <a:cs typeface="Arial"/>
              </a:rPr>
            </a:br>
            <a:r>
              <a:rPr lang="ar-SA" b="1" dirty="0">
                <a:solidFill>
                  <a:srgbClr val="494949"/>
                </a:solidFill>
                <a:latin typeface="Arial"/>
                <a:ea typeface="Times New Roman"/>
              </a:rPr>
              <a:t>تختلف عادات الأسماك في التغذية إلى عدة عوامل منها الأسماك التي تعيش في المياه العميقة تختلف في عاداتها وسلوكها عن الأسماك التي تعيش قرب الشواطئ أو داخل البحيرات ، وأيضا درجة حرارة الماء و مقدار الأكسجين المتوفر . كقاعدة عامة كلما ارتفعت درجة حرارة الماء زاد متطلبات الأسماك للغذاء وقل الأكسجين ومن ناحية أخرى نجد إن في البيئة المائية الواحدة أنواعا مختلفة من الأسماك تختلف في نوعية الغذاء الذي تعيش علية أو تفضله ، و الجدير ذكره أن هناك بعض الأسماك يختلف نوع غذائه على حسب مراحله العمرية</a:t>
            </a:r>
            <a:r>
              <a:rPr lang="en-US" b="1" dirty="0">
                <a:solidFill>
                  <a:srgbClr val="494949"/>
                </a:solidFill>
                <a:latin typeface="Arial"/>
                <a:ea typeface="Times New Roman"/>
                <a:cs typeface="Arial"/>
              </a:rPr>
              <a:t> . </a:t>
            </a:r>
            <a:br>
              <a:rPr lang="en-US" b="1" dirty="0">
                <a:solidFill>
                  <a:srgbClr val="494949"/>
                </a:solidFill>
                <a:latin typeface="Arial"/>
                <a:ea typeface="Times New Roman"/>
                <a:cs typeface="Arial"/>
              </a:rPr>
            </a:br>
            <a:r>
              <a:rPr lang="ar-SA" b="1" dirty="0">
                <a:solidFill>
                  <a:srgbClr val="494949"/>
                </a:solidFill>
                <a:latin typeface="Arial"/>
                <a:ea typeface="Times New Roman"/>
              </a:rPr>
              <a:t>ويجب ملاحظة مقدار الوجبة على ألا تزيد عن المقدار الذي تتناوله الأسماك خلال 5 دقائق . أما الوجبة التي تفوق حاجاتها فإنها تتجمع في قعر المربى المائي وتتخمه وتفسد الماء وتلوثه مما يسبب ذلك في كثير من الأمراض و المتاعب . لذا نفضل المقادير الصغيرة من الغذاء حتى لا يتحول إلى غذاء سلبي للمربى و الأسماك</a:t>
            </a:r>
            <a:r>
              <a:rPr lang="en-US" b="1" dirty="0">
                <a:solidFill>
                  <a:srgbClr val="494949"/>
                </a:solidFill>
                <a:latin typeface="Arial"/>
                <a:ea typeface="Times New Roman"/>
                <a:cs typeface="Arial"/>
              </a:rPr>
              <a:t> . </a:t>
            </a:r>
            <a:br>
              <a:rPr lang="en-US" b="1" dirty="0">
                <a:solidFill>
                  <a:srgbClr val="494949"/>
                </a:solidFill>
                <a:latin typeface="Arial"/>
                <a:ea typeface="Times New Roman"/>
                <a:cs typeface="Arial"/>
              </a:rPr>
            </a:br>
            <a:r>
              <a:rPr lang="ar-SA" b="1" dirty="0">
                <a:solidFill>
                  <a:srgbClr val="494949"/>
                </a:solidFill>
                <a:latin typeface="Arial"/>
                <a:ea typeface="Times New Roman"/>
              </a:rPr>
              <a:t>و أيضا ترتبط العادات الغذائية للأسماك بصفاتها التشريحية و الفسيولوجية</a:t>
            </a:r>
            <a:r>
              <a:rPr lang="en-US" b="1" dirty="0">
                <a:solidFill>
                  <a:srgbClr val="494949"/>
                </a:solidFill>
                <a:latin typeface="Arial"/>
                <a:ea typeface="Times New Roman"/>
                <a:cs typeface="Arial"/>
              </a:rPr>
              <a:t> .</a:t>
            </a:r>
            <a:endParaRPr lang="en-US" sz="1400" dirty="0">
              <a:ea typeface="Calibri"/>
              <a:cs typeface="Arial"/>
            </a:endParaRPr>
          </a:p>
        </p:txBody>
      </p:sp>
    </p:spTree>
    <p:extLst>
      <p:ext uri="{BB962C8B-B14F-4D97-AF65-F5344CB8AC3E}">
        <p14:creationId xmlns:p14="http://schemas.microsoft.com/office/powerpoint/2010/main" val="3836656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63696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94150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0"/>
            <a:ext cx="8136904" cy="6858000"/>
          </a:xfrm>
          <a:prstGeom prst="rect">
            <a:avLst/>
          </a:prstGeom>
        </p:spPr>
        <p:txBody>
          <a:bodyPr wrap="square">
            <a:normAutofit/>
          </a:bodyPr>
          <a:lstStyle/>
          <a:p>
            <a:pPr marL="28575" marR="28575" indent="114300" algn="just">
              <a:lnSpc>
                <a:spcPts val="1870"/>
              </a:lnSpc>
              <a:spcBef>
                <a:spcPts val="225"/>
              </a:spcBef>
              <a:spcAft>
                <a:spcPts val="225"/>
              </a:spcAft>
            </a:pPr>
            <a:endParaRPr lang="en-US" sz="1400" dirty="0">
              <a:solidFill>
                <a:prstClr val="black"/>
              </a:solidFill>
              <a:ea typeface="Calibri"/>
              <a:cs typeface="Arial"/>
            </a:endParaRPr>
          </a:p>
        </p:txBody>
      </p:sp>
      <p:sp>
        <p:nvSpPr>
          <p:cNvPr id="4" name="مستطيل 3"/>
          <p:cNvSpPr/>
          <p:nvPr/>
        </p:nvSpPr>
        <p:spPr>
          <a:xfrm>
            <a:off x="0" y="404663"/>
            <a:ext cx="8892480" cy="6315703"/>
          </a:xfrm>
          <a:prstGeom prst="rect">
            <a:avLst/>
          </a:prstGeom>
        </p:spPr>
        <p:txBody>
          <a:bodyPr wrap="square">
            <a:spAutoFit/>
          </a:bodyPr>
          <a:lstStyle/>
          <a:p>
            <a:pPr marL="28575" marR="28575" indent="114300" algn="just">
              <a:lnSpc>
                <a:spcPts val="1870"/>
              </a:lnSpc>
              <a:spcBef>
                <a:spcPts val="225"/>
              </a:spcBef>
              <a:spcAft>
                <a:spcPts val="225"/>
              </a:spcAft>
            </a:pPr>
            <a:r>
              <a:rPr lang="ar-SA" sz="2400" b="1" dirty="0">
                <a:solidFill>
                  <a:srgbClr val="FF0000"/>
                </a:solidFill>
                <a:ea typeface="Times New Roman"/>
                <a:cs typeface="Tahoma"/>
              </a:rPr>
              <a:t>1-  الرأس :</a:t>
            </a:r>
            <a:endParaRPr lang="en-US" sz="2400" dirty="0">
              <a:solidFill>
                <a:srgbClr val="FF0000"/>
              </a:solidFill>
              <a:ea typeface="Calibri"/>
              <a:cs typeface="Arial"/>
            </a:endParaRPr>
          </a:p>
          <a:p>
            <a:pPr marL="28575" marR="28575" indent="114300">
              <a:lnSpc>
                <a:spcPts val="1870"/>
              </a:lnSpc>
              <a:spcBef>
                <a:spcPts val="450"/>
              </a:spcBef>
              <a:spcAft>
                <a:spcPts val="450"/>
              </a:spcAft>
            </a:pPr>
            <a:r>
              <a:rPr lang="ar-SA" sz="2400" dirty="0">
                <a:solidFill>
                  <a:srgbClr val="FF0000"/>
                </a:solidFill>
                <a:ea typeface="Times New Roman"/>
                <a:cs typeface="Tahoma"/>
              </a:rPr>
              <a:t>ويشتمل على الأجزاء التالية :</a:t>
            </a:r>
            <a:endParaRPr lang="en-US" sz="2400" dirty="0">
              <a:solidFill>
                <a:srgbClr val="FF0000"/>
              </a:solidFill>
              <a:ea typeface="Calibri"/>
              <a:cs typeface="Arial"/>
            </a:endParaRPr>
          </a:p>
          <a:p>
            <a:pPr marL="28575" marR="28575" indent="114300">
              <a:lnSpc>
                <a:spcPts val="1870"/>
              </a:lnSpc>
              <a:spcBef>
                <a:spcPts val="450"/>
              </a:spcBef>
              <a:spcAft>
                <a:spcPts val="450"/>
              </a:spcAft>
            </a:pPr>
            <a:r>
              <a:rPr lang="ar-SA" sz="2400" b="1" dirty="0">
                <a:solidFill>
                  <a:srgbClr val="FF0000"/>
                </a:solidFill>
                <a:ea typeface="Times New Roman"/>
                <a:cs typeface="Tahoma"/>
              </a:rPr>
              <a:t>العين:</a:t>
            </a:r>
            <a:r>
              <a:rPr lang="ar-SA" sz="2400" dirty="0">
                <a:solidFill>
                  <a:srgbClr val="FF0000"/>
                </a:solidFill>
                <a:ea typeface="Times New Roman"/>
                <a:cs typeface="Tahoma"/>
              </a:rPr>
              <a:t> بسيطة ذات عدسة دائرية ، لا تحتوي على غدد دمعية لوجودها بالماء ، وليس لهل جفن . و يختلف وضع العين بالنسبة للرأس ، فأغلب الأسماك التي تعيش قرب القاع عيونها قريبة من أعلى الرأس ، في حين نجدها على جانبي الرأس في الوسط عند باقي الأسماك</a:t>
            </a:r>
            <a:endParaRPr lang="en-US" sz="2400" dirty="0">
              <a:solidFill>
                <a:srgbClr val="FF0000"/>
              </a:solidFill>
              <a:ea typeface="Calibri"/>
              <a:cs typeface="Arial"/>
            </a:endParaRPr>
          </a:p>
          <a:p>
            <a:pPr marL="28575" marR="28575" indent="114300">
              <a:lnSpc>
                <a:spcPts val="1870"/>
              </a:lnSpc>
              <a:spcBef>
                <a:spcPts val="450"/>
              </a:spcBef>
              <a:spcAft>
                <a:spcPts val="450"/>
              </a:spcAft>
            </a:pPr>
            <a:r>
              <a:rPr lang="ar-SA" sz="2400" b="1" dirty="0">
                <a:solidFill>
                  <a:srgbClr val="FF0000"/>
                </a:solidFill>
                <a:ea typeface="Times New Roman"/>
                <a:cs typeface="Tahoma"/>
              </a:rPr>
              <a:t>الأنف:</a:t>
            </a:r>
            <a:r>
              <a:rPr lang="ar-SA" sz="2400" dirty="0">
                <a:solidFill>
                  <a:srgbClr val="FF0000"/>
                </a:solidFill>
                <a:ea typeface="Times New Roman"/>
                <a:cs typeface="Tahoma"/>
              </a:rPr>
              <a:t> للسمكة فتحتين للأنف تقوم بوظيفة الشم عن طريق الماء الداخل إليها وما يحمله من رائحة</a:t>
            </a:r>
            <a:endParaRPr lang="en-US" sz="2400" dirty="0">
              <a:solidFill>
                <a:srgbClr val="FF0000"/>
              </a:solidFill>
              <a:ea typeface="Calibri"/>
              <a:cs typeface="Arial"/>
            </a:endParaRPr>
          </a:p>
          <a:p>
            <a:pPr marL="28575" marR="28575" indent="114300">
              <a:lnSpc>
                <a:spcPts val="1870"/>
              </a:lnSpc>
              <a:spcBef>
                <a:spcPts val="450"/>
              </a:spcBef>
              <a:spcAft>
                <a:spcPts val="450"/>
              </a:spcAft>
            </a:pPr>
            <a:r>
              <a:rPr lang="ar-SA" sz="2400" b="1" dirty="0">
                <a:solidFill>
                  <a:srgbClr val="FF0000"/>
                </a:solidFill>
                <a:ea typeface="Times New Roman"/>
                <a:cs typeface="Tahoma"/>
              </a:rPr>
              <a:t>الفم:</a:t>
            </a:r>
            <a:r>
              <a:rPr lang="ar-SA" sz="2400" dirty="0">
                <a:solidFill>
                  <a:srgbClr val="FF0000"/>
                </a:solidFill>
                <a:ea typeface="Times New Roman"/>
                <a:cs typeface="Tahoma"/>
              </a:rPr>
              <a:t> يختلف شكل الفم كثيراً في الأسماك ، وبشكل عام يقوم بوظيفيتين أساسيتين ، التغذية ، التنفس ، حيث يدخل الماء من فتحة الفم ليمر بالخياشيم التي تستخلص منه الأكسجين الذائب . </a:t>
            </a:r>
            <a:endParaRPr lang="en-US" sz="2400" dirty="0">
              <a:solidFill>
                <a:srgbClr val="FF0000"/>
              </a:solidFill>
              <a:ea typeface="Calibri"/>
              <a:cs typeface="Arial"/>
            </a:endParaRPr>
          </a:p>
          <a:p>
            <a:pPr marL="28575" marR="28575" indent="114300">
              <a:lnSpc>
                <a:spcPts val="1870"/>
              </a:lnSpc>
              <a:spcBef>
                <a:spcPts val="450"/>
              </a:spcBef>
              <a:spcAft>
                <a:spcPts val="450"/>
              </a:spcAft>
            </a:pPr>
            <a:r>
              <a:rPr lang="ar-SA" sz="2400" dirty="0">
                <a:solidFill>
                  <a:srgbClr val="FF0000"/>
                </a:solidFill>
                <a:ea typeface="Times New Roman"/>
                <a:cs typeface="Tahoma"/>
              </a:rPr>
              <a:t>وفي بعض أنواع الأسماك يقوم الفم بوظيفة أخرى حيث تستخدمه السمكة في تحضين البيض لحين الفقس ، كما تستخدمه لحماية اليرقات بداخله عند الإحساس بالخطر. و </a:t>
            </a:r>
            <a:r>
              <a:rPr lang="ar-SA" sz="2400" dirty="0" err="1">
                <a:solidFill>
                  <a:srgbClr val="FF0000"/>
                </a:solidFill>
                <a:ea typeface="Times New Roman"/>
                <a:cs typeface="Tahoma"/>
              </a:rPr>
              <a:t>تحورات</a:t>
            </a:r>
            <a:r>
              <a:rPr lang="ar-SA" sz="2400" dirty="0">
                <a:solidFill>
                  <a:srgbClr val="FF0000"/>
                </a:solidFill>
                <a:ea typeface="Times New Roman"/>
                <a:cs typeface="Tahoma"/>
              </a:rPr>
              <a:t> الفم في الأسماك كثيرة ، فقد تحتوي على أسنان ذات أشكال متعددة ،أو لا يحتوي على أي أسنان . و يعبر موضع الفم بالنسبة للرأس بدرجة كبيرة عن سلوكيات الأسماك ، فالأسماك التي تعيش في طبقة المياه السطحية لها فك سفلي أكبر من الفك العلوي ، والفم في الجهة العليا من الرأس ، على عكس الأسماك القاعية، حيث نجد الفم في الجهة السفلى من الرأس وقد يكون الفك العلوي أكبر من السفلي . و الأسماك المفترسة التي تتغذى على الأسماك ذات فم كبير وأسنان قوية ،و هناك اسماك ذات فم ماص مثل سمكة   " </a:t>
            </a:r>
            <a:r>
              <a:rPr lang="ar-SA" sz="2400" dirty="0" err="1">
                <a:solidFill>
                  <a:srgbClr val="FF0000"/>
                </a:solidFill>
                <a:ea typeface="Times New Roman"/>
                <a:cs typeface="Tahoma"/>
              </a:rPr>
              <a:t>اللتش</a:t>
            </a:r>
            <a:r>
              <a:rPr lang="ar-SA" sz="2400" dirty="0">
                <a:solidFill>
                  <a:srgbClr val="FF0000"/>
                </a:solidFill>
                <a:ea typeface="Times New Roman"/>
                <a:cs typeface="Tahoma"/>
              </a:rPr>
              <a:t> "  التي تقوم بأكل الطحالب الملتصقة بجدران حوض الماء .</a:t>
            </a:r>
            <a:endParaRPr lang="en-US" sz="2400" dirty="0">
              <a:solidFill>
                <a:srgbClr val="FF0000"/>
              </a:solidFill>
              <a:ea typeface="Calibri"/>
              <a:cs typeface="Arial"/>
            </a:endParaRPr>
          </a:p>
        </p:txBody>
      </p:sp>
    </p:spTree>
    <p:extLst>
      <p:ext uri="{BB962C8B-B14F-4D97-AF65-F5344CB8AC3E}">
        <p14:creationId xmlns:p14="http://schemas.microsoft.com/office/powerpoint/2010/main" val="4263851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820472" cy="6669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6290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5742741"/>
            <a:ext cx="4572000" cy="2554545"/>
          </a:xfrm>
          <a:prstGeom prst="rect">
            <a:avLst/>
          </a:prstGeom>
        </p:spPr>
        <p:txBody>
          <a:bodyPr>
            <a:spAutoFit/>
          </a:bodyPr>
          <a:lstStyle/>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ar-EG"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39216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5742741"/>
            <a:ext cx="4572000" cy="8125301"/>
          </a:xfrm>
          <a:prstGeom prst="rect">
            <a:avLst/>
          </a:prstGeom>
        </p:spPr>
        <p:txBody>
          <a:bodyPr>
            <a:spAutoFit/>
          </a:bodyPr>
          <a:lstStyle/>
          <a:p>
            <a:pPr indent="97790" algn="justLow"/>
            <a:r>
              <a:rPr lang="ar-EG" b="1" dirty="0">
                <a:latin typeface="Times New Roman"/>
                <a:ea typeface="Times New Roman"/>
              </a:rPr>
              <a:t> وزارة الزراعة المصرية</a:t>
            </a:r>
            <a:endParaRPr lang="en-US" dirty="0">
              <a:latin typeface="Times New Roman"/>
              <a:ea typeface="Times New Roman"/>
            </a:endParaRPr>
          </a:p>
          <a:p>
            <a:pPr indent="97790" algn="justLow"/>
            <a:r>
              <a:rPr lang="ar-EG" b="1" dirty="0">
                <a:latin typeface="Times New Roman"/>
                <a:ea typeface="Times New Roman"/>
              </a:rPr>
              <a:t>      مركز البحوث الزراعية</a:t>
            </a:r>
            <a:endParaRPr lang="en-US" dirty="0">
              <a:latin typeface="Times New Roman"/>
              <a:ea typeface="Times New Roman"/>
            </a:endParaRPr>
          </a:p>
          <a:p>
            <a:pPr indent="97790" algn="justLow"/>
            <a:r>
              <a:rPr lang="ar-EG" b="1" dirty="0">
                <a:latin typeface="Times New Roman"/>
                <a:ea typeface="Times New Roman"/>
              </a:rPr>
              <a:t>المعمل المركزي لبحوث الثروة السمكية</a:t>
            </a:r>
            <a:endParaRPr lang="en-US" dirty="0">
              <a:latin typeface="Times New Roman"/>
              <a:ea typeface="Times New Roman"/>
            </a:endParaRPr>
          </a:p>
          <a:p>
            <a:pPr indent="97790" algn="justLow"/>
            <a:r>
              <a:rPr lang="ar-EG" b="1" dirty="0">
                <a:latin typeface="Times New Roman"/>
                <a:ea typeface="Times New Roman"/>
              </a:rPr>
              <a:t>  وحدة بحوث الثروة السمكية </a:t>
            </a:r>
            <a:r>
              <a:rPr lang="ar-EG" b="1" dirty="0" err="1">
                <a:latin typeface="Times New Roman"/>
                <a:ea typeface="Times New Roman"/>
              </a:rPr>
              <a:t>بسخا</a:t>
            </a:r>
            <a:endParaRPr lang="en-US" dirty="0">
              <a:latin typeface="Times New Roman"/>
              <a:ea typeface="Times New Roman"/>
            </a:endParaRPr>
          </a:p>
          <a:p>
            <a:pPr indent="97790" algn="justLow"/>
            <a:r>
              <a:rPr lang="ar-EG" dirty="0">
                <a:latin typeface="Times New Roman"/>
                <a:ea typeface="Times New Roman"/>
              </a:rPr>
              <a:t> </a:t>
            </a:r>
            <a:endParaRPr lang="en-US" dirty="0">
              <a:latin typeface="Times New Roman"/>
              <a:ea typeface="Times New Roman"/>
            </a:endParaRPr>
          </a:p>
          <a:p>
            <a:pPr indent="97790" algn="justLow"/>
            <a:r>
              <a:rPr lang="ar-EG" dirty="0">
                <a:latin typeface="Times New Roman"/>
                <a:ea typeface="Times New Roman"/>
              </a:rPr>
              <a:t> </a:t>
            </a:r>
            <a:endParaRPr lang="en-US" dirty="0">
              <a:latin typeface="Times New Roman"/>
              <a:ea typeface="Times New Roman"/>
            </a:endParaRPr>
          </a:p>
          <a:p>
            <a:pPr indent="97790" algn="justLow"/>
            <a:r>
              <a:rPr lang="ar-EG" dirty="0">
                <a:latin typeface="Times New Roman"/>
                <a:ea typeface="Times New Roman"/>
              </a:rPr>
              <a:t> </a:t>
            </a:r>
            <a:endParaRPr lang="en-US" sz="1400" dirty="0">
              <a:latin typeface="Times New Roman"/>
              <a:ea typeface="Times New Roman"/>
            </a:endParaRPr>
          </a:p>
          <a:p>
            <a:pPr indent="97790" algn="justLow"/>
            <a:r>
              <a:rPr lang="ar-EG" sz="1400" dirty="0">
                <a:latin typeface="Times New Roman"/>
                <a:ea typeface="Times New Roman"/>
              </a:rPr>
              <a:t> </a:t>
            </a:r>
            <a:endParaRPr lang="en-US" sz="1400" dirty="0">
              <a:latin typeface="Times New Roman"/>
              <a:ea typeface="Times New Roman"/>
            </a:endParaRPr>
          </a:p>
          <a:p>
            <a:pPr indent="97790" algn="justLow"/>
            <a:r>
              <a:rPr lang="ar-EG" sz="1400" dirty="0">
                <a:latin typeface="Times New Roman"/>
                <a:ea typeface="Times New Roman"/>
              </a:rPr>
              <a:t> </a:t>
            </a:r>
            <a:endParaRPr lang="en-US" sz="1400" dirty="0">
              <a:latin typeface="Times New Roman"/>
              <a:ea typeface="Times New Roman"/>
            </a:endParaRPr>
          </a:p>
          <a:p>
            <a:pPr indent="97790" algn="ctr"/>
            <a:r>
              <a:rPr lang="ar-EG" sz="1400" b="1" dirty="0">
                <a:latin typeface="Times New Roman"/>
                <a:ea typeface="Times New Roman"/>
              </a:rPr>
              <a:t>دراسة جدوى لمشروع استزراع سمكي</a:t>
            </a:r>
            <a:endParaRPr lang="en-US" sz="1400" dirty="0">
              <a:latin typeface="Times New Roman"/>
              <a:ea typeface="Times New Roman"/>
            </a:endParaRPr>
          </a:p>
          <a:p>
            <a:pPr indent="97790" algn="ctr"/>
            <a:r>
              <a:rPr lang="ar-EG" sz="1400" dirty="0">
                <a:latin typeface="Times New Roman"/>
                <a:ea typeface="Times New Roman"/>
              </a:rPr>
              <a:t> </a:t>
            </a:r>
            <a:endParaRPr lang="en-US" sz="1400" dirty="0">
              <a:latin typeface="Times New Roman"/>
              <a:ea typeface="Times New Roman"/>
            </a:endParaRPr>
          </a:p>
          <a:p>
            <a:pPr indent="97790" algn="ctr"/>
            <a:r>
              <a:rPr lang="ar-EG" sz="1400" dirty="0">
                <a:latin typeface="Times New Roman"/>
                <a:ea typeface="Times New Roman"/>
              </a:rPr>
              <a:t>إعداد</a:t>
            </a:r>
            <a:endParaRPr lang="en-US" sz="1400" dirty="0">
              <a:latin typeface="Times New Roman"/>
              <a:ea typeface="Times New Roman"/>
            </a:endParaRPr>
          </a:p>
          <a:p>
            <a:pPr indent="97790" algn="ctr"/>
            <a:r>
              <a:rPr lang="ar-EG" sz="1400" dirty="0">
                <a:latin typeface="Times New Roman"/>
                <a:ea typeface="Times New Roman"/>
              </a:rPr>
              <a:t>دكتور</a:t>
            </a:r>
            <a:endParaRPr lang="en-US" sz="1400" dirty="0">
              <a:latin typeface="Times New Roman"/>
              <a:ea typeface="Times New Roman"/>
            </a:endParaRPr>
          </a:p>
          <a:p>
            <a:pPr indent="97790" algn="ctr"/>
            <a:r>
              <a:rPr lang="ar-EG" sz="1400" dirty="0">
                <a:latin typeface="Times New Roman"/>
                <a:ea typeface="Times New Roman"/>
              </a:rPr>
              <a:t>محمود عثمان عبد الحميد الجندي</a:t>
            </a:r>
            <a:endParaRPr lang="en-US" sz="1400" dirty="0">
              <a:latin typeface="Times New Roman"/>
              <a:ea typeface="Times New Roman"/>
            </a:endParaRPr>
          </a:p>
          <a:p>
            <a:pPr indent="97790" algn="ctr"/>
            <a:r>
              <a:rPr lang="ar-EG" sz="1400" dirty="0">
                <a:latin typeface="Times New Roman"/>
                <a:ea typeface="Times New Roman"/>
              </a:rPr>
              <a:t>باحث اول بقسم الاستزراع السمكي</a:t>
            </a:r>
            <a:endParaRPr lang="en-US" sz="1400" dirty="0">
              <a:latin typeface="Times New Roman"/>
              <a:ea typeface="Times New Roman"/>
            </a:endParaRPr>
          </a:p>
          <a:p>
            <a:pPr indent="97790" algn="ctr"/>
            <a:r>
              <a:rPr lang="ar-EG" sz="1400" dirty="0">
                <a:latin typeface="Times New Roman"/>
                <a:ea typeface="Times New Roman"/>
              </a:rPr>
              <a:t>وحدة بحوث الثروة السمكية </a:t>
            </a:r>
            <a:r>
              <a:rPr lang="ar-EG" sz="1400" dirty="0" err="1">
                <a:latin typeface="Times New Roman"/>
                <a:ea typeface="Times New Roman"/>
              </a:rPr>
              <a:t>بسخا</a:t>
            </a:r>
            <a:endParaRPr lang="en-US" sz="1400" dirty="0">
              <a:latin typeface="Times New Roman"/>
              <a:ea typeface="Times New Roman"/>
            </a:endParaRPr>
          </a:p>
          <a:p>
            <a:pPr indent="97790" algn="ctr"/>
            <a:r>
              <a:rPr lang="ar-EG" sz="1400" dirty="0">
                <a:latin typeface="Times New Roman"/>
                <a:ea typeface="Times New Roman"/>
              </a:rPr>
              <a:t>المعمل المركزي لبحوث الثروة السمكية</a:t>
            </a:r>
            <a:endParaRPr lang="en-US" sz="1400" dirty="0">
              <a:latin typeface="Times New Roman"/>
              <a:ea typeface="Times New Roman"/>
            </a:endParaRPr>
          </a:p>
          <a:p>
            <a:pPr indent="97790" algn="ctr"/>
            <a:r>
              <a:rPr lang="en-US" sz="1400" dirty="0">
                <a:latin typeface="Times New Roman"/>
                <a:ea typeface="Times New Roman"/>
              </a:rPr>
              <a:t>Emile: dr_m.elgndy@yahoo.com</a:t>
            </a:r>
          </a:p>
          <a:p>
            <a:pPr indent="97790" algn="ctr"/>
            <a:r>
              <a:rPr lang="ar-EG" sz="1400" dirty="0">
                <a:latin typeface="Times New Roman"/>
                <a:ea typeface="Times New Roman"/>
              </a:rPr>
              <a:t>تليفون 01028302813</a:t>
            </a:r>
            <a:endParaRPr lang="en-US" sz="1400" dirty="0">
              <a:latin typeface="Times New Roman"/>
              <a:ea typeface="Times New Roman"/>
            </a:endParaRPr>
          </a:p>
          <a:p>
            <a:pPr indent="97790" algn="ctr"/>
            <a:r>
              <a:rPr lang="ar-EG" sz="1400" dirty="0">
                <a:latin typeface="Times New Roman"/>
                <a:ea typeface="Times New Roman"/>
              </a:rPr>
              <a:t>00201007901564</a:t>
            </a:r>
            <a:endParaRPr lang="en-US" sz="1400" dirty="0">
              <a:latin typeface="Times New Roman"/>
              <a:ea typeface="Times New Roman"/>
            </a:endParaRPr>
          </a:p>
          <a:p>
            <a:pPr indent="97790" algn="ctr"/>
            <a:r>
              <a:rPr lang="ar-EG" sz="1400" dirty="0">
                <a:latin typeface="Times New Roman"/>
                <a:ea typeface="Times New Roman"/>
              </a:rPr>
              <a:t>010042661764</a:t>
            </a:r>
            <a:endParaRPr lang="en-US" sz="1400"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ar-EG"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39216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5742741"/>
            <a:ext cx="4572000" cy="8125301"/>
          </a:xfrm>
          <a:prstGeom prst="rect">
            <a:avLst/>
          </a:prstGeom>
        </p:spPr>
        <p:txBody>
          <a:bodyPr>
            <a:spAutoFit/>
          </a:bodyPr>
          <a:lstStyle/>
          <a:p>
            <a:pPr indent="97790" algn="justLow"/>
            <a:r>
              <a:rPr lang="ar-EG" b="1" dirty="0">
                <a:latin typeface="Times New Roman"/>
                <a:ea typeface="Times New Roman"/>
              </a:rPr>
              <a:t> وزارة الزراعة المصرية</a:t>
            </a:r>
            <a:endParaRPr lang="en-US" dirty="0">
              <a:latin typeface="Times New Roman"/>
              <a:ea typeface="Times New Roman"/>
            </a:endParaRPr>
          </a:p>
          <a:p>
            <a:pPr indent="97790" algn="justLow"/>
            <a:r>
              <a:rPr lang="ar-EG" b="1" dirty="0">
                <a:latin typeface="Times New Roman"/>
                <a:ea typeface="Times New Roman"/>
              </a:rPr>
              <a:t>      مركز البحوث الزراعية</a:t>
            </a:r>
            <a:endParaRPr lang="en-US" dirty="0">
              <a:latin typeface="Times New Roman"/>
              <a:ea typeface="Times New Roman"/>
            </a:endParaRPr>
          </a:p>
          <a:p>
            <a:pPr indent="97790" algn="justLow"/>
            <a:r>
              <a:rPr lang="ar-EG" b="1" dirty="0">
                <a:latin typeface="Times New Roman"/>
                <a:ea typeface="Times New Roman"/>
              </a:rPr>
              <a:t>المعمل المركزي لبحوث الثروة السمكية</a:t>
            </a:r>
            <a:endParaRPr lang="en-US" dirty="0">
              <a:latin typeface="Times New Roman"/>
              <a:ea typeface="Times New Roman"/>
            </a:endParaRPr>
          </a:p>
          <a:p>
            <a:pPr indent="97790" algn="justLow"/>
            <a:r>
              <a:rPr lang="ar-EG" b="1" dirty="0">
                <a:latin typeface="Times New Roman"/>
                <a:ea typeface="Times New Roman"/>
              </a:rPr>
              <a:t>  وحدة بحوث الثروة السمكية </a:t>
            </a:r>
            <a:r>
              <a:rPr lang="ar-EG" b="1" dirty="0" err="1">
                <a:latin typeface="Times New Roman"/>
                <a:ea typeface="Times New Roman"/>
              </a:rPr>
              <a:t>بسخا</a:t>
            </a:r>
            <a:endParaRPr lang="en-US" dirty="0">
              <a:latin typeface="Times New Roman"/>
              <a:ea typeface="Times New Roman"/>
            </a:endParaRPr>
          </a:p>
          <a:p>
            <a:pPr indent="97790" algn="justLow"/>
            <a:r>
              <a:rPr lang="ar-EG" dirty="0">
                <a:latin typeface="Times New Roman"/>
                <a:ea typeface="Times New Roman"/>
              </a:rPr>
              <a:t> </a:t>
            </a:r>
            <a:endParaRPr lang="en-US" dirty="0">
              <a:latin typeface="Times New Roman"/>
              <a:ea typeface="Times New Roman"/>
            </a:endParaRPr>
          </a:p>
          <a:p>
            <a:pPr indent="97790" algn="justLow"/>
            <a:r>
              <a:rPr lang="ar-EG" dirty="0">
                <a:latin typeface="Times New Roman"/>
                <a:ea typeface="Times New Roman"/>
              </a:rPr>
              <a:t> </a:t>
            </a:r>
            <a:endParaRPr lang="en-US" dirty="0">
              <a:latin typeface="Times New Roman"/>
              <a:ea typeface="Times New Roman"/>
            </a:endParaRPr>
          </a:p>
          <a:p>
            <a:pPr indent="97790" algn="justLow"/>
            <a:r>
              <a:rPr lang="ar-EG" dirty="0">
                <a:latin typeface="Times New Roman"/>
                <a:ea typeface="Times New Roman"/>
              </a:rPr>
              <a:t> </a:t>
            </a:r>
            <a:endParaRPr lang="en-US" sz="1400" dirty="0">
              <a:latin typeface="Times New Roman"/>
              <a:ea typeface="Times New Roman"/>
            </a:endParaRPr>
          </a:p>
          <a:p>
            <a:pPr indent="97790" algn="justLow"/>
            <a:r>
              <a:rPr lang="ar-EG" sz="1400" dirty="0">
                <a:latin typeface="Times New Roman"/>
                <a:ea typeface="Times New Roman"/>
              </a:rPr>
              <a:t> </a:t>
            </a:r>
            <a:endParaRPr lang="en-US" sz="1400" dirty="0">
              <a:latin typeface="Times New Roman"/>
              <a:ea typeface="Times New Roman"/>
            </a:endParaRPr>
          </a:p>
          <a:p>
            <a:pPr indent="97790" algn="justLow"/>
            <a:r>
              <a:rPr lang="ar-EG" sz="1400" dirty="0">
                <a:latin typeface="Times New Roman"/>
                <a:ea typeface="Times New Roman"/>
              </a:rPr>
              <a:t> </a:t>
            </a:r>
            <a:endParaRPr lang="en-US" sz="1400" dirty="0">
              <a:latin typeface="Times New Roman"/>
              <a:ea typeface="Times New Roman"/>
            </a:endParaRPr>
          </a:p>
          <a:p>
            <a:pPr indent="97790" algn="ctr"/>
            <a:r>
              <a:rPr lang="ar-EG" sz="1400" b="1" dirty="0">
                <a:latin typeface="Times New Roman"/>
                <a:ea typeface="Times New Roman"/>
              </a:rPr>
              <a:t>دراسة جدوى لمشروع استزراع سمكي</a:t>
            </a:r>
            <a:endParaRPr lang="en-US" sz="1400" dirty="0">
              <a:latin typeface="Times New Roman"/>
              <a:ea typeface="Times New Roman"/>
            </a:endParaRPr>
          </a:p>
          <a:p>
            <a:pPr indent="97790" algn="ctr"/>
            <a:r>
              <a:rPr lang="ar-EG" sz="1400" dirty="0">
                <a:latin typeface="Times New Roman"/>
                <a:ea typeface="Times New Roman"/>
              </a:rPr>
              <a:t> </a:t>
            </a:r>
            <a:endParaRPr lang="en-US" sz="1400" dirty="0">
              <a:latin typeface="Times New Roman"/>
              <a:ea typeface="Times New Roman"/>
            </a:endParaRPr>
          </a:p>
          <a:p>
            <a:pPr indent="97790" algn="ctr"/>
            <a:r>
              <a:rPr lang="ar-EG" sz="1400" dirty="0">
                <a:latin typeface="Times New Roman"/>
                <a:ea typeface="Times New Roman"/>
              </a:rPr>
              <a:t>إعداد</a:t>
            </a:r>
            <a:endParaRPr lang="en-US" sz="1400" dirty="0">
              <a:latin typeface="Times New Roman"/>
              <a:ea typeface="Times New Roman"/>
            </a:endParaRPr>
          </a:p>
          <a:p>
            <a:pPr indent="97790" algn="ctr"/>
            <a:r>
              <a:rPr lang="ar-EG" sz="1400" dirty="0">
                <a:latin typeface="Times New Roman"/>
                <a:ea typeface="Times New Roman"/>
              </a:rPr>
              <a:t>دكتور</a:t>
            </a:r>
            <a:endParaRPr lang="en-US" sz="1400" dirty="0">
              <a:latin typeface="Times New Roman"/>
              <a:ea typeface="Times New Roman"/>
            </a:endParaRPr>
          </a:p>
          <a:p>
            <a:pPr indent="97790" algn="ctr"/>
            <a:r>
              <a:rPr lang="ar-EG" sz="1400" dirty="0">
                <a:latin typeface="Times New Roman"/>
                <a:ea typeface="Times New Roman"/>
              </a:rPr>
              <a:t>محمود عثمان عبد الحميد الجندي</a:t>
            </a:r>
            <a:endParaRPr lang="en-US" sz="1400" dirty="0">
              <a:latin typeface="Times New Roman"/>
              <a:ea typeface="Times New Roman"/>
            </a:endParaRPr>
          </a:p>
          <a:p>
            <a:pPr indent="97790" algn="ctr"/>
            <a:r>
              <a:rPr lang="ar-EG" sz="1400" dirty="0">
                <a:latin typeface="Times New Roman"/>
                <a:ea typeface="Times New Roman"/>
              </a:rPr>
              <a:t>باحث اول بقسم الاستزراع السمكي</a:t>
            </a:r>
            <a:endParaRPr lang="en-US" sz="1400" dirty="0">
              <a:latin typeface="Times New Roman"/>
              <a:ea typeface="Times New Roman"/>
            </a:endParaRPr>
          </a:p>
          <a:p>
            <a:pPr indent="97790" algn="ctr"/>
            <a:r>
              <a:rPr lang="ar-EG" sz="1400" dirty="0">
                <a:latin typeface="Times New Roman"/>
                <a:ea typeface="Times New Roman"/>
              </a:rPr>
              <a:t>وحدة بحوث الثروة السمكية </a:t>
            </a:r>
            <a:r>
              <a:rPr lang="ar-EG" sz="1400" dirty="0" err="1">
                <a:latin typeface="Times New Roman"/>
                <a:ea typeface="Times New Roman"/>
              </a:rPr>
              <a:t>بسخا</a:t>
            </a:r>
            <a:endParaRPr lang="en-US" sz="1400" dirty="0">
              <a:latin typeface="Times New Roman"/>
              <a:ea typeface="Times New Roman"/>
            </a:endParaRPr>
          </a:p>
          <a:p>
            <a:pPr indent="97790" algn="ctr"/>
            <a:r>
              <a:rPr lang="ar-EG" sz="1400" dirty="0">
                <a:latin typeface="Times New Roman"/>
                <a:ea typeface="Times New Roman"/>
              </a:rPr>
              <a:t>المعمل المركزي لبحوث الثروة السمكية</a:t>
            </a:r>
            <a:endParaRPr lang="en-US" sz="1400" dirty="0">
              <a:latin typeface="Times New Roman"/>
              <a:ea typeface="Times New Roman"/>
            </a:endParaRPr>
          </a:p>
          <a:p>
            <a:pPr indent="97790" algn="ctr"/>
            <a:r>
              <a:rPr lang="en-US" sz="1400" dirty="0">
                <a:latin typeface="Times New Roman"/>
                <a:ea typeface="Times New Roman"/>
              </a:rPr>
              <a:t>Emile: dr_m.elgndy@yahoo.com</a:t>
            </a:r>
          </a:p>
          <a:p>
            <a:pPr indent="97790" algn="ctr"/>
            <a:r>
              <a:rPr lang="ar-EG" sz="1400" dirty="0">
                <a:latin typeface="Times New Roman"/>
                <a:ea typeface="Times New Roman"/>
              </a:rPr>
              <a:t>تليفون 01028302813</a:t>
            </a:r>
            <a:endParaRPr lang="en-US" sz="1400" dirty="0">
              <a:latin typeface="Times New Roman"/>
              <a:ea typeface="Times New Roman"/>
            </a:endParaRPr>
          </a:p>
          <a:p>
            <a:pPr indent="97790" algn="ctr"/>
            <a:r>
              <a:rPr lang="ar-EG" sz="1400" dirty="0">
                <a:latin typeface="Times New Roman"/>
                <a:ea typeface="Times New Roman"/>
              </a:rPr>
              <a:t>00201007901564</a:t>
            </a:r>
            <a:endParaRPr lang="en-US" sz="1400" dirty="0">
              <a:latin typeface="Times New Roman"/>
              <a:ea typeface="Times New Roman"/>
            </a:endParaRPr>
          </a:p>
          <a:p>
            <a:pPr indent="97790" algn="ctr"/>
            <a:r>
              <a:rPr lang="ar-EG" sz="1400" dirty="0">
                <a:latin typeface="Times New Roman"/>
                <a:ea typeface="Times New Roman"/>
              </a:rPr>
              <a:t>010042661764</a:t>
            </a:r>
            <a:endParaRPr lang="en-US" sz="1400"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ar-EG" dirty="0"/>
          </a:p>
        </p:txBody>
      </p:sp>
      <p:pic>
        <p:nvPicPr>
          <p:cNvPr id="3" name="Picture 2" descr="تشريح السمكة"/>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p:spPr>
      </p:pic>
    </p:spTree>
    <p:extLst>
      <p:ext uri="{BB962C8B-B14F-4D97-AF65-F5344CB8AC3E}">
        <p14:creationId xmlns:p14="http://schemas.microsoft.com/office/powerpoint/2010/main" val="6639216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603448"/>
            <a:ext cx="4158208" cy="4216539"/>
          </a:xfrm>
          <a:prstGeom prst="rect">
            <a:avLst/>
          </a:prstGeom>
        </p:spPr>
        <p:txBody>
          <a:bodyPr wrap="square">
            <a:spAutoFit/>
          </a:bodyPr>
          <a:lstStyle/>
          <a:p>
            <a:pPr indent="97790" algn="justLow"/>
            <a:r>
              <a:rPr lang="ar-EG" dirty="0">
                <a:latin typeface="Times New Roman"/>
                <a:ea typeface="Times New Roman"/>
              </a:rPr>
              <a:t> </a:t>
            </a:r>
            <a:endParaRPr lang="en-US" dirty="0">
              <a:latin typeface="Times New Roman"/>
              <a:ea typeface="Times New Roman"/>
            </a:endParaRPr>
          </a:p>
          <a:p>
            <a:pPr indent="97790" algn="justLow"/>
            <a:r>
              <a:rPr lang="ar-EG" dirty="0">
                <a:latin typeface="Times New Roman"/>
                <a:ea typeface="Times New Roman"/>
              </a:rPr>
              <a:t> </a:t>
            </a:r>
            <a:endParaRPr lang="en-US" dirty="0">
              <a:latin typeface="Times New Roman"/>
              <a:ea typeface="Times New Roman"/>
            </a:endParaRPr>
          </a:p>
          <a:p>
            <a:pPr indent="97790" algn="justLow"/>
            <a:r>
              <a:rPr lang="ar-EG" dirty="0">
                <a:latin typeface="Times New Roman"/>
                <a:ea typeface="Times New Roman"/>
              </a:rPr>
              <a:t> </a:t>
            </a:r>
            <a:endParaRPr lang="en-US" sz="1400" dirty="0">
              <a:latin typeface="Times New Roman"/>
              <a:ea typeface="Times New Roman"/>
            </a:endParaRPr>
          </a:p>
          <a:p>
            <a:pPr indent="97790" algn="justLow"/>
            <a:r>
              <a:rPr lang="ar-EG" sz="1400" dirty="0">
                <a:latin typeface="Times New Roman"/>
                <a:ea typeface="Times New Roman"/>
              </a:rPr>
              <a:t> </a:t>
            </a:r>
            <a:r>
              <a:rPr lang="ar-EG" sz="1400" dirty="0" smtClean="0">
                <a:latin typeface="Times New Roman"/>
                <a:ea typeface="Times New Roman"/>
              </a:rPr>
              <a:t>010042661764</a:t>
            </a:r>
            <a:endParaRPr lang="en-US" sz="1400"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en-US" dirty="0">
              <a:latin typeface="Times New Roman"/>
              <a:ea typeface="Times New Roman"/>
            </a:endParaRPr>
          </a:p>
          <a:p>
            <a:pPr indent="97790" algn="ctr"/>
            <a:r>
              <a:rPr lang="ar-EG" sz="4000" dirty="0">
                <a:latin typeface="Times New Roman"/>
                <a:ea typeface="Times New Roman"/>
              </a:rPr>
              <a:t> </a:t>
            </a:r>
            <a:endParaRPr lang="ar-EG" dirty="0"/>
          </a:p>
        </p:txBody>
      </p:sp>
      <p:sp>
        <p:nvSpPr>
          <p:cNvPr id="3" name="مستطيل 2"/>
          <p:cNvSpPr/>
          <p:nvPr/>
        </p:nvSpPr>
        <p:spPr>
          <a:xfrm>
            <a:off x="87086" y="116632"/>
            <a:ext cx="8805394" cy="5693866"/>
          </a:xfrm>
          <a:prstGeom prst="rect">
            <a:avLst/>
          </a:prstGeom>
        </p:spPr>
        <p:txBody>
          <a:bodyPr wrap="square">
            <a:spAutoFit/>
          </a:bodyPr>
          <a:lstStyle/>
          <a:p>
            <a:r>
              <a:rPr lang="ar-SA" sz="2800" b="1" dirty="0">
                <a:solidFill>
                  <a:srgbClr val="0070C0"/>
                </a:solidFill>
              </a:rPr>
              <a:t>التركيب </a:t>
            </a:r>
            <a:r>
              <a:rPr lang="ar-SA" sz="2800" b="1" dirty="0" smtClean="0">
                <a:solidFill>
                  <a:srgbClr val="0070C0"/>
                </a:solidFill>
              </a:rPr>
              <a:t>الداخلي:</a:t>
            </a:r>
            <a:endParaRPr lang="ar-EG" sz="2800" b="1" dirty="0" smtClean="0">
              <a:solidFill>
                <a:srgbClr val="0070C0"/>
              </a:solidFill>
            </a:endParaRPr>
          </a:p>
          <a:p>
            <a:r>
              <a:rPr lang="ar-SA" sz="2800" dirty="0" smtClean="0">
                <a:solidFill>
                  <a:srgbClr val="0070C0"/>
                </a:solidFill>
              </a:rPr>
              <a:t>يتكون </a:t>
            </a:r>
            <a:r>
              <a:rPr lang="ar-SA" sz="2800" dirty="0">
                <a:solidFill>
                  <a:srgbClr val="0070C0"/>
                </a:solidFill>
              </a:rPr>
              <a:t>جسم السمكة من عمود فقري ، عبارة عن سلسلة من الفقرات العظمية ، يخرج من كل فقرة شوكتان طويلتان ، العليا تصل حتى الظهر ، و السفلى تشكل القفص الصدري الذي يحمي  الأعضاء الداخلية .</a:t>
            </a:r>
            <a:endParaRPr lang="en-US" sz="2800" dirty="0">
              <a:solidFill>
                <a:srgbClr val="0070C0"/>
              </a:solidFill>
            </a:endParaRPr>
          </a:p>
          <a:p>
            <a:r>
              <a:rPr lang="ar-SA" sz="2800" dirty="0">
                <a:solidFill>
                  <a:srgbClr val="0070C0"/>
                </a:solidFill>
              </a:rPr>
              <a:t>يغلف الهيكل العظمي من الخارج مجموعة من العضلات اللحمية تكون سميكة في منطقتي الظهر ونهاية الجسم قرب الذيل. تتكون الأعضاء الداخلية للسمكة من جهاز دوري عبارة عن قلب وأوعية دموية منتشرة في جميع أجزاء الجسم، وجهاز هضمي يحتوي على المعدة و الأمعاء بالإضافة إلى الكبد والطحال وتتصل الأمعاء بفتحة الشرج عن طريق القولون .</a:t>
            </a:r>
            <a:endParaRPr lang="en-US" sz="2800" dirty="0">
              <a:solidFill>
                <a:srgbClr val="0070C0"/>
              </a:solidFill>
            </a:endParaRPr>
          </a:p>
          <a:p>
            <a:r>
              <a:rPr lang="ar-SA" sz="2800" dirty="0">
                <a:solidFill>
                  <a:srgbClr val="0070C0"/>
                </a:solidFill>
              </a:rPr>
              <a:t>الجهاز البولي للأسماك يتكون من كلية واحدة كبيرة الحجم أسفل السلسلة العظمية ومتصلة بالفتحة البولية كما يوجد الجهاز العصبي المتكون من المخ و الأحبال العصبية المتصلة بمراكز الحس المختلفة مثل العين والأنف و زوائد اللمس و الخط الجانبي الظاهر على جلد الأسماك من </a:t>
            </a:r>
            <a:r>
              <a:rPr lang="ar-SA" sz="2800" dirty="0" smtClean="0">
                <a:solidFill>
                  <a:srgbClr val="0070C0"/>
                </a:solidFill>
              </a:rPr>
              <a:t>الخارج</a:t>
            </a:r>
            <a:endParaRPr lang="en-US" sz="2800" dirty="0">
              <a:solidFill>
                <a:srgbClr val="0070C0"/>
              </a:solidFill>
            </a:endParaRPr>
          </a:p>
        </p:txBody>
      </p:sp>
    </p:spTree>
    <p:extLst>
      <p:ext uri="{BB962C8B-B14F-4D97-AF65-F5344CB8AC3E}">
        <p14:creationId xmlns:p14="http://schemas.microsoft.com/office/powerpoint/2010/main" val="6639216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8640"/>
            <a:ext cx="8820472" cy="6124754"/>
          </a:xfrm>
          <a:prstGeom prst="rect">
            <a:avLst/>
          </a:prstGeom>
        </p:spPr>
        <p:txBody>
          <a:bodyPr wrap="square">
            <a:spAutoFit/>
          </a:bodyPr>
          <a:lstStyle/>
          <a:p>
            <a:pPr lvl="0" algn="ctr"/>
            <a:r>
              <a:rPr lang="ar-SA" sz="4400" dirty="0" smtClean="0">
                <a:solidFill>
                  <a:srgbClr val="0070C0"/>
                </a:solidFill>
              </a:rPr>
              <a:t>كما </a:t>
            </a:r>
            <a:r>
              <a:rPr lang="ar-SA" sz="4400" dirty="0">
                <a:solidFill>
                  <a:srgbClr val="0070C0"/>
                </a:solidFill>
              </a:rPr>
              <a:t>تتميز الأسماك عن باقي أفراد المملكة الحيوانية بوجود حوصلة هوائية عبارة عن كيس هوائي يشبه البالون يمتد أسفل الكلية ويساعد السمكة على الصعود والهبوط داخل المياه فعندما يمتلئ الكيس الهوائي بالهواء الذي يتم سحبه من الدم تقل كثافة السمكة فتطفو ، وعند تفريغه من الهواء جزئياً أو كلياً تزداد كثافة السمكة فتهبط إلى القاع.</a:t>
            </a:r>
            <a:endParaRPr lang="en-US" sz="4400" dirty="0">
              <a:solidFill>
                <a:srgbClr val="0070C0"/>
              </a:solidFill>
            </a:endParaRPr>
          </a:p>
          <a:p>
            <a:pPr indent="97790" algn="ctr"/>
            <a:r>
              <a:rPr lang="ar-EG" sz="4000" dirty="0">
                <a:latin typeface="Times New Roman"/>
                <a:ea typeface="Times New Roman"/>
              </a:rPr>
              <a:t> </a:t>
            </a:r>
            <a:endParaRPr lang="ar-EG" dirty="0"/>
          </a:p>
        </p:txBody>
      </p:sp>
    </p:spTree>
    <p:extLst>
      <p:ext uri="{BB962C8B-B14F-4D97-AF65-F5344CB8AC3E}">
        <p14:creationId xmlns:p14="http://schemas.microsoft.com/office/powerpoint/2010/main" val="6639216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712967"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71744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964488"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71744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676400"/>
            <a:ext cx="68580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1616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16631"/>
            <a:ext cx="9144000" cy="6278642"/>
          </a:xfrm>
          <a:prstGeom prst="rect">
            <a:avLst/>
          </a:prstGeom>
        </p:spPr>
        <p:txBody>
          <a:bodyPr wrap="square">
            <a:spAutoFit/>
          </a:bodyPr>
          <a:lstStyle/>
          <a:p>
            <a:r>
              <a:rPr lang="en-US" b="1" dirty="0">
                <a:solidFill>
                  <a:srgbClr val="494949"/>
                </a:solidFill>
                <a:latin typeface="Arial"/>
                <a:ea typeface="Times New Roman"/>
              </a:rPr>
              <a:t>.......</a:t>
            </a:r>
            <a:br>
              <a:rPr lang="en-US" b="1" dirty="0">
                <a:solidFill>
                  <a:srgbClr val="494949"/>
                </a:solidFill>
                <a:latin typeface="Arial"/>
                <a:ea typeface="Times New Roman"/>
              </a:rPr>
            </a:br>
            <a:r>
              <a:rPr lang="ar-SA" sz="2400" b="1" dirty="0">
                <a:solidFill>
                  <a:srgbClr val="FF0000"/>
                </a:solidFill>
                <a:latin typeface="Arial"/>
                <a:ea typeface="Times New Roman"/>
              </a:rPr>
              <a:t>يتكون جسم السمكة من عمود فقري ، عبارة عن سلسلة من الفقرات العظمية ، يخرج من</a:t>
            </a:r>
            <a:r>
              <a:rPr lang="en-US" sz="2400" b="1" dirty="0">
                <a:solidFill>
                  <a:srgbClr val="FF0000"/>
                </a:solidFill>
                <a:latin typeface="Arial"/>
                <a:ea typeface="Times New Roman"/>
              </a:rPr>
              <a:t> </a:t>
            </a:r>
            <a:br>
              <a:rPr lang="en-US" sz="2400" b="1" dirty="0">
                <a:solidFill>
                  <a:srgbClr val="FF0000"/>
                </a:solidFill>
                <a:latin typeface="Arial"/>
                <a:ea typeface="Times New Roman"/>
              </a:rPr>
            </a:br>
            <a:r>
              <a:rPr lang="ar-SA" sz="2400" b="1" dirty="0">
                <a:solidFill>
                  <a:srgbClr val="FF0000"/>
                </a:solidFill>
                <a:latin typeface="Arial"/>
                <a:ea typeface="Times New Roman"/>
              </a:rPr>
              <a:t>كل فقرة شوكتان طويلتان ، العليا تصل حتى الظهر ، و السفلى تشكل القفص الصدري الذي</a:t>
            </a:r>
            <a:r>
              <a:rPr lang="en-US" sz="2400" b="1" dirty="0">
                <a:solidFill>
                  <a:srgbClr val="FF0000"/>
                </a:solidFill>
                <a:latin typeface="Arial"/>
                <a:ea typeface="Times New Roman"/>
              </a:rPr>
              <a:t> </a:t>
            </a:r>
            <a:br>
              <a:rPr lang="en-US" sz="2400" b="1" dirty="0">
                <a:solidFill>
                  <a:srgbClr val="FF0000"/>
                </a:solidFill>
                <a:latin typeface="Arial"/>
                <a:ea typeface="Times New Roman"/>
              </a:rPr>
            </a:br>
            <a:r>
              <a:rPr lang="ar-SA" sz="2400" b="1" dirty="0">
                <a:solidFill>
                  <a:srgbClr val="FF0000"/>
                </a:solidFill>
                <a:latin typeface="Arial"/>
                <a:ea typeface="Times New Roman"/>
              </a:rPr>
              <a:t>يحمي الأعضاء الداخلية</a:t>
            </a:r>
            <a:r>
              <a:rPr lang="en-US" sz="2400" b="1" dirty="0">
                <a:solidFill>
                  <a:srgbClr val="FF0000"/>
                </a:solidFill>
                <a:latin typeface="Arial"/>
                <a:ea typeface="Times New Roman"/>
              </a:rPr>
              <a:t> .</a:t>
            </a:r>
            <a:br>
              <a:rPr lang="en-US" sz="2400" b="1" dirty="0">
                <a:solidFill>
                  <a:srgbClr val="FF0000"/>
                </a:solidFill>
                <a:latin typeface="Arial"/>
                <a:ea typeface="Times New Roman"/>
              </a:rPr>
            </a:br>
            <a:r>
              <a:rPr lang="ar-SA" sz="2400" b="1" dirty="0">
                <a:solidFill>
                  <a:srgbClr val="FF0000"/>
                </a:solidFill>
                <a:latin typeface="Arial"/>
                <a:ea typeface="Times New Roman"/>
              </a:rPr>
              <a:t>يغلف الهيكل العظمي من الخارج مجموعة من العضلات اللحمية تكون سميكة في منطقتي الظهر ونهاية الجسم قرب الذيل</a:t>
            </a:r>
            <a:r>
              <a:rPr lang="en-US" sz="2400" b="1" dirty="0">
                <a:solidFill>
                  <a:srgbClr val="FF0000"/>
                </a:solidFill>
                <a:latin typeface="Arial"/>
                <a:ea typeface="Times New Roman"/>
              </a:rPr>
              <a:t> .</a:t>
            </a:r>
            <a:br>
              <a:rPr lang="en-US" sz="2400" b="1" dirty="0">
                <a:solidFill>
                  <a:srgbClr val="FF0000"/>
                </a:solidFill>
                <a:latin typeface="Arial"/>
                <a:ea typeface="Times New Roman"/>
              </a:rPr>
            </a:br>
            <a:r>
              <a:rPr lang="ar-SA" sz="2400" b="1" dirty="0">
                <a:solidFill>
                  <a:srgbClr val="FF0000"/>
                </a:solidFill>
                <a:latin typeface="Arial"/>
                <a:ea typeface="Times New Roman"/>
              </a:rPr>
              <a:t>تتكون الأعضاء الداخلية للسمكة من جهاز دوري عبارة عن قلب وأوعية دموية منتشرة في جميع أجزاء الجسم ،وجهاز هضمي يحتوي على المعدة و الأمعاء بالإضافة إلى الكبد والطحال وتتصل الأمعاء بفتحة الشرج عن طريق القولون</a:t>
            </a:r>
            <a:r>
              <a:rPr lang="en-US" sz="2400" b="1" dirty="0">
                <a:solidFill>
                  <a:srgbClr val="FF0000"/>
                </a:solidFill>
                <a:latin typeface="Arial"/>
                <a:ea typeface="Times New Roman"/>
              </a:rPr>
              <a:t> .</a:t>
            </a:r>
            <a:br>
              <a:rPr lang="en-US" sz="2400" b="1" dirty="0">
                <a:solidFill>
                  <a:srgbClr val="FF0000"/>
                </a:solidFill>
                <a:latin typeface="Arial"/>
                <a:ea typeface="Times New Roman"/>
              </a:rPr>
            </a:br>
            <a:r>
              <a:rPr lang="ar-SA" sz="2400" b="1" dirty="0">
                <a:solidFill>
                  <a:srgbClr val="FF0000"/>
                </a:solidFill>
                <a:latin typeface="Arial"/>
                <a:ea typeface="Times New Roman"/>
              </a:rPr>
              <a:t>الجهاز البولي للأسماك يتكون من كلية واحدة كبيرة الحجم أسفل السلسلة العظمية ومتصلة بالفتحة البولية كما يوجد الجهاز العصبي المتكون من المخ و الأحبال العصبية المتصلة بمراكز الحس المختلفة مثل العين والأنف و زوائد اللمس و الخط الجانبي الظاهر على جلد الأسماك من الخارج كما تتميز الأسماك عن باقي أفراد المملكة الحيوانية بوجود حوصلة هوائية عبارة عن كيس هوائي يشبه البالون يمتد أسفل الكلية ويساعد السمكة على الصعود والهبوط داخل المياه فعندما يمتلئ الكيس الهوائي بالهواء الذي يتم سحبه من الدم تقل كثافة السمكة فتطفو ، وعند تفريغه من الهواء جزئياً أو كلياً تزداد كثافة السمكة فتهبط إلى القاع</a:t>
            </a:r>
            <a:r>
              <a:rPr lang="en-US" sz="2400" b="1" dirty="0">
                <a:solidFill>
                  <a:srgbClr val="FF0000"/>
                </a:solidFill>
                <a:latin typeface="Arial"/>
                <a:ea typeface="Times New Roman"/>
              </a:rPr>
              <a:t> .</a:t>
            </a:r>
            <a:br>
              <a:rPr lang="en-US" sz="2400" b="1" dirty="0">
                <a:solidFill>
                  <a:srgbClr val="FF0000"/>
                </a:solidFill>
                <a:latin typeface="Arial"/>
                <a:ea typeface="Times New Roman"/>
              </a:rPr>
            </a:br>
            <a:endParaRPr lang="ar-EG" sz="2400" dirty="0">
              <a:solidFill>
                <a:srgbClr val="FF0000"/>
              </a:solidFill>
            </a:endParaRPr>
          </a:p>
        </p:txBody>
      </p:sp>
    </p:spTree>
    <p:extLst>
      <p:ext uri="{BB962C8B-B14F-4D97-AF65-F5344CB8AC3E}">
        <p14:creationId xmlns:p14="http://schemas.microsoft.com/office/powerpoint/2010/main" val="1362454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
            <a:ext cx="9144000" cy="6494085"/>
          </a:xfrm>
          <a:prstGeom prst="rect">
            <a:avLst/>
          </a:prstGeom>
        </p:spPr>
        <p:txBody>
          <a:bodyPr wrap="square">
            <a:spAutoFit/>
          </a:bodyPr>
          <a:lstStyle/>
          <a:p>
            <a:r>
              <a:rPr lang="ar-SA" sz="3200" b="1" dirty="0">
                <a:solidFill>
                  <a:srgbClr val="494949"/>
                </a:solidFill>
                <a:ea typeface="Times New Roman"/>
              </a:rPr>
              <a:t>مثل الفقاريات الأخرى، تمتلك الأسماك هيكلاً محورياً أو العمود الفقري. يقع تجويف الجسم الذي يحتوي على الأعضاء الحيوية في الجزء الأمامي من بطن السمكة، أما الجزء الخلفي الذي يقع خلف تجويف الجسم فيتكون معظمه من عضلات ووظيفته الأساسية هي دفع الأسماك في الماء ويسمى بالذيل أو الذنب. يغطى غالباً جسم الأسماك بحراشف. وتكسو جلود الأسماك أيضاً طبقة من مادة مخاطية تكمل ما للقشور من وظائف وقائية؛ فهي تحيط بالفطريات </a:t>
            </a:r>
            <a:r>
              <a:rPr lang="ar-SA" sz="3200" b="1" dirty="0" smtClean="0">
                <a:solidFill>
                  <a:srgbClr val="494949"/>
                </a:solidFill>
                <a:ea typeface="Times New Roman"/>
              </a:rPr>
              <a:t>والجراثيم</a:t>
            </a:r>
            <a:r>
              <a:rPr lang="ar-EG" sz="3200" b="1" dirty="0" smtClean="0">
                <a:solidFill>
                  <a:srgbClr val="494949"/>
                </a:solidFill>
                <a:ea typeface="Times New Roman"/>
              </a:rPr>
              <a:t> </a:t>
            </a:r>
            <a:r>
              <a:rPr lang="ar-SA" sz="3200" b="1" dirty="0" smtClean="0">
                <a:solidFill>
                  <a:srgbClr val="494949"/>
                </a:solidFill>
                <a:ea typeface="Times New Roman"/>
              </a:rPr>
              <a:t>التي </a:t>
            </a:r>
            <a:r>
              <a:rPr lang="ar-SA" sz="3200" b="1" dirty="0">
                <a:solidFill>
                  <a:srgbClr val="494949"/>
                </a:solidFill>
                <a:ea typeface="Times New Roman"/>
              </a:rPr>
              <a:t>قد تعلق بجسم السمكة وتشلّ حركتها فتنزلق وتسقط دون أن تصيبها بضرر، أما إذا فقدت السمكة جزءاً من حراشفها، فإن الميكروبات تستطيع أن تصل إلى الجزء العاري الخالي من المادة المخاطية فتتعرض السمكة لكثير من الأمراض</a:t>
            </a:r>
            <a:r>
              <a:rPr lang="en-US" sz="3200" b="1" dirty="0">
                <a:solidFill>
                  <a:srgbClr val="494949"/>
                </a:solidFill>
                <a:latin typeface="Arial"/>
                <a:ea typeface="Times New Roman"/>
              </a:rPr>
              <a:t>.</a:t>
            </a:r>
            <a:br>
              <a:rPr lang="en-US" sz="3200" b="1" dirty="0">
                <a:solidFill>
                  <a:srgbClr val="494949"/>
                </a:solidFill>
                <a:latin typeface="Arial"/>
                <a:ea typeface="Times New Roman"/>
              </a:rPr>
            </a:br>
            <a:r>
              <a:rPr lang="ar-SA" sz="3200" b="1" dirty="0">
                <a:solidFill>
                  <a:srgbClr val="494949"/>
                </a:solidFill>
                <a:latin typeface="Arial"/>
                <a:ea typeface="Times New Roman"/>
              </a:rPr>
              <a:t>كما تتميز الأسماك أيضاً بوجود الزعانف التي تدعمها أشواك شعاعية غضروفية أو عظمية؛ والزعانف تكون فردية أو زوجية</a:t>
            </a:r>
            <a:endParaRPr lang="ar-EG" sz="3200" dirty="0"/>
          </a:p>
        </p:txBody>
      </p:sp>
    </p:spTree>
    <p:extLst>
      <p:ext uri="{BB962C8B-B14F-4D97-AF65-F5344CB8AC3E}">
        <p14:creationId xmlns:p14="http://schemas.microsoft.com/office/powerpoint/2010/main" val="13624547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188640"/>
            <a:ext cx="8856984" cy="7263527"/>
          </a:xfrm>
          <a:prstGeom prst="rect">
            <a:avLst/>
          </a:prstGeom>
        </p:spPr>
        <p:txBody>
          <a:bodyPr wrap="square">
            <a:spAutoFit/>
          </a:bodyPr>
          <a:lstStyle/>
          <a:p>
            <a:r>
              <a:rPr lang="ar-SA" sz="2800" b="1" dirty="0">
                <a:solidFill>
                  <a:srgbClr val="FF0000"/>
                </a:solidFill>
                <a:ea typeface="Times New Roman"/>
              </a:rPr>
              <a:t>تختلف ألوان الأسماك ما بين الرمادي الفاتح، والأحمر الزاهر، والبني الذي تشبه خضرة، إلى الألوان القاتمة التي اختصت بها أسماك القاع، وتمتاز الأسماك العظمية عادة بجمال ألوانها وتعددها، بينما تتجانس الألوان في الأسماك الغضروفية</a:t>
            </a:r>
            <a:r>
              <a:rPr lang="en-US" sz="2800" b="1" dirty="0">
                <a:solidFill>
                  <a:srgbClr val="FF0000"/>
                </a:solidFill>
                <a:latin typeface="Arial"/>
                <a:ea typeface="Times New Roman"/>
              </a:rPr>
              <a:t>.</a:t>
            </a:r>
            <a:br>
              <a:rPr lang="en-US" sz="2800" b="1" dirty="0">
                <a:solidFill>
                  <a:srgbClr val="FF0000"/>
                </a:solidFill>
                <a:latin typeface="Arial"/>
                <a:ea typeface="Times New Roman"/>
              </a:rPr>
            </a:br>
            <a:r>
              <a:rPr lang="ar-SA" sz="2800" b="1" dirty="0">
                <a:solidFill>
                  <a:srgbClr val="FF0000"/>
                </a:solidFill>
                <a:latin typeface="Arial"/>
                <a:ea typeface="Times New Roman"/>
              </a:rPr>
              <a:t>تكتسب الأسماك ألوانها من أصباغ راسبة أو معلقة في خلايا خاصة ذات أضلاع أو فروع؛ وتحتوي الخلايا المضلعة على الصبغ الأصفر، بينما تحتوي المتفرعة على الصبغ البرتقالي والأحمر والبني والأسود. وهناك خلايا أخرى متفرعة، تتكدس فيها بلورات عاكسة للضوء من مادة تسمى " </a:t>
            </a:r>
            <a:r>
              <a:rPr lang="ar-SA" sz="2800" b="1" dirty="0" err="1">
                <a:solidFill>
                  <a:srgbClr val="FF0000"/>
                </a:solidFill>
                <a:latin typeface="Arial"/>
                <a:ea typeface="Times New Roman"/>
              </a:rPr>
              <a:t>الجوانين</a:t>
            </a:r>
            <a:r>
              <a:rPr lang="ar-SA" sz="2800" b="1" dirty="0">
                <a:solidFill>
                  <a:srgbClr val="FF0000"/>
                </a:solidFill>
                <a:latin typeface="Arial"/>
                <a:ea typeface="Times New Roman"/>
              </a:rPr>
              <a:t>"، وهي من إنتاج المواد الزلالية المهضومة، ويحملها الدم إلى هذه الخلايا التي تكثر على بطن السمكة ويعزي إليها اللون الأبيض والفضي</a:t>
            </a:r>
            <a:r>
              <a:rPr lang="en-US" sz="2800" b="1" dirty="0">
                <a:solidFill>
                  <a:srgbClr val="FF0000"/>
                </a:solidFill>
                <a:latin typeface="Arial"/>
                <a:ea typeface="Times New Roman"/>
              </a:rPr>
              <a:t>.</a:t>
            </a:r>
            <a:br>
              <a:rPr lang="en-US" sz="2800" b="1" dirty="0">
                <a:solidFill>
                  <a:srgbClr val="FF0000"/>
                </a:solidFill>
                <a:latin typeface="Arial"/>
                <a:ea typeface="Times New Roman"/>
              </a:rPr>
            </a:br>
            <a:r>
              <a:rPr lang="ar-SA" sz="2800" b="1" dirty="0">
                <a:solidFill>
                  <a:srgbClr val="FF0000"/>
                </a:solidFill>
                <a:latin typeface="Arial"/>
                <a:ea typeface="Times New Roman"/>
              </a:rPr>
              <a:t>وتختلف مقادير الصبغ والبلورات من سمكة لأخرى.. فإذا ما كثرت الخلايا المحتوية على الصبغ، وكانت الألوان زاهية وواضحة؛ وإذا ما كثرت الخلايا البلورية، أصبحت الألوان باهتة؛ وعند انتشار السوائل الملونة داخل الخلايا يكتمل لون السمكة ويزداد وضوحاً، وإذا تراكمت الخلايا المختلفة الأصباغ بعضها فوق بعض ينتج منها ألوان متعددة، كما أن </a:t>
            </a:r>
            <a:r>
              <a:rPr lang="ar-SA" sz="2800" b="1" dirty="0" smtClean="0">
                <a:solidFill>
                  <a:srgbClr val="FF0000"/>
                </a:solidFill>
                <a:latin typeface="Arial"/>
                <a:ea typeface="Times New Roman"/>
              </a:rPr>
              <a:t>ال</a:t>
            </a:r>
            <a:r>
              <a:rPr lang="ar-EG" sz="2800" b="1" dirty="0" smtClean="0">
                <a:solidFill>
                  <a:srgbClr val="FF0000"/>
                </a:solidFill>
                <a:latin typeface="Arial"/>
                <a:ea typeface="Times New Roman"/>
              </a:rPr>
              <a:t>ج</a:t>
            </a:r>
            <a:r>
              <a:rPr lang="ar-SA" sz="2800" b="1" dirty="0" smtClean="0">
                <a:solidFill>
                  <a:srgbClr val="FF0000"/>
                </a:solidFill>
                <a:latin typeface="Arial"/>
                <a:ea typeface="Times New Roman"/>
              </a:rPr>
              <a:t>وانين </a:t>
            </a:r>
            <a:r>
              <a:rPr lang="ar-SA" sz="2800" b="1" dirty="0">
                <a:solidFill>
                  <a:srgbClr val="FF0000"/>
                </a:solidFill>
                <a:latin typeface="Arial"/>
                <a:ea typeface="Times New Roman"/>
              </a:rPr>
              <a:t>يستطيع أيضاً تحليل الضوء إلى ألوان الطيف</a:t>
            </a:r>
            <a:r>
              <a:rPr lang="en-US" sz="2800" b="1" dirty="0">
                <a:solidFill>
                  <a:srgbClr val="FF0000"/>
                </a:solidFill>
                <a:latin typeface="Arial"/>
                <a:ea typeface="Times New Roman"/>
              </a:rPr>
              <a:t>.</a:t>
            </a:r>
            <a:r>
              <a:rPr lang="en-US" b="1" dirty="0">
                <a:solidFill>
                  <a:srgbClr val="494949"/>
                </a:solidFill>
                <a:latin typeface="Arial"/>
                <a:ea typeface="Times New Roman"/>
              </a:rPr>
              <a:t/>
            </a:r>
            <a:br>
              <a:rPr lang="en-US" b="1" dirty="0">
                <a:solidFill>
                  <a:srgbClr val="494949"/>
                </a:solidFill>
                <a:latin typeface="Arial"/>
                <a:ea typeface="Times New Roman"/>
              </a:rPr>
            </a:br>
            <a:endParaRPr lang="ar-EG" dirty="0"/>
          </a:p>
        </p:txBody>
      </p:sp>
    </p:spTree>
    <p:extLst>
      <p:ext uri="{BB962C8B-B14F-4D97-AF65-F5344CB8AC3E}">
        <p14:creationId xmlns:p14="http://schemas.microsoft.com/office/powerpoint/2010/main" val="13624547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35846"/>
            <a:ext cx="9144000" cy="6647974"/>
          </a:xfrm>
          <a:prstGeom prst="rect">
            <a:avLst/>
          </a:prstGeom>
        </p:spPr>
        <p:txBody>
          <a:bodyPr wrap="square">
            <a:spAutoFit/>
          </a:bodyPr>
          <a:lstStyle/>
          <a:p>
            <a:pPr algn="ctr"/>
            <a:r>
              <a:rPr lang="ar-SA" sz="2600" b="1" dirty="0">
                <a:solidFill>
                  <a:srgbClr val="FF0000"/>
                </a:solidFill>
                <a:ea typeface="Times New Roman"/>
              </a:rPr>
              <a:t>وتستطيع الأسماك في كثير من الأحيان أن تماثل بيئتها، </a:t>
            </a:r>
            <a:r>
              <a:rPr lang="ar-SA" sz="2600" b="1" dirty="0" err="1">
                <a:solidFill>
                  <a:srgbClr val="FF0000"/>
                </a:solidFill>
                <a:ea typeface="Times New Roman"/>
              </a:rPr>
              <a:t>للتتقي</a:t>
            </a:r>
            <a:r>
              <a:rPr lang="ar-SA" sz="2600" b="1" dirty="0">
                <a:solidFill>
                  <a:srgbClr val="FF0000"/>
                </a:solidFill>
                <a:ea typeface="Times New Roman"/>
              </a:rPr>
              <a:t> عدوها أو تباغت فريستها.. فتأخذ بعضها ألوان الأعشاب البحرية، وتأخذ الأخرى أشكال المرجان وألوانه، كما تتخذ أسماك القاع ألواناً تشبه الألوان السائدة فيه</a:t>
            </a:r>
            <a:r>
              <a:rPr lang="en-US" sz="2600" b="1" dirty="0">
                <a:solidFill>
                  <a:srgbClr val="FF0000"/>
                </a:solidFill>
                <a:latin typeface="Arial"/>
                <a:ea typeface="Times New Roman"/>
              </a:rPr>
              <a:t>.</a:t>
            </a:r>
            <a:br>
              <a:rPr lang="en-US" sz="2600" b="1" dirty="0">
                <a:solidFill>
                  <a:srgbClr val="FF0000"/>
                </a:solidFill>
                <a:latin typeface="Arial"/>
                <a:ea typeface="Times New Roman"/>
              </a:rPr>
            </a:br>
            <a:r>
              <a:rPr lang="ar-SA" sz="2600" b="1" dirty="0">
                <a:solidFill>
                  <a:srgbClr val="FF0000"/>
                </a:solidFill>
                <a:latin typeface="Arial"/>
                <a:ea typeface="Times New Roman"/>
              </a:rPr>
              <a:t>ولا يعد انتشار الضوء وتخلله طبقات المياه أكثر من أربعمائة متر، وينتج من هذا أن أسماك السطح تكون زاهية اللون، بينما تتجانس الألوان كلما ازدادا العمق حتى تصبح باهتة في الاعماق السحيقة وكذلك تبهت ألوان الأسماك التي تسكن المغاور والكهوف المائية المظلمة، ولكنها تستعيد ألوانها عندما تتعرض للضوء</a:t>
            </a:r>
            <a:r>
              <a:rPr lang="en-US" sz="2600" b="1" dirty="0">
                <a:solidFill>
                  <a:srgbClr val="FF0000"/>
                </a:solidFill>
                <a:latin typeface="Arial"/>
                <a:ea typeface="Times New Roman"/>
              </a:rPr>
              <a:t/>
            </a:r>
            <a:br>
              <a:rPr lang="en-US" sz="2600" b="1" dirty="0">
                <a:solidFill>
                  <a:srgbClr val="FF0000"/>
                </a:solidFill>
                <a:latin typeface="Arial"/>
                <a:ea typeface="Times New Roman"/>
              </a:rPr>
            </a:br>
            <a:r>
              <a:rPr lang="ar-SA" sz="2600" b="1" dirty="0">
                <a:solidFill>
                  <a:srgbClr val="FF0000"/>
                </a:solidFill>
                <a:latin typeface="Arial"/>
                <a:ea typeface="Times New Roman"/>
              </a:rPr>
              <a:t>هناك عوامل أخرى، إلى جانب الضوء، كثيراً ما تؤثر في ألوان الأسماك. كشفت علاقة بين عين السمكة والألوان عندما غطي الجزء الأسفل من العين صار لون السمكة </a:t>
            </a:r>
            <a:r>
              <a:rPr lang="ar-SA" sz="2600" b="1" dirty="0" err="1">
                <a:solidFill>
                  <a:srgbClr val="FF0000"/>
                </a:solidFill>
                <a:latin typeface="Arial"/>
                <a:ea typeface="Times New Roman"/>
              </a:rPr>
              <a:t>زاهياً</a:t>
            </a:r>
            <a:r>
              <a:rPr lang="ar-SA" sz="2600" b="1" dirty="0">
                <a:solidFill>
                  <a:srgbClr val="FF0000"/>
                </a:solidFill>
                <a:latin typeface="Arial"/>
                <a:ea typeface="Times New Roman"/>
              </a:rPr>
              <a:t>، ولم تسبب تغطية الجزء العلوي أي تغيير في لون السمكة، مما يدل على أن جزء الشبكية الأسفل يؤثر في لون الحيوان. كما لوحظ أن سمك موسى يستطيع أن يكتسب ألوان القاع بعد أن يطيل النظر إليها وذلك لأن عين السمكة تنقل صور المرئيات إلى العصب البصري ثم إلى المخ ثم إلى العصب الودّي الذي يتصل بجميع الخلايا الملونة وبذلك تأخذ السمكة لون البيئة التي تعيش فيها مثل السمكة المرجانية</a:t>
            </a:r>
            <a:r>
              <a:rPr lang="en-US" sz="2600" b="1" dirty="0">
                <a:solidFill>
                  <a:srgbClr val="FF0000"/>
                </a:solidFill>
                <a:latin typeface="Arial"/>
                <a:ea typeface="Times New Roman"/>
              </a:rPr>
              <a:t>.</a:t>
            </a:r>
            <a:r>
              <a:rPr lang="en-US" b="1" dirty="0">
                <a:solidFill>
                  <a:srgbClr val="494949"/>
                </a:solidFill>
                <a:latin typeface="Arial"/>
                <a:ea typeface="Times New Roman"/>
              </a:rPr>
              <a:t/>
            </a:r>
            <a:br>
              <a:rPr lang="en-US" b="1" dirty="0">
                <a:solidFill>
                  <a:srgbClr val="494949"/>
                </a:solidFill>
                <a:latin typeface="Arial"/>
                <a:ea typeface="Times New Roman"/>
              </a:rPr>
            </a:br>
            <a:r>
              <a:rPr lang="en-US" b="1" dirty="0">
                <a:solidFill>
                  <a:srgbClr val="494949"/>
                </a:solidFill>
                <a:latin typeface="Arial"/>
                <a:ea typeface="Times New Roman"/>
              </a:rPr>
              <a:t/>
            </a:r>
            <a:br>
              <a:rPr lang="en-US" b="1" dirty="0">
                <a:solidFill>
                  <a:srgbClr val="494949"/>
                </a:solidFill>
                <a:latin typeface="Arial"/>
                <a:ea typeface="Times New Roman"/>
              </a:rPr>
            </a:br>
            <a:endParaRPr lang="ar-EG" dirty="0"/>
          </a:p>
        </p:txBody>
      </p:sp>
    </p:spTree>
    <p:extLst>
      <p:ext uri="{BB962C8B-B14F-4D97-AF65-F5344CB8AC3E}">
        <p14:creationId xmlns:p14="http://schemas.microsoft.com/office/powerpoint/2010/main" val="13624547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88640"/>
            <a:ext cx="8892480" cy="7109639"/>
          </a:xfrm>
          <a:prstGeom prst="rect">
            <a:avLst/>
          </a:prstGeom>
        </p:spPr>
        <p:txBody>
          <a:bodyPr wrap="square">
            <a:spAutoFit/>
          </a:bodyPr>
          <a:lstStyle/>
          <a:p>
            <a:pPr algn="ctr"/>
            <a:r>
              <a:rPr lang="ar-SA" sz="2400" b="1" dirty="0">
                <a:solidFill>
                  <a:srgbClr val="FF0000"/>
                </a:solidFill>
                <a:ea typeface="Times New Roman"/>
              </a:rPr>
              <a:t>للحرارة أثرها في ألوان الأسماك، فهي تسبب انتشار السوائل الملونة في داخل الخلايا؛ كما أن حالة السمكة الصحية تؤثر إلى حد كبير على لونها</a:t>
            </a:r>
            <a:r>
              <a:rPr lang="en-US" sz="2400" b="1" dirty="0">
                <a:solidFill>
                  <a:srgbClr val="FF0000"/>
                </a:solidFill>
                <a:latin typeface="Arial"/>
                <a:ea typeface="Times New Roman"/>
              </a:rPr>
              <a:t>.</a:t>
            </a:r>
            <a:br>
              <a:rPr lang="en-US" sz="2400" b="1" dirty="0">
                <a:solidFill>
                  <a:srgbClr val="FF0000"/>
                </a:solidFill>
                <a:latin typeface="Arial"/>
                <a:ea typeface="Times New Roman"/>
              </a:rPr>
            </a:br>
            <a:r>
              <a:rPr lang="ar-SA" sz="2400" b="1" dirty="0">
                <a:solidFill>
                  <a:srgbClr val="FF0000"/>
                </a:solidFill>
                <a:latin typeface="Arial"/>
                <a:ea typeface="Times New Roman"/>
              </a:rPr>
              <a:t>كما تتغير ألوان الأسماك بوجه خاص في وقت التزاوج. إذ يبدو الذكر في أبهى حلة وأزهى لون، حتى يستطيع إغراء الانثى واجتذابها، ويرجع هذا إلى التغيير في الألوان إلى نشاط الغدد التناسلية. </a:t>
            </a:r>
            <a:r>
              <a:rPr lang="ar-SA" sz="2400" b="1" dirty="0" err="1">
                <a:solidFill>
                  <a:srgbClr val="FF0000"/>
                </a:solidFill>
                <a:latin typeface="Arial"/>
                <a:ea typeface="Times New Roman"/>
              </a:rPr>
              <a:t>وللاسماك</a:t>
            </a:r>
            <a:r>
              <a:rPr lang="ar-SA" sz="2400" b="1" dirty="0">
                <a:solidFill>
                  <a:srgbClr val="FF0000"/>
                </a:solidFill>
                <a:latin typeface="Arial"/>
                <a:ea typeface="Times New Roman"/>
              </a:rPr>
              <a:t> صفات مشتركة فهي : تتكاثر بوضع البيض في الماء ويغطى أجسامها قشور وتتنفس بواسطة الخياشيم</a:t>
            </a:r>
            <a:r>
              <a:rPr lang="en-US" sz="2400" b="1" dirty="0">
                <a:solidFill>
                  <a:srgbClr val="FF0000"/>
                </a:solidFill>
                <a:latin typeface="Arial"/>
                <a:ea typeface="Times New Roman"/>
              </a:rPr>
              <a:t/>
            </a:r>
            <a:br>
              <a:rPr lang="en-US" sz="2400" b="1" dirty="0">
                <a:solidFill>
                  <a:srgbClr val="FF0000"/>
                </a:solidFill>
                <a:latin typeface="Arial"/>
                <a:ea typeface="Times New Roman"/>
              </a:rPr>
            </a:br>
            <a:r>
              <a:rPr lang="ar-SA" sz="2400" b="1" dirty="0">
                <a:solidFill>
                  <a:srgbClr val="FF0000"/>
                </a:solidFill>
                <a:latin typeface="Arial"/>
                <a:ea typeface="Times New Roman"/>
              </a:rPr>
              <a:t>العادات الغذائية للأسماك</a:t>
            </a:r>
            <a:r>
              <a:rPr lang="en-US" sz="2400" b="1" dirty="0">
                <a:solidFill>
                  <a:srgbClr val="FF0000"/>
                </a:solidFill>
                <a:latin typeface="Arial"/>
                <a:ea typeface="Times New Roman"/>
              </a:rPr>
              <a:t/>
            </a:r>
            <a:br>
              <a:rPr lang="en-US" sz="2400" b="1" dirty="0">
                <a:solidFill>
                  <a:srgbClr val="FF0000"/>
                </a:solidFill>
                <a:latin typeface="Arial"/>
                <a:ea typeface="Times New Roman"/>
              </a:rPr>
            </a:br>
            <a:r>
              <a:rPr lang="ar-SA" sz="2400" b="1" dirty="0">
                <a:solidFill>
                  <a:srgbClr val="FF0000"/>
                </a:solidFill>
                <a:latin typeface="Arial"/>
                <a:ea typeface="Times New Roman"/>
              </a:rPr>
              <a:t>تختلف عادات الأسماك في التغذية إلى عدة عوامل منها الأسماك التي تعيش في المياه العميقة تختلف في عاداتها وسلوكها عن الأسماك التي تعيش قرب الشواطئ أو داخل البحيرات ، وأيضا درجة حرارة الماء و مقدار الأكسجين المتوفر . كقاعدة عامة كلما ارتفعت درجة حرارة الماء زاد متطلبات الأسماك للغذاء وقل الأكسجين ومن ناحية أخرى نجد إن في البيئة المائية الواحدة أنواعا مختلفة من الأسماك تختلف في نوعية الغذاء الذي تعيش علية أو تفضله ، و الجدير ذكره أن هناك بعض الأسماك يختلف نوع غذائه على حسب مراحله العمرية</a:t>
            </a:r>
            <a:r>
              <a:rPr lang="en-US" sz="2400" b="1" dirty="0">
                <a:solidFill>
                  <a:srgbClr val="FF0000"/>
                </a:solidFill>
                <a:latin typeface="Arial"/>
                <a:ea typeface="Times New Roman"/>
              </a:rPr>
              <a:t> . </a:t>
            </a:r>
            <a:br>
              <a:rPr lang="en-US" sz="2400" b="1" dirty="0">
                <a:solidFill>
                  <a:srgbClr val="FF0000"/>
                </a:solidFill>
                <a:latin typeface="Arial"/>
                <a:ea typeface="Times New Roman"/>
              </a:rPr>
            </a:br>
            <a:r>
              <a:rPr lang="ar-SA" sz="2400" b="1" dirty="0">
                <a:solidFill>
                  <a:srgbClr val="FF0000"/>
                </a:solidFill>
                <a:latin typeface="Arial"/>
                <a:ea typeface="Times New Roman"/>
              </a:rPr>
              <a:t>ويجب ملاحظة مقدار الوجبة على ألا تزيد عن المقدار الذي تتناوله الأسماك خلال 5 دقائق . أما الوجبة التي تفوق حاجاتها فإنها تتجمع في قعر المربى المائي وتتخمه وتفسد الماء وتلوثه مما يسبب ذلك في كثير من الأمراض و المتاعب . لذا نفضل المقادير الصغيرة من الغذاء حتى لا يتحول إلى غذاء سلبي للمربى و الأسماك</a:t>
            </a:r>
            <a:r>
              <a:rPr lang="en-US" sz="2400" b="1" dirty="0">
                <a:solidFill>
                  <a:srgbClr val="FF0000"/>
                </a:solidFill>
                <a:latin typeface="Arial"/>
                <a:ea typeface="Times New Roman"/>
              </a:rPr>
              <a:t> . </a:t>
            </a:r>
            <a:br>
              <a:rPr lang="en-US" sz="2400" b="1" dirty="0">
                <a:solidFill>
                  <a:srgbClr val="FF0000"/>
                </a:solidFill>
                <a:latin typeface="Arial"/>
                <a:ea typeface="Times New Roman"/>
              </a:rPr>
            </a:br>
            <a:endParaRPr lang="ar-EG" sz="2400" dirty="0">
              <a:solidFill>
                <a:srgbClr val="FF0000"/>
              </a:solidFill>
            </a:endParaRPr>
          </a:p>
        </p:txBody>
      </p:sp>
    </p:spTree>
    <p:extLst>
      <p:ext uri="{BB962C8B-B14F-4D97-AF65-F5344CB8AC3E}">
        <p14:creationId xmlns:p14="http://schemas.microsoft.com/office/powerpoint/2010/main" val="13624547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88640"/>
            <a:ext cx="9144000" cy="1754326"/>
          </a:xfrm>
          <a:prstGeom prst="rect">
            <a:avLst/>
          </a:prstGeom>
        </p:spPr>
        <p:txBody>
          <a:bodyPr wrap="square">
            <a:spAutoFit/>
          </a:bodyPr>
          <a:lstStyle/>
          <a:p>
            <a:pPr algn="ctr"/>
            <a:r>
              <a:rPr lang="ar-SA" sz="5400" b="1" dirty="0">
                <a:solidFill>
                  <a:srgbClr val="FF0000"/>
                </a:solidFill>
                <a:ea typeface="Times New Roman"/>
              </a:rPr>
              <a:t>و أيضا ترتبط العادات الغذائية للأسماك بصفاتها التشريحية و الفسيولوجية </a:t>
            </a:r>
            <a:endParaRPr lang="ar-EG" sz="5400" dirty="0">
              <a:solidFill>
                <a:srgbClr val="FF0000"/>
              </a:solidFill>
            </a:endParaRPr>
          </a:p>
        </p:txBody>
      </p:sp>
    </p:spTree>
    <p:extLst>
      <p:ext uri="{BB962C8B-B14F-4D97-AF65-F5344CB8AC3E}">
        <p14:creationId xmlns:p14="http://schemas.microsoft.com/office/powerpoint/2010/main" val="13624547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drelgndy\Desktop\images (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288032"/>
            <a:ext cx="8784976"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4547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drelgndy\Desktop\large_1238041846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9512"/>
            <a:ext cx="9144000" cy="80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454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drelgndy\Desktop\Fish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64487"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454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drelgndy\Desktop\Fish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493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drelgndy\Desktop\windowslivewriterpufferfish-229arothron-meleaقققgris-by-nps-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9144000"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053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drelgndy\Desktop\4f7910482ece1fb461071a534cc3c588.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071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drelgndy\Desktop\5d3c6fad3e0e9dff09cbd31a3f4f45f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10" y="188640"/>
            <a:ext cx="9047390"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614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drelgndy\Desktop\Fish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16633"/>
            <a:ext cx="8892479"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8383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8604448"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8820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دالجندى\الصور خاصتى623\000_02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7317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106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دالجندى\الصور خاصتى623\000_02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702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368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دالجندى\الصور خاصتى623\000_027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0568" y="0"/>
            <a:ext cx="958669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دالجندى\الصور خاصتى623\000_027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311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دالجندى\الصور خاصتى623\000_026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88583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D:\دالجندى\الصور خاصتى623\000_02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303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D:\الامراض\images2016\photo00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 y="0"/>
            <a:ext cx="4906888" cy="685887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D:\الامراض\images2016\photo0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0"/>
            <a:ext cx="4860032" cy="6858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الامراض\images2016\photo00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44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الامراض\images2016\photo00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0"/>
            <a:ext cx="862121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D:\الامراض\images2016\photo003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0"/>
            <a:ext cx="889248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855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الامراض\images2016\photo00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D:\النافق\Image6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25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الامراض\Copy of صورة0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667000"/>
            <a:ext cx="9753600" cy="1219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النافق\photo0132 (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32" y="0"/>
            <a:ext cx="355205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النافق\Photo01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6874" y="1"/>
            <a:ext cx="55376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855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64487"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8389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83899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271713"/>
            <a:ext cx="3048000"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8389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59432"/>
            <a:ext cx="8964488" cy="7128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8389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8389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820472" cy="6336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83899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8978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845734"/>
      </p:ext>
    </p:extLst>
  </p:cSld>
  <p:clrMapOvr>
    <a:masterClrMapping/>
  </p:clrMapOvr>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TM02455596[[fn=Spring]]</Template>
  <TotalTime>301</TotalTime>
  <Words>613</Words>
  <Application>Microsoft Office PowerPoint</Application>
  <PresentationFormat>عرض على الشاشة (4:3)</PresentationFormat>
  <Paragraphs>134</Paragraphs>
  <Slides>73</Slides>
  <Notes>0</Notes>
  <HiddenSlides>0</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73</vt:i4>
      </vt:variant>
    </vt:vector>
  </HeadingPairs>
  <TitlesOfParts>
    <vt:vector size="82" baseType="lpstr">
      <vt:lpstr>Arial</vt:lpstr>
      <vt:lpstr>Calibri</vt:lpstr>
      <vt:lpstr>Courier New</vt:lpstr>
      <vt:lpstr>Tahoma</vt:lpstr>
      <vt:lpstr>Times New Roman</vt:lpstr>
      <vt:lpstr>Trebuchet MS</vt:lpstr>
      <vt:lpstr>Verdana</vt:lpstr>
      <vt:lpstr>Wingdings 2</vt:lpstr>
      <vt:lpstr>Spring</vt:lpstr>
      <vt:lpstr>تشريح الاسماك</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Target</dc:creator>
  <cp:lastModifiedBy>IT_SHOP</cp:lastModifiedBy>
  <cp:revision>78</cp:revision>
  <dcterms:created xsi:type="dcterms:W3CDTF">2018-01-17T07:54:14Z</dcterms:created>
  <dcterms:modified xsi:type="dcterms:W3CDTF">2021-06-23T07:47:50Z</dcterms:modified>
</cp:coreProperties>
</file>