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56"/>
  </p:notesMasterIdLst>
  <p:sldIdLst>
    <p:sldId id="256" r:id="rId3"/>
    <p:sldId id="924" r:id="rId4"/>
    <p:sldId id="1155" r:id="rId5"/>
    <p:sldId id="925" r:id="rId6"/>
    <p:sldId id="1154" r:id="rId7"/>
    <p:sldId id="928" r:id="rId8"/>
    <p:sldId id="1156" r:id="rId9"/>
    <p:sldId id="1158" r:id="rId10"/>
    <p:sldId id="1159" r:id="rId11"/>
    <p:sldId id="927" r:id="rId12"/>
    <p:sldId id="1023" r:id="rId13"/>
    <p:sldId id="948" r:id="rId14"/>
    <p:sldId id="1050" r:id="rId15"/>
    <p:sldId id="1024" r:id="rId16"/>
    <p:sldId id="1025" r:id="rId17"/>
    <p:sldId id="1026" r:id="rId18"/>
    <p:sldId id="1027" r:id="rId19"/>
    <p:sldId id="1028" r:id="rId20"/>
    <p:sldId id="1029" r:id="rId21"/>
    <p:sldId id="1052" r:id="rId22"/>
    <p:sldId id="1051" r:id="rId23"/>
    <p:sldId id="1030" r:id="rId24"/>
    <p:sldId id="1031" r:id="rId25"/>
    <p:sldId id="1032" r:id="rId26"/>
    <p:sldId id="1034" r:id="rId27"/>
    <p:sldId id="1035" r:id="rId28"/>
    <p:sldId id="1036" r:id="rId29"/>
    <p:sldId id="1038" r:id="rId30"/>
    <p:sldId id="1039" r:id="rId31"/>
    <p:sldId id="1040" r:id="rId32"/>
    <p:sldId id="1041" r:id="rId33"/>
    <p:sldId id="1043" r:id="rId34"/>
    <p:sldId id="1044" r:id="rId35"/>
    <p:sldId id="1047" r:id="rId36"/>
    <p:sldId id="1048" r:id="rId37"/>
    <p:sldId id="1046" r:id="rId38"/>
    <p:sldId id="1049" r:id="rId39"/>
    <p:sldId id="1045" r:id="rId40"/>
    <p:sldId id="1069" r:id="rId41"/>
    <p:sldId id="1053" r:id="rId42"/>
    <p:sldId id="1054" r:id="rId43"/>
    <p:sldId id="1055" r:id="rId44"/>
    <p:sldId id="1073" r:id="rId45"/>
    <p:sldId id="1075" r:id="rId46"/>
    <p:sldId id="1074" r:id="rId47"/>
    <p:sldId id="1056" r:id="rId48"/>
    <p:sldId id="1072" r:id="rId49"/>
    <p:sldId id="1071" r:id="rId50"/>
    <p:sldId id="1070" r:id="rId51"/>
    <p:sldId id="1160" r:id="rId52"/>
    <p:sldId id="1161" r:id="rId53"/>
    <p:sldId id="1162" r:id="rId54"/>
    <p:sldId id="1163" r:id="rId55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8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08"/>
    <p:restoredTop sz="94679"/>
  </p:normalViewPr>
  <p:slideViewPr>
    <p:cSldViewPr snapToGrid="0">
      <p:cViewPr>
        <p:scale>
          <a:sx n="91" d="100"/>
          <a:sy n="91" d="100"/>
        </p:scale>
        <p:origin x="232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12C67-C7F3-2A41-A063-61B3B6025B1E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650ED-7DAA-0447-857B-8F9F5D22A4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577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6DE7F-14E8-961B-A865-5AF3922FF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AEC122-25B8-B659-147B-67234203E0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443F9-C245-6E5F-A390-8CB8D088B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663FE-0077-A001-A681-5B60AFA2E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BEE2E-2D19-C958-AFCC-0D77BEEC9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701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7624C-1B17-7EEE-2587-5818CF29A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EED9E-D1B2-E480-FA23-4A5870D8C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12961-765E-01F5-8EE6-C0562DFD3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704C3-A66D-9707-5F9E-FEDC4907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A37F3-A51A-1444-EF76-9A14C97D7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108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488DB-2ED4-1D03-96A0-769151F9E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7F468-DDF1-9AEB-6E09-93603AA07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53100-9E17-D2CC-058F-8013DA638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490EB-5EDE-FE01-87A4-4777EA83A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B6984-BF24-2B75-6F4D-98D253CEF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038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1CB48-FF10-6558-B7B8-638E1D275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FE724-845E-765F-91F7-BC31ABEEAC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FA70-8B14-9774-4442-CDB9E7A5C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A3012-D5D3-8316-C7AB-CE54AF30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A5D74-0B9E-E175-E224-2C046B971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8195F1-DD15-0FC9-FC50-054E8CAD6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02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01F8B-3BBF-2B82-F2B9-98BD6D1F1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119BA-D911-E630-3D4F-6D84064C9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42F05C-328B-4820-3E62-A8A64119A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4D3D1A-51E7-3410-791B-95C65C7C21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9AED87-3CC5-0F25-4353-28EB45B432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CA4604-C00E-14ED-D220-0C57C0E09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AA327C-3A5A-7EDB-1F85-9B21A56F5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D95C7C-04EF-CABB-6F90-E3EC969B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25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5981C-EC48-0641-17D2-80F9DECBF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F34C8-5B96-8162-D7B7-94565033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22F826-05DC-41E2-2256-162EDD6D0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9E787-374C-2C92-108A-DCE55DCB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443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CD74C0-D114-E95C-EF31-46A485F59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4B06B9-BC5F-249E-E1BF-5DA779536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7B803-8559-8177-2096-4576AFE0E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72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196E5-0EF7-9D48-9FFC-8503B3121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4DD28-83FF-58FA-F286-E13D5E2FA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62C48-8286-CD20-2EAD-F5EABBA94A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CD87B-C1D4-8E3A-C421-CABB30CC6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CA4701-B89B-6FFB-2523-DD1F0C2F4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E738C4-63B0-E54F-27E4-595667A42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560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DF5FE-ACF0-582E-ACB9-33395C09E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69F206-31E2-BE4F-8AEC-7B5475806A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DF04F-1084-B1C7-8AE2-6FB75FEB8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354E5B-C747-2A42-6ADF-2459F315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EF74E-9B1E-2A14-FBAC-C7F4F7567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CC900-1CA7-7493-75AA-57658F30F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116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74263-9BFF-DCED-72A5-0B76BA526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B4BA66-9473-62CC-61BA-4A47AD600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D9BAA-6F40-7098-4478-8D4D374FC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4EFA6-83D1-16F2-4251-ABADB8D1F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41401-3AC0-9C34-1916-AC4A01C00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295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414833-7E60-9712-EA54-E89288CCE2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1A0616-7AFD-7847-4B98-A1838C374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B99BA-D9A2-911E-16B4-FA329C170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0895F-41E2-91A5-918F-78D61AC2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4128C-6622-A921-7850-01094B7F5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488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6DE7F-14E8-961B-A865-5AF3922FF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AEC122-25B8-B659-147B-67234203E0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443F9-C245-6E5F-A390-8CB8D088B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663FE-0077-A001-A681-5B60AFA2E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BEE2E-2D19-C958-AFCC-0D77BEEC9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6467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7624C-1B17-7EEE-2587-5818CF29A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EED9E-D1B2-E480-FA23-4A5870D8C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12961-765E-01F5-8EE6-C0562DFD3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704C3-A66D-9707-5F9E-FEDC4907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A37F3-A51A-1444-EF76-9A14C97D7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720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488DB-2ED4-1D03-96A0-769151F9E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7F468-DDF1-9AEB-6E09-93603AA07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53100-9E17-D2CC-058F-8013DA638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490EB-5EDE-FE01-87A4-4777EA83A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B6984-BF24-2B75-6F4D-98D253CEF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963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1CB48-FF10-6558-B7B8-638E1D275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FE724-845E-765F-91F7-BC31ABEEAC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FA70-8B14-9774-4442-CDB9E7A5C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A3012-D5D3-8316-C7AB-CE54AF30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A5D74-0B9E-E175-E224-2C046B971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8195F1-DD15-0FC9-FC50-054E8CAD6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659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01F8B-3BBF-2B82-F2B9-98BD6D1F1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119BA-D911-E630-3D4F-6D84064C9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42F05C-328B-4820-3E62-A8A64119A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4D3D1A-51E7-3410-791B-95C65C7C21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9AED87-3CC5-0F25-4353-28EB45B432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CA4604-C00E-14ED-D220-0C57C0E09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AA327C-3A5A-7EDB-1F85-9B21A56F5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D95C7C-04EF-CABB-6F90-E3EC969B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9356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5981C-EC48-0641-17D2-80F9DECBF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F34C8-5B96-8162-D7B7-94565033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22F826-05DC-41E2-2256-162EDD6D0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9E787-374C-2C92-108A-DCE55DCB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679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CD74C0-D114-E95C-EF31-46A485F59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4B06B9-BC5F-249E-E1BF-5DA779536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7B803-8559-8177-2096-4576AFE0E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81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196E5-0EF7-9D48-9FFC-8503B3121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4DD28-83FF-58FA-F286-E13D5E2FA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62C48-8286-CD20-2EAD-F5EABBA94A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CD87B-C1D4-8E3A-C421-CABB30CC6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CA4701-B89B-6FFB-2523-DD1F0C2F4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E738C4-63B0-E54F-27E4-595667A42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293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DF5FE-ACF0-582E-ACB9-33395C09E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69F206-31E2-BE4F-8AEC-7B5475806A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DF04F-1084-B1C7-8AE2-6FB75FEB8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354E5B-C747-2A42-6ADF-2459F315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EF74E-9B1E-2A14-FBAC-C7F4F7567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CC900-1CA7-7493-75AA-57658F30F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987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74263-9BFF-DCED-72A5-0B76BA526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B4BA66-9473-62CC-61BA-4A47AD600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D9BAA-6F40-7098-4478-8D4D374FC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4EFA6-83D1-16F2-4251-ABADB8D1F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41401-3AC0-9C34-1916-AC4A01C00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9262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414833-7E60-9712-EA54-E89288CCE2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1A0616-7AFD-7847-4B98-A1838C374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B99BA-D9A2-911E-16B4-FA329C170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0895F-41E2-91A5-918F-78D61AC2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4128C-6622-A921-7850-01094B7F5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162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9F995D-26B1-198D-AED3-0DC1D066D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103E1-0505-92DE-726C-A05140561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EE708-DD9F-CA4F-3B80-263AA54D88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62AC7-9D11-9B11-8187-2C2590DF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D8A26-08E2-CA96-6194-3157A0C73D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coin with a dollar sign and a graduation cap&#10;&#10;Description automatically generated">
            <a:extLst>
              <a:ext uri="{FF2B5EF4-FFF2-40B4-BE49-F238E27FC236}">
                <a16:creationId xmlns:a16="http://schemas.microsoft.com/office/drawing/2014/main" id="{075722F9-6A84-FC62-4220-23ED47E5B3D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123720" y="4875330"/>
            <a:ext cx="3186529" cy="2019631"/>
          </a:xfrm>
          <a:prstGeom prst="rect">
            <a:avLst/>
          </a:prstGeom>
        </p:spPr>
      </p:pic>
      <p:pic>
        <p:nvPicPr>
          <p:cNvPr id="8" name="Picture 2" descr="Younes Talk • إن كنت مترددًا في الاشتراك في رديف استمع لهذا الآن • Listen  on Fountain">
            <a:extLst>
              <a:ext uri="{FF2B5EF4-FFF2-40B4-BE49-F238E27FC236}">
                <a16:creationId xmlns:a16="http://schemas.microsoft.com/office/drawing/2014/main" id="{3279AEF3-635E-E0B4-98EB-423BD0E0D52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5" t="22329" r="23911" b="22498"/>
          <a:stretch>
            <a:fillRect/>
          </a:stretch>
        </p:blipFill>
        <p:spPr bwMode="auto">
          <a:xfrm>
            <a:off x="10561077" y="230188"/>
            <a:ext cx="1321242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erson wearing a hat and glasses&#10;&#10;AI-generated content may be incorrect.">
            <a:extLst>
              <a:ext uri="{FF2B5EF4-FFF2-40B4-BE49-F238E27FC236}">
                <a16:creationId xmlns:a16="http://schemas.microsoft.com/office/drawing/2014/main" id="{F0FAFAD8-27F3-4313-8A12-B7AC0E5C07ED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987986" y="402794"/>
            <a:ext cx="989823" cy="9898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1FF0707-EC94-FAC6-D8AC-E87B71E8DA0A}"/>
              </a:ext>
            </a:extLst>
          </p:cNvPr>
          <p:cNvSpPr txBox="1"/>
          <p:nvPr userDrawn="1"/>
        </p:nvSpPr>
        <p:spPr>
          <a:xfrm>
            <a:off x="7977809" y="618919"/>
            <a:ext cx="2522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Baskerville" panose="02020502070401020303" pitchFamily="18" charset="0"/>
                <a:ea typeface="Baskerville" panose="02020502070401020303" pitchFamily="18" charset="0"/>
              </a:rPr>
              <a:t>Robert Dennis</a:t>
            </a:r>
          </a:p>
          <a:p>
            <a:r>
              <a:rPr lang="en-GB" dirty="0">
                <a:latin typeface="Baskerville" panose="02020502070401020303" pitchFamily="18" charset="0"/>
                <a:ea typeface="Baskerville" panose="02020502070401020303" pitchFamily="18" charset="0"/>
              </a:rPr>
              <a:t>Business English Teacher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A065D8-13AB-6E2C-37A2-E03B45B626CF}"/>
              </a:ext>
            </a:extLst>
          </p:cNvPr>
          <p:cNvSpPr txBox="1"/>
          <p:nvPr userDrawn="1"/>
        </p:nvSpPr>
        <p:spPr>
          <a:xfrm>
            <a:off x="7031056" y="5253633"/>
            <a:ext cx="26389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Baskerville" panose="02020502070401020303" pitchFamily="18" charset="0"/>
                <a:ea typeface="Baskerville" panose="02020502070401020303" pitchFamily="18" charset="0"/>
              </a:rPr>
              <a:t>Webinar 2 August 2025</a:t>
            </a:r>
          </a:p>
          <a:p>
            <a:r>
              <a:rPr lang="en-GB" dirty="0">
                <a:latin typeface="Baskerville" panose="02020502070401020303" pitchFamily="18" charset="0"/>
                <a:ea typeface="Baskerville" panose="02020502070401020303" pitchFamily="18" charset="0"/>
              </a:rPr>
              <a:t>Business English for </a:t>
            </a:r>
          </a:p>
          <a:p>
            <a:r>
              <a:rPr lang="en-GB" dirty="0">
                <a:latin typeface="Baskerville" panose="02020502070401020303" pitchFamily="18" charset="0"/>
                <a:ea typeface="Baskerville" panose="02020502070401020303" pitchFamily="18" charset="0"/>
              </a:rPr>
              <a:t>Arab Entrepreneurs</a:t>
            </a:r>
          </a:p>
        </p:txBody>
      </p:sp>
    </p:spTree>
    <p:extLst>
      <p:ext uri="{BB962C8B-B14F-4D97-AF65-F5344CB8AC3E}">
        <p14:creationId xmlns:p14="http://schemas.microsoft.com/office/powerpoint/2010/main" val="85402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9F995D-26B1-198D-AED3-0DC1D066D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103E1-0505-92DE-726C-A05140561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EE708-DD9F-CA4F-3B80-263AA54D88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35E6B-0ABD-DA4E-AFB0-8200CF5E4E89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62AC7-9D11-9B11-8187-2C2590DF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D8A26-08E2-CA96-6194-3157A0C73D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A2DD4-2B13-EB49-8636-E9D55A74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78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robertdennis.it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E6987-54EB-BE2B-62AF-EC85BEC102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49958" y="1755492"/>
            <a:ext cx="9144000" cy="2387600"/>
          </a:xfrm>
        </p:spPr>
        <p:txBody>
          <a:bodyPr/>
          <a:lstStyle/>
          <a:p>
            <a:pPr algn="l"/>
            <a:r>
              <a:rPr lang="en-GB" b="1" dirty="0"/>
              <a:t>Business English</a:t>
            </a:r>
            <a:br>
              <a:rPr lang="en-GB" b="1" dirty="0"/>
            </a:br>
            <a:r>
              <a:rPr lang="en-GB" b="1" dirty="0"/>
              <a:t>for Arab Entrepreneurs</a:t>
            </a:r>
          </a:p>
        </p:txBody>
      </p:sp>
      <p:pic>
        <p:nvPicPr>
          <p:cNvPr id="4" name="Picture 2" descr="The tallest building in the world, Jeddah Tower, is set to open in Saudi  Arabia | CNN">
            <a:extLst>
              <a:ext uri="{FF2B5EF4-FFF2-40B4-BE49-F238E27FC236}">
                <a16:creationId xmlns:a16="http://schemas.microsoft.com/office/drawing/2014/main" id="{85AE8853-BCDF-6BD9-CB38-9B449C0F38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3" r="37233"/>
          <a:stretch>
            <a:fillRect/>
          </a:stretch>
        </p:blipFill>
        <p:spPr bwMode="auto">
          <a:xfrm>
            <a:off x="429208" y="331910"/>
            <a:ext cx="2929812" cy="6194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4842C6-7CC9-3B12-2037-FF52B6F33EE2}"/>
              </a:ext>
            </a:extLst>
          </p:cNvPr>
          <p:cNvSpPr txBox="1"/>
          <p:nvPr/>
        </p:nvSpPr>
        <p:spPr>
          <a:xfrm>
            <a:off x="3949958" y="4143092"/>
            <a:ext cx="5546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Radeeff</a:t>
            </a:r>
            <a:r>
              <a:rPr lang="en-GB" sz="2800" b="1" dirty="0">
                <a:latin typeface="Baskerville" panose="02020502070401020303" pitchFamily="18" charset="0"/>
                <a:ea typeface="Baskerville" panose="02020502070401020303" pitchFamily="18" charset="0"/>
              </a:rPr>
              <a:t> Webinar, 2 August 2025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E84B95-B684-3923-1C29-FB116EE60F05}"/>
              </a:ext>
            </a:extLst>
          </p:cNvPr>
          <p:cNvSpPr/>
          <p:nvPr/>
        </p:nvSpPr>
        <p:spPr>
          <a:xfrm>
            <a:off x="6997959" y="5169159"/>
            <a:ext cx="2743200" cy="1082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911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wearing a hat and glasses&#10;&#10;Description automatically generated">
            <a:extLst>
              <a:ext uri="{FF2B5EF4-FFF2-40B4-BE49-F238E27FC236}">
                <a16:creationId xmlns:a16="http://schemas.microsoft.com/office/drawing/2014/main" id="{9BC9FE18-0159-79DF-1F66-DD503B622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27" y="438152"/>
            <a:ext cx="5959575" cy="59595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962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MEET YOUR TEACHER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Robert Dennis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930375" y="2245601"/>
            <a:ext cx="52356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 am a highly-experienced Business English teacher, published author, creative copywriter and translator.</a:t>
            </a:r>
          </a:p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 am originally from London.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90854-5A74-EAD6-336C-245AE46CA361}"/>
              </a:ext>
            </a:extLst>
          </p:cNvPr>
          <p:cNvSpPr txBox="1"/>
          <p:nvPr/>
        </p:nvSpPr>
        <p:spPr>
          <a:xfrm>
            <a:off x="930375" y="4297598"/>
            <a:ext cx="2594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robertdennis.it</a:t>
            </a: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16" name="Picture 15" descr="A flag on a pole&#10;&#10;Description automatically generated">
            <a:extLst>
              <a:ext uri="{FF2B5EF4-FFF2-40B4-BE49-F238E27FC236}">
                <a16:creationId xmlns:a16="http://schemas.microsoft.com/office/drawing/2014/main" id="{4AD5B63F-40A0-F448-F161-F015C946D5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816"/>
          <a:stretch/>
        </p:blipFill>
        <p:spPr>
          <a:xfrm>
            <a:off x="1508540" y="4872268"/>
            <a:ext cx="1676041" cy="152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47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B174F34-FA0E-98F4-8AD1-1C61A5813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60" y="1284384"/>
            <a:ext cx="5718976" cy="428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187B6F-DD2A-D444-34F8-43993E4D2127}"/>
              </a:ext>
            </a:extLst>
          </p:cNvPr>
          <p:cNvSpPr txBox="1"/>
          <p:nvPr/>
        </p:nvSpPr>
        <p:spPr>
          <a:xfrm>
            <a:off x="6898890" y="2802486"/>
            <a:ext cx="4583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Bitter" pitchFamily="2" charset="77"/>
              </a:rPr>
              <a:t>London!</a:t>
            </a:r>
          </a:p>
        </p:txBody>
      </p:sp>
    </p:spTree>
    <p:extLst>
      <p:ext uri="{BB962C8B-B14F-4D97-AF65-F5344CB8AC3E}">
        <p14:creationId xmlns:p14="http://schemas.microsoft.com/office/powerpoint/2010/main" val="3761681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wearing a hat and glasses&#10;&#10;Description automatically generated">
            <a:extLst>
              <a:ext uri="{FF2B5EF4-FFF2-40B4-BE49-F238E27FC236}">
                <a16:creationId xmlns:a16="http://schemas.microsoft.com/office/drawing/2014/main" id="{9BC9FE18-0159-79DF-1F66-DD503B622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27" y="438152"/>
            <a:ext cx="5959575" cy="59595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27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ROBERT DENNIS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Experience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35124" y="2245601"/>
            <a:ext cx="54261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 have been teaching English for over 30 years both in the UK and Italy.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 specialise in teaching Business English and I have helped thousands of professionals to use </a:t>
            </a:r>
          </a:p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English successfully.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90854-5A74-EAD6-336C-245AE46CA361}"/>
              </a:ext>
            </a:extLst>
          </p:cNvPr>
          <p:cNvSpPr txBox="1"/>
          <p:nvPr/>
        </p:nvSpPr>
        <p:spPr>
          <a:xfrm>
            <a:off x="812514" y="4622234"/>
            <a:ext cx="2594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robertdennis.it</a:t>
            </a: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3" name="Graphic 2" descr="Classroom with solid fill">
            <a:extLst>
              <a:ext uri="{FF2B5EF4-FFF2-40B4-BE49-F238E27FC236}">
                <a16:creationId xmlns:a16="http://schemas.microsoft.com/office/drawing/2014/main" id="{551DA9EB-A546-3DB7-1609-672329ADF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0005" y="5243631"/>
            <a:ext cx="994364" cy="99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18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F1EE-DF36-1E1D-4121-EAE08A428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wearing a hat and glasses&#10;&#10;Description automatically generated">
            <a:extLst>
              <a:ext uri="{FF2B5EF4-FFF2-40B4-BE49-F238E27FC236}">
                <a16:creationId xmlns:a16="http://schemas.microsoft.com/office/drawing/2014/main" id="{CBBF5E16-73AF-4638-B155-B01CA5DCF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27" y="438152"/>
            <a:ext cx="5959575" cy="59595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4E6FC5-72B7-AC70-2164-59E115CBB4E2}"/>
              </a:ext>
            </a:extLst>
          </p:cNvPr>
          <p:cNvSpPr txBox="1"/>
          <p:nvPr/>
        </p:nvSpPr>
        <p:spPr>
          <a:xfrm>
            <a:off x="812514" y="720768"/>
            <a:ext cx="227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ROBERT DENNIS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528A60-8651-FC21-F571-9CFD1B38CF78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Experience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4B9AB7-B6E7-1B7D-8CCA-BBF779341544}"/>
              </a:ext>
            </a:extLst>
          </p:cNvPr>
          <p:cNvSpPr txBox="1"/>
          <p:nvPr/>
        </p:nvSpPr>
        <p:spPr>
          <a:xfrm>
            <a:off x="835124" y="2245601"/>
            <a:ext cx="5426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 taught for many years in London.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My students included people from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the Gulf, Algeria, Morocco, Tunisia, Syria and other Arab countries.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655A7A-8A5D-46BC-2DC4-D0DB888C4EFD}"/>
              </a:ext>
            </a:extLst>
          </p:cNvPr>
          <p:cNvSpPr txBox="1"/>
          <p:nvPr/>
        </p:nvSpPr>
        <p:spPr>
          <a:xfrm>
            <a:off x="812514" y="4622234"/>
            <a:ext cx="2594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robertdennis.it</a:t>
            </a: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3" name="Graphic 2" descr="Classroom with solid fill">
            <a:extLst>
              <a:ext uri="{FF2B5EF4-FFF2-40B4-BE49-F238E27FC236}">
                <a16:creationId xmlns:a16="http://schemas.microsoft.com/office/drawing/2014/main" id="{43B3F35C-775D-C7BC-AA68-076804589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0005" y="5243631"/>
            <a:ext cx="994364" cy="99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43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earing glasses and a green cape holding a flag&#10;&#10;Description automatically generated">
            <a:extLst>
              <a:ext uri="{FF2B5EF4-FFF2-40B4-BE49-F238E27FC236}">
                <a16:creationId xmlns:a16="http://schemas.microsoft.com/office/drawing/2014/main" id="{951CAD93-30B1-F9CC-CE19-675CED12A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26" y="438152"/>
            <a:ext cx="5959575" cy="59595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27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ROBERT DENNIS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Italy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35124" y="2245601"/>
            <a:ext cx="5426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 moved to Italy in 2008. I am based in Milan and I teach people working at banks, insurance and pharmaceutical companies, etc.</a:t>
            </a:r>
          </a:p>
        </p:txBody>
      </p:sp>
      <p:pic>
        <p:nvPicPr>
          <p:cNvPr id="7" name="Picture 6" descr="A map of italy and italy&#10;&#10;Description automatically generated">
            <a:extLst>
              <a:ext uri="{FF2B5EF4-FFF2-40B4-BE49-F238E27FC236}">
                <a16:creationId xmlns:a16="http://schemas.microsoft.com/office/drawing/2014/main" id="{7BEF1379-8C6E-935C-ACBE-87D1EEAD9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735" y="3815261"/>
            <a:ext cx="2483878" cy="2445665"/>
          </a:xfrm>
          <a:prstGeom prst="rect">
            <a:avLst/>
          </a:prstGeom>
          <a:effectLst>
            <a:glow rad="64848">
              <a:schemeClr val="bg1">
                <a:alpha val="21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830856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B79133F-9916-6C3D-64D9-DE1A329B9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84" y="724486"/>
            <a:ext cx="4054267" cy="540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522B87-8AC5-7076-AB52-1F2A84770208}"/>
              </a:ext>
            </a:extLst>
          </p:cNvPr>
          <p:cNvSpPr txBox="1"/>
          <p:nvPr/>
        </p:nvSpPr>
        <p:spPr>
          <a:xfrm>
            <a:off x="5340205" y="2842241"/>
            <a:ext cx="644920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Bahnschrift" panose="020B0502040204020203" pitchFamily="34" charset="0"/>
              </a:rPr>
              <a:t>In 2020 I published a book called “Business English”. </a:t>
            </a:r>
          </a:p>
          <a:p>
            <a:r>
              <a:rPr lang="en-GB" sz="2000" dirty="0">
                <a:latin typeface="Bahnschrift" panose="020B0502040204020203" pitchFamily="34" charset="0"/>
              </a:rPr>
              <a:t>It was promoted in Italy’s leading financial newspaper and was sold at newsstands throughout the country.</a:t>
            </a:r>
          </a:p>
          <a:p>
            <a:endParaRPr lang="en-GB" sz="2000" dirty="0">
              <a:latin typeface="Bahnschrift" panose="020B0502040204020203" pitchFamily="34" charset="0"/>
            </a:endParaRPr>
          </a:p>
          <a:p>
            <a:endParaRPr lang="en-GB" sz="2000" dirty="0">
              <a:latin typeface="Bahnschrift" panose="020B0502040204020203" pitchFamily="34" charset="0"/>
            </a:endParaRPr>
          </a:p>
          <a:p>
            <a:endParaRPr lang="en-GB" sz="2000" dirty="0">
              <a:latin typeface="Bahnschrift" panose="020B0502040204020203" pitchFamily="34" charset="0"/>
            </a:endParaRPr>
          </a:p>
          <a:p>
            <a:endParaRPr lang="en-GB" sz="2000" dirty="0">
              <a:latin typeface="Bahnschrift" panose="020B0502040204020203" pitchFamily="34" charset="0"/>
            </a:endParaRPr>
          </a:p>
          <a:p>
            <a:endParaRPr lang="en-GB" sz="14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599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background&#10;&#10;Description automatically generated">
            <a:extLst>
              <a:ext uri="{FF2B5EF4-FFF2-40B4-BE49-F238E27FC236}">
                <a16:creationId xmlns:a16="http://schemas.microsoft.com/office/drawing/2014/main" id="{857CB935-E054-4270-E93C-E670B278E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24" y="438151"/>
            <a:ext cx="5959575" cy="59595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31566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PAYASYOULEARN.COM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Pay As You Learn</a:t>
            </a:r>
          </a:p>
        </p:txBody>
      </p:sp>
      <p:pic>
        <p:nvPicPr>
          <p:cNvPr id="5" name="Picture 4" descr="A coin with a dollar sign and a graduation cap&#10;&#10;Description automatically generated">
            <a:extLst>
              <a:ext uri="{FF2B5EF4-FFF2-40B4-BE49-F238E27FC236}">
                <a16:creationId xmlns:a16="http://schemas.microsoft.com/office/drawing/2014/main" id="{97B7A79F-28A5-5198-3883-C459AB8E6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854" y="1854080"/>
            <a:ext cx="6548206" cy="38197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7116EE-DB21-EB53-81B6-5FD66C8E4307}"/>
              </a:ext>
            </a:extLst>
          </p:cNvPr>
          <p:cNvSpPr txBox="1"/>
          <p:nvPr/>
        </p:nvSpPr>
        <p:spPr>
          <a:xfrm>
            <a:off x="6950798" y="2596101"/>
            <a:ext cx="484134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Bahnschrift" panose="020B0502040204020203" pitchFamily="34" charset="0"/>
              </a:rPr>
              <a:t>My online courses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Bahnschrift" panose="020B0502040204020203" pitchFamily="34" charset="0"/>
              </a:rPr>
              <a:t>payasyoulearn.com</a:t>
            </a:r>
            <a:endParaRPr lang="en-GB" sz="2000" dirty="0">
              <a:latin typeface="Bahnschrif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Bahnschrift" panose="020B0502040204020203" pitchFamily="34" charset="0"/>
              </a:rPr>
              <a:t>Includes “Learn Business English”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Bahnschrift" panose="020B0502040204020203" pitchFamily="34" charset="0"/>
              </a:rPr>
              <a:t>Speaking, vocabulary, grammar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Bahnschrift" panose="020B0502040204020203" pitchFamily="34" charset="0"/>
              </a:rPr>
              <a:t>Exercises, listening, video</a:t>
            </a:r>
          </a:p>
          <a:p>
            <a:endParaRPr lang="en-GB" sz="2000" dirty="0">
              <a:latin typeface="Bahnschrift" panose="020B0502040204020203" pitchFamily="34" charset="0"/>
            </a:endParaRPr>
          </a:p>
          <a:p>
            <a:endParaRPr lang="en-GB" sz="2000" dirty="0">
              <a:latin typeface="Bahnschrift" panose="020B0502040204020203" pitchFamily="34" charset="0"/>
            </a:endParaRPr>
          </a:p>
          <a:p>
            <a:endParaRPr lang="en-GB" sz="2000" dirty="0">
              <a:latin typeface="Bahnschrift" panose="020B0502040204020203" pitchFamily="34" charset="0"/>
            </a:endParaRPr>
          </a:p>
          <a:p>
            <a:endParaRPr lang="en-GB" sz="2000" dirty="0">
              <a:latin typeface="Bahnschrift" panose="020B0502040204020203" pitchFamily="34" charset="0"/>
            </a:endParaRPr>
          </a:p>
          <a:p>
            <a:endParaRPr lang="en-GB" sz="14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659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tablet&#10;&#10;AI-generated content may be incorrect.">
            <a:extLst>
              <a:ext uri="{FF2B5EF4-FFF2-40B4-BE49-F238E27FC236}">
                <a16:creationId xmlns:a16="http://schemas.microsoft.com/office/drawing/2014/main" id="{9C8936C8-F137-EB47-BE00-9F9D5590A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29" y="568125"/>
            <a:ext cx="8591941" cy="572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64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wearing a hat and glasses&#10;&#10;Description automatically generated">
            <a:extLst>
              <a:ext uri="{FF2B5EF4-FFF2-40B4-BE49-F238E27FC236}">
                <a16:creationId xmlns:a16="http://schemas.microsoft.com/office/drawing/2014/main" id="{9BC9FE18-0159-79DF-1F66-DD503B622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27" y="438152"/>
            <a:ext cx="5959575" cy="5959575"/>
          </a:xfrm>
          <a:prstGeom prst="rect">
            <a:avLst/>
          </a:prstGeom>
        </p:spPr>
      </p:pic>
      <p:pic>
        <p:nvPicPr>
          <p:cNvPr id="2" name="Picture 1" descr="A person wearing a hat and glasses&#10;&#10;Description automatically generated">
            <a:extLst>
              <a:ext uri="{FF2B5EF4-FFF2-40B4-BE49-F238E27FC236}">
                <a16:creationId xmlns:a16="http://schemas.microsoft.com/office/drawing/2014/main" id="{F3D296AB-57F5-1168-C5C2-10D92D60A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27" y="438152"/>
            <a:ext cx="5981696" cy="59816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1820E3-8C02-4D29-0FA8-234DBA658900}"/>
              </a:ext>
            </a:extLst>
          </p:cNvPr>
          <p:cNvSpPr txBox="1"/>
          <p:nvPr/>
        </p:nvSpPr>
        <p:spPr>
          <a:xfrm>
            <a:off x="6373257" y="2885526"/>
            <a:ext cx="5959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Bitter" pitchFamily="2" charset="77"/>
              </a:rPr>
              <a:t>Business English</a:t>
            </a:r>
          </a:p>
        </p:txBody>
      </p:sp>
    </p:spTree>
    <p:extLst>
      <p:ext uri="{BB962C8B-B14F-4D97-AF65-F5344CB8AC3E}">
        <p14:creationId xmlns:p14="http://schemas.microsoft.com/office/powerpoint/2010/main" val="3388088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757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524226" y="2465267"/>
            <a:ext cx="5959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Being able to use the telephone</a:t>
            </a:r>
            <a:b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in English in business situations </a:t>
            </a:r>
            <a:b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is essential!</a:t>
            </a:r>
          </a:p>
        </p:txBody>
      </p:sp>
      <p:pic>
        <p:nvPicPr>
          <p:cNvPr id="3" name="Graphic 2" descr="Speaker phone with solid fill">
            <a:extLst>
              <a:ext uri="{FF2B5EF4-FFF2-40B4-BE49-F238E27FC236}">
                <a16:creationId xmlns:a16="http://schemas.microsoft.com/office/drawing/2014/main" id="{337A7C78-267C-331F-A97B-265460989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376783" flipH="1">
            <a:off x="3948240" y="4094721"/>
            <a:ext cx="1751524" cy="175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84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754620" y="2477177"/>
            <a:ext cx="57733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Here are some valuable tips for </a:t>
            </a:r>
            <a:b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getting by on the phone in English. </a:t>
            </a:r>
          </a:p>
        </p:txBody>
      </p:sp>
      <p:pic>
        <p:nvPicPr>
          <p:cNvPr id="8" name="Graphic 7" descr="Speaker phone with solid fill">
            <a:extLst>
              <a:ext uri="{FF2B5EF4-FFF2-40B4-BE49-F238E27FC236}">
                <a16:creationId xmlns:a16="http://schemas.microsoft.com/office/drawing/2014/main" id="{A6DA2325-DA78-F04C-683F-9C9E124939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376783" flipH="1">
            <a:off x="3948240" y="4094721"/>
            <a:ext cx="1751524" cy="175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86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754620" y="2477177"/>
            <a:ext cx="57733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Here are some valuable tips for </a:t>
            </a:r>
            <a:b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800" dirty="0">
                <a:highlight>
                  <a:srgbClr val="FFFF00"/>
                </a:highlight>
                <a:latin typeface="Bahnschrift" panose="020B0502040204020203" pitchFamily="34" charset="0"/>
              </a:rPr>
              <a:t>getting by</a:t>
            </a:r>
            <a:r>
              <a:rPr lang="en-GB" sz="2800" dirty="0">
                <a:latin typeface="Bahnschrift" panose="020B0502040204020203" pitchFamily="34" charset="0"/>
              </a:rPr>
              <a:t> </a:t>
            </a:r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on the phone in English. </a:t>
            </a:r>
          </a:p>
        </p:txBody>
      </p:sp>
      <p:pic>
        <p:nvPicPr>
          <p:cNvPr id="8" name="Graphic 7" descr="Speaker phone with solid fill">
            <a:extLst>
              <a:ext uri="{FF2B5EF4-FFF2-40B4-BE49-F238E27FC236}">
                <a16:creationId xmlns:a16="http://schemas.microsoft.com/office/drawing/2014/main" id="{A6DA2325-DA78-F04C-683F-9C9E124939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376783" flipH="1">
            <a:off x="3948240" y="4094721"/>
            <a:ext cx="1751524" cy="17515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06947D-FF82-F63C-B683-6155DD814E2A}"/>
              </a:ext>
            </a:extLst>
          </p:cNvPr>
          <p:cNvSpPr txBox="1"/>
          <p:nvPr/>
        </p:nvSpPr>
        <p:spPr>
          <a:xfrm>
            <a:off x="6758388" y="2952467"/>
            <a:ext cx="5228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>
                <a:highlight>
                  <a:srgbClr val="FFFF00"/>
                </a:highlight>
                <a:latin typeface="Bahnschrift" panose="020B0502040204020203" pitchFamily="34" charset="0"/>
              </a:rPr>
              <a:t>get</a:t>
            </a:r>
            <a:r>
              <a:rPr lang="it-IT" sz="2400" dirty="0">
                <a:highlight>
                  <a:srgbClr val="FFFF00"/>
                </a:highlight>
                <a:latin typeface="Bahnschrift" panose="020B0502040204020203" pitchFamily="34" charset="0"/>
              </a:rPr>
              <a:t> by</a:t>
            </a:r>
            <a:r>
              <a:rPr lang="it-IT" sz="2400" dirty="0">
                <a:latin typeface="Bahnschrift" panose="020B0502040204020203" pitchFamily="34" charset="0"/>
              </a:rPr>
              <a:t> = </a:t>
            </a:r>
            <a:r>
              <a:rPr lang="it-IT" sz="2400" dirty="0" err="1">
                <a:latin typeface="Bahnschrift" panose="020B0502040204020203" pitchFamily="34" charset="0"/>
              </a:rPr>
              <a:t>manage</a:t>
            </a:r>
            <a:r>
              <a:rPr lang="it-IT" sz="2400" dirty="0">
                <a:latin typeface="Bahnschrift" panose="020B0502040204020203" pitchFamily="34" charset="0"/>
              </a:rPr>
              <a:t> / </a:t>
            </a:r>
            <a:r>
              <a:rPr lang="it-IT" sz="2400" dirty="0" err="1">
                <a:latin typeface="Bahnschrift" panose="020B0502040204020203" pitchFamily="34" charset="0"/>
              </a:rPr>
              <a:t>survive</a:t>
            </a:r>
            <a:endParaRPr lang="it-IT" sz="2400" dirty="0">
              <a:latin typeface="Bahnschrift" panose="020B0502040204020203" pitchFamily="34" charset="0"/>
            </a:endParaRPr>
          </a:p>
          <a:p>
            <a:pPr algn="ctr"/>
            <a:r>
              <a:rPr lang="it-IT" sz="2400" dirty="0">
                <a:latin typeface="Bahnschrift" panose="020B0502040204020203" pitchFamily="34" charset="0"/>
              </a:rPr>
              <a:t>(</a:t>
            </a:r>
            <a:r>
              <a:rPr lang="it-IT" sz="2400" dirty="0" err="1">
                <a:latin typeface="Bahnschrift" panose="020B0502040204020203" pitchFamily="34" charset="0"/>
              </a:rPr>
              <a:t>phrasal</a:t>
            </a:r>
            <a:r>
              <a:rPr lang="it-IT" sz="2400" dirty="0">
                <a:latin typeface="Bahnschrift" panose="020B0502040204020203" pitchFamily="34" charset="0"/>
              </a:rPr>
              <a:t> </a:t>
            </a:r>
            <a:r>
              <a:rPr lang="it-IT" sz="2400" dirty="0" err="1">
                <a:latin typeface="Bahnschrift" panose="020B0502040204020203" pitchFamily="34" charset="0"/>
              </a:rPr>
              <a:t>verb</a:t>
            </a:r>
            <a:r>
              <a:rPr lang="it-IT" sz="2400" dirty="0">
                <a:latin typeface="Bahnschrift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9468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405085" y="2494687"/>
            <a:ext cx="6286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Learn</a:t>
            </a:r>
            <a:r>
              <a:rPr lang="it-IT" sz="3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what</a:t>
            </a:r>
            <a:r>
              <a:rPr lang="it-IT" sz="3200" dirty="0">
                <a:solidFill>
                  <a:schemeClr val="bg1"/>
                </a:solidFill>
                <a:latin typeface="Bahnschrift" panose="020B0502040204020203" pitchFamily="34" charset="0"/>
              </a:rPr>
              <a:t> to </a:t>
            </a:r>
            <a:r>
              <a:rPr lang="it-IT" sz="3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say</a:t>
            </a:r>
            <a:r>
              <a:rPr lang="it-IT" sz="3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br>
              <a:rPr lang="it-IT" sz="32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it-IT" sz="3200" dirty="0">
                <a:solidFill>
                  <a:schemeClr val="bg1"/>
                </a:solidFill>
                <a:latin typeface="Bahnschrift" panose="020B0502040204020203" pitchFamily="34" charset="0"/>
              </a:rPr>
              <a:t>on the telephone!</a:t>
            </a:r>
            <a:endParaRPr lang="en-GB" sz="3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endParaRPr lang="en-GB" sz="32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2" name="Graphic 1" descr="Speaker phone with solid fill">
            <a:extLst>
              <a:ext uri="{FF2B5EF4-FFF2-40B4-BE49-F238E27FC236}">
                <a16:creationId xmlns:a16="http://schemas.microsoft.com/office/drawing/2014/main" id="{355572B6-AD91-8FF5-253F-C9BB3803C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376783" flipH="1">
            <a:off x="3948240" y="4094721"/>
            <a:ext cx="1751524" cy="175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12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524226" y="2587019"/>
            <a:ext cx="57733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OK, let's start with some </a:t>
            </a:r>
            <a:b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very typical situations.</a:t>
            </a:r>
          </a:p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</p:txBody>
      </p:sp>
      <p:pic>
        <p:nvPicPr>
          <p:cNvPr id="3" name="Graphic 2" descr="Telephone with solid fill">
            <a:extLst>
              <a:ext uri="{FF2B5EF4-FFF2-40B4-BE49-F238E27FC236}">
                <a16:creationId xmlns:a16="http://schemas.microsoft.com/office/drawing/2014/main" id="{0528735C-7647-9A1A-D499-3B5F6D497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1121" y="4021200"/>
            <a:ext cx="1586239" cy="158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47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461987" y="2477177"/>
            <a:ext cx="57733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When you phone a company, identify yourself like this:</a:t>
            </a:r>
          </a:p>
        </p:txBody>
      </p:sp>
    </p:spTree>
    <p:extLst>
      <p:ext uri="{BB962C8B-B14F-4D97-AF65-F5344CB8AC3E}">
        <p14:creationId xmlns:p14="http://schemas.microsoft.com/office/powerpoint/2010/main" val="3839372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461987" y="2477177"/>
            <a:ext cx="57733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When you phone a company, identify yourself like this: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09EFE7-9259-CFB5-A122-93537AD9E6FC}"/>
              </a:ext>
            </a:extLst>
          </p:cNvPr>
          <p:cNvSpPr txBox="1"/>
          <p:nvPr/>
        </p:nvSpPr>
        <p:spPr>
          <a:xfrm>
            <a:off x="2584973" y="4071333"/>
            <a:ext cx="3321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highlight>
                  <a:srgbClr val="FFFF00"/>
                </a:highlight>
                <a:latin typeface="Bahnschrift" panose="020B0502040204020203" pitchFamily="34" charset="0"/>
              </a:rPr>
              <a:t> This is… </a:t>
            </a:r>
            <a:r>
              <a:rPr lang="en-GB" sz="3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3962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524226" y="2505745"/>
            <a:ext cx="60037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For example: </a:t>
            </a:r>
          </a:p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Hello. </a:t>
            </a:r>
            <a:r>
              <a:rPr lang="en-GB" sz="2800" dirty="0">
                <a:highlight>
                  <a:srgbClr val="FFFF00"/>
                </a:highlight>
                <a:latin typeface="Bahnschrift" panose="020B0502040204020203" pitchFamily="34" charset="0"/>
              </a:rPr>
              <a:t> This is </a:t>
            </a:r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Muhammad Al-Fulani.</a:t>
            </a:r>
          </a:p>
        </p:txBody>
      </p:sp>
    </p:spTree>
    <p:extLst>
      <p:ext uri="{BB962C8B-B14F-4D97-AF65-F5344CB8AC3E}">
        <p14:creationId xmlns:p14="http://schemas.microsoft.com/office/powerpoint/2010/main" val="3298339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524226" y="2881466"/>
            <a:ext cx="6003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Don’t say “I am” on the phone.</a:t>
            </a:r>
          </a:p>
        </p:txBody>
      </p:sp>
    </p:spTree>
    <p:extLst>
      <p:ext uri="{BB962C8B-B14F-4D97-AF65-F5344CB8AC3E}">
        <p14:creationId xmlns:p14="http://schemas.microsoft.com/office/powerpoint/2010/main" val="2986413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524226" y="2881466"/>
            <a:ext cx="6003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Don’t say “I am” on the phone.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9458785-B809-A2B4-87B2-1D042FEDCD42}"/>
              </a:ext>
            </a:extLst>
          </p:cNvPr>
          <p:cNvCxnSpPr>
            <a:cxnSpLocks/>
          </p:cNvCxnSpPr>
          <p:nvPr/>
        </p:nvCxnSpPr>
        <p:spPr>
          <a:xfrm flipH="1">
            <a:off x="2816352" y="2745865"/>
            <a:ext cx="853034" cy="7944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573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524226" y="2881466"/>
            <a:ext cx="6003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Don’t say “I am” on the phone.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C9DFEDD-C1D2-E25C-D20B-E21F84A28B78}"/>
              </a:ext>
            </a:extLst>
          </p:cNvPr>
          <p:cNvGrpSpPr/>
          <p:nvPr/>
        </p:nvGrpSpPr>
        <p:grpSpPr>
          <a:xfrm>
            <a:off x="3218505" y="3946170"/>
            <a:ext cx="2664155" cy="1243568"/>
            <a:chOff x="3218505" y="3946170"/>
            <a:chExt cx="2664155" cy="1243568"/>
          </a:xfrm>
        </p:grpSpPr>
        <p:sp>
          <p:nvSpPr>
            <p:cNvPr id="10" name="Decagon 9">
              <a:extLst>
                <a:ext uri="{FF2B5EF4-FFF2-40B4-BE49-F238E27FC236}">
                  <a16:creationId xmlns:a16="http://schemas.microsoft.com/office/drawing/2014/main" id="{DFC2F50B-0EF6-A983-16F5-C756B9E7E7E9}"/>
                </a:ext>
              </a:extLst>
            </p:cNvPr>
            <p:cNvSpPr/>
            <p:nvPr/>
          </p:nvSpPr>
          <p:spPr>
            <a:xfrm rot="20727967">
              <a:off x="3218505" y="3946170"/>
              <a:ext cx="2664155" cy="1243568"/>
            </a:xfrm>
            <a:prstGeom prst="decagon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D926ADB-D257-A725-BA51-BA8F109080B2}"/>
                </a:ext>
              </a:extLst>
            </p:cNvPr>
            <p:cNvSpPr txBox="1"/>
            <p:nvPr/>
          </p:nvSpPr>
          <p:spPr>
            <a:xfrm rot="20681676">
              <a:off x="3576485" y="4117345"/>
              <a:ext cx="19481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  <a:latin typeface="Jumble" panose="02000503000000020004" pitchFamily="2" charset="0"/>
                </a:rPr>
                <a:t>TYPICAL </a:t>
              </a:r>
              <a:br>
                <a:rPr lang="en-GB" sz="2800" dirty="0">
                  <a:solidFill>
                    <a:schemeClr val="bg1"/>
                  </a:solidFill>
                  <a:latin typeface="Jumble" panose="02000503000000020004" pitchFamily="2" charset="0"/>
                </a:rPr>
              </a:br>
              <a:r>
                <a:rPr lang="en-GB" sz="2800" dirty="0">
                  <a:solidFill>
                    <a:schemeClr val="bg1"/>
                  </a:solidFill>
                  <a:latin typeface="Jumble" panose="02000503000000020004" pitchFamily="2" charset="0"/>
                </a:rPr>
                <a:t>MISTAKE!</a:t>
              </a: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9458785-B809-A2B4-87B2-1D042FEDCD42}"/>
              </a:ext>
            </a:extLst>
          </p:cNvPr>
          <p:cNvCxnSpPr>
            <a:cxnSpLocks/>
          </p:cNvCxnSpPr>
          <p:nvPr/>
        </p:nvCxnSpPr>
        <p:spPr>
          <a:xfrm flipH="1">
            <a:off x="2816352" y="2745865"/>
            <a:ext cx="853034" cy="7944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782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524227" y="2367245"/>
            <a:ext cx="6003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Say: </a:t>
            </a:r>
            <a:r>
              <a:rPr lang="en-GB" sz="2800" dirty="0">
                <a:highlight>
                  <a:srgbClr val="FFFF00"/>
                </a:highlight>
                <a:latin typeface="Bahnschrift" panose="020B0502040204020203" pitchFamily="34" charset="0"/>
              </a:rPr>
              <a:t> This is… </a:t>
            </a:r>
            <a:endParaRPr lang="en-GB" sz="28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234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524227" y="2367245"/>
            <a:ext cx="6003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Say: </a:t>
            </a:r>
            <a:r>
              <a:rPr lang="en-GB" sz="2800" dirty="0">
                <a:highlight>
                  <a:srgbClr val="FFFF00"/>
                </a:highlight>
                <a:latin typeface="Bahnschrift" panose="020B0502040204020203" pitchFamily="34" charset="0"/>
              </a:rPr>
              <a:t> This is… </a:t>
            </a:r>
            <a:endParaRPr lang="en-GB" sz="28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A8F432-900B-C94E-456E-9C009C0F4597}"/>
              </a:ext>
            </a:extLst>
          </p:cNvPr>
          <p:cNvSpPr txBox="1"/>
          <p:nvPr/>
        </p:nvSpPr>
        <p:spPr>
          <a:xfrm>
            <a:off x="568428" y="3021327"/>
            <a:ext cx="6003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E.g. This is Fatima Al-Fulani.</a:t>
            </a:r>
          </a:p>
        </p:txBody>
      </p:sp>
    </p:spTree>
    <p:extLst>
      <p:ext uri="{BB962C8B-B14F-4D97-AF65-F5344CB8AC3E}">
        <p14:creationId xmlns:p14="http://schemas.microsoft.com/office/powerpoint/2010/main" val="180858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hat and glasses talking on a cell phone&#10;&#10;Description automatically generated">
            <a:extLst>
              <a:ext uri="{FF2B5EF4-FFF2-40B4-BE49-F238E27FC236}">
                <a16:creationId xmlns:a16="http://schemas.microsoft.com/office/drawing/2014/main" id="{033308D1-7485-8B79-D2EC-C12DA30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0" y="412248"/>
            <a:ext cx="6003768" cy="6003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524227" y="2367245"/>
            <a:ext cx="6003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Say: </a:t>
            </a:r>
            <a:r>
              <a:rPr lang="en-GB" sz="2800" dirty="0">
                <a:highlight>
                  <a:srgbClr val="FFFF00"/>
                </a:highlight>
                <a:latin typeface="Bahnschrift" panose="020B0502040204020203" pitchFamily="34" charset="0"/>
              </a:rPr>
              <a:t> This is… </a:t>
            </a:r>
            <a:endParaRPr lang="en-GB" sz="28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A8F432-900B-C94E-456E-9C009C0F4597}"/>
              </a:ext>
            </a:extLst>
          </p:cNvPr>
          <p:cNvSpPr txBox="1"/>
          <p:nvPr/>
        </p:nvSpPr>
        <p:spPr>
          <a:xfrm>
            <a:off x="568428" y="3021327"/>
            <a:ext cx="6003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ahnschrift" panose="020B0502040204020203" pitchFamily="34" charset="0"/>
              </a:rPr>
              <a:t>E.g. This is Fatima Al-Fulani.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7A12F5-71F5-1FD5-1105-DD08C29E01A1}"/>
              </a:ext>
            </a:extLst>
          </p:cNvPr>
          <p:cNvSpPr txBox="1"/>
          <p:nvPr/>
        </p:nvSpPr>
        <p:spPr>
          <a:xfrm>
            <a:off x="2285151" y="4237742"/>
            <a:ext cx="4287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E.g. = for example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(exempli gratia)</a:t>
            </a:r>
          </a:p>
        </p:txBody>
      </p:sp>
    </p:spTree>
    <p:extLst>
      <p:ext uri="{BB962C8B-B14F-4D97-AF65-F5344CB8AC3E}">
        <p14:creationId xmlns:p14="http://schemas.microsoft.com/office/powerpoint/2010/main" val="38495129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If you want to speak to someone you can say: </a:t>
            </a:r>
          </a:p>
          <a:p>
            <a:endParaRPr lang="en-GB" sz="2400" dirty="0">
              <a:solidFill>
                <a:schemeClr val="bg1"/>
              </a:solidFill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r>
              <a:rPr lang="en-GB" sz="2400" dirty="0">
                <a:highlight>
                  <a:srgbClr val="FFFF00"/>
                </a:highlight>
                <a:latin typeface="Bahnschrift" panose="020B0502040204020203" pitchFamily="34" charset="0"/>
              </a:rPr>
              <a:t> </a:t>
            </a:r>
            <a:r>
              <a:rPr lang="en-GB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Can I speak to…? 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712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If you want to speak to someone you can say: </a:t>
            </a:r>
          </a:p>
          <a:p>
            <a:endParaRPr lang="en-GB" sz="2400" dirty="0">
              <a:solidFill>
                <a:schemeClr val="bg1"/>
              </a:solidFill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r>
              <a:rPr lang="en-GB" sz="2400" dirty="0">
                <a:highlight>
                  <a:srgbClr val="FFFF00"/>
                </a:highlight>
                <a:latin typeface="Bahnschrift" panose="020B0502040204020203" pitchFamily="34" charset="0"/>
              </a:rPr>
              <a:t> </a:t>
            </a:r>
            <a:r>
              <a:rPr lang="en-GB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Can I speak to…? </a:t>
            </a:r>
          </a:p>
          <a:p>
            <a:endParaRPr lang="en-GB" sz="2400" dirty="0"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r>
              <a:rPr lang="en-GB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E.g. 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Can I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speak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to 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Wendy Hill,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please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?</a:t>
            </a:r>
          </a:p>
          <a:p>
            <a:endParaRPr lang="en-GB" sz="2400" dirty="0"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637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You can also say: </a:t>
            </a:r>
          </a:p>
          <a:p>
            <a:endParaRPr lang="en-GB" sz="2400" dirty="0">
              <a:solidFill>
                <a:schemeClr val="bg1"/>
              </a:solidFill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r>
              <a:rPr lang="en-GB" sz="2400" dirty="0">
                <a:highlight>
                  <a:srgbClr val="FFFF00"/>
                </a:highlight>
                <a:latin typeface="Bahnschrift" panose="020B0502040204020203" pitchFamily="34" charset="0"/>
              </a:rPr>
              <a:t> </a:t>
            </a:r>
            <a:r>
              <a:rPr lang="en-GB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May I speak to…? 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14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You can also say: </a:t>
            </a:r>
          </a:p>
          <a:p>
            <a:endParaRPr lang="en-GB" sz="2400" dirty="0">
              <a:solidFill>
                <a:schemeClr val="bg1"/>
              </a:solidFill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r>
              <a:rPr lang="en-GB" sz="2400" dirty="0">
                <a:highlight>
                  <a:srgbClr val="FFFF00"/>
                </a:highlight>
                <a:latin typeface="Bahnschrift" panose="020B0502040204020203" pitchFamily="34" charset="0"/>
              </a:rPr>
              <a:t> </a:t>
            </a:r>
            <a:r>
              <a:rPr lang="en-GB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May I speak to…? 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“May” is a bit more formal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than “can”.</a:t>
            </a:r>
          </a:p>
        </p:txBody>
      </p:sp>
    </p:spTree>
    <p:extLst>
      <p:ext uri="{BB962C8B-B14F-4D97-AF65-F5344CB8AC3E}">
        <p14:creationId xmlns:p14="http://schemas.microsoft.com/office/powerpoint/2010/main" val="214422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You can also say: </a:t>
            </a:r>
          </a:p>
          <a:p>
            <a:endParaRPr lang="en-GB" sz="2400" dirty="0">
              <a:solidFill>
                <a:schemeClr val="bg1"/>
              </a:solidFill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r>
              <a:rPr lang="en-GB" sz="2400" dirty="0">
                <a:highlight>
                  <a:srgbClr val="FFFF00"/>
                </a:highlight>
                <a:latin typeface="Bahnschrift" panose="020B0502040204020203" pitchFamily="34" charset="0"/>
              </a:rPr>
              <a:t> </a:t>
            </a:r>
            <a:r>
              <a:rPr lang="en-GB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May I speak to…? 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“May” is a bit more formal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than “can”.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en-GB" sz="2400" dirty="0">
                <a:highlight>
                  <a:srgbClr val="FFFF00"/>
                </a:highlight>
                <a:latin typeface="Bahnschrift" panose="020B0502040204020203" pitchFamily="34" charset="0"/>
              </a:rPr>
              <a:t> </a:t>
            </a:r>
            <a:r>
              <a:rPr lang="en-GB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May I speak to </a:t>
            </a:r>
            <a:br>
              <a:rPr lang="en-GB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en-GB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Mr Bennett, please? 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3884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Before putting a call through, check whether your colleague wants to talk to the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person calling.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0127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Before putting a call through, check whether your colleague wants to talk to the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person calling.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If he/she does,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you can say:</a:t>
            </a:r>
          </a:p>
          <a:p>
            <a:pPr algn="ctr"/>
            <a:endParaRPr lang="en-GB" sz="2400" dirty="0">
              <a:solidFill>
                <a:schemeClr val="bg1"/>
              </a:solidFill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OK,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I’ll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put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through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0883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Put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someone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through</a:t>
            </a:r>
            <a:endParaRPr lang="it-IT" sz="2400" b="1" dirty="0">
              <a:solidFill>
                <a:srgbClr val="00B050"/>
              </a:solidFill>
              <a:highlight>
                <a:srgbClr val="FFFF00"/>
              </a:highlight>
            </a:endParaRPr>
          </a:p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is a phrasal verb meaning to transfer / connect.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8708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Put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someone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through</a:t>
            </a:r>
            <a:endParaRPr lang="it-IT" sz="2400" b="1" dirty="0">
              <a:solidFill>
                <a:srgbClr val="00B050"/>
              </a:solidFill>
              <a:highlight>
                <a:srgbClr val="FFFF00"/>
              </a:highlight>
            </a:endParaRPr>
          </a:p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is a phrasal verb meaning to transfer / connect.</a:t>
            </a:r>
          </a:p>
          <a:p>
            <a:pPr algn="ctr"/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OK,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I’ll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put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through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0549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528348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It’s possible that your colleague is busy and cannot speak to</a:t>
            </a:r>
          </a:p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the person immediately.</a:t>
            </a:r>
          </a:p>
          <a:p>
            <a:endParaRPr lang="en-GB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6080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528348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It’s possible that your colleague is busy and cannot speak to</a:t>
            </a:r>
          </a:p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the person immediately.</a:t>
            </a:r>
          </a:p>
          <a:p>
            <a:endParaRPr lang="en-GB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In this case, you can ask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the person if they can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wait/hold.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7943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528348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It’s possible that your colleague is busy and cannot speak to</a:t>
            </a:r>
          </a:p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the person immediately.</a:t>
            </a:r>
          </a:p>
          <a:p>
            <a:endParaRPr lang="en-GB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In this case, you can ask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the person if they can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wait/hold. 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Will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hold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? 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4779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52834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It’s possible that your colleague is busy and cannot speak to</a:t>
            </a:r>
          </a:p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the person immediately.</a:t>
            </a:r>
          </a:p>
          <a:p>
            <a:endParaRPr lang="en-GB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In this case, you can ask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the person if they can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wait/hold. 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Will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hold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? </a:t>
            </a: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Can I put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on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hold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? 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318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And, of course, invite the person who called if he or she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wants to leave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a message: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895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And, of course, invite the person who called if he or she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wants to leave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a message: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Would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like to 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leave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a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message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?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9856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If you have to leave a message on the phone, you can say: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8754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If you have to leave a message on the phone, you can say: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OK, can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tell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him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/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her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 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that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I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have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received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the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documents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they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sent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me?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7684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If you have to leave a message on the phone, you can say: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OK, can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tell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him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/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her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 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that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I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have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received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the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documents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they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sent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me?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Note: “they” here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means “he / she”.</a:t>
            </a:r>
            <a:endParaRPr lang="en-GB" sz="2400" dirty="0">
              <a:solidFill>
                <a:schemeClr val="bg1"/>
              </a:solidFill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4590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To finish your call, you can say: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6515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To finish your call, you can say: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It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was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great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speaking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  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5488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To finish your call, you can say: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It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was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great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speaking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  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Nice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talking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7466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To finish your call, you can say: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It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was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great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speaking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  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Nice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talking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Thanks for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your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call.</a:t>
            </a:r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5274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To finish your call, you can say: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It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was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great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speaking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  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Nice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talking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Thanks for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your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call.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Talk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again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soon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5718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To finish your call, you can say: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It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was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great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speaking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  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Nice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talking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Thanks for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your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call.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Talk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again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soon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</a:t>
            </a: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Take care.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5943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on the phone&#10;&#10;Description automatically generated">
            <a:extLst>
              <a:ext uri="{FF2B5EF4-FFF2-40B4-BE49-F238E27FC236}">
                <a16:creationId xmlns:a16="http://schemas.microsoft.com/office/drawing/2014/main" id="{10C3D18E-1157-5B51-1799-D8C3A85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7" y="412245"/>
            <a:ext cx="6003771" cy="60037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36500-ED56-A34E-6A29-9A660E0C00D1}"/>
              </a:ext>
            </a:extLst>
          </p:cNvPr>
          <p:cNvSpPr txBox="1"/>
          <p:nvPr/>
        </p:nvSpPr>
        <p:spPr>
          <a:xfrm>
            <a:off x="812514" y="720768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Bitter" pitchFamily="2" charset="77"/>
              </a:rPr>
              <a:t>BUSINESS ENGLISH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DD754-7C76-D6BA-3CBC-A9FFFC4BF7A4}"/>
              </a:ext>
            </a:extLst>
          </p:cNvPr>
          <p:cNvSpPr txBox="1"/>
          <p:nvPr/>
        </p:nvSpPr>
        <p:spPr>
          <a:xfrm>
            <a:off x="568428" y="1267741"/>
            <a:ext cx="59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Bitter" pitchFamily="2" charset="77"/>
              </a:rPr>
              <a:t>Telephoning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425E0-13D3-455A-ED3A-E6B0477A3FD1}"/>
              </a:ext>
            </a:extLst>
          </p:cNvPr>
          <p:cNvSpPr txBox="1"/>
          <p:nvPr/>
        </p:nvSpPr>
        <p:spPr>
          <a:xfrm>
            <a:off x="812514" y="2344187"/>
            <a:ext cx="47091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  <a:t>To finish your call, you can say:</a:t>
            </a:r>
          </a:p>
          <a:p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It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was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great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speaking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  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Nice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talking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Thanks for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your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call.</a:t>
            </a:r>
            <a:b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</a:b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Talk to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you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again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it-IT" sz="2400" b="1" dirty="0" err="1">
                <a:solidFill>
                  <a:srgbClr val="00B050"/>
                </a:solidFill>
                <a:highlight>
                  <a:srgbClr val="FFFF00"/>
                </a:highlight>
              </a:rPr>
              <a:t>soon</a:t>
            </a:r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.</a:t>
            </a: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Take care.</a:t>
            </a:r>
          </a:p>
          <a:p>
            <a:r>
              <a:rPr lang="it-IT" sz="2400" b="1" dirty="0">
                <a:solidFill>
                  <a:srgbClr val="00B050"/>
                </a:solidFill>
                <a:highlight>
                  <a:srgbClr val="FFFF00"/>
                </a:highlight>
              </a:rPr>
              <a:t> Bye!</a:t>
            </a:r>
          </a:p>
          <a:p>
            <a:br>
              <a:rPr lang="en-GB" sz="24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GB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4844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d-creative_01_16x9">
            <a:extLst>
              <a:ext uri="{FF2B5EF4-FFF2-40B4-BE49-F238E27FC236}">
                <a16:creationId xmlns:a16="http://schemas.microsoft.com/office/drawing/2014/main" id="{C011DF03-29D7-0726-79C3-C8E741446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58" y="2312769"/>
            <a:ext cx="4850855" cy="272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EE44AB-36F2-7F71-036F-DA39F6A9D46B}"/>
              </a:ext>
            </a:extLst>
          </p:cNvPr>
          <p:cNvSpPr txBox="1"/>
          <p:nvPr/>
        </p:nvSpPr>
        <p:spPr>
          <a:xfrm>
            <a:off x="6044332" y="2431962"/>
            <a:ext cx="55649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>
                <a:latin typeface="Bahnschrift" panose="020B0502040204020203" pitchFamily="34" charset="0"/>
              </a:rPr>
              <a:t>Introducing</a:t>
            </a:r>
            <a:r>
              <a:rPr lang="it-IT" sz="2400" dirty="0">
                <a:latin typeface="Bahnschrift" panose="020B0502040204020203" pitchFamily="34" charset="0"/>
              </a:rPr>
              <a:t> </a:t>
            </a:r>
            <a:r>
              <a:rPr lang="it-IT" sz="2400" dirty="0" err="1">
                <a:latin typeface="Bahnschrift" panose="020B0502040204020203" pitchFamily="34" charset="0"/>
              </a:rPr>
              <a:t>yourself</a:t>
            </a:r>
            <a:r>
              <a:rPr lang="it-IT" sz="2400" dirty="0">
                <a:latin typeface="Bahnschrift" panose="020B0502040204020203" pitchFamily="34" charset="0"/>
              </a:rPr>
              <a:t> and </a:t>
            </a:r>
            <a:r>
              <a:rPr lang="it-IT" sz="2400" dirty="0" err="1">
                <a:latin typeface="Bahnschrift" panose="020B0502040204020203" pitchFamily="34" charset="0"/>
              </a:rPr>
              <a:t>your</a:t>
            </a:r>
            <a:r>
              <a:rPr lang="it-IT" sz="2400" dirty="0">
                <a:latin typeface="Bahnschrift" panose="020B0502040204020203" pitchFamily="34" charset="0"/>
              </a:rPr>
              <a:t> company</a:t>
            </a:r>
          </a:p>
          <a:p>
            <a:endParaRPr lang="it-IT" sz="2400" dirty="0">
              <a:latin typeface="Bahnschrif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err="1">
                <a:latin typeface="Bahnschrift" panose="020B0502040204020203" pitchFamily="34" charset="0"/>
              </a:rPr>
              <a:t>Example</a:t>
            </a:r>
            <a:endParaRPr lang="it-IT" sz="2400" dirty="0">
              <a:latin typeface="Bahnschrif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err="1">
                <a:latin typeface="Bahnschrift" panose="020B0502040204020203" pitchFamily="34" charset="0"/>
              </a:rPr>
              <a:t>HubSpot</a:t>
            </a:r>
            <a:endParaRPr lang="it-IT" sz="2400" dirty="0">
              <a:latin typeface="Bahnschrif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latin typeface="Bahnschrift" panose="020B0502040204020203" pitchFamily="34" charset="0"/>
              </a:rPr>
              <a:t>Pitching</a:t>
            </a:r>
          </a:p>
        </p:txBody>
      </p:sp>
      <p:pic>
        <p:nvPicPr>
          <p:cNvPr id="9220" name="Picture 4" descr="web-color-startups-online-1">
            <a:extLst>
              <a:ext uri="{FF2B5EF4-FFF2-40B4-BE49-F238E27FC236}">
                <a16:creationId xmlns:a16="http://schemas.microsoft.com/office/drawing/2014/main" id="{39D08EA7-6492-5824-E2EB-6E5198225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622" y="1493227"/>
            <a:ext cx="33655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1707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63784-D5E2-320A-4757-3DB20BA9B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d-creative_01_16x9">
            <a:extLst>
              <a:ext uri="{FF2B5EF4-FFF2-40B4-BE49-F238E27FC236}">
                <a16:creationId xmlns:a16="http://schemas.microsoft.com/office/drawing/2014/main" id="{FCAD885C-6A75-E76C-52D6-08903A126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58" y="2312769"/>
            <a:ext cx="4850855" cy="272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6FCB82-E8AC-478D-EFC7-58A715068168}"/>
              </a:ext>
            </a:extLst>
          </p:cNvPr>
          <p:cNvSpPr txBox="1"/>
          <p:nvPr/>
        </p:nvSpPr>
        <p:spPr>
          <a:xfrm>
            <a:off x="6044332" y="2431962"/>
            <a:ext cx="55649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>
                <a:latin typeface="Bahnschrift" panose="020B0502040204020203" pitchFamily="34" charset="0"/>
              </a:rPr>
              <a:t>Introducing</a:t>
            </a:r>
            <a:r>
              <a:rPr lang="it-IT" sz="2400" dirty="0">
                <a:latin typeface="Bahnschrift" panose="020B0502040204020203" pitchFamily="34" charset="0"/>
              </a:rPr>
              <a:t> </a:t>
            </a:r>
            <a:r>
              <a:rPr lang="it-IT" sz="2400" dirty="0" err="1">
                <a:latin typeface="Bahnschrift" panose="020B0502040204020203" pitchFamily="34" charset="0"/>
              </a:rPr>
              <a:t>yourself</a:t>
            </a:r>
            <a:r>
              <a:rPr lang="it-IT" sz="2400" dirty="0">
                <a:latin typeface="Bahnschrift" panose="020B0502040204020203" pitchFamily="34" charset="0"/>
              </a:rPr>
              <a:t> and </a:t>
            </a:r>
            <a:r>
              <a:rPr lang="it-IT" sz="2400" dirty="0" err="1">
                <a:latin typeface="Bahnschrift" panose="020B0502040204020203" pitchFamily="34" charset="0"/>
              </a:rPr>
              <a:t>your</a:t>
            </a:r>
            <a:r>
              <a:rPr lang="it-IT" sz="2400" dirty="0">
                <a:latin typeface="Bahnschrift" panose="020B0502040204020203" pitchFamily="34" charset="0"/>
              </a:rPr>
              <a:t> company</a:t>
            </a:r>
          </a:p>
          <a:p>
            <a:endParaRPr lang="it-IT" sz="2400" dirty="0">
              <a:latin typeface="Bahnschrif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latin typeface="Bahnschrift" panose="020B0502040204020203" pitchFamily="34" charset="0"/>
              </a:rPr>
              <a:t>My name </a:t>
            </a:r>
            <a:r>
              <a:rPr lang="it-IT" sz="2400" dirty="0" err="1">
                <a:latin typeface="Bahnschrift" panose="020B0502040204020203" pitchFamily="34" charset="0"/>
              </a:rPr>
              <a:t>is</a:t>
            </a:r>
            <a:r>
              <a:rPr lang="it-IT" sz="2400" dirty="0">
                <a:latin typeface="Bahnschrift" panose="020B0502040204020203" pitchFamily="34" charset="0"/>
              </a:rPr>
              <a:t>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latin typeface="Bahnschrift" panose="020B0502040204020203" pitchFamily="34" charset="0"/>
              </a:rPr>
              <a:t>My company </a:t>
            </a:r>
            <a:r>
              <a:rPr lang="it-IT" sz="2400" dirty="0" err="1">
                <a:latin typeface="Bahnschrift" panose="020B0502040204020203" pitchFamily="34" charset="0"/>
              </a:rPr>
              <a:t>is</a:t>
            </a:r>
            <a:r>
              <a:rPr lang="it-IT" sz="2400" dirty="0">
                <a:latin typeface="Bahnschrift" panose="020B0502040204020203" pitchFamily="34" charset="0"/>
              </a:rPr>
              <a:t> </a:t>
            </a:r>
            <a:r>
              <a:rPr lang="it-IT" sz="2400" dirty="0" err="1">
                <a:latin typeface="Bahnschrift" panose="020B0502040204020203" pitchFamily="34" charset="0"/>
              </a:rPr>
              <a:t>called</a:t>
            </a:r>
            <a:r>
              <a:rPr lang="it-IT" sz="2400" dirty="0">
                <a:latin typeface="Bahnschrift" panose="020B0502040204020203" pitchFamily="34" charset="0"/>
              </a:rPr>
              <a:t>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err="1">
                <a:latin typeface="Bahnschrift" panose="020B0502040204020203" pitchFamily="34" charset="0"/>
              </a:rPr>
              <a:t>We</a:t>
            </a:r>
            <a:r>
              <a:rPr lang="it-IT" sz="2400" dirty="0">
                <a:latin typeface="Bahnschrift" panose="020B0502040204020203" pitchFamily="34" charset="0"/>
              </a:rPr>
              <a:t> are a </a:t>
            </a:r>
            <a:r>
              <a:rPr lang="it-IT" sz="2400" dirty="0" err="1">
                <a:latin typeface="Bahnschrift" panose="020B0502040204020203" pitchFamily="34" charset="0"/>
              </a:rPr>
              <a:t>communications</a:t>
            </a:r>
            <a:r>
              <a:rPr lang="it-IT" sz="2400" dirty="0">
                <a:latin typeface="Bahnschrift" panose="020B0502040204020203" pitchFamily="34" charset="0"/>
              </a:rPr>
              <a:t> startup </a:t>
            </a:r>
            <a:r>
              <a:rPr lang="it-IT" sz="2400" dirty="0" err="1">
                <a:latin typeface="Bahnschrift" panose="020B0502040204020203" pitchFamily="34" charset="0"/>
              </a:rPr>
              <a:t>based</a:t>
            </a:r>
            <a:r>
              <a:rPr lang="it-IT" sz="2400" dirty="0">
                <a:latin typeface="Bahnschrift" panose="020B0502040204020203" pitchFamily="34" charset="0"/>
              </a:rPr>
              <a:t> in Cairo.</a:t>
            </a:r>
          </a:p>
        </p:txBody>
      </p:sp>
      <p:pic>
        <p:nvPicPr>
          <p:cNvPr id="9220" name="Picture 4" descr="web-color-startups-online-1">
            <a:extLst>
              <a:ext uri="{FF2B5EF4-FFF2-40B4-BE49-F238E27FC236}">
                <a16:creationId xmlns:a16="http://schemas.microsoft.com/office/drawing/2014/main" id="{C970A718-4068-A85E-8CB9-AE957CEA1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622" y="1493227"/>
            <a:ext cx="33655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2646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551C3-4CAB-5F96-23D4-EEA909CB6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d-creative_01_16x9">
            <a:extLst>
              <a:ext uri="{FF2B5EF4-FFF2-40B4-BE49-F238E27FC236}">
                <a16:creationId xmlns:a16="http://schemas.microsoft.com/office/drawing/2014/main" id="{EF3F7335-5530-E415-1642-BCC60FCCD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58" y="2312769"/>
            <a:ext cx="4850855" cy="272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60F8C5-5FD3-A61A-67F5-05A51342001C}"/>
              </a:ext>
            </a:extLst>
          </p:cNvPr>
          <p:cNvSpPr txBox="1"/>
          <p:nvPr/>
        </p:nvSpPr>
        <p:spPr>
          <a:xfrm>
            <a:off x="6044332" y="2431962"/>
            <a:ext cx="55649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>
                <a:latin typeface="Bahnschrift" panose="020B0502040204020203" pitchFamily="34" charset="0"/>
              </a:rPr>
              <a:t>Introducing</a:t>
            </a:r>
            <a:r>
              <a:rPr lang="it-IT" sz="2400" dirty="0">
                <a:latin typeface="Bahnschrift" panose="020B0502040204020203" pitchFamily="34" charset="0"/>
              </a:rPr>
              <a:t> </a:t>
            </a:r>
            <a:r>
              <a:rPr lang="it-IT" sz="2400" dirty="0" err="1">
                <a:latin typeface="Bahnschrift" panose="020B0502040204020203" pitchFamily="34" charset="0"/>
              </a:rPr>
              <a:t>yourself</a:t>
            </a:r>
            <a:r>
              <a:rPr lang="it-IT" sz="2400" dirty="0">
                <a:latin typeface="Bahnschrift" panose="020B0502040204020203" pitchFamily="34" charset="0"/>
              </a:rPr>
              <a:t> and </a:t>
            </a:r>
            <a:r>
              <a:rPr lang="it-IT" sz="2400" dirty="0" err="1">
                <a:latin typeface="Bahnschrift" panose="020B0502040204020203" pitchFamily="34" charset="0"/>
              </a:rPr>
              <a:t>your</a:t>
            </a:r>
            <a:r>
              <a:rPr lang="it-IT" sz="2400" dirty="0">
                <a:latin typeface="Bahnschrift" panose="020B0502040204020203" pitchFamily="34" charset="0"/>
              </a:rPr>
              <a:t> company</a:t>
            </a:r>
          </a:p>
          <a:p>
            <a:endParaRPr lang="it-IT" sz="2400" dirty="0">
              <a:latin typeface="Bahnschrif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err="1">
                <a:latin typeface="Bahnschrift" panose="020B0502040204020203" pitchFamily="34" charset="0"/>
              </a:rPr>
              <a:t>We</a:t>
            </a:r>
            <a:r>
              <a:rPr lang="it-IT" sz="2400" dirty="0">
                <a:latin typeface="Bahnschrift" panose="020B0502040204020203" pitchFamily="34" charset="0"/>
              </a:rPr>
              <a:t> </a:t>
            </a:r>
            <a:r>
              <a:rPr lang="it-IT" sz="2400" dirty="0" err="1">
                <a:latin typeface="Bahnschrift" panose="020B0502040204020203" pitchFamily="34" charset="0"/>
              </a:rPr>
              <a:t>specialise</a:t>
            </a:r>
            <a:r>
              <a:rPr lang="it-IT" sz="2400" dirty="0">
                <a:latin typeface="Bahnschrift" panose="020B0502040204020203" pitchFamily="34" charset="0"/>
              </a:rPr>
              <a:t> </a:t>
            </a:r>
            <a:r>
              <a:rPr lang="it-IT" sz="2400" dirty="0" err="1">
                <a:latin typeface="Bahnschrift" panose="020B0502040204020203" pitchFamily="34" charset="0"/>
              </a:rPr>
              <a:t>is</a:t>
            </a:r>
            <a:r>
              <a:rPr lang="it-IT" sz="2400" dirty="0">
                <a:latin typeface="Bahnschrift" panose="020B0502040204020203" pitchFamily="34" charset="0"/>
              </a:rPr>
              <a:t> </a:t>
            </a:r>
            <a:r>
              <a:rPr lang="it-IT" sz="2400" dirty="0" err="1">
                <a:latin typeface="Bahnschrift" panose="020B0502040204020203" pitchFamily="34" charset="0"/>
              </a:rPr>
              <a:t>providing</a:t>
            </a:r>
            <a:r>
              <a:rPr lang="it-IT" sz="2400" dirty="0">
                <a:latin typeface="Bahnschrift" panose="020B0502040204020203" pitchFamily="34" charset="0"/>
              </a:rPr>
              <a:t> </a:t>
            </a:r>
            <a:r>
              <a:rPr lang="it-IT" sz="2400" dirty="0" err="1">
                <a:latin typeface="Bahnschrift" panose="020B0502040204020203" pitchFamily="34" charset="0"/>
              </a:rPr>
              <a:t>Arabic</a:t>
            </a:r>
            <a:r>
              <a:rPr lang="it-IT" sz="2400" dirty="0">
                <a:latin typeface="Bahnschrift" panose="020B0502040204020203" pitchFamily="34" charset="0"/>
              </a:rPr>
              <a:t> </a:t>
            </a:r>
            <a:r>
              <a:rPr lang="it-IT" sz="2400" dirty="0" err="1">
                <a:latin typeface="Bahnschrift" panose="020B0502040204020203" pitchFamily="34" charset="0"/>
              </a:rPr>
              <a:t>language</a:t>
            </a:r>
            <a:r>
              <a:rPr lang="it-IT" sz="2400" dirty="0">
                <a:latin typeface="Bahnschrift" panose="020B0502040204020203" pitchFamily="34" charset="0"/>
              </a:rPr>
              <a:t> services to clients.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err="1">
                <a:latin typeface="Bahnschrift" panose="020B0502040204020203" pitchFamily="34" charset="0"/>
              </a:rPr>
              <a:t>We</a:t>
            </a:r>
            <a:r>
              <a:rPr lang="it-IT" sz="2400" dirty="0">
                <a:latin typeface="Bahnschrift" panose="020B0502040204020203" pitchFamily="34" charset="0"/>
              </a:rPr>
              <a:t> are </a:t>
            </a:r>
            <a:r>
              <a:rPr lang="it-IT" sz="2400" dirty="0" err="1">
                <a:latin typeface="Bahnschrift" panose="020B0502040204020203" pitchFamily="34" charset="0"/>
              </a:rPr>
              <a:t>also</a:t>
            </a:r>
            <a:r>
              <a:rPr lang="it-IT" sz="2400" dirty="0">
                <a:latin typeface="Bahnschrift" panose="020B0502040204020203" pitchFamily="34" charset="0"/>
              </a:rPr>
              <a:t> </a:t>
            </a:r>
            <a:r>
              <a:rPr lang="it-IT" sz="2400" dirty="0" err="1">
                <a:latin typeface="Bahnschrift" panose="020B0502040204020203" pitchFamily="34" charset="0"/>
              </a:rPr>
              <a:t>experts</a:t>
            </a:r>
            <a:r>
              <a:rPr lang="it-IT" sz="2400" dirty="0">
                <a:latin typeface="Bahnschrift" panose="020B0502040204020203" pitchFamily="34" charset="0"/>
              </a:rPr>
              <a:t> in </a:t>
            </a:r>
            <a:r>
              <a:rPr lang="it-IT" sz="2400" dirty="0" err="1">
                <a:latin typeface="Bahnschrift" panose="020B0502040204020203" pitchFamily="34" charset="0"/>
              </a:rPr>
              <a:t>translation</a:t>
            </a:r>
            <a:r>
              <a:rPr lang="it-IT" sz="2400" dirty="0">
                <a:latin typeface="Bahnschrift" panose="020B0502040204020203" pitchFamily="34" charset="0"/>
              </a:rPr>
              <a:t> and </a:t>
            </a:r>
            <a:r>
              <a:rPr lang="it-IT" sz="2400" dirty="0" err="1">
                <a:latin typeface="Bahnschrift" panose="020B0502040204020203" pitchFamily="34" charset="0"/>
              </a:rPr>
              <a:t>localisation</a:t>
            </a:r>
            <a:r>
              <a:rPr lang="it-IT" sz="2400" dirty="0">
                <a:latin typeface="Bahnschrift" panose="020B0502040204020203" pitchFamily="34" charset="0"/>
              </a:rPr>
              <a:t>.</a:t>
            </a:r>
          </a:p>
        </p:txBody>
      </p:sp>
      <p:pic>
        <p:nvPicPr>
          <p:cNvPr id="9220" name="Picture 4" descr="web-color-startups-online-1">
            <a:extLst>
              <a:ext uri="{FF2B5EF4-FFF2-40B4-BE49-F238E27FC236}">
                <a16:creationId xmlns:a16="http://schemas.microsoft.com/office/drawing/2014/main" id="{9EA37E86-E3CA-750F-B68A-3A7631856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622" y="1493227"/>
            <a:ext cx="33655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1851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E5AE92-9027-1A12-2349-C60CE0513865}"/>
              </a:ext>
            </a:extLst>
          </p:cNvPr>
          <p:cNvSpPr txBox="1"/>
          <p:nvPr/>
        </p:nvSpPr>
        <p:spPr>
          <a:xfrm>
            <a:off x="5642506" y="2252480"/>
            <a:ext cx="5959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Bitter" pitchFamily="2" charset="77"/>
              </a:rPr>
              <a:t>Thank you!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563E4A-F60E-016B-2A85-1D3D94B187DA}"/>
              </a:ext>
            </a:extLst>
          </p:cNvPr>
          <p:cNvSpPr txBox="1"/>
          <p:nvPr/>
        </p:nvSpPr>
        <p:spPr>
          <a:xfrm>
            <a:off x="5642506" y="3112805"/>
            <a:ext cx="55649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Bahnschrift" panose="020B0502040204020203" pitchFamily="34" charset="0"/>
              </a:rPr>
              <a:t>Robert Dennis</a:t>
            </a:r>
          </a:p>
          <a:p>
            <a:r>
              <a:rPr lang="en-GB" dirty="0"/>
              <a:t>Business English Coach | Author | Language Consultant</a:t>
            </a:r>
            <a:br>
              <a:rPr lang="en-GB" dirty="0"/>
            </a:br>
            <a:r>
              <a:rPr lang="en-GB" u="sng" dirty="0">
                <a:hlinkClick r:id="rId2"/>
              </a:rPr>
              <a:t>www.robertdennis.it</a:t>
            </a:r>
            <a:endParaRPr lang="en-GB" dirty="0"/>
          </a:p>
          <a:p>
            <a:r>
              <a:rPr lang="en-GB" b="1" dirty="0"/>
              <a:t>Email: </a:t>
            </a:r>
            <a:r>
              <a:rPr lang="en-GB" b="1" dirty="0" err="1"/>
              <a:t>robert.dennis@gmail.com</a:t>
            </a:r>
            <a:endParaRPr lang="en-GB" dirty="0"/>
          </a:p>
          <a:p>
            <a:r>
              <a:rPr lang="en-GB" b="1" dirty="0"/>
              <a:t>Phone: (+39) 3470 573537</a:t>
            </a:r>
            <a:endParaRPr lang="en-GB" dirty="0"/>
          </a:p>
        </p:txBody>
      </p:sp>
      <p:pic>
        <p:nvPicPr>
          <p:cNvPr id="5" name="Picture 4" descr="A person holding a teapot and a cup&#10;&#10;AI-generated content may be incorrect.">
            <a:extLst>
              <a:ext uri="{FF2B5EF4-FFF2-40B4-BE49-F238E27FC236}">
                <a16:creationId xmlns:a16="http://schemas.microsoft.com/office/drawing/2014/main" id="{AF582775-BA69-9B49-8023-8E2B866EF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66" y="1251227"/>
            <a:ext cx="4013982" cy="462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524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6085</TotalTime>
  <Words>1348</Words>
  <Application>Microsoft Macintosh PowerPoint</Application>
  <PresentationFormat>Widescreen</PresentationFormat>
  <Paragraphs>260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Arial</vt:lpstr>
      <vt:lpstr>Bahnschrift</vt:lpstr>
      <vt:lpstr>Baskerville</vt:lpstr>
      <vt:lpstr>Bitter</vt:lpstr>
      <vt:lpstr>Calibri</vt:lpstr>
      <vt:lpstr>Calibri Light</vt:lpstr>
      <vt:lpstr>Jumble</vt:lpstr>
      <vt:lpstr>Office Theme</vt:lpstr>
      <vt:lpstr>1_Office Theme</vt:lpstr>
      <vt:lpstr>Business English for Arab Entrepreneurs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cards 17.8.23</dc:title>
  <dc:creator>Robert Dennis</dc:creator>
  <cp:lastModifiedBy>Robert Dennis</cp:lastModifiedBy>
  <cp:revision>29</cp:revision>
  <dcterms:created xsi:type="dcterms:W3CDTF">2023-08-17T15:50:17Z</dcterms:created>
  <dcterms:modified xsi:type="dcterms:W3CDTF">2025-08-02T02:20:45Z</dcterms:modified>
</cp:coreProperties>
</file>