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56"/>
  </p:notesMasterIdLst>
  <p:sldIdLst>
    <p:sldId id="257" r:id="rId2"/>
    <p:sldId id="293" r:id="rId3"/>
    <p:sldId id="259" r:id="rId4"/>
    <p:sldId id="295"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329" r:id="rId39"/>
    <p:sldId id="330" r:id="rId40"/>
    <p:sldId id="331" r:id="rId41"/>
    <p:sldId id="332" r:id="rId42"/>
    <p:sldId id="333" r:id="rId43"/>
    <p:sldId id="334" r:id="rId44"/>
    <p:sldId id="335" r:id="rId45"/>
    <p:sldId id="336" r:id="rId46"/>
    <p:sldId id="337" r:id="rId47"/>
    <p:sldId id="338" r:id="rId48"/>
    <p:sldId id="339" r:id="rId49"/>
    <p:sldId id="340" r:id="rId50"/>
    <p:sldId id="341" r:id="rId51"/>
    <p:sldId id="342" r:id="rId52"/>
    <p:sldId id="343" r:id="rId53"/>
    <p:sldId id="344" r:id="rId54"/>
    <p:sldId id="283" r:id="rId55"/>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79492" autoAdjust="0"/>
  </p:normalViewPr>
  <p:slideViewPr>
    <p:cSldViewPr>
      <p:cViewPr varScale="1">
        <p:scale>
          <a:sx n="39" d="100"/>
          <a:sy n="39" d="100"/>
        </p:scale>
        <p:origin x="-109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A053483-AC70-412E-943B-A27E541C5BDA}" type="datetimeFigureOut">
              <a:rPr lang="ar-EG" smtClean="0"/>
              <a:t>02/07/1440</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F222BBE-C75C-4DC0-801A-F12442B2AE10}" type="slidenum">
              <a:rPr lang="ar-EG" smtClean="0"/>
              <a:t>‹#›</a:t>
            </a:fld>
            <a:endParaRPr lang="ar-EG"/>
          </a:p>
        </p:txBody>
      </p:sp>
    </p:spTree>
    <p:extLst>
      <p:ext uri="{BB962C8B-B14F-4D97-AF65-F5344CB8AC3E}">
        <p14:creationId xmlns:p14="http://schemas.microsoft.com/office/powerpoint/2010/main" val="166195158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EG" dirty="0" smtClean="0"/>
          </a:p>
        </p:txBody>
      </p:sp>
      <p:sp>
        <p:nvSpPr>
          <p:cNvPr id="4" name="عنصر نائب لرقم الشريحة 3"/>
          <p:cNvSpPr>
            <a:spLocks noGrp="1"/>
          </p:cNvSpPr>
          <p:nvPr>
            <p:ph type="sldNum" sz="quarter" idx="5"/>
          </p:nvPr>
        </p:nvSpPr>
        <p:spPr/>
        <p:txBody>
          <a:bodyPr/>
          <a:lstStyle/>
          <a:p>
            <a:pPr>
              <a:defRPr/>
            </a:pPr>
            <a:fld id="{ADF848F7-43C4-453B-A621-463658DC8357}" type="slidenum">
              <a:rPr lang="ar-EG">
                <a:solidFill>
                  <a:prstClr val="black"/>
                </a:solidFill>
              </a:rPr>
              <a:pPr>
                <a:defRPr/>
              </a:pPr>
              <a:t>3</a:t>
            </a:fld>
            <a:endParaRPr lang="ar-EG"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EG" smtClean="0"/>
          </a:p>
        </p:txBody>
      </p:sp>
      <p:sp>
        <p:nvSpPr>
          <p:cNvPr id="51204"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458162BF-BF6C-4607-B04B-F5183BE960A8}" type="slidenum">
              <a:rPr lang="ar-EG" smtClean="0"/>
              <a:pPr eaLnBrk="1" hangingPunct="1"/>
              <a:t>8</a:t>
            </a:fld>
            <a:endParaRPr lang="ar-EG"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Date Placeholder 29"/>
          <p:cNvSpPr>
            <a:spLocks noGrp="1"/>
          </p:cNvSpPr>
          <p:nvPr>
            <p:ph type="dt" sz="half" idx="10"/>
          </p:nvPr>
        </p:nvSpPr>
        <p:spPr/>
        <p:txBody>
          <a:bodyPr/>
          <a:lstStyle>
            <a:lvl1pPr>
              <a:defRPr/>
            </a:lvl1pPr>
          </a:lstStyle>
          <a:p>
            <a:pPr>
              <a:defRPr/>
            </a:pPr>
            <a:fld id="{EB127B16-E429-4E48-94AF-7DE6BE9F93FA}" type="datetimeFigureOut">
              <a:rPr lang="ar-EG" smtClean="0">
                <a:solidFill>
                  <a:srgbClr val="DBF5F9">
                    <a:shade val="90000"/>
                  </a:srgbClr>
                </a:solidFill>
              </a:rPr>
              <a:pPr>
                <a:defRPr/>
              </a:pPr>
              <a:t>02/07/1440</a:t>
            </a:fld>
            <a:endParaRPr lang="ar-EG" dirty="0">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ar-EG" dirty="0">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lvl1pPr>
          </a:lstStyle>
          <a:p>
            <a:pPr>
              <a:defRPr/>
            </a:pPr>
            <a:fld id="{5D681889-659F-4D29-8582-6080FB3C6968}" type="slidenum">
              <a:rPr lang="ar-EG" smtClean="0">
                <a:solidFill>
                  <a:srgbClr val="DBF5F9">
                    <a:shade val="90000"/>
                  </a:srgbClr>
                </a:solidFill>
              </a:rPr>
              <a:pPr>
                <a:defRPr/>
              </a:pPr>
              <a:t>‹#›</a:t>
            </a:fld>
            <a:endParaRPr lang="ar-EG" dirty="0">
              <a:solidFill>
                <a:srgbClr val="DBF5F9">
                  <a:shade val="90000"/>
                </a:srgbClr>
              </a:solidFill>
            </a:endParaRPr>
          </a:p>
        </p:txBody>
      </p:sp>
    </p:spTree>
    <p:extLst>
      <p:ext uri="{BB962C8B-B14F-4D97-AF65-F5344CB8AC3E}">
        <p14:creationId xmlns:p14="http://schemas.microsoft.com/office/powerpoint/2010/main" val="278278991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9"/>
          <p:cNvSpPr>
            <a:spLocks noGrp="1"/>
          </p:cNvSpPr>
          <p:nvPr>
            <p:ph type="dt" sz="half" idx="10"/>
          </p:nvPr>
        </p:nvSpPr>
        <p:spPr/>
        <p:txBody>
          <a:bodyPr/>
          <a:lstStyle>
            <a:lvl1pPr>
              <a:defRPr/>
            </a:lvl1pPr>
          </a:lstStyle>
          <a:p>
            <a:pPr>
              <a:defRPr/>
            </a:pPr>
            <a:fld id="{B3F35239-2CEA-4D04-8FB3-EC81BF266B6F}" type="datetimeFigureOut">
              <a:rPr lang="ar-EG" smtClean="0">
                <a:solidFill>
                  <a:srgbClr val="04617B">
                    <a:shade val="90000"/>
                  </a:srgbClr>
                </a:solidFill>
              </a:rPr>
              <a:pPr>
                <a:defRPr/>
              </a:pPr>
              <a:t>02/07/1440</a:t>
            </a:fld>
            <a:endParaRPr lang="ar-EG" dirty="0">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ar-EG" dirty="0">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550CD4AF-314D-464A-80D4-72417366EF9F}" type="slidenum">
              <a:rPr lang="ar-EG" smtClean="0">
                <a:solidFill>
                  <a:srgbClr val="04617B">
                    <a:shade val="90000"/>
                  </a:srgbClr>
                </a:solidFill>
              </a:rPr>
              <a:pPr>
                <a:defRPr/>
              </a:pPr>
              <a:t>‹#›</a:t>
            </a:fld>
            <a:endParaRPr lang="ar-EG" dirty="0">
              <a:solidFill>
                <a:srgbClr val="04617B">
                  <a:shade val="90000"/>
                </a:srgbClr>
              </a:solidFill>
            </a:endParaRPr>
          </a:p>
        </p:txBody>
      </p:sp>
    </p:spTree>
    <p:extLst>
      <p:ext uri="{BB962C8B-B14F-4D97-AF65-F5344CB8AC3E}">
        <p14:creationId xmlns:p14="http://schemas.microsoft.com/office/powerpoint/2010/main" val="3542024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lvl1pPr>
              <a:defRPr/>
            </a:lvl1pPr>
          </a:lstStyle>
          <a:p>
            <a:pPr>
              <a:defRPr/>
            </a:pPr>
            <a:fld id="{B32166FB-CE7F-49AA-A834-3DC5E6FE4132}" type="datetimeFigureOut">
              <a:rPr lang="ar-EG" smtClean="0">
                <a:solidFill>
                  <a:srgbClr val="DBF5F9">
                    <a:shade val="90000"/>
                  </a:srgbClr>
                </a:solidFill>
              </a:rPr>
              <a:pPr>
                <a:defRPr/>
              </a:pPr>
              <a:t>02/07/1440</a:t>
            </a:fld>
            <a:endParaRPr lang="ar-EG" dirty="0">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ar-EG" dirty="0">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17CB09E4-0E71-4C33-8522-83082F4F4ACD}" type="slidenum">
              <a:rPr lang="ar-EG" smtClean="0">
                <a:solidFill>
                  <a:srgbClr val="DBF5F9">
                    <a:shade val="90000"/>
                  </a:srgbClr>
                </a:solidFill>
              </a:rPr>
              <a:pPr>
                <a:defRPr/>
              </a:pPr>
              <a:t>‹#›</a:t>
            </a:fld>
            <a:endParaRPr lang="ar-EG" dirty="0">
              <a:solidFill>
                <a:srgbClr val="DBF5F9">
                  <a:shade val="90000"/>
                </a:srgbClr>
              </a:solidFill>
            </a:endParaRPr>
          </a:p>
        </p:txBody>
      </p:sp>
    </p:spTree>
    <p:extLst>
      <p:ext uri="{BB962C8B-B14F-4D97-AF65-F5344CB8AC3E}">
        <p14:creationId xmlns:p14="http://schemas.microsoft.com/office/powerpoint/2010/main" val="276661604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9"/>
          <p:cNvSpPr>
            <a:spLocks noGrp="1"/>
          </p:cNvSpPr>
          <p:nvPr>
            <p:ph type="dt" sz="half" idx="10"/>
          </p:nvPr>
        </p:nvSpPr>
        <p:spPr/>
        <p:txBody>
          <a:bodyPr/>
          <a:lstStyle>
            <a:lvl1pPr>
              <a:defRPr/>
            </a:lvl1pPr>
          </a:lstStyle>
          <a:p>
            <a:pPr>
              <a:defRPr/>
            </a:pPr>
            <a:fld id="{D307E740-DFA2-4CC5-AA5D-88B19C6E4969}" type="datetimeFigureOut">
              <a:rPr lang="ar-EG" smtClean="0">
                <a:solidFill>
                  <a:srgbClr val="04617B">
                    <a:shade val="90000"/>
                  </a:srgbClr>
                </a:solidFill>
              </a:rPr>
              <a:pPr>
                <a:defRPr/>
              </a:pPr>
              <a:t>02/07/1440</a:t>
            </a:fld>
            <a:endParaRPr lang="ar-EG" dirty="0">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ar-EG" dirty="0">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10174410-0F6A-4032-A492-478FBE1E2A86}" type="slidenum">
              <a:rPr lang="ar-EG" smtClean="0">
                <a:solidFill>
                  <a:srgbClr val="04617B">
                    <a:shade val="90000"/>
                  </a:srgbClr>
                </a:solidFill>
              </a:rPr>
              <a:pPr>
                <a:defRPr/>
              </a:pPr>
              <a:t>‹#›</a:t>
            </a:fld>
            <a:endParaRPr lang="ar-EG" dirty="0">
              <a:solidFill>
                <a:srgbClr val="04617B">
                  <a:shade val="90000"/>
                </a:srgbClr>
              </a:solidFill>
            </a:endParaRPr>
          </a:p>
        </p:txBody>
      </p:sp>
    </p:spTree>
    <p:extLst>
      <p:ext uri="{BB962C8B-B14F-4D97-AF65-F5344CB8AC3E}">
        <p14:creationId xmlns:p14="http://schemas.microsoft.com/office/powerpoint/2010/main" val="1398593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9"/>
          <p:cNvSpPr>
            <a:spLocks noGrp="1"/>
          </p:cNvSpPr>
          <p:nvPr>
            <p:ph type="dt" sz="half" idx="10"/>
          </p:nvPr>
        </p:nvSpPr>
        <p:spPr/>
        <p:txBody>
          <a:bodyPr/>
          <a:lstStyle>
            <a:lvl1pPr>
              <a:defRPr/>
            </a:lvl1pPr>
          </a:lstStyle>
          <a:p>
            <a:pPr>
              <a:defRPr/>
            </a:pPr>
            <a:fld id="{ACF89C3D-5D2F-4F9A-B5F4-333FB8D3B211}" type="datetimeFigureOut">
              <a:rPr lang="ar-EG" smtClean="0">
                <a:solidFill>
                  <a:srgbClr val="04617B">
                    <a:shade val="90000"/>
                  </a:srgbClr>
                </a:solidFill>
              </a:rPr>
              <a:pPr>
                <a:defRPr/>
              </a:pPr>
              <a:t>02/07/1440</a:t>
            </a:fld>
            <a:endParaRPr lang="ar-EG" dirty="0">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ar-EG" dirty="0">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8B053E4A-C6F1-4371-8C58-F0E04412434B}" type="slidenum">
              <a:rPr lang="ar-EG" smtClean="0">
                <a:solidFill>
                  <a:srgbClr val="04617B">
                    <a:shade val="90000"/>
                  </a:srgbClr>
                </a:solidFill>
              </a:rPr>
              <a:pPr>
                <a:defRPr/>
              </a:pPr>
              <a:t>‹#›</a:t>
            </a:fld>
            <a:endParaRPr lang="ar-EG" dirty="0">
              <a:solidFill>
                <a:srgbClr val="04617B">
                  <a:shade val="90000"/>
                </a:srgbClr>
              </a:solidFill>
            </a:endParaRPr>
          </a:p>
        </p:txBody>
      </p:sp>
    </p:spTree>
    <p:extLst>
      <p:ext uri="{BB962C8B-B14F-4D97-AF65-F5344CB8AC3E}">
        <p14:creationId xmlns:p14="http://schemas.microsoft.com/office/powerpoint/2010/main" val="3413393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Date Placeholder 9"/>
          <p:cNvSpPr>
            <a:spLocks noGrp="1"/>
          </p:cNvSpPr>
          <p:nvPr>
            <p:ph type="dt" sz="half" idx="10"/>
          </p:nvPr>
        </p:nvSpPr>
        <p:spPr/>
        <p:txBody>
          <a:bodyPr/>
          <a:lstStyle>
            <a:lvl1pPr>
              <a:defRPr/>
            </a:lvl1pPr>
          </a:lstStyle>
          <a:p>
            <a:pPr>
              <a:defRPr/>
            </a:pPr>
            <a:fld id="{AB07EFC1-EB62-4F8C-8586-ADA8050EF185}" type="datetimeFigureOut">
              <a:rPr lang="ar-EG" smtClean="0">
                <a:solidFill>
                  <a:srgbClr val="04617B">
                    <a:shade val="90000"/>
                  </a:srgbClr>
                </a:solidFill>
              </a:rPr>
              <a:pPr>
                <a:defRPr/>
              </a:pPr>
              <a:t>02/07/1440</a:t>
            </a:fld>
            <a:endParaRPr lang="ar-EG" dirty="0">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ar-EG" dirty="0">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E48969B0-D06F-426D-99C1-CEA87A80B5AF}" type="slidenum">
              <a:rPr lang="ar-EG" smtClean="0">
                <a:solidFill>
                  <a:srgbClr val="04617B">
                    <a:shade val="90000"/>
                  </a:srgbClr>
                </a:solidFill>
              </a:rPr>
              <a:pPr>
                <a:defRPr/>
              </a:pPr>
              <a:t>‹#›</a:t>
            </a:fld>
            <a:endParaRPr lang="ar-EG" dirty="0">
              <a:solidFill>
                <a:srgbClr val="04617B">
                  <a:shade val="90000"/>
                </a:srgbClr>
              </a:solidFill>
            </a:endParaRPr>
          </a:p>
        </p:txBody>
      </p:sp>
    </p:spTree>
    <p:extLst>
      <p:ext uri="{BB962C8B-B14F-4D97-AF65-F5344CB8AC3E}">
        <p14:creationId xmlns:p14="http://schemas.microsoft.com/office/powerpoint/2010/main" val="424737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12D1BDD-67DA-49E2-B168-ABF74F1F5A26}" type="datetimeFigureOut">
              <a:rPr lang="ar-EG" smtClean="0">
                <a:solidFill>
                  <a:srgbClr val="04617B">
                    <a:shade val="90000"/>
                  </a:srgbClr>
                </a:solidFill>
              </a:rPr>
              <a:pPr>
                <a:defRPr/>
              </a:pPr>
              <a:t>02/07/1440</a:t>
            </a:fld>
            <a:endParaRPr lang="ar-EG" dirty="0">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ar-EG" dirty="0">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E664DA3F-BBC7-48FE-AE33-02F9956B3F16}" type="slidenum">
              <a:rPr lang="ar-EG" smtClean="0">
                <a:solidFill>
                  <a:srgbClr val="04617B">
                    <a:shade val="90000"/>
                  </a:srgbClr>
                </a:solidFill>
              </a:rPr>
              <a:pPr>
                <a:defRPr/>
              </a:pPr>
              <a:t>‹#›</a:t>
            </a:fld>
            <a:endParaRPr lang="ar-EG" dirty="0">
              <a:solidFill>
                <a:srgbClr val="04617B">
                  <a:shade val="90000"/>
                </a:srgbClr>
              </a:solidFill>
            </a:endParaRPr>
          </a:p>
        </p:txBody>
      </p:sp>
    </p:spTree>
    <p:extLst>
      <p:ext uri="{BB962C8B-B14F-4D97-AF65-F5344CB8AC3E}">
        <p14:creationId xmlns:p14="http://schemas.microsoft.com/office/powerpoint/2010/main" val="182172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9"/>
          <p:cNvSpPr>
            <a:spLocks noGrp="1"/>
          </p:cNvSpPr>
          <p:nvPr>
            <p:ph type="dt" sz="half" idx="10"/>
          </p:nvPr>
        </p:nvSpPr>
        <p:spPr/>
        <p:txBody>
          <a:bodyPr/>
          <a:lstStyle>
            <a:lvl1pPr>
              <a:defRPr/>
            </a:lvl1pPr>
          </a:lstStyle>
          <a:p>
            <a:pPr>
              <a:defRPr/>
            </a:pPr>
            <a:fld id="{72E529A4-083C-4D3D-B380-0028EB289E97}" type="datetimeFigureOut">
              <a:rPr lang="ar-EG" smtClean="0">
                <a:solidFill>
                  <a:srgbClr val="04617B">
                    <a:shade val="90000"/>
                  </a:srgbClr>
                </a:solidFill>
              </a:rPr>
              <a:pPr>
                <a:defRPr/>
              </a:pPr>
              <a:t>02/07/1440</a:t>
            </a:fld>
            <a:endParaRPr lang="ar-EG" dirty="0">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ar-EG" dirty="0">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78E354DA-B9FE-4922-A10E-D8AD94048667}" type="slidenum">
              <a:rPr lang="ar-EG" smtClean="0">
                <a:solidFill>
                  <a:srgbClr val="04617B">
                    <a:shade val="90000"/>
                  </a:srgbClr>
                </a:solidFill>
              </a:rPr>
              <a:pPr>
                <a:defRPr/>
              </a:pPr>
              <a:t>‹#›</a:t>
            </a:fld>
            <a:endParaRPr lang="ar-EG" dirty="0">
              <a:solidFill>
                <a:srgbClr val="04617B">
                  <a:shade val="90000"/>
                </a:srgbClr>
              </a:solidFill>
            </a:endParaRPr>
          </a:p>
        </p:txBody>
      </p:sp>
    </p:spTree>
    <p:extLst>
      <p:ext uri="{BB962C8B-B14F-4D97-AF65-F5344CB8AC3E}">
        <p14:creationId xmlns:p14="http://schemas.microsoft.com/office/powerpoint/2010/main" val="2998826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dirty="0">
              <a:solidFill>
                <a:prstClr val="black"/>
              </a:solidFill>
              <a:cs typeface="Arial" pitchFamily="34" charset="0"/>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dirty="0">
              <a:solidFill>
                <a:prstClr val="black"/>
              </a:solidFill>
              <a:cs typeface="Arial" pitchFamily="34" charset="0"/>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الأيقونة لإضافة صورة</a:t>
            </a:r>
            <a:endParaRPr lang="en-US" noProof="0" dirty="0"/>
          </a:p>
        </p:txBody>
      </p:sp>
      <p:sp>
        <p:nvSpPr>
          <p:cNvPr id="9" name="Date Placeholder 4"/>
          <p:cNvSpPr>
            <a:spLocks noGrp="1"/>
          </p:cNvSpPr>
          <p:nvPr>
            <p:ph type="dt" sz="half" idx="10"/>
          </p:nvPr>
        </p:nvSpPr>
        <p:spPr/>
        <p:txBody>
          <a:bodyPr/>
          <a:lstStyle>
            <a:lvl1pPr>
              <a:defRPr/>
            </a:lvl1pPr>
          </a:lstStyle>
          <a:p>
            <a:pPr>
              <a:defRPr/>
            </a:pPr>
            <a:fld id="{C09577D1-CADF-4765-ADBE-6A2E32A87AE5}" type="datetimeFigureOut">
              <a:rPr lang="ar-EG" smtClean="0">
                <a:solidFill>
                  <a:srgbClr val="04617B">
                    <a:shade val="90000"/>
                  </a:srgbClr>
                </a:solidFill>
              </a:rPr>
              <a:pPr>
                <a:defRPr/>
              </a:pPr>
              <a:t>02/07/1440</a:t>
            </a:fld>
            <a:endParaRPr lang="ar-EG" dirty="0">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ar-EG" dirty="0">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107E0C1-760D-470E-8116-7BC705044C4E}" type="slidenum">
              <a:rPr lang="ar-EG" smtClean="0">
                <a:solidFill>
                  <a:srgbClr val="04617B">
                    <a:shade val="90000"/>
                  </a:srgbClr>
                </a:solidFill>
              </a:rPr>
              <a:pPr>
                <a:defRPr/>
              </a:pPr>
              <a:t>‹#›</a:t>
            </a:fld>
            <a:endParaRPr lang="ar-EG" dirty="0">
              <a:solidFill>
                <a:srgbClr val="04617B">
                  <a:shade val="90000"/>
                </a:srgbClr>
              </a:solidFill>
            </a:endParaRPr>
          </a:p>
        </p:txBody>
      </p:sp>
    </p:spTree>
    <p:extLst>
      <p:ext uri="{BB962C8B-B14F-4D97-AF65-F5344CB8AC3E}">
        <p14:creationId xmlns:p14="http://schemas.microsoft.com/office/powerpoint/2010/main" val="1705907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9"/>
          <p:cNvSpPr>
            <a:spLocks noGrp="1"/>
          </p:cNvSpPr>
          <p:nvPr>
            <p:ph type="dt" sz="half" idx="10"/>
          </p:nvPr>
        </p:nvSpPr>
        <p:spPr/>
        <p:txBody>
          <a:bodyPr/>
          <a:lstStyle>
            <a:lvl1pPr>
              <a:defRPr/>
            </a:lvl1pPr>
          </a:lstStyle>
          <a:p>
            <a:pPr>
              <a:defRPr/>
            </a:pPr>
            <a:fld id="{FE0B186D-5B20-4E46-838E-B58F5303A61B}" type="datetimeFigureOut">
              <a:rPr lang="ar-EG" smtClean="0">
                <a:solidFill>
                  <a:srgbClr val="04617B">
                    <a:shade val="90000"/>
                  </a:srgbClr>
                </a:solidFill>
              </a:rPr>
              <a:pPr>
                <a:defRPr/>
              </a:pPr>
              <a:t>02/07/1440</a:t>
            </a:fld>
            <a:endParaRPr lang="ar-EG" dirty="0">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ar-EG" dirty="0">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093DF69D-46D5-4832-B6E0-98A8B1193E92}" type="slidenum">
              <a:rPr lang="ar-EG" smtClean="0">
                <a:solidFill>
                  <a:srgbClr val="04617B">
                    <a:shade val="90000"/>
                  </a:srgbClr>
                </a:solidFill>
              </a:rPr>
              <a:pPr>
                <a:defRPr/>
              </a:pPr>
              <a:t>‹#›</a:t>
            </a:fld>
            <a:endParaRPr lang="ar-EG" dirty="0">
              <a:solidFill>
                <a:srgbClr val="04617B">
                  <a:shade val="90000"/>
                </a:srgbClr>
              </a:solidFill>
            </a:endParaRPr>
          </a:p>
        </p:txBody>
      </p:sp>
    </p:spTree>
    <p:extLst>
      <p:ext uri="{BB962C8B-B14F-4D97-AF65-F5344CB8AC3E}">
        <p14:creationId xmlns:p14="http://schemas.microsoft.com/office/powerpoint/2010/main" val="3682229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9"/>
          <p:cNvSpPr>
            <a:spLocks noGrp="1"/>
          </p:cNvSpPr>
          <p:nvPr>
            <p:ph type="dt" sz="half" idx="10"/>
          </p:nvPr>
        </p:nvSpPr>
        <p:spPr/>
        <p:txBody>
          <a:bodyPr/>
          <a:lstStyle>
            <a:lvl1pPr>
              <a:defRPr/>
            </a:lvl1pPr>
          </a:lstStyle>
          <a:p>
            <a:pPr>
              <a:defRPr/>
            </a:pPr>
            <a:fld id="{4D52A6A4-BBB1-4BA2-BF28-8B93DE4F7CC4}" type="datetimeFigureOut">
              <a:rPr lang="ar-EG" smtClean="0">
                <a:solidFill>
                  <a:srgbClr val="04617B">
                    <a:shade val="90000"/>
                  </a:srgbClr>
                </a:solidFill>
              </a:rPr>
              <a:pPr>
                <a:defRPr/>
              </a:pPr>
              <a:t>02/07/1440</a:t>
            </a:fld>
            <a:endParaRPr lang="ar-EG" dirty="0">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ar-EG" dirty="0">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9C54BCDE-06BE-47B9-8937-3C286AE70269}" type="slidenum">
              <a:rPr lang="ar-EG" smtClean="0">
                <a:solidFill>
                  <a:srgbClr val="04617B">
                    <a:shade val="90000"/>
                  </a:srgbClr>
                </a:solidFill>
              </a:rPr>
              <a:pPr>
                <a:defRPr/>
              </a:pPr>
              <a:t>‹#›</a:t>
            </a:fld>
            <a:endParaRPr lang="ar-EG" dirty="0">
              <a:solidFill>
                <a:srgbClr val="04617B">
                  <a:shade val="90000"/>
                </a:srgbClr>
              </a:solidFill>
            </a:endParaRPr>
          </a:p>
        </p:txBody>
      </p:sp>
    </p:spTree>
    <p:extLst>
      <p:ext uri="{BB962C8B-B14F-4D97-AF65-F5344CB8AC3E}">
        <p14:creationId xmlns:p14="http://schemas.microsoft.com/office/powerpoint/2010/main" val="4083517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dirty="0">
              <a:solidFill>
                <a:prstClr val="black"/>
              </a:solidFill>
              <a:cs typeface="Arial" pitchFamily="34" charset="0"/>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dirty="0">
              <a:solidFill>
                <a:prstClr val="black"/>
              </a:solidFill>
              <a:cs typeface="Arial" pitchFamily="34" charset="0"/>
            </a:endParaRPr>
          </a:p>
        </p:txBody>
      </p:sp>
      <p:sp>
        <p:nvSpPr>
          <p:cNvPr id="3076"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3077"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17F123A2-C1A2-475D-8195-73AE125461A7}" type="datetimeFigureOut">
              <a:rPr lang="ar-EG" smtClean="0">
                <a:solidFill>
                  <a:srgbClr val="04617B">
                    <a:shade val="90000"/>
                  </a:srgbClr>
                </a:solidFill>
                <a:latin typeface="Calibri" pitchFamily="34" charset="0"/>
                <a:cs typeface="Arial" pitchFamily="34" charset="0"/>
              </a:rPr>
              <a:pPr fontAlgn="base">
                <a:spcBef>
                  <a:spcPct val="0"/>
                </a:spcBef>
                <a:spcAft>
                  <a:spcPct val="0"/>
                </a:spcAft>
                <a:defRPr/>
              </a:pPr>
              <a:t>02/07/1440</a:t>
            </a:fld>
            <a:endParaRPr lang="ar-EG" dirty="0">
              <a:solidFill>
                <a:srgbClr val="04617B">
                  <a:shade val="90000"/>
                </a:srgbClr>
              </a:solidFill>
              <a:latin typeface="Calibri" pitchFamily="34" charset="0"/>
              <a:cs typeface="Arial" pitchFamily="34"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EG" dirty="0">
              <a:solidFill>
                <a:srgbClr val="04617B">
                  <a:shade val="90000"/>
                </a:srgbClr>
              </a:solidFill>
              <a:latin typeface="Calibri" pitchFamily="34" charset="0"/>
              <a:cs typeface="Arial" pitchFamily="34" charset="0"/>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D14D3E1A-2389-420A-B57A-DE8203B7DF9C}" type="slidenum">
              <a:rPr lang="ar-EG" smtClean="0">
                <a:solidFill>
                  <a:srgbClr val="04617B">
                    <a:shade val="90000"/>
                  </a:srgbClr>
                </a:solidFill>
                <a:latin typeface="Calibri" pitchFamily="34" charset="0"/>
                <a:cs typeface="Arial" pitchFamily="34" charset="0"/>
              </a:rPr>
              <a:pPr fontAlgn="base">
                <a:spcBef>
                  <a:spcPct val="0"/>
                </a:spcBef>
                <a:spcAft>
                  <a:spcPct val="0"/>
                </a:spcAft>
                <a:defRPr/>
              </a:pPr>
              <a:t>‹#›</a:t>
            </a:fld>
            <a:endParaRPr lang="ar-EG" dirty="0">
              <a:solidFill>
                <a:srgbClr val="04617B">
                  <a:shade val="90000"/>
                </a:srgbClr>
              </a:solidFill>
              <a:latin typeface="Calibri" pitchFamily="34" charset="0"/>
              <a:cs typeface="Arial" pitchFamily="34" charset="0"/>
            </a:endParaRPr>
          </a:p>
        </p:txBody>
      </p:sp>
      <p:grpSp>
        <p:nvGrpSpPr>
          <p:cNvPr id="308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Calibri" pitchFamily="34" charset="0"/>
                <a:cs typeface="Arial" pitchFamily="34"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Calibri" pitchFamily="34" charset="0"/>
                <a:cs typeface="Arial" pitchFamily="34" charset="0"/>
              </a:endParaRPr>
            </a:p>
          </p:txBody>
        </p:sp>
      </p:grpSp>
    </p:spTree>
    <p:extLst>
      <p:ext uri="{BB962C8B-B14F-4D97-AF65-F5344CB8AC3E}">
        <p14:creationId xmlns:p14="http://schemas.microsoft.com/office/powerpoint/2010/main" val="2085702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gafrd.org/tags/91117/posts"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3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3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4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4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4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xml"/><Relationship Id="rId5" Type="http://schemas.openxmlformats.org/officeDocument/2006/relationships/image" Target="../media/image87.jpeg"/><Relationship Id="rId4" Type="http://schemas.openxmlformats.org/officeDocument/2006/relationships/image" Target="../media/image86.jpeg"/></Relationships>
</file>

<file path=ppt/slides/_rels/slide4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 Id="rId5" Type="http://schemas.openxmlformats.org/officeDocument/2006/relationships/image" Target="../media/image91.jpeg"/><Relationship Id="rId4" Type="http://schemas.openxmlformats.org/officeDocument/2006/relationships/image" Target="../media/image90.jpeg"/></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1.jpeg"/></Relationships>
</file>

<file path=ppt/slides/_rels/slide4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94.jpeg"/><Relationship Id="rId4" Type="http://schemas.openxmlformats.org/officeDocument/2006/relationships/image" Target="../media/image93.jpeg"/></Relationships>
</file>

<file path=ppt/slides/_rels/slide5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97.jpeg"/><Relationship Id="rId4" Type="http://schemas.openxmlformats.org/officeDocument/2006/relationships/image" Target="../media/image36.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40" name="Rectangle 4"/>
          <p:cNvSpPr>
            <a:spLocks noGrp="1" noRot="1" noChangeArrowheads="1"/>
          </p:cNvSpPr>
          <p:nvPr>
            <p:ph type="title"/>
          </p:nvPr>
        </p:nvSpPr>
        <p:spPr>
          <a:xfrm>
            <a:off x="685800" y="-242888"/>
            <a:ext cx="8278688" cy="1439863"/>
          </a:xfrm>
          <a:extLst/>
        </p:spPr>
        <p:txBody>
          <a:bodyPr/>
          <a:lstStyle/>
          <a:p>
            <a:pPr algn="r" eaLnBrk="1" hangingPunct="1">
              <a:defRPr/>
            </a:pPr>
            <a:r>
              <a:rPr lang="ar-EG" altLang="ar-EG" b="1" dirty="0" smtClean="0">
                <a:solidFill>
                  <a:srgbClr val="C00000"/>
                </a:solidFill>
              </a:rPr>
              <a:t>بسم الله الرحمن الرحيم</a:t>
            </a:r>
            <a:endParaRPr lang="en-US" altLang="ar-EG" b="1" dirty="0" smtClean="0">
              <a:solidFill>
                <a:srgbClr val="C00000"/>
              </a:solidFill>
            </a:endParaRPr>
          </a:p>
        </p:txBody>
      </p:sp>
      <p:sp>
        <p:nvSpPr>
          <p:cNvPr id="39941" name="Rectangle 5"/>
          <p:cNvSpPr>
            <a:spLocks noChangeArrowheads="1"/>
          </p:cNvSpPr>
          <p:nvPr/>
        </p:nvSpPr>
        <p:spPr bwMode="auto">
          <a:xfrm>
            <a:off x="144463" y="836712"/>
            <a:ext cx="9144000" cy="298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0"/>
              </a:spcBef>
              <a:spcAft>
                <a:spcPct val="0"/>
              </a:spcAft>
              <a:defRPr/>
            </a:pPr>
            <a:endParaRPr lang="ar-EG" altLang="ar-EG" sz="2800" b="1" dirty="0">
              <a:solidFill>
                <a:srgbClr val="92D050"/>
              </a:solidFill>
              <a:effectLst>
                <a:outerShdw blurRad="38100" dist="38100" dir="2700000" algn="tl">
                  <a:srgbClr val="000000"/>
                </a:outerShdw>
              </a:effectLst>
              <a:latin typeface="Times New Roman" pitchFamily="18" charset="0"/>
              <a:cs typeface="Arial" pitchFamily="34" charset="0"/>
            </a:endParaRPr>
          </a:p>
          <a:p>
            <a:pPr algn="ctr" fontAlgn="base">
              <a:spcBef>
                <a:spcPct val="0"/>
              </a:spcBef>
              <a:spcAft>
                <a:spcPct val="0"/>
              </a:spcAft>
              <a:defRPr/>
            </a:pPr>
            <a:r>
              <a:rPr lang="ar-EG" sz="3200" b="1" dirty="0"/>
              <a:t>وَهُوَ الَّذِي سَخَّرَ الْبَحْرَ لِتَأْكُلُوا مِنْهُ لَحْمًا طَرِيًّا وَتَسْتَخْرِجُوا مِنْهُ حِلْيَةً تَلْبَسُونَهَا وَتَرَى الْفُلْكَ مَوَاخِرَ فِيهِ وَلِتَبْتَغُوا مِن فَضْلِهِ وَلَعَلَّكُمْ تَشْكُرُونَ (14)</a:t>
            </a:r>
            <a:r>
              <a:rPr lang="ar-EG" altLang="ar-EG" sz="3200" b="1" dirty="0" smtClean="0">
                <a:solidFill>
                  <a:srgbClr val="92D050"/>
                </a:solidFill>
                <a:effectLst>
                  <a:outerShdw blurRad="38100" dist="38100" dir="2700000" algn="tl">
                    <a:srgbClr val="000000"/>
                  </a:outerShdw>
                </a:effectLst>
                <a:latin typeface="Times New Roman" pitchFamily="18" charset="0"/>
                <a:cs typeface="Arial" pitchFamily="34" charset="0"/>
              </a:rPr>
              <a:t>                                                 </a:t>
            </a:r>
            <a:r>
              <a:rPr lang="ar-EG" altLang="ar-EG" sz="3200" b="1" dirty="0">
                <a:solidFill>
                  <a:srgbClr val="92D050"/>
                </a:solidFill>
                <a:effectLst>
                  <a:outerShdw blurRad="38100" dist="38100" dir="2700000" algn="tl">
                    <a:srgbClr val="000000"/>
                  </a:outerShdw>
                </a:effectLst>
                <a:latin typeface="Times New Roman" pitchFamily="18" charset="0"/>
                <a:cs typeface="Arial" pitchFamily="34" charset="0"/>
              </a:rPr>
              <a:t>صدق الله العظيم </a:t>
            </a:r>
          </a:p>
          <a:p>
            <a:pPr fontAlgn="base">
              <a:spcBef>
                <a:spcPct val="0"/>
              </a:spcBef>
              <a:spcAft>
                <a:spcPct val="0"/>
              </a:spcAft>
              <a:defRPr/>
            </a:pPr>
            <a:r>
              <a:rPr lang="ar-EG" altLang="ar-EG" sz="2800" b="1" dirty="0">
                <a:solidFill>
                  <a:srgbClr val="92D050"/>
                </a:solidFill>
                <a:effectLst>
                  <a:outerShdw blurRad="38100" dist="38100" dir="2700000" algn="tl">
                    <a:srgbClr val="000000"/>
                  </a:outerShdw>
                </a:effectLst>
                <a:latin typeface="Times New Roman" pitchFamily="18" charset="0"/>
                <a:cs typeface="Arial" pitchFamily="34" charset="0"/>
              </a:rPr>
              <a:t>                                                 ( النحل الاية 14)</a:t>
            </a:r>
            <a:endParaRPr lang="en-US" altLang="ar-EG" sz="2800" b="1" dirty="0">
              <a:solidFill>
                <a:srgbClr val="92D050"/>
              </a:solidFill>
              <a:effectLst>
                <a:outerShdw blurRad="38100" dist="38100" dir="2700000" algn="tl">
                  <a:srgbClr val="000000"/>
                </a:outerShdw>
              </a:effectLst>
              <a:latin typeface="Times New Roman" pitchFamily="18" charset="0"/>
              <a:cs typeface="Arial" pitchFamily="34" charset="0"/>
            </a:endParaRPr>
          </a:p>
          <a:p>
            <a:pPr fontAlgn="base">
              <a:spcBef>
                <a:spcPct val="0"/>
              </a:spcBef>
              <a:spcAft>
                <a:spcPct val="0"/>
              </a:spcAft>
              <a:defRPr/>
            </a:pPr>
            <a:r>
              <a:rPr lang="ar-EG" altLang="zh-CN" b="1" dirty="0">
                <a:solidFill>
                  <a:srgbClr val="92D050"/>
                </a:solidFill>
                <a:effectLst>
                  <a:outerShdw blurRad="38100" dist="38100" dir="2700000" algn="tl">
                    <a:srgbClr val="000000"/>
                  </a:outerShdw>
                </a:effectLst>
                <a:latin typeface="Times New Roman" pitchFamily="18" charset="0"/>
                <a:cs typeface="Arial" pitchFamily="34" charset="0"/>
              </a:rPr>
              <a:t/>
            </a:r>
            <a:br>
              <a:rPr lang="ar-EG" altLang="zh-CN" b="1" dirty="0">
                <a:solidFill>
                  <a:srgbClr val="92D050"/>
                </a:solidFill>
                <a:effectLst>
                  <a:outerShdw blurRad="38100" dist="38100" dir="2700000" algn="tl">
                    <a:srgbClr val="000000"/>
                  </a:outerShdw>
                </a:effectLst>
                <a:latin typeface="Times New Roman" pitchFamily="18" charset="0"/>
                <a:cs typeface="Arial" pitchFamily="34" charset="0"/>
              </a:rPr>
            </a:br>
            <a:endParaRPr lang="en-US" altLang="ar-EG" b="1" dirty="0">
              <a:solidFill>
                <a:srgbClr val="92D050"/>
              </a:solidFill>
              <a:effectLst>
                <a:outerShdw blurRad="38100" dist="38100" dir="2700000" algn="tl">
                  <a:srgbClr val="000000"/>
                </a:outerShdw>
              </a:effectLst>
              <a:latin typeface="Times New Roman" pitchFamily="18" charset="0"/>
              <a:cs typeface="Arial" pitchFamily="34" charset="0"/>
            </a:endParaRPr>
          </a:p>
        </p:txBody>
      </p:sp>
      <p:pic>
        <p:nvPicPr>
          <p:cNvPr id="1536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2439988"/>
            <a:ext cx="3995738"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descr="C:\Documents and Settings\Administrator\Desktop\ميناء الصيد.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529272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299457"/>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9940"/>
                                        </p:tgtEl>
                                        <p:attrNameLst>
                                          <p:attrName>style.visibility</p:attrName>
                                        </p:attrNameLst>
                                      </p:cBhvr>
                                      <p:to>
                                        <p:strVal val="visible"/>
                                      </p:to>
                                    </p:set>
                                    <p:anim calcmode="lin" valueType="num">
                                      <p:cBhvr>
                                        <p:cTn id="7" dur="1000" fill="hold"/>
                                        <p:tgtEl>
                                          <p:spTgt spid="39940"/>
                                        </p:tgtEl>
                                        <p:attrNameLst>
                                          <p:attrName>ppt_w</p:attrName>
                                        </p:attrNameLst>
                                      </p:cBhvr>
                                      <p:tavLst>
                                        <p:tav tm="0">
                                          <p:val>
                                            <p:strVal val="#ppt_w+.3"/>
                                          </p:val>
                                        </p:tav>
                                        <p:tav tm="100000">
                                          <p:val>
                                            <p:strVal val="#ppt_w"/>
                                          </p:val>
                                        </p:tav>
                                      </p:tavLst>
                                    </p:anim>
                                    <p:anim calcmode="lin" valueType="num">
                                      <p:cBhvr>
                                        <p:cTn id="8" dur="1000" fill="hold"/>
                                        <p:tgtEl>
                                          <p:spTgt spid="39940"/>
                                        </p:tgtEl>
                                        <p:attrNameLst>
                                          <p:attrName>ppt_h</p:attrName>
                                        </p:attrNameLst>
                                      </p:cBhvr>
                                      <p:tavLst>
                                        <p:tav tm="0">
                                          <p:val>
                                            <p:strVal val="#ppt_h"/>
                                          </p:val>
                                        </p:tav>
                                        <p:tav tm="100000">
                                          <p:val>
                                            <p:strVal val="#ppt_h"/>
                                          </p:val>
                                        </p:tav>
                                      </p:tavLst>
                                    </p:anim>
                                    <p:animEffect transition="in" filter="fade">
                                      <p:cBhvr>
                                        <p:cTn id="9" dur="10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171400"/>
            <a:ext cx="8856984" cy="6844181"/>
          </a:xfrm>
          <a:prstGeom prst="rect">
            <a:avLst/>
          </a:prstGeom>
        </p:spPr>
        <p:txBody>
          <a:bodyPr wrap="square">
            <a:spAutoFit/>
          </a:bodyPr>
          <a:lstStyle/>
          <a:p>
            <a:pPr algn="ctr">
              <a:lnSpc>
                <a:spcPct val="80000"/>
              </a:lnSpc>
              <a:buClr>
                <a:srgbClr val="FFCC00"/>
              </a:buClr>
            </a:pPr>
            <a:r>
              <a:rPr lang="ar-EG" altLang="ar-EG" sz="8000" dirty="0" smtClean="0"/>
              <a:t>مقدمة</a:t>
            </a:r>
          </a:p>
          <a:p>
            <a:pPr>
              <a:lnSpc>
                <a:spcPct val="80000"/>
              </a:lnSpc>
              <a:buClr>
                <a:srgbClr val="FFCC00"/>
              </a:buClr>
            </a:pPr>
            <a:r>
              <a:rPr lang="ar-EG" altLang="ar-EG" sz="2600" dirty="0" smtClean="0"/>
              <a:t>يعتبر </a:t>
            </a:r>
            <a:r>
              <a:rPr lang="ar-EG" altLang="ar-EG" sz="2600" dirty="0"/>
              <a:t>الاستزراع </a:t>
            </a:r>
            <a:r>
              <a:rPr lang="ar-EG" altLang="ar-EG" sz="2600" dirty="0" err="1"/>
              <a:t>السمكى</a:t>
            </a:r>
            <a:r>
              <a:rPr lang="ar-EG" altLang="ar-EG" sz="2600" dirty="0"/>
              <a:t> فى مصر اهم مصادر الانتاج </a:t>
            </a:r>
            <a:r>
              <a:rPr lang="ar-EG" altLang="ar-EG" sz="2600" dirty="0" err="1"/>
              <a:t>السمكى</a:t>
            </a:r>
            <a:r>
              <a:rPr lang="ar-EG" altLang="ar-EG" sz="2600" dirty="0"/>
              <a:t> فى الجمهورية حيث يغطى حوالى 80%من الانتاج </a:t>
            </a:r>
            <a:r>
              <a:rPr lang="ar-EG" altLang="ar-EG" sz="2600" dirty="0" err="1"/>
              <a:t>السمكى</a:t>
            </a:r>
            <a:r>
              <a:rPr lang="ar-EG" altLang="ar-EG" sz="2600" dirty="0"/>
              <a:t> فى مصر </a:t>
            </a:r>
            <a:r>
              <a:rPr lang="ar-EG" altLang="ar-EG" sz="2600" dirty="0" err="1"/>
              <a:t>يلية</a:t>
            </a:r>
            <a:r>
              <a:rPr lang="ar-EG" altLang="ar-EG" sz="2600" dirty="0"/>
              <a:t> المصايد الطبيعية ومراكب الصيد </a:t>
            </a:r>
            <a:r>
              <a:rPr lang="ar-EG" altLang="ar-EG" sz="2600" dirty="0" err="1"/>
              <a:t>البحرى</a:t>
            </a:r>
            <a:r>
              <a:rPr lang="ar-EG" altLang="ar-EG" sz="2600" dirty="0"/>
              <a:t>.</a:t>
            </a:r>
          </a:p>
          <a:p>
            <a:pPr>
              <a:lnSpc>
                <a:spcPct val="80000"/>
              </a:lnSpc>
              <a:buClr>
                <a:srgbClr val="FFCC00"/>
              </a:buClr>
            </a:pPr>
            <a:r>
              <a:rPr lang="ar-EG" altLang="ar-EG" sz="2600" dirty="0"/>
              <a:t> </a:t>
            </a:r>
            <a:r>
              <a:rPr lang="ar-EG" altLang="ar-EG" sz="2600" b="1" dirty="0"/>
              <a:t>محافظة كفر الشيخ </a:t>
            </a:r>
            <a:r>
              <a:rPr lang="ar-EG" altLang="ar-EG" sz="2600" dirty="0"/>
              <a:t>من المحافظات الساحلية وهى اكثر المحافظات انتاجا من المزارع السمكية </a:t>
            </a:r>
            <a:r>
              <a:rPr lang="ar-EG" altLang="ar-EG" sz="2600" dirty="0" err="1"/>
              <a:t>التى</a:t>
            </a:r>
            <a:r>
              <a:rPr lang="ar-EG" altLang="ar-EG" sz="2600" dirty="0"/>
              <a:t> فى نهاية مصب النيل وبها بحيرة البرلس(120الف فدان) وتطل على </a:t>
            </a:r>
            <a:r>
              <a:rPr lang="ar-EG" altLang="ar-EG" sz="2600" dirty="0" err="1"/>
              <a:t>البحرالابيض</a:t>
            </a:r>
            <a:r>
              <a:rPr lang="ar-EG" altLang="ar-EG" sz="2600" dirty="0"/>
              <a:t> المتوسط بامتداد حوالى 40كيلومتر لذا توجد بها الكثير من المزارع السمكية وهى تنتج حوالى 40% من جملة الانتاج </a:t>
            </a:r>
            <a:r>
              <a:rPr lang="ar-EG" altLang="ar-EG" sz="2600" dirty="0" err="1"/>
              <a:t>السمكى</a:t>
            </a:r>
            <a:r>
              <a:rPr lang="ar-EG" altLang="ar-EG" sz="2600" dirty="0"/>
              <a:t> فى مصر طبقا </a:t>
            </a:r>
            <a:r>
              <a:rPr lang="ar-EG" altLang="ar-EG" sz="2600" dirty="0" err="1"/>
              <a:t>لاحصائيات</a:t>
            </a:r>
            <a:r>
              <a:rPr lang="ar-EG" altLang="ar-EG" sz="2600" dirty="0"/>
              <a:t> هيئة الثروة السمكية 2015.</a:t>
            </a:r>
          </a:p>
          <a:p>
            <a:pPr>
              <a:lnSpc>
                <a:spcPct val="80000"/>
              </a:lnSpc>
              <a:buClr>
                <a:srgbClr val="FFCC00"/>
              </a:buClr>
            </a:pPr>
            <a:r>
              <a:rPr lang="ar-EG" altLang="ar-EG" sz="2600" dirty="0"/>
              <a:t> وطبقا لإحصائية الهيئة العامة لتنمية الثروة السمكية2015    فان المساحة الكلية للمزارع (1,380,000 فدان) يمكن استغلال هذه المساحات فى  سد جزء من الفجوة  الغذائية من الاسماك .</a:t>
            </a:r>
          </a:p>
          <a:p>
            <a:pPr>
              <a:lnSpc>
                <a:spcPct val="80000"/>
              </a:lnSpc>
              <a:buClr>
                <a:srgbClr val="FFCC00"/>
              </a:buClr>
            </a:pPr>
            <a:r>
              <a:rPr lang="ar-EG" sz="2600" dirty="0">
                <a:latin typeface="Calibri" pitchFamily="34" charset="0"/>
                <a:ea typeface="Calibri" pitchFamily="34" charset="0"/>
                <a:cs typeface="Arial" pitchFamily="34" charset="0"/>
              </a:rPr>
              <a:t>شهد الاستزراع </a:t>
            </a:r>
            <a:r>
              <a:rPr lang="ar-EG" sz="2600" dirty="0" err="1">
                <a:latin typeface="Calibri" pitchFamily="34" charset="0"/>
                <a:ea typeface="Calibri" pitchFamily="34" charset="0"/>
                <a:cs typeface="Arial" pitchFamily="34" charset="0"/>
              </a:rPr>
              <a:t>االسمكى</a:t>
            </a:r>
            <a:r>
              <a:rPr lang="ar-EG" sz="2600" dirty="0">
                <a:latin typeface="Calibri" pitchFamily="34" charset="0"/>
                <a:ea typeface="Calibri" pitchFamily="34" charset="0"/>
                <a:cs typeface="Arial" pitchFamily="34" charset="0"/>
              </a:rPr>
              <a:t> في مصر توسعا كبيرا وسريعا خلال السنوات القليلة الماضية. </a:t>
            </a:r>
            <a:r>
              <a:rPr lang="ar-EG" sz="2600" dirty="0" err="1">
                <a:latin typeface="Calibri" pitchFamily="34" charset="0"/>
                <a:ea typeface="Calibri" pitchFamily="34" charset="0"/>
                <a:cs typeface="Arial" pitchFamily="34" charset="0"/>
              </a:rPr>
              <a:t>واغلبة</a:t>
            </a:r>
            <a:r>
              <a:rPr lang="ar-EG" sz="2600" dirty="0">
                <a:latin typeface="Calibri" pitchFamily="34" charset="0"/>
                <a:ea typeface="Calibri" pitchFamily="34" charset="0"/>
                <a:cs typeface="Arial" pitchFamily="34" charset="0"/>
              </a:rPr>
              <a:t> الاستزراع شبه المكثف للأسماك في الأحواض الترابية يعتبر من أهم النظم الزراعية في مصر ، فقد شهدت السنوات الأخيرة تطوراً سريعاً للأنظمة المكثفة في كل من الخزانات والأقفاص بالإضافة إلى الزراعة في الصحراء. </a:t>
            </a:r>
            <a:r>
              <a:rPr lang="ar-EG" sz="2600" dirty="0" err="1">
                <a:latin typeface="Calibri" pitchFamily="34" charset="0"/>
                <a:ea typeface="Calibri" pitchFamily="34" charset="0"/>
                <a:cs typeface="Arial" pitchFamily="34" charset="0"/>
              </a:rPr>
              <a:t>ﻧﺘﻴﺠﺔ</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ﻟﺬﻟﻚ</a:t>
            </a:r>
            <a:r>
              <a:rPr lang="ar-EG" sz="2600" dirty="0">
                <a:latin typeface="Calibri" pitchFamily="34" charset="0"/>
                <a:ea typeface="Calibri" pitchFamily="34" charset="0"/>
                <a:cs typeface="Arial" pitchFamily="34" charset="0"/>
              </a:rPr>
              <a:t> ، </a:t>
            </a:r>
            <a:r>
              <a:rPr lang="ar-EG" sz="2600" dirty="0" err="1">
                <a:latin typeface="Calibri" pitchFamily="34" charset="0"/>
                <a:ea typeface="Calibri" pitchFamily="34" charset="0"/>
                <a:cs typeface="Arial" pitchFamily="34" charset="0"/>
              </a:rPr>
              <a:t>ارﺗﻔﻊ</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إﻧﺘﺎج</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اﻷﺳﻤﺎك</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اﻟﻤﺴﺘﺰرﻋﺔ</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ﻣﻦ</a:t>
            </a:r>
            <a:r>
              <a:rPr lang="ar-EG" sz="2600" dirty="0">
                <a:latin typeface="Calibri" pitchFamily="34" charset="0"/>
                <a:ea typeface="Calibri" pitchFamily="34" charset="0"/>
                <a:cs typeface="Arial" pitchFamily="34" charset="0"/>
              </a:rPr>
              <a:t> 63،895 </a:t>
            </a:r>
            <a:r>
              <a:rPr lang="ar-EG" sz="2600" dirty="0" err="1">
                <a:latin typeface="Calibri" pitchFamily="34" charset="0"/>
                <a:ea typeface="Calibri" pitchFamily="34" charset="0"/>
                <a:cs typeface="Arial" pitchFamily="34" charset="0"/>
              </a:rPr>
              <a:t>ﻃﻦ</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ﻓﻘﻂ</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ﻓﻲ</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ﻋﺎم</a:t>
            </a:r>
            <a:r>
              <a:rPr lang="ar-EG" sz="2600" dirty="0">
                <a:latin typeface="Calibri" pitchFamily="34" charset="0"/>
                <a:ea typeface="Calibri" pitchFamily="34" charset="0"/>
                <a:cs typeface="Arial" pitchFamily="34" charset="0"/>
              </a:rPr>
              <a:t> 1992 ، </a:t>
            </a:r>
            <a:r>
              <a:rPr lang="ar-EG" sz="2600" dirty="0" err="1">
                <a:latin typeface="Calibri" pitchFamily="34" charset="0"/>
                <a:ea typeface="Calibri" pitchFamily="34" charset="0"/>
                <a:cs typeface="Arial" pitchFamily="34" charset="0"/>
              </a:rPr>
              <a:t>ﻣﻤﺎ</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ﻳﻤﺜﻞ</a:t>
            </a:r>
            <a:r>
              <a:rPr lang="ar-EG" sz="2600" dirty="0">
                <a:latin typeface="Calibri" pitchFamily="34" charset="0"/>
                <a:ea typeface="Calibri" pitchFamily="34" charset="0"/>
                <a:cs typeface="Arial" pitchFamily="34" charset="0"/>
              </a:rPr>
              <a:t> 18.5 ٪ </a:t>
            </a:r>
            <a:r>
              <a:rPr lang="ar-EG" sz="2600" dirty="0" err="1">
                <a:latin typeface="Calibri" pitchFamily="34" charset="0"/>
                <a:ea typeface="Calibri" pitchFamily="34" charset="0"/>
                <a:cs typeface="Arial" pitchFamily="34" charset="0"/>
              </a:rPr>
              <a:t>ﻣﻦ</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إﺟﻤﺎﻟﻲ</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إﻧﺘﺎج</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اﻷﺳﻤﺎك</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اﻟﻤﺼﺮﻳﺔ</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ﻟﻴﺼﻞ</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إﻟﻰ</a:t>
            </a:r>
            <a:r>
              <a:rPr lang="ar-EG" sz="2600" dirty="0">
                <a:latin typeface="Calibri" pitchFamily="34" charset="0"/>
                <a:ea typeface="Calibri" pitchFamily="34" charset="0"/>
                <a:cs typeface="Arial" pitchFamily="34" charset="0"/>
              </a:rPr>
              <a:t> 1،5مليون </a:t>
            </a:r>
            <a:r>
              <a:rPr lang="ar-EG" sz="2600" dirty="0" err="1">
                <a:latin typeface="Calibri" pitchFamily="34" charset="0"/>
                <a:ea typeface="Calibri" pitchFamily="34" charset="0"/>
                <a:cs typeface="Arial" pitchFamily="34" charset="0"/>
              </a:rPr>
              <a:t>ﻃﻦ</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ﻓﻲ</a:t>
            </a:r>
            <a:r>
              <a:rPr lang="ar-EG" sz="2600" dirty="0">
                <a:latin typeface="Calibri" pitchFamily="34" charset="0"/>
                <a:ea typeface="Calibri" pitchFamily="34" charset="0"/>
                <a:cs typeface="Arial" pitchFamily="34" charset="0"/>
              </a:rPr>
              <a:t> </a:t>
            </a:r>
            <a:r>
              <a:rPr lang="ar-EG" sz="2600" dirty="0" err="1">
                <a:latin typeface="Calibri" pitchFamily="34" charset="0"/>
                <a:ea typeface="Calibri" pitchFamily="34" charset="0"/>
                <a:cs typeface="Arial" pitchFamily="34" charset="0"/>
              </a:rPr>
              <a:t>ﻋﺎم</a:t>
            </a:r>
            <a:r>
              <a:rPr lang="ar-EG" sz="2600" dirty="0">
                <a:latin typeface="Calibri" pitchFamily="34" charset="0"/>
                <a:ea typeface="Calibri" pitchFamily="34" charset="0"/>
                <a:cs typeface="Arial" pitchFamily="34" charset="0"/>
              </a:rPr>
              <a:t> 2015.</a:t>
            </a:r>
            <a:endParaRPr lang="en-US" sz="2600" dirty="0">
              <a:latin typeface="Calibri" pitchFamily="34" charset="0"/>
              <a:ea typeface="Calibri" pitchFamily="34" charset="0"/>
              <a:cs typeface="Arial" pitchFamily="34" charset="0"/>
            </a:endParaRPr>
          </a:p>
        </p:txBody>
      </p:sp>
    </p:spTree>
    <p:extLst>
      <p:ext uri="{BB962C8B-B14F-4D97-AF65-F5344CB8AC3E}">
        <p14:creationId xmlns:p14="http://schemas.microsoft.com/office/powerpoint/2010/main" val="3846649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idx="1"/>
          </p:nvPr>
        </p:nvSpPr>
        <p:spPr>
          <a:xfrm>
            <a:off x="0" y="333375"/>
            <a:ext cx="9144000" cy="6524625"/>
          </a:xfrm>
        </p:spPr>
        <p:txBody>
          <a:bodyPr/>
          <a:lstStyle/>
          <a:p>
            <a:pPr eaLnBrk="1" hangingPunct="1">
              <a:lnSpc>
                <a:spcPct val="115000"/>
              </a:lnSpc>
              <a:spcAft>
                <a:spcPts val="1000"/>
              </a:spcAft>
            </a:pPr>
            <a:r>
              <a:rPr lang="ar-EG" sz="2800" b="1" dirty="0" err="1" smtClean="0">
                <a:latin typeface="Calibri" pitchFamily="34" charset="0"/>
                <a:ea typeface="Calibri" pitchFamily="34" charset="0"/>
                <a:cs typeface="Arial" pitchFamily="34" charset="0"/>
              </a:rPr>
              <a:t>وﻓﻲ</a:t>
            </a:r>
            <a:r>
              <a:rPr lang="ar-EG" sz="2800" b="1" dirty="0" smtClean="0">
                <a:latin typeface="Calibri" pitchFamily="34" charset="0"/>
                <a:ea typeface="Calibri" pitchFamily="34" charset="0"/>
                <a:cs typeface="Arial" pitchFamily="34" charset="0"/>
              </a:rPr>
              <a:t> </a:t>
            </a:r>
            <a:r>
              <a:rPr lang="ar-EG" sz="2800" b="1" dirty="0" err="1" smtClean="0">
                <a:latin typeface="Calibri" pitchFamily="34" charset="0"/>
                <a:ea typeface="Calibri" pitchFamily="34" charset="0"/>
                <a:cs typeface="Arial" pitchFamily="34" charset="0"/>
              </a:rPr>
              <a:t>اﻟوﻗت</a:t>
            </a:r>
            <a:r>
              <a:rPr lang="ar-EG" sz="2800" b="1" dirty="0" smtClean="0">
                <a:latin typeface="Calibri" pitchFamily="34" charset="0"/>
                <a:ea typeface="Calibri" pitchFamily="34" charset="0"/>
                <a:cs typeface="Arial" pitchFamily="34" charset="0"/>
              </a:rPr>
              <a:t> </a:t>
            </a:r>
            <a:r>
              <a:rPr lang="ar-EG" sz="2800" b="1" dirty="0" err="1" smtClean="0">
                <a:latin typeface="Calibri" pitchFamily="34" charset="0"/>
                <a:ea typeface="Calibri" pitchFamily="34" charset="0"/>
                <a:cs typeface="Arial" pitchFamily="34" charset="0"/>
              </a:rPr>
              <a:t>ﻧﻔﺳﮫ</a:t>
            </a:r>
            <a:r>
              <a:rPr lang="ar-EG" sz="2800" b="1" dirty="0" smtClean="0">
                <a:latin typeface="Calibri" pitchFamily="34" charset="0"/>
                <a:ea typeface="Calibri" pitchFamily="34" charset="0"/>
                <a:cs typeface="Arial" pitchFamily="34" charset="0"/>
              </a:rPr>
              <a:t> ، </a:t>
            </a:r>
            <a:r>
              <a:rPr lang="ar-EG" sz="2800" b="1" dirty="0" err="1" smtClean="0">
                <a:latin typeface="Calibri" pitchFamily="34" charset="0"/>
                <a:ea typeface="Calibri" pitchFamily="34" charset="0"/>
                <a:cs typeface="Arial" pitchFamily="34" charset="0"/>
              </a:rPr>
              <a:t>ارﺗﻔﻌت</a:t>
            </a:r>
            <a:r>
              <a:rPr lang="ar-EG" sz="2800" b="1" dirty="0" smtClean="0">
                <a:latin typeface="Calibri" pitchFamily="34" charset="0"/>
                <a:ea typeface="Calibri" pitchFamily="34" charset="0"/>
                <a:cs typeface="Arial" pitchFamily="34" charset="0"/>
              </a:rPr>
              <a:t> </a:t>
            </a:r>
            <a:r>
              <a:rPr lang="ar-EG" sz="2800" b="1" dirty="0" err="1" smtClean="0">
                <a:latin typeface="Calibri" pitchFamily="34" charset="0"/>
                <a:ea typeface="Calibri" pitchFamily="34" charset="0"/>
                <a:cs typeface="Arial" pitchFamily="34" charset="0"/>
              </a:rPr>
              <a:t>اﻟﻣﺳﺎﺣﺔ</a:t>
            </a:r>
            <a:r>
              <a:rPr lang="ar-EG" sz="2800" b="1" dirty="0" smtClean="0">
                <a:latin typeface="Calibri" pitchFamily="34" charset="0"/>
                <a:ea typeface="Calibri" pitchFamily="34" charset="0"/>
                <a:cs typeface="Arial" pitchFamily="34" charset="0"/>
              </a:rPr>
              <a:t> </a:t>
            </a:r>
            <a:r>
              <a:rPr lang="ar-EG" sz="2800" b="1" dirty="0" err="1" smtClean="0">
                <a:latin typeface="Calibri" pitchFamily="34" charset="0"/>
                <a:ea typeface="Calibri" pitchFamily="34" charset="0"/>
                <a:cs typeface="Arial" pitchFamily="34" charset="0"/>
              </a:rPr>
              <a:t>اﻟﻣزروﻋﺔ</a:t>
            </a:r>
            <a:r>
              <a:rPr lang="ar-EG" sz="2800" b="1" dirty="0" smtClean="0">
                <a:latin typeface="Calibri" pitchFamily="34" charset="0"/>
                <a:ea typeface="Calibri" pitchFamily="34" charset="0"/>
                <a:cs typeface="Arial" pitchFamily="34" charset="0"/>
              </a:rPr>
              <a:t> </a:t>
            </a:r>
            <a:r>
              <a:rPr lang="ar-EG" sz="2800" b="1" dirty="0" err="1" smtClean="0">
                <a:latin typeface="Calibri" pitchFamily="34" charset="0"/>
                <a:ea typeface="Calibri" pitchFamily="34" charset="0"/>
                <a:cs typeface="Arial" pitchFamily="34" charset="0"/>
              </a:rPr>
              <a:t>ﻣن</a:t>
            </a:r>
            <a:r>
              <a:rPr lang="ar-EG" sz="2800" b="1" dirty="0" smtClean="0">
                <a:latin typeface="Calibri" pitchFamily="34" charset="0"/>
                <a:ea typeface="Calibri" pitchFamily="34" charset="0"/>
                <a:cs typeface="Arial" pitchFamily="34" charset="0"/>
              </a:rPr>
              <a:t> </a:t>
            </a:r>
            <a:r>
              <a:rPr lang="ar-EG" sz="2800" b="1" dirty="0" err="1" smtClean="0">
                <a:latin typeface="Calibri" pitchFamily="34" charset="0"/>
                <a:ea typeface="Calibri" pitchFamily="34" charset="0"/>
                <a:cs typeface="Arial" pitchFamily="34" charset="0"/>
              </a:rPr>
              <a:t>ﺣواﻟﻲ</a:t>
            </a:r>
            <a:r>
              <a:rPr lang="ar-EG" sz="2800" b="1" dirty="0" smtClean="0">
                <a:latin typeface="Calibri" pitchFamily="34" charset="0"/>
                <a:ea typeface="Calibri" pitchFamily="34" charset="0"/>
                <a:cs typeface="Arial" pitchFamily="34" charset="0"/>
              </a:rPr>
              <a:t> 42000 </a:t>
            </a:r>
            <a:r>
              <a:rPr lang="ar-EG" sz="2800" b="1" dirty="0" err="1" smtClean="0">
                <a:latin typeface="Calibri" pitchFamily="34" charset="0"/>
                <a:ea typeface="Calibri" pitchFamily="34" charset="0"/>
                <a:cs typeface="Arial" pitchFamily="34" charset="0"/>
              </a:rPr>
              <a:t>ھﮐﺗﺎر</a:t>
            </a:r>
            <a:r>
              <a:rPr lang="ar-EG" sz="2800" b="1" dirty="0" smtClean="0">
                <a:latin typeface="Calibri" pitchFamily="34" charset="0"/>
                <a:ea typeface="Calibri" pitchFamily="34" charset="0"/>
                <a:cs typeface="Arial" pitchFamily="34" charset="0"/>
              </a:rPr>
              <a:t>(96.600فدان) </a:t>
            </a:r>
            <a:r>
              <a:rPr lang="ar-EG" sz="2800" b="1" dirty="0" err="1" smtClean="0">
                <a:latin typeface="Calibri" pitchFamily="34" charset="0"/>
                <a:ea typeface="Calibri" pitchFamily="34" charset="0"/>
                <a:cs typeface="Arial" pitchFamily="34" charset="0"/>
              </a:rPr>
              <a:t>ﻓﻲ</a:t>
            </a:r>
            <a:r>
              <a:rPr lang="ar-EG" sz="2800" b="1" dirty="0" smtClean="0">
                <a:latin typeface="Calibri" pitchFamily="34" charset="0"/>
                <a:ea typeface="Calibri" pitchFamily="34" charset="0"/>
                <a:cs typeface="Arial" pitchFamily="34" charset="0"/>
              </a:rPr>
              <a:t> </a:t>
            </a:r>
            <a:r>
              <a:rPr lang="ar-EG" sz="2800" b="1" dirty="0" err="1" smtClean="0">
                <a:latin typeface="Calibri" pitchFamily="34" charset="0"/>
                <a:ea typeface="Calibri" pitchFamily="34" charset="0"/>
                <a:cs typeface="Arial" pitchFamily="34" charset="0"/>
              </a:rPr>
              <a:t>ﻋﺎم</a:t>
            </a:r>
            <a:r>
              <a:rPr lang="ar-EG" sz="2800" b="1" dirty="0" smtClean="0">
                <a:latin typeface="Calibri" pitchFamily="34" charset="0"/>
                <a:ea typeface="Calibri" pitchFamily="34" charset="0"/>
                <a:cs typeface="Arial" pitchFamily="34" charset="0"/>
              </a:rPr>
              <a:t> 1999 ) </a:t>
            </a:r>
            <a:r>
              <a:rPr lang="ar-EG" sz="2800" b="1" dirty="0" err="1" smtClean="0">
                <a:latin typeface="Calibri" pitchFamily="34" charset="0"/>
                <a:ea typeface="Calibri" pitchFamily="34" charset="0"/>
                <a:cs typeface="Arial" pitchFamily="34" charset="0"/>
              </a:rPr>
              <a:t>إﻟﯽ</a:t>
            </a:r>
            <a:r>
              <a:rPr lang="ar-EG" sz="2800" b="1" dirty="0" smtClean="0">
                <a:latin typeface="Calibri" pitchFamily="34" charset="0"/>
                <a:ea typeface="Calibri" pitchFamily="34" charset="0"/>
                <a:cs typeface="Arial" pitchFamily="34" charset="0"/>
              </a:rPr>
              <a:t> 120 </a:t>
            </a:r>
            <a:r>
              <a:rPr lang="ar-EG" sz="2800" b="1" dirty="0" err="1" smtClean="0">
                <a:latin typeface="Calibri" pitchFamily="34" charset="0"/>
                <a:ea typeface="Calibri" pitchFamily="34" charset="0"/>
                <a:cs typeface="Arial" pitchFamily="34" charset="0"/>
              </a:rPr>
              <a:t>أﻟف</a:t>
            </a:r>
            <a:r>
              <a:rPr lang="ar-EG" sz="2800" b="1" dirty="0" smtClean="0">
                <a:latin typeface="Calibri" pitchFamily="34" charset="0"/>
                <a:ea typeface="Calibri" pitchFamily="34" charset="0"/>
                <a:cs typeface="Arial" pitchFamily="34" charset="0"/>
              </a:rPr>
              <a:t> ھﮐﺗﺎر276الف فدان) </a:t>
            </a:r>
            <a:r>
              <a:rPr lang="ar-EG" sz="2800" b="1" dirty="0" err="1" smtClean="0">
                <a:latin typeface="Calibri" pitchFamily="34" charset="0"/>
                <a:ea typeface="Calibri" pitchFamily="34" charset="0"/>
                <a:cs typeface="Arial" pitchFamily="34" charset="0"/>
              </a:rPr>
              <a:t>ﻓﻲ</a:t>
            </a:r>
            <a:r>
              <a:rPr lang="ar-EG" sz="2800" b="1" dirty="0" smtClean="0">
                <a:latin typeface="Calibri" pitchFamily="34" charset="0"/>
                <a:ea typeface="Calibri" pitchFamily="34" charset="0"/>
                <a:cs typeface="Arial" pitchFamily="34" charset="0"/>
              </a:rPr>
              <a:t> </a:t>
            </a:r>
            <a:r>
              <a:rPr lang="ar-EG" sz="2800" b="1" dirty="0" err="1" smtClean="0">
                <a:latin typeface="Calibri" pitchFamily="34" charset="0"/>
                <a:ea typeface="Calibri" pitchFamily="34" charset="0"/>
                <a:cs typeface="Arial" pitchFamily="34" charset="0"/>
              </a:rPr>
              <a:t>ﻋﺎم</a:t>
            </a:r>
            <a:r>
              <a:rPr lang="ar-EG" sz="2800" b="1" dirty="0" smtClean="0">
                <a:latin typeface="Calibri" pitchFamily="34" charset="0"/>
                <a:ea typeface="Calibri" pitchFamily="34" charset="0"/>
                <a:cs typeface="Arial" pitchFamily="34" charset="0"/>
              </a:rPr>
              <a:t>(</a:t>
            </a:r>
            <a:r>
              <a:rPr lang="en-US" sz="2800" b="1" dirty="0" smtClean="0">
                <a:latin typeface="Calibri" pitchFamily="34" charset="0"/>
                <a:ea typeface="Calibri" pitchFamily="34" charset="0"/>
                <a:cs typeface="Arial" pitchFamily="34" charset="0"/>
              </a:rPr>
              <a:t>GAFRD</a:t>
            </a:r>
            <a:r>
              <a:rPr lang="ar-EG" sz="2800" b="1" dirty="0" smtClean="0">
                <a:latin typeface="Calibri" pitchFamily="34" charset="0"/>
                <a:ea typeface="Calibri" pitchFamily="34" charset="0"/>
                <a:cs typeface="Arial" pitchFamily="34" charset="0"/>
              </a:rPr>
              <a:t>، </a:t>
            </a:r>
            <a:r>
              <a:rPr lang="en-US" sz="2800" b="1" dirty="0" smtClean="0">
                <a:latin typeface="Calibri" pitchFamily="34" charset="0"/>
                <a:ea typeface="Calibri" pitchFamily="34" charset="0"/>
                <a:cs typeface="Arial" pitchFamily="34" charset="0"/>
              </a:rPr>
              <a:t>2015</a:t>
            </a:r>
            <a:r>
              <a:rPr lang="ar-EG" sz="2800" b="1" dirty="0" smtClean="0">
                <a:latin typeface="Calibri" pitchFamily="34" charset="0"/>
                <a:ea typeface="Calibri" pitchFamily="34" charset="0"/>
                <a:cs typeface="Arial" pitchFamily="34" charset="0"/>
              </a:rPr>
              <a:t>).ص113 يعتبر البلطي أكثر الأسماك </a:t>
            </a:r>
            <a:r>
              <a:rPr lang="ar-EG" sz="2800" b="1" dirty="0" err="1" smtClean="0">
                <a:latin typeface="Calibri" pitchFamily="34" charset="0"/>
                <a:ea typeface="Calibri" pitchFamily="34" charset="0"/>
                <a:cs typeface="Arial" pitchFamily="34" charset="0"/>
              </a:rPr>
              <a:t>االمستزرع</a:t>
            </a:r>
            <a:r>
              <a:rPr lang="ar-EG" sz="2800" b="1" dirty="0" smtClean="0">
                <a:latin typeface="Calibri" pitchFamily="34" charset="0"/>
                <a:ea typeface="Calibri" pitchFamily="34" charset="0"/>
                <a:cs typeface="Arial" pitchFamily="34" charset="0"/>
              </a:rPr>
              <a:t> في حوالي 100 بلد في المناطق الاستوائية وشبه الاستوائية.</a:t>
            </a:r>
          </a:p>
          <a:p>
            <a:pPr eaLnBrk="1" hangingPunct="1">
              <a:lnSpc>
                <a:spcPct val="115000"/>
              </a:lnSpc>
              <a:spcAft>
                <a:spcPts val="1000"/>
              </a:spcAft>
            </a:pPr>
            <a:r>
              <a:rPr lang="ar-EG" sz="2800" b="1" dirty="0" smtClean="0">
                <a:latin typeface="Calibri" pitchFamily="34" charset="0"/>
                <a:ea typeface="Calibri" pitchFamily="34" charset="0"/>
                <a:cs typeface="Arial" pitchFamily="34" charset="0"/>
              </a:rPr>
              <a:t>ومن المعروف ان اغلب تكاليف الانتاج </a:t>
            </a:r>
            <a:r>
              <a:rPr lang="ar-EG" sz="2800" b="1" dirty="0" err="1" smtClean="0">
                <a:latin typeface="Calibri" pitchFamily="34" charset="0"/>
                <a:ea typeface="Calibri" pitchFamily="34" charset="0"/>
                <a:cs typeface="Arial" pitchFamily="34" charset="0"/>
              </a:rPr>
              <a:t>ياتى</a:t>
            </a:r>
            <a:r>
              <a:rPr lang="ar-EG" sz="2800" b="1" dirty="0" smtClean="0">
                <a:latin typeface="Calibri" pitchFamily="34" charset="0"/>
                <a:ea typeface="Calibri" pitchFamily="34" charset="0"/>
                <a:cs typeface="Arial" pitchFamily="34" charset="0"/>
              </a:rPr>
              <a:t> من الاعلاف وظهرت  الأعلاف الطافية المقذوفة </a:t>
            </a:r>
            <a:r>
              <a:rPr lang="ar-EG" sz="2800" b="1" dirty="0" err="1" smtClean="0">
                <a:latin typeface="Calibri" pitchFamily="34" charset="0"/>
                <a:ea typeface="Calibri" pitchFamily="34" charset="0"/>
                <a:cs typeface="Arial" pitchFamily="34" charset="0"/>
              </a:rPr>
              <a:t>لتوفرميزة</a:t>
            </a:r>
            <a:r>
              <a:rPr lang="ar-EG" sz="2800" b="1" dirty="0" smtClean="0">
                <a:latin typeface="Calibri" pitchFamily="34" charset="0"/>
                <a:ea typeface="Calibri" pitchFamily="34" charset="0"/>
                <a:cs typeface="Arial" pitchFamily="34" charset="0"/>
              </a:rPr>
              <a:t> مشاهدة استجابة الاسماك للتغذية على عكس الأعلاف </a:t>
            </a:r>
            <a:r>
              <a:rPr lang="ar-EG" sz="2800" b="1" dirty="0" err="1" smtClean="0">
                <a:latin typeface="Calibri" pitchFamily="34" charset="0"/>
                <a:ea typeface="Calibri" pitchFamily="34" charset="0"/>
                <a:cs typeface="Arial" pitchFamily="34" charset="0"/>
              </a:rPr>
              <a:t>الغاطسه</a:t>
            </a:r>
            <a:r>
              <a:rPr lang="ar-EG" sz="2800" b="1" dirty="0" smtClean="0">
                <a:latin typeface="Calibri" pitchFamily="34" charset="0"/>
                <a:ea typeface="Calibri" pitchFamily="34" charset="0"/>
                <a:cs typeface="Arial" pitchFamily="34" charset="0"/>
              </a:rPr>
              <a:t>. تكلفة الأعلاف المسحوبة أكثر من التصنيع من الأعلاف المركبة بالبخار بسبب الطاقة الإضافية المطلوبة والمغذيات المفقودة أثناء عملية البثق. ينطوي القذف على تكييس وطبخ مكونات العلف عن طريق مزيج من الضغط والحرارة والاحتكاك </a:t>
            </a:r>
            <a:endParaRPr lang="ar-EG" sz="2800" b="1" dirty="0" smtClean="0"/>
          </a:p>
        </p:txBody>
      </p:sp>
    </p:spTree>
    <p:extLst>
      <p:ext uri="{BB962C8B-B14F-4D97-AF65-F5344CB8AC3E}">
        <p14:creationId xmlns:p14="http://schemas.microsoft.com/office/powerpoint/2010/main" val="1566512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0"/>
            <a:ext cx="8820472" cy="6894195"/>
          </a:xfrm>
          <a:prstGeom prst="rect">
            <a:avLst/>
          </a:prstGeom>
        </p:spPr>
        <p:txBody>
          <a:bodyPr wrap="square">
            <a:spAutoFit/>
          </a:bodyPr>
          <a:lstStyle/>
          <a:p>
            <a:r>
              <a:rPr lang="ar-EG" sz="2600" b="1" dirty="0" err="1"/>
              <a:t>أھمية</a:t>
            </a:r>
            <a:r>
              <a:rPr lang="ar-EG" sz="2600" b="1" dirty="0"/>
              <a:t> تناول الإنسان للأسماك :</a:t>
            </a:r>
          </a:p>
          <a:p>
            <a:r>
              <a:rPr lang="ar-EG" sz="2600" b="1" dirty="0"/>
              <a:t>١- مصدر هام للبروتين والفوسفور ، فالفوسفور يقوى الذاكرة لدى الأشخاص المصابين</a:t>
            </a:r>
          </a:p>
          <a:p>
            <a:r>
              <a:rPr lang="ar-EG" sz="2600" b="1" dirty="0"/>
              <a:t>بضعف الذاكرة .</a:t>
            </a:r>
          </a:p>
          <a:p>
            <a:r>
              <a:rPr lang="ar-EG" sz="2600" b="1" dirty="0" smtClean="0"/>
              <a:t>٢- </a:t>
            </a:r>
            <a:r>
              <a:rPr lang="ar-EG" sz="2600" b="1" dirty="0"/>
              <a:t>احتواء الأسماك على نسبة عالية من الدهون تعالج الصمم ، حيث أن هناك </a:t>
            </a:r>
            <a:r>
              <a:rPr lang="ar-EG" sz="2600" b="1" dirty="0" smtClean="0"/>
              <a:t>دارسة أجريت على </a:t>
            </a:r>
            <a:r>
              <a:rPr lang="ar-EG" sz="2600" b="1" dirty="0"/>
              <a:t>سكان الاسكيمو ، ووجد أن توافر فيتامين د بكثرة فى الأسماك يؤثر ايجابياً على </a:t>
            </a:r>
            <a:r>
              <a:rPr lang="ar-EG" sz="2600" b="1" dirty="0" smtClean="0"/>
              <a:t>قوقعة الأذن </a:t>
            </a:r>
            <a:r>
              <a:rPr lang="ar-EG" sz="2600" b="1" dirty="0" err="1"/>
              <a:t>التى</a:t>
            </a:r>
            <a:r>
              <a:rPr lang="ar-EG" sz="2600" b="1" dirty="0"/>
              <a:t> تعتبر أهم أعضاء السمع، كذلك أثبتت الدارسة أن دهون الأسماك تحتوى </a:t>
            </a:r>
            <a:r>
              <a:rPr lang="ar-EG" sz="2600" b="1" dirty="0" smtClean="0"/>
              <a:t>على مواد </a:t>
            </a:r>
            <a:r>
              <a:rPr lang="ar-EG" sz="2600" b="1" dirty="0"/>
              <a:t>كيميائية تساعد على خفض الشحوم والكوليسترول الضار فى الدم، كما تساعد </a:t>
            </a:r>
            <a:r>
              <a:rPr lang="ar-EG" sz="2600" b="1" dirty="0" smtClean="0"/>
              <a:t>على قلة </a:t>
            </a:r>
            <a:r>
              <a:rPr lang="ar-EG" sz="2600" b="1" dirty="0"/>
              <a:t>احتمال انسداد </a:t>
            </a:r>
            <a:r>
              <a:rPr lang="ar-EG" sz="2600" b="1" dirty="0" smtClean="0"/>
              <a:t>شراريين </a:t>
            </a:r>
            <a:r>
              <a:rPr lang="ar-EG" sz="2600" b="1" dirty="0"/>
              <a:t>القلب.</a:t>
            </a:r>
          </a:p>
          <a:p>
            <a:r>
              <a:rPr lang="ar-EG" sz="2600" b="1" dirty="0"/>
              <a:t>٣- أثبتت بعض الد ا </a:t>
            </a:r>
            <a:r>
              <a:rPr lang="ar-EG" sz="2600" b="1" dirty="0" err="1"/>
              <a:t>رسات</a:t>
            </a:r>
            <a:r>
              <a:rPr lang="ar-EG" sz="2600" b="1" dirty="0"/>
              <a:t> </a:t>
            </a:r>
            <a:r>
              <a:rPr lang="ar-EG" sz="2600" b="1" dirty="0" err="1"/>
              <a:t>التى</a:t>
            </a:r>
            <a:r>
              <a:rPr lang="ar-EG" sz="2600" b="1" dirty="0"/>
              <a:t> أجريت فى أمريكا أن زيت السمك يحتوى على بعض العوامل</a:t>
            </a:r>
          </a:p>
          <a:p>
            <a:r>
              <a:rPr lang="ar-EG" sz="2600" b="1" dirty="0" err="1"/>
              <a:t>التى</a:t>
            </a:r>
            <a:r>
              <a:rPr lang="ar-EG" sz="2600" b="1" dirty="0"/>
              <a:t> تقاوم الجلطات الدموية </a:t>
            </a:r>
            <a:r>
              <a:rPr lang="ar-EG" sz="2600" b="1" dirty="0" err="1"/>
              <a:t>التى</a:t>
            </a:r>
            <a:r>
              <a:rPr lang="ar-EG" sz="2600" b="1" dirty="0"/>
              <a:t> تسد مجرى الأوعية الدموية، مما يخفف من الإصابة</a:t>
            </a:r>
          </a:p>
          <a:p>
            <a:r>
              <a:rPr lang="ar-EG" sz="2600" b="1" dirty="0" err="1" smtClean="0"/>
              <a:t>بأمرارض</a:t>
            </a:r>
            <a:r>
              <a:rPr lang="ar-EG" sz="2600" b="1" dirty="0" smtClean="0"/>
              <a:t> </a:t>
            </a:r>
            <a:r>
              <a:rPr lang="ar-EG" sz="2600" b="1" dirty="0"/>
              <a:t>القلب ، كما لوحظ أيضاً أن زيوت الأسماك البحرية تخفض نسبة الكوليسترول</a:t>
            </a:r>
          </a:p>
          <a:p>
            <a:r>
              <a:rPr lang="ar-EG" sz="2600" b="1" dirty="0"/>
              <a:t>بنسبة ٣٣ %، وهى نسبة تساعد على خفض ضغط الدم وتؤدى إلى زيادة سيولة الدم.</a:t>
            </a:r>
          </a:p>
        </p:txBody>
      </p:sp>
    </p:spTree>
    <p:extLst>
      <p:ext uri="{BB962C8B-B14F-4D97-AF65-F5344CB8AC3E}">
        <p14:creationId xmlns:p14="http://schemas.microsoft.com/office/powerpoint/2010/main" val="279018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40" name="Rectangle 4"/>
          <p:cNvSpPr>
            <a:spLocks noGrp="1" noRot="1" noChangeArrowheads="1"/>
          </p:cNvSpPr>
          <p:nvPr>
            <p:ph type="title"/>
          </p:nvPr>
        </p:nvSpPr>
        <p:spPr>
          <a:xfrm>
            <a:off x="685800" y="-242888"/>
            <a:ext cx="8278688" cy="1439863"/>
          </a:xfrm>
          <a:extLst/>
        </p:spPr>
        <p:txBody>
          <a:bodyPr/>
          <a:lstStyle/>
          <a:p>
            <a:pPr algn="r" eaLnBrk="1" hangingPunct="1">
              <a:defRPr/>
            </a:pPr>
            <a:r>
              <a:rPr lang="ar-EG" altLang="ar-EG" b="1" dirty="0" smtClean="0">
                <a:solidFill>
                  <a:srgbClr val="C00000"/>
                </a:solidFill>
              </a:rPr>
              <a:t>بسم الله الرحمن الرحيم</a:t>
            </a:r>
            <a:endParaRPr lang="en-US" altLang="ar-EG" b="1" dirty="0" smtClean="0">
              <a:solidFill>
                <a:srgbClr val="C00000"/>
              </a:solidFill>
            </a:endParaRPr>
          </a:p>
        </p:txBody>
      </p:sp>
      <p:sp>
        <p:nvSpPr>
          <p:cNvPr id="39941" name="Rectangle 5"/>
          <p:cNvSpPr>
            <a:spLocks noChangeArrowheads="1"/>
          </p:cNvSpPr>
          <p:nvPr/>
        </p:nvSpPr>
        <p:spPr bwMode="auto">
          <a:xfrm>
            <a:off x="144463" y="836712"/>
            <a:ext cx="9144000" cy="298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0"/>
              </a:spcBef>
              <a:spcAft>
                <a:spcPct val="0"/>
              </a:spcAft>
              <a:defRPr/>
            </a:pPr>
            <a:endParaRPr lang="ar-EG" altLang="ar-EG" sz="2800" b="1" dirty="0">
              <a:solidFill>
                <a:srgbClr val="92D050"/>
              </a:solidFill>
              <a:effectLst>
                <a:outerShdw blurRad="38100" dist="38100" dir="2700000" algn="tl">
                  <a:srgbClr val="000000"/>
                </a:outerShdw>
              </a:effectLst>
              <a:latin typeface="Times New Roman" pitchFamily="18" charset="0"/>
              <a:cs typeface="Arial" pitchFamily="34" charset="0"/>
            </a:endParaRPr>
          </a:p>
          <a:p>
            <a:pPr algn="ctr" fontAlgn="base">
              <a:spcBef>
                <a:spcPct val="0"/>
              </a:spcBef>
              <a:spcAft>
                <a:spcPct val="0"/>
              </a:spcAft>
              <a:defRPr/>
            </a:pPr>
            <a:r>
              <a:rPr lang="ar-EG" sz="3200" b="1" dirty="0"/>
              <a:t>وَهُوَ الَّذِي سَخَّرَ الْبَحْرَ لِتَأْكُلُوا مِنْهُ لَحْمًا طَرِيًّا وَتَسْتَخْرِجُوا مِنْهُ حِلْيَةً تَلْبَسُونَهَا وَتَرَى الْفُلْكَ مَوَاخِرَ فِيهِ وَلِتَبْتَغُوا مِن فَضْلِهِ وَلَعَلَّكُمْ تَشْكُرُونَ (14)</a:t>
            </a:r>
            <a:r>
              <a:rPr lang="ar-EG" altLang="ar-EG" sz="3200" b="1" dirty="0" smtClean="0">
                <a:solidFill>
                  <a:srgbClr val="92D050"/>
                </a:solidFill>
                <a:effectLst>
                  <a:outerShdw blurRad="38100" dist="38100" dir="2700000" algn="tl">
                    <a:srgbClr val="000000"/>
                  </a:outerShdw>
                </a:effectLst>
                <a:latin typeface="Times New Roman" pitchFamily="18" charset="0"/>
                <a:cs typeface="Arial" pitchFamily="34" charset="0"/>
              </a:rPr>
              <a:t>                                                 </a:t>
            </a:r>
            <a:r>
              <a:rPr lang="ar-EG" altLang="ar-EG" sz="3200" b="1" dirty="0">
                <a:solidFill>
                  <a:srgbClr val="92D050"/>
                </a:solidFill>
                <a:effectLst>
                  <a:outerShdw blurRad="38100" dist="38100" dir="2700000" algn="tl">
                    <a:srgbClr val="000000"/>
                  </a:outerShdw>
                </a:effectLst>
                <a:latin typeface="Times New Roman" pitchFamily="18" charset="0"/>
                <a:cs typeface="Arial" pitchFamily="34" charset="0"/>
              </a:rPr>
              <a:t>صدق الله العظيم </a:t>
            </a:r>
          </a:p>
          <a:p>
            <a:pPr fontAlgn="base">
              <a:spcBef>
                <a:spcPct val="0"/>
              </a:spcBef>
              <a:spcAft>
                <a:spcPct val="0"/>
              </a:spcAft>
              <a:defRPr/>
            </a:pPr>
            <a:r>
              <a:rPr lang="ar-EG" altLang="ar-EG" sz="2800" b="1" dirty="0">
                <a:solidFill>
                  <a:srgbClr val="92D050"/>
                </a:solidFill>
                <a:effectLst>
                  <a:outerShdw blurRad="38100" dist="38100" dir="2700000" algn="tl">
                    <a:srgbClr val="000000"/>
                  </a:outerShdw>
                </a:effectLst>
                <a:latin typeface="Times New Roman" pitchFamily="18" charset="0"/>
                <a:cs typeface="Arial" pitchFamily="34" charset="0"/>
              </a:rPr>
              <a:t>                                                 ( النحل الاية 14)</a:t>
            </a:r>
            <a:endParaRPr lang="en-US" altLang="ar-EG" sz="2800" b="1" dirty="0">
              <a:solidFill>
                <a:srgbClr val="92D050"/>
              </a:solidFill>
              <a:effectLst>
                <a:outerShdw blurRad="38100" dist="38100" dir="2700000" algn="tl">
                  <a:srgbClr val="000000"/>
                </a:outerShdw>
              </a:effectLst>
              <a:latin typeface="Times New Roman" pitchFamily="18" charset="0"/>
              <a:cs typeface="Arial" pitchFamily="34" charset="0"/>
            </a:endParaRPr>
          </a:p>
          <a:p>
            <a:pPr fontAlgn="base">
              <a:spcBef>
                <a:spcPct val="0"/>
              </a:spcBef>
              <a:spcAft>
                <a:spcPct val="0"/>
              </a:spcAft>
              <a:defRPr/>
            </a:pPr>
            <a:r>
              <a:rPr lang="ar-EG" altLang="zh-CN" b="1" dirty="0">
                <a:solidFill>
                  <a:srgbClr val="92D050"/>
                </a:solidFill>
                <a:effectLst>
                  <a:outerShdw blurRad="38100" dist="38100" dir="2700000" algn="tl">
                    <a:srgbClr val="000000"/>
                  </a:outerShdw>
                </a:effectLst>
                <a:latin typeface="Times New Roman" pitchFamily="18" charset="0"/>
                <a:cs typeface="Arial" pitchFamily="34" charset="0"/>
              </a:rPr>
              <a:t/>
            </a:r>
            <a:br>
              <a:rPr lang="ar-EG" altLang="zh-CN" b="1" dirty="0">
                <a:solidFill>
                  <a:srgbClr val="92D050"/>
                </a:solidFill>
                <a:effectLst>
                  <a:outerShdw blurRad="38100" dist="38100" dir="2700000" algn="tl">
                    <a:srgbClr val="000000"/>
                  </a:outerShdw>
                </a:effectLst>
                <a:latin typeface="Times New Roman" pitchFamily="18" charset="0"/>
                <a:cs typeface="Arial" pitchFamily="34" charset="0"/>
              </a:rPr>
            </a:br>
            <a:endParaRPr lang="en-US" altLang="ar-EG" b="1" dirty="0">
              <a:solidFill>
                <a:srgbClr val="92D050"/>
              </a:solidFill>
              <a:effectLst>
                <a:outerShdw blurRad="38100" dist="38100" dir="2700000" algn="tl">
                  <a:srgbClr val="000000"/>
                </a:outerShdw>
              </a:effectLst>
              <a:latin typeface="Times New Roman" pitchFamily="18" charset="0"/>
              <a:cs typeface="Arial" pitchFamily="34" charset="0"/>
            </a:endParaRPr>
          </a:p>
        </p:txBody>
      </p:sp>
      <p:pic>
        <p:nvPicPr>
          <p:cNvPr id="1536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2439988"/>
            <a:ext cx="3995738"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descr="C:\Documents and Settings\Administrator\Desktop\ميناء الصيد.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529272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197087"/>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9940"/>
                                        </p:tgtEl>
                                        <p:attrNameLst>
                                          <p:attrName>style.visibility</p:attrName>
                                        </p:attrNameLst>
                                      </p:cBhvr>
                                      <p:to>
                                        <p:strVal val="visible"/>
                                      </p:to>
                                    </p:set>
                                    <p:anim calcmode="lin" valueType="num">
                                      <p:cBhvr>
                                        <p:cTn id="7" dur="1000" fill="hold"/>
                                        <p:tgtEl>
                                          <p:spTgt spid="39940"/>
                                        </p:tgtEl>
                                        <p:attrNameLst>
                                          <p:attrName>ppt_w</p:attrName>
                                        </p:attrNameLst>
                                      </p:cBhvr>
                                      <p:tavLst>
                                        <p:tav tm="0">
                                          <p:val>
                                            <p:strVal val="#ppt_w+.3"/>
                                          </p:val>
                                        </p:tav>
                                        <p:tav tm="100000">
                                          <p:val>
                                            <p:strVal val="#ppt_w"/>
                                          </p:val>
                                        </p:tav>
                                      </p:tavLst>
                                    </p:anim>
                                    <p:anim calcmode="lin" valueType="num">
                                      <p:cBhvr>
                                        <p:cTn id="8" dur="1000" fill="hold"/>
                                        <p:tgtEl>
                                          <p:spTgt spid="39940"/>
                                        </p:tgtEl>
                                        <p:attrNameLst>
                                          <p:attrName>ppt_h</p:attrName>
                                        </p:attrNameLst>
                                      </p:cBhvr>
                                      <p:tavLst>
                                        <p:tav tm="0">
                                          <p:val>
                                            <p:strVal val="#ppt_h"/>
                                          </p:val>
                                        </p:tav>
                                        <p:tav tm="100000">
                                          <p:val>
                                            <p:strVal val="#ppt_h"/>
                                          </p:val>
                                        </p:tav>
                                      </p:tavLst>
                                    </p:anim>
                                    <p:animEffect transition="in" filter="fade">
                                      <p:cBhvr>
                                        <p:cTn id="9" dur="10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ChangeArrowheads="1"/>
          </p:cNvSpPr>
          <p:nvPr/>
        </p:nvSpPr>
        <p:spPr bwMode="auto">
          <a:xfrm>
            <a:off x="323850" y="2374900"/>
            <a:ext cx="8504238"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tabLst>
                <a:tab pos="4610100" algn="l"/>
              </a:tabLst>
            </a:pPr>
            <a:r>
              <a:rPr lang="ar-EG" sz="4000" b="1" i="1">
                <a:solidFill>
                  <a:srgbClr val="FF3300"/>
                </a:solidFill>
                <a:latin typeface="Simplified Arabic" pitchFamily="18" charset="-78"/>
                <a:ea typeface="Times New Roman" pitchFamily="18" charset="0"/>
                <a:cs typeface="Simplified Arabic" pitchFamily="18" charset="-78"/>
              </a:rPr>
              <a:t>رئيس بحوث الإستزراع السمكي</a:t>
            </a:r>
          </a:p>
          <a:p>
            <a:pPr algn="ctr" eaLnBrk="0" hangingPunct="0">
              <a:tabLst>
                <a:tab pos="4610100" algn="l"/>
              </a:tabLst>
            </a:pPr>
            <a:r>
              <a:rPr lang="ar-EG" sz="4000" b="1" i="1">
                <a:solidFill>
                  <a:srgbClr val="FF3300"/>
                </a:solidFill>
                <a:latin typeface="Simplified Arabic" pitchFamily="18" charset="-78"/>
                <a:ea typeface="Times New Roman" pitchFamily="18" charset="0"/>
                <a:cs typeface="Simplified Arabic" pitchFamily="18" charset="-78"/>
              </a:rPr>
              <a:t>المعمل المركزي لبحوث الثروة السمكية ,العباسة</a:t>
            </a:r>
          </a:p>
          <a:p>
            <a:pPr algn="ctr" eaLnBrk="0" hangingPunct="0">
              <a:tabLst>
                <a:tab pos="4610100" algn="l"/>
              </a:tabLst>
            </a:pPr>
            <a:r>
              <a:rPr lang="ar-EG" sz="4000" b="1" i="1">
                <a:solidFill>
                  <a:srgbClr val="FF3300"/>
                </a:solidFill>
                <a:latin typeface="Simplified Arabic" pitchFamily="18" charset="-78"/>
                <a:ea typeface="Times New Roman" pitchFamily="18" charset="0"/>
                <a:cs typeface="Simplified Arabic" pitchFamily="18" charset="-78"/>
              </a:rPr>
              <a:t>(وحدة سخا)</a:t>
            </a:r>
          </a:p>
          <a:p>
            <a:pPr algn="ctr" eaLnBrk="0" hangingPunct="0">
              <a:tabLst>
                <a:tab pos="4610100" algn="l"/>
              </a:tabLst>
            </a:pPr>
            <a:r>
              <a:rPr lang="ar-EG" sz="4000" b="1" i="1">
                <a:solidFill>
                  <a:srgbClr val="FF3300"/>
                </a:solidFill>
                <a:latin typeface="Simplified Arabic" pitchFamily="18" charset="-78"/>
                <a:ea typeface="Times New Roman" pitchFamily="18" charset="0"/>
                <a:cs typeface="Simplified Arabic" pitchFamily="18" charset="-78"/>
              </a:rPr>
              <a:t> مركز البحوث الزراعية</a:t>
            </a:r>
            <a:endParaRPr lang="ar-EG" sz="5400" b="1">
              <a:solidFill>
                <a:srgbClr val="FF3300"/>
              </a:solidFill>
              <a:latin typeface="Arial" pitchFamily="34" charset="0"/>
              <a:ea typeface="Times New Roman" pitchFamily="18" charset="0"/>
              <a:cs typeface="Simplified Arabic" pitchFamily="18" charset="-78"/>
            </a:endParaRPr>
          </a:p>
        </p:txBody>
      </p:sp>
      <p:sp>
        <p:nvSpPr>
          <p:cNvPr id="3075" name="عنوان 2"/>
          <p:cNvSpPr>
            <a:spLocks noGrp="1"/>
          </p:cNvSpPr>
          <p:nvPr>
            <p:ph type="title"/>
          </p:nvPr>
        </p:nvSpPr>
        <p:spPr>
          <a:xfrm>
            <a:off x="466725" y="115888"/>
            <a:ext cx="8218488" cy="2259012"/>
          </a:xfrm>
          <a:solidFill>
            <a:srgbClr val="00B0F0"/>
          </a:solidFill>
        </p:spPr>
        <p:txBody>
          <a:bodyPr>
            <a:normAutofit fontScale="90000"/>
          </a:bodyPr>
          <a:lstStyle/>
          <a:p>
            <a:pPr>
              <a:tabLst>
                <a:tab pos="4610100" algn="l"/>
              </a:tabLst>
            </a:pPr>
            <a:r>
              <a:rPr lang="ar-EG" sz="4000" b="1" smtClean="0">
                <a:solidFill>
                  <a:srgbClr val="FFFF00"/>
                </a:solidFill>
                <a:latin typeface="Simplified Arabic" pitchFamily="18" charset="-78"/>
                <a:ea typeface="Times New Roman" pitchFamily="18" charset="0"/>
                <a:cs typeface="Simplified Arabic" pitchFamily="18" charset="-78"/>
              </a:rPr>
              <a:t>الأستاذ الدكتور</a:t>
            </a:r>
            <a:r>
              <a:rPr lang="ar-EG" b="1" smtClean="0">
                <a:solidFill>
                  <a:srgbClr val="FF3300"/>
                </a:solidFill>
                <a:latin typeface="Simplified Arabic" pitchFamily="18" charset="-78"/>
                <a:ea typeface="Times New Roman" pitchFamily="18" charset="0"/>
                <a:cs typeface="Simplified Arabic" pitchFamily="18" charset="-78"/>
              </a:rPr>
              <a:t/>
            </a:r>
            <a:br>
              <a:rPr lang="ar-EG" b="1" smtClean="0">
                <a:solidFill>
                  <a:srgbClr val="FF3300"/>
                </a:solidFill>
                <a:latin typeface="Simplified Arabic" pitchFamily="18" charset="-78"/>
                <a:ea typeface="Times New Roman" pitchFamily="18" charset="0"/>
                <a:cs typeface="Simplified Arabic" pitchFamily="18" charset="-78"/>
              </a:rPr>
            </a:br>
            <a:r>
              <a:rPr lang="ar-EG" b="1" smtClean="0">
                <a:solidFill>
                  <a:srgbClr val="FF3300"/>
                </a:solidFill>
                <a:latin typeface="Simplified Arabic" pitchFamily="18" charset="-78"/>
                <a:ea typeface="Times New Roman" pitchFamily="18" charset="0"/>
                <a:cs typeface="Simplified Arabic" pitchFamily="18" charset="-78"/>
              </a:rPr>
              <a:t/>
            </a:r>
            <a:br>
              <a:rPr lang="ar-EG" b="1" smtClean="0">
                <a:solidFill>
                  <a:srgbClr val="FF3300"/>
                </a:solidFill>
                <a:latin typeface="Simplified Arabic" pitchFamily="18" charset="-78"/>
                <a:ea typeface="Times New Roman" pitchFamily="18" charset="0"/>
                <a:cs typeface="Simplified Arabic" pitchFamily="18" charset="-78"/>
              </a:rPr>
            </a:br>
            <a:r>
              <a:rPr lang="ar-EG" b="1" smtClean="0">
                <a:solidFill>
                  <a:srgbClr val="FF3300"/>
                </a:solidFill>
                <a:latin typeface="Simplified Arabic" pitchFamily="18" charset="-78"/>
                <a:ea typeface="Times New Roman" pitchFamily="18" charset="0"/>
                <a:cs typeface="Simplified Arabic" pitchFamily="18" charset="-78"/>
              </a:rPr>
              <a:t>محمود عثمان عبد</a:t>
            </a:r>
            <a:r>
              <a:rPr lang="ar-EG" b="1" smtClean="0">
                <a:solidFill>
                  <a:srgbClr val="FF3300"/>
                </a:solidFill>
                <a:latin typeface="Arial" pitchFamily="34" charset="0"/>
                <a:ea typeface="Times New Roman" pitchFamily="18" charset="0"/>
                <a:cs typeface="Simplified Arabic" pitchFamily="18" charset="-78"/>
              </a:rPr>
              <a:t> </a:t>
            </a:r>
            <a:r>
              <a:rPr lang="ar-EG" b="1" smtClean="0">
                <a:solidFill>
                  <a:srgbClr val="FF3300"/>
                </a:solidFill>
                <a:latin typeface="Simplified Arabic" pitchFamily="18" charset="-78"/>
                <a:ea typeface="Times New Roman" pitchFamily="18" charset="0"/>
                <a:cs typeface="Simplified Arabic" pitchFamily="18" charset="-78"/>
              </a:rPr>
              <a:t>الحميد الجندي</a:t>
            </a:r>
            <a:r>
              <a:rPr lang="en-US" sz="2800" b="1" smtClean="0">
                <a:solidFill>
                  <a:srgbClr val="FF3300"/>
                </a:solidFill>
                <a:latin typeface="Arial" pitchFamily="34" charset="0"/>
                <a:ea typeface="Times New Roman" pitchFamily="18" charset="0"/>
                <a:cs typeface="Simplified Arabic" pitchFamily="18" charset="-78"/>
              </a:rPr>
              <a:t/>
            </a:r>
            <a:br>
              <a:rPr lang="en-US" sz="2800" b="1" smtClean="0">
                <a:solidFill>
                  <a:srgbClr val="FF3300"/>
                </a:solidFill>
                <a:latin typeface="Arial" pitchFamily="34" charset="0"/>
                <a:ea typeface="Times New Roman" pitchFamily="18" charset="0"/>
                <a:cs typeface="Simplified Arabic" pitchFamily="18" charset="-78"/>
              </a:rPr>
            </a:br>
            <a:endParaRPr lang="ar-EG" b="1" smtClean="0"/>
          </a:p>
        </p:txBody>
      </p:sp>
    </p:spTree>
    <p:extLst>
      <p:ext uri="{BB962C8B-B14F-4D97-AF65-F5344CB8AC3E}">
        <p14:creationId xmlns:p14="http://schemas.microsoft.com/office/powerpoint/2010/main" val="3107110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وان 1"/>
          <p:cNvSpPr>
            <a:spLocks noGrp="1"/>
          </p:cNvSpPr>
          <p:nvPr>
            <p:ph type="title"/>
          </p:nvPr>
        </p:nvSpPr>
        <p:spPr/>
        <p:txBody>
          <a:bodyPr/>
          <a:lstStyle/>
          <a:p>
            <a:endParaRPr lang="ar-EG" smtClean="0"/>
          </a:p>
        </p:txBody>
      </p:sp>
      <p:sp>
        <p:nvSpPr>
          <p:cNvPr id="4099" name="مستطيل 2"/>
          <p:cNvSpPr>
            <a:spLocks noChangeArrowheads="1"/>
          </p:cNvSpPr>
          <p:nvPr/>
        </p:nvSpPr>
        <p:spPr bwMode="auto">
          <a:xfrm>
            <a:off x="2286000" y="2551113"/>
            <a:ext cx="457200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EG" b="1"/>
              <a:t>6-</a:t>
            </a:r>
            <a:r>
              <a:rPr lang="en-US" b="1"/>
              <a:t>ph</a:t>
            </a:r>
            <a:r>
              <a:rPr lang="ar-EG" b="1"/>
              <a:t> من 6.5-9 </a:t>
            </a:r>
            <a:endParaRPr lang="en-US"/>
          </a:p>
          <a:p>
            <a:r>
              <a:rPr lang="ar-EG" b="1"/>
              <a:t>7-</a:t>
            </a:r>
            <a:r>
              <a:rPr lang="en-US" b="1"/>
              <a:t> co2</a:t>
            </a:r>
            <a:r>
              <a:rPr lang="ar-EG" b="1"/>
              <a:t>15 ملجرام /لتر</a:t>
            </a:r>
            <a:endParaRPr lang="en-US"/>
          </a:p>
          <a:p>
            <a:r>
              <a:rPr lang="ar-EG" b="1"/>
              <a:t>8-الامونيا غير المتانيه </a:t>
            </a:r>
            <a:r>
              <a:rPr lang="en-US" b="1"/>
              <a:t>nh3</a:t>
            </a:r>
            <a:r>
              <a:rPr lang="ar-EG" b="1"/>
              <a:t> 125 مللجرام/لتر </a:t>
            </a:r>
            <a:endParaRPr lang="en-US"/>
          </a:p>
          <a:p>
            <a:r>
              <a:rPr lang="ar-EG" b="1"/>
              <a:t>9-نيتريت 2 و ملجرام / لتر </a:t>
            </a:r>
            <a:endParaRPr lang="en-US"/>
          </a:p>
          <a:p>
            <a:r>
              <a:rPr lang="ar-EG" b="1"/>
              <a:t>10-نترات 3-5 ملجرام /لتر</a:t>
            </a:r>
            <a:endParaRPr lang="en-US"/>
          </a:p>
          <a:p>
            <a:r>
              <a:rPr lang="ar-EG" b="1"/>
              <a:t>11-فوسفات 3 ملجرام /لتر</a:t>
            </a:r>
            <a:endParaRPr lang="en-US"/>
          </a:p>
        </p:txBody>
      </p:sp>
    </p:spTree>
    <p:extLst>
      <p:ext uri="{BB962C8B-B14F-4D97-AF65-F5344CB8AC3E}">
        <p14:creationId xmlns:p14="http://schemas.microsoft.com/office/powerpoint/2010/main" val="269380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138" y="-1484313"/>
            <a:ext cx="8893175" cy="8051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AutoShape 3"/>
          <p:cNvSpPr>
            <a:spLocks noChangeAspect="1" noChangeArrowheads="1"/>
          </p:cNvSpPr>
          <p:nvPr/>
        </p:nvSpPr>
        <p:spPr bwMode="auto">
          <a:xfrm>
            <a:off x="15875" y="0"/>
            <a:ext cx="9361488" cy="805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EG">
              <a:solidFill>
                <a:srgbClr val="00B0F0"/>
              </a:solidFill>
            </a:endParaRPr>
          </a:p>
        </p:txBody>
      </p:sp>
    </p:spTree>
    <p:extLst>
      <p:ext uri="{BB962C8B-B14F-4D97-AF65-F5344CB8AC3E}">
        <p14:creationId xmlns:p14="http://schemas.microsoft.com/office/powerpoint/2010/main" val="13753444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وان 1"/>
          <p:cNvSpPr>
            <a:spLocks noGrp="1"/>
          </p:cNvSpPr>
          <p:nvPr>
            <p:ph type="title"/>
          </p:nvPr>
        </p:nvSpPr>
        <p:spPr/>
        <p:txBody>
          <a:bodyPr>
            <a:normAutofit/>
          </a:bodyPr>
          <a:lstStyle/>
          <a:p>
            <a:r>
              <a:rPr lang="ar-EG" sz="2900" b="1" smtClean="0"/>
              <a:t>المشكلات التى تنشا بمياه الحوض اثناء التربيه و كيفية الحد منها</a:t>
            </a:r>
            <a:endParaRPr lang="ar-EG" sz="2900" smtClean="0"/>
          </a:p>
        </p:txBody>
      </p:sp>
      <p:pic>
        <p:nvPicPr>
          <p:cNvPr id="614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 y="1773238"/>
            <a:ext cx="8709025" cy="508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3145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وان 1"/>
          <p:cNvSpPr>
            <a:spLocks noGrp="1"/>
          </p:cNvSpPr>
          <p:nvPr>
            <p:ph type="title"/>
          </p:nvPr>
        </p:nvSpPr>
        <p:spPr>
          <a:xfrm>
            <a:off x="457200" y="274638"/>
            <a:ext cx="8229600" cy="130175"/>
          </a:xfrm>
        </p:spPr>
        <p:txBody>
          <a:bodyPr>
            <a:normAutofit fontScale="90000"/>
          </a:bodyPr>
          <a:lstStyle/>
          <a:p>
            <a:endParaRPr lang="ar-EG" sz="2900" smtClean="0"/>
          </a:p>
        </p:txBody>
      </p:sp>
      <p:pic>
        <p:nvPicPr>
          <p:cNvPr id="717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 y="549275"/>
            <a:ext cx="8891588" cy="6192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6089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title"/>
          </p:nvPr>
        </p:nvSpPr>
        <p:spPr/>
        <p:txBody>
          <a:bodyPr/>
          <a:lstStyle/>
          <a:p>
            <a:endParaRPr lang="ar-EG" smtClean="0"/>
          </a:p>
        </p:txBody>
      </p:sp>
      <p:pic>
        <p:nvPicPr>
          <p:cNvPr id="819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27213"/>
            <a:ext cx="8785225" cy="826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9393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61925"/>
            <a:ext cx="8893175" cy="7342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7077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892175"/>
            <a:ext cx="8569325" cy="887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9633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 y="1001713"/>
            <a:ext cx="8640763" cy="566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9182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746125"/>
            <a:ext cx="8351838" cy="611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77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100013"/>
            <a:ext cx="8713787" cy="696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4914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0"/>
            <a:ext cx="8351838" cy="42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1781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 y="-100013"/>
            <a:ext cx="8567738" cy="5229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1666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مستطيل 1"/>
          <p:cNvSpPr>
            <a:spLocks noChangeArrowheads="1"/>
          </p:cNvSpPr>
          <p:nvPr/>
        </p:nvSpPr>
        <p:spPr bwMode="auto">
          <a:xfrm>
            <a:off x="395288" y="-3195638"/>
            <a:ext cx="8424862" cy="757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rtl="0"/>
            <a:r>
              <a:rPr lang="ar-SA" b="1"/>
              <a:t>ثالثا: الخصائص الكيميائية: تشير الخصائص الكيميائية الى معايير جودة المياه التى تقاس داخل حوض الاستزراع المائى</a:t>
            </a:r>
            <a:r>
              <a:rPr lang="en-US" b="1"/>
              <a:t>.</a:t>
            </a:r>
          </a:p>
          <a:p>
            <a:r>
              <a:rPr lang="ar-SA" b="1"/>
              <a:t>فخصائص المياه فى الاحواض تتغير باستمرار وتتأثر ببعضها البعض وكذلك بالخصائص الفيزيائية والبيولوجية التى تحدثنا عنها من قبل. لذا يجب مراقبة الماء جيدا باستمرار وانتظام. ويمكن ان يتحقق هذا بتسجيل بعض الخصائص المرئية للماء مثل لون الماء ونقائه والحياة الحيوانية والنباتية بالماء. معايير جودة المياه التالية تعتبر هى اهم المعايير على الاطلاق فى مجال الاستزراع المائى</a:t>
            </a:r>
            <a:r>
              <a:rPr lang="en-US" b="1"/>
              <a:t>.</a:t>
            </a:r>
            <a:endParaRPr lang="en-US"/>
          </a:p>
          <a:p>
            <a:r>
              <a:rPr lang="ar-SA" b="1"/>
              <a:t>الاكسجين الذائب: يعتبر الاكسجين الذائب هو احد اهم معايير جودة المياه فى احواض</a:t>
            </a:r>
            <a:r>
              <a:rPr lang="ar-SA" u="sng">
                <a:hlinkClick r:id="rId2"/>
              </a:rPr>
              <a:t>الاستزراع المائى</a:t>
            </a:r>
            <a:r>
              <a:rPr lang="en-US" b="1"/>
              <a:t> </a:t>
            </a:r>
            <a:r>
              <a:rPr lang="ar-SA" b="1"/>
              <a:t>العذب. وتعتمد مستويات الاكسجين فى نظام الاحواض على درجة حرارة الماء و معدلات تخزين نوعيات الاحياء المائية المستزرعة و درجة الملوحة و كمية النباتات المائية و عدد الحيوانات المائية الموجودة فى الاحواض. تختلف تركيزات الاكسجين الذائب على مدى اليوم</a:t>
            </a:r>
            <a:r>
              <a:rPr lang="en-US" b="1"/>
              <a:t>.</a:t>
            </a:r>
            <a:endParaRPr lang="en-US"/>
          </a:p>
          <a:p>
            <a:r>
              <a:rPr lang="ar-SA" b="1"/>
              <a:t>يتم الحصول على الاكسجين الذائب فى الماء من خلال انتشاره من الهواء الى الماء، والتهوية الميكانيكية بواسطة الرياح او انظمة التهوية، ومن خلال التمثيل الضوئى الذى تقوم به النباتات المائية . 6</a:t>
            </a:r>
            <a:r>
              <a:rPr lang="en-US" b="1"/>
              <a:t>CO2 + 6H20 + Sunlight C6H12O6 + 6O2 Carbon Water Sugar Oxygen Dioxid</a:t>
            </a:r>
            <a:endParaRPr lang="en-US"/>
          </a:p>
          <a:p>
            <a:r>
              <a:rPr lang="en-US" b="1"/>
              <a:t> </a:t>
            </a:r>
            <a:r>
              <a:rPr lang="ar-SA" b="1"/>
              <a:t>يوضح عملية التمثيل الضوئى حيث يقوم النبات باستخدام ثانى اكسيد الكربون والماء وضوء الشمس ليحولهم الى اكسجين  يفقد الاكسجين من النظام المائى من خلال التنفس ويستهلك الاكسجين بواسطة الاحياء المائية ( كلامن النباتات والحيوانات) وكذلك من تحلل المواد العضوية فى قاع الحوض</a:t>
            </a:r>
            <a:r>
              <a:rPr lang="en-US" b="1"/>
              <a:t>.</a:t>
            </a:r>
            <a:endParaRPr lang="en-US"/>
          </a:p>
          <a:p>
            <a:r>
              <a:rPr lang="ar-SA" b="1"/>
              <a:t>تناقص معدلات الاكسجين قد تحدث بسبب عدة عوامل. وهذه العوامل تشمل زيادة ازدهار الهائمات النباتية والحيوانية و معدلات التخزين ذات الكثافة العالية و التعكر الزائد الذى يحد بدوره من كفاءة عملية التمثيل الضوئى و درجات الحرارة المرتفعة. كذلك تتناقص معدلات الاكسجين بعد سلسلة من الايام الحارة وعديمة الهواء والمليئة بالغيوم</a:t>
            </a:r>
            <a:r>
              <a:rPr lang="en-US" b="1"/>
              <a:t>.</a:t>
            </a:r>
            <a:endParaRPr lang="en-US"/>
          </a:p>
          <a:p>
            <a:r>
              <a:rPr lang="ar-SA" b="1"/>
              <a:t>الاكسجين الذائب المنخفض يمكن ان يكون عامل مهلك للاحياء المائية. وتنتج عن نقص الاكسجين بعض الاثار مثل الاجهاد و وزيادة فرص تعرضه للامراض وسوء كفاءة تحول الغذاء و ضعف النمو وصولا حتى الموت</a:t>
            </a:r>
            <a:r>
              <a:rPr lang="en-US" b="1"/>
              <a:t>.</a:t>
            </a:r>
            <a:endParaRPr lang="en-US"/>
          </a:p>
          <a:p>
            <a:r>
              <a:rPr lang="ar-SA" b="1"/>
              <a:t>من الممكن أخذ بعض الاجراءات للمساعدة فى التخفيف من اضرار نقص الاكسجين. فهناك عدد مختلف من أنظمة التهوية والتى عندما يتم تركيبها فى الاحواض تساعد على تدوير الماء وزيادة الاكسجين به</a:t>
            </a:r>
            <a:r>
              <a:rPr lang="en-US" b="1"/>
              <a:t>.</a:t>
            </a:r>
            <a:endParaRPr lang="en-US"/>
          </a:p>
          <a:p>
            <a:r>
              <a:rPr lang="ar-SA" b="1"/>
              <a:t>معظم المزارعين يستخدموا المضخات الهوائية ومع ذلك فالانطمة الاخرى تشمل المجداف ذو العجلات و انظمة نشر الهواء ومضخات التهوية. الاحواض ذات الماء العذب المتدفق ومعدلات تغذية منخفضة تساعد على زيادة معدل الاكسجين فى الاحواض</a:t>
            </a:r>
            <a:endParaRPr lang="ar-EG"/>
          </a:p>
        </p:txBody>
      </p:sp>
    </p:spTree>
    <p:extLst>
      <p:ext uri="{BB962C8B-B14F-4D97-AF65-F5344CB8AC3E}">
        <p14:creationId xmlns:p14="http://schemas.microsoft.com/office/powerpoint/2010/main" val="1187094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1738313"/>
            <a:ext cx="8280400" cy="510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5149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519113"/>
            <a:ext cx="8497888" cy="758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7081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750" y="871538"/>
            <a:ext cx="8208963" cy="599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1967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481013"/>
            <a:ext cx="8207375" cy="869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1974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0"/>
            <a:ext cx="8856662"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5044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صورة 1" descr="8البرل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صورة 2" desc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214313"/>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صورة 3" descr="2015022112514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79400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501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صورة 1" descr="2015041509405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0000"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صورة 2" descr="201504141036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625"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صورة 3" descr="الاحواض والصوب.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200" y="320040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صورة 4" descr="البرلس7.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0063" y="3000375"/>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826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صورة 5" descr="البرل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14313"/>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صورة 6" descr="البرلس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8938" y="214313"/>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صورة 7" descr="الصوب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063" y="0"/>
            <a:ext cx="4019551"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صورة 9" descr="العباسة.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143375"/>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صورة 10" descr="انا وخلفى الحضانات.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71688" y="4143375"/>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808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صورة 1" descr="انا بالبرل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صورة 2" descr="انا وخلفى الصوب.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5813" y="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صورة 3" descr="بحرية دمياط.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3"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صورة 4" descr="انا وخلفى-احواض سهل الطينة.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57813" y="3786188"/>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827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صورة 1" descr="مزرعة المنزلة.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7750"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صورة 3" descr="بحرية دمياط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صورة 4" descr="لبرلس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750" y="3000375"/>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صورة 5" descr="كتشنر3.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57875" y="3214688"/>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185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صورة 1" descr="بحيرةالبرل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642938"/>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صورة 3" descr="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188"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صورة 4" descr="7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3" y="314325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صورة 5" descr="156.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86313"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78381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صورة 1" descr="صورة٠٢٨٥.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9125" y="-428625"/>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صورة 2" descr="201504201033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2938"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صورة 4" descr="Photo000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86438" y="3571875"/>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صورة 6" descr="ماكينة تهوية مزرعة بور سعيد.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4313" y="314325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491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صورة 1" descr="Photo00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86438"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صورة 2" descr="Photo0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1563"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صورة 3" descr="الاحواض.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3" y="3286125"/>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صورة 5" descr="صورة213.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86188" y="4071938"/>
            <a:ext cx="5129212"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1982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صورة 1" descr="صورة٠٢٨٦.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0500" y="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صورة 2" descr="201410110932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28575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صورة 3" descr="2014101512285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86438" y="342900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صورة 4" descr="20150402103410.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71750" y="371475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809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صورة 1" descr="201504021034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صورة 2" descr="201504021034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3188" y="357188"/>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صورة 3" descr="2015041410515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صورة 4" descr="2015041410450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14875"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86238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صورة 1" descr="2015041413134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0000"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صورة 2" descr="201504141315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375"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صورة 3" descr="2015123108592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6313" y="3286125"/>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صورة 4" descr="20151231085858.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5750" y="3357563"/>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829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صورة 1" descr="201601030936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4938" y="0"/>
            <a:ext cx="3929062"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صورة 2" descr="201512310858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375" y="357188"/>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صورة 3" descr="2015123108590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625" y="3500438"/>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608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صورة 1" descr="225139_1675777779098_1377087739_1428645_2551383_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14341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صورة 1" descr="226098_1675783659245_1377087739_1428650_7825658_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061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صورة 1" descr="229788_1675783299236_1377087739_1428649_2251439_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710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صورة 1" descr="229999_1675778219109_1377087739_1428646_4010176_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454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صورة 2" descr="227773_1675784779273_1377087739_1428655_4205553_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4671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صورة 1" descr="201504201032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14313"/>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صورة 2" descr="201504201036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214313"/>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صورة 3" descr="2015042010365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3" y="0"/>
            <a:ext cx="3048001"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687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صورة 2" descr="Photo000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0000" y="214313"/>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صورة 3" descr="201504201117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صورة 4" descr="2015042011175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3500438"/>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صورة 5" descr="20150420101526.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7188" y="279400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صورة 6" descr="20150415094157.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14500"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6808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صورة 1" descr="201504201033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صورة 2" descr="201504201015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86063"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صورة 3" descr="2015042010145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3" y="0"/>
            <a:ext cx="3048001"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صورة 4" descr="20150420105618.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0000"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صورة 5" descr="Photo0010.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8916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صورة 1" descr="28-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0000"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صورة 2" desc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7375"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صورة 3" descr="201507281157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29188" y="3214688"/>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صورة 4" descr="201507281157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750"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566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صورة 1" descr="28-7-20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صورة 2" descr="Photo01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5813"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صورة 3" descr="Photo01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43563" y="279400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صورة 4" descr="Photo0119.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5750"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9036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صورة 1" descr="احواض تحضين بجوار الصوبة20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7750" y="214313"/>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صورة 2" descr="مكان العلف.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85938" y="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صورة 3" descr="Photo011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6313" y="3571875"/>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صورة 4" descr="Photo0118.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4313"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7719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صورة 1" descr="الاحواض والصوب.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1938" y="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صورة 2" descr="الصوب.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صورة 3" descr="انا وخلفى الحضانات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200" y="320040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صورة 4" descr="انا وخلفى الصوب.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7188" y="3200400"/>
            <a:ext cx="4876801"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9438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صورة 1" descr="انا وخلفى الحضانات.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صورة 2" descr="Photo01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صورة 3" descr="2015092910183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357563"/>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صورة 4" descr="‏70.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3714750"/>
            <a:ext cx="54864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8269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صورة 1" descr="‏5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0"/>
            <a:ext cx="548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64818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صورة 1" descr="201410151228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00688" y="500063"/>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صورة 2" descr="201504141315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8688" y="5715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صورة 4" descr="201504141330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429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صورة 5" descr="20150414131454.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29125" y="3810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125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18107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07248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5"/>
          <p:cNvSpPr>
            <a:spLocks noChangeArrowheads="1"/>
          </p:cNvSpPr>
          <p:nvPr/>
        </p:nvSpPr>
        <p:spPr bwMode="auto">
          <a:xfrm>
            <a:off x="1116013" y="3246438"/>
            <a:ext cx="5472112"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0"/>
              </a:spcBef>
              <a:spcAft>
                <a:spcPct val="0"/>
              </a:spcAft>
            </a:pPr>
            <a:r>
              <a:rPr lang="ar-EG" altLang="ar-EG" sz="4400" b="1" dirty="0" smtClean="0">
                <a:solidFill>
                  <a:prstClr val="white"/>
                </a:solidFill>
              </a:rPr>
              <a:t>واشكر سيادتكم لحسن </a:t>
            </a:r>
            <a:r>
              <a:rPr lang="ar-EG" altLang="ar-EG" sz="4400" b="1" dirty="0">
                <a:solidFill>
                  <a:prstClr val="white"/>
                </a:solidFill>
              </a:rPr>
              <a:t>الاستماع</a:t>
            </a:r>
            <a:endParaRPr lang="en-US" altLang="ar-EG" sz="4400" b="1" dirty="0">
              <a:solidFill>
                <a:prstClr val="white"/>
              </a:solidFill>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7" y="-28382"/>
            <a:ext cx="9144000" cy="6858000"/>
          </a:xfrm>
          <a:prstGeom prst="rect">
            <a:avLst/>
          </a:prstGeom>
        </p:spPr>
      </p:pic>
      <p:sp>
        <p:nvSpPr>
          <p:cNvPr id="6" name="مربع نص 5"/>
          <p:cNvSpPr txBox="1"/>
          <p:nvPr/>
        </p:nvSpPr>
        <p:spPr>
          <a:xfrm>
            <a:off x="2699792" y="2492896"/>
            <a:ext cx="1656184" cy="369332"/>
          </a:xfrm>
          <a:prstGeom prst="rect">
            <a:avLst/>
          </a:prstGeom>
          <a:noFill/>
        </p:spPr>
        <p:txBody>
          <a:bodyPr wrap="square" rtlCol="1">
            <a:spAutoFit/>
          </a:bodyPr>
          <a:lstStyle/>
          <a:p>
            <a:endParaRPr lang="ar-EG" dirty="0"/>
          </a:p>
        </p:txBody>
      </p:sp>
      <p:sp>
        <p:nvSpPr>
          <p:cNvPr id="7" name="مربع نص 6"/>
          <p:cNvSpPr txBox="1"/>
          <p:nvPr/>
        </p:nvSpPr>
        <p:spPr>
          <a:xfrm>
            <a:off x="611560" y="1556792"/>
            <a:ext cx="7488832" cy="4524315"/>
          </a:xfrm>
          <a:prstGeom prst="rect">
            <a:avLst/>
          </a:prstGeom>
          <a:noFill/>
        </p:spPr>
        <p:txBody>
          <a:bodyPr wrap="square" rtlCol="1">
            <a:spAutoFit/>
          </a:bodyPr>
          <a:lstStyle/>
          <a:p>
            <a:pPr algn="ctr"/>
            <a:r>
              <a:rPr lang="ar-EG" sz="9600" dirty="0" smtClean="0">
                <a:solidFill>
                  <a:srgbClr val="C00000"/>
                </a:solidFill>
              </a:rPr>
              <a:t>شكرا لسيادتكم على حسن الاستماع</a:t>
            </a:r>
            <a:endParaRPr lang="ar-EG" sz="9600" dirty="0">
              <a:solidFill>
                <a:srgbClr val="C00000"/>
              </a:solidFill>
            </a:endParaRPr>
          </a:p>
        </p:txBody>
      </p:sp>
    </p:spTree>
    <p:extLst>
      <p:ext uri="{BB962C8B-B14F-4D97-AF65-F5344CB8AC3E}">
        <p14:creationId xmlns:p14="http://schemas.microsoft.com/office/powerpoint/2010/main" val="19019045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309</TotalTime>
  <Words>683</Words>
  <Application>Microsoft Office PowerPoint</Application>
  <PresentationFormat>عرض على الشاشة (3:4)‏</PresentationFormat>
  <Paragraphs>50</Paragraphs>
  <Slides>54</Slides>
  <Notes>2</Notes>
  <HiddenSlides>0</HiddenSlides>
  <MMClips>0</MMClips>
  <ScaleCrop>false</ScaleCrop>
  <HeadingPairs>
    <vt:vector size="4" baseType="variant">
      <vt:variant>
        <vt:lpstr>نسق</vt:lpstr>
      </vt:variant>
      <vt:variant>
        <vt:i4>1</vt:i4>
      </vt:variant>
      <vt:variant>
        <vt:lpstr>عناوين الشرائح</vt:lpstr>
      </vt:variant>
      <vt:variant>
        <vt:i4>54</vt:i4>
      </vt:variant>
    </vt:vector>
  </HeadingPairs>
  <TitlesOfParts>
    <vt:vector size="55" baseType="lpstr">
      <vt:lpstr>تدفق</vt:lpstr>
      <vt:lpstr>بسم الله الرحمن الرحيم</vt:lpstr>
      <vt:lpstr>عرض تقديمي في PowerPoint</vt:lpstr>
      <vt:lpstr>عرض تقديمي في PowerPoint</vt:lpstr>
      <vt:lpstr>عرض تقديمي في PowerPoint</vt:lpstr>
      <vt:lpstr>بسم الله الرحمن الرحيم</vt:lpstr>
      <vt:lpstr>الأستاذ الدكتور  محمود عثمان عبد الحميد الجندي </vt:lpstr>
      <vt:lpstr>عرض تقديمي في PowerPoint</vt:lpstr>
      <vt:lpstr>عرض تقديمي في PowerPoint</vt:lpstr>
      <vt:lpstr>المشكلات التى تنشا بمياه الحوض اثناء التربيه و كيفية الحد منها</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Ahmed-Under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MISR</dc:creator>
  <cp:lastModifiedBy>دكتور محمود الجندى</cp:lastModifiedBy>
  <cp:revision>47</cp:revision>
  <dcterms:created xsi:type="dcterms:W3CDTF">2018-08-25T18:40:12Z</dcterms:created>
  <dcterms:modified xsi:type="dcterms:W3CDTF">2019-03-08T02:37:54Z</dcterms:modified>
</cp:coreProperties>
</file>