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303" r:id="rId3"/>
    <p:sldId id="304" r:id="rId4"/>
    <p:sldId id="278" r:id="rId5"/>
    <p:sldId id="291" r:id="rId6"/>
    <p:sldId id="279" r:id="rId7"/>
    <p:sldId id="280" r:id="rId8"/>
    <p:sldId id="281" r:id="rId9"/>
    <p:sldId id="282" r:id="rId10"/>
    <p:sldId id="283" r:id="rId11"/>
    <p:sldId id="292" r:id="rId12"/>
    <p:sldId id="284" r:id="rId13"/>
    <p:sldId id="285" r:id="rId14"/>
    <p:sldId id="286" r:id="rId15"/>
    <p:sldId id="287" r:id="rId16"/>
    <p:sldId id="288" r:id="rId17"/>
    <p:sldId id="289" r:id="rId18"/>
    <p:sldId id="290" r:id="rId19"/>
    <p:sldId id="300" r:id="rId20"/>
    <p:sldId id="257" r:id="rId21"/>
    <p:sldId id="258" r:id="rId22"/>
    <p:sldId id="259" r:id="rId23"/>
    <p:sldId id="293" r:id="rId24"/>
    <p:sldId id="294" r:id="rId25"/>
    <p:sldId id="297" r:id="rId26"/>
    <p:sldId id="295" r:id="rId27"/>
    <p:sldId id="298" r:id="rId28"/>
    <p:sldId id="301" r:id="rId29"/>
    <p:sldId id="302" r:id="rId30"/>
    <p:sldId id="305" r:id="rId31"/>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5" d="100"/>
          <a:sy n="75" d="100"/>
        </p:scale>
        <p:origin x="5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40AA69B-F2F6-4893-B4EB-99361A8C9D5F}" type="datetimeFigureOut">
              <a:rPr lang="ar-SA" smtClean="0"/>
              <a:t>24/11/35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1473068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0AA69B-F2F6-4893-B4EB-99361A8C9D5F}" type="datetimeFigureOut">
              <a:rPr lang="ar-SA" smtClean="0"/>
              <a:t>24/11/35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283058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40AA69B-F2F6-4893-B4EB-99361A8C9D5F}" type="datetimeFigureOut">
              <a:rPr lang="ar-SA" smtClean="0"/>
              <a:t>24/11/35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262829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40AA69B-F2F6-4893-B4EB-99361A8C9D5F}" type="datetimeFigureOut">
              <a:rPr lang="ar-SA" smtClean="0"/>
              <a:t>24/11/35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115938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40AA69B-F2F6-4893-B4EB-99361A8C9D5F}" type="datetimeFigureOut">
              <a:rPr lang="ar-SA" smtClean="0"/>
              <a:t>24/11/35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199608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40AA69B-F2F6-4893-B4EB-99361A8C9D5F}" type="datetimeFigureOut">
              <a:rPr lang="ar-SA" smtClean="0"/>
              <a:t>24/11/35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1651788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40AA69B-F2F6-4893-B4EB-99361A8C9D5F}" type="datetimeFigureOut">
              <a:rPr lang="ar-SA" smtClean="0"/>
              <a:t>24/11/35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3531275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0AA69B-F2F6-4893-B4EB-99361A8C9D5F}" type="datetimeFigureOut">
              <a:rPr lang="ar-SA" smtClean="0"/>
              <a:t>24/11/35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232430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0AA69B-F2F6-4893-B4EB-99361A8C9D5F}" type="datetimeFigureOut">
              <a:rPr lang="ar-SA" smtClean="0"/>
              <a:t>24/11/35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422049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0AA69B-F2F6-4893-B4EB-99361A8C9D5F}" type="datetimeFigureOut">
              <a:rPr lang="ar-SA" smtClean="0"/>
              <a:t>24/11/35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208848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0AA69B-F2F6-4893-B4EB-99361A8C9D5F}" type="datetimeFigureOut">
              <a:rPr lang="ar-SA" smtClean="0"/>
              <a:t>24/11/35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E0207-FF38-413A-BF4C-9B3C031277F7}" type="slidenum">
              <a:rPr lang="ar-SA" smtClean="0"/>
              <a:t>‹#›</a:t>
            </a:fld>
            <a:endParaRPr lang="ar-SA"/>
          </a:p>
        </p:txBody>
      </p:sp>
    </p:spTree>
    <p:extLst>
      <p:ext uri="{BB962C8B-B14F-4D97-AF65-F5344CB8AC3E}">
        <p14:creationId xmlns:p14="http://schemas.microsoft.com/office/powerpoint/2010/main" val="2719654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40AA69B-F2F6-4893-B4EB-99361A8C9D5F}" type="datetimeFigureOut">
              <a:rPr lang="ar-SA" smtClean="0"/>
              <a:t>24/11/35</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69E0207-FF38-413A-BF4C-9B3C031277F7}" type="slidenum">
              <a:rPr lang="ar-SA" smtClean="0"/>
              <a:t>‹#›</a:t>
            </a:fld>
            <a:endParaRPr lang="ar-SA"/>
          </a:p>
        </p:txBody>
      </p:sp>
    </p:spTree>
    <p:extLst>
      <p:ext uri="{BB962C8B-B14F-4D97-AF65-F5344CB8AC3E}">
        <p14:creationId xmlns:p14="http://schemas.microsoft.com/office/powerpoint/2010/main" val="340692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مشروعات المعلومات التجارية</a:t>
            </a:r>
            <a:endParaRPr lang="ar-SA" dirty="0"/>
          </a:p>
        </p:txBody>
      </p:sp>
      <p:sp>
        <p:nvSpPr>
          <p:cNvPr id="3" name="عنوان فرعي 2"/>
          <p:cNvSpPr>
            <a:spLocks noGrp="1"/>
          </p:cNvSpPr>
          <p:nvPr>
            <p:ph type="subTitle" idx="1"/>
          </p:nvPr>
        </p:nvSpPr>
        <p:spPr/>
        <p:txBody>
          <a:bodyPr/>
          <a:lstStyle/>
          <a:p>
            <a:r>
              <a:rPr lang="ar-SA" dirty="0" smtClean="0"/>
              <a:t>الفصل الدراسي الأول 1435هـ</a:t>
            </a:r>
            <a:endParaRPr lang="ar-SA" dirty="0"/>
          </a:p>
        </p:txBody>
      </p:sp>
    </p:spTree>
    <p:extLst>
      <p:ext uri="{BB962C8B-B14F-4D97-AF65-F5344CB8AC3E}">
        <p14:creationId xmlns:p14="http://schemas.microsoft.com/office/powerpoint/2010/main" val="608855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2300" y="812800"/>
            <a:ext cx="5867400" cy="5448299"/>
          </a:xfrm>
        </p:spPr>
      </p:pic>
    </p:spTree>
    <p:extLst>
      <p:ext uri="{BB962C8B-B14F-4D97-AF65-F5344CB8AC3E}">
        <p14:creationId xmlns:p14="http://schemas.microsoft.com/office/powerpoint/2010/main" val="1695150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48237" y="876300"/>
            <a:ext cx="5097463" cy="5219699"/>
          </a:xfrm>
        </p:spPr>
      </p:pic>
    </p:spTree>
    <p:extLst>
      <p:ext uri="{BB962C8B-B14F-4D97-AF65-F5344CB8AC3E}">
        <p14:creationId xmlns:p14="http://schemas.microsoft.com/office/powerpoint/2010/main" val="425929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buNone/>
            </a:pPr>
            <a:r>
              <a:rPr lang="ar-SA" sz="4000" b="1" dirty="0" smtClean="0"/>
              <a:t>ما معنى مشروع تجاري ؟</a:t>
            </a:r>
          </a:p>
          <a:p>
            <a:pPr marL="0" indent="0">
              <a:buNone/>
            </a:pPr>
            <a:r>
              <a:rPr lang="ar-SA" sz="4000" b="1" dirty="0" smtClean="0"/>
              <a:t>لماذا نرغب في امتلاك مشروع خاص بنا ؟</a:t>
            </a:r>
          </a:p>
          <a:p>
            <a:pPr marL="0" indent="0">
              <a:buNone/>
            </a:pPr>
            <a:r>
              <a:rPr lang="ar-SA" sz="4000" b="1" dirty="0" smtClean="0"/>
              <a:t>هل يستطيع كل شخص أن ينشئ مشروعا تجاريا ؟</a:t>
            </a:r>
            <a:endParaRPr lang="ar-SA" sz="4000" b="1" dirty="0"/>
          </a:p>
        </p:txBody>
      </p:sp>
    </p:spTree>
    <p:extLst>
      <p:ext uri="{BB962C8B-B14F-4D97-AF65-F5344CB8AC3E}">
        <p14:creationId xmlns:p14="http://schemas.microsoft.com/office/powerpoint/2010/main" val="32878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حتى تكون صاحب مشروع</a:t>
            </a:r>
            <a:endParaRPr lang="ar-SA" b="1" dirty="0"/>
          </a:p>
        </p:txBody>
      </p:sp>
      <p:sp>
        <p:nvSpPr>
          <p:cNvPr id="3" name="عنصر نائب للمحتوى 2"/>
          <p:cNvSpPr>
            <a:spLocks noGrp="1"/>
          </p:cNvSpPr>
          <p:nvPr>
            <p:ph idx="1"/>
          </p:nvPr>
        </p:nvSpPr>
        <p:spPr/>
        <p:txBody>
          <a:bodyPr/>
          <a:lstStyle/>
          <a:p>
            <a:pPr>
              <a:buFont typeface="Wingdings" panose="05000000000000000000" pitchFamily="2" charset="2"/>
              <a:buChar char="ü"/>
            </a:pPr>
            <a:r>
              <a:rPr lang="ar-SA" dirty="0" smtClean="0"/>
              <a:t> </a:t>
            </a:r>
            <a:r>
              <a:rPr lang="ar-SA" sz="4400" b="1" dirty="0" smtClean="0"/>
              <a:t>هواية تحبها </a:t>
            </a:r>
          </a:p>
          <a:p>
            <a:pPr>
              <a:buFont typeface="Wingdings" panose="05000000000000000000" pitchFamily="2" charset="2"/>
              <a:buChar char="ü"/>
            </a:pPr>
            <a:r>
              <a:rPr lang="ar-SA" sz="4400" b="1" dirty="0" smtClean="0"/>
              <a:t>خبرة في موضوع معين </a:t>
            </a:r>
          </a:p>
          <a:p>
            <a:pPr>
              <a:buFont typeface="Wingdings" panose="05000000000000000000" pitchFamily="2" charset="2"/>
              <a:buChar char="ü"/>
            </a:pPr>
            <a:r>
              <a:rPr lang="ar-SA" sz="4400" b="1" dirty="0" smtClean="0"/>
              <a:t>هل يستطيع أي شخص أن يكون صاحب مشروع تجاري ؟</a:t>
            </a:r>
            <a:endParaRPr lang="ar-SA" sz="4400" b="1" dirty="0"/>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1" y="2743200"/>
            <a:ext cx="3497262" cy="3860799"/>
          </a:xfrm>
          <a:prstGeom prst="rect">
            <a:avLst/>
          </a:prstGeom>
        </p:spPr>
      </p:pic>
    </p:spTree>
    <p:extLst>
      <p:ext uri="{BB962C8B-B14F-4D97-AF65-F5344CB8AC3E}">
        <p14:creationId xmlns:p14="http://schemas.microsoft.com/office/powerpoint/2010/main" val="144479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b="1" dirty="0"/>
          </a:p>
        </p:txBody>
      </p:sp>
      <p:sp>
        <p:nvSpPr>
          <p:cNvPr id="3" name="عنصر نائب للمحتوى 2"/>
          <p:cNvSpPr>
            <a:spLocks noGrp="1"/>
          </p:cNvSpPr>
          <p:nvPr>
            <p:ph idx="1"/>
          </p:nvPr>
        </p:nvSpPr>
        <p:spPr/>
        <p:txBody>
          <a:bodyPr>
            <a:normAutofit/>
          </a:bodyPr>
          <a:lstStyle/>
          <a:p>
            <a:pPr marL="0" indent="0">
              <a:buNone/>
            </a:pPr>
            <a:r>
              <a:rPr lang="ar-SA" sz="4000" b="1" u="sng" dirty="0" smtClean="0">
                <a:solidFill>
                  <a:srgbClr val="C00000"/>
                </a:solidFill>
              </a:rPr>
              <a:t>الريادة </a:t>
            </a:r>
          </a:p>
          <a:p>
            <a:pPr marL="0" indent="0">
              <a:buNone/>
            </a:pPr>
            <a:r>
              <a:rPr lang="ar-SA" sz="4000" b="1" dirty="0" smtClean="0"/>
              <a:t>خصائص وسلوكيات تتعلق بالابتداء بعمل والتخطيط له وتنظيمه وتحمل </a:t>
            </a:r>
            <a:r>
              <a:rPr lang="ar-SA" sz="4000" b="1" dirty="0" err="1" smtClean="0"/>
              <a:t>مخاطره</a:t>
            </a:r>
            <a:r>
              <a:rPr lang="ar-SA" sz="4000" b="1" dirty="0" smtClean="0"/>
              <a:t> والإبداع في إدارته .</a:t>
            </a:r>
          </a:p>
          <a:p>
            <a:pPr marL="0" indent="0">
              <a:buNone/>
            </a:pPr>
            <a:r>
              <a:rPr lang="ar-SA" sz="4000" b="1" u="sng" dirty="0" smtClean="0">
                <a:solidFill>
                  <a:srgbClr val="C00000"/>
                </a:solidFill>
              </a:rPr>
              <a:t>الرائد</a:t>
            </a:r>
            <a:r>
              <a:rPr lang="ar-SA" sz="4000" b="1" dirty="0" smtClean="0"/>
              <a:t> </a:t>
            </a:r>
          </a:p>
          <a:p>
            <a:pPr marL="0" indent="0">
              <a:buNone/>
            </a:pPr>
            <a:r>
              <a:rPr lang="ar-SA" sz="4000" b="1" dirty="0" smtClean="0"/>
              <a:t>فرد يتمتع بقدرات على تحمل المخاطر ورؤية الفرص والتخطيط والإدارة الإبداعية لعمل خاص به</a:t>
            </a:r>
            <a:endParaRPr lang="ar-SA" sz="4000" b="1" dirty="0"/>
          </a:p>
        </p:txBody>
      </p:sp>
    </p:spTree>
    <p:extLst>
      <p:ext uri="{BB962C8B-B14F-4D97-AF65-F5344CB8AC3E}">
        <p14:creationId xmlns:p14="http://schemas.microsoft.com/office/powerpoint/2010/main" val="269922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C00000"/>
                </a:solidFill>
              </a:rPr>
              <a:t>خصائص الرواد</a:t>
            </a:r>
            <a:endParaRPr lang="ar-SA" b="1" u="sng" dirty="0">
              <a:solidFill>
                <a:srgbClr val="C0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القدرة على التحكم الذاتي والاعتقاد بأن مصيرهم يحددونه بأنفسهم ويحبون الاستقلالية وإدارة أنفسهم</a:t>
            </a:r>
          </a:p>
          <a:p>
            <a:pPr>
              <a:buFont typeface="Wingdings" panose="05000000000000000000" pitchFamily="2" charset="2"/>
              <a:buChar char="ü"/>
            </a:pPr>
            <a:r>
              <a:rPr lang="ar-SA" sz="4000" b="1" dirty="0" smtClean="0"/>
              <a:t>يتمتعون بطاقة عمل هائلة ويعملون بجد واجتهاد ومثابرة ورغبة بالتميز والنجاح</a:t>
            </a:r>
          </a:p>
          <a:p>
            <a:pPr>
              <a:buFont typeface="Wingdings" panose="05000000000000000000" pitchFamily="2" charset="2"/>
              <a:buChar char="ü"/>
            </a:pPr>
            <a:r>
              <a:rPr lang="ar-SA" sz="4000" b="1" dirty="0" smtClean="0"/>
              <a:t>الشعور بحاجة كبيرة لتحقيق إنجازات متميزة</a:t>
            </a:r>
          </a:p>
          <a:p>
            <a:pPr>
              <a:buFont typeface="Wingdings" panose="05000000000000000000" pitchFamily="2" charset="2"/>
              <a:buChar char="ü"/>
            </a:pPr>
            <a:r>
              <a:rPr lang="ar-SA" sz="4000" b="1" dirty="0" smtClean="0"/>
              <a:t>يسعون وراء تحقيق أهداف فيها قدر كبير من التحدي ويستفيدون من التغذية العكسية </a:t>
            </a:r>
            <a:r>
              <a:rPr lang="ar-SA" sz="4000" b="1" dirty="0" err="1" smtClean="0"/>
              <a:t>لادائهم</a:t>
            </a:r>
            <a:endParaRPr lang="ar-SA" sz="4000" b="1" dirty="0"/>
          </a:p>
        </p:txBody>
      </p:sp>
    </p:spTree>
    <p:extLst>
      <p:ext uri="{BB962C8B-B14F-4D97-AF65-F5344CB8AC3E}">
        <p14:creationId xmlns:p14="http://schemas.microsoft.com/office/powerpoint/2010/main" val="372888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خصائص الرواد</a:t>
            </a:r>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يتقبلون حالات الغموض ويتحملون المخاطر والمواقف ذات طبيعة لا تأكد عالي</a:t>
            </a:r>
          </a:p>
          <a:p>
            <a:pPr>
              <a:buFont typeface="Wingdings" panose="05000000000000000000" pitchFamily="2" charset="2"/>
              <a:buChar char="ü"/>
            </a:pPr>
            <a:r>
              <a:rPr lang="ar-SA" sz="4000" b="1" dirty="0" smtClean="0"/>
              <a:t>ثقة عالية بالنفس والشعور أن لديهم طاقة كبيرة للمنافسة واستعداد لاتخاذ قرارات في مواقف صعبة</a:t>
            </a:r>
          </a:p>
          <a:p>
            <a:pPr>
              <a:buFont typeface="Wingdings" panose="05000000000000000000" pitchFamily="2" charset="2"/>
              <a:buChar char="ü"/>
            </a:pPr>
            <a:r>
              <a:rPr lang="ar-SA" sz="4000" b="1" dirty="0" smtClean="0"/>
              <a:t>صبورون ويهتمون بالأفعال أكثر من الأقوال ويركزون على حل المشاكل وعدم تضييع الوقت</a:t>
            </a:r>
            <a:endParaRPr lang="ar-SA" sz="4000" b="1" dirty="0"/>
          </a:p>
        </p:txBody>
      </p:sp>
    </p:spTree>
    <p:extLst>
      <p:ext uri="{BB962C8B-B14F-4D97-AF65-F5344CB8AC3E}">
        <p14:creationId xmlns:p14="http://schemas.microsoft.com/office/powerpoint/2010/main" val="413577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خصائص الرواد</a:t>
            </a:r>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الاستقلالية وعدم الاتكال على الآخرين فهم يحبون أن يكونوا مدراء أنفسهم ولا يتبعون الآخرين .</a:t>
            </a:r>
          </a:p>
          <a:p>
            <a:pPr>
              <a:buFont typeface="Wingdings" panose="05000000000000000000" pitchFamily="2" charset="2"/>
              <a:buChar char="ü"/>
            </a:pPr>
            <a:r>
              <a:rPr lang="ar-SA" sz="4000" b="1" dirty="0" smtClean="0"/>
              <a:t>مرونة بالتفكير والعمل واستعداد لقبول حالات الفشل ومن ثم التصحيح وتغيير الخطط باستمرار وديناميكية وعدم الجمود أمام المواقف ذات التحدي </a:t>
            </a:r>
          </a:p>
          <a:p>
            <a:pPr>
              <a:buFont typeface="Wingdings" panose="05000000000000000000" pitchFamily="2" charset="2"/>
              <a:buChar char="ü"/>
            </a:pPr>
            <a:endParaRPr lang="ar-SA" sz="4000" b="1" dirty="0"/>
          </a:p>
        </p:txBody>
      </p:sp>
    </p:spTree>
    <p:extLst>
      <p:ext uri="{BB962C8B-B14F-4D97-AF65-F5344CB8AC3E}">
        <p14:creationId xmlns:p14="http://schemas.microsoft.com/office/powerpoint/2010/main" val="375655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تصورات خاطئة</a:t>
            </a:r>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الرواد يولدون بموهبة ولا يصنعون </a:t>
            </a:r>
          </a:p>
          <a:p>
            <a:pPr>
              <a:buFont typeface="Wingdings" panose="05000000000000000000" pitchFamily="2" charset="2"/>
              <a:buChar char="ü"/>
            </a:pPr>
            <a:r>
              <a:rPr lang="ar-SA" sz="4000" b="1" dirty="0" smtClean="0"/>
              <a:t>الرواد مغامرون</a:t>
            </a:r>
          </a:p>
          <a:p>
            <a:pPr>
              <a:buFont typeface="Wingdings" panose="05000000000000000000" pitchFamily="2" charset="2"/>
              <a:buChar char="ü"/>
            </a:pPr>
            <a:r>
              <a:rPr lang="ar-SA" sz="4000" b="1" dirty="0" smtClean="0"/>
              <a:t>الأموال هي مفتاح النجاح للرواد</a:t>
            </a:r>
          </a:p>
          <a:p>
            <a:pPr>
              <a:buFont typeface="Wingdings" panose="05000000000000000000" pitchFamily="2" charset="2"/>
              <a:buChar char="ü"/>
            </a:pPr>
            <a:r>
              <a:rPr lang="ar-SA" sz="4000" b="1" dirty="0" smtClean="0"/>
              <a:t>يجب أن يكون الرائد شابا أو صغير السن</a:t>
            </a:r>
          </a:p>
          <a:p>
            <a:pPr>
              <a:buFont typeface="Wingdings" panose="05000000000000000000" pitchFamily="2" charset="2"/>
              <a:buChar char="ü"/>
            </a:pPr>
            <a:r>
              <a:rPr lang="ar-SA" sz="4000" b="1" dirty="0" smtClean="0"/>
              <a:t>يجب أن يكون الرائد حاصلا على شهادة جامعية</a:t>
            </a:r>
            <a:endParaRPr lang="ar-SA" sz="4000" b="1" dirty="0"/>
          </a:p>
        </p:txBody>
      </p:sp>
    </p:spTree>
    <p:extLst>
      <p:ext uri="{BB962C8B-B14F-4D97-AF65-F5344CB8AC3E}">
        <p14:creationId xmlns:p14="http://schemas.microsoft.com/office/powerpoint/2010/main" val="235182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endParaRPr lang="ar-SA" sz="4400" b="1" dirty="0" smtClean="0">
              <a:solidFill>
                <a:srgbClr val="C00000"/>
              </a:solidFill>
            </a:endParaRPr>
          </a:p>
          <a:p>
            <a:endParaRPr lang="ar-SA" sz="4400" b="1" dirty="0">
              <a:solidFill>
                <a:srgbClr val="C00000"/>
              </a:solidFill>
            </a:endParaRPr>
          </a:p>
          <a:p>
            <a:pPr marL="0" indent="0" algn="ctr">
              <a:buNone/>
            </a:pPr>
            <a:r>
              <a:rPr lang="ar-SA" sz="4400" b="1" dirty="0" smtClean="0">
                <a:solidFill>
                  <a:srgbClr val="C00000"/>
                </a:solidFill>
              </a:rPr>
              <a:t>أشكال الأعمال الصغيرة</a:t>
            </a:r>
            <a:endParaRPr lang="ar-SA" sz="4400" b="1" dirty="0">
              <a:solidFill>
                <a:srgbClr val="C00000"/>
              </a:solidFill>
            </a:endParaRPr>
          </a:p>
        </p:txBody>
      </p:sp>
    </p:spTree>
    <p:extLst>
      <p:ext uri="{BB962C8B-B14F-4D97-AF65-F5344CB8AC3E}">
        <p14:creationId xmlns:p14="http://schemas.microsoft.com/office/powerpoint/2010/main" val="7272218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marL="0" indent="0">
              <a:buNone/>
            </a:pPr>
            <a:r>
              <a:rPr lang="ar-SA" sz="4000" b="1" dirty="0" smtClean="0"/>
              <a:t>العمل الصغير </a:t>
            </a:r>
            <a:r>
              <a:rPr lang="en-US" sz="4000" b="1" dirty="0" smtClean="0"/>
              <a:t>small business</a:t>
            </a:r>
          </a:p>
          <a:p>
            <a:pPr marL="0" indent="0">
              <a:buNone/>
            </a:pPr>
            <a:r>
              <a:rPr lang="ar-SA" sz="4000" b="1" dirty="0" smtClean="0"/>
              <a:t>هو العمل الذي يمتلك ويدار من قبل فرد أو أفراد معدودين وبشكل مستقل ويعمل فيه عدد قليل ولا يهيمن بأي شكل من الأشكال على القطاع الذي يعمل فيه</a:t>
            </a:r>
          </a:p>
          <a:p>
            <a:pPr marL="0" indent="0">
              <a:buNone/>
            </a:pPr>
            <a:endParaRPr lang="ar-SA" sz="4000" b="1" dirty="0"/>
          </a:p>
        </p:txBody>
      </p:sp>
    </p:spTree>
    <p:extLst>
      <p:ext uri="{BB962C8B-B14F-4D97-AF65-F5344CB8AC3E}">
        <p14:creationId xmlns:p14="http://schemas.microsoft.com/office/powerpoint/2010/main" val="2276003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marL="0" indent="0">
              <a:buNone/>
            </a:pPr>
            <a:r>
              <a:rPr lang="ar-SA" sz="4000" b="1" dirty="0" smtClean="0">
                <a:solidFill>
                  <a:srgbClr val="FF0000"/>
                </a:solidFill>
              </a:rPr>
              <a:t>الأعمال الصغيرة جدا (</a:t>
            </a:r>
            <a:r>
              <a:rPr lang="ar-SA" sz="4000" b="1" dirty="0" err="1" smtClean="0">
                <a:solidFill>
                  <a:srgbClr val="FF0000"/>
                </a:solidFill>
              </a:rPr>
              <a:t>المايكروية</a:t>
            </a:r>
            <a:r>
              <a:rPr lang="ar-SA" sz="4000" b="1" dirty="0" smtClean="0">
                <a:solidFill>
                  <a:srgbClr val="FF0000"/>
                </a:solidFill>
              </a:rPr>
              <a:t> )</a:t>
            </a:r>
          </a:p>
          <a:p>
            <a:pPr marL="0" indent="0">
              <a:buNone/>
            </a:pPr>
            <a:r>
              <a:rPr lang="ar-SA" sz="4000" b="1" dirty="0" smtClean="0"/>
              <a:t>نمط من الأعمال توجد في مكان واحد ويعمل فيه أقل من خمسة أشخاص ، ويضم هذا النمط عدد كبير من المنشآت الحرفية في مختلف القطاعات تعتمد عادة على الموارد المحلية في البلد وتسوق منتجاتها في مناطق محددة داخل البلد</a:t>
            </a:r>
            <a:endParaRPr lang="ar-SA" sz="4000" b="1" dirty="0"/>
          </a:p>
        </p:txBody>
      </p:sp>
    </p:spTree>
    <p:extLst>
      <p:ext uri="{BB962C8B-B14F-4D97-AF65-F5344CB8AC3E}">
        <p14:creationId xmlns:p14="http://schemas.microsoft.com/office/powerpoint/2010/main" val="224140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b="1" dirty="0"/>
          </a:p>
        </p:txBody>
      </p:sp>
      <p:sp>
        <p:nvSpPr>
          <p:cNvPr id="3" name="عنصر نائب للمحتوى 2"/>
          <p:cNvSpPr>
            <a:spLocks noGrp="1"/>
          </p:cNvSpPr>
          <p:nvPr>
            <p:ph idx="1"/>
          </p:nvPr>
        </p:nvSpPr>
        <p:spPr/>
        <p:txBody>
          <a:bodyPr>
            <a:normAutofit/>
          </a:bodyPr>
          <a:lstStyle/>
          <a:p>
            <a:pPr marL="0" indent="0">
              <a:buNone/>
            </a:pPr>
            <a:r>
              <a:rPr lang="ar-SA" sz="4000" b="1" dirty="0" smtClean="0">
                <a:solidFill>
                  <a:srgbClr val="FF0000"/>
                </a:solidFill>
              </a:rPr>
              <a:t>الأعمال العائلية </a:t>
            </a:r>
            <a:r>
              <a:rPr lang="en-US" sz="4000" b="1" dirty="0" smtClean="0">
                <a:solidFill>
                  <a:srgbClr val="FF0000"/>
                </a:solidFill>
              </a:rPr>
              <a:t>Family Business</a:t>
            </a:r>
          </a:p>
          <a:p>
            <a:pPr marL="0" indent="0">
              <a:buNone/>
            </a:pPr>
            <a:r>
              <a:rPr lang="ar-SA" sz="4000" b="1" dirty="0" smtClean="0"/>
              <a:t>هي نمط أخر من الأعمال الصغيرة تمتلك وتدار من قبل أفراد عائلة صغيرة واحدة لتوفر مصدر رزق لها وابسط صورها المحلات التجارية الصغيرة</a:t>
            </a:r>
            <a:endParaRPr lang="ar-SA" sz="4000" b="1" dirty="0"/>
          </a:p>
        </p:txBody>
      </p:sp>
    </p:spTree>
    <p:extLst>
      <p:ext uri="{BB962C8B-B14F-4D97-AF65-F5344CB8AC3E}">
        <p14:creationId xmlns:p14="http://schemas.microsoft.com/office/powerpoint/2010/main" val="16747323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b="1" dirty="0"/>
          </a:p>
        </p:txBody>
      </p:sp>
      <p:sp>
        <p:nvSpPr>
          <p:cNvPr id="3" name="عنصر نائب للمحتوى 2"/>
          <p:cNvSpPr>
            <a:spLocks noGrp="1"/>
          </p:cNvSpPr>
          <p:nvPr>
            <p:ph idx="1"/>
          </p:nvPr>
        </p:nvSpPr>
        <p:spPr/>
        <p:txBody>
          <a:bodyPr>
            <a:normAutofit/>
          </a:bodyPr>
          <a:lstStyle/>
          <a:p>
            <a:pPr marL="0" indent="0">
              <a:buNone/>
            </a:pPr>
            <a:r>
              <a:rPr lang="ar-SA" sz="4000" b="1" dirty="0" smtClean="0">
                <a:solidFill>
                  <a:srgbClr val="FF0000"/>
                </a:solidFill>
              </a:rPr>
              <a:t>الأعمال المنزلية </a:t>
            </a:r>
            <a:r>
              <a:rPr lang="en-US" sz="4000" b="1" dirty="0" smtClean="0">
                <a:solidFill>
                  <a:srgbClr val="FF0000"/>
                </a:solidFill>
              </a:rPr>
              <a:t>Home-Based Business</a:t>
            </a:r>
          </a:p>
          <a:p>
            <a:pPr marL="0" indent="0">
              <a:buNone/>
            </a:pPr>
            <a:r>
              <a:rPr lang="ar-SA" sz="4000" b="1" dirty="0" smtClean="0"/>
              <a:t>هي أعمال تمارس في المنزل ومملوكة مباشرة من قبل فرد أو أفراد ، لها جاذبية خاصة بسبب سهولة التمويل وعادة ما يلجأ الرياديون إلى الانطلاق في أعمالهم بالبدء بالأعمال المنزلية وقد ساعد الحاسوب كثيرا على ممارسة هذه الأعمال بالاستفادة من شبكة الإنترنت والخدمات التي تقدمها لدعم هذا النوع من الأعمال .</a:t>
            </a:r>
            <a:endParaRPr lang="ar-SA" sz="4000" b="1" dirty="0"/>
          </a:p>
        </p:txBody>
      </p:sp>
    </p:spTree>
    <p:extLst>
      <p:ext uri="{BB962C8B-B14F-4D97-AF65-F5344CB8AC3E}">
        <p14:creationId xmlns:p14="http://schemas.microsoft.com/office/powerpoint/2010/main" val="1810289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31900" y="500062"/>
            <a:ext cx="10515600" cy="1325563"/>
          </a:xfrm>
        </p:spPr>
        <p:txBody>
          <a:bodyPr/>
          <a:lstStyle/>
          <a:p>
            <a:r>
              <a:rPr lang="ar-SA" b="1" u="sng" dirty="0" smtClean="0">
                <a:solidFill>
                  <a:srgbClr val="FF0000"/>
                </a:solidFill>
              </a:rPr>
              <a:t>لماذا تنجح او تفشل الأعمال الصغيرة</a:t>
            </a:r>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نقص الخبرة</a:t>
            </a:r>
          </a:p>
          <a:p>
            <a:pPr>
              <a:buFont typeface="Wingdings" panose="05000000000000000000" pitchFamily="2" charset="2"/>
              <a:buChar char="ü"/>
            </a:pPr>
            <a:r>
              <a:rPr lang="ar-SA" sz="4000" b="1" dirty="0" smtClean="0"/>
              <a:t>نقص التجربة</a:t>
            </a:r>
          </a:p>
          <a:p>
            <a:pPr>
              <a:buFont typeface="Wingdings" panose="05000000000000000000" pitchFamily="2" charset="2"/>
              <a:buChar char="ü"/>
            </a:pPr>
            <a:r>
              <a:rPr lang="ar-SA" sz="4000" b="1" dirty="0" smtClean="0"/>
              <a:t>عدم وجود استراتيجية واضحة للعمل</a:t>
            </a:r>
          </a:p>
          <a:p>
            <a:pPr>
              <a:buFont typeface="Wingdings" panose="05000000000000000000" pitchFamily="2" charset="2"/>
              <a:buChar char="ü"/>
            </a:pPr>
            <a:r>
              <a:rPr lang="ar-SA" sz="4000" b="1" dirty="0" smtClean="0"/>
              <a:t>عدم وجود القيادة الواعية</a:t>
            </a:r>
          </a:p>
        </p:txBody>
      </p:sp>
    </p:spTree>
    <p:extLst>
      <p:ext uri="{BB962C8B-B14F-4D97-AF65-F5344CB8AC3E}">
        <p14:creationId xmlns:p14="http://schemas.microsoft.com/office/powerpoint/2010/main" val="276257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لماذا تنجح او تفشل الأعمال الصغيرة</a:t>
            </a:r>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رقابة مالية غير كفؤة</a:t>
            </a:r>
          </a:p>
          <a:p>
            <a:pPr>
              <a:buFont typeface="Wingdings" panose="05000000000000000000" pitchFamily="2" charset="2"/>
              <a:buChar char="ü"/>
            </a:pPr>
            <a:r>
              <a:rPr lang="ar-SA" sz="4000" b="1" dirty="0" smtClean="0"/>
              <a:t>النمو السريع غير المسيطر عليه</a:t>
            </a:r>
          </a:p>
          <a:p>
            <a:pPr>
              <a:buFont typeface="Wingdings" panose="05000000000000000000" pitchFamily="2" charset="2"/>
              <a:buChar char="ü"/>
            </a:pPr>
            <a:r>
              <a:rPr lang="ar-SA" sz="4000" b="1" dirty="0" smtClean="0"/>
              <a:t>قلة الالتزام بالعمل</a:t>
            </a:r>
          </a:p>
          <a:p>
            <a:pPr>
              <a:buFont typeface="Wingdings" panose="05000000000000000000" pitchFamily="2" charset="2"/>
              <a:buChar char="ü"/>
            </a:pPr>
            <a:r>
              <a:rPr lang="ar-SA" sz="4000" b="1" dirty="0" smtClean="0"/>
              <a:t>المشاكل الأخلاقية</a:t>
            </a:r>
            <a:endParaRPr lang="ar-SA" sz="4000" b="1" dirty="0"/>
          </a:p>
        </p:txBody>
      </p:sp>
    </p:spTree>
    <p:extLst>
      <p:ext uri="{BB962C8B-B14F-4D97-AF65-F5344CB8AC3E}">
        <p14:creationId xmlns:p14="http://schemas.microsoft.com/office/powerpoint/2010/main" val="188640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rPr>
              <a:t>آليات إقامة الأعمال الصغيرة</a:t>
            </a:r>
            <a:endParaRPr lang="ar-SA" b="1" u="sng" dirty="0">
              <a:solidFill>
                <a:srgbClr val="FF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البدء بعمل جديد تماما</a:t>
            </a:r>
          </a:p>
          <a:p>
            <a:pPr>
              <a:buFont typeface="Wingdings" panose="05000000000000000000" pitchFamily="2" charset="2"/>
              <a:buChar char="ü"/>
            </a:pPr>
            <a:r>
              <a:rPr lang="ar-SA" sz="4000" b="1" dirty="0" smtClean="0"/>
              <a:t>شراء عمل قائم</a:t>
            </a:r>
          </a:p>
          <a:p>
            <a:pPr>
              <a:buFont typeface="Wingdings" panose="05000000000000000000" pitchFamily="2" charset="2"/>
              <a:buChar char="ü"/>
            </a:pPr>
            <a:r>
              <a:rPr lang="ar-SA" sz="4000" b="1" dirty="0" smtClean="0"/>
              <a:t>تغيير اختصاص العمل</a:t>
            </a:r>
          </a:p>
          <a:p>
            <a:pPr>
              <a:buFont typeface="Wingdings" panose="05000000000000000000" pitchFamily="2" charset="2"/>
              <a:buChar char="ü"/>
            </a:pPr>
            <a:r>
              <a:rPr lang="ar-SA" sz="4000" b="1" dirty="0" smtClean="0"/>
              <a:t>الشراكة مع الآخرين</a:t>
            </a:r>
          </a:p>
          <a:p>
            <a:pPr>
              <a:buFont typeface="Wingdings" panose="05000000000000000000" pitchFamily="2" charset="2"/>
              <a:buChar char="ü"/>
            </a:pPr>
            <a:r>
              <a:rPr lang="ar-SA" sz="4000" b="1" dirty="0" err="1" smtClean="0"/>
              <a:t>الإمتياز</a:t>
            </a:r>
            <a:endParaRPr lang="ar-SA" sz="4000" b="1" dirty="0"/>
          </a:p>
        </p:txBody>
      </p:sp>
    </p:spTree>
    <p:extLst>
      <p:ext uri="{BB962C8B-B14F-4D97-AF65-F5344CB8AC3E}">
        <p14:creationId xmlns:p14="http://schemas.microsoft.com/office/powerpoint/2010/main" val="174616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buNone/>
            </a:pPr>
            <a:endParaRPr lang="ar-SA" sz="4000" dirty="0" smtClean="0"/>
          </a:p>
          <a:p>
            <a:pPr marL="0" indent="0">
              <a:buNone/>
            </a:pPr>
            <a:endParaRPr lang="ar-SA" sz="4000" dirty="0"/>
          </a:p>
          <a:p>
            <a:pPr marL="0" indent="0" algn="ctr">
              <a:buNone/>
            </a:pPr>
            <a:r>
              <a:rPr lang="ar-SA" sz="4400" b="1" dirty="0" smtClean="0">
                <a:solidFill>
                  <a:srgbClr val="C00000"/>
                </a:solidFill>
              </a:rPr>
              <a:t>كيف نبدأ مشروعا تجاريا ؟</a:t>
            </a:r>
            <a:endParaRPr lang="ar-SA" sz="4400" b="1" dirty="0">
              <a:solidFill>
                <a:srgbClr val="C00000"/>
              </a:solidFill>
            </a:endParaRPr>
          </a:p>
        </p:txBody>
      </p:sp>
    </p:spTree>
    <p:extLst>
      <p:ext uri="{BB962C8B-B14F-4D97-AF65-F5344CB8AC3E}">
        <p14:creationId xmlns:p14="http://schemas.microsoft.com/office/powerpoint/2010/main" val="39990476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solidFill>
                  <a:srgbClr val="C00000"/>
                </a:solidFill>
              </a:rPr>
              <a:t> حدد أهدافك الشخصية</a:t>
            </a:r>
            <a:endParaRPr lang="ar-SA" b="1" u="sng" dirty="0">
              <a:solidFill>
                <a:srgbClr val="C00000"/>
              </a:solidFill>
            </a:endParaRPr>
          </a:p>
        </p:txBody>
      </p:sp>
      <p:sp>
        <p:nvSpPr>
          <p:cNvPr id="3" name="عنصر نائب للمحتوى 2"/>
          <p:cNvSpPr>
            <a:spLocks noGrp="1"/>
          </p:cNvSpPr>
          <p:nvPr>
            <p:ph idx="1"/>
          </p:nvPr>
        </p:nvSpPr>
        <p:spPr/>
        <p:txBody>
          <a:bodyPr/>
          <a:lstStyle/>
          <a:p>
            <a:pPr marL="0" indent="0">
              <a:buNone/>
            </a:pPr>
            <a:endParaRPr lang="ar-SA" sz="3200" b="1" dirty="0" smtClean="0">
              <a:solidFill>
                <a:srgbClr val="C00000"/>
              </a:solidFill>
            </a:endParaRPr>
          </a:p>
          <a:p>
            <a:pPr>
              <a:buFont typeface="Wingdings" panose="05000000000000000000" pitchFamily="2" charset="2"/>
              <a:buChar char="ü"/>
            </a:pPr>
            <a:endParaRPr lang="ar-SA" sz="4000" b="1" dirty="0">
              <a:solidFill>
                <a:srgbClr val="C00000"/>
              </a:solidFill>
            </a:endParaRPr>
          </a:p>
        </p:txBody>
      </p:sp>
      <p:sp>
        <p:nvSpPr>
          <p:cNvPr id="4" name="مستطيل مستدير الزوايا 3"/>
          <p:cNvSpPr/>
          <p:nvPr/>
        </p:nvSpPr>
        <p:spPr>
          <a:xfrm>
            <a:off x="9220200" y="2044700"/>
            <a:ext cx="2006600" cy="2222500"/>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7030A0"/>
                </a:solidFill>
              </a:rPr>
              <a:t>الابتكار</a:t>
            </a:r>
            <a:endParaRPr lang="ar-SA" sz="3600" b="1" dirty="0">
              <a:solidFill>
                <a:srgbClr val="7030A0"/>
              </a:solidFill>
            </a:endParaRPr>
          </a:p>
        </p:txBody>
      </p:sp>
      <p:sp>
        <p:nvSpPr>
          <p:cNvPr id="5" name="مستطيل مستدير الزوايا 4"/>
          <p:cNvSpPr/>
          <p:nvPr/>
        </p:nvSpPr>
        <p:spPr>
          <a:xfrm>
            <a:off x="6921500" y="3155950"/>
            <a:ext cx="2006600" cy="2189163"/>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C00000"/>
                </a:solidFill>
              </a:rPr>
              <a:t>التحكم</a:t>
            </a:r>
            <a:endParaRPr lang="ar-SA" sz="3600" b="1" dirty="0">
              <a:solidFill>
                <a:srgbClr val="C00000"/>
              </a:solidFill>
            </a:endParaRPr>
          </a:p>
        </p:txBody>
      </p:sp>
      <p:sp>
        <p:nvSpPr>
          <p:cNvPr id="6" name="مستطيل مستدير الزوايا 5"/>
          <p:cNvSpPr/>
          <p:nvPr/>
        </p:nvSpPr>
        <p:spPr>
          <a:xfrm>
            <a:off x="4445000" y="2103436"/>
            <a:ext cx="2006600" cy="2163763"/>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00B050"/>
                </a:solidFill>
              </a:rPr>
              <a:t>التحدي</a:t>
            </a:r>
            <a:endParaRPr lang="ar-SA" sz="3600" b="1" dirty="0">
              <a:solidFill>
                <a:srgbClr val="00B050"/>
              </a:solidFill>
            </a:endParaRPr>
          </a:p>
        </p:txBody>
      </p:sp>
      <p:sp>
        <p:nvSpPr>
          <p:cNvPr id="7" name="مستطيل مستدير الزوايا 6"/>
          <p:cNvSpPr/>
          <p:nvPr/>
        </p:nvSpPr>
        <p:spPr>
          <a:xfrm>
            <a:off x="2057400" y="2914650"/>
            <a:ext cx="2006600" cy="2430463"/>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002060"/>
                </a:solidFill>
              </a:rPr>
              <a:t>المال</a:t>
            </a:r>
            <a:endParaRPr lang="ar-SA" sz="3600" b="1" dirty="0">
              <a:solidFill>
                <a:srgbClr val="002060"/>
              </a:solidFill>
            </a:endParaRPr>
          </a:p>
        </p:txBody>
      </p:sp>
    </p:spTree>
    <p:extLst>
      <p:ext uri="{BB962C8B-B14F-4D97-AF65-F5344CB8AC3E}">
        <p14:creationId xmlns:p14="http://schemas.microsoft.com/office/powerpoint/2010/main" val="374081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a:solidFill>
                  <a:srgbClr val="C00000"/>
                </a:solidFill>
              </a:rPr>
              <a:t>1- حدد أهدافك الشخصية</a:t>
            </a:r>
            <a:endParaRPr lang="ar-SA" dirty="0"/>
          </a:p>
        </p:txBody>
      </p:sp>
      <p:sp>
        <p:nvSpPr>
          <p:cNvPr id="3" name="عنصر نائب للمحتوى 2"/>
          <p:cNvSpPr>
            <a:spLocks noGrp="1"/>
          </p:cNvSpPr>
          <p:nvPr>
            <p:ph idx="1"/>
          </p:nvPr>
        </p:nvSpPr>
        <p:spPr/>
        <p:txBody>
          <a:bodyPr/>
          <a:lstStyle/>
          <a:p>
            <a:pPr marL="0" indent="0">
              <a:buNone/>
            </a:pPr>
            <a:endParaRPr lang="ar-SA" sz="3200" b="1" dirty="0" smtClean="0">
              <a:solidFill>
                <a:srgbClr val="C00000"/>
              </a:solidFill>
            </a:endParaRPr>
          </a:p>
          <a:p>
            <a:pPr>
              <a:buFont typeface="Wingdings" panose="05000000000000000000" pitchFamily="2" charset="2"/>
              <a:buChar char="ü"/>
            </a:pPr>
            <a:endParaRPr lang="ar-SA" sz="4000" b="1" dirty="0">
              <a:solidFill>
                <a:srgbClr val="C00000"/>
              </a:solidFill>
            </a:endParaRPr>
          </a:p>
        </p:txBody>
      </p:sp>
      <p:sp>
        <p:nvSpPr>
          <p:cNvPr id="4" name="مستطيل مستدير الزوايا 3"/>
          <p:cNvSpPr/>
          <p:nvPr/>
        </p:nvSpPr>
        <p:spPr>
          <a:xfrm>
            <a:off x="9232900" y="1690688"/>
            <a:ext cx="2006600" cy="762000"/>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7030A0"/>
                </a:solidFill>
              </a:rPr>
              <a:t>الابتكار</a:t>
            </a:r>
            <a:endParaRPr lang="ar-SA" sz="3600" b="1" dirty="0">
              <a:solidFill>
                <a:srgbClr val="7030A0"/>
              </a:solidFill>
            </a:endParaRPr>
          </a:p>
        </p:txBody>
      </p:sp>
      <p:sp>
        <p:nvSpPr>
          <p:cNvPr id="5" name="مستطيل مستدير الزوايا 4"/>
          <p:cNvSpPr/>
          <p:nvPr/>
        </p:nvSpPr>
        <p:spPr>
          <a:xfrm>
            <a:off x="3136900" y="1754188"/>
            <a:ext cx="2006600" cy="76200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C00000"/>
                </a:solidFill>
              </a:rPr>
              <a:t>التحكم</a:t>
            </a:r>
            <a:endParaRPr lang="ar-SA" sz="3600" b="1" dirty="0">
              <a:solidFill>
                <a:srgbClr val="C00000"/>
              </a:solidFill>
            </a:endParaRPr>
          </a:p>
        </p:txBody>
      </p:sp>
      <p:sp>
        <p:nvSpPr>
          <p:cNvPr id="8" name="مستطيل مستدير الزوايا 7"/>
          <p:cNvSpPr/>
          <p:nvPr/>
        </p:nvSpPr>
        <p:spPr>
          <a:xfrm>
            <a:off x="8318500" y="2781300"/>
            <a:ext cx="3302000" cy="4076700"/>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ctr">
              <a:buFont typeface="Wingdings" panose="05000000000000000000" pitchFamily="2" charset="2"/>
              <a:buChar char="ü"/>
            </a:pPr>
            <a:r>
              <a:rPr lang="ar-SA" sz="3200" b="1" dirty="0" smtClean="0">
                <a:solidFill>
                  <a:srgbClr val="7030A0"/>
                </a:solidFill>
              </a:rPr>
              <a:t>تصميم شيء جديد</a:t>
            </a:r>
          </a:p>
          <a:p>
            <a:pPr marL="457200" indent="-457200" algn="ctr">
              <a:buFont typeface="Wingdings" panose="05000000000000000000" pitchFamily="2" charset="2"/>
              <a:buChar char="ü"/>
            </a:pPr>
            <a:r>
              <a:rPr lang="ar-SA" sz="3200" b="1" dirty="0" smtClean="0">
                <a:solidFill>
                  <a:srgbClr val="7030A0"/>
                </a:solidFill>
              </a:rPr>
              <a:t>عملية تجارية جديدة</a:t>
            </a:r>
          </a:p>
          <a:p>
            <a:pPr marL="457200" indent="-457200" algn="ctr">
              <a:buFont typeface="Wingdings" panose="05000000000000000000" pitchFamily="2" charset="2"/>
              <a:buChar char="ü"/>
            </a:pPr>
            <a:r>
              <a:rPr lang="ar-SA" sz="3200" b="1" dirty="0" smtClean="0">
                <a:solidFill>
                  <a:srgbClr val="7030A0"/>
                </a:solidFill>
              </a:rPr>
              <a:t>ابتكار طريقة جديدة لإدارة المبيعات</a:t>
            </a:r>
          </a:p>
          <a:p>
            <a:pPr algn="ctr"/>
            <a:endParaRPr lang="ar-SA" sz="3200" b="1" dirty="0">
              <a:solidFill>
                <a:srgbClr val="7030A0"/>
              </a:solidFill>
            </a:endParaRPr>
          </a:p>
        </p:txBody>
      </p:sp>
      <p:sp>
        <p:nvSpPr>
          <p:cNvPr id="9" name="مستطيل مستدير الزوايا 8"/>
          <p:cNvSpPr/>
          <p:nvPr/>
        </p:nvSpPr>
        <p:spPr>
          <a:xfrm>
            <a:off x="2705100" y="2781300"/>
            <a:ext cx="3302000" cy="407670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ctr">
              <a:buFont typeface="Wingdings" panose="05000000000000000000" pitchFamily="2" charset="2"/>
              <a:buChar char="ü"/>
            </a:pPr>
            <a:r>
              <a:rPr lang="ar-SA" sz="3200" b="1" dirty="0" smtClean="0">
                <a:solidFill>
                  <a:srgbClr val="C00000"/>
                </a:solidFill>
              </a:rPr>
              <a:t>رغبة في تطبيق أفكار جديدة</a:t>
            </a:r>
          </a:p>
          <a:p>
            <a:pPr marL="457200" indent="-457200" algn="ctr">
              <a:buFont typeface="Wingdings" panose="05000000000000000000" pitchFamily="2" charset="2"/>
              <a:buChar char="ü"/>
            </a:pPr>
            <a:r>
              <a:rPr lang="ar-SA" sz="3200" b="1" dirty="0" smtClean="0">
                <a:solidFill>
                  <a:srgbClr val="C00000"/>
                </a:solidFill>
              </a:rPr>
              <a:t>التحكم في ساعات العمل</a:t>
            </a:r>
          </a:p>
          <a:p>
            <a:pPr marL="457200" indent="-457200" algn="ctr">
              <a:buFont typeface="Wingdings" panose="05000000000000000000" pitchFamily="2" charset="2"/>
              <a:buChar char="ü"/>
            </a:pPr>
            <a:r>
              <a:rPr lang="ar-SA" sz="3200" b="1" dirty="0" smtClean="0">
                <a:solidFill>
                  <a:srgbClr val="C00000"/>
                </a:solidFill>
              </a:rPr>
              <a:t>أكثر تواصلا مع العائلة أو المجتمع</a:t>
            </a:r>
          </a:p>
          <a:p>
            <a:pPr algn="ctr"/>
            <a:endParaRPr lang="ar-SA" sz="3200" b="1" dirty="0">
              <a:solidFill>
                <a:srgbClr val="C00000"/>
              </a:solidFill>
            </a:endParaRPr>
          </a:p>
        </p:txBody>
      </p:sp>
    </p:spTree>
    <p:extLst>
      <p:ext uri="{BB962C8B-B14F-4D97-AF65-F5344CB8AC3E}">
        <p14:creationId xmlns:p14="http://schemas.microsoft.com/office/powerpoint/2010/main" val="191952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a:solidFill>
                  <a:srgbClr val="C00000"/>
                </a:solidFill>
              </a:rPr>
              <a:t>1- حدد أهدافك الشخصية</a:t>
            </a:r>
            <a:endParaRPr lang="ar-SA" dirty="0"/>
          </a:p>
        </p:txBody>
      </p:sp>
      <p:sp>
        <p:nvSpPr>
          <p:cNvPr id="3" name="عنصر نائب للمحتوى 2"/>
          <p:cNvSpPr>
            <a:spLocks noGrp="1"/>
          </p:cNvSpPr>
          <p:nvPr>
            <p:ph idx="1"/>
          </p:nvPr>
        </p:nvSpPr>
        <p:spPr/>
        <p:txBody>
          <a:bodyPr/>
          <a:lstStyle/>
          <a:p>
            <a:pPr marL="0" indent="0">
              <a:buNone/>
            </a:pPr>
            <a:endParaRPr lang="ar-SA" sz="3200" b="1" dirty="0" smtClean="0">
              <a:solidFill>
                <a:srgbClr val="C00000"/>
              </a:solidFill>
            </a:endParaRPr>
          </a:p>
          <a:p>
            <a:pPr>
              <a:buFont typeface="Wingdings" panose="05000000000000000000" pitchFamily="2" charset="2"/>
              <a:buChar char="ü"/>
            </a:pPr>
            <a:endParaRPr lang="ar-SA" sz="4000" b="1" dirty="0">
              <a:solidFill>
                <a:srgbClr val="C00000"/>
              </a:solidFill>
            </a:endParaRPr>
          </a:p>
        </p:txBody>
      </p:sp>
      <p:sp>
        <p:nvSpPr>
          <p:cNvPr id="6" name="مستطيل مستدير الزوايا 5"/>
          <p:cNvSpPr/>
          <p:nvPr/>
        </p:nvSpPr>
        <p:spPr>
          <a:xfrm>
            <a:off x="9347200" y="1690689"/>
            <a:ext cx="2006600" cy="747712"/>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00B050"/>
                </a:solidFill>
              </a:rPr>
              <a:t>التحدي</a:t>
            </a:r>
            <a:endParaRPr lang="ar-SA" sz="3600" b="1" dirty="0">
              <a:solidFill>
                <a:srgbClr val="00B050"/>
              </a:solidFill>
            </a:endParaRPr>
          </a:p>
        </p:txBody>
      </p:sp>
      <p:sp>
        <p:nvSpPr>
          <p:cNvPr id="7" name="مستطيل مستدير الزوايا 6"/>
          <p:cNvSpPr/>
          <p:nvPr/>
        </p:nvSpPr>
        <p:spPr>
          <a:xfrm>
            <a:off x="3086100" y="1690689"/>
            <a:ext cx="2006600" cy="862012"/>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002060"/>
                </a:solidFill>
              </a:rPr>
              <a:t>المال</a:t>
            </a:r>
            <a:endParaRPr lang="ar-SA" sz="3600" b="1" dirty="0">
              <a:solidFill>
                <a:srgbClr val="002060"/>
              </a:solidFill>
            </a:endParaRPr>
          </a:p>
        </p:txBody>
      </p:sp>
      <p:sp>
        <p:nvSpPr>
          <p:cNvPr id="8" name="مستطيل مستدير الزوايا 7"/>
          <p:cNvSpPr/>
          <p:nvPr/>
        </p:nvSpPr>
        <p:spPr>
          <a:xfrm>
            <a:off x="8661400" y="2781300"/>
            <a:ext cx="3251200" cy="4076700"/>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ctr">
              <a:buFont typeface="Wingdings" panose="05000000000000000000" pitchFamily="2" charset="2"/>
              <a:buChar char="ü"/>
            </a:pPr>
            <a:r>
              <a:rPr lang="ar-SA" sz="3200" b="1" dirty="0" smtClean="0">
                <a:solidFill>
                  <a:srgbClr val="00B050"/>
                </a:solidFill>
              </a:rPr>
              <a:t>تهوى حل المشاكل</a:t>
            </a:r>
          </a:p>
          <a:p>
            <a:pPr marL="457200" indent="-457200" algn="ctr">
              <a:buFont typeface="Wingdings" panose="05000000000000000000" pitchFamily="2" charset="2"/>
              <a:buChar char="ü"/>
            </a:pPr>
            <a:r>
              <a:rPr lang="ar-SA" sz="3200" b="1" dirty="0" smtClean="0">
                <a:solidFill>
                  <a:srgbClr val="00B050"/>
                </a:solidFill>
              </a:rPr>
              <a:t>تتحلى بروح المغامرة</a:t>
            </a:r>
          </a:p>
          <a:p>
            <a:pPr marL="457200" indent="-457200" algn="ctr">
              <a:buFont typeface="Wingdings" panose="05000000000000000000" pitchFamily="2" charset="2"/>
              <a:buChar char="ü"/>
            </a:pPr>
            <a:r>
              <a:rPr lang="ar-SA" sz="3200" b="1" dirty="0" smtClean="0">
                <a:solidFill>
                  <a:srgbClr val="00B050"/>
                </a:solidFill>
              </a:rPr>
              <a:t>تستمتع بابتكار مشروعات جديدة</a:t>
            </a:r>
          </a:p>
          <a:p>
            <a:pPr marL="457200" indent="-457200" algn="ctr">
              <a:buFont typeface="Wingdings" panose="05000000000000000000" pitchFamily="2" charset="2"/>
              <a:buChar char="ü"/>
            </a:pPr>
            <a:endParaRPr lang="ar-SA" sz="3200" b="1" dirty="0">
              <a:solidFill>
                <a:srgbClr val="00B050"/>
              </a:solidFill>
            </a:endParaRPr>
          </a:p>
        </p:txBody>
      </p:sp>
      <p:sp>
        <p:nvSpPr>
          <p:cNvPr id="9" name="مستطيل مستدير الزوايا 8"/>
          <p:cNvSpPr/>
          <p:nvPr/>
        </p:nvSpPr>
        <p:spPr>
          <a:xfrm>
            <a:off x="2463800" y="2781300"/>
            <a:ext cx="3251200" cy="4076700"/>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rgbClr val="002060"/>
                </a:solidFill>
              </a:rPr>
              <a:t>الرغبة في كسب الكثير من المال</a:t>
            </a:r>
            <a:endParaRPr lang="ar-SA" sz="3200" b="1" dirty="0">
              <a:solidFill>
                <a:srgbClr val="002060"/>
              </a:solidFill>
            </a:endParaRPr>
          </a:p>
        </p:txBody>
      </p:sp>
    </p:spTree>
    <p:extLst>
      <p:ext uri="{BB962C8B-B14F-4D97-AF65-F5344CB8AC3E}">
        <p14:creationId xmlns:p14="http://schemas.microsoft.com/office/powerpoint/2010/main" val="190011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أنت تحتاج إلى </a:t>
            </a:r>
            <a:endParaRPr lang="ar-SA" dirty="0"/>
          </a:p>
        </p:txBody>
      </p:sp>
      <p:sp>
        <p:nvSpPr>
          <p:cNvPr id="3" name="عنصر نائب للمحتوى 2"/>
          <p:cNvSpPr>
            <a:spLocks noGrp="1"/>
          </p:cNvSpPr>
          <p:nvPr>
            <p:ph idx="1"/>
          </p:nvPr>
        </p:nvSpPr>
        <p:spPr/>
        <p:txBody>
          <a:bodyPr/>
          <a:lstStyle/>
          <a:p>
            <a:pPr marL="0" indent="0">
              <a:buNone/>
            </a:pPr>
            <a:endParaRPr lang="ar-SA" dirty="0"/>
          </a:p>
        </p:txBody>
      </p:sp>
      <p:sp>
        <p:nvSpPr>
          <p:cNvPr id="4" name="AutoShape 4" descr="data:image/jpeg;base64,/9j/4AAQSkZJRgABAQAAAQABAAD/2wCEAAkGBwgHBhUIBwgWFgkXGB0aGRgYGBweHRsgHh0iHCAjJR8jHzQiJCAlIiQfLTQiJiksMjEuICE2ODYwPCotLi4BCgoKDQ0OGRAQGjclHyU3Ljc1Nzc2ODg3Nzc3LzcrLjQ0NDArNy8rNzc1NzE3ODcsLSsrNzI3ODg1NzMrNDc3L//AABEIAOcA2gMBIgACEQEDEQH/xAAcAAEBAAIDAQEAAAAAAAAAAAAABwUGAgMIBAH/xAA+EAACAQMDAgQCBwUFCQAAAAAAAQIDBBEFBiESMQdBUWETIhQyQnGBkaEVFiNSsQgkNIKyFyZDRGJyovDx/8QAGQEBAQEAAwAAAAAAAAAAAAAAAAIDAQQF/8QAIBEBAAICAgEFAAAAAAAAAAAAAAECAxEEITEFEiJBkf/aAAwDAQACEQMRAD8AuIAAAAAAAAAAAAAAAAAAAAAAAAAAAAAAAAAAAAAAAAAAAAAAAAAAAAAAAAAAAAAAAAAAAAAAAAAAAAAAAAAAAAAAAAAAAAAAAAAAAAAAAAAAAAAAAAAAAAAAAAAAAAAAAAAAAADGXmrfRNUVrUo/wXGLc3LH1pOPCxyotLqeflUovGOTnrym9JnKnTlLpxJxj3motSlFf9yTWPc+i/sbbUbV215S6qT7rle3DXKfuuTC/tm5pzdlplo66pfJKrVqKClJLlJqLcpL7T6Us5XLUksM+fHhpNstoiFx3rUdsrZxWnaTH6VNLohmb8lhZePZc49j80/U6d/UnThQnGUMZ6ksc+WU2srzi3lcZXKPhoXNPcFCpp15CVK4g4OpCMnzFtuLU8JuEulrKw+JLjB30dY0ik3aWddScOHClFzcfZqCeC6ZK3rF6zusmvPXbKg4UKtOvRVajLNOSTT9UzmaIAAAAAAAAAAAAAAAAAAAAAAAAAAABjtc1zS9Asvpms3saVvnCcn3ffCS5bwnwl5Gq0/F/ZFSsqa1drLxl0qqX59PC+8DezStMvqFrYdbblKrWrzpRgnKU1OtOcWkvLEoty7JPLaXJsd/GGt6BUjpl3Fxq05KFSMsxfUsJ9UfL3R1aJov7PqO5ua3Xdyio5UemEIrtGEfKOeW223xl4UUvK9T4E86KYrdUidzP341ER+rpb27l06Da3sr+pqV9bfCUoRhCm3FySTcm5OMnHLbwopvHS3n5sLLXNna3f8AireMsduqKeDvMZqG4NK03VKWmX95GF3Wz8NSylLDSxntltrCzl+R3+Px8eDFGLHHxhM2mZ2yNKnClTVOlBKCWEksJL7jkaPvXWL/AFPUv3M2vcKGqVIddetn/D0cpNrzc5ZSSXKynxlSW2aNYLS9Kp2CuJ1PhxUeuo8yljzb9WbOH2AAAAAAAAAAAAAAAAAAAAAAAAAHVdupG1nKhHNXpfSvV44/UDyr4tbpnufeFSdOq3YUW6dJZ4wuJSXl88lnPp0p9jSz9kmpYkvm88n4B6O/s6XtWvs2rbVHmNOvJR9lKMZY/PL/ABKqQTwJ1XVNJ0W5qUNArXFlKosSounlSjH5k1KafZw7e5W9tbmqa7czoT2/eW/Qk3K4pqEXl4xF9Tcn37LHHflZDYDXt96FZa9tqtQu6UfixpzlTnJc05qLakn3WHjPPY2En/jFrFehokNu6Zzqd9P4MV6QeFN/dyo/dJvyAjHhLW3BfeItG50+tOddyzXnNuWaXHX1N+qXGftdJ6nMDs3amm7Q0hWGmUvm4c5v605erf8ARdkZ4AAAAAAAAAAAAAAAAAAAAAAA13fO77DZmj/tG/pyk5S6IQj3lLDfd8JYTy/69ie2tbxN8QMXNCstO0WazFricovzX/Eb9/kTTygKzqOqafpdL4up31OlT9ak4wX5yZ8ulbl0PWLh2+lavRq1orLjCpGTx64T7e5KLzwGuLtutcbslO6feU6LefxdXP6mBt/D7StlbqoveG5VC3lGU6ToupCblFru1H5I4fdPL7JoDG+NGybjbu4Z6rbwb0u4m5ppcQnJ5lB+nOWvbjyZPbW3rXlzG2taTlXk1GMYrLbfCSRQ7jxZ1KpqtalcUlcbeqVH/d7hKTUM9lJLKeO2cpPHfuULTtS8LNmal9Lp28rfVHFS6KlK4c4KcVLCUk1F4fk/VZA3Lw42x+6W06emVJJ3PM6rXbrl3S9ksLPng2clt9467Wt63Rb29xVj/NGEUv8Aykn+h1V/HrbUaadHT7mU/RxprH49YFRvbuhY2c7u7qqNvCLlKT7JJZbJR4cTud9b7r71vqTVhRXwbWL8s5y/vUW8+9TjsYHXd3694rQht/QNGqUdOnUXxavMlhc/M1FRjFd8Zy2or77XoGj2egaPT0vT6eLenHC9X5tv3by37sDIAAAAAAAAAAAAAAAAAAAAAABxnKMIOc3iKWWBO/GfRbm+0621ehSdShZ1lVq0kk+unlOTS88Jdn5N+hQravSubeNxbzUqMoqUWuzTWU17NHyaLrGna7YK+0i7jVtm2uqPqu6afKfszQdU1r/ZtuyjaVqv+6925dMX/wAtNNdXT6Um2n0dll4xjDCl1JxpwdSpJKCWW32SR5E8RtzS3ZuyrqSb+jJ9FJelOOen8+ZNeTkywePW9lpum/u1p1X+91o/xWvs039n75/6c+qPPIH6m08p8lz1Dw61DxLnT3dUvYWzuKcX8Jxc+lRXTF9WVnqSUuyxnHOMkd25ol5uLWqWlafDNepLGfKK7uT9ksv8D2VYWlKwsYWdvHFGnCMIr0UVhfogI5Zf2frWM83+4Jyh6QpKL/Nyl/Q3nQ/DDaGipSo6RGpVX2q38R/k/lX4JG4gDjCEacFCnFKK7JdjkAAAAAAAAAAAAAAAAAAAAAAAAABO9T8OLvT72eo7C1uVlXqZ66TXVRk35qLTUX6cPHlgiG/9G1TRNXcd1asrjVZQUkoznPpTbx1SlFYXfEF+ixn1jVqQo0nVqzSppNtvhJLltk98Nt26FurWr6VpbRjfSqZzLmVWjGKhF89kscwXC6l5tgeZry6uL66ldXlZzuJtylKTy233bZ0lr1Xwrtd2bkvK+2KkLfT6UvhpNNxnWXM1FL6sFnHGcSTwscKY1do63T3RLbcbJy1OMknGPKw8NSz5Rw08vHD5ArX9m3R6atLnW6lNfEclRg8cpJdcsffmP5FsMFsrbdDam26WkUJdTiszl/NN8yf3Z7L0SM6AAAAAAAAAAAAAAAAAAAAAAAAAAAAAxe5ddstt6LU1XUamKMFwvOT8or1k2BN/H7eH7M0hbdsan96rrNRr7NP0/wA74+5S9Se+Cu2L7VtxrWKdzKjp9s+qdWLxl4+on25X1vSP3o7dt7S1zxU3HU13UpOnp8p5nU9lwoU154WFnsvPL4da3/bWWz/Ce4stGo/DoKmqaS7v4klCTb7ttN5YE20rxguNHtlo229BhKiqk1Sc5TlOfXUbjld3N5WeeX+Rb9safeW1l9L1pwlrNVKVaUYpJekE1y4QXCy3nl+ZHfAHZP0q5/erUaX8GDcaCfnLtKePSPZe+f5UXsAAAAAAAAAAAAAAAAAAAAAAAAAAAAAA+bUr620ywnfXtVRtqcXKUn5JLP8A6iNaXpepeMWs/trW3KltelNqlRWU6mO/Pv8AamveMfVZzxCqV95bxo7CtKzjZRiq93KPfpXMY/6e+eZwf2Sl2NnbafZws7KioW8IqMYrskuwH7Z2tvY2sbWzoxhbwWIxisJJeSRLvGmpc69qNlsnTJ/x68/iVP8AphHKTa9F88v8hUby6oWNpO7u6qjbwi5Sk+ySWWyd+FttW1/V7rfeo02pXEnTt4y+xRi8frhLjzUn5gb/AKVp1tpOmU9OsYYtqcFCK9ksc+r9X6n1gAAAAAAAAAAAAAAAAAAAAAAAAAAABrm9t5aVs3TfpWpzbqyyqdOP1ptenolxmT4WV5tJzLRvEnxB3hcSpbY0KgqK4c2pNQ++cpqOfbpz7G/+I+wrXfFvRjVr/Dr0p560stwf14/jhNPya92bPpenWek2EbHTreNO2gsRjFYX/wBfm/MCc+F2yNzaHuCvr25b+Eq9eLjKKblJvqTUnLhLGMJLKw/LBSr26o2NnO8uZYoU4ynJ98KKy3+SO441IQq03TqRTg1hp9mmBItT1u48W79aBt3qht2DhK6rSXTKXOVCK/Dz81nsvmrNna0LK0haWlJRt4RUYxXZJLCX5EqvNt674Y1KmrbLxX0WUuqtazWZRXrGS+ZqKyvVLupctbdsfxB0TeVLosajhfJZlRnxJe68pR917ZSyBtoAAAAAAAAAAAAAAAAAAAAAAAAAAAAAAAAAAER3d4Va5c+IC1TbLhQsZzjL4kJdLpPp+aXTw8t5wo92+cLLVuAHClGUKShKblJJJt4y/fjjk5gAAAAAAAAAAAAAAAAAAAAAAAAAAAAAAAAAAAAAAAAAAAAAAAAAAAAAAAAAAAAAAAAAAAAAAAAAAAAAAAAAAAAAAAAAAAAAA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032" name="Picture 8" descr="https://encrypted-tbn2.gstatic.com/images?q=tbn:ANd9GcTx-6Brir-qXvLxnhgIaSBc3bgyJyTFVjoVZ-FfnwwZxoWQ9gua4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3400" y="2146300"/>
            <a:ext cx="3289299" cy="384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9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1000"/>
                                        <p:tgtEl>
                                          <p:spTgt spid="1032"/>
                                        </p:tgtEl>
                                      </p:cBhvr>
                                    </p:animEffect>
                                    <p:anim calcmode="lin" valueType="num">
                                      <p:cBhvr>
                                        <p:cTn id="8" dur="1000" fill="hold"/>
                                        <p:tgtEl>
                                          <p:spTgt spid="1032"/>
                                        </p:tgtEl>
                                        <p:attrNameLst>
                                          <p:attrName>ppt_x</p:attrName>
                                        </p:attrNameLst>
                                      </p:cBhvr>
                                      <p:tavLst>
                                        <p:tav tm="0">
                                          <p:val>
                                            <p:strVal val="#ppt_x"/>
                                          </p:val>
                                        </p:tav>
                                        <p:tav tm="100000">
                                          <p:val>
                                            <p:strVal val="#ppt_x"/>
                                          </p:val>
                                        </p:tav>
                                      </p:tavLst>
                                    </p:anim>
                                    <p:anim calcmode="lin" valueType="num">
                                      <p:cBhvr>
                                        <p:cTn id="9"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رحلة الفكرة </a:t>
            </a:r>
            <a:endParaRPr lang="ar-SA" b="1" dirty="0">
              <a:solidFill>
                <a:srgbClr val="C00000"/>
              </a:solidFill>
            </a:endParaRPr>
          </a:p>
        </p:txBody>
      </p:sp>
      <p:sp>
        <p:nvSpPr>
          <p:cNvPr id="3" name="عنصر نائب للمحتوى 2"/>
          <p:cNvSpPr>
            <a:spLocks noGrp="1"/>
          </p:cNvSpPr>
          <p:nvPr>
            <p:ph idx="1"/>
          </p:nvPr>
        </p:nvSpPr>
        <p:spPr/>
        <p:txBody>
          <a:bodyPr>
            <a:normAutofit lnSpcReduction="10000"/>
          </a:bodyPr>
          <a:lstStyle/>
          <a:p>
            <a:pPr>
              <a:buFont typeface="Wingdings" panose="05000000000000000000" pitchFamily="2" charset="2"/>
              <a:buChar char="ü"/>
            </a:pPr>
            <a:r>
              <a:rPr lang="ar-SA" sz="4000" b="1" dirty="0" smtClean="0"/>
              <a:t> في مخيلتك</a:t>
            </a:r>
          </a:p>
          <a:p>
            <a:pPr>
              <a:buFont typeface="Wingdings" panose="05000000000000000000" pitchFamily="2" charset="2"/>
              <a:buChar char="ü"/>
            </a:pPr>
            <a:r>
              <a:rPr lang="ar-SA" sz="4000" b="1" dirty="0" smtClean="0"/>
              <a:t>مسودة على الورق</a:t>
            </a:r>
          </a:p>
          <a:p>
            <a:pPr>
              <a:buFont typeface="Wingdings" panose="05000000000000000000" pitchFamily="2" charset="2"/>
              <a:buChar char="ü"/>
            </a:pPr>
            <a:r>
              <a:rPr lang="ar-SA" sz="4000" b="1" dirty="0" smtClean="0"/>
              <a:t>نسخة محسنة على الكمبيوتر</a:t>
            </a:r>
          </a:p>
          <a:p>
            <a:pPr>
              <a:buFont typeface="Wingdings" panose="05000000000000000000" pitchFamily="2" charset="2"/>
              <a:buChar char="ü"/>
            </a:pPr>
            <a:r>
              <a:rPr lang="ar-SA" sz="4000" b="1" dirty="0" smtClean="0"/>
              <a:t>الشرح لشخص لا يعرف الفكرة</a:t>
            </a:r>
          </a:p>
          <a:p>
            <a:pPr>
              <a:buFont typeface="Wingdings" panose="05000000000000000000" pitchFamily="2" charset="2"/>
              <a:buChar char="ü"/>
            </a:pPr>
            <a:r>
              <a:rPr lang="ar-SA" sz="4000" b="1" dirty="0" smtClean="0"/>
              <a:t>الشرح لشخص ما يعرف الفكرة</a:t>
            </a:r>
          </a:p>
          <a:p>
            <a:pPr>
              <a:buFont typeface="Wingdings" panose="05000000000000000000" pitchFamily="2" charset="2"/>
              <a:buChar char="ü"/>
            </a:pPr>
            <a:r>
              <a:rPr lang="ar-SA" sz="4000" b="1" dirty="0" smtClean="0"/>
              <a:t>تحسين الفكرة</a:t>
            </a:r>
          </a:p>
          <a:p>
            <a:pPr>
              <a:buFont typeface="Wingdings" panose="05000000000000000000" pitchFamily="2" charset="2"/>
              <a:buChar char="ü"/>
            </a:pPr>
            <a:r>
              <a:rPr lang="ar-SA" sz="4000" b="1" dirty="0" smtClean="0"/>
              <a:t>قبول أو رفض الفكرة </a:t>
            </a:r>
            <a:endParaRPr lang="ar-SA" sz="4000" b="1" dirty="0"/>
          </a:p>
        </p:txBody>
      </p:sp>
      <p:pic>
        <p:nvPicPr>
          <p:cNvPr id="4" name="Picture 8" descr="https://encrypted-tbn2.gstatic.com/images?q=tbn:ANd9GcTx-6Brir-qXvLxnhgIaSBc3bgyJyTFVjoVZ-FfnwwZxoWQ9gua4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733800"/>
            <a:ext cx="2070101" cy="257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57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indent="0">
              <a:buNone/>
            </a:pPr>
            <a:endParaRPr lang="ar-SA" dirty="0" smtClean="0"/>
          </a:p>
          <a:p>
            <a:pPr marL="0" indent="0">
              <a:buNone/>
            </a:pPr>
            <a:endParaRPr lang="ar-SA" dirty="0"/>
          </a:p>
          <a:p>
            <a:pPr marL="0" indent="0" algn="ctr">
              <a:buNone/>
            </a:pPr>
            <a:r>
              <a:rPr lang="ar-SA" sz="4400" b="1" dirty="0" smtClean="0">
                <a:solidFill>
                  <a:srgbClr val="0070C0"/>
                </a:solidFill>
              </a:rPr>
              <a:t> الفكرة ناجحة</a:t>
            </a:r>
          </a:p>
          <a:p>
            <a:pPr marL="0" indent="0" algn="ctr">
              <a:buNone/>
            </a:pPr>
            <a:endParaRPr lang="ar-SA" sz="4400" b="1" dirty="0" smtClean="0">
              <a:solidFill>
                <a:srgbClr val="0070C0"/>
              </a:solidFill>
            </a:endParaRPr>
          </a:p>
          <a:p>
            <a:pPr marL="0" indent="0" algn="ctr">
              <a:buNone/>
            </a:pPr>
            <a:r>
              <a:rPr lang="ar-SA" sz="4400" b="1" dirty="0" smtClean="0">
                <a:solidFill>
                  <a:srgbClr val="C00000"/>
                </a:solidFill>
              </a:rPr>
              <a:t>هل يكفي لنبدأ ؟ </a:t>
            </a:r>
            <a:endParaRPr lang="ar-SA" sz="4400" b="1" dirty="0">
              <a:solidFill>
                <a:srgbClr val="C00000"/>
              </a:solidFill>
            </a:endParaRPr>
          </a:p>
        </p:txBody>
      </p:sp>
      <p:pic>
        <p:nvPicPr>
          <p:cNvPr id="2050" name="Picture 2" descr="https://encrypted-tbn3.gstatic.com/images?q=tbn:ANd9GcSBL9AqVH4BJvZGVS5wMlj3WuNZDVkgn7fzZOs49Z0HS8bfl9x1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1" y="2084388"/>
            <a:ext cx="2971800" cy="409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97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ما هو الشكل المحدد لمشروعك التجاري ؟</a:t>
            </a:r>
            <a:endParaRPr lang="ar-SA" b="1" dirty="0">
              <a:solidFill>
                <a:srgbClr val="C00000"/>
              </a:solidFill>
            </a:endParaRPr>
          </a:p>
        </p:txBody>
      </p:sp>
      <p:sp>
        <p:nvSpPr>
          <p:cNvPr id="3" name="عنصر نائب للمحتوى 2"/>
          <p:cNvSpPr>
            <a:spLocks noGrp="1"/>
          </p:cNvSpPr>
          <p:nvPr>
            <p:ph idx="1"/>
          </p:nvPr>
        </p:nvSpPr>
        <p:spPr/>
        <p:txBody>
          <a:bodyPr>
            <a:normAutofit lnSpcReduction="10000"/>
          </a:bodyPr>
          <a:lstStyle/>
          <a:p>
            <a:pPr>
              <a:buFont typeface="Wingdings" panose="05000000000000000000" pitchFamily="2" charset="2"/>
              <a:buChar char="Ø"/>
            </a:pPr>
            <a:r>
              <a:rPr lang="ar-SA" sz="4000" b="1" dirty="0" smtClean="0"/>
              <a:t>ما هو المجال الذي سيعمل فيه المشروع ؟</a:t>
            </a:r>
          </a:p>
          <a:p>
            <a:pPr>
              <a:buFont typeface="Wingdings" panose="05000000000000000000" pitchFamily="2" charset="2"/>
              <a:buChar char="Ø"/>
            </a:pPr>
            <a:r>
              <a:rPr lang="ar-SA" sz="4000" b="1" dirty="0" smtClean="0"/>
              <a:t>هل هو منتج ( سلعة ) أو خدمة ؟</a:t>
            </a:r>
          </a:p>
          <a:p>
            <a:pPr>
              <a:buFont typeface="Wingdings" panose="05000000000000000000" pitchFamily="2" charset="2"/>
              <a:buChar char="Ø"/>
            </a:pPr>
            <a:r>
              <a:rPr lang="ar-SA" sz="4000" b="1" dirty="0" smtClean="0"/>
              <a:t>هل يقدم المشروع منتجات متعددة او خدمات متنوعة ؟</a:t>
            </a:r>
          </a:p>
          <a:p>
            <a:pPr>
              <a:buFont typeface="Wingdings" panose="05000000000000000000" pitchFamily="2" charset="2"/>
              <a:buChar char="Ø"/>
            </a:pPr>
            <a:r>
              <a:rPr lang="ar-SA" sz="4000" b="1" dirty="0" smtClean="0"/>
              <a:t>ما هي تكلفة المنتج او الخدمة او انتاجهما ؟</a:t>
            </a:r>
          </a:p>
          <a:p>
            <a:pPr>
              <a:buFont typeface="Wingdings" panose="05000000000000000000" pitchFamily="2" charset="2"/>
              <a:buChar char="Ø"/>
            </a:pPr>
            <a:r>
              <a:rPr lang="ar-SA" sz="4000" b="1" dirty="0" smtClean="0"/>
              <a:t>ما هو السعر الذي ستبيع به الخدمة او المنتج ؟</a:t>
            </a:r>
          </a:p>
          <a:p>
            <a:pPr>
              <a:buFont typeface="Wingdings" panose="05000000000000000000" pitchFamily="2" charset="2"/>
              <a:buChar char="Ø"/>
            </a:pPr>
            <a:r>
              <a:rPr lang="ar-SA" sz="4000" b="1" dirty="0" smtClean="0"/>
              <a:t>هل هامش الربح واقعي ؟</a:t>
            </a:r>
          </a:p>
          <a:p>
            <a:pPr>
              <a:buFont typeface="Wingdings" panose="05000000000000000000" pitchFamily="2" charset="2"/>
              <a:buChar char="Ø"/>
            </a:pPr>
            <a:r>
              <a:rPr lang="ar-SA" sz="4000" b="1" dirty="0" smtClean="0"/>
              <a:t>هل الوضع مناسب وكاف لما تريدينه ؟</a:t>
            </a:r>
            <a:endParaRPr lang="ar-SA" sz="4000" b="1" dirty="0"/>
          </a:p>
        </p:txBody>
      </p:sp>
    </p:spTree>
    <p:extLst>
      <p:ext uri="{BB962C8B-B14F-4D97-AF65-F5344CB8AC3E}">
        <p14:creationId xmlns:p14="http://schemas.microsoft.com/office/powerpoint/2010/main" val="168435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افحصي بعناية السوق الذي ستعملين فيه </a:t>
            </a:r>
            <a:endParaRPr lang="ar-SA" b="1" dirty="0">
              <a:solidFill>
                <a:srgbClr val="C00000"/>
              </a:solidFill>
            </a:endParaRPr>
          </a:p>
        </p:txBody>
      </p:sp>
      <p:sp>
        <p:nvSpPr>
          <p:cNvPr id="3" name="عنصر نائب للمحتوى 2"/>
          <p:cNvSpPr>
            <a:spLocks noGrp="1"/>
          </p:cNvSpPr>
          <p:nvPr>
            <p:ph idx="1"/>
          </p:nvPr>
        </p:nvSpPr>
        <p:spPr/>
        <p:txBody>
          <a:bodyPr>
            <a:normAutofit fontScale="92500" lnSpcReduction="20000"/>
          </a:bodyPr>
          <a:lstStyle/>
          <a:p>
            <a:pPr>
              <a:buFont typeface="Wingdings" panose="05000000000000000000" pitchFamily="2" charset="2"/>
              <a:buChar char="Ø"/>
            </a:pPr>
            <a:r>
              <a:rPr lang="ar-SA" sz="4000" b="1" dirty="0" smtClean="0"/>
              <a:t>هل سيكون السوق داعما لمشروعك ؟</a:t>
            </a:r>
          </a:p>
          <a:p>
            <a:pPr>
              <a:buFont typeface="Wingdings" panose="05000000000000000000" pitchFamily="2" charset="2"/>
              <a:buChar char="ü"/>
            </a:pPr>
            <a:r>
              <a:rPr lang="ar-SA" sz="4000" b="1" dirty="0"/>
              <a:t> </a:t>
            </a:r>
            <a:r>
              <a:rPr lang="ar-SA" sz="4000" b="1" dirty="0" smtClean="0"/>
              <a:t> عدد المشاريع </a:t>
            </a:r>
            <a:r>
              <a:rPr lang="ar-SA" sz="4000" b="1" dirty="0" err="1" smtClean="0"/>
              <a:t>الموجوده</a:t>
            </a:r>
            <a:r>
              <a:rPr lang="ar-SA" sz="4000" b="1" dirty="0" smtClean="0"/>
              <a:t> فعليا والمماثلة لمشروعك</a:t>
            </a:r>
          </a:p>
          <a:p>
            <a:pPr>
              <a:buFont typeface="Wingdings" panose="05000000000000000000" pitchFamily="2" charset="2"/>
              <a:buChar char="ü"/>
            </a:pPr>
            <a:r>
              <a:rPr lang="ar-SA" sz="4000" b="1" dirty="0" smtClean="0"/>
              <a:t>ما هي الخدمة أو السلعة التي يقدموها ؟</a:t>
            </a:r>
          </a:p>
          <a:p>
            <a:pPr>
              <a:buFont typeface="Wingdings" panose="05000000000000000000" pitchFamily="2" charset="2"/>
              <a:buChar char="ü"/>
            </a:pPr>
            <a:r>
              <a:rPr lang="ar-SA" sz="4000" b="1" dirty="0" smtClean="0"/>
              <a:t>ما هي أسعارهم ؟</a:t>
            </a:r>
          </a:p>
          <a:p>
            <a:pPr>
              <a:buFont typeface="Wingdings" panose="05000000000000000000" pitchFamily="2" charset="2"/>
              <a:buChar char="Ø"/>
            </a:pPr>
            <a:r>
              <a:rPr lang="ar-SA" sz="4000" b="1" dirty="0" smtClean="0"/>
              <a:t>ما هي خطتك في تنظيم وضع مشروعك ؟</a:t>
            </a:r>
          </a:p>
          <a:p>
            <a:pPr>
              <a:buFont typeface="Wingdings" panose="05000000000000000000" pitchFamily="2" charset="2"/>
              <a:buChar char="ü"/>
            </a:pPr>
            <a:r>
              <a:rPr lang="ar-SA" sz="4000" b="1" dirty="0" smtClean="0"/>
              <a:t>مشروع كبير</a:t>
            </a:r>
          </a:p>
          <a:p>
            <a:pPr>
              <a:buFont typeface="Wingdings" panose="05000000000000000000" pitchFamily="2" charset="2"/>
              <a:buChar char="ü"/>
            </a:pPr>
            <a:r>
              <a:rPr lang="ar-SA" sz="4000" b="1" dirty="0" smtClean="0"/>
              <a:t>مشروع متوسط</a:t>
            </a:r>
          </a:p>
          <a:p>
            <a:pPr>
              <a:buFont typeface="Wingdings" panose="05000000000000000000" pitchFamily="2" charset="2"/>
              <a:buChar char="ü"/>
            </a:pPr>
            <a:r>
              <a:rPr lang="ar-SA" sz="4000" b="1" dirty="0" smtClean="0"/>
              <a:t>مشروع صغير</a:t>
            </a:r>
          </a:p>
          <a:p>
            <a:pPr>
              <a:buFont typeface="Wingdings" panose="05000000000000000000" pitchFamily="2" charset="2"/>
              <a:buChar char="ü"/>
            </a:pPr>
            <a:endParaRPr lang="ar-SA" sz="4000" b="1" dirty="0"/>
          </a:p>
        </p:txBody>
      </p:sp>
    </p:spTree>
    <p:extLst>
      <p:ext uri="{BB962C8B-B14F-4D97-AF65-F5344CB8AC3E}">
        <p14:creationId xmlns:p14="http://schemas.microsoft.com/office/powerpoint/2010/main" val="335686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هل العملاء في حاجة اليك بالفعل ؟ </a:t>
            </a:r>
            <a:endParaRPr lang="ar-SA" b="1" dirty="0">
              <a:solidFill>
                <a:srgbClr val="C00000"/>
              </a:solidFill>
            </a:endParaRPr>
          </a:p>
        </p:txBody>
      </p:sp>
      <p:sp>
        <p:nvSpPr>
          <p:cNvPr id="3" name="عنصر نائب للمحتوى 2"/>
          <p:cNvSpPr>
            <a:spLocks noGrp="1"/>
          </p:cNvSpPr>
          <p:nvPr>
            <p:ph idx="1"/>
          </p:nvPr>
        </p:nvSpPr>
        <p:spPr/>
        <p:txBody>
          <a:bodyPr>
            <a:normAutofit/>
          </a:bodyPr>
          <a:lstStyle/>
          <a:p>
            <a:pPr>
              <a:buFont typeface="Wingdings" panose="05000000000000000000" pitchFamily="2" charset="2"/>
              <a:buChar char="ü"/>
            </a:pPr>
            <a:r>
              <a:rPr lang="ar-SA" sz="4000" b="1" dirty="0" smtClean="0"/>
              <a:t>ما هي نوعية الأشخاص الذين سيشترون منتجك ؟</a:t>
            </a:r>
          </a:p>
          <a:p>
            <a:pPr>
              <a:buFont typeface="Wingdings" panose="05000000000000000000" pitchFamily="2" charset="2"/>
              <a:buChar char="ü"/>
            </a:pPr>
            <a:r>
              <a:rPr lang="ar-SA" sz="4000" b="1" dirty="0" smtClean="0"/>
              <a:t>ماهي الفئة العمرية ؟</a:t>
            </a:r>
          </a:p>
          <a:p>
            <a:pPr>
              <a:buFont typeface="Wingdings" panose="05000000000000000000" pitchFamily="2" charset="2"/>
              <a:buChar char="ü"/>
            </a:pPr>
            <a:r>
              <a:rPr lang="ar-SA" sz="4000" b="1" dirty="0" smtClean="0"/>
              <a:t>ماهي الطبقة الاجتماعية ؟</a:t>
            </a:r>
            <a:endParaRPr lang="ar-SA" sz="4000" b="1" dirty="0"/>
          </a:p>
          <a:p>
            <a:pPr>
              <a:buFont typeface="Wingdings" panose="05000000000000000000" pitchFamily="2" charset="2"/>
              <a:buChar char="ü"/>
            </a:pPr>
            <a:r>
              <a:rPr lang="ar-SA" sz="4000" b="1" dirty="0" smtClean="0"/>
              <a:t>ما هو الدخل الذي يمكن ان ينفقه هؤلاء العملاء؟ </a:t>
            </a:r>
          </a:p>
          <a:p>
            <a:pPr>
              <a:buFont typeface="Wingdings" panose="05000000000000000000" pitchFamily="2" charset="2"/>
              <a:buChar char="ü"/>
            </a:pPr>
            <a:endParaRPr lang="ar-SA" sz="4000" b="1" dirty="0"/>
          </a:p>
        </p:txBody>
      </p:sp>
    </p:spTree>
    <p:extLst>
      <p:ext uri="{BB962C8B-B14F-4D97-AF65-F5344CB8AC3E}">
        <p14:creationId xmlns:p14="http://schemas.microsoft.com/office/powerpoint/2010/main" val="3691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rPr>
              <a:t>هل العملاء في حاجة اليك بالفعل ؟ </a:t>
            </a:r>
            <a:endParaRPr lang="ar-SA" b="1" dirty="0">
              <a:solidFill>
                <a:srgbClr val="C00000"/>
              </a:solidFill>
            </a:endParaRPr>
          </a:p>
        </p:txBody>
      </p:sp>
      <p:sp>
        <p:nvSpPr>
          <p:cNvPr id="3" name="عنصر نائب للمحتوى 2"/>
          <p:cNvSpPr>
            <a:spLocks noGrp="1"/>
          </p:cNvSpPr>
          <p:nvPr>
            <p:ph idx="1"/>
          </p:nvPr>
        </p:nvSpPr>
        <p:spPr/>
        <p:txBody>
          <a:bodyPr>
            <a:normAutofit fontScale="92500" lnSpcReduction="10000"/>
          </a:bodyPr>
          <a:lstStyle/>
          <a:p>
            <a:pPr>
              <a:buFont typeface="Wingdings" panose="05000000000000000000" pitchFamily="2" charset="2"/>
              <a:buChar char="ü"/>
            </a:pPr>
            <a:r>
              <a:rPr lang="ar-SA" sz="4000" b="1" dirty="0" smtClean="0"/>
              <a:t>ما هي الصفات المشتركة التي يمكن أن تجمع بين افضل عملائك ؟</a:t>
            </a:r>
          </a:p>
          <a:p>
            <a:pPr>
              <a:buFont typeface="Wingdings" panose="05000000000000000000" pitchFamily="2" charset="2"/>
              <a:buChar char="ü"/>
            </a:pPr>
            <a:r>
              <a:rPr lang="ar-SA" sz="4000" b="1" dirty="0" smtClean="0"/>
              <a:t>هل عملائك المحتملون من مجموعات متباينة ومختلفة ؟</a:t>
            </a:r>
          </a:p>
          <a:p>
            <a:pPr>
              <a:buFont typeface="Wingdings" panose="05000000000000000000" pitchFamily="2" charset="2"/>
              <a:buChar char="ü"/>
            </a:pPr>
            <a:r>
              <a:rPr lang="ar-SA" sz="4000" b="1" dirty="0" smtClean="0"/>
              <a:t>ما هي أنواع المنتجات أو الخدمات الأخرى التي يبتاعونها ؟</a:t>
            </a:r>
          </a:p>
          <a:p>
            <a:pPr>
              <a:buFont typeface="Wingdings" panose="05000000000000000000" pitchFamily="2" charset="2"/>
              <a:buChar char="ü"/>
            </a:pPr>
            <a:r>
              <a:rPr lang="ar-SA" sz="4000" b="1" dirty="0" smtClean="0"/>
              <a:t>كم عددها في السوق ؟</a:t>
            </a:r>
          </a:p>
          <a:p>
            <a:pPr>
              <a:buFont typeface="Wingdings" panose="05000000000000000000" pitchFamily="2" charset="2"/>
              <a:buChar char="ü"/>
            </a:pPr>
            <a:r>
              <a:rPr lang="ar-SA" sz="4000" b="1" dirty="0" smtClean="0"/>
              <a:t>ما هو عدد مرات شراء منتجك او خدمتك بالفعل ؟</a:t>
            </a:r>
          </a:p>
          <a:p>
            <a:pPr>
              <a:buFont typeface="Wingdings" panose="05000000000000000000" pitchFamily="2" charset="2"/>
              <a:buChar char="ü"/>
            </a:pPr>
            <a:r>
              <a:rPr lang="ar-SA" sz="4000" b="1" dirty="0" smtClean="0"/>
              <a:t>كيف يمكن ان تتواصل مع عملائك الحاليين ؟</a:t>
            </a:r>
          </a:p>
          <a:p>
            <a:pPr>
              <a:buFont typeface="Wingdings" panose="05000000000000000000" pitchFamily="2" charset="2"/>
              <a:buChar char="ü"/>
            </a:pPr>
            <a:r>
              <a:rPr lang="ar-SA" sz="4000" b="1" dirty="0" smtClean="0"/>
              <a:t>كيف يمكنك جذب عملاء جدد ؟</a:t>
            </a:r>
          </a:p>
          <a:p>
            <a:pPr>
              <a:buFont typeface="Wingdings" panose="05000000000000000000" pitchFamily="2" charset="2"/>
              <a:buChar char="ü"/>
            </a:pPr>
            <a:endParaRPr lang="ar-SA" sz="4000" b="1" dirty="0"/>
          </a:p>
        </p:txBody>
      </p:sp>
    </p:spTree>
    <p:extLst>
      <p:ext uri="{BB962C8B-B14F-4D97-AF65-F5344CB8AC3E}">
        <p14:creationId xmlns:p14="http://schemas.microsoft.com/office/powerpoint/2010/main" val="232095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65125"/>
            <a:ext cx="10515600" cy="6492875"/>
          </a:xfrm>
        </p:spPr>
      </p:pic>
    </p:spTree>
    <p:extLst>
      <p:ext uri="{BB962C8B-B14F-4D97-AF65-F5344CB8AC3E}">
        <p14:creationId xmlns:p14="http://schemas.microsoft.com/office/powerpoint/2010/main" val="414475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791</TotalTime>
  <Words>766</Words>
  <Application>Microsoft Office PowerPoint</Application>
  <PresentationFormat>ملء الشاشة</PresentationFormat>
  <Paragraphs>126</Paragraphs>
  <Slides>30</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30</vt:i4>
      </vt:variant>
    </vt:vector>
  </HeadingPairs>
  <TitlesOfParts>
    <vt:vector size="36" baseType="lpstr">
      <vt:lpstr>Arial</vt:lpstr>
      <vt:lpstr>Calibri</vt:lpstr>
      <vt:lpstr>Calibri Light</vt:lpstr>
      <vt:lpstr>Times New Roman</vt:lpstr>
      <vt:lpstr>Wingdings</vt:lpstr>
      <vt:lpstr>نسق Office</vt:lpstr>
      <vt:lpstr>مشروعات المعلومات التجارية</vt:lpstr>
      <vt:lpstr>عرض تقديمي في PowerPoint</vt:lpstr>
      <vt:lpstr>عرض تقديمي في PowerPoint</vt:lpstr>
      <vt:lpstr>عرض تقديمي في PowerPoint</vt:lpstr>
      <vt:lpstr>حتى تكون صاحب مشروع</vt:lpstr>
      <vt:lpstr>عرض تقديمي في PowerPoint</vt:lpstr>
      <vt:lpstr>خصائص الرواد</vt:lpstr>
      <vt:lpstr>خصائص الرواد</vt:lpstr>
      <vt:lpstr>خصائص الرواد</vt:lpstr>
      <vt:lpstr>تصورات خاطئة</vt:lpstr>
      <vt:lpstr>عرض تقديمي في PowerPoint</vt:lpstr>
      <vt:lpstr>عرض تقديمي في PowerPoint</vt:lpstr>
      <vt:lpstr>عرض تقديمي في PowerPoint</vt:lpstr>
      <vt:lpstr>عرض تقديمي في PowerPoint</vt:lpstr>
      <vt:lpstr>عرض تقديمي في PowerPoint</vt:lpstr>
      <vt:lpstr>لماذا تنجح او تفشل الأعمال الصغيرة</vt:lpstr>
      <vt:lpstr>لماذا تنجح او تفشل الأعمال الصغيرة</vt:lpstr>
      <vt:lpstr>آليات إقامة الأعمال الصغيرة</vt:lpstr>
      <vt:lpstr>عرض تقديمي في PowerPoint</vt:lpstr>
      <vt:lpstr> حدد أهدافك الشخصية</vt:lpstr>
      <vt:lpstr>1- حدد أهدافك الشخصية</vt:lpstr>
      <vt:lpstr>1- حدد أهدافك الشخصية</vt:lpstr>
      <vt:lpstr>أنت تحتاج إلى </vt:lpstr>
      <vt:lpstr>رحلة الفكرة </vt:lpstr>
      <vt:lpstr>عرض تقديمي في PowerPoint</vt:lpstr>
      <vt:lpstr>ما هو الشكل المحدد لمشروعك التجاري ؟</vt:lpstr>
      <vt:lpstr>افحصي بعناية السوق الذي ستعملين فيه </vt:lpstr>
      <vt:lpstr>هل العملاء في حاجة اليك بالفعل ؟ </vt:lpstr>
      <vt:lpstr>هل العملاء في حاجة اليك بالفعل ؟ </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مشروعات المعلومات التجارية</dc:title>
  <dc:creator>user</dc:creator>
  <cp:lastModifiedBy>user</cp:lastModifiedBy>
  <cp:revision>46</cp:revision>
  <dcterms:created xsi:type="dcterms:W3CDTF">2014-06-20T06:22:39Z</dcterms:created>
  <dcterms:modified xsi:type="dcterms:W3CDTF">2014-09-18T09:48:03Z</dcterms:modified>
</cp:coreProperties>
</file>