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60" r:id="rId4"/>
    <p:sldId id="261" r:id="rId5"/>
    <p:sldId id="262" r:id="rId6"/>
    <p:sldId id="259" r:id="rId7"/>
    <p:sldId id="263" r:id="rId8"/>
    <p:sldId id="280" r:id="rId9"/>
    <p:sldId id="264" r:id="rId10"/>
    <p:sldId id="265" r:id="rId11"/>
    <p:sldId id="266" r:id="rId12"/>
    <p:sldId id="288" r:id="rId13"/>
    <p:sldId id="289" r:id="rId14"/>
    <p:sldId id="290" r:id="rId15"/>
    <p:sldId id="267" r:id="rId16"/>
    <p:sldId id="268" r:id="rId17"/>
    <p:sldId id="269" r:id="rId18"/>
    <p:sldId id="270" r:id="rId19"/>
    <p:sldId id="271" r:id="rId20"/>
    <p:sldId id="272" r:id="rId21"/>
    <p:sldId id="281" r:id="rId22"/>
    <p:sldId id="293" r:id="rId23"/>
    <p:sldId id="292" r:id="rId24"/>
    <p:sldId id="273" r:id="rId25"/>
    <p:sldId id="274" r:id="rId26"/>
    <p:sldId id="275" r:id="rId27"/>
    <p:sldId id="276" r:id="rId28"/>
    <p:sldId id="277" r:id="rId29"/>
    <p:sldId id="278" r:id="rId30"/>
    <p:sldId id="257" r:id="rId31"/>
    <p:sldId id="282" r:id="rId32"/>
    <p:sldId id="283" r:id="rId33"/>
    <p:sldId id="284" r:id="rId34"/>
    <p:sldId id="285" r:id="rId35"/>
    <p:sldId id="286" r:id="rId36"/>
    <p:sldId id="291" r:id="rId37"/>
    <p:sldId id="287" r:id="rId3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2" d="100"/>
          <a:sy n="62" d="100"/>
        </p:scale>
        <p:origin x="-95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8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A5E874-161B-4078-9E54-18AD9EA1C09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7B0D8272-CC35-4254-8EA7-106430F812B4}">
      <dgm:prSet phldrT="[نص]" custT="1"/>
      <dgm:spPr/>
      <dgm:t>
        <a:bodyPr/>
        <a:lstStyle/>
        <a:p>
          <a:pPr rtl="1"/>
          <a:r>
            <a:rPr lang="ar-SA" sz="1600" dirty="0"/>
            <a:t>المجموعات</a:t>
          </a:r>
        </a:p>
      </dgm:t>
    </dgm:pt>
    <dgm:pt modelId="{13364AB8-1315-474B-9AAB-6B4EBCFAD6EF}" type="parTrans" cxnId="{430482EF-76FA-47FB-B91B-B5C2BEFF5683}">
      <dgm:prSet/>
      <dgm:spPr/>
      <dgm:t>
        <a:bodyPr/>
        <a:lstStyle/>
        <a:p>
          <a:pPr rtl="1"/>
          <a:endParaRPr lang="ar-SA"/>
        </a:p>
      </dgm:t>
    </dgm:pt>
    <dgm:pt modelId="{382CFB38-AC4B-42A3-8109-6BFD30A1F7FA}" type="sibTrans" cxnId="{430482EF-76FA-47FB-B91B-B5C2BEFF5683}">
      <dgm:prSet/>
      <dgm:spPr/>
      <dgm:t>
        <a:bodyPr/>
        <a:lstStyle/>
        <a:p>
          <a:pPr rtl="1"/>
          <a:endParaRPr lang="ar-SA"/>
        </a:p>
      </dgm:t>
    </dgm:pt>
    <dgm:pt modelId="{B288C335-A2E7-492C-B74B-06821FC613BD}">
      <dgm:prSet phldrT="[نص]"/>
      <dgm:spPr/>
      <dgm:t>
        <a:bodyPr/>
        <a:lstStyle/>
        <a:p>
          <a:pPr rtl="1"/>
          <a:r>
            <a:rPr lang="ar-SA"/>
            <a:t>الإعلام والعلاقات</a:t>
          </a:r>
        </a:p>
      </dgm:t>
    </dgm:pt>
    <dgm:pt modelId="{E4D223FE-2F5B-429D-B4F1-31985D682ED0}" type="parTrans" cxnId="{632E49EE-AD21-4BBF-A444-0B9F2E1E0B2E}">
      <dgm:prSet/>
      <dgm:spPr/>
      <dgm:t>
        <a:bodyPr/>
        <a:lstStyle/>
        <a:p>
          <a:pPr rtl="1"/>
          <a:endParaRPr lang="ar-SA"/>
        </a:p>
      </dgm:t>
    </dgm:pt>
    <dgm:pt modelId="{7A68B558-234C-401D-8C5D-9C1B39D403F9}" type="sibTrans" cxnId="{632E49EE-AD21-4BBF-A444-0B9F2E1E0B2E}">
      <dgm:prSet/>
      <dgm:spPr/>
      <dgm:t>
        <a:bodyPr/>
        <a:lstStyle/>
        <a:p>
          <a:pPr rtl="1"/>
          <a:endParaRPr lang="ar-SA"/>
        </a:p>
      </dgm:t>
    </dgm:pt>
    <dgm:pt modelId="{AC248A1E-CFB0-4BCB-AE5A-A17F250CFFA5}">
      <dgm:prSet phldrT="[نص]"/>
      <dgm:spPr/>
      <dgm:t>
        <a:bodyPr/>
        <a:lstStyle/>
        <a:p>
          <a:pPr rtl="1"/>
          <a:r>
            <a:rPr lang="ar-SA"/>
            <a:t>التفكير</a:t>
          </a:r>
        </a:p>
      </dgm:t>
    </dgm:pt>
    <dgm:pt modelId="{08A46957-F901-49F8-9D12-09EF0BC261D5}" type="parTrans" cxnId="{44493FD0-EA92-482D-BF06-69A2DCE5A490}">
      <dgm:prSet/>
      <dgm:spPr/>
      <dgm:t>
        <a:bodyPr/>
        <a:lstStyle/>
        <a:p>
          <a:pPr rtl="1"/>
          <a:endParaRPr lang="ar-SA"/>
        </a:p>
      </dgm:t>
    </dgm:pt>
    <dgm:pt modelId="{A630F37B-F4EE-4C45-8BEF-ECDDDF1EADD3}" type="sibTrans" cxnId="{44493FD0-EA92-482D-BF06-69A2DCE5A490}">
      <dgm:prSet/>
      <dgm:spPr/>
      <dgm:t>
        <a:bodyPr/>
        <a:lstStyle/>
        <a:p>
          <a:pPr rtl="1"/>
          <a:endParaRPr lang="ar-SA"/>
        </a:p>
      </dgm:t>
    </dgm:pt>
    <dgm:pt modelId="{56B8224A-B4A4-4F51-A34F-C522BA0DA742}">
      <dgm:prSet/>
      <dgm:spPr/>
      <dgm:t>
        <a:bodyPr/>
        <a:lstStyle/>
        <a:p>
          <a:pPr rtl="1"/>
          <a:r>
            <a:rPr lang="ar-SA"/>
            <a:t>القيادة</a:t>
          </a:r>
        </a:p>
      </dgm:t>
    </dgm:pt>
    <dgm:pt modelId="{C16AB0AF-37A8-4CA9-931E-BAC41EE1DDE8}" type="parTrans" cxnId="{28FC02F4-5FB9-4B80-A855-C1AF0465B865}">
      <dgm:prSet/>
      <dgm:spPr/>
      <dgm:t>
        <a:bodyPr/>
        <a:lstStyle/>
        <a:p>
          <a:pPr rtl="1"/>
          <a:endParaRPr lang="ar-SA"/>
        </a:p>
      </dgm:t>
    </dgm:pt>
    <dgm:pt modelId="{4D165889-73D0-42AA-B0FD-F4447FE6D5A6}" type="sibTrans" cxnId="{28FC02F4-5FB9-4B80-A855-C1AF0465B865}">
      <dgm:prSet/>
      <dgm:spPr/>
      <dgm:t>
        <a:bodyPr/>
        <a:lstStyle/>
        <a:p>
          <a:pPr rtl="1"/>
          <a:endParaRPr lang="ar-SA"/>
        </a:p>
      </dgm:t>
    </dgm:pt>
    <dgm:pt modelId="{EE304D4B-D455-4CDF-BA42-05411A197CAE}">
      <dgm:prSet/>
      <dgm:spPr/>
      <dgm:t>
        <a:bodyPr/>
        <a:lstStyle/>
        <a:p>
          <a:pPr rtl="1"/>
          <a:r>
            <a:rPr lang="ar-SA"/>
            <a:t>التنفيذ</a:t>
          </a:r>
        </a:p>
      </dgm:t>
    </dgm:pt>
    <dgm:pt modelId="{2175A39E-CF5B-4734-B202-F66DFE7D8F84}" type="parTrans" cxnId="{6349FCDC-C488-4D98-A58B-A9A9162F145A}">
      <dgm:prSet/>
      <dgm:spPr/>
      <dgm:t>
        <a:bodyPr/>
        <a:lstStyle/>
        <a:p>
          <a:pPr rtl="1"/>
          <a:endParaRPr lang="ar-SA"/>
        </a:p>
      </dgm:t>
    </dgm:pt>
    <dgm:pt modelId="{EF9C3AA7-3F3F-4608-91E0-AFE422E060E1}" type="sibTrans" cxnId="{6349FCDC-C488-4D98-A58B-A9A9162F145A}">
      <dgm:prSet/>
      <dgm:spPr/>
      <dgm:t>
        <a:bodyPr/>
        <a:lstStyle/>
        <a:p>
          <a:pPr rtl="1"/>
          <a:endParaRPr lang="ar-SA"/>
        </a:p>
      </dgm:t>
    </dgm:pt>
    <dgm:pt modelId="{495ECE65-50E3-4520-B8D1-B3F1C8E36105}">
      <dgm:prSet/>
      <dgm:spPr/>
      <dgm:t>
        <a:bodyPr/>
        <a:lstStyle/>
        <a:p>
          <a:pPr rtl="1"/>
          <a:r>
            <a:rPr lang="ar-SA"/>
            <a:t>الإعداد</a:t>
          </a:r>
        </a:p>
      </dgm:t>
    </dgm:pt>
    <dgm:pt modelId="{D9EB451E-9D33-4B76-A19E-B0D93C3C1D61}" type="parTrans" cxnId="{4F9DFC7C-C3E8-4701-9857-644850FF8553}">
      <dgm:prSet/>
      <dgm:spPr/>
      <dgm:t>
        <a:bodyPr/>
        <a:lstStyle/>
        <a:p>
          <a:pPr rtl="1"/>
          <a:endParaRPr lang="ar-SA"/>
        </a:p>
      </dgm:t>
    </dgm:pt>
    <dgm:pt modelId="{8BDDC9D6-104D-46FC-8950-563CEA0004D9}" type="sibTrans" cxnId="{4F9DFC7C-C3E8-4701-9857-644850FF8553}">
      <dgm:prSet/>
      <dgm:spPr/>
      <dgm:t>
        <a:bodyPr/>
        <a:lstStyle/>
        <a:p>
          <a:pPr rtl="1"/>
          <a:endParaRPr lang="ar-SA"/>
        </a:p>
      </dgm:t>
    </dgm:pt>
    <dgm:pt modelId="{1229D4E4-22AF-40B0-B8AF-3AC61E8AB73F}" type="pres">
      <dgm:prSet presAssocID="{88A5E874-161B-4078-9E54-18AD9EA1C094}" presName="hierChild1" presStyleCnt="0">
        <dgm:presLayoutVars>
          <dgm:chPref val="1"/>
          <dgm:dir/>
          <dgm:animOne val="branch"/>
          <dgm:animLvl val="lvl"/>
          <dgm:resizeHandles/>
        </dgm:presLayoutVars>
      </dgm:prSet>
      <dgm:spPr/>
      <dgm:t>
        <a:bodyPr/>
        <a:lstStyle/>
        <a:p>
          <a:pPr rtl="1"/>
          <a:endParaRPr lang="ar-SA"/>
        </a:p>
      </dgm:t>
    </dgm:pt>
    <dgm:pt modelId="{90D102E4-A517-4B37-B1D0-2C922521C689}" type="pres">
      <dgm:prSet presAssocID="{7B0D8272-CC35-4254-8EA7-106430F812B4}" presName="hierRoot1" presStyleCnt="0"/>
      <dgm:spPr/>
    </dgm:pt>
    <dgm:pt modelId="{4CC84CA5-D256-445D-ACAF-EDF8A5AFADE4}" type="pres">
      <dgm:prSet presAssocID="{7B0D8272-CC35-4254-8EA7-106430F812B4}" presName="composite" presStyleCnt="0"/>
      <dgm:spPr/>
    </dgm:pt>
    <dgm:pt modelId="{5738844D-8B7A-49B1-B9C1-8CF55588D252}" type="pres">
      <dgm:prSet presAssocID="{7B0D8272-CC35-4254-8EA7-106430F812B4}" presName="background" presStyleLbl="node0" presStyleIdx="0" presStyleCnt="1"/>
      <dgm:spPr>
        <a:solidFill>
          <a:srgbClr val="7030A0"/>
        </a:solidFill>
      </dgm:spPr>
    </dgm:pt>
    <dgm:pt modelId="{4ECCF4A1-5D61-4A11-82DF-94DB4A4237A0}" type="pres">
      <dgm:prSet presAssocID="{7B0D8272-CC35-4254-8EA7-106430F812B4}" presName="text" presStyleLbl="fgAcc0" presStyleIdx="0" presStyleCnt="1" custScaleX="155836" custLinFactNeighborX="5295" custLinFactNeighborY="1642">
        <dgm:presLayoutVars>
          <dgm:chPref val="3"/>
        </dgm:presLayoutVars>
      </dgm:prSet>
      <dgm:spPr/>
      <dgm:t>
        <a:bodyPr/>
        <a:lstStyle/>
        <a:p>
          <a:pPr rtl="1"/>
          <a:endParaRPr lang="ar-SA"/>
        </a:p>
      </dgm:t>
    </dgm:pt>
    <dgm:pt modelId="{7FC9AAA3-9E04-4ACC-8A38-163E0C0EC0A7}" type="pres">
      <dgm:prSet presAssocID="{7B0D8272-CC35-4254-8EA7-106430F812B4}" presName="hierChild2" presStyleCnt="0"/>
      <dgm:spPr/>
    </dgm:pt>
    <dgm:pt modelId="{2CDA5198-40D3-4CC2-B7FC-C929B55C6826}" type="pres">
      <dgm:prSet presAssocID="{E4D223FE-2F5B-429D-B4F1-31985D682ED0}" presName="Name10" presStyleLbl="parChTrans1D2" presStyleIdx="0" presStyleCnt="5"/>
      <dgm:spPr/>
      <dgm:t>
        <a:bodyPr/>
        <a:lstStyle/>
        <a:p>
          <a:pPr rtl="1"/>
          <a:endParaRPr lang="ar-SA"/>
        </a:p>
      </dgm:t>
    </dgm:pt>
    <dgm:pt modelId="{BD254EB4-ECD7-49F3-893A-8354E8587FF4}" type="pres">
      <dgm:prSet presAssocID="{B288C335-A2E7-492C-B74B-06821FC613BD}" presName="hierRoot2" presStyleCnt="0"/>
      <dgm:spPr/>
    </dgm:pt>
    <dgm:pt modelId="{3EA54F90-3028-4BCE-856A-62D7398EDAA2}" type="pres">
      <dgm:prSet presAssocID="{B288C335-A2E7-492C-B74B-06821FC613BD}" presName="composite2" presStyleCnt="0"/>
      <dgm:spPr/>
    </dgm:pt>
    <dgm:pt modelId="{32090837-82C5-4900-8D73-6FB06D9D26C1}" type="pres">
      <dgm:prSet presAssocID="{B288C335-A2E7-492C-B74B-06821FC613BD}" presName="background2" presStyleLbl="node2" presStyleIdx="0" presStyleCnt="5"/>
      <dgm:spPr>
        <a:solidFill>
          <a:srgbClr val="7030A0"/>
        </a:solidFill>
      </dgm:spPr>
    </dgm:pt>
    <dgm:pt modelId="{29309BCA-751B-431E-9F02-2C635213C970}" type="pres">
      <dgm:prSet presAssocID="{B288C335-A2E7-492C-B74B-06821FC613BD}" presName="text2" presStyleLbl="fgAcc2" presStyleIdx="0" presStyleCnt="5">
        <dgm:presLayoutVars>
          <dgm:chPref val="3"/>
        </dgm:presLayoutVars>
      </dgm:prSet>
      <dgm:spPr/>
      <dgm:t>
        <a:bodyPr/>
        <a:lstStyle/>
        <a:p>
          <a:pPr rtl="1"/>
          <a:endParaRPr lang="ar-SA"/>
        </a:p>
      </dgm:t>
    </dgm:pt>
    <dgm:pt modelId="{DB0AB8F2-0A3C-4C9F-B152-093DB338DFB6}" type="pres">
      <dgm:prSet presAssocID="{B288C335-A2E7-492C-B74B-06821FC613BD}" presName="hierChild3" presStyleCnt="0"/>
      <dgm:spPr/>
    </dgm:pt>
    <dgm:pt modelId="{A1CC6005-83EE-4D5F-9026-5A85F994CFF9}" type="pres">
      <dgm:prSet presAssocID="{2175A39E-CF5B-4734-B202-F66DFE7D8F84}" presName="Name10" presStyleLbl="parChTrans1D2" presStyleIdx="1" presStyleCnt="5"/>
      <dgm:spPr/>
      <dgm:t>
        <a:bodyPr/>
        <a:lstStyle/>
        <a:p>
          <a:pPr rtl="1"/>
          <a:endParaRPr lang="ar-SA"/>
        </a:p>
      </dgm:t>
    </dgm:pt>
    <dgm:pt modelId="{9DBF0E27-2B1F-4C1F-8722-7FEE3DEBABE1}" type="pres">
      <dgm:prSet presAssocID="{EE304D4B-D455-4CDF-BA42-05411A197CAE}" presName="hierRoot2" presStyleCnt="0"/>
      <dgm:spPr/>
    </dgm:pt>
    <dgm:pt modelId="{CDFB3EC8-1344-4456-B250-CF15B6D041A4}" type="pres">
      <dgm:prSet presAssocID="{EE304D4B-D455-4CDF-BA42-05411A197CAE}" presName="composite2" presStyleCnt="0"/>
      <dgm:spPr/>
    </dgm:pt>
    <dgm:pt modelId="{F29409FA-8112-4851-8BC9-445BF5627FD8}" type="pres">
      <dgm:prSet presAssocID="{EE304D4B-D455-4CDF-BA42-05411A197CAE}" presName="background2" presStyleLbl="node2" presStyleIdx="1" presStyleCnt="5"/>
      <dgm:spPr>
        <a:solidFill>
          <a:srgbClr val="7030A0"/>
        </a:solidFill>
      </dgm:spPr>
    </dgm:pt>
    <dgm:pt modelId="{B8897FBF-7F53-4460-A700-12A92AA771AF}" type="pres">
      <dgm:prSet presAssocID="{EE304D4B-D455-4CDF-BA42-05411A197CAE}" presName="text2" presStyleLbl="fgAcc2" presStyleIdx="1" presStyleCnt="5">
        <dgm:presLayoutVars>
          <dgm:chPref val="3"/>
        </dgm:presLayoutVars>
      </dgm:prSet>
      <dgm:spPr/>
      <dgm:t>
        <a:bodyPr/>
        <a:lstStyle/>
        <a:p>
          <a:pPr rtl="1"/>
          <a:endParaRPr lang="ar-SA"/>
        </a:p>
      </dgm:t>
    </dgm:pt>
    <dgm:pt modelId="{F5739E65-D128-4309-AB94-1EE05E1746E7}" type="pres">
      <dgm:prSet presAssocID="{EE304D4B-D455-4CDF-BA42-05411A197CAE}" presName="hierChild3" presStyleCnt="0"/>
      <dgm:spPr/>
    </dgm:pt>
    <dgm:pt modelId="{F9ACEE21-07CF-49EC-AA12-A31591467B37}" type="pres">
      <dgm:prSet presAssocID="{D9EB451E-9D33-4B76-A19E-B0D93C3C1D61}" presName="Name10" presStyleLbl="parChTrans1D2" presStyleIdx="2" presStyleCnt="5"/>
      <dgm:spPr/>
      <dgm:t>
        <a:bodyPr/>
        <a:lstStyle/>
        <a:p>
          <a:pPr rtl="1"/>
          <a:endParaRPr lang="ar-SA"/>
        </a:p>
      </dgm:t>
    </dgm:pt>
    <dgm:pt modelId="{DBA6D08E-C049-4843-BEAC-E1E69E2CF9CF}" type="pres">
      <dgm:prSet presAssocID="{495ECE65-50E3-4520-B8D1-B3F1C8E36105}" presName="hierRoot2" presStyleCnt="0"/>
      <dgm:spPr/>
    </dgm:pt>
    <dgm:pt modelId="{BE6F6AD7-8A44-4336-9201-C391924AD35C}" type="pres">
      <dgm:prSet presAssocID="{495ECE65-50E3-4520-B8D1-B3F1C8E36105}" presName="composite2" presStyleCnt="0"/>
      <dgm:spPr/>
    </dgm:pt>
    <dgm:pt modelId="{1E49578E-BCD0-42C0-9843-0F117A8BA635}" type="pres">
      <dgm:prSet presAssocID="{495ECE65-50E3-4520-B8D1-B3F1C8E36105}" presName="background2" presStyleLbl="node2" presStyleIdx="2" presStyleCnt="5"/>
      <dgm:spPr>
        <a:solidFill>
          <a:srgbClr val="7030A0"/>
        </a:solidFill>
      </dgm:spPr>
    </dgm:pt>
    <dgm:pt modelId="{91CA69EC-50B2-431B-BC81-BE6456C55512}" type="pres">
      <dgm:prSet presAssocID="{495ECE65-50E3-4520-B8D1-B3F1C8E36105}" presName="text2" presStyleLbl="fgAcc2" presStyleIdx="2" presStyleCnt="5">
        <dgm:presLayoutVars>
          <dgm:chPref val="3"/>
        </dgm:presLayoutVars>
      </dgm:prSet>
      <dgm:spPr/>
      <dgm:t>
        <a:bodyPr/>
        <a:lstStyle/>
        <a:p>
          <a:pPr rtl="1"/>
          <a:endParaRPr lang="ar-SA"/>
        </a:p>
      </dgm:t>
    </dgm:pt>
    <dgm:pt modelId="{476AC4F7-3590-4B93-A61B-8B84753976A5}" type="pres">
      <dgm:prSet presAssocID="{495ECE65-50E3-4520-B8D1-B3F1C8E36105}" presName="hierChild3" presStyleCnt="0"/>
      <dgm:spPr/>
    </dgm:pt>
    <dgm:pt modelId="{ADAAFF51-1869-40CD-8D00-6D8B26E7428D}" type="pres">
      <dgm:prSet presAssocID="{08A46957-F901-49F8-9D12-09EF0BC261D5}" presName="Name10" presStyleLbl="parChTrans1D2" presStyleIdx="3" presStyleCnt="5"/>
      <dgm:spPr/>
      <dgm:t>
        <a:bodyPr/>
        <a:lstStyle/>
        <a:p>
          <a:pPr rtl="1"/>
          <a:endParaRPr lang="ar-SA"/>
        </a:p>
      </dgm:t>
    </dgm:pt>
    <dgm:pt modelId="{24509389-2EC3-4230-881E-4BB3F41DAFD7}" type="pres">
      <dgm:prSet presAssocID="{AC248A1E-CFB0-4BCB-AE5A-A17F250CFFA5}" presName="hierRoot2" presStyleCnt="0"/>
      <dgm:spPr/>
    </dgm:pt>
    <dgm:pt modelId="{F718C90D-68D6-4282-9191-552A8FD77D94}" type="pres">
      <dgm:prSet presAssocID="{AC248A1E-CFB0-4BCB-AE5A-A17F250CFFA5}" presName="composite2" presStyleCnt="0"/>
      <dgm:spPr/>
    </dgm:pt>
    <dgm:pt modelId="{A81CF2E7-4508-4B66-AD7B-5035752F7D4A}" type="pres">
      <dgm:prSet presAssocID="{AC248A1E-CFB0-4BCB-AE5A-A17F250CFFA5}" presName="background2" presStyleLbl="node2" presStyleIdx="3" presStyleCnt="5"/>
      <dgm:spPr>
        <a:solidFill>
          <a:srgbClr val="7030A0"/>
        </a:solidFill>
      </dgm:spPr>
    </dgm:pt>
    <dgm:pt modelId="{982B8442-51C8-4C65-9D14-88BB758821FD}" type="pres">
      <dgm:prSet presAssocID="{AC248A1E-CFB0-4BCB-AE5A-A17F250CFFA5}" presName="text2" presStyleLbl="fgAcc2" presStyleIdx="3" presStyleCnt="5">
        <dgm:presLayoutVars>
          <dgm:chPref val="3"/>
        </dgm:presLayoutVars>
      </dgm:prSet>
      <dgm:spPr/>
      <dgm:t>
        <a:bodyPr/>
        <a:lstStyle/>
        <a:p>
          <a:pPr rtl="1"/>
          <a:endParaRPr lang="ar-SA"/>
        </a:p>
      </dgm:t>
    </dgm:pt>
    <dgm:pt modelId="{2088258F-B0C0-4226-B801-899BFBAB0C06}" type="pres">
      <dgm:prSet presAssocID="{AC248A1E-CFB0-4BCB-AE5A-A17F250CFFA5}" presName="hierChild3" presStyleCnt="0"/>
      <dgm:spPr/>
    </dgm:pt>
    <dgm:pt modelId="{B227B0BD-5C5E-4512-84EB-25E2A3413469}" type="pres">
      <dgm:prSet presAssocID="{C16AB0AF-37A8-4CA9-931E-BAC41EE1DDE8}" presName="Name10" presStyleLbl="parChTrans1D2" presStyleIdx="4" presStyleCnt="5"/>
      <dgm:spPr/>
      <dgm:t>
        <a:bodyPr/>
        <a:lstStyle/>
        <a:p>
          <a:pPr rtl="1"/>
          <a:endParaRPr lang="ar-SA"/>
        </a:p>
      </dgm:t>
    </dgm:pt>
    <dgm:pt modelId="{0C5651FF-A3D7-4FA7-956D-9AC7591EECD0}" type="pres">
      <dgm:prSet presAssocID="{56B8224A-B4A4-4F51-A34F-C522BA0DA742}" presName="hierRoot2" presStyleCnt="0"/>
      <dgm:spPr/>
    </dgm:pt>
    <dgm:pt modelId="{78F043C8-8937-4393-BE57-608FECFB13A7}" type="pres">
      <dgm:prSet presAssocID="{56B8224A-B4A4-4F51-A34F-C522BA0DA742}" presName="composite2" presStyleCnt="0"/>
      <dgm:spPr/>
    </dgm:pt>
    <dgm:pt modelId="{F6406A12-9FBC-4D45-864B-EECC2F651CE2}" type="pres">
      <dgm:prSet presAssocID="{56B8224A-B4A4-4F51-A34F-C522BA0DA742}" presName="background2" presStyleLbl="node2" presStyleIdx="4" presStyleCnt="5"/>
      <dgm:spPr>
        <a:solidFill>
          <a:srgbClr val="7030A0"/>
        </a:solidFill>
      </dgm:spPr>
    </dgm:pt>
    <dgm:pt modelId="{30508FBB-ECE6-4E02-91FF-6634BEFFDD54}" type="pres">
      <dgm:prSet presAssocID="{56B8224A-B4A4-4F51-A34F-C522BA0DA742}" presName="text2" presStyleLbl="fgAcc2" presStyleIdx="4" presStyleCnt="5">
        <dgm:presLayoutVars>
          <dgm:chPref val="3"/>
        </dgm:presLayoutVars>
      </dgm:prSet>
      <dgm:spPr/>
      <dgm:t>
        <a:bodyPr/>
        <a:lstStyle/>
        <a:p>
          <a:pPr rtl="1"/>
          <a:endParaRPr lang="ar-SA"/>
        </a:p>
      </dgm:t>
    </dgm:pt>
    <dgm:pt modelId="{CA4502D2-3202-4236-9C3F-2A00309F1587}" type="pres">
      <dgm:prSet presAssocID="{56B8224A-B4A4-4F51-A34F-C522BA0DA742}" presName="hierChild3" presStyleCnt="0"/>
      <dgm:spPr/>
    </dgm:pt>
  </dgm:ptLst>
  <dgm:cxnLst>
    <dgm:cxn modelId="{9EA530C6-3A84-4EC2-944A-77098B7C1205}" type="presOf" srcId="{56B8224A-B4A4-4F51-A34F-C522BA0DA742}" destId="{30508FBB-ECE6-4E02-91FF-6634BEFFDD54}" srcOrd="0" destOrd="0" presId="urn:microsoft.com/office/officeart/2005/8/layout/hierarchy1"/>
    <dgm:cxn modelId="{28FC02F4-5FB9-4B80-A855-C1AF0465B865}" srcId="{7B0D8272-CC35-4254-8EA7-106430F812B4}" destId="{56B8224A-B4A4-4F51-A34F-C522BA0DA742}" srcOrd="4" destOrd="0" parTransId="{C16AB0AF-37A8-4CA9-931E-BAC41EE1DDE8}" sibTransId="{4D165889-73D0-42AA-B0FD-F4447FE6D5A6}"/>
    <dgm:cxn modelId="{1A464178-A954-43C3-8BD0-1203920EB2A4}" type="presOf" srcId="{EE304D4B-D455-4CDF-BA42-05411A197CAE}" destId="{B8897FBF-7F53-4460-A700-12A92AA771AF}" srcOrd="0" destOrd="0" presId="urn:microsoft.com/office/officeart/2005/8/layout/hierarchy1"/>
    <dgm:cxn modelId="{A97B29EF-62AF-406C-8D33-2E84FBC4B46E}" type="presOf" srcId="{88A5E874-161B-4078-9E54-18AD9EA1C094}" destId="{1229D4E4-22AF-40B0-B8AF-3AC61E8AB73F}" srcOrd="0" destOrd="0" presId="urn:microsoft.com/office/officeart/2005/8/layout/hierarchy1"/>
    <dgm:cxn modelId="{44493FD0-EA92-482D-BF06-69A2DCE5A490}" srcId="{7B0D8272-CC35-4254-8EA7-106430F812B4}" destId="{AC248A1E-CFB0-4BCB-AE5A-A17F250CFFA5}" srcOrd="3" destOrd="0" parTransId="{08A46957-F901-49F8-9D12-09EF0BC261D5}" sibTransId="{A630F37B-F4EE-4C45-8BEF-ECDDDF1EADD3}"/>
    <dgm:cxn modelId="{079EFCD0-5E85-4490-9A3A-B0D86DE461B8}" type="presOf" srcId="{E4D223FE-2F5B-429D-B4F1-31985D682ED0}" destId="{2CDA5198-40D3-4CC2-B7FC-C929B55C6826}" srcOrd="0" destOrd="0" presId="urn:microsoft.com/office/officeart/2005/8/layout/hierarchy1"/>
    <dgm:cxn modelId="{4C84DD19-640A-42D2-A36C-A946AF623F46}" type="presOf" srcId="{B288C335-A2E7-492C-B74B-06821FC613BD}" destId="{29309BCA-751B-431E-9F02-2C635213C970}" srcOrd="0" destOrd="0" presId="urn:microsoft.com/office/officeart/2005/8/layout/hierarchy1"/>
    <dgm:cxn modelId="{632E49EE-AD21-4BBF-A444-0B9F2E1E0B2E}" srcId="{7B0D8272-CC35-4254-8EA7-106430F812B4}" destId="{B288C335-A2E7-492C-B74B-06821FC613BD}" srcOrd="0" destOrd="0" parTransId="{E4D223FE-2F5B-429D-B4F1-31985D682ED0}" sibTransId="{7A68B558-234C-401D-8C5D-9C1B39D403F9}"/>
    <dgm:cxn modelId="{6C5B2BA6-59A1-4F6F-A41C-8FF0E93DB708}" type="presOf" srcId="{AC248A1E-CFB0-4BCB-AE5A-A17F250CFFA5}" destId="{982B8442-51C8-4C65-9D14-88BB758821FD}" srcOrd="0" destOrd="0" presId="urn:microsoft.com/office/officeart/2005/8/layout/hierarchy1"/>
    <dgm:cxn modelId="{6EDAF792-89F6-443D-92A2-5AB8CF80482E}" type="presOf" srcId="{495ECE65-50E3-4520-B8D1-B3F1C8E36105}" destId="{91CA69EC-50B2-431B-BC81-BE6456C55512}" srcOrd="0" destOrd="0" presId="urn:microsoft.com/office/officeart/2005/8/layout/hierarchy1"/>
    <dgm:cxn modelId="{41E6B210-F26C-4FA1-A43E-A51C6DED1ECA}" type="presOf" srcId="{7B0D8272-CC35-4254-8EA7-106430F812B4}" destId="{4ECCF4A1-5D61-4A11-82DF-94DB4A4237A0}" srcOrd="0" destOrd="0" presId="urn:microsoft.com/office/officeart/2005/8/layout/hierarchy1"/>
    <dgm:cxn modelId="{8284522E-AE97-441D-AD52-BF30666786F5}" type="presOf" srcId="{2175A39E-CF5B-4734-B202-F66DFE7D8F84}" destId="{A1CC6005-83EE-4D5F-9026-5A85F994CFF9}" srcOrd="0" destOrd="0" presId="urn:microsoft.com/office/officeart/2005/8/layout/hierarchy1"/>
    <dgm:cxn modelId="{D68AC79E-60B5-4E88-B608-C6B209298A84}" type="presOf" srcId="{D9EB451E-9D33-4B76-A19E-B0D93C3C1D61}" destId="{F9ACEE21-07CF-49EC-AA12-A31591467B37}" srcOrd="0" destOrd="0" presId="urn:microsoft.com/office/officeart/2005/8/layout/hierarchy1"/>
    <dgm:cxn modelId="{6349FCDC-C488-4D98-A58B-A9A9162F145A}" srcId="{7B0D8272-CC35-4254-8EA7-106430F812B4}" destId="{EE304D4B-D455-4CDF-BA42-05411A197CAE}" srcOrd="1" destOrd="0" parTransId="{2175A39E-CF5B-4734-B202-F66DFE7D8F84}" sibTransId="{EF9C3AA7-3F3F-4608-91E0-AFE422E060E1}"/>
    <dgm:cxn modelId="{4F9DFC7C-C3E8-4701-9857-644850FF8553}" srcId="{7B0D8272-CC35-4254-8EA7-106430F812B4}" destId="{495ECE65-50E3-4520-B8D1-B3F1C8E36105}" srcOrd="2" destOrd="0" parTransId="{D9EB451E-9D33-4B76-A19E-B0D93C3C1D61}" sibTransId="{8BDDC9D6-104D-46FC-8950-563CEA0004D9}"/>
    <dgm:cxn modelId="{49C93481-4F79-4B42-95FB-30B3E1025158}" type="presOf" srcId="{C16AB0AF-37A8-4CA9-931E-BAC41EE1DDE8}" destId="{B227B0BD-5C5E-4512-84EB-25E2A3413469}" srcOrd="0" destOrd="0" presId="urn:microsoft.com/office/officeart/2005/8/layout/hierarchy1"/>
    <dgm:cxn modelId="{F6662A80-FB74-492E-BFE5-DA0FC6007C37}" type="presOf" srcId="{08A46957-F901-49F8-9D12-09EF0BC261D5}" destId="{ADAAFF51-1869-40CD-8D00-6D8B26E7428D}" srcOrd="0" destOrd="0" presId="urn:microsoft.com/office/officeart/2005/8/layout/hierarchy1"/>
    <dgm:cxn modelId="{430482EF-76FA-47FB-B91B-B5C2BEFF5683}" srcId="{88A5E874-161B-4078-9E54-18AD9EA1C094}" destId="{7B0D8272-CC35-4254-8EA7-106430F812B4}" srcOrd="0" destOrd="0" parTransId="{13364AB8-1315-474B-9AAB-6B4EBCFAD6EF}" sibTransId="{382CFB38-AC4B-42A3-8109-6BFD30A1F7FA}"/>
    <dgm:cxn modelId="{47599B70-130A-4ABC-B54D-C3ED2A388E57}" type="presParOf" srcId="{1229D4E4-22AF-40B0-B8AF-3AC61E8AB73F}" destId="{90D102E4-A517-4B37-B1D0-2C922521C689}" srcOrd="0" destOrd="0" presId="urn:microsoft.com/office/officeart/2005/8/layout/hierarchy1"/>
    <dgm:cxn modelId="{CD7BBEE1-2F0E-4E68-96AF-ED7E8768ECFC}" type="presParOf" srcId="{90D102E4-A517-4B37-B1D0-2C922521C689}" destId="{4CC84CA5-D256-445D-ACAF-EDF8A5AFADE4}" srcOrd="0" destOrd="0" presId="urn:microsoft.com/office/officeart/2005/8/layout/hierarchy1"/>
    <dgm:cxn modelId="{403E5E1E-F74D-47D0-81A0-1585AD3D3552}" type="presParOf" srcId="{4CC84CA5-D256-445D-ACAF-EDF8A5AFADE4}" destId="{5738844D-8B7A-49B1-B9C1-8CF55588D252}" srcOrd="0" destOrd="0" presId="urn:microsoft.com/office/officeart/2005/8/layout/hierarchy1"/>
    <dgm:cxn modelId="{6796CF8C-D3AD-408F-A925-4AFD8A0D9BAE}" type="presParOf" srcId="{4CC84CA5-D256-445D-ACAF-EDF8A5AFADE4}" destId="{4ECCF4A1-5D61-4A11-82DF-94DB4A4237A0}" srcOrd="1" destOrd="0" presId="urn:microsoft.com/office/officeart/2005/8/layout/hierarchy1"/>
    <dgm:cxn modelId="{9916D1EB-A37D-4EB0-A3B7-9A3DD347AA91}" type="presParOf" srcId="{90D102E4-A517-4B37-B1D0-2C922521C689}" destId="{7FC9AAA3-9E04-4ACC-8A38-163E0C0EC0A7}" srcOrd="1" destOrd="0" presId="urn:microsoft.com/office/officeart/2005/8/layout/hierarchy1"/>
    <dgm:cxn modelId="{BCE62512-1187-4709-A3CE-76AB9F008F8D}" type="presParOf" srcId="{7FC9AAA3-9E04-4ACC-8A38-163E0C0EC0A7}" destId="{2CDA5198-40D3-4CC2-B7FC-C929B55C6826}" srcOrd="0" destOrd="0" presId="urn:microsoft.com/office/officeart/2005/8/layout/hierarchy1"/>
    <dgm:cxn modelId="{5BED6298-91C8-47DC-9978-CE2F1F183734}" type="presParOf" srcId="{7FC9AAA3-9E04-4ACC-8A38-163E0C0EC0A7}" destId="{BD254EB4-ECD7-49F3-893A-8354E8587FF4}" srcOrd="1" destOrd="0" presId="urn:microsoft.com/office/officeart/2005/8/layout/hierarchy1"/>
    <dgm:cxn modelId="{58873420-4183-43CA-8A52-79E779DE13AB}" type="presParOf" srcId="{BD254EB4-ECD7-49F3-893A-8354E8587FF4}" destId="{3EA54F90-3028-4BCE-856A-62D7398EDAA2}" srcOrd="0" destOrd="0" presId="urn:microsoft.com/office/officeart/2005/8/layout/hierarchy1"/>
    <dgm:cxn modelId="{279D1DCA-0E44-4A19-B169-6D961CF48802}" type="presParOf" srcId="{3EA54F90-3028-4BCE-856A-62D7398EDAA2}" destId="{32090837-82C5-4900-8D73-6FB06D9D26C1}" srcOrd="0" destOrd="0" presId="urn:microsoft.com/office/officeart/2005/8/layout/hierarchy1"/>
    <dgm:cxn modelId="{286974FB-8DD1-4036-84CB-3E1FF919094B}" type="presParOf" srcId="{3EA54F90-3028-4BCE-856A-62D7398EDAA2}" destId="{29309BCA-751B-431E-9F02-2C635213C970}" srcOrd="1" destOrd="0" presId="urn:microsoft.com/office/officeart/2005/8/layout/hierarchy1"/>
    <dgm:cxn modelId="{BC074A4C-0932-4723-8423-CF2DA74544F1}" type="presParOf" srcId="{BD254EB4-ECD7-49F3-893A-8354E8587FF4}" destId="{DB0AB8F2-0A3C-4C9F-B152-093DB338DFB6}" srcOrd="1" destOrd="0" presId="urn:microsoft.com/office/officeart/2005/8/layout/hierarchy1"/>
    <dgm:cxn modelId="{7FB9F045-D78C-45D8-B64A-3AF3F80A27AA}" type="presParOf" srcId="{7FC9AAA3-9E04-4ACC-8A38-163E0C0EC0A7}" destId="{A1CC6005-83EE-4D5F-9026-5A85F994CFF9}" srcOrd="2" destOrd="0" presId="urn:microsoft.com/office/officeart/2005/8/layout/hierarchy1"/>
    <dgm:cxn modelId="{07FD0782-857E-4F72-BA71-BFEA27737769}" type="presParOf" srcId="{7FC9AAA3-9E04-4ACC-8A38-163E0C0EC0A7}" destId="{9DBF0E27-2B1F-4C1F-8722-7FEE3DEBABE1}" srcOrd="3" destOrd="0" presId="urn:microsoft.com/office/officeart/2005/8/layout/hierarchy1"/>
    <dgm:cxn modelId="{2003DA7D-D7A6-443E-BFC9-D3174E9316E7}" type="presParOf" srcId="{9DBF0E27-2B1F-4C1F-8722-7FEE3DEBABE1}" destId="{CDFB3EC8-1344-4456-B250-CF15B6D041A4}" srcOrd="0" destOrd="0" presId="urn:microsoft.com/office/officeart/2005/8/layout/hierarchy1"/>
    <dgm:cxn modelId="{7FD5443A-F873-4D6E-A8C5-761EBF39E5D2}" type="presParOf" srcId="{CDFB3EC8-1344-4456-B250-CF15B6D041A4}" destId="{F29409FA-8112-4851-8BC9-445BF5627FD8}" srcOrd="0" destOrd="0" presId="urn:microsoft.com/office/officeart/2005/8/layout/hierarchy1"/>
    <dgm:cxn modelId="{BB3BFDEE-2796-439C-93A8-1D7136FFC4EB}" type="presParOf" srcId="{CDFB3EC8-1344-4456-B250-CF15B6D041A4}" destId="{B8897FBF-7F53-4460-A700-12A92AA771AF}" srcOrd="1" destOrd="0" presId="urn:microsoft.com/office/officeart/2005/8/layout/hierarchy1"/>
    <dgm:cxn modelId="{E8137A58-ADCD-4753-AE87-85F9B2F8F179}" type="presParOf" srcId="{9DBF0E27-2B1F-4C1F-8722-7FEE3DEBABE1}" destId="{F5739E65-D128-4309-AB94-1EE05E1746E7}" srcOrd="1" destOrd="0" presId="urn:microsoft.com/office/officeart/2005/8/layout/hierarchy1"/>
    <dgm:cxn modelId="{346C5410-4156-4700-825D-E80BD5BFE994}" type="presParOf" srcId="{7FC9AAA3-9E04-4ACC-8A38-163E0C0EC0A7}" destId="{F9ACEE21-07CF-49EC-AA12-A31591467B37}" srcOrd="4" destOrd="0" presId="urn:microsoft.com/office/officeart/2005/8/layout/hierarchy1"/>
    <dgm:cxn modelId="{E6361527-04FD-4F1B-85D7-96A849DA6724}" type="presParOf" srcId="{7FC9AAA3-9E04-4ACC-8A38-163E0C0EC0A7}" destId="{DBA6D08E-C049-4843-BEAC-E1E69E2CF9CF}" srcOrd="5" destOrd="0" presId="urn:microsoft.com/office/officeart/2005/8/layout/hierarchy1"/>
    <dgm:cxn modelId="{4B6CF2BA-961A-45B2-AF05-46040B1B5314}" type="presParOf" srcId="{DBA6D08E-C049-4843-BEAC-E1E69E2CF9CF}" destId="{BE6F6AD7-8A44-4336-9201-C391924AD35C}" srcOrd="0" destOrd="0" presId="urn:microsoft.com/office/officeart/2005/8/layout/hierarchy1"/>
    <dgm:cxn modelId="{13080D17-2BCB-4602-9B08-CC0A2DC03093}" type="presParOf" srcId="{BE6F6AD7-8A44-4336-9201-C391924AD35C}" destId="{1E49578E-BCD0-42C0-9843-0F117A8BA635}" srcOrd="0" destOrd="0" presId="urn:microsoft.com/office/officeart/2005/8/layout/hierarchy1"/>
    <dgm:cxn modelId="{502D48B7-E98A-432D-A97A-E78B95DFD61D}" type="presParOf" srcId="{BE6F6AD7-8A44-4336-9201-C391924AD35C}" destId="{91CA69EC-50B2-431B-BC81-BE6456C55512}" srcOrd="1" destOrd="0" presId="urn:microsoft.com/office/officeart/2005/8/layout/hierarchy1"/>
    <dgm:cxn modelId="{93812C81-8135-423D-998A-5C632596AF28}" type="presParOf" srcId="{DBA6D08E-C049-4843-BEAC-E1E69E2CF9CF}" destId="{476AC4F7-3590-4B93-A61B-8B84753976A5}" srcOrd="1" destOrd="0" presId="urn:microsoft.com/office/officeart/2005/8/layout/hierarchy1"/>
    <dgm:cxn modelId="{304DE268-6ACA-45EF-8EFC-8981F9F5D3D7}" type="presParOf" srcId="{7FC9AAA3-9E04-4ACC-8A38-163E0C0EC0A7}" destId="{ADAAFF51-1869-40CD-8D00-6D8B26E7428D}" srcOrd="6" destOrd="0" presId="urn:microsoft.com/office/officeart/2005/8/layout/hierarchy1"/>
    <dgm:cxn modelId="{CF0CD864-2EA8-444B-B9C8-531B1DFB20A7}" type="presParOf" srcId="{7FC9AAA3-9E04-4ACC-8A38-163E0C0EC0A7}" destId="{24509389-2EC3-4230-881E-4BB3F41DAFD7}" srcOrd="7" destOrd="0" presId="urn:microsoft.com/office/officeart/2005/8/layout/hierarchy1"/>
    <dgm:cxn modelId="{84CE1DAC-584B-45CC-BB9A-7370EE64DB5B}" type="presParOf" srcId="{24509389-2EC3-4230-881E-4BB3F41DAFD7}" destId="{F718C90D-68D6-4282-9191-552A8FD77D94}" srcOrd="0" destOrd="0" presId="urn:microsoft.com/office/officeart/2005/8/layout/hierarchy1"/>
    <dgm:cxn modelId="{ADC816A0-6A73-4D0B-AC70-0F1BDA978205}" type="presParOf" srcId="{F718C90D-68D6-4282-9191-552A8FD77D94}" destId="{A81CF2E7-4508-4B66-AD7B-5035752F7D4A}" srcOrd="0" destOrd="0" presId="urn:microsoft.com/office/officeart/2005/8/layout/hierarchy1"/>
    <dgm:cxn modelId="{09F2B6BA-8C47-4771-B80F-CB7CC3BF9BE3}" type="presParOf" srcId="{F718C90D-68D6-4282-9191-552A8FD77D94}" destId="{982B8442-51C8-4C65-9D14-88BB758821FD}" srcOrd="1" destOrd="0" presId="urn:microsoft.com/office/officeart/2005/8/layout/hierarchy1"/>
    <dgm:cxn modelId="{BC1B288A-828F-418F-A06C-676CC4075A4D}" type="presParOf" srcId="{24509389-2EC3-4230-881E-4BB3F41DAFD7}" destId="{2088258F-B0C0-4226-B801-899BFBAB0C06}" srcOrd="1" destOrd="0" presId="urn:microsoft.com/office/officeart/2005/8/layout/hierarchy1"/>
    <dgm:cxn modelId="{7BCC7AA7-5349-4BD0-8F04-13D6188536F2}" type="presParOf" srcId="{7FC9AAA3-9E04-4ACC-8A38-163E0C0EC0A7}" destId="{B227B0BD-5C5E-4512-84EB-25E2A3413469}" srcOrd="8" destOrd="0" presId="urn:microsoft.com/office/officeart/2005/8/layout/hierarchy1"/>
    <dgm:cxn modelId="{9E3A3B21-8145-440C-8D32-80670A133A3E}" type="presParOf" srcId="{7FC9AAA3-9E04-4ACC-8A38-163E0C0EC0A7}" destId="{0C5651FF-A3D7-4FA7-956D-9AC7591EECD0}" srcOrd="9" destOrd="0" presId="urn:microsoft.com/office/officeart/2005/8/layout/hierarchy1"/>
    <dgm:cxn modelId="{656CA55F-E6A2-49F6-9748-AC69B96DFE91}" type="presParOf" srcId="{0C5651FF-A3D7-4FA7-956D-9AC7591EECD0}" destId="{78F043C8-8937-4393-BE57-608FECFB13A7}" srcOrd="0" destOrd="0" presId="urn:microsoft.com/office/officeart/2005/8/layout/hierarchy1"/>
    <dgm:cxn modelId="{370F2434-66FA-46B1-BBB7-910512083037}" type="presParOf" srcId="{78F043C8-8937-4393-BE57-608FECFB13A7}" destId="{F6406A12-9FBC-4D45-864B-EECC2F651CE2}" srcOrd="0" destOrd="0" presId="urn:microsoft.com/office/officeart/2005/8/layout/hierarchy1"/>
    <dgm:cxn modelId="{D0CD7FB5-0903-4DD3-9234-9366D498A33E}" type="presParOf" srcId="{78F043C8-8937-4393-BE57-608FECFB13A7}" destId="{30508FBB-ECE6-4E02-91FF-6634BEFFDD54}" srcOrd="1" destOrd="0" presId="urn:microsoft.com/office/officeart/2005/8/layout/hierarchy1"/>
    <dgm:cxn modelId="{6C4EEFD0-82EA-4CD8-957B-DE56F59DF867}" type="presParOf" srcId="{0C5651FF-A3D7-4FA7-956D-9AC7591EECD0}" destId="{CA4502D2-3202-4236-9C3F-2A00309F1587}" srcOrd="1" destOrd="0" presId="urn:microsoft.com/office/officeart/2005/8/layout/hierarchy1"/>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227B0BD-5C5E-4512-84EB-25E2A3413469}">
      <dsp:nvSpPr>
        <dsp:cNvPr id="0" name=""/>
        <dsp:cNvSpPr/>
      </dsp:nvSpPr>
      <dsp:spPr>
        <a:xfrm>
          <a:off x="3561302" y="1109207"/>
          <a:ext cx="2839468" cy="332932"/>
        </a:xfrm>
        <a:custGeom>
          <a:avLst/>
          <a:gdLst/>
          <a:ahLst/>
          <a:cxnLst/>
          <a:rect l="0" t="0" r="0" b="0"/>
          <a:pathLst>
            <a:path>
              <a:moveTo>
                <a:pt x="0" y="0"/>
              </a:moveTo>
              <a:lnTo>
                <a:pt x="0" y="222940"/>
              </a:lnTo>
              <a:lnTo>
                <a:pt x="2839468" y="222940"/>
              </a:lnTo>
              <a:lnTo>
                <a:pt x="2839468" y="3329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AAFF51-1869-40CD-8D00-6D8B26E7428D}">
      <dsp:nvSpPr>
        <dsp:cNvPr id="0" name=""/>
        <dsp:cNvSpPr/>
      </dsp:nvSpPr>
      <dsp:spPr>
        <a:xfrm>
          <a:off x="3561302" y="1109207"/>
          <a:ext cx="1388300" cy="332932"/>
        </a:xfrm>
        <a:custGeom>
          <a:avLst/>
          <a:gdLst/>
          <a:ahLst/>
          <a:cxnLst/>
          <a:rect l="0" t="0" r="0" b="0"/>
          <a:pathLst>
            <a:path>
              <a:moveTo>
                <a:pt x="0" y="0"/>
              </a:moveTo>
              <a:lnTo>
                <a:pt x="0" y="222940"/>
              </a:lnTo>
              <a:lnTo>
                <a:pt x="1388300" y="222940"/>
              </a:lnTo>
              <a:lnTo>
                <a:pt x="1388300" y="3329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ACEE21-07CF-49EC-AA12-A31591467B37}">
      <dsp:nvSpPr>
        <dsp:cNvPr id="0" name=""/>
        <dsp:cNvSpPr/>
      </dsp:nvSpPr>
      <dsp:spPr>
        <a:xfrm>
          <a:off x="3452713" y="1109207"/>
          <a:ext cx="91440" cy="332932"/>
        </a:xfrm>
        <a:custGeom>
          <a:avLst/>
          <a:gdLst/>
          <a:ahLst/>
          <a:cxnLst/>
          <a:rect l="0" t="0" r="0" b="0"/>
          <a:pathLst>
            <a:path>
              <a:moveTo>
                <a:pt x="108588" y="0"/>
              </a:moveTo>
              <a:lnTo>
                <a:pt x="108588" y="222940"/>
              </a:lnTo>
              <a:lnTo>
                <a:pt x="45720" y="222940"/>
              </a:lnTo>
              <a:lnTo>
                <a:pt x="45720" y="3329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CC6005-83EE-4D5F-9026-5A85F994CFF9}">
      <dsp:nvSpPr>
        <dsp:cNvPr id="0" name=""/>
        <dsp:cNvSpPr/>
      </dsp:nvSpPr>
      <dsp:spPr>
        <a:xfrm>
          <a:off x="2047265" y="1109207"/>
          <a:ext cx="1514037" cy="332932"/>
        </a:xfrm>
        <a:custGeom>
          <a:avLst/>
          <a:gdLst/>
          <a:ahLst/>
          <a:cxnLst/>
          <a:rect l="0" t="0" r="0" b="0"/>
          <a:pathLst>
            <a:path>
              <a:moveTo>
                <a:pt x="1514037" y="0"/>
              </a:moveTo>
              <a:lnTo>
                <a:pt x="1514037" y="222940"/>
              </a:lnTo>
              <a:lnTo>
                <a:pt x="0" y="222940"/>
              </a:lnTo>
              <a:lnTo>
                <a:pt x="0" y="3329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A5198-40D3-4CC2-B7FC-C929B55C6826}">
      <dsp:nvSpPr>
        <dsp:cNvPr id="0" name=""/>
        <dsp:cNvSpPr/>
      </dsp:nvSpPr>
      <dsp:spPr>
        <a:xfrm>
          <a:off x="596096" y="1109207"/>
          <a:ext cx="2965205" cy="332932"/>
        </a:xfrm>
        <a:custGeom>
          <a:avLst/>
          <a:gdLst/>
          <a:ahLst/>
          <a:cxnLst/>
          <a:rect l="0" t="0" r="0" b="0"/>
          <a:pathLst>
            <a:path>
              <a:moveTo>
                <a:pt x="2965205" y="0"/>
              </a:moveTo>
              <a:lnTo>
                <a:pt x="2965205" y="222940"/>
              </a:lnTo>
              <a:lnTo>
                <a:pt x="0" y="222940"/>
              </a:lnTo>
              <a:lnTo>
                <a:pt x="0" y="3329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38844D-8B7A-49B1-B9C1-8CF55588D252}">
      <dsp:nvSpPr>
        <dsp:cNvPr id="0" name=""/>
        <dsp:cNvSpPr/>
      </dsp:nvSpPr>
      <dsp:spPr>
        <a:xfrm>
          <a:off x="2636166" y="355259"/>
          <a:ext cx="1850271" cy="753948"/>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CCF4A1-5D61-4A11-82DF-94DB4A4237A0}">
      <dsp:nvSpPr>
        <dsp:cNvPr id="0" name=""/>
        <dsp:cNvSpPr/>
      </dsp:nvSpPr>
      <dsp:spPr>
        <a:xfrm>
          <a:off x="2768090" y="480587"/>
          <a:ext cx="1850271" cy="7539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kern="1200" dirty="0"/>
            <a:t>المجموعات</a:t>
          </a:r>
        </a:p>
      </dsp:txBody>
      <dsp:txXfrm>
        <a:off x="2768090" y="480587"/>
        <a:ext cx="1850271" cy="753948"/>
      </dsp:txXfrm>
    </dsp:sp>
    <dsp:sp modelId="{32090837-82C5-4900-8D73-6FB06D9D26C1}">
      <dsp:nvSpPr>
        <dsp:cNvPr id="0" name=""/>
        <dsp:cNvSpPr/>
      </dsp:nvSpPr>
      <dsp:spPr>
        <a:xfrm>
          <a:off x="2436" y="1442139"/>
          <a:ext cx="1187319" cy="753948"/>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309BCA-751B-431E-9F02-2C635213C970}">
      <dsp:nvSpPr>
        <dsp:cNvPr id="0" name=""/>
        <dsp:cNvSpPr/>
      </dsp:nvSpPr>
      <dsp:spPr>
        <a:xfrm>
          <a:off x="134361" y="1567468"/>
          <a:ext cx="1187319" cy="7539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a:t>الإعلام والعلاقات</a:t>
          </a:r>
        </a:p>
      </dsp:txBody>
      <dsp:txXfrm>
        <a:off x="134361" y="1567468"/>
        <a:ext cx="1187319" cy="753948"/>
      </dsp:txXfrm>
    </dsp:sp>
    <dsp:sp modelId="{F29409FA-8112-4851-8BC9-445BF5627FD8}">
      <dsp:nvSpPr>
        <dsp:cNvPr id="0" name=""/>
        <dsp:cNvSpPr/>
      </dsp:nvSpPr>
      <dsp:spPr>
        <a:xfrm>
          <a:off x="1453605" y="1442139"/>
          <a:ext cx="1187319" cy="753948"/>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897FBF-7F53-4460-A700-12A92AA771AF}">
      <dsp:nvSpPr>
        <dsp:cNvPr id="0" name=""/>
        <dsp:cNvSpPr/>
      </dsp:nvSpPr>
      <dsp:spPr>
        <a:xfrm>
          <a:off x="1585529" y="1567468"/>
          <a:ext cx="1187319" cy="7539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a:t>التنفيذ</a:t>
          </a:r>
        </a:p>
      </dsp:txBody>
      <dsp:txXfrm>
        <a:off x="1585529" y="1567468"/>
        <a:ext cx="1187319" cy="753948"/>
      </dsp:txXfrm>
    </dsp:sp>
    <dsp:sp modelId="{1E49578E-BCD0-42C0-9843-0F117A8BA635}">
      <dsp:nvSpPr>
        <dsp:cNvPr id="0" name=""/>
        <dsp:cNvSpPr/>
      </dsp:nvSpPr>
      <dsp:spPr>
        <a:xfrm>
          <a:off x="2904773" y="1442139"/>
          <a:ext cx="1187319" cy="753948"/>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CA69EC-50B2-431B-BC81-BE6456C55512}">
      <dsp:nvSpPr>
        <dsp:cNvPr id="0" name=""/>
        <dsp:cNvSpPr/>
      </dsp:nvSpPr>
      <dsp:spPr>
        <a:xfrm>
          <a:off x="3036698" y="1567468"/>
          <a:ext cx="1187319" cy="7539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a:t>الإعداد</a:t>
          </a:r>
        </a:p>
      </dsp:txBody>
      <dsp:txXfrm>
        <a:off x="3036698" y="1567468"/>
        <a:ext cx="1187319" cy="753948"/>
      </dsp:txXfrm>
    </dsp:sp>
    <dsp:sp modelId="{A81CF2E7-4508-4B66-AD7B-5035752F7D4A}">
      <dsp:nvSpPr>
        <dsp:cNvPr id="0" name=""/>
        <dsp:cNvSpPr/>
      </dsp:nvSpPr>
      <dsp:spPr>
        <a:xfrm>
          <a:off x="4355942" y="1442139"/>
          <a:ext cx="1187319" cy="753948"/>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2B8442-51C8-4C65-9D14-88BB758821FD}">
      <dsp:nvSpPr>
        <dsp:cNvPr id="0" name=""/>
        <dsp:cNvSpPr/>
      </dsp:nvSpPr>
      <dsp:spPr>
        <a:xfrm>
          <a:off x="4487866" y="1567468"/>
          <a:ext cx="1187319" cy="7539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a:t>التفكير</a:t>
          </a:r>
        </a:p>
      </dsp:txBody>
      <dsp:txXfrm>
        <a:off x="4487866" y="1567468"/>
        <a:ext cx="1187319" cy="753948"/>
      </dsp:txXfrm>
    </dsp:sp>
    <dsp:sp modelId="{F6406A12-9FBC-4D45-864B-EECC2F651CE2}">
      <dsp:nvSpPr>
        <dsp:cNvPr id="0" name=""/>
        <dsp:cNvSpPr/>
      </dsp:nvSpPr>
      <dsp:spPr>
        <a:xfrm>
          <a:off x="5807111" y="1442139"/>
          <a:ext cx="1187319" cy="753948"/>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508FBB-ECE6-4E02-91FF-6634BEFFDD54}">
      <dsp:nvSpPr>
        <dsp:cNvPr id="0" name=""/>
        <dsp:cNvSpPr/>
      </dsp:nvSpPr>
      <dsp:spPr>
        <a:xfrm>
          <a:off x="5939035" y="1567468"/>
          <a:ext cx="1187319" cy="7539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a:t>القيادة</a:t>
          </a:r>
        </a:p>
      </dsp:txBody>
      <dsp:txXfrm>
        <a:off x="5939035" y="1567468"/>
        <a:ext cx="1187319" cy="75394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40B31BC-B546-48BF-B1CE-7AEC343EA779}" type="datetimeFigureOut">
              <a:rPr lang="ar-SA" smtClean="0"/>
              <a:pPr/>
              <a:t>27/01/35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0B31BC-B546-48BF-B1CE-7AEC343EA779}" type="datetimeFigureOut">
              <a:rPr lang="ar-SA" smtClean="0"/>
              <a:pPr/>
              <a:t>27/01/35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40B31BC-B546-48BF-B1CE-7AEC343EA779}" type="datetimeFigureOut">
              <a:rPr lang="ar-SA" smtClean="0"/>
              <a:pPr/>
              <a:t>27/01/35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40B31BC-B546-48BF-B1CE-7AEC343EA779}" type="datetimeFigureOut">
              <a:rPr lang="ar-SA" smtClean="0"/>
              <a:pPr/>
              <a:t>27/01/35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40B31BC-B546-48BF-B1CE-7AEC343EA779}" type="datetimeFigureOut">
              <a:rPr lang="ar-SA" smtClean="0"/>
              <a:pPr/>
              <a:t>27/01/35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40B31BC-B546-48BF-B1CE-7AEC343EA779}" type="datetimeFigureOut">
              <a:rPr lang="ar-SA" smtClean="0"/>
              <a:pPr/>
              <a:t>27/01/35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40B31BC-B546-48BF-B1CE-7AEC343EA779}" type="datetimeFigureOut">
              <a:rPr lang="ar-SA" smtClean="0"/>
              <a:pPr/>
              <a:t>27/01/35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40B31BC-B546-48BF-B1CE-7AEC343EA779}" type="datetimeFigureOut">
              <a:rPr lang="ar-SA" smtClean="0"/>
              <a:pPr/>
              <a:t>27/01/35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40B31BC-B546-48BF-B1CE-7AEC343EA779}" type="datetimeFigureOut">
              <a:rPr lang="ar-SA" smtClean="0"/>
              <a:pPr/>
              <a:t>27/01/35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0B31BC-B546-48BF-B1CE-7AEC343EA779}" type="datetimeFigureOut">
              <a:rPr lang="ar-SA" smtClean="0"/>
              <a:pPr/>
              <a:t>27/01/35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40B31BC-B546-48BF-B1CE-7AEC343EA779}" type="datetimeFigureOut">
              <a:rPr lang="ar-SA" smtClean="0"/>
              <a:pPr/>
              <a:t>27/01/35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384BA8B-5C9B-42B7-8F0C-EDE7F7EB2C2F}" type="slidenum">
              <a:rPr lang="ar-SA" smtClean="0"/>
              <a:pPr/>
              <a:t>‹#›</a:t>
            </a:fld>
            <a:endParaRPr lang="ar-SA"/>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40B31BC-B546-48BF-B1CE-7AEC343EA779}" type="datetimeFigureOut">
              <a:rPr lang="ar-SA" smtClean="0"/>
              <a:pPr/>
              <a:t>27/01/35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384BA8B-5C9B-42B7-8F0C-EDE7F7EB2C2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1026" name="Picture 2" descr="C:\Users\gcc\Desktop\فوز\صزر العمل التطوعي\المدرب-1.jpg"/>
          <p:cNvPicPr>
            <a:picLocks noChangeAspect="1" noChangeArrowheads="1"/>
          </p:cNvPicPr>
          <p:nvPr/>
        </p:nvPicPr>
        <p:blipFill>
          <a:blip r:embed="rId3" cstate="print"/>
          <a:srcRect/>
          <a:stretch>
            <a:fillRect/>
          </a:stretch>
        </p:blipFill>
        <p:spPr bwMode="auto">
          <a:xfrm>
            <a:off x="1619672" y="17240"/>
            <a:ext cx="6120680" cy="6840760"/>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2000" fill="hold"/>
                                        <p:tgtEl>
                                          <p:spTgt spid="1026"/>
                                        </p:tgtEl>
                                        <p:attrNameLst>
                                          <p:attrName>ppt_x</p:attrName>
                                        </p:attrNameLst>
                                      </p:cBhvr>
                                      <p:tavLst>
                                        <p:tav tm="0">
                                          <p:val>
                                            <p:strVal val="#ppt_x"/>
                                          </p:val>
                                        </p:tav>
                                        <p:tav tm="100000">
                                          <p:val>
                                            <p:strVal val="#ppt_x"/>
                                          </p:val>
                                        </p:tav>
                                      </p:tavLst>
                                    </p:anim>
                                    <p:anim calcmode="lin" valueType="num">
                                      <p:cBhvr additive="base">
                                        <p:cTn id="8" dur="20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2050" name="Picture 2" descr="C:\Users\gcc\Desktop\فوز\صزر العمل التطوعي\المدرب-10.jpg"/>
          <p:cNvPicPr>
            <a:picLocks noChangeAspect="1" noChangeArrowheads="1"/>
          </p:cNvPicPr>
          <p:nvPr/>
        </p:nvPicPr>
        <p:blipFill>
          <a:blip r:embed="rId3" cstate="print"/>
          <a:srcRect/>
          <a:stretch>
            <a:fillRect/>
          </a:stretch>
        </p:blipFill>
        <p:spPr bwMode="auto">
          <a:xfrm>
            <a:off x="1979712" y="0"/>
            <a:ext cx="5832648" cy="6858000"/>
          </a:xfrm>
          <a:prstGeom prst="rect">
            <a:avLst/>
          </a:prstGeom>
          <a:noFill/>
        </p:spPr>
      </p:pic>
      <p:sp>
        <p:nvSpPr>
          <p:cNvPr id="5" name="شكل بيضاوي 4"/>
          <p:cNvSpPr/>
          <p:nvPr/>
        </p:nvSpPr>
        <p:spPr>
          <a:xfrm>
            <a:off x="6804248" y="623731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in)">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1027" name="Rectangle 3"/>
          <p:cNvSpPr>
            <a:spLocks noChangeArrowheads="1"/>
          </p:cNvSpPr>
          <p:nvPr/>
        </p:nvSpPr>
        <p:spPr bwMode="auto">
          <a:xfrm>
            <a:off x="539552" y="755498"/>
            <a:ext cx="8352928"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tab pos="457200" algn="l"/>
              </a:tabLst>
            </a:pPr>
            <a:r>
              <a:rPr kumimoji="0" lang="ar-SA" sz="2400" i="0" u="sng" strike="noStrike" cap="none" normalizeH="0" baseline="0" dirty="0" smtClean="0">
                <a:ln>
                  <a:noFill/>
                </a:ln>
                <a:solidFill>
                  <a:schemeClr val="tx1"/>
                </a:solidFill>
                <a:effectLst/>
                <a:latin typeface="Arial" pitchFamily="34" charset="0"/>
                <a:ea typeface="Calibri" pitchFamily="34" charset="0"/>
                <a:cs typeface="Arial" pitchFamily="34" charset="0"/>
              </a:rPr>
              <a:t>إرشادات المتدرب</a:t>
            </a:r>
            <a:r>
              <a:rPr kumimoji="0" lang="ar-SA"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tab pos="457200" algn="l"/>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بين يديك حقيبة تدريبية عن برنامج تربوي حول أهمية نشر ثقافة العمل التطوعي بعنوان</a:t>
            </a:r>
            <a:r>
              <a:rPr kumimoji="0" lang="ar-SA"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tab pos="457200" algn="l"/>
              </a:tabLst>
            </a:pP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العمل التطوعي مطلب ديني ووطني ) بعدها </a:t>
            </a:r>
            <a:r>
              <a:rPr kumimoji="0" lang="ar-SA"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تعتبر قائداً للتغييروتصبح أمينـــــــــــاً ومسئولاً عن إحداثه من خلال هذا البرنامج لذا فإن قوة شخصيتك وقناعتك وأدائك أهم عناصر التأثير . يجب أن تكون صاحب رسالة تجعل المشاركين سفراء لغرس شجرة طيبة مباركة وتعكس إنجازاً يجمع بين المعرفة والقيم وإنتاج التغيير الإيجابي .</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tab pos="457200" algn="l"/>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التفاعل والمشاركة في عمل المجموعات بالكتابة والنقاش .</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tab pos="457200" algn="l"/>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تبادل وجهات النظر في جو من الألفة .</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tab pos="457200" algn="l"/>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الإنصات لرأي الآخرين .</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tab pos="457200" algn="l"/>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إتمام كل تمرين ونشاط فردي وجماعي في وقته ، ليتحقق لك إتقان الفائدة .</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tab pos="457200" algn="l"/>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وضع الجوال على الصامت .</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tab pos="457200" algn="l"/>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مع تحيات المدرب</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tab pos="457200" algn="l"/>
              </a:tabLst>
            </a:pPr>
            <a:endParaRPr kumimoji="0" lang="en-US"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2000"/>
                                        <p:tgtEl>
                                          <p:spTgt spid="1027"/>
                                        </p:tgtEl>
                                      </p:cBhvr>
                                    </p:animEffect>
                                    <p:anim calcmode="lin" valueType="num">
                                      <p:cBhvr>
                                        <p:cTn id="8" dur="2000" fill="hold"/>
                                        <p:tgtEl>
                                          <p:spTgt spid="1027"/>
                                        </p:tgtEl>
                                        <p:attrNameLst>
                                          <p:attrName>style.rotation</p:attrName>
                                        </p:attrNameLst>
                                      </p:cBhvr>
                                      <p:tavLst>
                                        <p:tav tm="0">
                                          <p:val>
                                            <p:fltVal val="720"/>
                                          </p:val>
                                        </p:tav>
                                        <p:tav tm="100000">
                                          <p:val>
                                            <p:fltVal val="0"/>
                                          </p:val>
                                        </p:tav>
                                      </p:tavLst>
                                    </p:anim>
                                    <p:anim calcmode="lin" valueType="num">
                                      <p:cBhvr>
                                        <p:cTn id="9" dur="2000" fill="hold"/>
                                        <p:tgtEl>
                                          <p:spTgt spid="1027"/>
                                        </p:tgtEl>
                                        <p:attrNameLst>
                                          <p:attrName>ppt_h</p:attrName>
                                        </p:attrNameLst>
                                      </p:cBhvr>
                                      <p:tavLst>
                                        <p:tav tm="0">
                                          <p:val>
                                            <p:fltVal val="0"/>
                                          </p:val>
                                        </p:tav>
                                        <p:tav tm="100000">
                                          <p:val>
                                            <p:strVal val="#ppt_h"/>
                                          </p:val>
                                        </p:tav>
                                      </p:tavLst>
                                    </p:anim>
                                    <p:anim calcmode="lin" valueType="num">
                                      <p:cBhvr>
                                        <p:cTn id="10" dur="2000" fill="hold"/>
                                        <p:tgtEl>
                                          <p:spTgt spid="102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4" name="شكل بيضاوي 3"/>
          <p:cNvSpPr/>
          <p:nvPr/>
        </p:nvSpPr>
        <p:spPr>
          <a:xfrm>
            <a:off x="2267744" y="630932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483" name="Rectangle 3"/>
          <p:cNvSpPr>
            <a:spLocks noChangeArrowheads="1"/>
          </p:cNvSpPr>
          <p:nvPr/>
        </p:nvSpPr>
        <p:spPr bwMode="auto">
          <a:xfrm>
            <a:off x="470363" y="476672"/>
            <a:ext cx="8206093" cy="594008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دليل البرنامج</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اسم البرنامج  : </a:t>
            </a: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العمل التطوعي واجب ديني ومطلب اجتماعي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الهدف العام :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أن نبني قيمة التطوع في نفوس الناشئة بفعالية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الأهداف التفصيلية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من المتوقع بعد انتهاء المتدرب من المشاركة في هذا البرنامج أن يكون قادراً على أن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ينشر ثقافة العمل التطوعي ويدعمه ويشجيعه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يفرق بين العمل التطوعي الفردي والمؤسسي بسهولة ويسر.</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يتعرف على سمات المتطوعين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يبني قدرات المتطوعين ويطورمهارات الاتصال والقيادة لديهم بكفاءة وفاعلية.</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يحدد العقبات والتحديات في مسيرة العمل التطوعي وكيفية التغلب عليها بإتقان.</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يستقطب المتطوعين بسهولة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يبني أنشطة تطوعية عملية داخل المؤسسة التعليمية وخارجها بكفاءة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الفئة المستهدفة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 جميع المربين في المؤسسات التعليمية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مدة الدورة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يوم واحد بواقع أربع ساعات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الأنشطة التدريبية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المحاضرة - العصف الذهني-  المناقشة الفردية والجماعية - حلقات النقاش – تمثيل أدوار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85" name="Rectangle 5"/>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linds(horizontal)">
                                      <p:cBhvr>
                                        <p:cTn id="7" dur="20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graphicFrame>
        <p:nvGraphicFramePr>
          <p:cNvPr id="5" name="جدول 4"/>
          <p:cNvGraphicFramePr>
            <a:graphicFrameLocks noGrp="1"/>
          </p:cNvGraphicFramePr>
          <p:nvPr/>
        </p:nvGraphicFramePr>
        <p:xfrm>
          <a:off x="539552" y="764704"/>
          <a:ext cx="8352928" cy="5376078"/>
        </p:xfrm>
        <a:graphic>
          <a:graphicData uri="http://schemas.openxmlformats.org/drawingml/2006/table">
            <a:tbl>
              <a:tblPr rtl="1"/>
              <a:tblGrid>
                <a:gridCol w="1455599"/>
                <a:gridCol w="1645937"/>
                <a:gridCol w="4449948"/>
                <a:gridCol w="801444"/>
              </a:tblGrid>
              <a:tr h="334489">
                <a:tc>
                  <a:txBody>
                    <a:bodyPr/>
                    <a:lstStyle/>
                    <a:p>
                      <a:pPr algn="r" rtl="1">
                        <a:lnSpc>
                          <a:spcPct val="115000"/>
                        </a:lnSpc>
                        <a:spcAft>
                          <a:spcPts val="0"/>
                        </a:spcAft>
                      </a:pPr>
                      <a:r>
                        <a:rPr lang="ar-SA" sz="1600" b="1" dirty="0">
                          <a:latin typeface="Calibri"/>
                          <a:ea typeface="Times New Roman"/>
                          <a:cs typeface="Arial"/>
                        </a:rPr>
                        <a:t>الجلسة</a:t>
                      </a:r>
                      <a:endParaRPr lang="en-US" sz="1600" b="1" dirty="0">
                        <a:latin typeface="Calibri"/>
                        <a:ea typeface="Calibri"/>
                        <a:cs typeface="Arial"/>
                      </a:endParaRPr>
                    </a:p>
                  </a:txBody>
                  <a:tcPr marL="32062" marR="32062"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اسم الوحدة التدريبية</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المحور التدريبي</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الزمن</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rowSpan="4">
                  <a:txBody>
                    <a:bodyPr/>
                    <a:lstStyle/>
                    <a:p>
                      <a:pPr algn="ctr" rtl="1">
                        <a:lnSpc>
                          <a:spcPct val="115000"/>
                        </a:lnSpc>
                        <a:spcAft>
                          <a:spcPts val="0"/>
                        </a:spcAft>
                      </a:pPr>
                      <a:r>
                        <a:rPr lang="ar-SA" sz="1600" b="1" dirty="0">
                          <a:latin typeface="Calibri"/>
                          <a:ea typeface="Times New Roman"/>
                          <a:cs typeface="Arial"/>
                        </a:rPr>
                        <a:t>الأولى</a:t>
                      </a:r>
                      <a:endParaRPr lang="en-US" sz="1600" b="1" dirty="0">
                        <a:latin typeface="Calibri"/>
                        <a:ea typeface="Calibri"/>
                        <a:cs typeface="Arial"/>
                      </a:endParaRPr>
                    </a:p>
                  </a:txBody>
                  <a:tcPr marL="32062" marR="32062"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4">
                  <a:txBody>
                    <a:bodyPr/>
                    <a:lstStyle/>
                    <a:p>
                      <a:pPr algn="r" rtl="1">
                        <a:lnSpc>
                          <a:spcPct val="115000"/>
                        </a:lnSpc>
                        <a:spcAft>
                          <a:spcPts val="0"/>
                        </a:spcAft>
                      </a:pPr>
                      <a:r>
                        <a:rPr lang="ar-SA" sz="1600" b="1" dirty="0">
                          <a:latin typeface="Calibri"/>
                          <a:ea typeface="Times New Roman"/>
                          <a:cs typeface="Arial"/>
                        </a:rPr>
                        <a:t>العمل التطوعي رغبة</a:t>
                      </a:r>
                      <a:endParaRPr lang="en-US" sz="1600" b="1" dirty="0">
                        <a:latin typeface="Calibri"/>
                        <a:ea typeface="Calibri"/>
                        <a:cs typeface="Arial"/>
                      </a:endParaRPr>
                    </a:p>
                    <a:p>
                      <a:pPr algn="r" rtl="1">
                        <a:lnSpc>
                          <a:spcPct val="115000"/>
                        </a:lnSpc>
                        <a:spcAft>
                          <a:spcPts val="0"/>
                        </a:spcAft>
                      </a:pPr>
                      <a:r>
                        <a:rPr lang="ar-SA" sz="1600" b="1" dirty="0">
                          <a:latin typeface="Calibri"/>
                          <a:ea typeface="Times New Roman"/>
                          <a:cs typeface="Arial"/>
                        </a:rPr>
                        <a:t>أم ضرورة ؟</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مقدمة وتعارف</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15 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dirty="0">
                          <a:latin typeface="Calibri"/>
                          <a:ea typeface="Times New Roman"/>
                          <a:cs typeface="Arial"/>
                        </a:rPr>
                        <a:t>تعريف العمل التطوعي من منظور إسلامي.</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10 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dirty="0">
                          <a:latin typeface="Calibri"/>
                          <a:ea typeface="Times New Roman"/>
                          <a:cs typeface="Arial"/>
                        </a:rPr>
                        <a:t>أشكال العمل التطوعي </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dirty="0">
                          <a:latin typeface="Calibri"/>
                          <a:ea typeface="Times New Roman"/>
                          <a:cs typeface="Arial"/>
                        </a:rPr>
                        <a:t>20 د</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dirty="0">
                          <a:latin typeface="Calibri"/>
                          <a:ea typeface="Times New Roman"/>
                          <a:cs typeface="Arial"/>
                        </a:rPr>
                        <a:t>الفرق بين الفردي والمؤسسي.</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r" rtl="1">
                        <a:lnSpc>
                          <a:spcPct val="115000"/>
                        </a:lnSpc>
                        <a:spcAft>
                          <a:spcPts val="0"/>
                        </a:spcAft>
                      </a:pPr>
                      <a:r>
                        <a:rPr lang="ar-SA" sz="1600" b="1" dirty="0">
                          <a:latin typeface="Calibri"/>
                          <a:ea typeface="Times New Roman"/>
                          <a:cs typeface="Arial"/>
                        </a:rPr>
                        <a:t>15 د</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34489">
                <a:tc rowSpan="6">
                  <a:txBody>
                    <a:bodyPr/>
                    <a:lstStyle/>
                    <a:p>
                      <a:pPr algn="ctr" rtl="1">
                        <a:lnSpc>
                          <a:spcPct val="115000"/>
                        </a:lnSpc>
                        <a:spcAft>
                          <a:spcPts val="0"/>
                        </a:spcAft>
                      </a:pPr>
                      <a:r>
                        <a:rPr lang="ar-SA" sz="1600" b="1" dirty="0">
                          <a:latin typeface="Calibri"/>
                          <a:ea typeface="Calibri"/>
                          <a:cs typeface="Arial"/>
                        </a:rPr>
                        <a:t>الثانية</a:t>
                      </a:r>
                      <a:endParaRPr lang="en-US" sz="1600" b="1" dirty="0">
                        <a:latin typeface="Calibri"/>
                        <a:ea typeface="Calibri"/>
                        <a:cs typeface="Arial"/>
                      </a:endParaRPr>
                    </a:p>
                  </a:txBody>
                  <a:tcPr marL="32062" marR="32062"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6">
                  <a:txBody>
                    <a:bodyPr/>
                    <a:lstStyle/>
                    <a:p>
                      <a:pPr algn="r" rtl="1">
                        <a:lnSpc>
                          <a:spcPct val="115000"/>
                        </a:lnSpc>
                        <a:spcAft>
                          <a:spcPts val="0"/>
                        </a:spcAft>
                      </a:pPr>
                      <a:r>
                        <a:rPr lang="ar-SA" sz="1600" b="1" dirty="0">
                          <a:latin typeface="Calibri"/>
                          <a:ea typeface="Calibri"/>
                          <a:cs typeface="Arial"/>
                        </a:rPr>
                        <a:t>إعداد الطالب  (الإنسان ) وتنمية قدراته .</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r" rtl="1">
                        <a:lnSpc>
                          <a:spcPct val="115000"/>
                        </a:lnSpc>
                        <a:spcAft>
                          <a:spcPts val="0"/>
                        </a:spcAft>
                      </a:pPr>
                      <a:r>
                        <a:rPr lang="ar-SA" sz="1600" b="1" dirty="0">
                          <a:latin typeface="Calibri"/>
                          <a:ea typeface="Times New Roman"/>
                          <a:cs typeface="Arial"/>
                        </a:rPr>
                        <a:t>تحديد سمات المتطوع</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10 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dirty="0">
                          <a:latin typeface="Calibri"/>
                          <a:ea typeface="Times New Roman"/>
                          <a:cs typeface="Arial"/>
                        </a:rPr>
                        <a:t>تحديد أسباب العزوف وإيجاد الحلول</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20 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889">
                <a:tc vMerge="1">
                  <a:txBody>
                    <a:bodyPr/>
                    <a:lstStyle/>
                    <a:p>
                      <a:pPr rtl="1"/>
                      <a:endParaRPr lang="ar-SA"/>
                    </a:p>
                  </a:txBody>
                  <a:tcPr/>
                </a:tc>
                <a:tc vMerge="1">
                  <a:txBody>
                    <a:bodyPr/>
                    <a:lstStyle/>
                    <a:p>
                      <a:pPr rtl="1"/>
                      <a:endParaRPr lang="ar-SA"/>
                    </a:p>
                  </a:txBody>
                  <a:tcPr/>
                </a:tc>
                <a:tc>
                  <a:txBody>
                    <a:bodyPr/>
                    <a:lstStyle/>
                    <a:p>
                      <a:pPr algn="ctr" rtl="1">
                        <a:lnSpc>
                          <a:spcPct val="115000"/>
                        </a:lnSpc>
                        <a:spcAft>
                          <a:spcPts val="0"/>
                        </a:spcAft>
                      </a:pPr>
                      <a:r>
                        <a:rPr lang="ar-SA" sz="1600" b="1" dirty="0">
                          <a:latin typeface="Calibri"/>
                          <a:ea typeface="Times New Roman"/>
                          <a:cs typeface="Arial"/>
                        </a:rPr>
                        <a:t>استراحـــــــــــــــــــــــــــــــــة</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 15د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284">
                <a:tc vMerge="1">
                  <a:txBody>
                    <a:bodyPr/>
                    <a:lstStyle/>
                    <a:p>
                      <a:pPr rtl="1"/>
                      <a:endParaRPr lang="ar-SA"/>
                    </a:p>
                  </a:txBody>
                  <a:tcPr/>
                </a:tc>
                <a:tc vMerge="1">
                  <a:txBody>
                    <a:bodyPr/>
                    <a:lstStyle/>
                    <a:p>
                      <a:pPr rtl="1"/>
                      <a:endParaRPr lang="ar-SA"/>
                    </a:p>
                  </a:txBody>
                  <a:tcPr/>
                </a:tc>
                <a:tc>
                  <a:txBody>
                    <a:bodyPr/>
                    <a:lstStyle/>
                    <a:p>
                      <a:pPr algn="ctr" rtl="1">
                        <a:lnSpc>
                          <a:spcPct val="115000"/>
                        </a:lnSpc>
                        <a:spcAft>
                          <a:spcPts val="0"/>
                        </a:spcAft>
                      </a:pP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rtl="1">
                        <a:lnSpc>
                          <a:spcPct val="115000"/>
                        </a:lnSpc>
                        <a:spcAft>
                          <a:spcPts val="0"/>
                        </a:spcAft>
                      </a:pP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0">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dirty="0">
                          <a:latin typeface="Calibri"/>
                          <a:ea typeface="Times New Roman"/>
                          <a:cs typeface="Arial"/>
                        </a:rPr>
                        <a:t>كيفية استقطاب المتطوعين بطريقة إبداعية.</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30 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dirty="0">
                          <a:latin typeface="Calibri"/>
                          <a:ea typeface="Times New Roman"/>
                          <a:cs typeface="Arial"/>
                        </a:rPr>
                        <a:t>بناء مهارات المتطوعين</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15 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34489">
                <a:tc rowSpan="5">
                  <a:txBody>
                    <a:bodyPr/>
                    <a:lstStyle/>
                    <a:p>
                      <a:pPr algn="ctr" rtl="1">
                        <a:lnSpc>
                          <a:spcPct val="115000"/>
                        </a:lnSpc>
                        <a:spcAft>
                          <a:spcPts val="0"/>
                        </a:spcAft>
                      </a:pPr>
                      <a:r>
                        <a:rPr lang="ar-SA" sz="1600" b="1" dirty="0">
                          <a:latin typeface="Calibri"/>
                          <a:ea typeface="Times New Roman"/>
                          <a:cs typeface="Arial"/>
                        </a:rPr>
                        <a:t>الثالثة</a:t>
                      </a:r>
                      <a:endParaRPr lang="en-US" sz="1600" b="1" dirty="0">
                        <a:latin typeface="Calibri"/>
                        <a:ea typeface="Calibri"/>
                        <a:cs typeface="Arial"/>
                      </a:endParaRPr>
                    </a:p>
                  </a:txBody>
                  <a:tcPr marL="32062" marR="32062"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rowSpan="5">
                  <a:txBody>
                    <a:bodyPr/>
                    <a:lstStyle/>
                    <a:p>
                      <a:pPr algn="r" rtl="1">
                        <a:lnSpc>
                          <a:spcPct val="115000"/>
                        </a:lnSpc>
                        <a:spcAft>
                          <a:spcPts val="0"/>
                        </a:spcAft>
                      </a:pPr>
                      <a:r>
                        <a:rPr lang="ar-SA" sz="1600" b="1" dirty="0">
                          <a:latin typeface="Calibri"/>
                          <a:ea typeface="Times New Roman"/>
                          <a:cs typeface="Arial"/>
                        </a:rPr>
                        <a:t>كيفية بناء أنشطة تطوعية </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dirty="0">
                          <a:latin typeface="Calibri"/>
                          <a:ea typeface="Times New Roman"/>
                          <a:cs typeface="Arial"/>
                        </a:rPr>
                        <a:t>أنواع الأنشطة التطوعية</a:t>
                      </a:r>
                      <a:endParaRPr lang="en-US" sz="1600" b="1" dirty="0">
                        <a:latin typeface="Calibri"/>
                        <a:ea typeface="Calibri"/>
                        <a:cs typeface="Arial"/>
                      </a:endParaRPr>
                    </a:p>
                  </a:txBody>
                  <a:tcPr marL="32062" marR="32062"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10 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dirty="0">
                          <a:latin typeface="Calibri"/>
                          <a:ea typeface="Times New Roman"/>
                          <a:cs typeface="Arial"/>
                        </a:rPr>
                        <a:t>تطبيق لبناء نشاط تطوعي </a:t>
                      </a:r>
                      <a:endParaRPr lang="en-US" sz="1600" b="1" dirty="0">
                        <a:latin typeface="Calibri"/>
                        <a:ea typeface="Calibri"/>
                        <a:cs typeface="Arial"/>
                      </a:endParaRPr>
                    </a:p>
                  </a:txBody>
                  <a:tcPr marL="32062" marR="32062"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Times New Roman"/>
                          <a:cs typeface="Arial"/>
                        </a:rPr>
                        <a:t>30 د</a:t>
                      </a:r>
                      <a:endParaRPr lang="en-US" sz="1600" b="1">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dirty="0">
                          <a:latin typeface="Calibri"/>
                          <a:ea typeface="Times New Roman"/>
                          <a:cs typeface="Arial"/>
                        </a:rPr>
                        <a:t>عرض تجربة المدرسة الثانوية الأولى في الأعمال التطوعية . </a:t>
                      </a:r>
                      <a:endParaRPr lang="en-US" sz="1600" b="1" dirty="0">
                        <a:latin typeface="Calibri"/>
                        <a:ea typeface="Calibri"/>
                        <a:cs typeface="Arial"/>
                      </a:endParaRPr>
                    </a:p>
                  </a:txBody>
                  <a:tcPr marL="32062" marR="32062"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dirty="0">
                          <a:latin typeface="Calibri"/>
                          <a:ea typeface="Times New Roman"/>
                          <a:cs typeface="Arial"/>
                        </a:rPr>
                        <a:t>30 د</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a:latin typeface="Calibri"/>
                          <a:ea typeface="Times New Roman"/>
                          <a:cs typeface="Arial"/>
                        </a:rPr>
                        <a:t>توزيع مادة إثرائية ( أمثلة لأعمال تطوعية )</a:t>
                      </a:r>
                      <a:endParaRPr lang="en-US" sz="1600" b="1">
                        <a:latin typeface="Calibri"/>
                        <a:ea typeface="Calibri"/>
                        <a:cs typeface="Arial"/>
                      </a:endParaRPr>
                    </a:p>
                  </a:txBody>
                  <a:tcPr marL="32062" marR="32062"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dirty="0">
                          <a:latin typeface="Calibri"/>
                          <a:ea typeface="Times New Roman"/>
                          <a:cs typeface="Arial"/>
                        </a:rPr>
                        <a:t>10 د</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89">
                <a:tc vMerge="1">
                  <a:txBody>
                    <a:bodyPr/>
                    <a:lstStyle/>
                    <a:p>
                      <a:pPr rtl="1"/>
                      <a:endParaRPr lang="ar-SA"/>
                    </a:p>
                  </a:txBody>
                  <a:tcPr/>
                </a:tc>
                <a:tc vMerge="1">
                  <a:txBody>
                    <a:bodyPr/>
                    <a:lstStyle/>
                    <a:p>
                      <a:pPr rtl="1"/>
                      <a:endParaRPr lang="ar-SA"/>
                    </a:p>
                  </a:txBody>
                  <a:tcPr/>
                </a:tc>
                <a:tc>
                  <a:txBody>
                    <a:bodyPr/>
                    <a:lstStyle/>
                    <a:p>
                      <a:pPr algn="r" rtl="1">
                        <a:lnSpc>
                          <a:spcPct val="115000"/>
                        </a:lnSpc>
                        <a:spcAft>
                          <a:spcPts val="0"/>
                        </a:spcAft>
                      </a:pPr>
                      <a:r>
                        <a:rPr lang="ar-SA" sz="1600" b="1">
                          <a:latin typeface="Calibri"/>
                          <a:ea typeface="Times New Roman"/>
                          <a:cs typeface="Arial"/>
                        </a:rPr>
                        <a:t>ختام وتقييم البرنامج .</a:t>
                      </a:r>
                      <a:endParaRPr lang="en-US" sz="1600" b="1">
                        <a:latin typeface="Calibri"/>
                        <a:ea typeface="Calibri"/>
                        <a:cs typeface="Arial"/>
                      </a:endParaRPr>
                    </a:p>
                  </a:txBody>
                  <a:tcPr marL="32062" marR="32062"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dirty="0">
                          <a:latin typeface="Calibri"/>
                          <a:ea typeface="Times New Roman"/>
                          <a:cs typeface="Arial"/>
                        </a:rPr>
                        <a:t>10 د</a:t>
                      </a:r>
                      <a:endParaRPr lang="en-US" sz="1600" b="1" dirty="0">
                        <a:latin typeface="Calibri"/>
                        <a:ea typeface="Calibri"/>
                        <a:cs typeface="Arial"/>
                      </a:endParaRPr>
                    </a:p>
                  </a:txBody>
                  <a:tcPr marL="32062" marR="3206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r>
            </a:tbl>
          </a:graphicData>
        </a:graphic>
      </p:graphicFrame>
      <p:sp>
        <p:nvSpPr>
          <p:cNvPr id="19458" name="Rectangle 2"/>
          <p:cNvSpPr>
            <a:spLocks noChangeArrowheads="1"/>
          </p:cNvSpPr>
          <p:nvPr/>
        </p:nvSpPr>
        <p:spPr bwMode="auto">
          <a:xfrm>
            <a:off x="4499992" y="142474"/>
            <a:ext cx="208823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tab pos="3048000" algn="ctr"/>
              </a:tabLst>
            </a:pPr>
            <a:r>
              <a:rPr kumimoji="0" lang="ar-SA" sz="2400" b="1" i="0" u="sng" strike="noStrike" cap="none" normalizeH="0" baseline="0" dirty="0" smtClean="0">
                <a:ln>
                  <a:noFill/>
                </a:ln>
                <a:solidFill>
                  <a:srgbClr val="003300"/>
                </a:solidFill>
                <a:effectLst/>
                <a:latin typeface="Arial" pitchFamily="34" charset="0"/>
                <a:ea typeface="Times New Roman" pitchFamily="18" charset="0"/>
                <a:cs typeface="Arial" pitchFamily="34" charset="0"/>
              </a:rPr>
              <a:t>مخطط البرنامج</a:t>
            </a:r>
            <a:endParaRPr kumimoji="0" lang="en-US" sz="2400" b="1" i="0" u="sng"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048000" algn="ctr"/>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strVal val="#ppt_w*0.05"/>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anim calcmode="lin" valueType="num">
                                      <p:cBhvr>
                                        <p:cTn id="9" dur="2000" fill="hold"/>
                                        <p:tgtEl>
                                          <p:spTgt spid="5"/>
                                        </p:tgtEl>
                                        <p:attrNameLst>
                                          <p:attrName>ppt_x</p:attrName>
                                        </p:attrNameLst>
                                      </p:cBhvr>
                                      <p:tavLst>
                                        <p:tav tm="0">
                                          <p:val>
                                            <p:strVal val="#ppt_x-.2"/>
                                          </p:val>
                                        </p:tav>
                                        <p:tav tm="100000">
                                          <p:val>
                                            <p:strVal val="#ppt_x"/>
                                          </p:val>
                                        </p:tav>
                                      </p:tavLst>
                                    </p:anim>
                                    <p:anim calcmode="lin" valueType="num">
                                      <p:cBhvr>
                                        <p:cTn id="10" dur="2000" fill="hold"/>
                                        <p:tgtEl>
                                          <p:spTgt spid="5"/>
                                        </p:tgtEl>
                                        <p:attrNameLst>
                                          <p:attrName>ppt_y</p:attrName>
                                        </p:attrNameLst>
                                      </p:cBhvr>
                                      <p:tavLst>
                                        <p:tav tm="0">
                                          <p:val>
                                            <p:strVal val="#ppt_y"/>
                                          </p:val>
                                        </p:tav>
                                        <p:tav tm="100000">
                                          <p:val>
                                            <p:strVal val="#ppt_y"/>
                                          </p:val>
                                        </p:tav>
                                      </p:tavLst>
                                    </p:anim>
                                    <p:animEffect transition="in" filter="fade">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252536" y="0"/>
            <a:ext cx="9396536" cy="6858000"/>
          </a:xfrm>
          <a:prstGeom prst="rect">
            <a:avLst/>
          </a:prstGeom>
          <a:noFill/>
        </p:spPr>
      </p:pic>
      <p:pic>
        <p:nvPicPr>
          <p:cNvPr id="3074" name="Picture 2" descr="C:\Users\gcc\Desktop\فوز\صزر العمل التطوعي\المدرب-11.jpg"/>
          <p:cNvPicPr>
            <a:picLocks noChangeAspect="1" noChangeArrowheads="1"/>
          </p:cNvPicPr>
          <p:nvPr/>
        </p:nvPicPr>
        <p:blipFill>
          <a:blip r:embed="rId3" cstate="print"/>
          <a:srcRect/>
          <a:stretch>
            <a:fillRect/>
          </a:stretch>
        </p:blipFill>
        <p:spPr bwMode="auto">
          <a:xfrm>
            <a:off x="1691680" y="0"/>
            <a:ext cx="5832648" cy="6858000"/>
          </a:xfrm>
          <a:prstGeom prst="rect">
            <a:avLst/>
          </a:prstGeom>
          <a:noFill/>
        </p:spPr>
      </p:pic>
      <p:sp>
        <p:nvSpPr>
          <p:cNvPr id="4" name="شكل بيضاوي 3"/>
          <p:cNvSpPr/>
          <p:nvPr/>
        </p:nvSpPr>
        <p:spPr>
          <a:xfrm>
            <a:off x="2339752" y="623731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2000" fill="hold"/>
                                        <p:tgtEl>
                                          <p:spTgt spid="307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2000" fill="hold"/>
                                        <p:tgtEl>
                                          <p:spTgt spid="3074"/>
                                        </p:tgtEl>
                                        <p:attrNameLst>
                                          <p:attrName>ppt_x</p:attrName>
                                        </p:attrNameLst>
                                      </p:cBhvr>
                                      <p:tavLst>
                                        <p:tav tm="0">
                                          <p:val>
                                            <p:fltVal val="-1"/>
                                          </p:val>
                                        </p:tav>
                                        <p:tav tm="50000">
                                          <p:val>
                                            <p:fltVal val="0.95"/>
                                          </p:val>
                                        </p:tav>
                                        <p:tav tm="100000">
                                          <p:val>
                                            <p:strVal val="#ppt_x"/>
                                          </p:val>
                                        </p:tav>
                                      </p:tavLst>
                                    </p:anim>
                                    <p:anim calcmode="lin" valueType="num">
                                      <p:cBhvr>
                                        <p:cTn id="9" dur="2000" fill="hold"/>
                                        <p:tgtEl>
                                          <p:spTgt spid="3074"/>
                                        </p:tgtEl>
                                        <p:attrNameLst>
                                          <p:attrName>ppt_y</p:attrName>
                                        </p:attrNameLst>
                                      </p:cBhvr>
                                      <p:tavLst>
                                        <p:tav tm="0">
                                          <p:val>
                                            <p:strVal val="#ppt_y"/>
                                          </p:val>
                                        </p:tav>
                                        <p:tav tm="100000">
                                          <p:val>
                                            <p:strVal val="#ppt_y"/>
                                          </p:val>
                                        </p:tav>
                                      </p:tavLst>
                                    </p:anim>
                                    <p:animEffect transition="in" filter="fade">
                                      <p:cBhvr>
                                        <p:cTn id="10"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18433" name="Text Box 1"/>
          <p:cNvSpPr txBox="1">
            <a:spLocks noChangeArrowheads="1"/>
          </p:cNvSpPr>
          <p:nvPr/>
        </p:nvSpPr>
        <p:spPr bwMode="auto">
          <a:xfrm>
            <a:off x="1259632" y="692696"/>
            <a:ext cx="7056784" cy="1428750"/>
          </a:xfrm>
          <a:prstGeom prst="rect">
            <a:avLst/>
          </a:prstGeom>
          <a:solidFill>
            <a:srgbClr val="FFFFFF"/>
          </a:solidFill>
          <a:ln w="12700">
            <a:solidFill>
              <a:srgbClr val="000000"/>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2000" b="1" i="0" u="sng" strike="noStrike" cap="none" normalizeH="0" baseline="0" dirty="0" smtClean="0">
                <a:ln>
                  <a:noFill/>
                </a:ln>
                <a:solidFill>
                  <a:schemeClr val="tx1"/>
                </a:solidFill>
                <a:effectLst/>
                <a:latin typeface="Arial" pitchFamily="34" charset="0"/>
                <a:ea typeface="Arial" pitchFamily="34" charset="0"/>
                <a:cs typeface="Arial" pitchFamily="34" charset="0"/>
              </a:rPr>
              <a:t>مفهوم العمل</a:t>
            </a:r>
            <a:r>
              <a:rPr kumimoji="0" lang="ar-SA" sz="2000" b="1" i="0" u="sng" strike="noStrike" cap="none" normalizeH="0" dirty="0" smtClean="0">
                <a:ln>
                  <a:noFill/>
                </a:ln>
                <a:solidFill>
                  <a:schemeClr val="tx1"/>
                </a:solidFill>
                <a:effectLst/>
                <a:latin typeface="Arial" pitchFamily="34" charset="0"/>
                <a:ea typeface="Arial" pitchFamily="34" charset="0"/>
                <a:cs typeface="Arial" pitchFamily="34" charset="0"/>
              </a:rPr>
              <a:t> التطوعي :</a:t>
            </a:r>
            <a:endParaRPr kumimoji="0" lang="en-US" sz="2000" b="1" i="0" u="sng"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r>
              <a:rPr kumimoji="0" lang="ar-SA" sz="2000" i="0" u="none" strike="noStrike" cap="none" normalizeH="0" baseline="0" dirty="0" smtClean="0">
                <a:ln>
                  <a:noFill/>
                </a:ln>
                <a:solidFill>
                  <a:schemeClr val="tx1"/>
                </a:solidFill>
                <a:effectLst/>
                <a:latin typeface="Arial" pitchFamily="34" charset="0"/>
                <a:ea typeface="Arial" pitchFamily="34" charset="0"/>
                <a:cs typeface="Arial" pitchFamily="34" charset="0"/>
              </a:rPr>
              <a:t>هو عمل أو سلوك اجتماعي يمارسه الفرد من تلقاء نفسه وبرغبة منه وإرادة , ولا يبغي منه أي مردود مادي , ويقوم على اعتبارات أخلاقية أو اجتماعية أو إنسانية أو دينية .</a:t>
            </a:r>
            <a:endParaRPr kumimoji="0" lang="ar-SA" sz="2000" i="0" u="none" strike="noStrike" cap="none" normalizeH="0" baseline="0" dirty="0" smtClean="0">
              <a:ln>
                <a:noFill/>
              </a:ln>
              <a:solidFill>
                <a:schemeClr val="tx1"/>
              </a:solidFill>
              <a:effectLst/>
              <a:latin typeface="Arial" pitchFamily="34" charset="0"/>
              <a:cs typeface="Arial" pitchFamily="34" charset="0"/>
            </a:endParaRPr>
          </a:p>
        </p:txBody>
      </p:sp>
      <p:sp>
        <p:nvSpPr>
          <p:cNvPr id="18434" name="Text Box 2"/>
          <p:cNvSpPr txBox="1">
            <a:spLocks noChangeArrowheads="1"/>
          </p:cNvSpPr>
          <p:nvPr/>
        </p:nvSpPr>
        <p:spPr bwMode="auto">
          <a:xfrm>
            <a:off x="1259632" y="2420888"/>
            <a:ext cx="7128792" cy="1428750"/>
          </a:xfrm>
          <a:prstGeom prst="rect">
            <a:avLst/>
          </a:prstGeom>
          <a:solidFill>
            <a:srgbClr val="FFFFFF"/>
          </a:solidFill>
          <a:ln w="12700">
            <a:solidFill>
              <a:srgbClr val="000000"/>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103188" lvl="0" indent="0" algn="r" defTabSz="914400" rtl="1" eaLnBrk="1" fontAlgn="base" latinLnBrk="0" hangingPunct="1">
              <a:lnSpc>
                <a:spcPct val="100000"/>
              </a:lnSpc>
              <a:spcBef>
                <a:spcPct val="0"/>
              </a:spcBef>
              <a:spcAft>
                <a:spcPts val="1000"/>
              </a:spcAft>
              <a:buClrTx/>
              <a:buSzTx/>
              <a:buFontTx/>
              <a:buNone/>
              <a:tabLst/>
            </a:pPr>
            <a:r>
              <a:rPr kumimoji="0" lang="ar-SA" sz="2000" b="1" i="0" u="sng" strike="noStrike" cap="none" normalizeH="0" baseline="0" dirty="0" smtClean="0">
                <a:ln>
                  <a:noFill/>
                </a:ln>
                <a:solidFill>
                  <a:schemeClr val="tx1"/>
                </a:solidFill>
                <a:effectLst/>
                <a:latin typeface="Arial" pitchFamily="34" charset="0"/>
                <a:ea typeface="Arial" pitchFamily="34" charset="0"/>
                <a:cs typeface="Arial" pitchFamily="34" charset="0"/>
              </a:rPr>
              <a:t>من منظور عالمي :</a:t>
            </a:r>
          </a:p>
          <a:p>
            <a:pPr marL="0" marR="103188" lvl="0" indent="0" algn="r" defTabSz="914400" rtl="1"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هو عمل غير ربحي لا يقدم نظير أجر معلوم، وهو عمل غير وظيفي مهني يقوم به الأفراد من أجل مساعدة وتنمية مستوى معيشـــــــــة الآخرين، في المجتمع أو المجتمعات البشرية بصفة مطلقة . </a:t>
            </a:r>
            <a:endParaRPr kumimoji="0" lang="en-US" sz="2000"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435" name="Text Box 3"/>
          <p:cNvSpPr txBox="1">
            <a:spLocks noChangeArrowheads="1"/>
          </p:cNvSpPr>
          <p:nvPr/>
        </p:nvSpPr>
        <p:spPr bwMode="auto">
          <a:xfrm>
            <a:off x="1187624" y="4149080"/>
            <a:ext cx="7344816" cy="1600200"/>
          </a:xfrm>
          <a:prstGeom prst="rect">
            <a:avLst/>
          </a:prstGeom>
          <a:solidFill>
            <a:srgbClr val="FFFFFF"/>
          </a:solidFill>
          <a:ln w="12700">
            <a:solidFill>
              <a:srgbClr val="000000"/>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103188" lvl="0" indent="0" algn="r" defTabSz="914400" rtl="1" eaLnBrk="1" fontAlgn="base" latinLnBrk="0" hangingPunct="1">
              <a:lnSpc>
                <a:spcPct val="100000"/>
              </a:lnSpc>
              <a:spcBef>
                <a:spcPct val="0"/>
              </a:spcBef>
              <a:spcAft>
                <a:spcPts val="1000"/>
              </a:spcAft>
              <a:buClrTx/>
              <a:buSzTx/>
              <a:buFontTx/>
              <a:buNone/>
              <a:tabLst/>
            </a:pPr>
            <a:r>
              <a:rPr kumimoji="0" lang="ar-SA" sz="2000" b="1" i="0" u="sng" strike="noStrike" cap="none" normalizeH="0" baseline="0" dirty="0" smtClean="0">
                <a:ln>
                  <a:noFill/>
                </a:ln>
                <a:solidFill>
                  <a:schemeClr val="tx1"/>
                </a:solidFill>
                <a:effectLst/>
                <a:latin typeface="Arial" pitchFamily="34" charset="0"/>
                <a:ea typeface="Arial" pitchFamily="34" charset="0"/>
                <a:cs typeface="Arial" pitchFamily="34" charset="0"/>
              </a:rPr>
              <a:t>من منظور إسلامي :</a:t>
            </a:r>
          </a:p>
          <a:p>
            <a:pPr marL="0" marR="103188" lvl="0" indent="0" algn="r" defTabSz="914400" rtl="1"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Arial" pitchFamily="34" charset="0"/>
                <a:cs typeface="Arial" pitchFamily="34" charset="0"/>
              </a:rPr>
              <a:t>يحمل العمل التطوعي نفس المفهوم في الدين الإسلامي ، مع زيادة دافع الرغبة في نيل الثواب من عند الله سبحانه ، إلى جانب الحس الإيماني والشعور بالآخرين والتفاعل معهم من خلال الانخراط في فعاليات العمل التطوعي .</a:t>
            </a:r>
            <a:endParaRPr kumimoji="0" lang="en-US" sz="2000"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صورة 2" descr="C:\Users\gcc\Pictures\images (16).jpg"/>
          <p:cNvPicPr/>
          <p:nvPr/>
        </p:nvPicPr>
        <p:blipFill>
          <a:blip r:embed="rId3" cstate="print"/>
          <a:srcRect/>
          <a:stretch>
            <a:fillRect/>
          </a:stretch>
        </p:blipFill>
        <p:spPr bwMode="auto">
          <a:xfrm>
            <a:off x="755576" y="5229200"/>
            <a:ext cx="1085850" cy="1009650"/>
          </a:xfrm>
          <a:prstGeom prst="rect">
            <a:avLst/>
          </a:prstGeom>
          <a:noFill/>
          <a:ln w="9525">
            <a:noFill/>
            <a:miter lim="800000"/>
            <a:headEnd/>
            <a:tailEnd/>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8433"/>
                                        </p:tgtEl>
                                        <p:attrNameLst>
                                          <p:attrName>style.visibility</p:attrName>
                                        </p:attrNameLst>
                                      </p:cBhvr>
                                      <p:to>
                                        <p:strVal val="visible"/>
                                      </p:to>
                                    </p:set>
                                    <p:animEffect transition="in" filter="blinds(horizontal)">
                                      <p:cBhvr>
                                        <p:cTn id="7" dur="2000"/>
                                        <p:tgtEl>
                                          <p:spTgt spid="18433"/>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8434"/>
                                        </p:tgtEl>
                                        <p:attrNameLst>
                                          <p:attrName>style.visibility</p:attrName>
                                        </p:attrNameLst>
                                      </p:cBhvr>
                                      <p:to>
                                        <p:strVal val="visible"/>
                                      </p:to>
                                    </p:set>
                                    <p:anim calcmode="lin" valueType="num">
                                      <p:cBhvr>
                                        <p:cTn id="12" dur="1000" fill="hold"/>
                                        <p:tgtEl>
                                          <p:spTgt spid="18434"/>
                                        </p:tgtEl>
                                        <p:attrNameLst>
                                          <p:attrName>ppt_w</p:attrName>
                                        </p:attrNameLst>
                                      </p:cBhvr>
                                      <p:tavLst>
                                        <p:tav tm="0">
                                          <p:val>
                                            <p:fltVal val="0"/>
                                          </p:val>
                                        </p:tav>
                                        <p:tav tm="100000">
                                          <p:val>
                                            <p:strVal val="#ppt_w"/>
                                          </p:val>
                                        </p:tav>
                                      </p:tavLst>
                                    </p:anim>
                                    <p:anim calcmode="lin" valueType="num">
                                      <p:cBhvr>
                                        <p:cTn id="13" dur="1000" fill="hold"/>
                                        <p:tgtEl>
                                          <p:spTgt spid="18434"/>
                                        </p:tgtEl>
                                        <p:attrNameLst>
                                          <p:attrName>ppt_h</p:attrName>
                                        </p:attrNameLst>
                                      </p:cBhvr>
                                      <p:tavLst>
                                        <p:tav tm="0">
                                          <p:val>
                                            <p:fltVal val="0"/>
                                          </p:val>
                                        </p:tav>
                                        <p:tav tm="100000">
                                          <p:val>
                                            <p:strVal val="#ppt_h"/>
                                          </p:val>
                                        </p:tav>
                                      </p:tavLst>
                                    </p:anim>
                                    <p:anim calcmode="lin" valueType="num">
                                      <p:cBhvr>
                                        <p:cTn id="14" dur="1000" fill="hold"/>
                                        <p:tgtEl>
                                          <p:spTgt spid="1843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843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18435"/>
                                        </p:tgtEl>
                                        <p:attrNameLst>
                                          <p:attrName>style.visibility</p:attrName>
                                        </p:attrNameLst>
                                      </p:cBhvr>
                                      <p:to>
                                        <p:strVal val="visible"/>
                                      </p:to>
                                    </p:set>
                                    <p:animEffect transition="in" filter="fade">
                                      <p:cBhvr>
                                        <p:cTn id="20" dur="1000"/>
                                        <p:tgtEl>
                                          <p:spTgt spid="18435"/>
                                        </p:tgtEl>
                                      </p:cBhvr>
                                    </p:animEffect>
                                    <p:anim calcmode="lin" valueType="num">
                                      <p:cBhvr>
                                        <p:cTn id="21" dur="1000" fill="hold"/>
                                        <p:tgtEl>
                                          <p:spTgt spid="18435"/>
                                        </p:tgtEl>
                                        <p:attrNameLst>
                                          <p:attrName>ppt_x</p:attrName>
                                        </p:attrNameLst>
                                      </p:cBhvr>
                                      <p:tavLst>
                                        <p:tav tm="0">
                                          <p:val>
                                            <p:strVal val="#ppt_x"/>
                                          </p:val>
                                        </p:tav>
                                        <p:tav tm="100000">
                                          <p:val>
                                            <p:strVal val="#ppt_x"/>
                                          </p:val>
                                        </p:tav>
                                      </p:tavLst>
                                    </p:anim>
                                    <p:anim calcmode="lin" valueType="num">
                                      <p:cBhvr>
                                        <p:cTn id="22" dur="900" decel="100000" fill="hold"/>
                                        <p:tgtEl>
                                          <p:spTgt spid="18435"/>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84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 grpId="0" animBg="1"/>
      <p:bldP spid="18434" grpId="0" animBg="1"/>
      <p:bldP spid="184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3" name="صورة 2" descr="C:\Users\gcc\Pictures\images (16).jpg"/>
          <p:cNvPicPr/>
          <p:nvPr/>
        </p:nvPicPr>
        <p:blipFill>
          <a:blip r:embed="rId3" cstate="print"/>
          <a:srcRect/>
          <a:stretch>
            <a:fillRect/>
          </a:stretch>
        </p:blipFill>
        <p:spPr bwMode="auto">
          <a:xfrm>
            <a:off x="755576" y="5229200"/>
            <a:ext cx="1085850" cy="1009650"/>
          </a:xfrm>
          <a:prstGeom prst="rect">
            <a:avLst/>
          </a:prstGeom>
          <a:noFill/>
          <a:ln w="9525">
            <a:noFill/>
            <a:miter lim="800000"/>
            <a:headEnd/>
            <a:tailEnd/>
          </a:ln>
        </p:spPr>
      </p:pic>
      <p:sp>
        <p:nvSpPr>
          <p:cNvPr id="37889" name="Rectangle 1"/>
          <p:cNvSpPr>
            <a:spLocks noChangeArrowheads="1"/>
          </p:cNvSpPr>
          <p:nvPr/>
        </p:nvSpPr>
        <p:spPr bwMode="auto">
          <a:xfrm>
            <a:off x="899592" y="1772816"/>
            <a:ext cx="792088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tab pos="993775" algn="l"/>
              </a:tabLst>
            </a:pP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هل هو رغبة أم ضرورة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tab pos="993775" algn="l"/>
              </a:tabLst>
            </a:pP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من المخجل والمؤسف حقاً هو أن نجد مجتمعاتنا الإسلامية دائماً في مؤخرة الركب في مجال العمل التطوعي  إذا ما قورنت بالدول غير الإسلامية التي أشرقت فيها المؤسسات الخيرية التطوعية كما أن ابتعاد المسلمين عن الأعمال التطوعية هو نتيجة ابتعادهم عن النهج الحقيقي للإسلام ومفهومه كما وأن ذوى المصالح الخاصة يشكلون أحياناً مانعاً لهذه الأعمال التطوعية لكونها تشكل عائقاً أمام مصالحهم وبالتالي لا يحققون رغباتهم</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إنه ضرورة ومطلب حث عليه الدين الحنيف وينبغي أن نوليه عنايتنا ونربي أبناءنا عليه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tab pos="993775" algn="l"/>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7889"/>
                                        </p:tgtEl>
                                        <p:attrNameLst>
                                          <p:attrName>style.visibility</p:attrName>
                                        </p:attrNameLst>
                                      </p:cBhvr>
                                      <p:to>
                                        <p:strVal val="visible"/>
                                      </p:to>
                                    </p:set>
                                    <p:anim calcmode="lin" valueType="num">
                                      <p:cBhvr>
                                        <p:cTn id="7" dur="1000" decel="50000" fill="hold">
                                          <p:stCondLst>
                                            <p:cond delay="0"/>
                                          </p:stCondLst>
                                        </p:cTn>
                                        <p:tgtEl>
                                          <p:spTgt spid="37889"/>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37889"/>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37889"/>
                                        </p:tgtEl>
                                        <p:attrNameLst>
                                          <p:attrName>ppt_w</p:attrName>
                                        </p:attrNameLst>
                                      </p:cBhvr>
                                      <p:tavLst>
                                        <p:tav tm="0">
                                          <p:val>
                                            <p:strVal val="#ppt_w*.05"/>
                                          </p:val>
                                        </p:tav>
                                        <p:tav tm="100000">
                                          <p:val>
                                            <p:strVal val="#ppt_w"/>
                                          </p:val>
                                        </p:tav>
                                      </p:tavLst>
                                    </p:anim>
                                    <p:anim calcmode="lin" valueType="num">
                                      <p:cBhvr>
                                        <p:cTn id="10" dur="2000" fill="hold"/>
                                        <p:tgtEl>
                                          <p:spTgt spid="37889"/>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37889"/>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37889"/>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37889"/>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37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17409" name="Picture 1" descr="C:\Users\gcc\Desktop\فوز\صزر العمل التطوعي\المدرب-13.jpg"/>
          <p:cNvPicPr>
            <a:picLocks noChangeAspect="1" noChangeArrowheads="1"/>
          </p:cNvPicPr>
          <p:nvPr/>
        </p:nvPicPr>
        <p:blipFill>
          <a:blip r:embed="rId3" cstate="print"/>
          <a:srcRect/>
          <a:stretch>
            <a:fillRect/>
          </a:stretch>
        </p:blipFill>
        <p:spPr bwMode="auto">
          <a:xfrm>
            <a:off x="1619672" y="0"/>
            <a:ext cx="6263531" cy="6858000"/>
          </a:xfrm>
          <a:prstGeom prst="rect">
            <a:avLst/>
          </a:prstGeom>
          <a:noFill/>
        </p:spPr>
      </p:pic>
      <p:sp>
        <p:nvSpPr>
          <p:cNvPr id="4" name="شكل بيضاوي 3"/>
          <p:cNvSpPr/>
          <p:nvPr/>
        </p:nvSpPr>
        <p:spPr>
          <a:xfrm>
            <a:off x="2411760" y="630932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7409"/>
                                        </p:tgtEl>
                                        <p:attrNameLst>
                                          <p:attrName>style.visibility</p:attrName>
                                        </p:attrNameLst>
                                      </p:cBhvr>
                                      <p:to>
                                        <p:strVal val="visible"/>
                                      </p:to>
                                    </p:set>
                                    <p:anim calcmode="lin" valueType="num">
                                      <p:cBhvr>
                                        <p:cTn id="7" dur="1000" fill="hold"/>
                                        <p:tgtEl>
                                          <p:spTgt spid="17409"/>
                                        </p:tgtEl>
                                        <p:attrNameLst>
                                          <p:attrName>ppt_w</p:attrName>
                                        </p:attrNameLst>
                                      </p:cBhvr>
                                      <p:tavLst>
                                        <p:tav tm="0">
                                          <p:val>
                                            <p:fltVal val="0"/>
                                          </p:val>
                                        </p:tav>
                                        <p:tav tm="100000">
                                          <p:val>
                                            <p:strVal val="#ppt_w"/>
                                          </p:val>
                                        </p:tav>
                                      </p:tavLst>
                                    </p:anim>
                                    <p:anim calcmode="lin" valueType="num">
                                      <p:cBhvr>
                                        <p:cTn id="8" dur="1000" fill="hold"/>
                                        <p:tgtEl>
                                          <p:spTgt spid="17409"/>
                                        </p:tgtEl>
                                        <p:attrNameLst>
                                          <p:attrName>ppt_h</p:attrName>
                                        </p:attrNameLst>
                                      </p:cBhvr>
                                      <p:tavLst>
                                        <p:tav tm="0">
                                          <p:val>
                                            <p:fltVal val="0"/>
                                          </p:val>
                                        </p:tav>
                                        <p:tav tm="100000">
                                          <p:val>
                                            <p:strVal val="#ppt_h"/>
                                          </p:val>
                                        </p:tav>
                                      </p:tavLst>
                                    </p:anim>
                                    <p:anim calcmode="lin" valueType="num">
                                      <p:cBhvr>
                                        <p:cTn id="9" dur="1000" fill="hold"/>
                                        <p:tgtEl>
                                          <p:spTgt spid="1740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40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graphicFrame>
        <p:nvGraphicFramePr>
          <p:cNvPr id="3" name="جدول 2"/>
          <p:cNvGraphicFramePr>
            <a:graphicFrameLocks noGrp="1"/>
          </p:cNvGraphicFramePr>
          <p:nvPr/>
        </p:nvGraphicFramePr>
        <p:xfrm>
          <a:off x="611560" y="548681"/>
          <a:ext cx="8348531" cy="5688632"/>
        </p:xfrm>
        <a:graphic>
          <a:graphicData uri="http://schemas.openxmlformats.org/drawingml/2006/table">
            <a:tbl>
              <a:tblPr rtl="1"/>
              <a:tblGrid>
                <a:gridCol w="2283385"/>
                <a:gridCol w="2999656"/>
                <a:gridCol w="3065490"/>
              </a:tblGrid>
              <a:tr h="329058">
                <a:tc>
                  <a:txBody>
                    <a:bodyPr/>
                    <a:lstStyle/>
                    <a:p>
                      <a:pPr algn="r" rtl="1">
                        <a:lnSpc>
                          <a:spcPct val="115000"/>
                        </a:lnSpc>
                        <a:spcAft>
                          <a:spcPts val="0"/>
                        </a:spcAft>
                      </a:pPr>
                      <a:r>
                        <a:rPr lang="ar-SA" sz="1600" b="1" dirty="0">
                          <a:latin typeface="Calibri"/>
                          <a:ea typeface="Calibri"/>
                          <a:cs typeface="Arial"/>
                        </a:rPr>
                        <a:t>أهداف خاصة بالمتطوع</a:t>
                      </a:r>
                      <a:endParaRPr lang="en-US" sz="1600" b="1" dirty="0">
                        <a:latin typeface="Calibri"/>
                        <a:ea typeface="Calibri"/>
                        <a:cs typeface="Arial"/>
                      </a:endParaRPr>
                    </a:p>
                  </a:txBody>
                  <a:tcPr marL="37533" marR="37533" marT="0" marB="0">
                    <a:lnL w="666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6675" cap="flat" cmpd="dbl" algn="ctr">
                      <a:solidFill>
                        <a:srgbClr val="000000"/>
                      </a:solidFill>
                      <a:prstDash val="solid"/>
                      <a:round/>
                      <a:headEnd type="none" w="med" len="med"/>
                      <a:tailEnd type="none" w="med" len="med"/>
                    </a:lnT>
                    <a:lnB w="66675" cap="flat" cmpd="dbl"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a:latin typeface="Calibri"/>
                          <a:ea typeface="Calibri"/>
                          <a:cs typeface="Arial"/>
                        </a:rPr>
                        <a:t>أهداف خاصة بالمجتمع</a:t>
                      </a:r>
                      <a:endParaRPr lang="en-US" sz="1600" b="1">
                        <a:latin typeface="Calibri"/>
                        <a:ea typeface="Calibri"/>
                        <a:cs typeface="Arial"/>
                      </a:endParaRPr>
                    </a:p>
                  </a:txBody>
                  <a:tcPr marL="37533" marR="37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6675" cap="flat" cmpd="dbl" algn="ctr">
                      <a:solidFill>
                        <a:srgbClr val="000000"/>
                      </a:solidFill>
                      <a:prstDash val="solid"/>
                      <a:round/>
                      <a:headEnd type="none" w="med" len="med"/>
                      <a:tailEnd type="none" w="med" len="med"/>
                    </a:lnT>
                    <a:lnB w="66675" cap="flat" cmpd="dbl"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600" b="1" dirty="0">
                          <a:latin typeface="Calibri"/>
                          <a:ea typeface="Calibri"/>
                          <a:cs typeface="Arial"/>
                        </a:rPr>
                        <a:t>أهداف خاصة بالمؤسسات</a:t>
                      </a:r>
                      <a:endParaRPr lang="en-US" sz="1600" b="1" dirty="0">
                        <a:latin typeface="Calibri"/>
                        <a:ea typeface="Calibri"/>
                        <a:cs typeface="Arial"/>
                      </a:endParaRPr>
                    </a:p>
                  </a:txBody>
                  <a:tcPr marL="37533" marR="37533" marT="0" marB="0">
                    <a:lnL w="12700" cap="flat" cmpd="sng" algn="ctr">
                      <a:solidFill>
                        <a:srgbClr val="000000"/>
                      </a:solidFill>
                      <a:prstDash val="solid"/>
                      <a:round/>
                      <a:headEnd type="none" w="med" len="med"/>
                      <a:tailEnd type="none" w="med" len="med"/>
                    </a:lnL>
                    <a:lnR w="66675" cap="flat" cmpd="dbl" algn="ctr">
                      <a:solidFill>
                        <a:srgbClr val="000000"/>
                      </a:solidFill>
                      <a:prstDash val="solid"/>
                      <a:round/>
                      <a:headEnd type="none" w="med" len="med"/>
                      <a:tailEnd type="none" w="med" len="med"/>
                    </a:lnR>
                    <a:lnT w="66675" cap="flat" cmpd="dbl" algn="ctr">
                      <a:solidFill>
                        <a:srgbClr val="000000"/>
                      </a:solidFill>
                      <a:prstDash val="solid"/>
                      <a:round/>
                      <a:headEnd type="none" w="med" len="med"/>
                      <a:tailEnd type="none" w="med" len="med"/>
                    </a:lnT>
                    <a:lnB w="66675" cap="flat" cmpd="dbl" algn="ctr">
                      <a:solidFill>
                        <a:srgbClr val="000000"/>
                      </a:solidFill>
                      <a:prstDash val="solid"/>
                      <a:round/>
                      <a:headEnd type="none" w="med" len="med"/>
                      <a:tailEnd type="none" w="med" len="med"/>
                    </a:lnB>
                  </a:tcPr>
                </a:tc>
              </a:tr>
              <a:tr h="5359574">
                <a:tc>
                  <a:txBody>
                    <a:bodyPr/>
                    <a:lstStyle/>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الحصول على مكانة في المجتمع.</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إثبات الذات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تحقيق أهداف خاصة متمثلة في الإشتراك في مشروعات تطوعية محببة إليه.</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استثمار أوقات فراغه في أعمال اجتماعية تحقق له الإشباعات المعنوية المختلفة.</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التزود بخبرات عمل جديدة.</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البحث عن الأجر والاحتساب .</a:t>
                      </a:r>
                      <a:endParaRPr lang="en-US" sz="1600" b="1" dirty="0">
                        <a:latin typeface="Calibri"/>
                        <a:ea typeface="Calibri"/>
                        <a:cs typeface="Arial"/>
                      </a:endParaRPr>
                    </a:p>
                  </a:txBody>
                  <a:tcPr marL="37533" marR="37533" marT="0" marB="0">
                    <a:lnL w="666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6675" cap="flat" cmpd="dbl" algn="ctr">
                      <a:solidFill>
                        <a:srgbClr val="000000"/>
                      </a:solidFill>
                      <a:prstDash val="solid"/>
                      <a:round/>
                      <a:headEnd type="none" w="med" len="med"/>
                      <a:tailEnd type="none" w="med" len="med"/>
                    </a:lnT>
                    <a:lnB w="66675" cap="flat" cmpd="dbl" algn="ctr">
                      <a:solidFill>
                        <a:srgbClr val="000000"/>
                      </a:solidFill>
                      <a:prstDash val="solid"/>
                      <a:round/>
                      <a:headEnd type="none" w="med" len="med"/>
                      <a:tailEnd type="none" w="med" len="med"/>
                    </a:lnB>
                  </a:tcPr>
                </a:tc>
                <a:tc>
                  <a:txBody>
                    <a:bodyPr/>
                    <a:lstStyle/>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تخفيف العبء عن الجهود الحكومية حيث يوفر الجهد التطوعي موارد كثيرة إذا ما قام به موظفون متخصصون.</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حل المشاكل والمعضلات وخاصة وقت الأزمات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الحد من النزوع إلى الفردية وتنمية الحس الاجتماعي.</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الزيادة من قدرة الإنسان على التفاعل والتواصل مع الآخرين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غرس القيم النبيلة والشريفة بين أفراد المجتمع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تحقيق التعاون بين أفراد المجتمع حيث يدرك كل شخص أنه شريك في تحقيق أهداف المجتمع ويحقق مبدأ الجسد الواحد في المنظور الإسلامي.</a:t>
                      </a:r>
                      <a:endParaRPr lang="en-US" sz="1600" b="1" dirty="0">
                        <a:latin typeface="Calibri"/>
                        <a:ea typeface="Calibri"/>
                        <a:cs typeface="Arial"/>
                      </a:endParaRPr>
                    </a:p>
                  </a:txBody>
                  <a:tcPr marL="37533" marR="37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6675" cap="flat" cmpd="dbl" algn="ctr">
                      <a:solidFill>
                        <a:srgbClr val="000000"/>
                      </a:solidFill>
                      <a:prstDash val="solid"/>
                      <a:round/>
                      <a:headEnd type="none" w="med" len="med"/>
                      <a:tailEnd type="none" w="med" len="med"/>
                    </a:lnT>
                    <a:lnB w="66675" cap="flat" cmpd="dbl" algn="ctr">
                      <a:solidFill>
                        <a:srgbClr val="000000"/>
                      </a:solidFill>
                      <a:prstDash val="solid"/>
                      <a:round/>
                      <a:headEnd type="none" w="med" len="med"/>
                      <a:tailEnd type="none" w="med" len="med"/>
                    </a:lnB>
                  </a:tcPr>
                </a:tc>
                <a:tc>
                  <a:txBody>
                    <a:bodyPr/>
                    <a:lstStyle/>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تنمية قيمة الاحتساب والعمل ابتغاء وجه الله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تهذيب الشخصيَّة ورفع عقلية الشح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الحد من السلوك المنحرف وخاصة لدى الشباب الذين لا يوجد لديهم عمل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مواجهة العجز في عدد من الموظفين المكلفين بالعمل في هذه الهيئات.</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يسهم المتطوع في تقديم المشورة الفنية للمؤسسة الاجتماعية وخاصة إذا كان المتطوعون من ذوي الخبرة والرأي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يدعم المتطوع مكانة المؤسسة الاجتماعية بالمجتمع وخاصة إذا كان من المشهورين وله سمعة طيبة .</a:t>
                      </a:r>
                      <a:endParaRPr lang="en-US" sz="1600" b="1" dirty="0">
                        <a:latin typeface="Calibri"/>
                        <a:ea typeface="Calibri"/>
                        <a:cs typeface="Arial"/>
                      </a:endParaRPr>
                    </a:p>
                    <a:p>
                      <a:pPr marL="342900" lvl="0" indent="-342900" algn="r" rtl="1">
                        <a:lnSpc>
                          <a:spcPct val="115000"/>
                        </a:lnSpc>
                        <a:spcAft>
                          <a:spcPts val="0"/>
                        </a:spcAft>
                        <a:buFont typeface="Wingdings"/>
                        <a:buChar char=""/>
                        <a:tabLst>
                          <a:tab pos="457200" algn="l"/>
                        </a:tabLst>
                      </a:pPr>
                      <a:r>
                        <a:rPr lang="ar-SA" sz="1600" b="1" dirty="0">
                          <a:latin typeface="Calibri"/>
                          <a:ea typeface="Calibri"/>
                          <a:cs typeface="Arial"/>
                        </a:rPr>
                        <a:t>تخفف الجهود التطوعية من العبء المادي الذي يثقل كاهل المؤسسات الحكومية.</a:t>
                      </a:r>
                      <a:endParaRPr lang="en-US" sz="1600" b="1" dirty="0">
                        <a:latin typeface="Calibri"/>
                        <a:ea typeface="Calibri"/>
                        <a:cs typeface="Arial"/>
                      </a:endParaRPr>
                    </a:p>
                  </a:txBody>
                  <a:tcPr marL="37533" marR="37533" marT="0" marB="0">
                    <a:lnL w="12700" cap="flat" cmpd="sng" algn="ctr">
                      <a:solidFill>
                        <a:srgbClr val="000000"/>
                      </a:solidFill>
                      <a:prstDash val="solid"/>
                      <a:round/>
                      <a:headEnd type="none" w="med" len="med"/>
                      <a:tailEnd type="none" w="med" len="med"/>
                    </a:lnL>
                    <a:lnR w="66675" cap="flat" cmpd="dbl" algn="ctr">
                      <a:solidFill>
                        <a:srgbClr val="000000"/>
                      </a:solidFill>
                      <a:prstDash val="solid"/>
                      <a:round/>
                      <a:headEnd type="none" w="med" len="med"/>
                      <a:tailEnd type="none" w="med" len="med"/>
                    </a:lnR>
                    <a:lnT w="66675" cap="flat" cmpd="dbl" algn="ctr">
                      <a:solidFill>
                        <a:srgbClr val="000000"/>
                      </a:solidFill>
                      <a:prstDash val="solid"/>
                      <a:round/>
                      <a:headEnd type="none" w="med" len="med"/>
                      <a:tailEnd type="none" w="med" len="med"/>
                    </a:lnT>
                    <a:lnB w="66675" cap="flat" cmpd="dbl" algn="ctr">
                      <a:solidFill>
                        <a:srgbClr val="000000"/>
                      </a:solidFill>
                      <a:prstDash val="solid"/>
                      <a:round/>
                      <a:headEnd type="none" w="med" len="med"/>
                      <a:tailEnd type="none" w="med" len="med"/>
                    </a:lnB>
                  </a:tcPr>
                </a:tc>
              </a:tr>
            </a:tbl>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15361" name="Picture 1" descr="C:\Users\gcc\Desktop\فوز\صزر العمل التطوعي\المدرب-15.jpg"/>
          <p:cNvPicPr>
            <a:picLocks noChangeAspect="1" noChangeArrowheads="1"/>
          </p:cNvPicPr>
          <p:nvPr/>
        </p:nvPicPr>
        <p:blipFill>
          <a:blip r:embed="rId3" cstate="print"/>
          <a:srcRect/>
          <a:stretch>
            <a:fillRect/>
          </a:stretch>
        </p:blipFill>
        <p:spPr bwMode="auto">
          <a:xfrm>
            <a:off x="1043608" y="0"/>
            <a:ext cx="7488832" cy="6858000"/>
          </a:xfrm>
          <a:prstGeom prst="rect">
            <a:avLst/>
          </a:prstGeom>
          <a:noFill/>
        </p:spPr>
      </p:pic>
      <p:sp>
        <p:nvSpPr>
          <p:cNvPr id="4" name="شكل بيضاوي 3"/>
          <p:cNvSpPr/>
          <p:nvPr/>
        </p:nvSpPr>
        <p:spPr>
          <a:xfrm>
            <a:off x="1979712" y="630932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5361"/>
                                        </p:tgtEl>
                                        <p:attrNameLst>
                                          <p:attrName>style.visibility</p:attrName>
                                        </p:attrNameLst>
                                      </p:cBhvr>
                                      <p:to>
                                        <p:strVal val="visible"/>
                                      </p:to>
                                    </p:set>
                                    <p:anim calcmode="lin" valueType="num">
                                      <p:cBhvr>
                                        <p:cTn id="7" dur="2000" fill="hold"/>
                                        <p:tgtEl>
                                          <p:spTgt spid="15361"/>
                                        </p:tgtEl>
                                        <p:attrNameLst>
                                          <p:attrName>ppt_w</p:attrName>
                                        </p:attrNameLst>
                                      </p:cBhvr>
                                      <p:tavLst>
                                        <p:tav tm="0">
                                          <p:val>
                                            <p:fltVal val="0"/>
                                          </p:val>
                                        </p:tav>
                                        <p:tav tm="100000">
                                          <p:val>
                                            <p:strVal val="#ppt_w"/>
                                          </p:val>
                                        </p:tav>
                                      </p:tavLst>
                                    </p:anim>
                                    <p:anim calcmode="lin" valueType="num">
                                      <p:cBhvr>
                                        <p:cTn id="8" dur="2000" fill="hold"/>
                                        <p:tgtEl>
                                          <p:spTgt spid="15361"/>
                                        </p:tgtEl>
                                        <p:attrNameLst>
                                          <p:attrName>ppt_h</p:attrName>
                                        </p:attrNameLst>
                                      </p:cBhvr>
                                      <p:tavLst>
                                        <p:tav tm="0">
                                          <p:val>
                                            <p:fltVal val="0"/>
                                          </p:val>
                                        </p:tav>
                                        <p:tav tm="100000">
                                          <p:val>
                                            <p:strVal val="#ppt_h"/>
                                          </p:val>
                                        </p:tav>
                                      </p:tavLst>
                                    </p:anim>
                                    <p:anim calcmode="lin" valueType="num">
                                      <p:cBhvr>
                                        <p:cTn id="9" dur="2000" fill="hold"/>
                                        <p:tgtEl>
                                          <p:spTgt spid="15361"/>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1536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5" name="مستطيل 4"/>
          <p:cNvSpPr/>
          <p:nvPr/>
        </p:nvSpPr>
        <p:spPr>
          <a:xfrm>
            <a:off x="251520" y="692696"/>
            <a:ext cx="8748464" cy="4893647"/>
          </a:xfrm>
          <a:prstGeom prst="rect">
            <a:avLst/>
          </a:prstGeom>
        </p:spPr>
        <p:txBody>
          <a:bodyPr wrap="square">
            <a:spAutoFit/>
          </a:bodyPr>
          <a:lstStyle/>
          <a:p>
            <a:r>
              <a:rPr lang="ar-SA" sz="2400" b="1" u="sng" dirty="0" smtClean="0"/>
              <a:t>الفرق بين العمل الفردي والمؤسسي :</a:t>
            </a:r>
          </a:p>
          <a:p>
            <a:r>
              <a:rPr lang="ar-SA" sz="2400" dirty="0" smtClean="0"/>
              <a:t>يحقق العمل المؤسسي صفة التعاون والجماعية، التي حث عليها القرآن الكريم، والسنة النبوية، بقوله تعالى :</a:t>
            </a:r>
          </a:p>
          <a:p>
            <a:r>
              <a:rPr lang="ar-SA" sz="2400" dirty="0" smtClean="0"/>
              <a:t>(وتعاونوا على البر والتقوى ولا تعاونوا على الإثم والعدوان) سورة المائدة آية 2</a:t>
            </a:r>
          </a:p>
          <a:p>
            <a:r>
              <a:rPr lang="ar-SA" sz="2400" dirty="0" smtClean="0"/>
              <a:t>وقول الرسول -ص- : " يد الله على الجماعة " رواه البخاري .</a:t>
            </a:r>
          </a:p>
          <a:p>
            <a:r>
              <a:rPr lang="ar-SA" sz="2400" dirty="0" smtClean="0"/>
              <a:t>وقوله: " المؤمن للمؤمن كالبنيان، يشد بعضه بعضاً " متفق عليه .</a:t>
            </a:r>
          </a:p>
          <a:p>
            <a:r>
              <a:rPr lang="ar-SA" sz="2400" dirty="0" smtClean="0"/>
              <a:t>إن أهمية العمل المؤسسي تكمن في مجموعة من السمات والخصائص، التي تجعله مميزاً، منها ما يلي:-</a:t>
            </a:r>
          </a:p>
          <a:p>
            <a:r>
              <a:rPr lang="ar-SA" sz="2400" dirty="0" smtClean="0"/>
              <a:t>1- تحقيق مبدأ التعاون والجماعية، الذي هو من أسمى مقاصد الشريعة الإسلامية المطهرة.</a:t>
            </a:r>
          </a:p>
          <a:p>
            <a:r>
              <a:rPr lang="ar-SA" sz="2400" dirty="0" smtClean="0"/>
              <a:t>2- تحقيق التكامل في العمل.</a:t>
            </a:r>
          </a:p>
          <a:p>
            <a:r>
              <a:rPr lang="ar-SA" sz="2400" dirty="0" smtClean="0"/>
              <a:t>3- الاستقرار النسبي للعمل، في الوقت الذي يخضع فيه العمل الفردي للتغيير كثيراً، قوة وضعفاً، أو مضموناً واتجاهاً، بتغيير الأفراد واختلاف قناعاتهم.</a:t>
            </a:r>
            <a:endParaRPr lang="ar-SA" sz="24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1800" decel="100000" fill="hold"/>
                                        <p:tgtEl>
                                          <p:spTgt spid="5"/>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144000" cy="7029400"/>
          </a:xfrm>
          <a:prstGeom prst="rect">
            <a:avLst/>
          </a:prstGeom>
          <a:noFill/>
        </p:spPr>
      </p:pic>
      <p:sp>
        <p:nvSpPr>
          <p:cNvPr id="5" name="مستطيل 4"/>
          <p:cNvSpPr/>
          <p:nvPr/>
        </p:nvSpPr>
        <p:spPr>
          <a:xfrm>
            <a:off x="323528" y="980728"/>
            <a:ext cx="8496944" cy="5016758"/>
          </a:xfrm>
          <a:prstGeom prst="rect">
            <a:avLst/>
          </a:prstGeom>
        </p:spPr>
        <p:txBody>
          <a:bodyPr wrap="square">
            <a:spAutoFit/>
          </a:bodyPr>
          <a:lstStyle/>
          <a:p>
            <a:r>
              <a:rPr lang="ar-SA" sz="2000" dirty="0" smtClean="0"/>
              <a:t>4- القرب من الموضوعية أكثر من الذاتية، بوضع معايير محددة، وموضوعية للقرارات.</a:t>
            </a:r>
          </a:p>
          <a:p>
            <a:r>
              <a:rPr lang="ar-SA" sz="2000" dirty="0" smtClean="0"/>
              <a:t>5- دفع العمل نحو الوسطية والتوازن.</a:t>
            </a:r>
          </a:p>
          <a:p>
            <a:r>
              <a:rPr lang="ar-SA" sz="2000" dirty="0" smtClean="0"/>
              <a:t>6- توظيف كافة الجهود البشرية، والاستفادة من شتى القدرات الإنتاجية.</a:t>
            </a:r>
          </a:p>
          <a:p>
            <a:r>
              <a:rPr lang="ar-SA" sz="2000" dirty="0" smtClean="0"/>
              <a:t>7- ضمان استمرارية العمل.</a:t>
            </a:r>
          </a:p>
          <a:p>
            <a:r>
              <a:rPr lang="ar-SA" sz="2000" dirty="0" smtClean="0"/>
              <a:t>8- عموم نفعه لأفراد المجتمع، لعدم ارتباطه بالأشخاص، بل بالمؤسسات.</a:t>
            </a:r>
          </a:p>
          <a:p>
            <a:r>
              <a:rPr lang="ar-SA" sz="2000" dirty="0" smtClean="0"/>
              <a:t>9- مواجهة تحديات الواقع بما يناسبها، وكيفية الاستفادة من منجزات العصر دون التنازل عن المبادئ، وهذا الغرض لا يقوم به مجرد أفراد لا ينظمهم عمل مؤسسي.</a:t>
            </a:r>
          </a:p>
          <a:p>
            <a:r>
              <a:rPr lang="ar-SA" sz="2000" dirty="0" smtClean="0"/>
              <a:t>10- ينقل من محدودية الموارد المالية إلى تنوعها واتساعها، فتتعدد قنوات الإيرادات، ويعرف العملاء طريقهم إلى المؤسسة طريق رسميتها ومشروعيتها.</a:t>
            </a:r>
          </a:p>
          <a:p>
            <a:r>
              <a:rPr lang="ar-SA" sz="2000" dirty="0" smtClean="0"/>
              <a:t>11- الاستفادة من الجهود السابقة، والخبرات المتراكمة بعد دراستها وتقويمها.</a:t>
            </a:r>
          </a:p>
          <a:p>
            <a:r>
              <a:rPr lang="ar-SA" sz="2000" dirty="0" smtClean="0"/>
              <a:t>12- يضمن العمل المؤسسي عدم تفرد القائد أوالقيادة في القرارات المصيرية المتعلقة بالمؤسسة.</a:t>
            </a:r>
          </a:p>
          <a:p>
            <a:r>
              <a:rPr lang="ar-SA" sz="2000" dirty="0" smtClean="0"/>
              <a:t>13- يحافظ العمل المؤسسي على الاستقرار النسبي المالي والإداري، من خلال اتباع مجموعة من نظم العمل، (سياسات وقواعد وإجراءات)، تعمل على تحقيق الأهداف بما يتفق مع رؤية المؤسسة.</a:t>
            </a:r>
          </a:p>
          <a:p>
            <a:r>
              <a:rPr lang="ar-SA" sz="2000" dirty="0" smtClean="0"/>
              <a:t>14- يضمن العمل المؤسسي بأن جميع العاملين ملتزمون بمنظومة من القيم والمبادئ يتمحور حولها أداؤهم وسلوكهم وعلاقاتهم الوظيفية والإنسانية.</a:t>
            </a:r>
          </a:p>
          <a:p>
            <a:endParaRPr lang="ar-SA" sz="20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5"/>
                                        </p:tgtEl>
                                        <p:attrNameLst>
                                          <p:attrName>ppt_w</p:attrName>
                                        </p:attrNameLst>
                                      </p:cBhvr>
                                      <p:tavLst>
                                        <p:tav tm="0">
                                          <p:val>
                                            <p:strVal val="#ppt_w*.05"/>
                                          </p:val>
                                        </p:tav>
                                        <p:tav tm="100000">
                                          <p:val>
                                            <p:strVal val="#ppt_w"/>
                                          </p:val>
                                        </p:tav>
                                      </p:tavLst>
                                    </p:anim>
                                    <p:anim calcmode="lin" valueType="num">
                                      <p:cBhvr>
                                        <p:cTn id="10" dur="2000" fill="hold"/>
                                        <p:tgtEl>
                                          <p:spTgt spid="5"/>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5"/>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144000" cy="7029400"/>
          </a:xfrm>
          <a:prstGeom prst="rect">
            <a:avLst/>
          </a:prstGeom>
          <a:noFill/>
        </p:spPr>
      </p:pic>
      <p:sp>
        <p:nvSpPr>
          <p:cNvPr id="5" name="مستطيل 4"/>
          <p:cNvSpPr/>
          <p:nvPr/>
        </p:nvSpPr>
        <p:spPr>
          <a:xfrm>
            <a:off x="251520" y="1268760"/>
            <a:ext cx="8496944" cy="3477875"/>
          </a:xfrm>
          <a:prstGeom prst="rect">
            <a:avLst/>
          </a:prstGeom>
        </p:spPr>
        <p:txBody>
          <a:bodyPr wrap="square">
            <a:spAutoFit/>
          </a:bodyPr>
          <a:lstStyle/>
          <a:p>
            <a:r>
              <a:rPr lang="ar-SA" sz="2000" dirty="0" smtClean="0"/>
              <a:t>15- يضمن العمل المؤسسي اجتهاد الإدارة في اختيار أفضل الأساليب النظرية والإدارية، لتحقيق أو تقديم أفضل مستويات للخدمة.</a:t>
            </a:r>
          </a:p>
          <a:p>
            <a:r>
              <a:rPr lang="ar-SA" sz="2000" dirty="0" smtClean="0"/>
              <a:t>16- يضمن العمل المؤسسي أن يدعم المؤسسة بأفضل الموارد البشرية، من خلال اتباع سياسة منظورة في الاختيار والتوظيف والتدريب والـتأهيل، تحقيقاً للتنمية المهنية المستمرة.</a:t>
            </a:r>
          </a:p>
          <a:p>
            <a:r>
              <a:rPr lang="ar-SA" sz="2000" dirty="0" smtClean="0"/>
              <a:t>17- يؤكد العمل المؤسسي، جاهزية المؤسسة في تقديم القيادات البديلة في وقت الضرورة والطوارئ، حينما تدخل المؤسسة في أزمة تستدعي التغيير والتبديل.</a:t>
            </a:r>
          </a:p>
          <a:p>
            <a:r>
              <a:rPr lang="ar-SA" sz="2000" dirty="0" smtClean="0"/>
              <a:t>18- التجارب الكثيرة تؤكد أن العمل الذي يبنى بناءً مؤسسياً، ينتج أضعاف العمل الذي يبنى بناءً فردياً.</a:t>
            </a:r>
          </a:p>
          <a:p>
            <a:r>
              <a:rPr lang="ar-SA" sz="2000" dirty="0" smtClean="0"/>
              <a:t>19- العمل المؤسسي، يوضح الأهداف، وينظم العمل؛ لأنه يجبر على إيجاد التخصصات، وبالتالي يجبر العاملين على الوضوح وتحمل المسؤولية.</a:t>
            </a:r>
          </a:p>
          <a:p>
            <a:r>
              <a:rPr lang="ar-SA" sz="2000" dirty="0" smtClean="0"/>
              <a:t>20- اكتساب صفة الشرعية للمشاريع، والبرامج التابعة للمؤسسة، مما يفتح أمامها كثيراً من الميادين، ويسهل سياسة الانتشار.</a:t>
            </a:r>
            <a:endParaRPr lang="ar-SA" sz="20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5"/>
                                        </p:tgtEl>
                                        <p:attrNameLst>
                                          <p:attrName>ppt_w</p:attrName>
                                        </p:attrNameLst>
                                      </p:cBhvr>
                                      <p:tavLst>
                                        <p:tav tm="0">
                                          <p:val>
                                            <p:strVal val="#ppt_w*.05"/>
                                          </p:val>
                                        </p:tav>
                                        <p:tav tm="100000">
                                          <p:val>
                                            <p:strVal val="#ppt_w"/>
                                          </p:val>
                                        </p:tav>
                                      </p:tavLst>
                                    </p:anim>
                                    <p:anim calcmode="lin" valueType="num">
                                      <p:cBhvr>
                                        <p:cTn id="10" dur="2000" fill="hold"/>
                                        <p:tgtEl>
                                          <p:spTgt spid="5"/>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5"/>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14337" name="Picture 1" descr="C:\Users\gcc\Desktop\فوز\صزر العمل التطوعي\المدرب-18.jpg"/>
          <p:cNvPicPr>
            <a:picLocks noChangeAspect="1" noChangeArrowheads="1"/>
          </p:cNvPicPr>
          <p:nvPr/>
        </p:nvPicPr>
        <p:blipFill>
          <a:blip r:embed="rId3" cstate="print"/>
          <a:srcRect/>
          <a:stretch>
            <a:fillRect/>
          </a:stretch>
        </p:blipFill>
        <p:spPr bwMode="auto">
          <a:xfrm>
            <a:off x="1331641" y="0"/>
            <a:ext cx="6408712" cy="6858000"/>
          </a:xfrm>
          <a:prstGeom prst="rect">
            <a:avLst/>
          </a:prstGeom>
          <a:noFill/>
        </p:spPr>
      </p:pic>
      <p:sp>
        <p:nvSpPr>
          <p:cNvPr id="4" name="شكل بيضاوي 3"/>
          <p:cNvSpPr/>
          <p:nvPr/>
        </p:nvSpPr>
        <p:spPr>
          <a:xfrm>
            <a:off x="6660232" y="630932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13313" name="Rectangle 1"/>
          <p:cNvSpPr>
            <a:spLocks noChangeArrowheads="1"/>
          </p:cNvSpPr>
          <p:nvPr/>
        </p:nvSpPr>
        <p:spPr bwMode="auto">
          <a:xfrm>
            <a:off x="971600" y="1392158"/>
            <a:ext cx="792088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tab pos="993775" algn="l"/>
              </a:tabLst>
            </a:pPr>
            <a:r>
              <a:rPr kumimoji="0" lang="ar-SA" sz="2000" b="1" i="0" u="sng" strike="noStrike" cap="none" normalizeH="0" baseline="0" dirty="0" smtClean="0">
                <a:ln>
                  <a:noFill/>
                </a:ln>
                <a:solidFill>
                  <a:schemeClr val="tx1"/>
                </a:solidFill>
                <a:effectLst/>
                <a:latin typeface="Arial" pitchFamily="34" charset="0"/>
                <a:ea typeface="Calibri" pitchFamily="34" charset="0"/>
                <a:cs typeface="Arial" pitchFamily="34" charset="0"/>
              </a:rPr>
              <a:t>سمات المتطوع</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tab pos="993775" algn="l"/>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tab pos="993775" algn="l"/>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نشاط 1 / 10 ق " جماعي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tab pos="993775" algn="l"/>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tab pos="993775" algn="l"/>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المعلمة ( حلا ) معلمة رياضيات في إحدى الثانويات تدرس الصف الثاني ثانوي القســــــم</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tab pos="993775" algn="l"/>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العلمي . كانت المَدْرَسة تقيم دورة لطالبات الصف الثالث لتأهيلهن لاختبار القدرات فأبدت</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tab pos="993775" algn="l"/>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المعلمة رغبتها للمديرة بتبني عملية التدريب للقســــــــم الكمي الرسمية . التحقت بدورات واشترت الكتب وتواصلت مع مدربين لتستفيد من الخبرة . لم ترض بأي مقابل لهذا العمل وأضافت حصة لجدولها الدراسي وأحياناً تستغل حصص الانتظار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tab pos="993775" algn="l"/>
              </a:tabLst>
            </a:pPr>
            <a:r>
              <a:rPr kumimoji="0" lang="ar-SA"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من القصة السابقة اتضح أن الأستاذة حلا متطوعة , بالتعاون مع أفراد مجموعتك ما أبرز السمات التي ترونها بشخصيتها والتي أهلتها للتطوع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993775" algn="l"/>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12290" name="Rectangle 2"/>
          <p:cNvSpPr>
            <a:spLocks noChangeArrowheads="1"/>
          </p:cNvSpPr>
          <p:nvPr/>
        </p:nvSpPr>
        <p:spPr bwMode="auto">
          <a:xfrm>
            <a:off x="0" y="980728"/>
            <a:ext cx="889248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pPr>
            <a:r>
              <a:rPr kumimoji="0" lang="ar-SA" sz="240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سمات المتطوع الجاد</a:t>
            </a:r>
            <a:r>
              <a:rPr kumimoji="0" lang="en-US" sz="240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
            </a:r>
            <a:br>
              <a:rPr kumimoji="0" lang="en-US" sz="240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br>
            <a:r>
              <a:rPr kumimoji="0" lang="en-US" sz="240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أن يكون لديه المعرفة بموارد المجتمع</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b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أن يكون لديه القدرة الكافية على المستوى الثقافى والمهارات الخاصة التى تمكنه من تحمل مسئولياته التطوعية</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b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وحسن التعامل مع الآخرين، والتحلى بالتواضع ولين الجانب</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3 -الشعور بالانتماء</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tab pos="4745038" algn="l"/>
              </a:tabLst>
            </a:pPr>
            <a:r>
              <a:rPr lang="en-US" sz="2400" dirty="0" smtClean="0">
                <a:latin typeface="Arial" pitchFamily="34" charset="0"/>
                <a:ea typeface="Times New Roman" pitchFamily="18" charset="0"/>
                <a:cs typeface="Arial" pitchFamily="34" charset="0"/>
              </a:rPr>
              <a:t>.</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 أن يكون المتطوع متعاون، يجيد المبادرة والإعداد للعمل</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tab pos="3581400" algn="l"/>
              </a:tabLst>
            </a:pP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 تنظيم الوقت والأولويات بحسب جدول  أسبوعي . </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6-احترام الناس وتقبل فروقهم الفردية والرغبة فى مساعدتهم</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b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النضج العقلى والانفعالى الذى يمكنه من العمل مع الآخرين</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b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القدرة على تحمل المسئولية</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الاعتماد عليه فى القيام بالأعمال التى فى حدود طاقته</a:t>
            </a:r>
            <a:r>
              <a:rPr kumimoji="0" lang="en-US" sz="2400" i="0" u="none" strike="noStrike" cap="none" normalizeH="0" baseline="0" dirty="0" smtClean="0">
                <a:ln>
                  <a:noFill/>
                </a:ln>
                <a:solidFill>
                  <a:srgbClr val="FFFFFF"/>
                </a:solidFill>
                <a:effectLst/>
                <a:latin typeface="Arial" pitchFamily="34" charset="0"/>
                <a:ea typeface="Times New Roman" pitchFamily="18" charset="0"/>
                <a:cs typeface="Arial" pitchFamily="34" charset="0"/>
              </a:rPr>
              <a:t>.</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الالتزام بالعمل التطوعى كالالتزام بالوظيفة الرسمية</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2400" i="0" u="none" strike="noStrike" cap="none" normalizeH="0" baseline="0" dirty="0" smtClean="0">
                <a:ln>
                  <a:noFill/>
                </a:ln>
                <a:solidFill>
                  <a:srgbClr val="FFFFFF"/>
                </a:solidFill>
                <a:effectLst/>
                <a:latin typeface="Arial" pitchFamily="34" charset="0"/>
                <a:ea typeface="Times New Roman" pitchFamily="18" charset="0"/>
                <a:cs typeface="Arial" pitchFamily="34" charset="0"/>
              </a:rPr>
              <a:t>.</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9-</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b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إخلاص العمل لله وحده، واحتساب الأجر من عنده عز وجل</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a:t>
            </a:r>
            <a:r>
              <a:rPr kumimoji="0" lang="en-US"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240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tab pos="4745038" algn="l"/>
              </a:tabLst>
            </a:pPr>
            <a:r>
              <a:rPr kumimoji="0" lang="ar-SA" sz="240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40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Scale>
                                      <p:cBhvr>
                                        <p:cTn id="7" dur="1000" decel="50000" fill="hold">
                                          <p:stCondLst>
                                            <p:cond delay="0"/>
                                          </p:stCondLst>
                                        </p:cTn>
                                        <p:tgtEl>
                                          <p:spTgt spid="122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290"/>
                                        </p:tgtEl>
                                        <p:attrNameLst>
                                          <p:attrName>ppt_x</p:attrName>
                                          <p:attrName>ppt_y</p:attrName>
                                        </p:attrNameLst>
                                      </p:cBhvr>
                                    </p:animMotion>
                                    <p:animEffect transition="in" filter="fade">
                                      <p:cBhvr>
                                        <p:cTn id="9"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11265" name="Picture 1" descr="C:\Users\gcc\Desktop\فوز\صزر العمل التطوعي\المدرب-22.jpg"/>
          <p:cNvPicPr>
            <a:picLocks noChangeAspect="1" noChangeArrowheads="1"/>
          </p:cNvPicPr>
          <p:nvPr/>
        </p:nvPicPr>
        <p:blipFill>
          <a:blip r:embed="rId3" cstate="print"/>
          <a:srcRect/>
          <a:stretch>
            <a:fillRect/>
          </a:stretch>
        </p:blipFill>
        <p:spPr bwMode="auto">
          <a:xfrm>
            <a:off x="1331640" y="0"/>
            <a:ext cx="6768751" cy="6858000"/>
          </a:xfrm>
          <a:prstGeom prst="rect">
            <a:avLst/>
          </a:prstGeom>
          <a:noFill/>
        </p:spPr>
      </p:pic>
      <p:sp>
        <p:nvSpPr>
          <p:cNvPr id="4" name="شكل بيضاوي 3"/>
          <p:cNvSpPr/>
          <p:nvPr/>
        </p:nvSpPr>
        <p:spPr>
          <a:xfrm>
            <a:off x="7020272" y="623731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descr="C:\Users\gcc\Pictures\images (15).jpg"/>
          <p:cNvPicPr/>
          <p:nvPr/>
        </p:nvPicPr>
        <p:blipFill>
          <a:blip r:embed="rId4" cstate="print"/>
          <a:srcRect/>
          <a:stretch>
            <a:fillRect/>
          </a:stretch>
        </p:blipFill>
        <p:spPr bwMode="auto">
          <a:xfrm>
            <a:off x="3779912" y="3789040"/>
            <a:ext cx="2286000" cy="2352675"/>
          </a:xfrm>
          <a:prstGeom prst="rect">
            <a:avLst/>
          </a:prstGeom>
          <a:noFill/>
          <a:ln w="9525">
            <a:noFill/>
            <a:miter lim="800000"/>
            <a:headEnd/>
            <a:tailEnd/>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1265"/>
                                        </p:tgtEl>
                                        <p:attrNameLst>
                                          <p:attrName>style.visibility</p:attrName>
                                        </p:attrNameLst>
                                      </p:cBhvr>
                                      <p:to>
                                        <p:strVal val="visible"/>
                                      </p:to>
                                    </p:set>
                                    <p:anim calcmode="lin" valueType="num">
                                      <p:cBhvr>
                                        <p:cTn id="7" dur="500" decel="50000" fill="hold">
                                          <p:stCondLst>
                                            <p:cond delay="0"/>
                                          </p:stCondLst>
                                        </p:cTn>
                                        <p:tgtEl>
                                          <p:spTgt spid="1126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26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265"/>
                                        </p:tgtEl>
                                        <p:attrNameLst>
                                          <p:attrName>ppt_w</p:attrName>
                                        </p:attrNameLst>
                                      </p:cBhvr>
                                      <p:tavLst>
                                        <p:tav tm="0">
                                          <p:val>
                                            <p:strVal val="#ppt_w*.05"/>
                                          </p:val>
                                        </p:tav>
                                        <p:tav tm="100000">
                                          <p:val>
                                            <p:strVal val="#ppt_w"/>
                                          </p:val>
                                        </p:tav>
                                      </p:tavLst>
                                    </p:anim>
                                    <p:anim calcmode="lin" valueType="num">
                                      <p:cBhvr>
                                        <p:cTn id="10" dur="1000" fill="hold"/>
                                        <p:tgtEl>
                                          <p:spTgt spid="1126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26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26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26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graphicFrame>
        <p:nvGraphicFramePr>
          <p:cNvPr id="3" name="جدول 2"/>
          <p:cNvGraphicFramePr>
            <a:graphicFrameLocks noGrp="1"/>
          </p:cNvGraphicFramePr>
          <p:nvPr/>
        </p:nvGraphicFramePr>
        <p:xfrm>
          <a:off x="827584" y="1268760"/>
          <a:ext cx="7776864" cy="4849488"/>
        </p:xfrm>
        <a:graphic>
          <a:graphicData uri="http://schemas.openxmlformats.org/drawingml/2006/table">
            <a:tbl>
              <a:tblPr rtl="1"/>
              <a:tblGrid>
                <a:gridCol w="3493666"/>
                <a:gridCol w="4283198"/>
              </a:tblGrid>
              <a:tr h="333110">
                <a:tc>
                  <a:txBody>
                    <a:bodyPr/>
                    <a:lstStyle/>
                    <a:p>
                      <a:pPr algn="r" rtl="1">
                        <a:lnSpc>
                          <a:spcPct val="115000"/>
                        </a:lnSpc>
                        <a:spcAft>
                          <a:spcPts val="0"/>
                        </a:spcAft>
                      </a:pPr>
                      <a:r>
                        <a:rPr lang="ar-SA" sz="1800" dirty="0">
                          <a:latin typeface="Calibri"/>
                          <a:ea typeface="Times New Roman"/>
                          <a:cs typeface="Arial"/>
                        </a:rPr>
                        <a:t>الأسباب</a:t>
                      </a:r>
                      <a:endParaRPr lang="en-US" sz="1800" dirty="0">
                        <a:latin typeface="Calibri"/>
                        <a:ea typeface="Calibri"/>
                        <a:cs typeface="Arial"/>
                      </a:endParaRPr>
                    </a:p>
                  </a:txBody>
                  <a:tcPr marL="67311" marR="67311"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Times New Roman"/>
                          <a:cs typeface="Arial"/>
                        </a:rPr>
                        <a:t>الحلول</a:t>
                      </a:r>
                      <a:endParaRPr lang="en-US" sz="1800">
                        <a:latin typeface="Calibri"/>
                        <a:ea typeface="Calibri"/>
                        <a:cs typeface="Arial"/>
                      </a:endParaRPr>
                    </a:p>
                  </a:txBody>
                  <a:tcPr marL="67311" marR="67311"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r>
              <a:tr h="2331773">
                <a:tc>
                  <a:txBody>
                    <a:bodyPr/>
                    <a:lstStyle/>
                    <a:p>
                      <a:pPr algn="r" rtl="1">
                        <a:lnSpc>
                          <a:spcPct val="115000"/>
                        </a:lnSpc>
                        <a:spcAft>
                          <a:spcPts val="0"/>
                        </a:spcAft>
                      </a:pPr>
                      <a:r>
                        <a:rPr lang="ar-SA" sz="1800" dirty="0">
                          <a:latin typeface="Calibri"/>
                          <a:ea typeface="Times New Roman"/>
                          <a:cs typeface="Arial"/>
                        </a:rPr>
                        <a:t>1-عدم الوعي بأهمية العمل التطوعي .</a:t>
                      </a:r>
                      <a:endParaRPr lang="en-US" sz="1800" dirty="0">
                        <a:latin typeface="Calibri"/>
                        <a:ea typeface="Calibri"/>
                        <a:cs typeface="Arial"/>
                      </a:endParaRPr>
                    </a:p>
                  </a:txBody>
                  <a:tcPr marL="67311" marR="67311"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Times New Roman"/>
                          <a:cs typeface="Arial"/>
                        </a:rPr>
                        <a:t>*التنشئة السليمة وغرس قيم التضحية والإيثار وروح العمل الجماعي منذ الطفولة .</a:t>
                      </a:r>
                      <a:endParaRPr lang="en-US" sz="1800">
                        <a:latin typeface="Calibri"/>
                        <a:ea typeface="Calibri"/>
                        <a:cs typeface="Arial"/>
                      </a:endParaRPr>
                    </a:p>
                    <a:p>
                      <a:pPr algn="r" rtl="1">
                        <a:lnSpc>
                          <a:spcPct val="115000"/>
                        </a:lnSpc>
                        <a:spcAft>
                          <a:spcPts val="0"/>
                        </a:spcAft>
                      </a:pPr>
                      <a:r>
                        <a:rPr lang="ar-SA" sz="1800">
                          <a:latin typeface="Calibri"/>
                          <a:ea typeface="Times New Roman"/>
                          <a:cs typeface="Arial"/>
                        </a:rPr>
                        <a:t>*إقامة الندوات والمؤتمرات لزيادة الوعي.</a:t>
                      </a:r>
                      <a:endParaRPr lang="en-US" sz="1800">
                        <a:latin typeface="Calibri"/>
                        <a:ea typeface="Calibri"/>
                        <a:cs typeface="Arial"/>
                      </a:endParaRPr>
                    </a:p>
                    <a:p>
                      <a:pPr algn="r" rtl="1">
                        <a:lnSpc>
                          <a:spcPct val="115000"/>
                        </a:lnSpc>
                        <a:spcAft>
                          <a:spcPts val="0"/>
                        </a:spcAft>
                      </a:pPr>
                      <a:r>
                        <a:rPr lang="ar-SA" sz="1800">
                          <a:latin typeface="Calibri"/>
                          <a:ea typeface="Times New Roman"/>
                          <a:cs typeface="Arial"/>
                        </a:rPr>
                        <a:t>*أن تتضمن المناهج الدراسية والأنشطةأهداف تركز على مفاهيم العمل التطوعي ودوره التنموي.</a:t>
                      </a:r>
                      <a:endParaRPr lang="en-US" sz="1800">
                        <a:latin typeface="Calibri"/>
                        <a:ea typeface="Calibri"/>
                        <a:cs typeface="Arial"/>
                      </a:endParaRPr>
                    </a:p>
                    <a:p>
                      <a:pPr algn="r" rtl="1">
                        <a:lnSpc>
                          <a:spcPct val="115000"/>
                        </a:lnSpc>
                        <a:spcAft>
                          <a:spcPts val="0"/>
                        </a:spcAft>
                      </a:pPr>
                      <a:r>
                        <a:rPr lang="ar-SA" sz="1800">
                          <a:latin typeface="Calibri"/>
                          <a:ea typeface="Times New Roman"/>
                          <a:cs typeface="Arial"/>
                        </a:rPr>
                        <a:t>*مطالبة وسائل الإعلام بدور أكثر تأثيراً لتبصير المجتمع بماهية العمل التطوعي وأثره. </a:t>
                      </a:r>
                      <a:endParaRPr lang="en-US" sz="1800">
                        <a:latin typeface="Calibri"/>
                        <a:ea typeface="Calibri"/>
                        <a:cs typeface="Arial"/>
                      </a:endParaRPr>
                    </a:p>
                  </a:txBody>
                  <a:tcPr marL="67311" marR="67311"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42">
                <a:tc>
                  <a:txBody>
                    <a:bodyPr/>
                    <a:lstStyle/>
                    <a:p>
                      <a:pPr algn="r" rtl="1">
                        <a:lnSpc>
                          <a:spcPct val="115000"/>
                        </a:lnSpc>
                        <a:spcAft>
                          <a:spcPts val="0"/>
                        </a:spcAft>
                      </a:pPr>
                      <a:r>
                        <a:rPr lang="ar-SA" sz="1800">
                          <a:latin typeface="Calibri"/>
                          <a:ea typeface="Times New Roman"/>
                          <a:cs typeface="Arial"/>
                        </a:rPr>
                        <a:t>2-ضعف احتضان المجتمع للمتطوعين.</a:t>
                      </a:r>
                      <a:endParaRPr lang="en-US" sz="1800">
                        <a:latin typeface="Calibri"/>
                        <a:ea typeface="Calibri"/>
                        <a:cs typeface="Arial"/>
                      </a:endParaRPr>
                    </a:p>
                  </a:txBody>
                  <a:tcPr marL="67311" marR="67311"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a:latin typeface="Calibri"/>
                          <a:ea typeface="Times New Roman"/>
                          <a:cs typeface="Arial"/>
                        </a:rPr>
                        <a:t>*الاعتراف دائماً بإنجازات المتطوع وعطاءاته.</a:t>
                      </a:r>
                      <a:endParaRPr lang="en-US" sz="1800">
                        <a:latin typeface="Calibri"/>
                        <a:ea typeface="Calibri"/>
                        <a:cs typeface="Arial"/>
                      </a:endParaRPr>
                    </a:p>
                    <a:p>
                      <a:pPr algn="r" rtl="1">
                        <a:lnSpc>
                          <a:spcPct val="115000"/>
                        </a:lnSpc>
                        <a:spcAft>
                          <a:spcPts val="0"/>
                        </a:spcAft>
                      </a:pPr>
                      <a:r>
                        <a:rPr lang="ar-SA" sz="1800">
                          <a:latin typeface="Calibri"/>
                          <a:ea typeface="Times New Roman"/>
                          <a:cs typeface="Arial"/>
                        </a:rPr>
                        <a:t>*تحفيز المتطوع وتنشيطه واستغلال طاقاته والوقوف بجانبه عبر الرأي والمشورة والاهتمام.</a:t>
                      </a:r>
                      <a:endParaRPr lang="en-US" sz="1800">
                        <a:latin typeface="Calibri"/>
                        <a:ea typeface="Calibri"/>
                        <a:cs typeface="Arial"/>
                      </a:endParaRPr>
                    </a:p>
                    <a:p>
                      <a:pPr algn="r" rtl="1">
                        <a:lnSpc>
                          <a:spcPct val="115000"/>
                        </a:lnSpc>
                        <a:spcAft>
                          <a:spcPts val="0"/>
                        </a:spcAft>
                      </a:pPr>
                      <a:r>
                        <a:rPr lang="ar-SA" sz="1800">
                          <a:latin typeface="Calibri"/>
                          <a:ea typeface="Times New Roman"/>
                          <a:cs typeface="Arial"/>
                        </a:rPr>
                        <a:t>*تنمية قدراته والإستفادة من تجارب الآخرين .</a:t>
                      </a:r>
                      <a:endParaRPr lang="en-US" sz="1800">
                        <a:latin typeface="Calibri"/>
                        <a:ea typeface="Calibri"/>
                        <a:cs typeface="Arial"/>
                      </a:endParaRPr>
                    </a:p>
                  </a:txBody>
                  <a:tcPr marL="67311" marR="67311"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2163">
                <a:tc>
                  <a:txBody>
                    <a:bodyPr/>
                    <a:lstStyle/>
                    <a:p>
                      <a:pPr algn="r" rtl="1">
                        <a:lnSpc>
                          <a:spcPct val="115000"/>
                        </a:lnSpc>
                        <a:spcAft>
                          <a:spcPts val="0"/>
                        </a:spcAft>
                      </a:pPr>
                      <a:r>
                        <a:rPr lang="ar-SA" sz="1800">
                          <a:latin typeface="Calibri"/>
                          <a:ea typeface="Times New Roman"/>
                          <a:cs typeface="Arial"/>
                        </a:rPr>
                        <a:t>3-تعقد المتطلبات الحياتية اليومية والانغماس في الحياة الخاصة.</a:t>
                      </a:r>
                      <a:endParaRPr lang="en-US" sz="1800">
                        <a:latin typeface="Calibri"/>
                        <a:ea typeface="Calibri"/>
                        <a:cs typeface="Arial"/>
                      </a:endParaRPr>
                    </a:p>
                  </a:txBody>
                  <a:tcPr marL="67311" marR="67311"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marL="21590" algn="r" rtl="1">
                        <a:lnSpc>
                          <a:spcPct val="115000"/>
                        </a:lnSpc>
                        <a:spcAft>
                          <a:spcPts val="0"/>
                        </a:spcAft>
                      </a:pPr>
                      <a:r>
                        <a:rPr lang="ar-SA" sz="1800" dirty="0">
                          <a:latin typeface="Calibri"/>
                          <a:ea typeface="Times New Roman"/>
                          <a:cs typeface="Arial"/>
                        </a:rPr>
                        <a:t>*الدعوة إلى البساطة وعدم التكلف في أمور الحياة وحسن تنظيم الوقت واستشعار لذة العطاء . </a:t>
                      </a:r>
                      <a:endParaRPr lang="en-US" sz="1800" dirty="0">
                        <a:latin typeface="Calibri"/>
                        <a:ea typeface="Calibri"/>
                        <a:cs typeface="Arial"/>
                      </a:endParaRPr>
                    </a:p>
                  </a:txBody>
                  <a:tcPr marL="67311" marR="67311"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r>
            </a:tbl>
          </a:graphicData>
        </a:graphic>
      </p:graphicFrame>
      <p:sp>
        <p:nvSpPr>
          <p:cNvPr id="10241" name="Rectangle 1"/>
          <p:cNvSpPr>
            <a:spLocks noChangeArrowheads="1"/>
          </p:cNvSpPr>
          <p:nvPr/>
        </p:nvSpPr>
        <p:spPr bwMode="auto">
          <a:xfrm>
            <a:off x="2195736" y="661919"/>
            <a:ext cx="453650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أسباب العزوف عن العمل التطوعي وما هي الحلول؟</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graphicFrame>
        <p:nvGraphicFramePr>
          <p:cNvPr id="3" name="جدول 2"/>
          <p:cNvGraphicFramePr>
            <a:graphicFrameLocks noGrp="1"/>
          </p:cNvGraphicFramePr>
          <p:nvPr/>
        </p:nvGraphicFramePr>
        <p:xfrm>
          <a:off x="827584" y="692696"/>
          <a:ext cx="7776864" cy="5273750"/>
        </p:xfrm>
        <a:graphic>
          <a:graphicData uri="http://schemas.openxmlformats.org/drawingml/2006/table">
            <a:tbl>
              <a:tblPr rtl="1"/>
              <a:tblGrid>
                <a:gridCol w="3493666"/>
                <a:gridCol w="4283198"/>
              </a:tblGrid>
              <a:tr h="2352261">
                <a:tc>
                  <a:txBody>
                    <a:bodyPr/>
                    <a:lstStyle/>
                    <a:p>
                      <a:pPr algn="r" rtl="1">
                        <a:lnSpc>
                          <a:spcPct val="115000"/>
                        </a:lnSpc>
                        <a:spcAft>
                          <a:spcPts val="0"/>
                        </a:spcAft>
                      </a:pPr>
                      <a:r>
                        <a:rPr lang="ar-SA" sz="1800" dirty="0">
                          <a:latin typeface="Calibri"/>
                          <a:ea typeface="Times New Roman"/>
                          <a:cs typeface="Arial"/>
                        </a:rPr>
                        <a:t>4- خوف المتطوعين من الالتزام وتحمل المسئولية .</a:t>
                      </a:r>
                      <a:endParaRPr lang="en-US" sz="1800" dirty="0">
                        <a:latin typeface="Calibri"/>
                        <a:ea typeface="Calibri"/>
                        <a:cs typeface="Arial"/>
                      </a:endParaRPr>
                    </a:p>
                  </a:txBody>
                  <a:tcPr marL="51632" marR="51632"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Times New Roman"/>
                          <a:cs typeface="Arial"/>
                        </a:rPr>
                        <a:t>*</a:t>
                      </a:r>
                      <a:r>
                        <a:rPr lang="ar-SA" sz="1800" b="1" dirty="0">
                          <a:latin typeface="Calibri"/>
                          <a:ea typeface="Calibri"/>
                          <a:cs typeface="Arial"/>
                        </a:rPr>
                        <a:t> </a:t>
                      </a:r>
                      <a:r>
                        <a:rPr lang="ar-SA" sz="1800" dirty="0">
                          <a:latin typeface="Calibri"/>
                          <a:ea typeface="Calibri"/>
                          <a:cs typeface="Arial"/>
                        </a:rPr>
                        <a:t>هذا العائق راجع في كثير من الأحيان إلى عدم وضوح جوانب العمل التطوعي المطلوب وبالتالي الوقت والجهد اللازمين وسرعان ما تتلاشى هذه الرهبة مع الممارسة والمشاركة في الأعمــــــــال التطوعية ومع إدارة الوقت بين العمل التطوعي والالتزامات الشخصية</a:t>
                      </a:r>
                      <a:r>
                        <a:rPr lang="en-US" sz="1800" dirty="0">
                          <a:latin typeface="Arial"/>
                          <a:ea typeface="Calibri"/>
                          <a:cs typeface="Arial"/>
                        </a:rPr>
                        <a:t>.</a:t>
                      </a:r>
                      <a:r>
                        <a:rPr lang="en-US" sz="1800" b="1" dirty="0">
                          <a:latin typeface="Arial"/>
                          <a:ea typeface="Calibri"/>
                          <a:cs typeface="Arial"/>
                        </a:rPr>
                        <a:t> </a:t>
                      </a:r>
                      <a:endParaRPr lang="en-US" sz="1800" dirty="0">
                        <a:latin typeface="Calibri"/>
                        <a:ea typeface="Calibri"/>
                        <a:cs typeface="Arial"/>
                      </a:endParaRPr>
                    </a:p>
                    <a:p>
                      <a:pPr algn="r" rtl="1">
                        <a:lnSpc>
                          <a:spcPct val="115000"/>
                        </a:lnSpc>
                        <a:spcAft>
                          <a:spcPts val="0"/>
                        </a:spcAft>
                      </a:pPr>
                      <a:r>
                        <a:rPr lang="ar-SA" sz="1800" dirty="0">
                          <a:latin typeface="Calibri"/>
                          <a:ea typeface="Times New Roman"/>
                          <a:cs typeface="Arial"/>
                        </a:rPr>
                        <a:t>*التشجيع والتحفيز والتركيز على البرامج والمشروعات التي ترتبط بإشباع الاحتياجات الأساسية للمواطنين .</a:t>
                      </a:r>
                      <a:endParaRPr lang="en-US" sz="1800" dirty="0">
                        <a:latin typeface="Calibri"/>
                        <a:ea typeface="Calibri"/>
                        <a:cs typeface="Arial"/>
                      </a:endParaRPr>
                    </a:p>
                  </a:txBody>
                  <a:tcPr marL="51632" marR="5163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4149">
                <a:tc>
                  <a:txBody>
                    <a:bodyPr/>
                    <a:lstStyle/>
                    <a:p>
                      <a:pPr algn="r" rtl="1">
                        <a:lnSpc>
                          <a:spcPct val="115000"/>
                        </a:lnSpc>
                        <a:spcAft>
                          <a:spcPts val="0"/>
                        </a:spcAft>
                      </a:pPr>
                      <a:r>
                        <a:rPr lang="ar-SA" sz="1800">
                          <a:latin typeface="Calibri"/>
                          <a:ea typeface="Times New Roman"/>
                          <a:cs typeface="Arial"/>
                        </a:rPr>
                        <a:t>5- حاجة المتطوع إلى توجيه وتدريب وخوفه من الفشل ,</a:t>
                      </a:r>
                      <a:endParaRPr lang="en-US" sz="1800">
                        <a:latin typeface="Calibri"/>
                        <a:ea typeface="Calibri"/>
                        <a:cs typeface="Arial"/>
                      </a:endParaRPr>
                    </a:p>
                  </a:txBody>
                  <a:tcPr marL="51632" marR="51632"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Times New Roman"/>
                          <a:cs typeface="Arial"/>
                        </a:rPr>
                        <a:t>*فتح مراكز لتوجيه المتطوعين تقدم التدريب المتخصص لهم مما يرفع من فعاليتهم وأدائهم ويعزز ثقتهم بأنفسهم .</a:t>
                      </a:r>
                      <a:endParaRPr lang="en-US" sz="1800" dirty="0">
                        <a:latin typeface="Calibri"/>
                        <a:ea typeface="Calibri"/>
                        <a:cs typeface="Arial"/>
                      </a:endParaRPr>
                    </a:p>
                    <a:p>
                      <a:pPr algn="r" rtl="1">
                        <a:lnSpc>
                          <a:spcPct val="115000"/>
                        </a:lnSpc>
                        <a:spcAft>
                          <a:spcPts val="0"/>
                        </a:spcAft>
                      </a:pPr>
                      <a:r>
                        <a:rPr lang="ar-SA" sz="1800" dirty="0">
                          <a:latin typeface="Calibri"/>
                          <a:ea typeface="Calibri"/>
                          <a:cs typeface="Arial"/>
                        </a:rPr>
                        <a:t>*إتاحة الفرص للظهور وإثبات الذات وإعطاء المتطوع الشعور بأنه مرغوب ومفيد</a:t>
                      </a:r>
                      <a:r>
                        <a:rPr lang="ar-SA" sz="1800" dirty="0">
                          <a:latin typeface="Calibri"/>
                          <a:ea typeface="Times New Roman"/>
                          <a:cs typeface="Arial"/>
                        </a:rPr>
                        <a:t> .</a:t>
                      </a:r>
                      <a:endParaRPr lang="en-US" sz="1800" dirty="0">
                        <a:latin typeface="Calibri"/>
                        <a:ea typeface="Calibri"/>
                        <a:cs typeface="Arial"/>
                      </a:endParaRPr>
                    </a:p>
                  </a:txBody>
                  <a:tcPr marL="51632" marR="5163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4149">
                <a:tc>
                  <a:txBody>
                    <a:bodyPr/>
                    <a:lstStyle/>
                    <a:p>
                      <a:pPr algn="r" rtl="1">
                        <a:lnSpc>
                          <a:spcPct val="115000"/>
                        </a:lnSpc>
                        <a:spcAft>
                          <a:spcPts val="0"/>
                        </a:spcAft>
                      </a:pPr>
                      <a:r>
                        <a:rPr lang="ar-SA" sz="1800">
                          <a:latin typeface="Calibri"/>
                          <a:ea typeface="Times New Roman"/>
                          <a:cs typeface="Arial"/>
                        </a:rPr>
                        <a:t>6- </a:t>
                      </a:r>
                      <a:r>
                        <a:rPr lang="ar-SA" sz="1800" b="1">
                          <a:solidFill>
                            <a:srgbClr val="000066"/>
                          </a:solidFill>
                          <a:latin typeface="Calibri"/>
                          <a:ea typeface="Calibri"/>
                          <a:cs typeface="Arial"/>
                        </a:rPr>
                        <a:t> </a:t>
                      </a:r>
                      <a:r>
                        <a:rPr lang="en-US" sz="1800" b="1">
                          <a:solidFill>
                            <a:srgbClr val="000066"/>
                          </a:solidFill>
                          <a:latin typeface="Arial"/>
                          <a:ea typeface="Calibri"/>
                          <a:cs typeface="Arial"/>
                        </a:rPr>
                        <a:t> </a:t>
                      </a:r>
                      <a:r>
                        <a:rPr lang="ar-SA" sz="1800">
                          <a:latin typeface="Calibri"/>
                          <a:ea typeface="Calibri"/>
                          <a:cs typeface="Arial"/>
                        </a:rPr>
                        <a:t>تداخل أعمال اللجان الأهلية فيما بينها</a:t>
                      </a:r>
                      <a:r>
                        <a:rPr lang="ar-SA" sz="1800">
                          <a:latin typeface="Calibri"/>
                          <a:ea typeface="Times New Roman"/>
                          <a:cs typeface="Arial"/>
                        </a:rPr>
                        <a:t> .</a:t>
                      </a:r>
                      <a:endParaRPr lang="en-US" sz="1800">
                        <a:latin typeface="Calibri"/>
                        <a:ea typeface="Calibri"/>
                        <a:cs typeface="Arial"/>
                      </a:endParaRPr>
                    </a:p>
                  </a:txBody>
                  <a:tcPr marL="51632" marR="51632"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algn="r" rtl="1">
                        <a:lnSpc>
                          <a:spcPct val="115000"/>
                        </a:lnSpc>
                        <a:spcAft>
                          <a:spcPts val="0"/>
                        </a:spcAft>
                      </a:pPr>
                      <a:r>
                        <a:rPr lang="ar-SA" sz="1800" dirty="0">
                          <a:latin typeface="Calibri"/>
                          <a:ea typeface="Calibri"/>
                          <a:cs typeface="Arial"/>
                        </a:rPr>
                        <a:t>* من الملاحظ أن العديد من هذه اللجان الأهلية المستحدثة طرحت مشاريعاً أو برامجاً اجتماعية قائمة فعلياً لدى مؤسسات أخرى في المجتمع مما سبب إرباكاً وتنافساً اجتماعيا غير محبب فيما بينها</a:t>
                      </a:r>
                      <a:r>
                        <a:rPr lang="ar-SA" sz="1800" dirty="0">
                          <a:latin typeface="Calibri"/>
                          <a:ea typeface="Times New Roman"/>
                          <a:cs typeface="Arial"/>
                        </a:rPr>
                        <a:t>, ويبقى التنسيق وعدم تكرار البرامج هو الحل.</a:t>
                      </a:r>
                      <a:endParaRPr lang="en-US" sz="1800" dirty="0">
                        <a:latin typeface="Calibri"/>
                        <a:ea typeface="Calibri"/>
                        <a:cs typeface="Arial"/>
                      </a:endParaRPr>
                    </a:p>
                  </a:txBody>
                  <a:tcPr marL="51632" marR="51632"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r>
            </a:tbl>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4" name="شكل بيضاوي 3"/>
          <p:cNvSpPr/>
          <p:nvPr/>
        </p:nvSpPr>
        <p:spPr>
          <a:xfrm>
            <a:off x="7020272" y="623731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9940" name="AutoShape 4" descr="data:image/jpeg;base64,/9j/4AAQSkZJRgABAQAAAQABAAD/2wCEAAkGBxQSEhUUEhQVFRUXFBQVFBUUFRUVFxUUFBQXFxQVFBQYHCggGBomHBUUITEhJSkrLi4uFx8zODMsNygtLisBCgoKDg0OGxAQGywkICQ0LCwsLCwsLCwsLCwsLCwsLCwsKywsLCwsLCwsLCwsLCwsLCwsLCwsLCwsLCwsLCwsLP/AABEIAMQBAQMBIgACEQEDEQH/xAAcAAAABwEBAAAAAAAAAAAAAAAAAQIDBAUGBwj/xABCEAABAwIDBQUFBQYFBAMAAAABAAIRAwQSITEFQVFhcQYTIoGRMlKhsdEHQpLB8BQjM2Jy4UOCotLxJFOT4hUWF//EABoBAAMBAQEBAAAAAAAAAAAAAAABAwIEBQb/xAAqEQACAgIBAwMDBAMAAAAAAAAAAQIRAyESBDFBEyJRMmGhFDNxsYGRwf/aAAwDAQACEQMRAD8A7HKEokayAcoYkUIQmAMSGJCEIQAJQlCEIQAJREpUIoQAmUoFCEaADBQlG0I0AEClSiRoAEoSjQQMEoSgggQcoIkEDEVFFcDKlVEwQsM0hVEFSAmKQT4TQmKQCII1oyGgiQQAaCJBABoIkaYEQI0gOSsSyAaCKUJQApCUmUcoAUBKFR4bqhTqQY4gx1G79cFnO0naClbNLqroHqfRJySVsaV6LirfHdAUKpfO94+q5le/acCT3VIngXOj4AKluPtKuJ/hs+KzzfhM1w+51922Xt3z1AKs9mbSbWy0d8D0XDqP2kn/ABaUDeWu/IrqvYm3eQLhzXMa5vga8FrnTvLTmB11SUnfYHE1gQRAopVDNC0EmUcoCg0aTKEoANBCUECDRFFKIlAxL0yQU48pslZY0LppbXykU9EoFSnmjDuxpWOgo02HIFxU/wBXD7j4MdQTPeFG2qCqQ6jHLSYnFodDkJTdQwJ4fqEqVdMwKQSZQTsCMAjhEAUcLIw4QhBCEAHCZZds4pVZhLXAakEDqQomy7duCYBOWo0RexkfbW0WhkNBmRBn2eaz22tmW95AuqXeFvsva51N46lph3mCthcWDHiC0DmMlm304cQpybTsaozP/wCcWX3aty3kTTd8cAS6P2Y2Ey99y/ljpsH+lk/FaykxS6bVtTYuKK3YnZmztSHW9rTa8aVHzVqDo+oSR5QtLbEkyc1Dapdoc1mTdjol4Umo4NElKcYEqKLxjsiJWM2VRVXT8DjFskUrlp3Jx9RgEnJQalOCMIJB0UW6Dx7QynKM1wfrckXTV/etFvSi+zLmmWnQo4CqrV5yVi8713dPn9S7XYlkhxHe75ou7TQqQlCuurRMV3ZSCErv0tlYFKgIz02pziN8JtwZyScQsZ+6mQ4/r6KNtG9FOo0DSPzKk06zXiQfJeRmyxnlcL2jpjBqKfyLD+Ynh/YpZad6ThQDRwHpCEkITnwSXwnCkub5fAJOCNWJoVMRwk6ZnjG4FSlEs4LnRwEqXC9HpneNM58iqQEEUILoMDEowU3iQFUTBMLFjHQUJSmYD95G+jvBlOmATGz0SQwNJLRE6plt61rix5iYwzx3jkpICEDGnk8T6qJUoAnNoPOM/UKwLE06lxIHzSdgiOKTRo1vog2nnLgA2D4tM90cULivB8GXPUqJVeScySgaQrGpNo/NQC5N/tEOaP5m/MLLRovtoVQ2mTxBVDZ3LSJByP5ZKVtKpia6i44XGTScfZPIn4KmsdjOphrXvcdSQIwicyGn8153XOfJOKtFsFVtlvSvTigHJLu60NM6EfNQqmzWu0kdCQqraFvgyL38xiJngROi8+eWWOL5L8nRGKb0zR2N3AgCB8VaUK2MEb4lc/tH1CSKRqHhoR5kiFpm3T6FE4nB1VwgZZAnSeK7ehyym00mkv8ARHPBLXknGv8ArkjNRYk7Qu2bqb/xMP5qSztDGT6dRvOMQ6eEkr0/VRH02jVftASH3PArIXPalm5tT/xu+irbntNvioB/SsyzI0sbNvVvXcVEftAjesPV7ZMHvjjLHfkEqj2soOy7wA/zS35hQnNvsbUK7ml2hdFzgTwQbfFsZqno3rah8LmugbiDr0TtZ2Q6L53rIN5JPyehhScUjRW+2nDep1LbKxjaqmUq2S58ebNHtJjngh8GoO2Oii19pudvVKKqcoy4gcSqLLmm6cmY9KEd0a7YrYpSdXGfIaKco1mRhAGgACflfYYMfp44x+EeTkdybDlBJQVTBDr1AxjnH7rSfQSqrZVB1UY3kwc44/QKxumY2Ob7zS31EIbKE0hGrcnDeCNVPyb8DzLZnuj0B+KJ9CB+7OE7h908i36JeJDvECMptGtjcHcQQRwITdldvbo4jzTl7Th7wDIBMeaat2LHdlPBdW9046uPqpjDKgWrVY0gqk2KeyVEuMj+uKtaYVL2kum0A17pgktyE5kSPkUnrY13oJyiDOowcwqqr2jn+HTcebvCPqmrGvUL8TznwGQHRTlkXgooM0vaps0ZGrXA+Ry+izVvtiqzIGRwKudt3J7l2/IZeay9q01YLNDvOSxN0wgrRorfb5OrB6BTGXjXZ922eYH5lUVtZjfUgjUR9VNssM6lw5EZcjE5pco+f6NcH4Lhtwd0DoiqW+MZqVs+lSdprrDpn46+St6VFo0aPRW48kSb4sytSwUepYLb4BwHoEDSb7o9Ak8A1lZzyts/kFAubL+ULdX207Zs+EPOngbOfUfkq6pVpVBk1jROuMk+h0PJc84RXkvCUn4MDc7NHuqoudlMOrfgukXVOi0Zkxxn+2iqa5pndPMOZAHErklXhnRFSfgzPZm0bTqODRGJvy0/NX7swjpWQzLRnBjMcFT1dvsYYqgtOkwT6wuTNgeT3R2zSycHTLMMTjSoltfsqz3bg6BJw5kDiQMxqNeKlUyAJOnGDE9VwPDNOqL+qmrsfaVJZUcwYmtxGQAJjXUz0n1CrzeMG+TwCubakYbIjfHVd3R9LLnya7HNlyqqNTssRTbxIk9VLlRLPJgUjEvo49jzH3FoJGNBaEQkWEg4mmDv4H+ob0klJJUzZI/bR/iNj+YaeZ3eaOo0QXBwIiVCeVXXrjTBc05febuIO8DcU7+RV8EK6qSfOSnbZqrKdVWNs9Sg7KNUWtFTablW0nqS2qrk2WNOooW36YfRcDyI6g/8pv8AaIUW7u8WXFKf0sce6KRtmFNsNnPqHwjwjVzsmjzV1s7Y8+KpMbm/7voonbm7NOg2lTgF8ggZeBuo5AyPTmuZx4xcpF+fKXFGV7S9pqbD3dNpqMAh1USGl3Bo4czru50dtd1HZ6DhmJAzxCDClUNi4xq3OfC0zA365cFGFAU2ljnEFrgd0wZA5xmuHJklLbO+EIQVIjUryo18tfjYQd+6c53/AK0U6ntZ0TMHdmco4GdFGqsHtTxmD8VWmuDk0zEx565rHJlPazZbL266QC6c/WeBnIrY7P7Qe9m3jvaNxPEc1yLYzi12GQR6EcCJ5rV2t3oS2XDKcz114rrxZWtnLmwrsdMN2OSzHavtC5pFGnqYLy3MkH7oA+PUc1F2JtbvS6gTDmCRkc25TzyJAWR2rcOqXLmsMuxFo0zhxaIBPL+ypmzvh7SGHB76fgsa1+1j2MAJx+LwU3vAG8ktyb0GmqN7arXkBxMe6XRHrkpmzNjubBuKgExk2o10zrI3a7pVkwUi7AGxAOcgkEZHIa7soykZLhlLkqWjsj7X8lf+y95hNTMDWZzy3jiqyq0OeQzKCGjTz+a0QqM+8QCJDmtEgOw+EEh2RnOcpy0WfttiMeJFU0qtQuL2mXNDmk4sDjAw5iN+RWowXGmZcpXaJNrTLRAmI1+eai3lg12dSmKjCcwcjnva7UFTWXT6TIdTOElwa8GQQyZlrgCPZOk5Z6Jy2riuyZBE5gAgt5HepySX06ZpcmvciNR7KU2htW0dWbiGoZiAB1aSDxHwSbvYNWu0NqXPhaZDXB+RjWOi0vZfJj2gmA6R/mbn8p805tSxquHhqVHN9wuPwjXzXdjipRUzhnak42ZvYfZ6lSrNBeahyI0DZ5jVbZtm1UGzLcNcOMrUNCtiWtk56ehbGgCEcIBGrkxMIJSCYiDCBamu8QNVYNUKcwKHdsBBHLNPOqqLcPyT0FGPr3bW1TTGUZid43wd8Kfa3KhX9kHnNu/I6EdDuTFK2qM0cHDg4Z/iH0XKpUzp4aNPSuE936zlOvVH3G/iP+1KddVTkA1vmXfRWWRE3jZb3V+GjVXfZvZZgVqgzObGncNziOKz3ZjYhrVcdY4mshxB9ku+6I+PkuiNCpD3bJT9uhLlzXt3ef8AUicgGga9TP8Aq0XR7l0ArkPbCo6o95AzafQEf2Kj1n7ZTpf3BvZ+0sJg555QADvnXlGXJXu0LSlc0/F4X5APETrlv0MLnVS8nUwePTRT9l7ZLThNUxPCfmRHVedFuqZ6ssd7RWbcpXFq8teHBsw14H7t3Qn5aqN2fLnVG04mZz47yZW4t+0YIOIB0jMEb+YkhP2FSg0l1OnTa52ZOHDvmIAyE7lXTjRz8ZxlZGt9nOZEt/pcM2k8+HnHVPirhxQcwRLdQRvIhSHXpMiY1mYjlHzVTf34w5YSY3kyDy+KSqCopubFbG2yGbSt3CRifgdl7QeC0A8dfirvZNJlsw1HgCvUxzUeWksJEw0axMaaxJWA2JiqXlPMDAe9dBgxTMwOMuwjzWhvr8vc2HPLXgwCMt5HTIRpu3TKxKbSSX3Y+Fy/wl/ZY1doh1QYHH2C1uJjc3+8csQIn58VLo3D3E4fDh0LT4nOk4i7KBIiRCzVuxsg42GWx4iAQWDMtMjKJnJaLYlGDEiSG+ODLiBnJz8JgfFTekUaSQ8xh4lo+60Exln4viOirrq2IMuE/e3Q5+READKMPL4rR3OEQOIJnmq17pLQMi3QmZjT1T4uiSy7EUMY9pznsIkNiASYBOECYOkHieJTxsTGPFBJxNIaGtazRtMxBDsxkd48k2IduBB1xTBh0uEeqSw+OWnDjfMZAu1BnloegWXtbNp32NJ2Woua12LOY46Auj4ELQBizeztpBvMSGw0GDnGICMtOi1FPMSMwvS6SScOK8HndSmp2/JFuLLFm3J3z/ulsUsNSLqj971+q6uPk57GgUcpoIJBQ7i5oJpGgCpcUgFABHCRoJz1CuKk5BSKvAI2UEnsaZUV7bLJRgxaI0lGNJSlApGZVst5T3dAKdhhQL2tuG8geqxQ+RsuztsGUWmM3eI+enwhWiboNhrQNwA+CcXclSo5W7ZHuxkuVds6DqNXvQJaQQ8cuPVdZqtnJU219kU6oLXP/wBM/mp5oKcaN45cXZxK/tQfEwywiRHy5KudblvX9ZroN/2FrUi51s5lVp1pzhJ6B2U9Cs1dWwBwvmm6YLXtLSOWeS8rJjlDweti6iMlTKO3qlv5K2o3zDqDKU/Z0DTzTVK3g6SBw49dFlTZVuLBcXvCf1wVPd3znbz/AH3q6q2pI0jnl8Nyi/8A1+q8B0QzjPi9PuqkISluic8sILuSOxbINaoRmWhmInKC4afhKFzXMlznae8Iwmc4IGuEiFYBpo0hSyAwzEa+LPP/ADD1VRWAJzI9oEAiZjr0UZfWaxbjZZ7OcXHCCCILZDQQXCJJnQcuIK1GzZLgBBLoycSMhk6ADkdVmKVYYTLc/CWgguBdkQTHCForO87syHA5ugEauEF+F2nrnM8Esnazf2Kzt5tk21ZjRiLXYpzGWEj09r4KONvMLmtFRpJ0IMtHInceqmdvuy7rotr0Rifg/eMkTDZ8TRxzjyWF2bsl+ZacgSCZmDvGU5rpjGLjaOFtp00dHtrvEBxn5p41MzkSfDoJkTu4b1XbC2NcAS9/g1AjxGNJdMaclbGk1j5EkzAk6SAJMA5SQoSRWD3oZoVntfAJgjDm0lwJfEzuGnruXRdmk4RPBYVmzQXB0HCWSCHjxaHQa6SDO8ra7EH7pv6z3rp6JNTf8EesacUWMJYROQYvUPOIFRhBISfJSbxuYPJR1No3YUHggjlGlQFQUaQHISlZoItzlOAJBCTh5lKwHHJBpnVGGniUbv1mkxkWqdVn9pXEOHIg+hV/cAxvWX2s05/VTkjaOs0HS0HkE4qTsff99bMO8DC7q3JXa607RztDVZ+HPgs7t1pYcbZLH5g8DvHL9cFcbVJwOjXcqmxvmlpZUEsdkeLTxC5erx+pHgnT8MrglxdlT/8AJOGpPmpgbSugG1mtJ0a4jMcieCr9q7HdTcBBqNcfA4b5+RUSlXLMt+mHUzukbs968PD1WbDPjkX82enPBDJG4E657LUaRgCCc8iQAOij23ZYVDDATxc4zHmfyWksx39IAnxgeE5+bDzCtbBoa0NGUL3Y8ZpNLTPNk5R0zL0+wrNS8T/TMeZKD+zpokkEPbHiEQY6LYkKPcN4a7lvjXYnybOddpdiAUxUGrSemB2s+gWFvKIkc92704cl1q6eCalF2hGXnlHquY7fIpVSyoMIeTgduxxJE7tZ5iVxdTj2pRO7pM1e2QKDzDYcAS7MiJAkkxz3dN6tX3ZaDjPtQGgBxlsiYmRiIcNw1VXR0GhgzlxH5q3DJEyRpOFxGh8JXHyrTO9tdyzsNsPYYDQIDZYSMQzyl5yIIIPKVaV6lB2GoaQEky4DMRlMAROKB5LJU3uEiA8uc0HENGiJkk55iYUmhckeJ7AQcToa3xtdgyac494ZbyE1rsyc8aZpbhwczw5EZgaEt0k89VUUnBrvEcOYmTzgbuJUW3tS8glzg4AF8OPic/FlI0bA0EaqbQtjjGgM5veJMYSfDESBpnuJSe3bEoqKaHqbqbGEyYawuaXvLfC1pP7smYGfTLkFtOztyyrQZUpklj2gtJaWkg74cAc9dN6zNvaMquLXQ4GQ5gPgjFIJGuIjDPTmtlZty5Bej0cKtnn9TK9Eh6DERKU1d5yEa+3eajJy/d4gOAUVTb2bS0PT0QTOJBKx0VwCEJeHqhHVZGEAjSmtR4EAIhJc1PYOqItQBCrtyVBtKktLVYFU3tKdEUMp+wm3u4u3UHmGVDLeTwMx5j5LrIMrz/2mtC14e2QciCNxGhXRvs77YC5pinVMVWiDO8biOSWLJviwyQ1yRtLqnIWbvrMtOJomfaH5jmtUoleiqzhyJxlRS2F09vsmW+6cx/ZHV2RQqSS19MnXA6Qc50PNTXW7ZmIPJKwncfgozwwmqyKyscji7i6E2do2iHOYXvfBgvjWOQE+actKhqDE32hk5vAp5mQzUGrAbVpy5gqtLe8Z7TCQQHeUrcccYriuxhycnbFXPaG3pHDUr08W9rSXuHVrZI0UOv2utBkajvKjW/2Lkl99nd7SGFjW1/E+a1MiqXA5tii/+EeMAzGqoLns5dU2vx290XSMP7shsb8QwTx0I3araj8mnLEn5/C/4diu9qW9WatOo4Nbk4mlWxGdIGCYkbgs12isqNWn46tPC4Zd4X054ZuaMJGoOq5ptHZpbTaaf7V3hgvY6lWhhjMNqECROmSq6lvcE5MuJ19mqc/RZlC9Goyxre/wdF2bsO5ptkEV6Jza6m4OcOAJHhf1yVxY3dMywPaKgyLHGHA82HNYjsJsjaZuGuoUa7JLcVVzXUqcTn3pfDXticszwzXU+1XZ7vqpcx0iG5FrXDEBBLcQy3LlydLe0XjnXayufaY9ImJ4/wDKL9g94Bu8xy5qub2duqTsVOq4fy5YfwkQnu7vJklg3E4DJHLOBouV9LIsuo+5bWVJtEEObm+CYcSXHQS7pCbvdssYHBgmoWlgaDiIgZTJyzjeqihsmtUdBqVHT90GGj8IHxJWy7Pdk204c4CVWHSyfcnPPHuDsbs6oyk3vYxkS+AAJPTWBAnkthTEBJpUA0JzCvSjGjglKw2hOVHgCTuQaIVLtfaAJ7tv+b6JydISVhPqYjPFGEVPcnFI2IQTiCAIQQlJBQBQA4EJSc0aAFShkiQJQAl7QoFwyVOcVGqhAzLbe2fiaVz+s2pb1Q+mS1zTII+R5Lrd1RkGVkNs7KmclDJHdotCWqNb2G7fMuAKdYhtUDQ7+beIW9BDhlmF5nu9nOYcTZBBkRkQRvBWs7KfaNVt4Zcy9vvgZj+ob+oVMebxIxPF5R2k0QjbSAVbsftDRuWh1N7TPAgq2BXQtkO3cS6mCq2+oEAwJVomqzJRQjIUagc6NHDUHIjyVlSJ3OPkSpta1B9poPUSmv2Fnux0JHyKaYwMe73nfiKcbUd7x9Skfsbf5vxO+qW2zHP8TvqnaFQ5cVIaST+iq91Tg0nyVtStBwCfbRCT2NaM46hUdo2OqOl2fLjNR08hktKGBHCzx+R8mQLTZjGDwtAU1rAEolJJWkqMtgIQ01US+2lTotl7gOu/oN6yO1O0FSt4afgZx+8f9oWZTUTUYNlztrb4BNOkZdoTub9T8lV2Lc1XWlqeSvLKgQoW5PZWklon0ynJTbGpeFbMA8kEcIkCK/GlNcmgUoFIY5iQDkgFKBTAXjRFyLJHkgYklNOKfwpLmBAEOqOCrru3xZfoq4dTTL6KTVjTox91s7XJZvaOxt4XSLmzlVdxZcQoOFFlOzm1Jta3dipOcw8WnXqNCtdsT7Tq9KG12Yx7zcj5tOXxClXGzGncqm62CDuQpSj2BpPudK2P9olpXgF4a7g7wn0P5LTUNoU35tc0+a88XGwTuTdCncUf4dSo3k1xA9NFZZ35JvEvB6SyPBF3YXA7Ttff0/8AExf1tHzEK3tvtLu2+1TaehcPnK2s0THpM7L3YSsIXJ6X2p1d9A+Tx+bVIb9qTv8AsO/EPon6sBelI6ihK5cftNqnSh6v/wDVNVPtBunezTY3qXO+iPWiHpSOqlyaqXLW5kgea5JU7S3tT/Ewj+Vo+ZlR3UatT+JUe7+pxI9Fl5l4RpYvlnSL/tbbU5GMOPBniPwyHms9fdsKtTKk3AOLs3emg+KorfZwCn06ELDySZtQihjC55xPcXO4uz/4CmURwRspKfa2awkNjlpSKtaWSapUoUhrVVKibYsFKxJIajhMyHiRpMIIArmowggkMMBKCJBAhRSwEEEGgnIiUSCYgikwgggBt4yUWvTBQQSY0VdZsFMOKCCgyy7DVSkIUKrQbOiCCBjNS1bwUU2rZ0QQSAAtGaQj7ho3IIIGPsoN4BSqVIcEEExD9MKS0oIJsEKNQhOU3yggkMn22qs6ZhBBVgRl3Hm1CnGvKCC2YHMSQahQQQAXeFBBBAz/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39942" name="AutoShape 6" descr="data:image/jpeg;base64,/9j/4AAQSkZJRgABAQAAAQABAAD/2wCEAAkGBxQSEhUUEhQVFRUXFBQVFBUUFRUVFxUUFBQXFxQVFBQYHCggGBomHBUUITEhJSkrLi4uFx8zODMsNygtLisBCgoKDg0OGxAQGywkICQ0LCwsLCwsLCwsLCwsLCwsLCwsKywsLCwsLCwsLCwsLCwsLCwsLCwsLCwsLCwsLCwsLP/AABEIAMQBAQMBIgACEQEDEQH/xAAcAAAABwEBAAAAAAAAAAAAAAAAAQIDBAUGBwj/xABCEAABAwIDBQUFBQYFBAMAAAABAAIRAwQSITEFQVFhcQYTIoGRMlKhsdEHQpLB8BQjM2Jy4UOCotLxJFOT4hUWF//EABoBAAMBAQEBAAAAAAAAAAAAAAABAwIEBQb/xAAqEQACAgIBAwMDBAMAAAAAAAAAAQIRAyESBDFBEyJRMmGhFDNxsYGRwf/aAAwDAQACEQMRAD8A7HKEokayAcoYkUIQmAMSGJCEIQAJQlCEIQAJREpUIoQAmUoFCEaADBQlG0I0AEClSiRoAEoSjQQMEoSgggQcoIkEDEVFFcDKlVEwQsM0hVEFSAmKQT4TQmKQCII1oyGgiQQAaCJBABoIkaYEQI0gOSsSyAaCKUJQApCUmUcoAUBKFR4bqhTqQY4gx1G79cFnO0naClbNLqroHqfRJySVsaV6LirfHdAUKpfO94+q5le/acCT3VIngXOj4AKluPtKuJ/hs+KzzfhM1w+51922Xt3z1AKs9mbSbWy0d8D0XDqP2kn/ABaUDeWu/IrqvYm3eQLhzXMa5vga8FrnTvLTmB11SUnfYHE1gQRAopVDNC0EmUcoCg0aTKEoANBCUECDRFFKIlAxL0yQU48pslZY0LppbXykU9EoFSnmjDuxpWOgo02HIFxU/wBXD7j4MdQTPeFG2qCqQ6jHLSYnFodDkJTdQwJ4fqEqVdMwKQSZQTsCMAjhEAUcLIw4QhBCEAHCZZds4pVZhLXAakEDqQomy7duCYBOWo0RexkfbW0WhkNBmRBn2eaz22tmW95AuqXeFvsva51N46lph3mCthcWDHiC0DmMlm304cQpybTsaozP/wCcWX3aty3kTTd8cAS6P2Y2Ey99y/ljpsH+lk/FaykxS6bVtTYuKK3YnZmztSHW9rTa8aVHzVqDo+oSR5QtLbEkyc1Dapdoc1mTdjol4Umo4NElKcYEqKLxjsiJWM2VRVXT8DjFskUrlp3Jx9RgEnJQalOCMIJB0UW6Dx7QynKM1wfrckXTV/etFvSi+zLmmWnQo4CqrV5yVi8713dPn9S7XYlkhxHe75ou7TQqQlCuurRMV3ZSCErv0tlYFKgIz02pziN8JtwZyScQsZ+6mQ4/r6KNtG9FOo0DSPzKk06zXiQfJeRmyxnlcL2jpjBqKfyLD+Ynh/YpZad6ThQDRwHpCEkITnwSXwnCkub5fAJOCNWJoVMRwk6ZnjG4FSlEs4LnRwEqXC9HpneNM58iqQEEUILoMDEowU3iQFUTBMLFjHQUJSmYD95G+jvBlOmATGz0SQwNJLRE6plt61rix5iYwzx3jkpICEDGnk8T6qJUoAnNoPOM/UKwLE06lxIHzSdgiOKTRo1vog2nnLgA2D4tM90cULivB8GXPUqJVeScySgaQrGpNo/NQC5N/tEOaP5m/MLLRovtoVQ2mTxBVDZ3LSJByP5ZKVtKpia6i44XGTScfZPIn4KmsdjOphrXvcdSQIwicyGn8153XOfJOKtFsFVtlvSvTigHJLu60NM6EfNQqmzWu0kdCQqraFvgyL38xiJngROi8+eWWOL5L8nRGKb0zR2N3AgCB8VaUK2MEb4lc/tH1CSKRqHhoR5kiFpm3T6FE4nB1VwgZZAnSeK7ehyym00mkv8ARHPBLXknGv8ArkjNRYk7Qu2bqb/xMP5qSztDGT6dRvOMQ6eEkr0/VRH02jVftASH3PArIXPalm5tT/xu+irbntNvioB/SsyzI0sbNvVvXcVEftAjesPV7ZMHvjjLHfkEqj2soOy7wA/zS35hQnNvsbUK7ml2hdFzgTwQbfFsZqno3rah8LmugbiDr0TtZ2Q6L53rIN5JPyehhScUjRW+2nDep1LbKxjaqmUq2S58ebNHtJjngh8GoO2Oii19pudvVKKqcoy4gcSqLLmm6cmY9KEd0a7YrYpSdXGfIaKco1mRhAGgACflfYYMfp44x+EeTkdybDlBJQVTBDr1AxjnH7rSfQSqrZVB1UY3kwc44/QKxumY2Ob7zS31EIbKE0hGrcnDeCNVPyb8DzLZnuj0B+KJ9CB+7OE7h908i36JeJDvECMptGtjcHcQQRwITdldvbo4jzTl7Th7wDIBMeaat2LHdlPBdW9046uPqpjDKgWrVY0gqk2KeyVEuMj+uKtaYVL2kum0A17pgktyE5kSPkUnrY13oJyiDOowcwqqr2jn+HTcebvCPqmrGvUL8TznwGQHRTlkXgooM0vaps0ZGrXA+Ry+izVvtiqzIGRwKudt3J7l2/IZeay9q01YLNDvOSxN0wgrRorfb5OrB6BTGXjXZ922eYH5lUVtZjfUgjUR9VNssM6lw5EZcjE5pco+f6NcH4Lhtwd0DoiqW+MZqVs+lSdprrDpn46+St6VFo0aPRW48kSb4sytSwUepYLb4BwHoEDSb7o9Ak8A1lZzyts/kFAubL+ULdX207Zs+EPOngbOfUfkq6pVpVBk1jROuMk+h0PJc84RXkvCUn4MDc7NHuqoudlMOrfgukXVOi0Zkxxn+2iqa5pndPMOZAHErklXhnRFSfgzPZm0bTqODRGJvy0/NX7swjpWQzLRnBjMcFT1dvsYYqgtOkwT6wuTNgeT3R2zSycHTLMMTjSoltfsqz3bg6BJw5kDiQMxqNeKlUyAJOnGDE9VwPDNOqL+qmrsfaVJZUcwYmtxGQAJjXUz0n1CrzeMG+TwCubakYbIjfHVd3R9LLnya7HNlyqqNTssRTbxIk9VLlRLPJgUjEvo49jzH3FoJGNBaEQkWEg4mmDv4H+ob0klJJUzZI/bR/iNj+YaeZ3eaOo0QXBwIiVCeVXXrjTBc05febuIO8DcU7+RV8EK6qSfOSnbZqrKdVWNs9Sg7KNUWtFTablW0nqS2qrk2WNOooW36YfRcDyI6g/8pv8AaIUW7u8WXFKf0sce6KRtmFNsNnPqHwjwjVzsmjzV1s7Y8+KpMbm/7voonbm7NOg2lTgF8ggZeBuo5AyPTmuZx4xcpF+fKXFGV7S9pqbD3dNpqMAh1USGl3Bo4czru50dtd1HZ6DhmJAzxCDClUNi4xq3OfC0zA365cFGFAU2ljnEFrgd0wZA5xmuHJklLbO+EIQVIjUryo18tfjYQd+6c53/AK0U6ntZ0TMHdmco4GdFGqsHtTxmD8VWmuDk0zEx565rHJlPazZbL266QC6c/WeBnIrY7P7Qe9m3jvaNxPEc1yLYzi12GQR6EcCJ5rV2t3oS2XDKcz114rrxZWtnLmwrsdMN2OSzHavtC5pFGnqYLy3MkH7oA+PUc1F2JtbvS6gTDmCRkc25TzyJAWR2rcOqXLmsMuxFo0zhxaIBPL+ypmzvh7SGHB76fgsa1+1j2MAJx+LwU3vAG8ktyb0GmqN7arXkBxMe6XRHrkpmzNjubBuKgExk2o10zrI3a7pVkwUi7AGxAOcgkEZHIa7soykZLhlLkqWjsj7X8lf+y95hNTMDWZzy3jiqyq0OeQzKCGjTz+a0QqM+8QCJDmtEgOw+EEh2RnOcpy0WfttiMeJFU0qtQuL2mXNDmk4sDjAw5iN+RWowXGmZcpXaJNrTLRAmI1+eai3lg12dSmKjCcwcjnva7UFTWXT6TIdTOElwa8GQQyZlrgCPZOk5Z6Jy2riuyZBE5gAgt5HepySX06ZpcmvciNR7KU2htW0dWbiGoZiAB1aSDxHwSbvYNWu0NqXPhaZDXB+RjWOi0vZfJj2gmA6R/mbn8p805tSxquHhqVHN9wuPwjXzXdjipRUzhnak42ZvYfZ6lSrNBeahyI0DZ5jVbZtm1UGzLcNcOMrUNCtiWtk56ehbGgCEcIBGrkxMIJSCYiDCBamu8QNVYNUKcwKHdsBBHLNPOqqLcPyT0FGPr3bW1TTGUZid43wd8Kfa3KhX9kHnNu/I6EdDuTFK2qM0cHDg4Z/iH0XKpUzp4aNPSuE936zlOvVH3G/iP+1KddVTkA1vmXfRWWRE3jZb3V+GjVXfZvZZgVqgzObGncNziOKz3ZjYhrVcdY4mshxB9ku+6I+PkuiNCpD3bJT9uhLlzXt3ef8AUicgGga9TP8Aq0XR7l0ArkPbCo6o95AzafQEf2Kj1n7ZTpf3BvZ+0sJg555QADvnXlGXJXu0LSlc0/F4X5APETrlv0MLnVS8nUwePTRT9l7ZLThNUxPCfmRHVedFuqZ6ssd7RWbcpXFq8teHBsw14H7t3Qn5aqN2fLnVG04mZz47yZW4t+0YIOIB0jMEb+YkhP2FSg0l1OnTa52ZOHDvmIAyE7lXTjRz8ZxlZGt9nOZEt/pcM2k8+HnHVPirhxQcwRLdQRvIhSHXpMiY1mYjlHzVTf34w5YSY3kyDy+KSqCopubFbG2yGbSt3CRifgdl7QeC0A8dfirvZNJlsw1HgCvUxzUeWksJEw0axMaaxJWA2JiqXlPMDAe9dBgxTMwOMuwjzWhvr8vc2HPLXgwCMt5HTIRpu3TKxKbSSX3Y+Fy/wl/ZY1doh1QYHH2C1uJjc3+8csQIn58VLo3D3E4fDh0LT4nOk4i7KBIiRCzVuxsg42GWx4iAQWDMtMjKJnJaLYlGDEiSG+ODLiBnJz8JgfFTekUaSQ8xh4lo+60Exln4viOirrq2IMuE/e3Q5+READKMPL4rR3OEQOIJnmq17pLQMi3QmZjT1T4uiSy7EUMY9pznsIkNiASYBOECYOkHieJTxsTGPFBJxNIaGtazRtMxBDsxkd48k2IduBB1xTBh0uEeqSw+OWnDjfMZAu1BnloegWXtbNp32NJ2Woua12LOY46Auj4ELQBizeztpBvMSGw0GDnGICMtOi1FPMSMwvS6SScOK8HndSmp2/JFuLLFm3J3z/ulsUsNSLqj971+q6uPk57GgUcpoIJBQ7i5oJpGgCpcUgFABHCRoJz1CuKk5BSKvAI2UEnsaZUV7bLJRgxaI0lGNJSlApGZVst5T3dAKdhhQL2tuG8geqxQ+RsuztsGUWmM3eI+enwhWiboNhrQNwA+CcXclSo5W7ZHuxkuVds6DqNXvQJaQQ8cuPVdZqtnJU219kU6oLXP/wBM/mp5oKcaN45cXZxK/tQfEwywiRHy5KudblvX9ZroN/2FrUi51s5lVp1pzhJ6B2U9Cs1dWwBwvmm6YLXtLSOWeS8rJjlDweti6iMlTKO3qlv5K2o3zDqDKU/Z0DTzTVK3g6SBw49dFlTZVuLBcXvCf1wVPd3znbz/AH3q6q2pI0jnl8Nyi/8A1+q8B0QzjPi9PuqkISluic8sILuSOxbINaoRmWhmInKC4afhKFzXMlznae8Iwmc4IGuEiFYBpo0hSyAwzEa+LPP/ADD1VRWAJzI9oEAiZjr0UZfWaxbjZZ7OcXHCCCILZDQQXCJJnQcuIK1GzZLgBBLoycSMhk6ADkdVmKVYYTLc/CWgguBdkQTHCForO87syHA5ugEauEF+F2nrnM8Esnazf2Kzt5tk21ZjRiLXYpzGWEj09r4KONvMLmtFRpJ0IMtHInceqmdvuy7rotr0Rifg/eMkTDZ8TRxzjyWF2bsl+ZacgSCZmDvGU5rpjGLjaOFtp00dHtrvEBxn5p41MzkSfDoJkTu4b1XbC2NcAS9/g1AjxGNJdMaclbGk1j5EkzAk6SAJMA5SQoSRWD3oZoVntfAJgjDm0lwJfEzuGnruXRdmk4RPBYVmzQXB0HCWSCHjxaHQa6SDO8ra7EH7pv6z3rp6JNTf8EesacUWMJYROQYvUPOIFRhBISfJSbxuYPJR1No3YUHggjlGlQFQUaQHISlZoItzlOAJBCTh5lKwHHJBpnVGGniUbv1mkxkWqdVn9pXEOHIg+hV/cAxvWX2s05/VTkjaOs0HS0HkE4qTsff99bMO8DC7q3JXa607RztDVZ+HPgs7t1pYcbZLH5g8DvHL9cFcbVJwOjXcqmxvmlpZUEsdkeLTxC5erx+pHgnT8MrglxdlT/8AJOGpPmpgbSugG1mtJ0a4jMcieCr9q7HdTcBBqNcfA4b5+RUSlXLMt+mHUzukbs968PD1WbDPjkX82enPBDJG4E657LUaRgCCc8iQAOij23ZYVDDATxc4zHmfyWksx39IAnxgeE5+bDzCtbBoa0NGUL3Y8ZpNLTPNk5R0zL0+wrNS8T/TMeZKD+zpokkEPbHiEQY6LYkKPcN4a7lvjXYnybOddpdiAUxUGrSemB2s+gWFvKIkc92704cl1q6eCalF2hGXnlHquY7fIpVSyoMIeTgduxxJE7tZ5iVxdTj2pRO7pM1e2QKDzDYcAS7MiJAkkxz3dN6tX3ZaDjPtQGgBxlsiYmRiIcNw1VXR0GhgzlxH5q3DJEyRpOFxGh8JXHyrTO9tdyzsNsPYYDQIDZYSMQzyl5yIIIPKVaV6lB2GoaQEky4DMRlMAROKB5LJU3uEiA8uc0HENGiJkk55iYUmhckeJ7AQcToa3xtdgyac494ZbyE1rsyc8aZpbhwczw5EZgaEt0k89VUUnBrvEcOYmTzgbuJUW3tS8glzg4AF8OPic/FlI0bA0EaqbQtjjGgM5veJMYSfDESBpnuJSe3bEoqKaHqbqbGEyYawuaXvLfC1pP7smYGfTLkFtOztyyrQZUpklj2gtJaWkg74cAc9dN6zNvaMquLXQ4GQ5gPgjFIJGuIjDPTmtlZty5Bej0cKtnn9TK9Eh6DERKU1d5yEa+3eajJy/d4gOAUVTb2bS0PT0QTOJBKx0VwCEJeHqhHVZGEAjSmtR4EAIhJc1PYOqItQBCrtyVBtKktLVYFU3tKdEUMp+wm3u4u3UHmGVDLeTwMx5j5LrIMrz/2mtC14e2QciCNxGhXRvs77YC5pinVMVWiDO8biOSWLJviwyQ1yRtLqnIWbvrMtOJomfaH5jmtUoleiqzhyJxlRS2F09vsmW+6cx/ZHV2RQqSS19MnXA6Qc50PNTXW7ZmIPJKwncfgozwwmqyKyscji7i6E2do2iHOYXvfBgvjWOQE+actKhqDE32hk5vAp5mQzUGrAbVpy5gqtLe8Z7TCQQHeUrcccYriuxhycnbFXPaG3pHDUr08W9rSXuHVrZI0UOv2utBkajvKjW/2Lkl99nd7SGFjW1/E+a1MiqXA5tii/+EeMAzGqoLns5dU2vx290XSMP7shsb8QwTx0I3araj8mnLEn5/C/4diu9qW9WatOo4Nbk4mlWxGdIGCYkbgs12isqNWn46tPC4Zd4X054ZuaMJGoOq5ptHZpbTaaf7V3hgvY6lWhhjMNqECROmSq6lvcE5MuJ19mqc/RZlC9Goyxre/wdF2bsO5ptkEV6Jza6m4OcOAJHhf1yVxY3dMywPaKgyLHGHA82HNYjsJsjaZuGuoUa7JLcVVzXUqcTn3pfDXticszwzXU+1XZ7vqpcx0iG5FrXDEBBLcQy3LlydLe0XjnXayufaY9ImJ4/wDKL9g94Bu8xy5qub2duqTsVOq4fy5YfwkQnu7vJklg3E4DJHLOBouV9LIsuo+5bWVJtEEObm+CYcSXHQS7pCbvdssYHBgmoWlgaDiIgZTJyzjeqihsmtUdBqVHT90GGj8IHxJWy7Pdk204c4CVWHSyfcnPPHuDsbs6oyk3vYxkS+AAJPTWBAnkthTEBJpUA0JzCvSjGjglKw2hOVHgCTuQaIVLtfaAJ7tv+b6JydISVhPqYjPFGEVPcnFI2IQTiCAIQQlJBQBQA4EJSc0aAFShkiQJQAl7QoFwyVOcVGqhAzLbe2fiaVz+s2pb1Q+mS1zTII+R5Lrd1RkGVkNs7KmclDJHdotCWqNb2G7fMuAKdYhtUDQ7+beIW9BDhlmF5nu9nOYcTZBBkRkQRvBWs7KfaNVt4Zcy9vvgZj+ob+oVMebxIxPF5R2k0QjbSAVbsftDRuWh1N7TPAgq2BXQtkO3cS6mCq2+oEAwJVomqzJRQjIUagc6NHDUHIjyVlSJ3OPkSpta1B9poPUSmv2Fnux0JHyKaYwMe73nfiKcbUd7x9Skfsbf5vxO+qW2zHP8TvqnaFQ5cVIaST+iq91Tg0nyVtStBwCfbRCT2NaM46hUdo2OqOl2fLjNR08hktKGBHCzx+R8mQLTZjGDwtAU1rAEolJJWkqMtgIQ01US+2lTotl7gOu/oN6yO1O0FSt4afgZx+8f9oWZTUTUYNlztrb4BNOkZdoTub9T8lV2Lc1XWlqeSvLKgQoW5PZWklon0ynJTbGpeFbMA8kEcIkCK/GlNcmgUoFIY5iQDkgFKBTAXjRFyLJHkgYklNOKfwpLmBAEOqOCrru3xZfoq4dTTL6KTVjTox91s7XJZvaOxt4XSLmzlVdxZcQoOFFlOzm1Jta3dipOcw8WnXqNCtdsT7Tq9KG12Yx7zcj5tOXxClXGzGncqm62CDuQpSj2BpPudK2P9olpXgF4a7g7wn0P5LTUNoU35tc0+a88XGwTuTdCncUf4dSo3k1xA9NFZZ35JvEvB6SyPBF3YXA7Ttff0/8AExf1tHzEK3tvtLu2+1TaehcPnK2s0THpM7L3YSsIXJ6X2p1d9A+Tx+bVIb9qTv8AsO/EPon6sBelI6ihK5cftNqnSh6v/wDVNVPtBunezTY3qXO+iPWiHpSOqlyaqXLW5kgea5JU7S3tT/Ewj+Vo+ZlR3UatT+JUe7+pxI9Fl5l4RpYvlnSL/tbbU5GMOPBniPwyHms9fdsKtTKk3AOLs3emg+KorfZwCn06ELDySZtQihjC55xPcXO4uz/4CmURwRspKfa2awkNjlpSKtaWSapUoUhrVVKibYsFKxJIajhMyHiRpMIIArmowggkMMBKCJBAhRSwEEEGgnIiUSCYgikwgggBt4yUWvTBQQSY0VdZsFMOKCCgyy7DVSkIUKrQbOiCCBjNS1bwUU2rZ0QQSAAtGaQj7ho3IIIGPsoN4BSqVIcEEExD9MKS0oIJsEKNQhOU3yggkMn22qs6ZhBBVgRl3Hm1CnGvKCC2YHMSQahQQQAXeFBBBAz/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39944" name="AutoShape 8" descr="data:image/jpeg;base64,/9j/4AAQSkZJRgABAQAAAQABAAD/2wCEAAkGBxQSEhUUEhQVFRUXFBQVFBUUFRUVFxUUFBQXFxQVFBQYHCggGBomHBUUITEhJSkrLi4uFx8zODMsNygtLisBCgoKDg0OGxAQGywkICQ0LCwsLCwsLCwsLCwsLCwsLCwsKywsLCwsLCwsLCwsLCwsLCwsLCwsLCwsLCwsLCwsLP/AABEIAMQBAQMBIgACEQEDEQH/xAAcAAAABwEBAAAAAAAAAAAAAAAAAQIDBAUGBwj/xABCEAABAwIDBQUFBQYFBAMAAAABAAIRAwQSITEFQVFhcQYTIoGRMlKhsdEHQpLB8BQjM2Jy4UOCotLxJFOT4hUWF//EABoBAAMBAQEBAAAAAAAAAAAAAAABAwIEBQb/xAAqEQACAgIBAwMDBAMAAAAAAAAAAQIRAyESBDFBEyJRMmGhFDNxsYGRwf/aAAwDAQACEQMRAD8A7HKEokayAcoYkUIQmAMSGJCEIQAJQlCEIQAJREpUIoQAmUoFCEaADBQlG0I0AEClSiRoAEoSjQQMEoSgggQcoIkEDEVFFcDKlVEwQsM0hVEFSAmKQT4TQmKQCII1oyGgiQQAaCJBABoIkaYEQI0gOSsSyAaCKUJQApCUmUcoAUBKFR4bqhTqQY4gx1G79cFnO0naClbNLqroHqfRJySVsaV6LirfHdAUKpfO94+q5le/acCT3VIngXOj4AKluPtKuJ/hs+KzzfhM1w+51922Xt3z1AKs9mbSbWy0d8D0XDqP2kn/ABaUDeWu/IrqvYm3eQLhzXMa5vga8FrnTvLTmB11SUnfYHE1gQRAopVDNC0EmUcoCg0aTKEoANBCUECDRFFKIlAxL0yQU48pslZY0LppbXykU9EoFSnmjDuxpWOgo02HIFxU/wBXD7j4MdQTPeFG2qCqQ6jHLSYnFodDkJTdQwJ4fqEqVdMwKQSZQTsCMAjhEAUcLIw4QhBCEAHCZZds4pVZhLXAakEDqQomy7duCYBOWo0RexkfbW0WhkNBmRBn2eaz22tmW95AuqXeFvsva51N46lph3mCthcWDHiC0DmMlm304cQpybTsaozP/wCcWX3aty3kTTd8cAS6P2Y2Ey99y/ljpsH+lk/FaykxS6bVtTYuKK3YnZmztSHW9rTa8aVHzVqDo+oSR5QtLbEkyc1Dapdoc1mTdjol4Umo4NElKcYEqKLxjsiJWM2VRVXT8DjFskUrlp3Jx9RgEnJQalOCMIJB0UW6Dx7QynKM1wfrckXTV/etFvSi+zLmmWnQo4CqrV5yVi8713dPn9S7XYlkhxHe75ou7TQqQlCuurRMV3ZSCErv0tlYFKgIz02pziN8JtwZyScQsZ+6mQ4/r6KNtG9FOo0DSPzKk06zXiQfJeRmyxnlcL2jpjBqKfyLD+Ynh/YpZad6ThQDRwHpCEkITnwSXwnCkub5fAJOCNWJoVMRwk6ZnjG4FSlEs4LnRwEqXC9HpneNM58iqQEEUILoMDEowU3iQFUTBMLFjHQUJSmYD95G+jvBlOmATGz0SQwNJLRE6plt61rix5iYwzx3jkpICEDGnk8T6qJUoAnNoPOM/UKwLE06lxIHzSdgiOKTRo1vog2nnLgA2D4tM90cULivB8GXPUqJVeScySgaQrGpNo/NQC5N/tEOaP5m/MLLRovtoVQ2mTxBVDZ3LSJByP5ZKVtKpia6i44XGTScfZPIn4KmsdjOphrXvcdSQIwicyGn8153XOfJOKtFsFVtlvSvTigHJLu60NM6EfNQqmzWu0kdCQqraFvgyL38xiJngROi8+eWWOL5L8nRGKb0zR2N3AgCB8VaUK2MEb4lc/tH1CSKRqHhoR5kiFpm3T6FE4nB1VwgZZAnSeK7ehyym00mkv8ARHPBLXknGv8ArkjNRYk7Qu2bqb/xMP5qSztDGT6dRvOMQ6eEkr0/VRH02jVftASH3PArIXPalm5tT/xu+irbntNvioB/SsyzI0sbNvVvXcVEftAjesPV7ZMHvjjLHfkEqj2soOy7wA/zS35hQnNvsbUK7ml2hdFzgTwQbfFsZqno3rah8LmugbiDr0TtZ2Q6L53rIN5JPyehhScUjRW+2nDep1LbKxjaqmUq2S58ebNHtJjngh8GoO2Oii19pudvVKKqcoy4gcSqLLmm6cmY9KEd0a7YrYpSdXGfIaKco1mRhAGgACflfYYMfp44x+EeTkdybDlBJQVTBDr1AxjnH7rSfQSqrZVB1UY3kwc44/QKxumY2Ob7zS31EIbKE0hGrcnDeCNVPyb8DzLZnuj0B+KJ9CB+7OE7h908i36JeJDvECMptGtjcHcQQRwITdldvbo4jzTl7Th7wDIBMeaat2LHdlPBdW9046uPqpjDKgWrVY0gqk2KeyVEuMj+uKtaYVL2kum0A17pgktyE5kSPkUnrY13oJyiDOowcwqqr2jn+HTcebvCPqmrGvUL8TznwGQHRTlkXgooM0vaps0ZGrXA+Ry+izVvtiqzIGRwKudt3J7l2/IZeay9q01YLNDvOSxN0wgrRorfb5OrB6BTGXjXZ922eYH5lUVtZjfUgjUR9VNssM6lw5EZcjE5pco+f6NcH4Lhtwd0DoiqW+MZqVs+lSdprrDpn46+St6VFo0aPRW48kSb4sytSwUepYLb4BwHoEDSb7o9Ak8A1lZzyts/kFAubL+ULdX207Zs+EPOngbOfUfkq6pVpVBk1jROuMk+h0PJc84RXkvCUn4MDc7NHuqoudlMOrfgukXVOi0Zkxxn+2iqa5pndPMOZAHErklXhnRFSfgzPZm0bTqODRGJvy0/NX7swjpWQzLRnBjMcFT1dvsYYqgtOkwT6wuTNgeT3R2zSycHTLMMTjSoltfsqz3bg6BJw5kDiQMxqNeKlUyAJOnGDE9VwPDNOqL+qmrsfaVJZUcwYmtxGQAJjXUz0n1CrzeMG+TwCubakYbIjfHVd3R9LLnya7HNlyqqNTssRTbxIk9VLlRLPJgUjEvo49jzH3FoJGNBaEQkWEg4mmDv4H+ob0klJJUzZI/bR/iNj+YaeZ3eaOo0QXBwIiVCeVXXrjTBc05febuIO8DcU7+RV8EK6qSfOSnbZqrKdVWNs9Sg7KNUWtFTablW0nqS2qrk2WNOooW36YfRcDyI6g/8pv8AaIUW7u8WXFKf0sce6KRtmFNsNnPqHwjwjVzsmjzV1s7Y8+KpMbm/7voonbm7NOg2lTgF8ggZeBuo5AyPTmuZx4xcpF+fKXFGV7S9pqbD3dNpqMAh1USGl3Bo4czru50dtd1HZ6DhmJAzxCDClUNi4xq3OfC0zA365cFGFAU2ljnEFrgd0wZA5xmuHJklLbO+EIQVIjUryo18tfjYQd+6c53/AK0U6ntZ0TMHdmco4GdFGqsHtTxmD8VWmuDk0zEx565rHJlPazZbL266QC6c/WeBnIrY7P7Qe9m3jvaNxPEc1yLYzi12GQR6EcCJ5rV2t3oS2XDKcz114rrxZWtnLmwrsdMN2OSzHavtC5pFGnqYLy3MkH7oA+PUc1F2JtbvS6gTDmCRkc25TzyJAWR2rcOqXLmsMuxFo0zhxaIBPL+ypmzvh7SGHB76fgsa1+1j2MAJx+LwU3vAG8ktyb0GmqN7arXkBxMe6XRHrkpmzNjubBuKgExk2o10zrI3a7pVkwUi7AGxAOcgkEZHIa7soykZLhlLkqWjsj7X8lf+y95hNTMDWZzy3jiqyq0OeQzKCGjTz+a0QqM+8QCJDmtEgOw+EEh2RnOcpy0WfttiMeJFU0qtQuL2mXNDmk4sDjAw5iN+RWowXGmZcpXaJNrTLRAmI1+eai3lg12dSmKjCcwcjnva7UFTWXT6TIdTOElwa8GQQyZlrgCPZOk5Z6Jy2riuyZBE5gAgt5HepySX06ZpcmvciNR7KU2htW0dWbiGoZiAB1aSDxHwSbvYNWu0NqXPhaZDXB+RjWOi0vZfJj2gmA6R/mbn8p805tSxquHhqVHN9wuPwjXzXdjipRUzhnak42ZvYfZ6lSrNBeahyI0DZ5jVbZtm1UGzLcNcOMrUNCtiWtk56ehbGgCEcIBGrkxMIJSCYiDCBamu8QNVYNUKcwKHdsBBHLNPOqqLcPyT0FGPr3bW1TTGUZid43wd8Kfa3KhX9kHnNu/I6EdDuTFK2qM0cHDg4Z/iH0XKpUzp4aNPSuE936zlOvVH3G/iP+1KddVTkA1vmXfRWWRE3jZb3V+GjVXfZvZZgVqgzObGncNziOKz3ZjYhrVcdY4mshxB9ku+6I+PkuiNCpD3bJT9uhLlzXt3ef8AUicgGga9TP8Aq0XR7l0ArkPbCo6o95AzafQEf2Kj1n7ZTpf3BvZ+0sJg555QADvnXlGXJXu0LSlc0/F4X5APETrlv0MLnVS8nUwePTRT9l7ZLThNUxPCfmRHVedFuqZ6ssd7RWbcpXFq8teHBsw14H7t3Qn5aqN2fLnVG04mZz47yZW4t+0YIOIB0jMEb+YkhP2FSg0l1OnTa52ZOHDvmIAyE7lXTjRz8ZxlZGt9nOZEt/pcM2k8+HnHVPirhxQcwRLdQRvIhSHXpMiY1mYjlHzVTf34w5YSY3kyDy+KSqCopubFbG2yGbSt3CRifgdl7QeC0A8dfirvZNJlsw1HgCvUxzUeWksJEw0axMaaxJWA2JiqXlPMDAe9dBgxTMwOMuwjzWhvr8vc2HPLXgwCMt5HTIRpu3TKxKbSSX3Y+Fy/wl/ZY1doh1QYHH2C1uJjc3+8csQIn58VLo3D3E4fDh0LT4nOk4i7KBIiRCzVuxsg42GWx4iAQWDMtMjKJnJaLYlGDEiSG+ODLiBnJz8JgfFTekUaSQ8xh4lo+60Exln4viOirrq2IMuE/e3Q5+READKMPL4rR3OEQOIJnmq17pLQMi3QmZjT1T4uiSy7EUMY9pznsIkNiASYBOECYOkHieJTxsTGPFBJxNIaGtazRtMxBDsxkd48k2IduBB1xTBh0uEeqSw+OWnDjfMZAu1BnloegWXtbNp32NJ2Woua12LOY46Auj4ELQBizeztpBvMSGw0GDnGICMtOi1FPMSMwvS6SScOK8HndSmp2/JFuLLFm3J3z/ulsUsNSLqj971+q6uPk57GgUcpoIJBQ7i5oJpGgCpcUgFABHCRoJz1CuKk5BSKvAI2UEnsaZUV7bLJRgxaI0lGNJSlApGZVst5T3dAKdhhQL2tuG8geqxQ+RsuztsGUWmM3eI+enwhWiboNhrQNwA+CcXclSo5W7ZHuxkuVds6DqNXvQJaQQ8cuPVdZqtnJU219kU6oLXP/wBM/mp5oKcaN45cXZxK/tQfEwywiRHy5KudblvX9ZroN/2FrUi51s5lVp1pzhJ6B2U9Cs1dWwBwvmm6YLXtLSOWeS8rJjlDweti6iMlTKO3qlv5K2o3zDqDKU/Z0DTzTVK3g6SBw49dFlTZVuLBcXvCf1wVPd3znbz/AH3q6q2pI0jnl8Nyi/8A1+q8B0QzjPi9PuqkISluic8sILuSOxbINaoRmWhmInKC4afhKFzXMlznae8Iwmc4IGuEiFYBpo0hSyAwzEa+LPP/ADD1VRWAJzI9oEAiZjr0UZfWaxbjZZ7OcXHCCCILZDQQXCJJnQcuIK1GzZLgBBLoycSMhk6ADkdVmKVYYTLc/CWgguBdkQTHCForO87syHA5ugEauEF+F2nrnM8Esnazf2Kzt5tk21ZjRiLXYpzGWEj09r4KONvMLmtFRpJ0IMtHInceqmdvuy7rotr0Rifg/eMkTDZ8TRxzjyWF2bsl+ZacgSCZmDvGU5rpjGLjaOFtp00dHtrvEBxn5p41MzkSfDoJkTu4b1XbC2NcAS9/g1AjxGNJdMaclbGk1j5EkzAk6SAJMA5SQoSRWD3oZoVntfAJgjDm0lwJfEzuGnruXRdmk4RPBYVmzQXB0HCWSCHjxaHQa6SDO8ra7EH7pv6z3rp6JNTf8EesacUWMJYROQYvUPOIFRhBISfJSbxuYPJR1No3YUHggjlGlQFQUaQHISlZoItzlOAJBCTh5lKwHHJBpnVGGniUbv1mkxkWqdVn9pXEOHIg+hV/cAxvWX2s05/VTkjaOs0HS0HkE4qTsff99bMO8DC7q3JXa607RztDVZ+HPgs7t1pYcbZLH5g8DvHL9cFcbVJwOjXcqmxvmlpZUEsdkeLTxC5erx+pHgnT8MrglxdlT/8AJOGpPmpgbSugG1mtJ0a4jMcieCr9q7HdTcBBqNcfA4b5+RUSlXLMt+mHUzukbs968PD1WbDPjkX82enPBDJG4E657LUaRgCCc8iQAOij23ZYVDDATxc4zHmfyWksx39IAnxgeE5+bDzCtbBoa0NGUL3Y8ZpNLTPNk5R0zL0+wrNS8T/TMeZKD+zpokkEPbHiEQY6LYkKPcN4a7lvjXYnybOddpdiAUxUGrSemB2s+gWFvKIkc92704cl1q6eCalF2hGXnlHquY7fIpVSyoMIeTgduxxJE7tZ5iVxdTj2pRO7pM1e2QKDzDYcAS7MiJAkkxz3dN6tX3ZaDjPtQGgBxlsiYmRiIcNw1VXR0GhgzlxH5q3DJEyRpOFxGh8JXHyrTO9tdyzsNsPYYDQIDZYSMQzyl5yIIIPKVaV6lB2GoaQEky4DMRlMAROKB5LJU3uEiA8uc0HENGiJkk55iYUmhckeJ7AQcToa3xtdgyac494ZbyE1rsyc8aZpbhwczw5EZgaEt0k89VUUnBrvEcOYmTzgbuJUW3tS8glzg4AF8OPic/FlI0bA0EaqbQtjjGgM5veJMYSfDESBpnuJSe3bEoqKaHqbqbGEyYawuaXvLfC1pP7smYGfTLkFtOztyyrQZUpklj2gtJaWkg74cAc9dN6zNvaMquLXQ4GQ5gPgjFIJGuIjDPTmtlZty5Bej0cKtnn9TK9Eh6DERKU1d5yEa+3eajJy/d4gOAUVTb2bS0PT0QTOJBKx0VwCEJeHqhHVZGEAjSmtR4EAIhJc1PYOqItQBCrtyVBtKktLVYFU3tKdEUMp+wm3u4u3UHmGVDLeTwMx5j5LrIMrz/2mtC14e2QciCNxGhXRvs77YC5pinVMVWiDO8biOSWLJviwyQ1yRtLqnIWbvrMtOJomfaH5jmtUoleiqzhyJxlRS2F09vsmW+6cx/ZHV2RQqSS19MnXA6Qc50PNTXW7ZmIPJKwncfgozwwmqyKyscji7i6E2do2iHOYXvfBgvjWOQE+actKhqDE32hk5vAp5mQzUGrAbVpy5gqtLe8Z7TCQQHeUrcccYriuxhycnbFXPaG3pHDUr08W9rSXuHVrZI0UOv2utBkajvKjW/2Lkl99nd7SGFjW1/E+a1MiqXA5tii/+EeMAzGqoLns5dU2vx290XSMP7shsb8QwTx0I3araj8mnLEn5/C/4diu9qW9WatOo4Nbk4mlWxGdIGCYkbgs12isqNWn46tPC4Zd4X054ZuaMJGoOq5ptHZpbTaaf7V3hgvY6lWhhjMNqECROmSq6lvcE5MuJ19mqc/RZlC9Goyxre/wdF2bsO5ptkEV6Jza6m4OcOAJHhf1yVxY3dMywPaKgyLHGHA82HNYjsJsjaZuGuoUa7JLcVVzXUqcTn3pfDXticszwzXU+1XZ7vqpcx0iG5FrXDEBBLcQy3LlydLe0XjnXayufaY9ImJ4/wDKL9g94Bu8xy5qub2duqTsVOq4fy5YfwkQnu7vJklg3E4DJHLOBouV9LIsuo+5bWVJtEEObm+CYcSXHQS7pCbvdssYHBgmoWlgaDiIgZTJyzjeqihsmtUdBqVHT90GGj8IHxJWy7Pdk204c4CVWHSyfcnPPHuDsbs6oyk3vYxkS+AAJPTWBAnkthTEBJpUA0JzCvSjGjglKw2hOVHgCTuQaIVLtfaAJ7tv+b6JydISVhPqYjPFGEVPcnFI2IQTiCAIQQlJBQBQA4EJSc0aAFShkiQJQAl7QoFwyVOcVGqhAzLbe2fiaVz+s2pb1Q+mS1zTII+R5Lrd1RkGVkNs7KmclDJHdotCWqNb2G7fMuAKdYhtUDQ7+beIW9BDhlmF5nu9nOYcTZBBkRkQRvBWs7KfaNVt4Zcy9vvgZj+ob+oVMebxIxPF5R2k0QjbSAVbsftDRuWh1N7TPAgq2BXQtkO3cS6mCq2+oEAwJVomqzJRQjIUagc6NHDUHIjyVlSJ3OPkSpta1B9poPUSmv2Fnux0JHyKaYwMe73nfiKcbUd7x9Skfsbf5vxO+qW2zHP8TvqnaFQ5cVIaST+iq91Tg0nyVtStBwCfbRCT2NaM46hUdo2OqOl2fLjNR08hktKGBHCzx+R8mQLTZjGDwtAU1rAEolJJWkqMtgIQ01US+2lTotl7gOu/oN6yO1O0FSt4afgZx+8f9oWZTUTUYNlztrb4BNOkZdoTub9T8lV2Lc1XWlqeSvLKgQoW5PZWklon0ynJTbGpeFbMA8kEcIkCK/GlNcmgUoFIY5iQDkgFKBTAXjRFyLJHkgYklNOKfwpLmBAEOqOCrru3xZfoq4dTTL6KTVjTox91s7XJZvaOxt4XSLmzlVdxZcQoOFFlOzm1Jta3dipOcw8WnXqNCtdsT7Tq9KG12Yx7zcj5tOXxClXGzGncqm62CDuQpSj2BpPudK2P9olpXgF4a7g7wn0P5LTUNoU35tc0+a88XGwTuTdCncUf4dSo3k1xA9NFZZ35JvEvB6SyPBF3YXA7Ttff0/8AExf1tHzEK3tvtLu2+1TaehcPnK2s0THpM7L3YSsIXJ6X2p1d9A+Tx+bVIb9qTv8AsO/EPon6sBelI6ihK5cftNqnSh6v/wDVNVPtBunezTY3qXO+iPWiHpSOqlyaqXLW5kgea5JU7S3tT/Ewj+Vo+ZlR3UatT+JUe7+pxI9Fl5l4RpYvlnSL/tbbU5GMOPBniPwyHms9fdsKtTKk3AOLs3emg+KorfZwCn06ELDySZtQihjC55xPcXO4uz/4CmURwRspKfa2awkNjlpSKtaWSapUoUhrVVKibYsFKxJIajhMyHiRpMIIArmowggkMMBKCJBAhRSwEEEGgnIiUSCYgikwgggBt4yUWvTBQQSY0VdZsFMOKCCgyy7DVSkIUKrQbOiCCBjNS1bwUU2rZ0QQSAAtGaQj7ho3IIIGPsoN4BSqVIcEEExD9MKS0oIJsEKNQhOU3yggkMn22qs6ZhBBVgRl3Hm1CnGvKCC2YHMSQahQQQAXeFBBBAz/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39945" name="Picture 9" descr="C:\Users\gcc\Pictures\تنزيل (2).jpg"/>
          <p:cNvPicPr>
            <a:picLocks noChangeAspect="1" noChangeArrowheads="1"/>
          </p:cNvPicPr>
          <p:nvPr/>
        </p:nvPicPr>
        <p:blipFill>
          <a:blip r:embed="rId3" cstate="print"/>
          <a:srcRect/>
          <a:stretch>
            <a:fillRect/>
          </a:stretch>
        </p:blipFill>
        <p:spPr bwMode="auto">
          <a:xfrm>
            <a:off x="3275856" y="1124744"/>
            <a:ext cx="3096344" cy="2880320"/>
          </a:xfrm>
          <a:prstGeom prst="rect">
            <a:avLst/>
          </a:prstGeom>
          <a:noFill/>
        </p:spPr>
      </p:pic>
      <p:sp>
        <p:nvSpPr>
          <p:cNvPr id="9" name="مستطيل 8"/>
          <p:cNvSpPr/>
          <p:nvPr/>
        </p:nvSpPr>
        <p:spPr>
          <a:xfrm>
            <a:off x="2411760" y="4149080"/>
            <a:ext cx="5040560" cy="1200329"/>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72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استراحــــــــــــة</a:t>
            </a:r>
            <a:endParaRPr lang="ar-SA" sz="72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54" presetClass="entr" presetSubtype="0" accel="100000" fill="hold" nodeType="afterEffect">
                                  <p:stCondLst>
                                    <p:cond delay="0"/>
                                  </p:stCondLst>
                                  <p:childTnLst>
                                    <p:set>
                                      <p:cBhvr>
                                        <p:cTn id="13" dur="1" fill="hold">
                                          <p:stCondLst>
                                            <p:cond delay="0"/>
                                          </p:stCondLst>
                                        </p:cTn>
                                        <p:tgtEl>
                                          <p:spTgt spid="39945"/>
                                        </p:tgtEl>
                                        <p:attrNameLst>
                                          <p:attrName>style.visibility</p:attrName>
                                        </p:attrNameLst>
                                      </p:cBhvr>
                                      <p:to>
                                        <p:strVal val="visible"/>
                                      </p:to>
                                    </p:set>
                                    <p:anim calcmode="lin" valueType="num">
                                      <p:cBhvr>
                                        <p:cTn id="14" dur="2000" fill="hold"/>
                                        <p:tgtEl>
                                          <p:spTgt spid="39945"/>
                                        </p:tgtEl>
                                        <p:attrNameLst>
                                          <p:attrName>ppt_w</p:attrName>
                                        </p:attrNameLst>
                                      </p:cBhvr>
                                      <p:tavLst>
                                        <p:tav tm="0">
                                          <p:val>
                                            <p:strVal val="#ppt_w*0.05"/>
                                          </p:val>
                                        </p:tav>
                                        <p:tav tm="100000">
                                          <p:val>
                                            <p:strVal val="#ppt_w"/>
                                          </p:val>
                                        </p:tav>
                                      </p:tavLst>
                                    </p:anim>
                                    <p:anim calcmode="lin" valueType="num">
                                      <p:cBhvr>
                                        <p:cTn id="15" dur="2000" fill="hold"/>
                                        <p:tgtEl>
                                          <p:spTgt spid="39945"/>
                                        </p:tgtEl>
                                        <p:attrNameLst>
                                          <p:attrName>ppt_h</p:attrName>
                                        </p:attrNameLst>
                                      </p:cBhvr>
                                      <p:tavLst>
                                        <p:tav tm="0">
                                          <p:val>
                                            <p:strVal val="#ppt_h"/>
                                          </p:val>
                                        </p:tav>
                                        <p:tav tm="100000">
                                          <p:val>
                                            <p:strVal val="#ppt_h"/>
                                          </p:val>
                                        </p:tav>
                                      </p:tavLst>
                                    </p:anim>
                                    <p:anim calcmode="lin" valueType="num">
                                      <p:cBhvr>
                                        <p:cTn id="16" dur="2000" fill="hold"/>
                                        <p:tgtEl>
                                          <p:spTgt spid="39945"/>
                                        </p:tgtEl>
                                        <p:attrNameLst>
                                          <p:attrName>ppt_x</p:attrName>
                                        </p:attrNameLst>
                                      </p:cBhvr>
                                      <p:tavLst>
                                        <p:tav tm="0">
                                          <p:val>
                                            <p:strVal val="#ppt_x-.2"/>
                                          </p:val>
                                        </p:tav>
                                        <p:tav tm="100000">
                                          <p:val>
                                            <p:strVal val="#ppt_x"/>
                                          </p:val>
                                        </p:tav>
                                      </p:tavLst>
                                    </p:anim>
                                    <p:anim calcmode="lin" valueType="num">
                                      <p:cBhvr>
                                        <p:cTn id="17" dur="2000" fill="hold"/>
                                        <p:tgtEl>
                                          <p:spTgt spid="39945"/>
                                        </p:tgtEl>
                                        <p:attrNameLst>
                                          <p:attrName>ppt_y</p:attrName>
                                        </p:attrNameLst>
                                      </p:cBhvr>
                                      <p:tavLst>
                                        <p:tav tm="0">
                                          <p:val>
                                            <p:strVal val="#ppt_y"/>
                                          </p:val>
                                        </p:tav>
                                        <p:tav tm="100000">
                                          <p:val>
                                            <p:strVal val="#ppt_y"/>
                                          </p:val>
                                        </p:tav>
                                      </p:tavLst>
                                    </p:anim>
                                    <p:animEffect transition="in" filter="fade">
                                      <p:cBhvr>
                                        <p:cTn id="18" dur="2000"/>
                                        <p:tgtEl>
                                          <p:spTgt spid="39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1027" name="Rectangle 3"/>
          <p:cNvSpPr>
            <a:spLocks noChangeArrowheads="1"/>
          </p:cNvSpPr>
          <p:nvPr/>
        </p:nvSpPr>
        <p:spPr bwMode="auto">
          <a:xfrm>
            <a:off x="971600" y="1053316"/>
            <a:ext cx="756084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كيفية استقطاب المتطوعين يطرق إبداعية</a:t>
            </a:r>
          </a:p>
          <a:p>
            <a:pPr marL="0" marR="0" lvl="0" indent="0" defTabSz="914400" rtl="1"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نشاط 3 / 15 ق " جماعي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ورشة عمل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eaLnBrk="0" fontAlgn="base" hangingPunct="0">
              <a:spcBef>
                <a:spcPct val="0"/>
              </a:spcBef>
              <a:spcAft>
                <a:spcPct val="0"/>
              </a:spcAft>
            </a:pPr>
            <a:r>
              <a:rPr kumimoji="0" lang="ar-SA"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بالتعاون مع أفراد مجموعتك وبالاسترشاد بالمادة الإثرائية ما هي سبل استقطاب </a:t>
            </a:r>
            <a:r>
              <a:rPr lang="ar-SA" sz="2800" dirty="0" smtClean="0">
                <a:latin typeface="Arial" pitchFamily="34" charset="0"/>
                <a:ea typeface="Calibri" pitchFamily="34" charset="0"/>
                <a:cs typeface="Arial" pitchFamily="34" charset="0"/>
              </a:rPr>
              <a:t>المتطوعين للانخراط بالعمل التطوعي </a:t>
            </a:r>
            <a:r>
              <a:rPr lang="ar-SA" sz="2800" dirty="0" smtClean="0">
                <a:latin typeface="Arial" pitchFamily="34" charset="0"/>
                <a:ea typeface="Calibri" pitchFamily="34" charset="0"/>
                <a:cs typeface="Arial" pitchFamily="34" charset="0"/>
              </a:rPr>
              <a:t>وخدمــــــة </a:t>
            </a:r>
            <a:r>
              <a:rPr lang="ar-SA" sz="2800" dirty="0" smtClean="0">
                <a:latin typeface="Arial" pitchFamily="34" charset="0"/>
                <a:ea typeface="Calibri" pitchFamily="34" charset="0"/>
                <a:cs typeface="Arial" pitchFamily="34" charset="0"/>
              </a:rPr>
              <a:t>المجتمع ؟</a:t>
            </a:r>
            <a:endParaRPr lang="en-US" sz="2800" dirty="0" smtClean="0">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1027">
                                            <p:txEl>
                                              <p:pRg st="4" end="4"/>
                                            </p:txEl>
                                          </p:spTgt>
                                        </p:tgtEl>
                                        <p:attrNameLst>
                                          <p:attrName>style.visibility</p:attrName>
                                        </p:attrNameLst>
                                      </p:cBhvr>
                                      <p:to>
                                        <p:strVal val="visible"/>
                                      </p:to>
                                    </p:set>
                                    <p:animEffect transition="in" filter="fade">
                                      <p:cBhvr>
                                        <p:cTn id="7" dur="2000"/>
                                        <p:tgtEl>
                                          <p:spTgt spid="1027">
                                            <p:txEl>
                                              <p:pRg st="4" end="4"/>
                                            </p:txEl>
                                          </p:spTgt>
                                        </p:tgtEl>
                                      </p:cBhvr>
                                    </p:animEffect>
                                    <p:anim calcmode="lin" valueType="num">
                                      <p:cBhvr>
                                        <p:cTn id="8" dur="2000" fill="hold"/>
                                        <p:tgtEl>
                                          <p:spTgt spid="1027">
                                            <p:txEl>
                                              <p:pRg st="4" end="4"/>
                                            </p:txEl>
                                          </p:spTgt>
                                        </p:tgtEl>
                                        <p:attrNameLst>
                                          <p:attrName>style.rotation</p:attrName>
                                        </p:attrNameLst>
                                      </p:cBhvr>
                                      <p:tavLst>
                                        <p:tav tm="0">
                                          <p:val>
                                            <p:fltVal val="720"/>
                                          </p:val>
                                        </p:tav>
                                        <p:tav tm="100000">
                                          <p:val>
                                            <p:fltVal val="0"/>
                                          </p:val>
                                        </p:tav>
                                      </p:tavLst>
                                    </p:anim>
                                    <p:anim calcmode="lin" valueType="num">
                                      <p:cBhvr>
                                        <p:cTn id="9" dur="2000" fill="hold"/>
                                        <p:tgtEl>
                                          <p:spTgt spid="1027">
                                            <p:txEl>
                                              <p:pRg st="4" end="4"/>
                                            </p:txEl>
                                          </p:spTgt>
                                        </p:tgtEl>
                                        <p:attrNameLst>
                                          <p:attrName>ppt_h</p:attrName>
                                        </p:attrNameLst>
                                      </p:cBhvr>
                                      <p:tavLst>
                                        <p:tav tm="0">
                                          <p:val>
                                            <p:fltVal val="0"/>
                                          </p:val>
                                        </p:tav>
                                        <p:tav tm="100000">
                                          <p:val>
                                            <p:strVal val="#ppt_h"/>
                                          </p:val>
                                        </p:tav>
                                      </p:tavLst>
                                    </p:anim>
                                    <p:anim calcmode="lin" valueType="num">
                                      <p:cBhvr>
                                        <p:cTn id="10" dur="2000" fill="hold"/>
                                        <p:tgtEl>
                                          <p:spTgt spid="1027">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4" name="مستطيل 3"/>
          <p:cNvSpPr/>
          <p:nvPr/>
        </p:nvSpPr>
        <p:spPr>
          <a:xfrm>
            <a:off x="467544" y="404664"/>
            <a:ext cx="8208912" cy="5632311"/>
          </a:xfrm>
          <a:prstGeom prst="rect">
            <a:avLst/>
          </a:prstGeom>
        </p:spPr>
        <p:txBody>
          <a:bodyPr wrap="square">
            <a:spAutoFit/>
          </a:bodyPr>
          <a:lstStyle/>
          <a:p>
            <a:r>
              <a:rPr lang="ar-SA" sz="2400" b="1" u="sng" dirty="0" smtClean="0"/>
              <a:t>كيفية استقطاب المتطوعين :</a:t>
            </a:r>
          </a:p>
          <a:p>
            <a:r>
              <a:rPr lang="ar-SA" sz="2400" dirty="0" smtClean="0"/>
              <a:t>يمكن تقسيم المتطوعين إلى الفئات التالية :</a:t>
            </a:r>
          </a:p>
          <a:p>
            <a:r>
              <a:rPr lang="ar-SA" sz="2400" dirty="0" smtClean="0"/>
              <a:t>§ متطوعون بالمال فقط.</a:t>
            </a:r>
          </a:p>
          <a:p>
            <a:r>
              <a:rPr lang="ar-SA" sz="2400" dirty="0" smtClean="0"/>
              <a:t>§ متطوعون بالجهد فقط.</a:t>
            </a:r>
          </a:p>
          <a:p>
            <a:r>
              <a:rPr lang="ar-SA" sz="2400" dirty="0" smtClean="0"/>
              <a:t>§ متطوعون بالجهد والخبرة.</a:t>
            </a:r>
          </a:p>
          <a:p>
            <a:r>
              <a:rPr lang="ar-SA" sz="2400" dirty="0" smtClean="0"/>
              <a:t>§ متطوعون بالوقت.</a:t>
            </a:r>
          </a:p>
          <a:p>
            <a:r>
              <a:rPr lang="ar-SA" sz="2400" dirty="0" smtClean="0"/>
              <a:t>§ متطوعون بالجهد والوقت والمال.</a:t>
            </a:r>
          </a:p>
          <a:p>
            <a:r>
              <a:rPr lang="ar-SA" sz="2400" dirty="0" smtClean="0"/>
              <a:t>§ متطوعون لهم مكانة اجتماعية كالنجوم والأبطال الرياضيين وأعضاء الهيئات الدينية.</a:t>
            </a:r>
          </a:p>
          <a:p>
            <a:r>
              <a:rPr lang="ar-SA" sz="2400" dirty="0" smtClean="0"/>
              <a:t>وهذا التقسيم له أهميته في إعانة المؤسسة على استقطاب النوعية التي ترغب فيهــــــــــا من المتطوعين، بحسب أهداف المؤسسة ورسالتها ونوعية أنشطتها. كذلك، فإنه يعين المؤسسة على توجيه كل صنف إلى ما يمكنه القيام به، وحفزه للعطاء لتضمن جودة وفعالية كل متطوع .</a:t>
            </a:r>
          </a:p>
          <a:p>
            <a:r>
              <a:rPr lang="ar-SA" sz="2400" dirty="0" smtClean="0"/>
              <a:t>يلعب التحفيز والتنشيط دوراً بارزاً في المحافظة على المتطوِّع واستغلال طاقاته وخبراته المستجدة سواء على صعيد الجماعة أو المؤسسة. </a:t>
            </a:r>
            <a:endParaRPr lang="ar-SA" sz="24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8193" name="Picture 1" descr="C:\Users\gcc\Desktop\فوز\صزر العمل التطوعي\المدرب-34.jpg"/>
          <p:cNvPicPr>
            <a:picLocks noChangeAspect="1" noChangeArrowheads="1"/>
          </p:cNvPicPr>
          <p:nvPr/>
        </p:nvPicPr>
        <p:blipFill>
          <a:blip r:embed="rId3" cstate="print"/>
          <a:srcRect/>
          <a:stretch>
            <a:fillRect/>
          </a:stretch>
        </p:blipFill>
        <p:spPr bwMode="auto">
          <a:xfrm>
            <a:off x="755577" y="0"/>
            <a:ext cx="7344816" cy="6858000"/>
          </a:xfrm>
          <a:prstGeom prst="rect">
            <a:avLst/>
          </a:prstGeom>
          <a:noFill/>
        </p:spPr>
      </p:pic>
      <p:sp>
        <p:nvSpPr>
          <p:cNvPr id="4" name="شكل بيضاوي 3"/>
          <p:cNvSpPr/>
          <p:nvPr/>
        </p:nvSpPr>
        <p:spPr>
          <a:xfrm>
            <a:off x="6876256" y="630932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193"/>
                                        </p:tgtEl>
                                        <p:attrNameLst>
                                          <p:attrName>style.visibility</p:attrName>
                                        </p:attrNameLst>
                                      </p:cBhvr>
                                      <p:to>
                                        <p:strVal val="visible"/>
                                      </p:to>
                                    </p:set>
                                    <p:animEffect transition="in" filter="fade">
                                      <p:cBhvr>
                                        <p:cTn id="7" dur="1000"/>
                                        <p:tgtEl>
                                          <p:spTgt spid="8193"/>
                                        </p:tgtEl>
                                      </p:cBhvr>
                                    </p:animEffect>
                                    <p:anim calcmode="lin" valueType="num">
                                      <p:cBhvr>
                                        <p:cTn id="8" dur="1000" fill="hold"/>
                                        <p:tgtEl>
                                          <p:spTgt spid="8193"/>
                                        </p:tgtEl>
                                        <p:attrNameLst>
                                          <p:attrName>ppt_x</p:attrName>
                                        </p:attrNameLst>
                                      </p:cBhvr>
                                      <p:tavLst>
                                        <p:tav tm="0">
                                          <p:val>
                                            <p:strVal val="#ppt_x"/>
                                          </p:val>
                                        </p:tav>
                                        <p:tav tm="100000">
                                          <p:val>
                                            <p:strVal val="#ppt_x"/>
                                          </p:val>
                                        </p:tav>
                                      </p:tavLst>
                                    </p:anim>
                                    <p:anim calcmode="lin" valueType="num">
                                      <p:cBhvr>
                                        <p:cTn id="9" dur="900" decel="100000" fill="hold"/>
                                        <p:tgtEl>
                                          <p:spTgt spid="819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19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7170" name="Rectangle 2"/>
          <p:cNvSpPr>
            <a:spLocks noChangeArrowheads="1"/>
          </p:cNvSpPr>
          <p:nvPr/>
        </p:nvSpPr>
        <p:spPr bwMode="auto">
          <a:xfrm>
            <a:off x="4860032" y="1084965"/>
            <a:ext cx="335804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بناء مهارات المتطوعين</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يتم تقسيم الفرق القيادية وفقاً لما يلي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رسم تخطيطي 3"/>
          <p:cNvGraphicFramePr/>
          <p:nvPr/>
        </p:nvGraphicFramePr>
        <p:xfrm>
          <a:off x="899592" y="1412776"/>
          <a:ext cx="7128792" cy="2664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171" name="Rectangle 3"/>
          <p:cNvSpPr>
            <a:spLocks noChangeArrowheads="1"/>
          </p:cNvSpPr>
          <p:nvPr/>
        </p:nvSpPr>
        <p:spPr bwMode="auto">
          <a:xfrm>
            <a:off x="611560" y="3176972"/>
            <a:ext cx="81724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tab pos="1263650" algn="l"/>
              </a:tabLst>
            </a:pP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tab pos="1263650" algn="l"/>
              </a:tabLst>
            </a:pP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tab pos="1263650" algn="l"/>
              </a:tabLst>
            </a:pP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4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أولاً - مجموعات القيادة</a:t>
            </a:r>
            <a:r>
              <a:rPr kumimoji="0" lang="en-US" sz="24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مجموعة تتصف بالقدرة القيادية وبسمات شخصية تؤهلها لإدارة الفرق التطوعية , وتقدم لها دورات عن القيادة والإدارة . </a:t>
            </a:r>
            <a:endParaRPr kumimoji="0" lang="ar-SA" sz="24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tab pos="1263650" algn="l"/>
              </a:tabLst>
            </a:pPr>
            <a:r>
              <a:rPr kumimoji="0" lang="ar-SA" sz="24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ثانياً - مجموعات التفكير</a:t>
            </a:r>
            <a:r>
              <a:rPr lang="ar-SA" sz="2400" b="1" dirty="0" smtClean="0">
                <a:solidFill>
                  <a:srgbClr val="7030A0"/>
                </a:solidFill>
                <a:latin typeface="Arial" pitchFamily="34" charset="0"/>
                <a:ea typeface="Times New Roman" pitchFamily="18" charset="0"/>
                <a:cs typeface="Arial" pitchFamily="34" charset="0"/>
              </a:rPr>
              <a:t>:</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وهي مجموعات تقدم لها دورات خاصة في طرق التخطيط والتفكير , وتهدف إلى ابتكار مبادرات تطوعية تتناسب مع الطلاب , ليتم الاختيار منها المشاريع الناجحة.</a:t>
            </a:r>
            <a:r>
              <a:rPr kumimoji="0" lang="en-US" sz="24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anim calcmode="lin" valueType="num">
                                      <p:cBhvr>
                                        <p:cTn id="8" dur="2000" fill="hold"/>
                                        <p:tgtEl>
                                          <p:spTgt spid="7170"/>
                                        </p:tgtEl>
                                        <p:attrNameLst>
                                          <p:attrName>style.rotation</p:attrName>
                                        </p:attrNameLst>
                                      </p:cBhvr>
                                      <p:tavLst>
                                        <p:tav tm="0">
                                          <p:val>
                                            <p:fltVal val="720"/>
                                          </p:val>
                                        </p:tav>
                                        <p:tav tm="100000">
                                          <p:val>
                                            <p:fltVal val="0"/>
                                          </p:val>
                                        </p:tav>
                                      </p:tavLst>
                                    </p:anim>
                                    <p:anim calcmode="lin" valueType="num">
                                      <p:cBhvr>
                                        <p:cTn id="9" dur="2000" fill="hold"/>
                                        <p:tgtEl>
                                          <p:spTgt spid="7170"/>
                                        </p:tgtEl>
                                        <p:attrNameLst>
                                          <p:attrName>ppt_h</p:attrName>
                                        </p:attrNameLst>
                                      </p:cBhvr>
                                      <p:tavLst>
                                        <p:tav tm="0">
                                          <p:val>
                                            <p:fltVal val="0"/>
                                          </p:val>
                                        </p:tav>
                                        <p:tav tm="100000">
                                          <p:val>
                                            <p:strVal val="#ppt_h"/>
                                          </p:val>
                                        </p:tav>
                                      </p:tavLst>
                                    </p:anim>
                                    <p:anim calcmode="lin" valueType="num">
                                      <p:cBhvr>
                                        <p:cTn id="10" dur="2000" fill="hold"/>
                                        <p:tgtEl>
                                          <p:spTgt spid="7170"/>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grpId="0" nodeType="clickEffect">
                                  <p:stCondLst>
                                    <p:cond delay="0"/>
                                  </p:stCondLst>
                                  <p:childTnLst>
                                    <p:set>
                                      <p:cBhvr>
                                        <p:cTn id="21" dur="1" fill="hold">
                                          <p:stCondLst>
                                            <p:cond delay="0"/>
                                          </p:stCondLst>
                                        </p:cTn>
                                        <p:tgtEl>
                                          <p:spTgt spid="7171"/>
                                        </p:tgtEl>
                                        <p:attrNameLst>
                                          <p:attrName>style.visibility</p:attrName>
                                        </p:attrNameLst>
                                      </p:cBhvr>
                                      <p:to>
                                        <p:strVal val="visible"/>
                                      </p:to>
                                    </p:set>
                                    <p:animEffect transition="in" filter="fade">
                                      <p:cBhvr>
                                        <p:cTn id="22" dur="2000"/>
                                        <p:tgtEl>
                                          <p:spTgt spid="7171"/>
                                        </p:tgtEl>
                                      </p:cBhvr>
                                    </p:animEffect>
                                    <p:anim calcmode="lin" valueType="num">
                                      <p:cBhvr>
                                        <p:cTn id="23" dur="2000" fill="hold"/>
                                        <p:tgtEl>
                                          <p:spTgt spid="7171"/>
                                        </p:tgtEl>
                                        <p:attrNameLst>
                                          <p:attrName>style.rotation</p:attrName>
                                        </p:attrNameLst>
                                      </p:cBhvr>
                                      <p:tavLst>
                                        <p:tav tm="0">
                                          <p:val>
                                            <p:fltVal val="720"/>
                                          </p:val>
                                        </p:tav>
                                        <p:tav tm="100000">
                                          <p:val>
                                            <p:fltVal val="0"/>
                                          </p:val>
                                        </p:tav>
                                      </p:tavLst>
                                    </p:anim>
                                    <p:anim calcmode="lin" valueType="num">
                                      <p:cBhvr>
                                        <p:cTn id="24" dur="2000" fill="hold"/>
                                        <p:tgtEl>
                                          <p:spTgt spid="7171"/>
                                        </p:tgtEl>
                                        <p:attrNameLst>
                                          <p:attrName>ppt_h</p:attrName>
                                        </p:attrNameLst>
                                      </p:cBhvr>
                                      <p:tavLst>
                                        <p:tav tm="0">
                                          <p:val>
                                            <p:fltVal val="0"/>
                                          </p:val>
                                        </p:tav>
                                        <p:tav tm="100000">
                                          <p:val>
                                            <p:strVal val="#ppt_h"/>
                                          </p:val>
                                        </p:tav>
                                      </p:tavLst>
                                    </p:anim>
                                    <p:anim calcmode="lin" valueType="num">
                                      <p:cBhvr>
                                        <p:cTn id="25" dur="2000" fill="hold"/>
                                        <p:tgtEl>
                                          <p:spTgt spid="717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Graphic spid="4" grpId="0">
        <p:bldAsOne/>
      </p:bldGraphic>
      <p:bldP spid="717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6148" name="Rectangle 4"/>
          <p:cNvSpPr>
            <a:spLocks noChangeArrowheads="1"/>
          </p:cNvSpPr>
          <p:nvPr/>
        </p:nvSpPr>
        <p:spPr bwMode="auto">
          <a:xfrm>
            <a:off x="683568" y="1268760"/>
            <a:ext cx="799288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ثالثاً - مجموعات الإعداد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b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هي مجموعة يقدم لها دورات عن إدارة المشاريع والميزانيات وغيرها , ومهمتها هو الإعداد والتنسيق والتحضير للأنشطة والفعاليات التي تم اختيارها.</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ar-SA" sz="24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رابعاً -</a:t>
            </a:r>
            <a:r>
              <a:rPr kumimoji="0" lang="ar-SA" sz="2400" b="0"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 </a:t>
            </a: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مجموعات التنفيذ (وهم الأغلبية</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تقدم لهم دورات ومحاضرات عن أهمية العمل التطوعي وعن الحقوق والواجبات وما إلى ذلك , وهي المجموعة التي تسهم في تنفيذ المشاريع.</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b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ar-SA" sz="24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خامساً - مجموعات إعلامية وعلاقات عامة</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b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تقدم لهذه المجموعة دورات ومحاضرات وورش عمل عن العلاقات العامة والإعلام وكتابة التقارير وكذلك عن دور الإعلان في إنجاح الفعاليات. ومهمة هذه المجموعات هي إعداد التصاميم والبروشورات والمطويات المتعلقة بالأنشطة وكذلك التقارير الإعلامية لنشرها بما فيها النشرة الإذاعية</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Scale>
                                      <p:cBhvr>
                                        <p:cTn id="7" dur="1000" decel="50000" fill="hold">
                                          <p:stCondLst>
                                            <p:cond delay="0"/>
                                          </p:stCondLst>
                                        </p:cTn>
                                        <p:tgtEl>
                                          <p:spTgt spid="61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48"/>
                                        </p:tgtEl>
                                        <p:attrNameLst>
                                          <p:attrName>ppt_x</p:attrName>
                                          <p:attrName>ppt_y</p:attrName>
                                        </p:attrNameLst>
                                      </p:cBhvr>
                                    </p:animMotion>
                                    <p:animEffect transition="in" filter="fade">
                                      <p:cBhvr>
                                        <p:cTn id="9" dur="1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5121" name="Picture 1" descr="C:\Users\gcc\Desktop\فوز\صزر العمل التطوعي\المدرب-37.jpg"/>
          <p:cNvPicPr>
            <a:picLocks noChangeAspect="1" noChangeArrowheads="1"/>
          </p:cNvPicPr>
          <p:nvPr/>
        </p:nvPicPr>
        <p:blipFill>
          <a:blip r:embed="rId3" cstate="print"/>
          <a:srcRect/>
          <a:stretch>
            <a:fillRect/>
          </a:stretch>
        </p:blipFill>
        <p:spPr bwMode="auto">
          <a:xfrm>
            <a:off x="251520" y="0"/>
            <a:ext cx="8892480" cy="6858000"/>
          </a:xfrm>
          <a:prstGeom prst="rect">
            <a:avLst/>
          </a:prstGeom>
          <a:noFill/>
        </p:spPr>
      </p:pic>
      <p:sp>
        <p:nvSpPr>
          <p:cNvPr id="4" name="شكل بيضاوي 3"/>
          <p:cNvSpPr/>
          <p:nvPr/>
        </p:nvSpPr>
        <p:spPr>
          <a:xfrm>
            <a:off x="1331640" y="623731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4097" name="Picture 1" descr="C:\Users\gcc\Desktop\فوز\صزر العمل التطوعي\المدرب-39.jpg"/>
          <p:cNvPicPr>
            <a:picLocks noChangeAspect="1" noChangeArrowheads="1"/>
          </p:cNvPicPr>
          <p:nvPr/>
        </p:nvPicPr>
        <p:blipFill>
          <a:blip r:embed="rId3" cstate="print"/>
          <a:srcRect/>
          <a:stretch>
            <a:fillRect/>
          </a:stretch>
        </p:blipFill>
        <p:spPr bwMode="auto">
          <a:xfrm>
            <a:off x="683568" y="0"/>
            <a:ext cx="8136903" cy="6858000"/>
          </a:xfrm>
          <a:prstGeom prst="rect">
            <a:avLst/>
          </a:prstGeom>
          <a:noFill/>
        </p:spPr>
      </p:pic>
      <p:sp>
        <p:nvSpPr>
          <p:cNvPr id="4" name="شكل بيضاوي 3"/>
          <p:cNvSpPr/>
          <p:nvPr/>
        </p:nvSpPr>
        <p:spPr>
          <a:xfrm>
            <a:off x="1691680" y="630932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3084" name="Rectangle 12"/>
          <p:cNvSpPr>
            <a:spLocks noChangeArrowheads="1"/>
          </p:cNvSpPr>
          <p:nvPr/>
        </p:nvSpPr>
        <p:spPr bwMode="auto">
          <a:xfrm>
            <a:off x="5471693" y="528355"/>
            <a:ext cx="2925994"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400" b="1" i="0" u="sng" strike="noStrike" cap="none" normalizeH="0" baseline="0" dirty="0" smtClean="0">
                <a:ln>
                  <a:noFill/>
                </a:ln>
                <a:solidFill>
                  <a:schemeClr val="tx1"/>
                </a:solidFill>
                <a:effectLst/>
                <a:latin typeface="Arial" pitchFamily="34" charset="0"/>
                <a:ea typeface="Calibri" pitchFamily="34" charset="0"/>
                <a:cs typeface="Arial" pitchFamily="34" charset="0"/>
              </a:rPr>
              <a:t>كيفية بناء النشاط التطوعي</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3074" name="Group 2"/>
          <p:cNvGrpSpPr>
            <a:grpSpLocks/>
          </p:cNvGrpSpPr>
          <p:nvPr/>
        </p:nvGrpSpPr>
        <p:grpSpPr bwMode="auto">
          <a:xfrm>
            <a:off x="827584" y="1412776"/>
            <a:ext cx="8064896" cy="1647825"/>
            <a:chOff x="2445" y="12924"/>
            <a:chExt cx="8055" cy="2595"/>
          </a:xfrm>
        </p:grpSpPr>
        <p:sp>
          <p:nvSpPr>
            <p:cNvPr id="3083" name="Rectangle 11"/>
            <p:cNvSpPr>
              <a:spLocks noChangeArrowheads="1"/>
            </p:cNvSpPr>
            <p:nvPr/>
          </p:nvSpPr>
          <p:spPr bwMode="auto">
            <a:xfrm>
              <a:off x="6855" y="12924"/>
              <a:ext cx="1530" cy="930"/>
            </a:xfrm>
            <a:prstGeom prst="rec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Calibri" pitchFamily="34" charset="0"/>
                  <a:ea typeface="Calibri" pitchFamily="34" charset="0"/>
                  <a:cs typeface="Arial" pitchFamily="34" charset="0"/>
                </a:rPr>
                <a:t>تحديد ميول المتطوعين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082" name="Rectangle 10"/>
            <p:cNvSpPr>
              <a:spLocks noChangeArrowheads="1"/>
            </p:cNvSpPr>
            <p:nvPr/>
          </p:nvSpPr>
          <p:spPr bwMode="auto">
            <a:xfrm>
              <a:off x="8970" y="12924"/>
              <a:ext cx="1530" cy="930"/>
            </a:xfrm>
            <a:prstGeom prst="rec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تحديد هدف</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1" name="Rectangle 9"/>
            <p:cNvSpPr>
              <a:spLocks noChangeArrowheads="1"/>
            </p:cNvSpPr>
            <p:nvPr/>
          </p:nvSpPr>
          <p:spPr bwMode="auto">
            <a:xfrm>
              <a:off x="5655" y="14589"/>
              <a:ext cx="1530" cy="930"/>
            </a:xfrm>
            <a:prstGeom prst="rec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Calibri" pitchFamily="34" charset="0"/>
                  <a:ea typeface="Calibri" pitchFamily="34" charset="0"/>
                  <a:cs typeface="Arial" pitchFamily="34" charset="0"/>
                </a:rPr>
                <a:t>تقييم</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080" name="Rectangle 8"/>
            <p:cNvSpPr>
              <a:spLocks noChangeArrowheads="1"/>
            </p:cNvSpPr>
            <p:nvPr/>
          </p:nvSpPr>
          <p:spPr bwMode="auto">
            <a:xfrm>
              <a:off x="2445" y="12924"/>
              <a:ext cx="1530" cy="930"/>
            </a:xfrm>
            <a:prstGeom prst="rec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Calibri" pitchFamily="34" charset="0"/>
                  <a:ea typeface="Calibri" pitchFamily="34" charset="0"/>
                  <a:cs typeface="Arial" pitchFamily="34" charset="0"/>
                </a:rPr>
                <a:t>متابعة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079" name="Rectangle 7"/>
            <p:cNvSpPr>
              <a:spLocks noChangeArrowheads="1"/>
            </p:cNvSpPr>
            <p:nvPr/>
          </p:nvSpPr>
          <p:spPr bwMode="auto">
            <a:xfrm>
              <a:off x="4605" y="12924"/>
              <a:ext cx="1530" cy="930"/>
            </a:xfrm>
            <a:prstGeom prst="rec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Calibri" pitchFamily="34" charset="0"/>
                  <a:ea typeface="Calibri" pitchFamily="34" charset="0"/>
                  <a:cs typeface="Arial" pitchFamily="34" charset="0"/>
                </a:rPr>
                <a:t>تحديد المهمة</a:t>
              </a:r>
              <a:r>
                <a:rPr kumimoji="0" lang="ar-SA" sz="1600" b="0" i="0" u="none" strike="noStrike" cap="none" normalizeH="0" baseline="0" smtClean="0">
                  <a:ln>
                    <a:noFill/>
                  </a:ln>
                  <a:solidFill>
                    <a:schemeClr val="tx1"/>
                  </a:solidFill>
                  <a:effectLst/>
                  <a:latin typeface="Calibri" pitchFamily="34" charset="0"/>
                  <a:ea typeface="Calibri" pitchFamily="34" charset="0"/>
                  <a:cs typeface="Arial" pitchFamily="34" charset="0"/>
                </a:rPr>
                <a:t> الملائمة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078" name="AutoShape 6"/>
            <p:cNvSpPr>
              <a:spLocks noChangeArrowheads="1"/>
            </p:cNvSpPr>
            <p:nvPr/>
          </p:nvSpPr>
          <p:spPr bwMode="auto">
            <a:xfrm>
              <a:off x="8505" y="13359"/>
              <a:ext cx="285" cy="143"/>
            </a:xfrm>
            <a:prstGeom prst="leftArrow">
              <a:avLst>
                <a:gd name="adj1" fmla="val 50000"/>
                <a:gd name="adj2" fmla="val 4982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3077" name="AutoShape 5"/>
            <p:cNvSpPr>
              <a:spLocks noChangeArrowheads="1"/>
            </p:cNvSpPr>
            <p:nvPr/>
          </p:nvSpPr>
          <p:spPr bwMode="auto">
            <a:xfrm>
              <a:off x="6345" y="13359"/>
              <a:ext cx="285" cy="143"/>
            </a:xfrm>
            <a:prstGeom prst="leftArrow">
              <a:avLst>
                <a:gd name="adj1" fmla="val 50000"/>
                <a:gd name="adj2" fmla="val 4982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3076" name="AutoShape 4"/>
            <p:cNvSpPr>
              <a:spLocks noChangeArrowheads="1"/>
            </p:cNvSpPr>
            <p:nvPr/>
          </p:nvSpPr>
          <p:spPr bwMode="auto">
            <a:xfrm>
              <a:off x="4140" y="13359"/>
              <a:ext cx="285" cy="143"/>
            </a:xfrm>
            <a:prstGeom prst="leftArrow">
              <a:avLst>
                <a:gd name="adj1" fmla="val 50000"/>
                <a:gd name="adj2" fmla="val 4982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3075" name="AutoShape 3"/>
            <p:cNvSpPr>
              <a:spLocks noChangeShapeType="1"/>
            </p:cNvSpPr>
            <p:nvPr/>
          </p:nvSpPr>
          <p:spPr bwMode="auto">
            <a:xfrm>
              <a:off x="3120" y="13854"/>
              <a:ext cx="2325" cy="1185"/>
            </a:xfrm>
            <a:prstGeom prst="bentConnector3">
              <a:avLst>
                <a:gd name="adj1" fmla="val 49977"/>
              </a:avLst>
            </a:prstGeom>
            <a:noFill/>
            <a:ln w="9525">
              <a:solidFill>
                <a:srgbClr val="000000"/>
              </a:solidFill>
              <a:miter lim="800000"/>
              <a:headEnd/>
              <a:tailEnd type="triangle" w="med" len="med"/>
            </a:ln>
          </p:spPr>
          <p:txBody>
            <a:bodyPr vert="horz" wrap="square" lIns="91440" tIns="45720" rIns="91440" bIns="45720" numCol="1" anchor="t" anchorCtr="0" compatLnSpc="1">
              <a:prstTxWarp prst="textNoShape">
                <a:avLst/>
              </a:prstTxWarp>
            </a:bodyPr>
            <a:lstStyle/>
            <a:p>
              <a:endParaRPr lang="ar-SA"/>
            </a:p>
          </p:txBody>
        </p:sp>
      </p:grpSp>
      <p:sp>
        <p:nvSpPr>
          <p:cNvPr id="3090" name="Rectangle 18"/>
          <p:cNvSpPr>
            <a:spLocks noChangeArrowheads="1"/>
          </p:cNvSpPr>
          <p:nvPr/>
        </p:nvSpPr>
        <p:spPr bwMode="auto">
          <a:xfrm>
            <a:off x="323528" y="2456602"/>
            <a:ext cx="8424936"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FF00FF"/>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00FF"/>
                </a:solidFill>
                <a:effectLst/>
                <a:latin typeface="Arial" pitchFamily="34" charset="0"/>
                <a:ea typeface="Times New Roman" pitchFamily="18"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لكي تحقق الأنشطة التربوية أهدافها فيما يتعلق بالعمل التطوعي يجب أن تقوم على عدة أسس، </a:t>
            </a:r>
          </a:p>
          <a:p>
            <a:pPr marL="0" marR="0" lvl="0" indent="0" defTabSz="914400" rtl="0" eaLnBrk="0" fontAlgn="base" latinLnBrk="0" hangingPunct="0">
              <a:lnSpc>
                <a:spcPct val="100000"/>
              </a:lnSpc>
              <a:spcBef>
                <a:spcPct val="0"/>
              </a:spcBef>
              <a:spcAft>
                <a:spcPct val="0"/>
              </a:spcAft>
              <a:buClrTx/>
              <a:buSzTx/>
              <a:buFontTx/>
              <a:buNone/>
              <a:tabLst/>
            </a:pPr>
            <a:r>
              <a:rPr lang="ar-SA" sz="2000" b="1" dirty="0" smtClean="0">
                <a:solidFill>
                  <a:srgbClr val="000000"/>
                </a:solidFill>
                <a:latin typeface="Arial" pitchFamily="34" charset="0"/>
                <a:ea typeface="Times New Roman" pitchFamily="18" charset="0"/>
                <a:cs typeface="Arial" pitchFamily="34" charset="0"/>
              </a:rPr>
              <a:t>أهمها :</a:t>
            </a: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b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ar-SA"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أن يكون للنشاط هدف محدد وواضح ومرغوب فيه</a:t>
            </a: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b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ar-SA"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أن تتعدد أوجه النشاط أمام التلاميذ، فيختار كل منهم مع ما يتناسب معه من ميول ورغبات وقدرات، </a:t>
            </a: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ar-SA"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وهذا التعدد في أوجه النشاط يتبعه تعدد في أدوار التلاميذ</a:t>
            </a: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b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ar-SA"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أن يراعي مستوى نضج التلاميذ عند اختيار لون النشاط، وكذا الفروق الفردية. فعلى سبيل المثال لا يطلب من تلميذ في المرحلة الابتدائية التبرع بالدم كعمل تطوعي، غير أنه يمكن أن يطلب منه </a:t>
            </a: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ar-SA"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المشاركة في حملة دعائية لحث الشباب على التبرع بالدم</a:t>
            </a:r>
            <a: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r>
            <a:br>
              <a:rPr kumimoji="0" lang="en-US"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2049" name="Rectangle 1"/>
          <p:cNvSpPr>
            <a:spLocks noChangeArrowheads="1"/>
          </p:cNvSpPr>
          <p:nvPr/>
        </p:nvSpPr>
        <p:spPr bwMode="auto">
          <a:xfrm>
            <a:off x="539552" y="1348461"/>
            <a:ext cx="835292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ضرورة مراعاة طاقات التلاميذ، بحيث لا يطغى العمل التطوعي على وقت راحتهم ومراجعة دروسهم، حتى لا نبني في جانب ونهدم جوانب أخرى</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b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ar-SA"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مراعاة اتباع الأسلوب الديمقراطي عند تنظيم الأنشطة التربوية المتعلقة بالعمل التطوعي وتحديد أدوار كل تلميذ، وتدوير تلك الأدوار بينهم حتى تكتمل خبرتهم</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b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ar-SA"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ضرورة ارتباط الأنشطة التربوية المتعلقة بالعمل التطوعي بالبيئة وحاجات المجتمع، وتمثل المدرسة البيئة الصغرى لميدان العمل التطوعي ، كما يمثل العمل التطوعي خارج المدرسة البيئة الكبرى للطالب .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ar-SA"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أن تتسم الأنشطة التربوية المتعلقة بالعمل التطوعي بالجدية والإيجابية والبعد عن المظاهر الدعائية، فيترسخ في شخصية التلميذ الجدية والاهتمام المقرون بالمسؤولية الملزمة</a:t>
            </a:r>
            <a:r>
              <a:rPr kumimoji="0" lang="ar-SA"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blinds(horizontal)">
                                      <p:cBhvr>
                                        <p:cTn id="7" dur="10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44033" name="Rectangle 1"/>
          <p:cNvSpPr>
            <a:spLocks noChangeArrowheads="1"/>
          </p:cNvSpPr>
          <p:nvPr/>
        </p:nvSpPr>
        <p:spPr bwMode="auto">
          <a:xfrm>
            <a:off x="899592" y="1124744"/>
            <a:ext cx="770485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4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التطوع يبدأ من المدرسة</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يفتقد النشاط التطوعي إلى الهوية داخل المدارس، مما تسبّب في غياب بعض المهـــارات الإيجابية . إن للمدرسة دور كبير، ومن ضمن مهامها التربية على القيم والمبادئ النبيلة وعلى خدمة المجتمع، وكذلك غرس العمل التطوعي في نفوس الطلاب من خلال المناهج وتدعيمها بممارسات , فلماذا لا نجد تطوعاً ينطلق من المدارس ؟!هناك طاقات مبدعة لم تجد من يُشجّعها .</a:t>
            </a:r>
            <a:endPar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تساهم الأعمال التطوعية في نشر روح التعاون والتكاتف والاعتماد على الذات وحب الخير بين أفراد المجتمع وعدم الاتكالية، كذلك تُسهم في تعميق ثقافة التواضع وحُب المهن، إلى جانب نشر الإحساس والشعور بالآخرين، وإشاعة المودة والتعاون، إضافةً إلى تنمية المهــــارات إلى الأفضل، إن العمل التطوعي يرسم ملامح الإبداع في شخصية الطالب، ويعزز سلوك تحمل المسؤولية في تصرفاته .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4033"/>
                                        </p:tgtEl>
                                        <p:attrNameLst>
                                          <p:attrName>style.visibility</p:attrName>
                                        </p:attrNameLst>
                                      </p:cBhvr>
                                      <p:to>
                                        <p:strVal val="visible"/>
                                      </p:to>
                                    </p:set>
                                    <p:anim calcmode="lin" valueType="num">
                                      <p:cBhvr>
                                        <p:cTn id="7" dur="500" decel="50000" fill="hold">
                                          <p:stCondLst>
                                            <p:cond delay="0"/>
                                          </p:stCondLst>
                                        </p:cTn>
                                        <p:tgtEl>
                                          <p:spTgt spid="4403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403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4033"/>
                                        </p:tgtEl>
                                        <p:attrNameLst>
                                          <p:attrName>ppt_w</p:attrName>
                                        </p:attrNameLst>
                                      </p:cBhvr>
                                      <p:tavLst>
                                        <p:tav tm="0">
                                          <p:val>
                                            <p:strVal val="#ppt_w*.05"/>
                                          </p:val>
                                        </p:tav>
                                        <p:tav tm="100000">
                                          <p:val>
                                            <p:strVal val="#ppt_w"/>
                                          </p:val>
                                        </p:tav>
                                      </p:tavLst>
                                    </p:anim>
                                    <p:anim calcmode="lin" valueType="num">
                                      <p:cBhvr>
                                        <p:cTn id="10" dur="1000" fill="hold"/>
                                        <p:tgtEl>
                                          <p:spTgt spid="4403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403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403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403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4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5" name="صورة 4" descr="C:\Users\gcc\Pictures\images (17).jpg"/>
          <p:cNvPicPr/>
          <p:nvPr/>
        </p:nvPicPr>
        <p:blipFill>
          <a:blip r:embed="rId3" cstate="print"/>
          <a:srcRect/>
          <a:stretch>
            <a:fillRect/>
          </a:stretch>
        </p:blipFill>
        <p:spPr bwMode="auto">
          <a:xfrm>
            <a:off x="3347864" y="692696"/>
            <a:ext cx="3251423" cy="2891953"/>
          </a:xfrm>
          <a:prstGeom prst="rect">
            <a:avLst/>
          </a:prstGeom>
          <a:noFill/>
          <a:ln w="9525">
            <a:noFill/>
            <a:miter lim="800000"/>
            <a:headEnd/>
            <a:tailEnd/>
          </a:ln>
        </p:spPr>
      </p:pic>
      <p:sp>
        <p:nvSpPr>
          <p:cNvPr id="6" name="مستطيل 5"/>
          <p:cNvSpPr/>
          <p:nvPr/>
        </p:nvSpPr>
        <p:spPr>
          <a:xfrm>
            <a:off x="2195736" y="3933056"/>
            <a:ext cx="5112568" cy="954107"/>
          </a:xfrm>
          <a:prstGeom prst="rect">
            <a:avLst/>
          </a:prstGeom>
        </p:spPr>
        <p:txBody>
          <a:bodyPr wrap="square">
            <a:spAutoFit/>
          </a:bodyPr>
          <a:lstStyle/>
          <a:p>
            <a:r>
              <a:rPr lang="ar-SA" sz="2800" dirty="0" smtClean="0"/>
              <a:t>  تجربة العمل التطوعي في المدرسة </a:t>
            </a:r>
          </a:p>
          <a:p>
            <a:r>
              <a:rPr lang="ar-SA" sz="2800" dirty="0" smtClean="0"/>
              <a:t>الثانوية الأولى للبنات بمحافظة عنيزة</a:t>
            </a:r>
            <a:endParaRPr lang="ar-SA"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Scale>
                                      <p:cBhvr>
                                        <p:cTn id="15" dur="2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2000" decel="50000" fill="hold">
                                          <p:stCondLst>
                                            <p:cond delay="0"/>
                                          </p:stCondLst>
                                        </p:cTn>
                                        <p:tgtEl>
                                          <p:spTgt spid="6"/>
                                        </p:tgtEl>
                                        <p:attrNameLst>
                                          <p:attrName>ppt_x</p:attrName>
                                          <p:attrName>ppt_y</p:attrName>
                                        </p:attrNameLst>
                                      </p:cBhvr>
                                    </p:animMotion>
                                    <p:animEffect transition="in" filter="fad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45058" name="Picture 2" descr="C:\Users\gcc\Desktop\فوز\صزر العمل التطوعي\المدرب-41.jpg"/>
          <p:cNvPicPr>
            <a:picLocks noChangeAspect="1" noChangeArrowheads="1"/>
          </p:cNvPicPr>
          <p:nvPr/>
        </p:nvPicPr>
        <p:blipFill>
          <a:blip r:embed="rId3" cstate="print"/>
          <a:srcRect/>
          <a:stretch>
            <a:fillRect/>
          </a:stretch>
        </p:blipFill>
        <p:spPr bwMode="auto">
          <a:xfrm>
            <a:off x="1331640" y="0"/>
            <a:ext cx="6768752" cy="6858000"/>
          </a:xfrm>
          <a:prstGeom prst="rect">
            <a:avLst/>
          </a:prstGeom>
          <a:noFill/>
        </p:spPr>
      </p:pic>
      <p:sp>
        <p:nvSpPr>
          <p:cNvPr id="7" name="شكل بيضاوي 6"/>
          <p:cNvSpPr/>
          <p:nvPr/>
        </p:nvSpPr>
        <p:spPr>
          <a:xfrm>
            <a:off x="2123728" y="630932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5" name="مستطيل 4"/>
          <p:cNvSpPr/>
          <p:nvPr/>
        </p:nvSpPr>
        <p:spPr>
          <a:xfrm>
            <a:off x="395536" y="980728"/>
            <a:ext cx="8136904" cy="3539430"/>
          </a:xfrm>
          <a:prstGeom prst="rect">
            <a:avLst/>
          </a:prstGeom>
        </p:spPr>
        <p:txBody>
          <a:bodyPr wrap="square">
            <a:spAutoFit/>
          </a:bodyPr>
          <a:lstStyle/>
          <a:p>
            <a:r>
              <a:rPr lang="ar-SA" sz="2800" dirty="0" smtClean="0"/>
              <a:t>تجربة العمل التطوعي في المدرسة الثانوية الأولى للبنات بمحافظة عنيزة أثبتت أن البيئة المدرسية مناخ ملائم للعمل التطوعي؛ فالطالبة من خلال علاقتها بمعلمتها المميزة وفي ظل إدارة محفزة تكون مهيأة للمشاركة في الأعمال التطوعية لخدمة المجتمع، لا بد من غرس مفهوم العمل التطوعي في نفوس وسلوكيات الطالب لأن ذلك يصنع لنا -بإذن الله- جيلاً واعياً ومحركاً للأعمال الإنسانية التي بفضل الله أصبحت مملكتنا رائدة وأنموذجاً يقدم للعالم أجمع، وهي ترسم أسمى وأرقى المعاني الإنسانية في تقديم الأعمال التطوعية .</a:t>
            </a:r>
            <a:endParaRPr lang="ar-SA" sz="2800" dirty="0"/>
          </a:p>
        </p:txBody>
      </p:sp>
      <p:pic>
        <p:nvPicPr>
          <p:cNvPr id="6" name="صورة 5" descr="C:\Users\gcc\Downloads\photo.GIF"/>
          <p:cNvPicPr/>
          <p:nvPr/>
        </p:nvPicPr>
        <p:blipFill>
          <a:blip r:embed="rId3" cstate="print"/>
          <a:srcRect/>
          <a:stretch>
            <a:fillRect/>
          </a:stretch>
        </p:blipFill>
        <p:spPr bwMode="auto">
          <a:xfrm>
            <a:off x="3635896" y="4509120"/>
            <a:ext cx="2459732" cy="1990725"/>
          </a:xfrm>
          <a:prstGeom prst="rect">
            <a:avLst/>
          </a:prstGeom>
          <a:noFill/>
          <a:ln w="9525">
            <a:noFill/>
            <a:miter lim="800000"/>
            <a:headEnd/>
            <a:tailEnd/>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47106" name="Rectangle 2"/>
          <p:cNvSpPr>
            <a:spLocks noChangeArrowheads="1"/>
          </p:cNvSpPr>
          <p:nvPr/>
        </p:nvSpPr>
        <p:spPr bwMode="auto">
          <a:xfrm>
            <a:off x="611560" y="1217657"/>
            <a:ext cx="8208912"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من هذا المنطلق تكون المدرسة هي نقطة البداية في غرس وتنشئة هذا المفهوم، وتنويع تلك المساهمات في جميع مناحي حياتنا اليومية؛ مما يجعل العمل التطوعي شعاراً لمجتمع مترابط متماسك يساهم في حل كثير من المشكلات التي تواجه المجتمع .</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683568" y="2627620"/>
            <a:ext cx="8064896"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endParaRPr kumimoji="0" lang="ar-SA" sz="2400" b="1" i="0" u="none" strike="noStrike" cap="none" normalizeH="0" baseline="0" dirty="0" smtClean="0">
              <a:ln>
                <a:noFill/>
              </a:ln>
              <a:solidFill>
                <a:srgbClr val="333333"/>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800" i="0" u="none" strike="noStrike" cap="none" normalizeH="0" baseline="0" dirty="0" smtClean="0">
                <a:ln>
                  <a:noFill/>
                </a:ln>
                <a:solidFill>
                  <a:srgbClr val="333333"/>
                </a:solidFill>
                <a:effectLst/>
                <a:latin typeface="Arial" pitchFamily="34" charset="0"/>
                <a:ea typeface="Calibri" pitchFamily="34" charset="0"/>
                <a:cs typeface="Arial" pitchFamily="34" charset="0"/>
              </a:rPr>
              <a:t>على المدارس تنمية العمل التطوعي في نشاطاتها الطلابية؛ لأنها ستغرس في نفوس طلابها بذرة العمل الخيري، ورفض الكسل ونمو المساهمة في بناء مجتمع متماسك، كما ستحصد حب المجتمع لبعضه وإحساسه بأن الجميع متعاونون ومتكاتفون . وهذا هو الهدف الأسمى لهذه الحقيبة التدريبية .. فهيا أيها المتدرب شمر عن السواعد وانطلق في غرس البذور وستجني بإذن الله أجمل الثمر</a:t>
            </a:r>
            <a:r>
              <a:rPr kumimoji="0" lang="ar-SA" sz="2400" b="1" i="0" u="none" strike="noStrike" cap="none" normalizeH="0" baseline="0" dirty="0" smtClean="0">
                <a:ln>
                  <a:noFill/>
                </a:ln>
                <a:solidFill>
                  <a:srgbClr val="333333"/>
                </a:solidFill>
                <a:effectLst/>
                <a:latin typeface="Arial" pitchFamily="34" charset="0"/>
                <a:ea typeface="Calibri" pitchFamily="34" charset="0"/>
                <a:cs typeface="Arial" pitchFamily="34" charset="0"/>
              </a:rPr>
              <a:t> .</a:t>
            </a:r>
            <a:r>
              <a:rPr kumimoji="0" lang="en-US" sz="24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ransition>
    <p:wedg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50178" name="Picture 2" descr="C:\Users\gcc\Pictures\images (18).jpg"/>
          <p:cNvPicPr>
            <a:picLocks noChangeAspect="1" noChangeArrowheads="1"/>
          </p:cNvPicPr>
          <p:nvPr/>
        </p:nvPicPr>
        <p:blipFill>
          <a:blip r:embed="rId3" cstate="print"/>
          <a:srcRect/>
          <a:stretch>
            <a:fillRect/>
          </a:stretch>
        </p:blipFill>
        <p:spPr bwMode="auto">
          <a:xfrm>
            <a:off x="827584" y="1124744"/>
            <a:ext cx="7992888" cy="4104456"/>
          </a:xfrm>
          <a:prstGeom prst="rect">
            <a:avLst/>
          </a:prstGeom>
          <a:noFill/>
        </p:spPr>
      </p:pic>
    </p:spTree>
  </p:cSld>
  <p:clrMapOvr>
    <a:masterClrMapping/>
  </p:clrMapOvr>
  <p:transition>
    <p:wedg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Picture 4" descr="C:\Users\gcc\Downloads\اساس المدرب.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pic>
        <p:nvPicPr>
          <p:cNvPr id="46082" name="Picture 2" descr="https://encrypted-tbn1.gstatic.com/images?q=tbn:ANd9GcR7tHgYH4nem51_9zvPvF9V1o-2OSuhkO55wjKnFoM30xT1OywGeKZi0EQ"/>
          <p:cNvPicPr>
            <a:picLocks noChangeAspect="1" noChangeArrowheads="1"/>
          </p:cNvPicPr>
          <p:nvPr/>
        </p:nvPicPr>
        <p:blipFill>
          <a:blip r:embed="rId3" cstate="print"/>
          <a:srcRect/>
          <a:stretch>
            <a:fillRect/>
          </a:stretch>
        </p:blipFill>
        <p:spPr bwMode="auto">
          <a:xfrm>
            <a:off x="3059832" y="1484784"/>
            <a:ext cx="3417168" cy="1800200"/>
          </a:xfrm>
          <a:prstGeom prst="rect">
            <a:avLst/>
          </a:prstGeom>
          <a:noFill/>
        </p:spPr>
      </p:pic>
      <p:sp>
        <p:nvSpPr>
          <p:cNvPr id="46084" name="AutoShape 4" descr="data:image/jpeg;base64,/9j/4AAQSkZJRgABAQAAAQABAAD/2wCEAAkGBhASEBUSEBQSFRISFRUaFRgYEhoXGBYUFxUaFBQWFhcYGyYfFx8jHBcTHy8gIycpLCwxFSAxNTIrNSYrLCkBCQoKDgwOGg8PFCkcFxwpKSkpKSkpKSkpKSkpKSkpKSkpLCkpKSwpKSkpKSwpLCwsKSwpKSwsLCksKSksKSksLP/AABEIANQA7gMBIgACEQEDEQH/xAAcAAEAAgMBAQEAAAAAAAAAAAAABgcBBAUDCAL/xABFEAACAQMBBQUFBgIHBwUBAAABAgMABBEhBQYHEjETIkFRYRQyVJTTGCNCcYGRUqEzQ2KCkrHwY3KissHR0hUXJFPhCP/EABcBAQEBAQAAAAAAAAAAAAAAAAABAgP/xAAdEQEBAAMBAQEBAQAAAAAAAAAAAQIRITFBElFh/9oADAMBAAIRAxEAPwC5KUpRClKUClKUClKUClKUClKUClKUClKUClKUClKUClKUClKUClKUClKUClKUClKUClKUClKUClKUClKUClKxQZpUJ3x4o29jMkAXtpMjtgp/o0/6v48v7+Fbu8HEC1t7EXcbLKJBiFQ2DI3l5jH4vLFXVTcSmlQ/cDiFHtCPlflS5Qd9B0Yfxx58PME6frUwpZol2UpSopSlKBSlKBSlKBSlKBSlKBSlKBSlKBSlKBSlKBSlKBSlKBWKzWGYAZJwB1PkPEmgp3iNwqlMxubBGkEr/eRDVldjq6k/hJJJ/hz5dOxY8F4PYTFMxN23eEgOVjb+BV8Vz73Qn0wMfnhXvubq5uopScyyNNCDnuodGj1zjA5Dj/eqza1bYxJKrThvwua0l9pvCDMjERKrZVR07QkdSQTgeA669Ofu5xVZNpTQXLhraW4YRSe72Xe5VznHc6Zz06+dW1XzlxM3bFntB1X+jmHax+gcnmX9GDeehHnVnfS8nH0aDWah/DKG6SzUTyxzQlEa3kUnmCtnMbZ68uBrnxx4VMKy1ClKVFKUpQKUpQKUpQKUpQKUpQKUpQKUpQKUpQYJx1wB6nH7142Vz2kauAQGGQD1wfdJ8sjXFcLfW9PZxWsZ+8vZVixkgiH3rhgQDjCArk/x+lSKONVAVRhVAAHkAMAftQZqJ7yb6tZXsUc0TexyqFMwBwsxbQeWMYyOvj4GpVJIqjLEADqScD+dc/eHYMd5bSW8gBWQaH+F/wADj8jiiV0q/M0KupRgCrAhgehUjBB9CCRXF3HuXk2dbNIct2QBPnykoD+yiu6KK+YdjbRbZ+0VkUlvZ5mVsac6KxRx6ZA6V9NxSKyhlIKsAQR0IOoIPqCKprZNqq7zXEMsaMk5mBVgCOR4+cYHTX/qauCwsUhiSGMEJGoVQSSQo6DJ1NayYwbFQfi1uv7VZGVFzNbZdcdWT+sXqMnAzj+zp1qb1nlPkf2qNVUXBHelsvYyEkAF4c/hwfvFzjprza+tW7VMbS3d9g3htWgKrFcTqVUdUDkRyoQegIc4PkRjUVcjuFUsxwAMk+QAzk/pVrOF+NWTaP8A8hYFwSUaR9fdQd1dM57zH/hPpW7UW3Hm9oFxfk5F1KwiyelvCTFGMeHeDnoNT61Kay2UpSgUpSgUpSgUpSgUpSgUpSgUpSgVis1g0Fc7X21DHvHF7S6pHHaHsmYkKssnNnJzgZUOMnz/ACqWbs7wC8WWZP6ASlIWIwXVFHO+DqAWJxnwAOmSBq72bgWm0GV5+dXQYDI2CVznlIIIIz49a5XEHaKbN2WILX7tnxDCF6gHvSEHOc4La9Sz+pxr1nxoy3DbZv8AskJGzrFwzsCfv5lxhTqNB3vPoT4irH5sfpg9f8/Ko9uFu8LOxiiIxIyh5fPtW1YE+OPd/u1rbLljF9tGOaUaiBm5mC8kLRFDg9Ao1GfM+oqUn9djYkENvBBbxyK2I/u+8MyAd5nUeIy2dOnMK6VVfu9tKKVNlyI+bi2la2kTmCyGIqVwQBllTETYOmObxqy7q7jjQvIyog6szBQPzJ0pYsqnd7cQbzQSYYh3tyR6v91p6aj9quc18/8AFTem3vLyOS1YssMYXnwVBYOzgrnUgZXWudtTiTtSdsm5kjGdFiJiA/VNT+pIretucy0tXiZdbYEZWxhYQcoLzI4Mh05mCqDzKoAwTjJ1x1qjTtS4H9bNp/tG/wC9ei7buhJ2gnnEmc8/atzZ8TzZzn9a1rm4eRy8jM7scszMWZj5knU9K1IxbtZXBjZMM9y9zNJz3EOOzRmJYZGDIc+8NcDBOP2qzt9i42bdmPm5/Z5ccvX3T0/nXzZsvaUtvKk0DFJIzlSP2IPgQehB65NfSu6O2WvLGK4kTkaVTzL1BwxTIzrhscwB8G8axk6Yas0gO5+/YltrLZ1qjrcZRZHAwiRRtzPICDklkHpjmPXTNsGubs7dy0t3Z7eCGJ394ogUkaaDHujQHAwM69cmuiT/AK9ToB/lWbW5NM0rFZqKUpSgUpSgUpSgUpSgUpSgUpWKDIB9axVT8cLG5LW88Qk7KJX5mUnCPkMGOPd0z3vSupwt37a4tJVuX5pbVS3MTkvEFJBJ8SMFSc5OnrWtcZ/XdOttrifY2t37LJ2hcFQ7KoKRlhnDHmB0BGcA4zUc4vzKLvZwlP3PaEuCTy47RMkj8s6177H4eQ3tiLicFLu7k9o7XGWRWk50TGQMFMZyM5c+Ve/Gbd5p7JZ4xl7Ukt59iww59cEIcDzNJraXdiwwR4dPD18qjG83D+yvJluLkuCiBWAflR0Bzh/T9qqbYHF2+tYBByxSqihYi4OUAGFHdxzgDGM+VcXeHfi+vdLiU8mfcXuJ1yMqPex65qzGp+4n+8u+OyLS6a5soUnvTzAuGPZISPez+JvDu+tV5vDvbeXz5uJGYZ7sY0RSc4CoOp1Iycmuhuvw3vr3DKnZQnH3sgIGP7I6todMaetXBuvw6sLHkPKJLg9JHGTzKMkxr0Tx9emtXkZ1clF7R3Vu4IEuJ4mjjkblXm0YkrzAleoBAOpq2txOHuy5LKGd4xK8yAsXY4DgnmCqCOhBH6V0OMlrz7Kds47OSNunXXlxn+9UIfasqbuW0kbFXgvMIy6Ecpcj/PHrmltsXUxq2Tuhs/4O0+Wi/wDGuNtPhRsuVSqw9k2uGjYg6+hJBGnTFdTc3edL+0SdRhvdkXwWRccwHoQQR6Gu5WeunKoPeHg7fQN9xi4iJABXuuuSB3kJ8M9QSNM6dKvHZdiIII4VxiJFXQY91QM4H/auXvPvvZ2KkzyDtAMiNSDIfLTPd65yxAqFM219tdB7FYPockl5FDa+AL5x6Lp60u76zNTx3d6+KVtakw249ouToqJqobOMMw8evdXJOPDrX43M2ZtGef27aZ5TykW8GoEfMe85Torcvd1yda7W6249nYL9wmZD70j4Zz54OO6PQaaCvzvvvdHs+2MjYaVu7EmcFm6E/kvU/ljxp/h/tQvi7v8APGfYrV2V+s7qcEAjKxgjUZGp/MDzr14Kb0yTJLaTOzmIK8RZiT2eQjLrrhTyY/3vSo7uJw8baZkvL53EbuxHL3XlkJyzZxgKDnp1OmmK3tyNiNYbwvah+ZOykwfF4ygkTmHmCB/h8OlXmmZbtclZrFZrDqUpSgUpSgUpSgUpSgUpSgwRVa8VdiujxXdt3JJibWYju86TDlXmYHORjQ+GB5VZWa/E9ujgB1VgCCAyhsMOhAI6jzpLYlm2LaARoqKMBFVQPIKAMfyr0IGNdQevl61FeIe+o2fb5XDXEuREp6DwaRvRdNPEkfpH+De3Lm6N3JcyvI/NHjmOgyGyFHRf0xV0m+6dva/CjZlw5cxNGxJJ7JuQHP8AZ1A/Sozf7N2Vsq+s4VgEjyt35JW5+zRjyoQp0B5uUg40C+OdLWqg+NFmybT5/CWKMqQDpy5Q6+YIB0q4plNdX5VM8Wd65YtqW/ZZBs1DjOQGaQ5YdOhVVU4J8atnY1521tDLjHaxRuRnOC6BiM+OM9aq3jtsM5gu16EGJ9D1GXjYnyI5l/QeeiemXiYb1XkV7sSeWEc6PAXUeIKYYg+q4bP5Gq/4f7CW/wBk3loM9qkyyxsenaNFyoDr0+7YHPg4PnUk4Y7Cl/8AT5FMoe0u4GwAvK8Mrc0cygagjBznzA0FcPgLdntrmPIw0cbY01ZWxkfkHP71U904/C7eN7G/9nmykc7dnIG05ZQSsbHPTXuk+TelXBvbPeGLsLBfv5QQZG7qwocgvzY97QhRrrriqt4y7smC6W8iGEn94ge7MupOg05hg/mD6VaW4+8XttjFOcc+Csmv9YmjflnQ/wB71FL/AEx+xyt2eGFtbuJ7km6ujqzyd5Qx6lVbOfzbJ/KpnXC3w3uh2fb9rKOZmIVEDAM7ePXoB4n/AL1TG2+Le0rgFVdYEPhEMHGn4zlvD061NWrcpitvfLiFa7PUhiJJ8d2JW118XbB5B0OupGP0qjYezrrbu0Gknb7tMGQ68qR57sUY8zrj9zURsIUkmVZpOzRm78hBbAPU4GrH/Rr6Q3NisI7ZYtnvG8a9SrhmZuhZ/HJx449BiteRmX9euzaWqRRrHGAqRqFVR0VVGAP8q0YtgRi9e8/rHhWLGMYUNzMSc94nuDXoE9a6dKw6M0pSopSlKBSlKBSlKBSlKBQUrB6UEN4awjF9JqWkv5wxznIQLy/85/lUyJqvOC90DbXMeNY7tznz7QDH7dmf3qWb3bW9msbicYykbcuf427iDp4syj9a1Z1J4pLewy7Tu725j/oLNNMnI7NCEAUjTLfeP/oVYPBHZvZ2DykYM0pwcEEqgCjU9RnOKi8Wzxb7ryOxIkvJUPQgsO2UKPyKRu3kQ372Tw8tRHsq0Aycwq+vnJmVh+7tirbzTGM7tI6qjjzs7MdtOB7rPGTn+Idomn92Q59KteoHxogVtlsSMlJoivoSShP+FmH61metZeN3hTe9psqD3fu+dMA9OVzjOvXBrd3/ANji52dcR/iVC6+jR98eB8jUQ4EbQ5re4gJ/o5FcDH4ZFIznx1Q6eGKs9ZASQCMrjIzqM6jI8M1b6TsVDwM2/hpbNycHEsYxoCO7KP17p/RvOtLht9xt+eJxhiblQBjAw/PjTwwP51yba3Ozdvqg0RLkKvQfdSnAGvkrD/D+ddq2Hs+9ZCgntJWGv+0i5jjToK0xKsvffd322xlgHv45ozj+sTVf3Pd/vfvXHA7a5See0c45xzqD4OndcfsR/h9KuSqR3rtTsvb0Vyg5YZXWQYIAIY9ncL6dSdenMprM/jWXsqxt8eHtvtFleWSdHRcLyuOUDU+4wIycjJGpwKgN/wAB5xnsLmN+mA6GMk511BYAYq5gfLBHgR0I8xWrtPacVvE007hI0GWJ/PQDzJOAANdakysW4y+vn3aXCzasJP3BkAz3oiHyB44zzfkMZqOz2c9u450lhkGCOZGjcZ6HUAjx19KtTbnHUDK2cAPk8pOD01EakE/i6sPDrUC25v1tC9HZzSkof6tVCrnp7qjU9a6d+uV18fnZ2/u0oF5Y7qXlxjDNzgD05s461IbTjbtJc8628mcY5oyuPM/dsuf1qPbN3D2lOAYrWblOMMy8i4OoILkZHqM137XgrtNs8/YIQdMy5z+XKD60uifp3bPj0cjtrTTGpSbPex4KyjA/vV1LLjlau4Vre4HNgDHK5LE4UBQcnNRT/wBjtof/AGW3+Nv/ABrvbk8IZ7a8Se7aJkiyyqpJzJ+HOV6Dr+lTjc/S1UbIGmNBpppkdNK/VKVh0KUpUClKUClKUCsGs0oKk4N35jvLy0k0YszhdPeRyr/noR08q63G3a3Z2CwKe/cSDTzSPvf83Z/tUC4h2suz9sPLbsYy5WaNl8C+eYeveDgg5yDr1rV2ftO82ttK1S4cOQ6gdxVVY1Jkc8owD3Vb10rpru3LfxPuJOzTFsG3iVWAha2BHXlwjLqfDvMB+bCpDwv2wk+zIApHNCgidQdQU7q5HUcygH9TW7v7slrnZtxCgyxj5kA8WjYSKvTplQMeP86+eNibw3VnIZLaRo2OjaAgjOcMpyD+tT2Lb+a+p6rji5tVZBb7NTvSXM0RcAjmWMOMdejMTpnwX1qvrvi1tWReXtlQFQpKRICfNubBIJ9MDyAre4SbEkutoe0yczpBl2djzZlYdwEnOTqW/IflSY66XLfI1N39qtsbarpJlo0Yxy4/FGSCjgZ1I7rfuKtjh3f+0RT3bPlrmd3C51SJfuolK9VPKoPjUQ417pOxW+iBIACTADPKBnlkPp+E5zjTwqpY5WX3Sy58mIz5dOvjV1tnf5WZxjjt5ry39ndZLlx2bqrA/iUQ5Oe6xLMME9ADp1bt7c2WW3ptmyAGiEg/KNZEI/cE1EeEm6T3F4lwykW9s3NzY0aUe4gHiQdTjpgZwSM2jLs/n26khAPY2GnXPM88i5H6Z/epbpqd6lYqnOM21BcydhAof2Ic88gGeQyEIFz6ZGemCQK7XEziYLYNaWbA3BGJHGoi9B/bx/h/PGPThpuUBs2U3IPPtBW585yIiCE9cnJfPXUeWsnFt3yO9w52/wC17OickdpGOzk1/EmgJz5ryt49fSqy4kbTutobU9ggDFYn7NIxoGkAJkkP/FqegXPia8t0dvSbF2jLbXfN2LNyy6ZIxrHMoHgQc+oaupw+3ltW2zdSzsoa5ZxC50TV847wypYYxnHl1Iq611ne+Oxu1wSt4wGvXMz/AMCEpGOh1PvP0x4DB6HwllymzdlQdqY4oIwQAVjy7OckBfEn3j16A+VSEGonvZ29xcxWMDpFmNppJGjV2CqRGohDfi75yQO76Zwc7tb1JOO7sTblvdxCa2cOh/dT/Cw6qfT/AKV+N4dvRWds9xNzFExoBksScKo8snGp0rn7nbkw7OVxE8jtKQXL4AyM45UUYXr613ri2SRSjgMjAhlIyGB6gjxp9XulObucaJva2N7j2aU6BR/QDwI8WGOoOviPEG5YpVZQykFWAKkHIKkZBB8QQRVc7P4LW0d8ZXbntV1jhOc82fdcn3lGmPE4APrZAGNB0/1/+ftVtnxMd/WaUpWWilKUClKUClKUClKUEZ333Hi2jEqu3ZyxklJAoJGeqt4lT3dAfAVpbjcNIdnM0rP205GFfl5QqHGQq56nGp/SpnSrtNRiqr3u4L9rM01i6Rh8lo3zyhjqeRhnAJPQ9Py0q1aUl0WbUtsrgXcEqbmeJF6sqZdtGxgEgDUeP+dWxsLYMFnCsFuvKi+ZyzHGrM3iT5/tgACujSltpMZHF30iZtnXSqCSYJMAfl4f68KpncbbWxwBHtO2j5kzyS9mxDA9RKi+8RgYbBOvhV/soIwdQev5VQO+/C+5tZWe2jaW2Y5XkHM0eScIyjJwOnNqDp41cWcp3cWOnFDYkEQWGTuIMLHHbyLp6BkVf51Ad7OLks5YWaGAOio7k5kZFLkKPCMZkbUa+vhURt91b52CpbXBY9B2TD+ZAqwtz+CzlhJtLCqCMQo4JYZyed10A8MKdR4jw1qRneV45XDLh895KLq6XNsrE4bOZ3/z5QdST1xjXWr2A8q/EMKooVAFVQAABgADQAAdK9KxbtvGaQjiTw+F/GJYcLdRDu50Ei5zyMfA9cH1qg7q0kicpKjI69VYYI/SvrKuTt3dWzvFxcxK5AwrdHXUHuuNR0H+tKsy0mWG1VcFttXLXpgeWRoRBIwQuSoZWjCkA9MA4qyNvqUvrCcZwZJLdgD1E0ZdMjx70XMfyFaW7PDO3sbs3FvJLgxsnI+DgNyHIYAeKH/FUmvtnrL2ecZiljkU4zgofDyJBYZ9TS3vFxl02hWaxWay0xWaUoFKUoFKUoFKUoFKUoFKUoFKUoFKUoFKUoFYrNKBk0pSgUpSgUpSgUpSgUpSgUpSgUpSgUpSgUpSgUpSgUpSgUpSgUpSgUpSgUpSgUpSgUpSgUpSgUpSgUpSgUpSgUpSgUpSgUpSgpf7SC/AN82PoU+0gvwDfNj6FUjSiru+0gvwDfNj6FPtIL8A3zY+hVI0oLu+0gvwDfNj6FPtIL8A3zY+hVI0oLu+0gvwDfNj6FPtIL8A3zY+hVI0oLu+0gvwDfNj6FPtIL8A3zY+hVI1391d3luO2ll5hb26KXYSJEA8jckStJJkICebUKx7vTxAWf8AaPX4Bvmx9Cn2j1+Ab5sfQqM2268dptGS3IDpJs2abllRHKMbRpQoZkHeR10cKp06DWvDdXh5b3NrBPI8wMxbIXlAAS6gt2wSp6i5Qjy7I9ebuhLftIL8A3zY+hQf/wBHr8A3zY+hUc2RwthknW0kkkE0slwEftI1Aiid4kmEGHeQF4pMgtHjGAT1qMbt2CPa37HV4reN1PKjDWeNCBzKWVu8O8pBwCNc6BZX2j1+Ab5sfQp9pBfgG+bH0KiM24MCQTu/aiSyWAzqJ4ieZ5UjkiKIjdie83Kxd/c1XqBq7R3Otfbzs62N09xHP2bMRFyuigtM4UsvZ8gBIyxDAEkp0oJx9pBfgG+bH0KfaQX4Bvmx9CoBvRujBDaQ3VuX5Zp5IgDKswYIqsrq6RoM5LKVAbBX3vCtPd/dpZPanue1Asoi8kKDlmZucR4HODyKjMGdip5QOmugWX9pBfgG+bH0KfaQX4Bvmx9CoLFutadi90yX/YgWwWHlQTc0+fvO05SrQ9xgrhBzs6rhep7cXCi3XthJNI5habVOUArC1qSpBB5X5boqRryPGR3hQd/7SC/AN82PoU+0gvwDfNj6FVDt/ZXs11Pb83P2E0sfNjHN2blObGTjOM4ya59Bd32kF+Ab5sfQp9pBfgG+bH0KpGlBd32kF+Ab5sfQp9pBfgG+bH0KpGlBd32kF+Ab5sfQp9pBfgG+bH0KpGlBd32kF+Ab5sfQp9pBfgG+bH0KpGlApSlApSlApSlApSlAra2ftSeBi9vLLExGC0cjISuQcEqQcZAOPQUpQesG37tH54551cIE5lmdW7NccqZBzyjAwvQYFfiDbNyihUmmVVzyhZWAGWVzgA6ZZEb80U+ArNKD2j3lvQMC5uQA5fAnkA7Qkkvjm94kk566mty53xuZImibs+/FHE7iMCR4ouXs0ZvIckfQA90UpQaE+37t1CPPOyBQoVpnKhAVIUAtjGUQ46d0eQrXbaExl7YySGbmDdpznn5wchufOc51znNKUGxLvBds4d7idnVxIrGZyRIAqhwSdGAVBnrhR5VmbeC6a5N008vtDEkyhyHyRy6MpBHd7uBpjTpWKUGU3iuxMZ1uLgTMMNIJnEjLoMFw3MR3V0J/CPKvKHbNwi8qTTKp5sgSsB3ypfQHxKIT58o8hSlBrzzs7M7szOxJZmJJZickknUknJya86UoFKUoFKUoFKUoFKUoP//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46086" name="AutoShape 6" descr="data:image/jpeg;base64,/9j/4AAQSkZJRgABAQAAAQABAAD/2wCEAAkGBhASEBUSEBQSFRISFRUaFRgYEhoXGBYUFxUaFBQWFhcYGyYfFx8jHBcTHy8gIycpLCwxFSAxNTIrNSYrLCkBCQoKDgwOGg8PFCkcFxwpKSkpKSkpKSkpKSkpKSkpKSkpLCkpKSwpKSkpKSwpLCwsKSwpKSwsLCksKSksKSksLP/AABEIANQA7gMBIgACEQEDEQH/xAAcAAEAAgMBAQEAAAAAAAAAAAAABgcBBAUDCAL/xABFEAACAQMBBQUFBgIHBwUBAAABAgMABBEhBQYHEjETIkFRYRQyVJTTGCNCcYGRUqEzQ2KCkrHwY3KissHR0hUXJFPhCP/EABcBAQEBAQAAAAAAAAAAAAAAAAABAgP/xAAdEQEBAAMBAQEBAQAAAAAAAAAAAQIRITFBElFh/9oADAMBAAIRAxEAPwC5KUpRClKUClKUClKUClKUClKUClKUClKUClKUClKUClKUClKUClKUClKUClKUClKUClKUClKUClKUClKUClKxQZpUJ3x4o29jMkAXtpMjtgp/o0/6v48v7+Fbu8HEC1t7EXcbLKJBiFQ2DI3l5jH4vLFXVTcSmlQ/cDiFHtCPlflS5Qd9B0Yfxx58PME6frUwpZol2UpSopSlKBSlKBSlKBSlKBSlKBSlKBSlKBSlKBSlKBSlKBSlKBWKzWGYAZJwB1PkPEmgp3iNwqlMxubBGkEr/eRDVldjq6k/hJJJ/hz5dOxY8F4PYTFMxN23eEgOVjb+BV8Vz73Qn0wMfnhXvubq5uopScyyNNCDnuodGj1zjA5Dj/eqza1bYxJKrThvwua0l9pvCDMjERKrZVR07QkdSQTgeA669Ofu5xVZNpTQXLhraW4YRSe72Xe5VznHc6Zz06+dW1XzlxM3bFntB1X+jmHax+gcnmX9GDeehHnVnfS8nH0aDWah/DKG6SzUTyxzQlEa3kUnmCtnMbZ68uBrnxx4VMKy1ClKVFKUpQKUpQKUpQKUpQKUpQKUpQKUpQKUpQYJx1wB6nH7142Vz2kauAQGGQD1wfdJ8sjXFcLfW9PZxWsZ+8vZVixkgiH3rhgQDjCArk/x+lSKONVAVRhVAAHkAMAftQZqJ7yb6tZXsUc0TexyqFMwBwsxbQeWMYyOvj4GpVJIqjLEADqScD+dc/eHYMd5bSW8gBWQaH+F/wADj8jiiV0q/M0KupRgCrAhgehUjBB9CCRXF3HuXk2dbNIct2QBPnykoD+yiu6KK+YdjbRbZ+0VkUlvZ5mVsac6KxRx6ZA6V9NxSKyhlIKsAQR0IOoIPqCKprZNqq7zXEMsaMk5mBVgCOR4+cYHTX/qauCwsUhiSGMEJGoVQSSQo6DJ1NayYwbFQfi1uv7VZGVFzNbZdcdWT+sXqMnAzj+zp1qb1nlPkf2qNVUXBHelsvYyEkAF4c/hwfvFzjprza+tW7VMbS3d9g3htWgKrFcTqVUdUDkRyoQegIc4PkRjUVcjuFUsxwAMk+QAzk/pVrOF+NWTaP8A8hYFwSUaR9fdQd1dM57zH/hPpW7UW3Hm9oFxfk5F1KwiyelvCTFGMeHeDnoNT61Kay2UpSgUpSgUpSgUpSgUpSgUpSgUpSgVis1g0Fc7X21DHvHF7S6pHHaHsmYkKssnNnJzgZUOMnz/ACqWbs7wC8WWZP6ASlIWIwXVFHO+DqAWJxnwAOmSBq72bgWm0GV5+dXQYDI2CVznlIIIIz49a5XEHaKbN2WILX7tnxDCF6gHvSEHOc4La9Sz+pxr1nxoy3DbZv8AskJGzrFwzsCfv5lxhTqNB3vPoT4irH5sfpg9f8/Ko9uFu8LOxiiIxIyh5fPtW1YE+OPd/u1rbLljF9tGOaUaiBm5mC8kLRFDg9Ao1GfM+oqUn9djYkENvBBbxyK2I/u+8MyAd5nUeIy2dOnMK6VVfu9tKKVNlyI+bi2la2kTmCyGIqVwQBllTETYOmObxqy7q7jjQvIyog6szBQPzJ0pYsqnd7cQbzQSYYh3tyR6v91p6aj9quc18/8AFTem3vLyOS1YssMYXnwVBYOzgrnUgZXWudtTiTtSdsm5kjGdFiJiA/VNT+pIretucy0tXiZdbYEZWxhYQcoLzI4Mh05mCqDzKoAwTjJ1x1qjTtS4H9bNp/tG/wC9ei7buhJ2gnnEmc8/atzZ8TzZzn9a1rm4eRy8jM7scszMWZj5knU9K1IxbtZXBjZMM9y9zNJz3EOOzRmJYZGDIc+8NcDBOP2qzt9i42bdmPm5/Z5ccvX3T0/nXzZsvaUtvKk0DFJIzlSP2IPgQehB65NfSu6O2WvLGK4kTkaVTzL1BwxTIzrhscwB8G8axk6Yas0gO5+/YltrLZ1qjrcZRZHAwiRRtzPICDklkHpjmPXTNsGubs7dy0t3Z7eCGJ394ogUkaaDHujQHAwM69cmuiT/AK9ToB/lWbW5NM0rFZqKUpSgUpSgUpSgUpSgUpSgUpWKDIB9axVT8cLG5LW88Qk7KJX5mUnCPkMGOPd0z3vSupwt37a4tJVuX5pbVS3MTkvEFJBJ8SMFSc5OnrWtcZ/XdOttrifY2t37LJ2hcFQ7KoKRlhnDHmB0BGcA4zUc4vzKLvZwlP3PaEuCTy47RMkj8s6177H4eQ3tiLicFLu7k9o7XGWRWk50TGQMFMZyM5c+Ve/Gbd5p7JZ4xl7Ukt59iww59cEIcDzNJraXdiwwR4dPD18qjG83D+yvJluLkuCiBWAflR0Bzh/T9qqbYHF2+tYBByxSqihYi4OUAGFHdxzgDGM+VcXeHfi+vdLiU8mfcXuJ1yMqPex65qzGp+4n+8u+OyLS6a5soUnvTzAuGPZISPez+JvDu+tV5vDvbeXz5uJGYZ7sY0RSc4CoOp1Iycmuhuvw3vr3DKnZQnH3sgIGP7I6todMaetXBuvw6sLHkPKJLg9JHGTzKMkxr0Tx9emtXkZ1clF7R3Vu4IEuJ4mjjkblXm0YkrzAleoBAOpq2txOHuy5LKGd4xK8yAsXY4DgnmCqCOhBH6V0OMlrz7Kds47OSNunXXlxn+9UIfasqbuW0kbFXgvMIy6Ecpcj/PHrmltsXUxq2Tuhs/4O0+Wi/wDGuNtPhRsuVSqw9k2uGjYg6+hJBGnTFdTc3edL+0SdRhvdkXwWRccwHoQQR6Gu5WeunKoPeHg7fQN9xi4iJABXuuuSB3kJ8M9QSNM6dKvHZdiIII4VxiJFXQY91QM4H/auXvPvvZ2KkzyDtAMiNSDIfLTPd65yxAqFM219tdB7FYPockl5FDa+AL5x6Lp60u76zNTx3d6+KVtakw249ouToqJqobOMMw8evdXJOPDrX43M2ZtGef27aZ5TykW8GoEfMe85Torcvd1yda7W6249nYL9wmZD70j4Zz54OO6PQaaCvzvvvdHs+2MjYaVu7EmcFm6E/kvU/ljxp/h/tQvi7v8APGfYrV2V+s7qcEAjKxgjUZGp/MDzr14Kb0yTJLaTOzmIK8RZiT2eQjLrrhTyY/3vSo7uJw8baZkvL53EbuxHL3XlkJyzZxgKDnp1OmmK3tyNiNYbwvah+ZOykwfF4ygkTmHmCB/h8OlXmmZbtclZrFZrDqUpSgUpSgUpSgUpSgUpSgwRVa8VdiujxXdt3JJibWYju86TDlXmYHORjQ+GB5VZWa/E9ujgB1VgCCAyhsMOhAI6jzpLYlm2LaARoqKMBFVQPIKAMfyr0IGNdQevl61FeIe+o2fb5XDXEuREp6DwaRvRdNPEkfpH+De3Lm6N3JcyvI/NHjmOgyGyFHRf0xV0m+6dva/CjZlw5cxNGxJJ7JuQHP8AZ1A/Sozf7N2Vsq+s4VgEjyt35JW5+zRjyoQp0B5uUg40C+OdLWqg+NFmybT5/CWKMqQDpy5Q6+YIB0q4plNdX5VM8Wd65YtqW/ZZBs1DjOQGaQ5YdOhVVU4J8atnY1521tDLjHaxRuRnOC6BiM+OM9aq3jtsM5gu16EGJ9D1GXjYnyI5l/QeeiemXiYb1XkV7sSeWEc6PAXUeIKYYg+q4bP5Gq/4f7CW/wBk3loM9qkyyxsenaNFyoDr0+7YHPg4PnUk4Y7Cl/8AT5FMoe0u4GwAvK8Mrc0cygagjBznzA0FcPgLdntrmPIw0cbY01ZWxkfkHP71U904/C7eN7G/9nmykc7dnIG05ZQSsbHPTXuk+TelXBvbPeGLsLBfv5QQZG7qwocgvzY97QhRrrriqt4y7smC6W8iGEn94ge7MupOg05hg/mD6VaW4+8XttjFOcc+Csmv9YmjflnQ/wB71FL/AEx+xyt2eGFtbuJ7km6ujqzyd5Qx6lVbOfzbJ/KpnXC3w3uh2fb9rKOZmIVEDAM7ePXoB4n/AL1TG2+Le0rgFVdYEPhEMHGn4zlvD061NWrcpitvfLiFa7PUhiJJ8d2JW118XbB5B0OupGP0qjYezrrbu0Gknb7tMGQ68qR57sUY8zrj9zURsIUkmVZpOzRm78hBbAPU4GrH/Rr6Q3NisI7ZYtnvG8a9SrhmZuhZ/HJx449BiteRmX9euzaWqRRrHGAqRqFVR0VVGAP8q0YtgRi9e8/rHhWLGMYUNzMSc94nuDXoE9a6dKw6M0pSopSlKBSlKBSlKBSlKBQUrB6UEN4awjF9JqWkv5wxznIQLy/85/lUyJqvOC90DbXMeNY7tznz7QDH7dmf3qWb3bW9msbicYykbcuf427iDp4syj9a1Z1J4pLewy7Tu725j/oLNNMnI7NCEAUjTLfeP/oVYPBHZvZ2DykYM0pwcEEqgCjU9RnOKi8Wzxb7ryOxIkvJUPQgsO2UKPyKRu3kQ372Tw8tRHsq0Aycwq+vnJmVh+7tirbzTGM7tI6qjjzs7MdtOB7rPGTn+Idomn92Q59KteoHxogVtlsSMlJoivoSShP+FmH61metZeN3hTe9psqD3fu+dMA9OVzjOvXBrd3/ANji52dcR/iVC6+jR98eB8jUQ4EbQ5re4gJ/o5FcDH4ZFIznx1Q6eGKs9ZASQCMrjIzqM6jI8M1b6TsVDwM2/hpbNycHEsYxoCO7KP17p/RvOtLht9xt+eJxhiblQBjAw/PjTwwP51yba3Ozdvqg0RLkKvQfdSnAGvkrD/D+ddq2Hs+9ZCgntJWGv+0i5jjToK0xKsvffd322xlgHv45ozj+sTVf3Pd/vfvXHA7a5See0c45xzqD4OndcfsR/h9KuSqR3rtTsvb0Vyg5YZXWQYIAIY9ncL6dSdenMprM/jWXsqxt8eHtvtFleWSdHRcLyuOUDU+4wIycjJGpwKgN/wAB5xnsLmN+mA6GMk511BYAYq5gfLBHgR0I8xWrtPacVvE007hI0GWJ/PQDzJOAANdakysW4y+vn3aXCzasJP3BkAz3oiHyB44zzfkMZqOz2c9u450lhkGCOZGjcZ6HUAjx19KtTbnHUDK2cAPk8pOD01EakE/i6sPDrUC25v1tC9HZzSkof6tVCrnp7qjU9a6d+uV18fnZ2/u0oF5Y7qXlxjDNzgD05s461IbTjbtJc8628mcY5oyuPM/dsuf1qPbN3D2lOAYrWblOMMy8i4OoILkZHqM137XgrtNs8/YIQdMy5z+XKD60uifp3bPj0cjtrTTGpSbPex4KyjA/vV1LLjlau4Vre4HNgDHK5LE4UBQcnNRT/wBjtof/AGW3+Nv/ABrvbk8IZ7a8Se7aJkiyyqpJzJ+HOV6Dr+lTjc/S1UbIGmNBpppkdNK/VKVh0KUpUClKUClKUCsGs0oKk4N35jvLy0k0YszhdPeRyr/noR08q63G3a3Z2CwKe/cSDTzSPvf83Z/tUC4h2suz9sPLbsYy5WaNl8C+eYeveDgg5yDr1rV2ftO82ttK1S4cOQ6gdxVVY1Jkc8owD3Vb10rpru3LfxPuJOzTFsG3iVWAha2BHXlwjLqfDvMB+bCpDwv2wk+zIApHNCgidQdQU7q5HUcygH9TW7v7slrnZtxCgyxj5kA8WjYSKvTplQMeP86+eNibw3VnIZLaRo2OjaAgjOcMpyD+tT2Lb+a+p6rji5tVZBb7NTvSXM0RcAjmWMOMdejMTpnwX1qvrvi1tWReXtlQFQpKRICfNubBIJ9MDyAre4SbEkutoe0yczpBl2djzZlYdwEnOTqW/IflSY66XLfI1N39qtsbarpJlo0Yxy4/FGSCjgZ1I7rfuKtjh3f+0RT3bPlrmd3C51SJfuolK9VPKoPjUQ417pOxW+iBIACTADPKBnlkPp+E5zjTwqpY5WX3Sy58mIz5dOvjV1tnf5WZxjjt5ry39ndZLlx2bqrA/iUQ5Oe6xLMME9ADp1bt7c2WW3ptmyAGiEg/KNZEI/cE1EeEm6T3F4lwykW9s3NzY0aUe4gHiQdTjpgZwSM2jLs/n26khAPY2GnXPM88i5H6Z/epbpqd6lYqnOM21BcydhAof2Ic88gGeQyEIFz6ZGemCQK7XEziYLYNaWbA3BGJHGoi9B/bx/h/PGPThpuUBs2U3IPPtBW585yIiCE9cnJfPXUeWsnFt3yO9w52/wC17OickdpGOzk1/EmgJz5ryt49fSqy4kbTutobU9ggDFYn7NIxoGkAJkkP/FqegXPia8t0dvSbF2jLbXfN2LNyy6ZIxrHMoHgQc+oaupw+3ltW2zdSzsoa5ZxC50TV847wypYYxnHl1Iq611ne+Oxu1wSt4wGvXMz/AMCEpGOh1PvP0x4DB6HwllymzdlQdqY4oIwQAVjy7OckBfEn3j16A+VSEGonvZ29xcxWMDpFmNppJGjV2CqRGohDfi75yQO76Zwc7tb1JOO7sTblvdxCa2cOh/dT/Cw6qfT/AKV+N4dvRWds9xNzFExoBksScKo8snGp0rn7nbkw7OVxE8jtKQXL4AyM45UUYXr613ri2SRSjgMjAhlIyGB6gjxp9XulObucaJva2N7j2aU6BR/QDwI8WGOoOviPEG5YpVZQykFWAKkHIKkZBB8QQRVc7P4LW0d8ZXbntV1jhOc82fdcn3lGmPE4APrZAGNB0/1/+ftVtnxMd/WaUpWWilKUClKUClKUClKUEZ333Hi2jEqu3ZyxklJAoJGeqt4lT3dAfAVpbjcNIdnM0rP205GFfl5QqHGQq56nGp/SpnSrtNRiqr3u4L9rM01i6Rh8lo3zyhjqeRhnAJPQ9Py0q1aUl0WbUtsrgXcEqbmeJF6sqZdtGxgEgDUeP+dWxsLYMFnCsFuvKi+ZyzHGrM3iT5/tgACujSltpMZHF30iZtnXSqCSYJMAfl4f68KpncbbWxwBHtO2j5kzyS9mxDA9RKi+8RgYbBOvhV/soIwdQev5VQO+/C+5tZWe2jaW2Y5XkHM0eScIyjJwOnNqDp41cWcp3cWOnFDYkEQWGTuIMLHHbyLp6BkVf51Ad7OLks5YWaGAOio7k5kZFLkKPCMZkbUa+vhURt91b52CpbXBY9B2TD+ZAqwtz+CzlhJtLCqCMQo4JYZyed10A8MKdR4jw1qRneV45XDLh895KLq6XNsrE4bOZ3/z5QdST1xjXWr2A8q/EMKooVAFVQAABgADQAAdK9KxbtvGaQjiTw+F/GJYcLdRDu50Ei5zyMfA9cH1qg7q0kicpKjI69VYYI/SvrKuTt3dWzvFxcxK5AwrdHXUHuuNR0H+tKsy0mWG1VcFttXLXpgeWRoRBIwQuSoZWjCkA9MA4qyNvqUvrCcZwZJLdgD1E0ZdMjx70XMfyFaW7PDO3sbs3FvJLgxsnI+DgNyHIYAeKH/FUmvtnrL2ecZiljkU4zgofDyJBYZ9TS3vFxl02hWaxWay0xWaUoFKUoFKUoFKUoFKUoFKUoFKUoFKUoFKUoFYrNKBk0pSgUpSgUpSgUpSgUpSgUpSgUpSgUpSgUpSgUpSgUpSgUpSgUpSgUpSgUpSgUpSgUpSgUpSgUpSgUpSgUpSgUpSgUpSgUpSgpf7SC/AN82PoU+0gvwDfNj6FUjSiru+0gvwDfNj6FPtIL8A3zY+hVI0oLu+0gvwDfNj6FPtIL8A3zY+hVI0oLu+0gvwDfNj6FPtIL8A3zY+hVI0oLu+0gvwDfNj6FPtIL8A3zY+hVI1391d3luO2ll5hb26KXYSJEA8jckStJJkICebUKx7vTxAWf8AaPX4Bvmx9Cn2j1+Ab5sfQqM2268dptGS3IDpJs2abllRHKMbRpQoZkHeR10cKp06DWvDdXh5b3NrBPI8wMxbIXlAAS6gt2wSp6i5Qjy7I9ebuhLftIL8A3zY+hQf/wBHr8A3zY+hUc2RwthknW0kkkE0slwEftI1Aiid4kmEGHeQF4pMgtHjGAT1qMbt2CPa37HV4reN1PKjDWeNCBzKWVu8O8pBwCNc6BZX2j1+Ab5sfQp9pBfgG+bH0KiM24MCQTu/aiSyWAzqJ4ieZ5UjkiKIjdie83Kxd/c1XqBq7R3Otfbzs62N09xHP2bMRFyuigtM4UsvZ8gBIyxDAEkp0oJx9pBfgG+bH0KfaQX4Bvmx9CoBvRujBDaQ3VuX5Zp5IgDKswYIqsrq6RoM5LKVAbBX3vCtPd/dpZPanue1Asoi8kKDlmZucR4HODyKjMGdip5QOmugWX9pBfgG+bH0KfaQX4Bvmx9CoLFutadi90yX/YgWwWHlQTc0+fvO05SrQ9xgrhBzs6rhep7cXCi3XthJNI5habVOUArC1qSpBB5X5boqRryPGR3hQd/7SC/AN82PoU+0gvwDfNj6FVDt/ZXs11Pb83P2E0sfNjHN2blObGTjOM4ya59Bd32kF+Ab5sfQp9pBfgG+bH0KpGlBd32kF+Ab5sfQp9pBfgG+bH0KpGlBd32kF+Ab5sfQp9pBfgG+bH0KpGlBd32kF+Ab5sfQp9pBfgG+bH0KpGlApSlApSlApSlApSlAra2ftSeBi9vLLExGC0cjISuQcEqQcZAOPQUpQesG37tH54551cIE5lmdW7NccqZBzyjAwvQYFfiDbNyihUmmVVzyhZWAGWVzgA6ZZEb80U+ArNKD2j3lvQMC5uQA5fAnkA7Qkkvjm94kk566mty53xuZImibs+/FHE7iMCR4ouXs0ZvIckfQA90UpQaE+37t1CPPOyBQoVpnKhAVIUAtjGUQ46d0eQrXbaExl7YySGbmDdpznn5wchufOc51znNKUGxLvBds4d7idnVxIrGZyRIAqhwSdGAVBnrhR5VmbeC6a5N008vtDEkyhyHyRy6MpBHd7uBpjTpWKUGU3iuxMZ1uLgTMMNIJnEjLoMFw3MR3V0J/CPKvKHbNwi8qTTKp5sgSsB3ypfQHxKIT58o8hSlBrzzs7M7szOxJZmJJZickknUknJya86UoFKUoFKUoFKUoFKUoP//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46091" name="Picture 11" descr="https://encrypted-tbn1.gstatic.com/images?q=tbn:ANd9GcQ9chgOlMvx9szzJ7iknAhMOVUPBu9J2aiRr7MdIH_4G-rWWknL"/>
          <p:cNvPicPr>
            <a:picLocks noChangeAspect="1" noChangeArrowheads="1"/>
          </p:cNvPicPr>
          <p:nvPr/>
        </p:nvPicPr>
        <p:blipFill>
          <a:blip r:embed="rId4" cstate="print"/>
          <a:srcRect/>
          <a:stretch>
            <a:fillRect/>
          </a:stretch>
        </p:blipFill>
        <p:spPr bwMode="auto">
          <a:xfrm>
            <a:off x="2915816" y="3501008"/>
            <a:ext cx="2736304" cy="2160240"/>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6091"/>
                                        </p:tgtEl>
                                        <p:attrNameLst>
                                          <p:attrName>style.visibility</p:attrName>
                                        </p:attrNameLst>
                                      </p:cBhvr>
                                      <p:to>
                                        <p:strVal val="visible"/>
                                      </p:to>
                                    </p:set>
                                    <p:animEffect transition="in" filter="fade">
                                      <p:cBhvr>
                                        <p:cTn id="7" dur="2000"/>
                                        <p:tgtEl>
                                          <p:spTgt spid="46091"/>
                                        </p:tgtEl>
                                      </p:cBhvr>
                                    </p:animEffect>
                                    <p:anim calcmode="lin" valueType="num">
                                      <p:cBhvr>
                                        <p:cTn id="8" dur="2000" fill="hold"/>
                                        <p:tgtEl>
                                          <p:spTgt spid="46091"/>
                                        </p:tgtEl>
                                        <p:attrNameLst>
                                          <p:attrName>style.rotation</p:attrName>
                                        </p:attrNameLst>
                                      </p:cBhvr>
                                      <p:tavLst>
                                        <p:tav tm="0">
                                          <p:val>
                                            <p:fltVal val="720"/>
                                          </p:val>
                                        </p:tav>
                                        <p:tav tm="100000">
                                          <p:val>
                                            <p:fltVal val="0"/>
                                          </p:val>
                                        </p:tav>
                                      </p:tavLst>
                                    </p:anim>
                                    <p:anim calcmode="lin" valueType="num">
                                      <p:cBhvr>
                                        <p:cTn id="9" dur="2000" fill="hold"/>
                                        <p:tgtEl>
                                          <p:spTgt spid="46091"/>
                                        </p:tgtEl>
                                        <p:attrNameLst>
                                          <p:attrName>ppt_h</p:attrName>
                                        </p:attrNameLst>
                                      </p:cBhvr>
                                      <p:tavLst>
                                        <p:tav tm="0">
                                          <p:val>
                                            <p:fltVal val="0"/>
                                          </p:val>
                                        </p:tav>
                                        <p:tav tm="100000">
                                          <p:val>
                                            <p:strVal val="#ppt_h"/>
                                          </p:val>
                                        </p:tav>
                                      </p:tavLst>
                                    </p:anim>
                                    <p:anim calcmode="lin" valueType="num">
                                      <p:cBhvr>
                                        <p:cTn id="10" dur="2000" fill="hold"/>
                                        <p:tgtEl>
                                          <p:spTgt spid="46091"/>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5" presetClass="entr" presetSubtype="0" fill="hold" nodeType="afterEffect">
                                  <p:stCondLst>
                                    <p:cond delay="0"/>
                                  </p:stCondLst>
                                  <p:childTnLst>
                                    <p:set>
                                      <p:cBhvr>
                                        <p:cTn id="13" dur="1" fill="hold">
                                          <p:stCondLst>
                                            <p:cond delay="0"/>
                                          </p:stCondLst>
                                        </p:cTn>
                                        <p:tgtEl>
                                          <p:spTgt spid="46082"/>
                                        </p:tgtEl>
                                        <p:attrNameLst>
                                          <p:attrName>style.visibility</p:attrName>
                                        </p:attrNameLst>
                                      </p:cBhvr>
                                      <p:to>
                                        <p:strVal val="visible"/>
                                      </p:to>
                                    </p:set>
                                    <p:anim calcmode="lin" valueType="num">
                                      <p:cBhvr>
                                        <p:cTn id="14" dur="500" decel="50000" fill="hold">
                                          <p:stCondLst>
                                            <p:cond delay="0"/>
                                          </p:stCondLst>
                                        </p:cTn>
                                        <p:tgtEl>
                                          <p:spTgt spid="46082"/>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46082"/>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46082"/>
                                        </p:tgtEl>
                                        <p:attrNameLst>
                                          <p:attrName>ppt_w</p:attrName>
                                        </p:attrNameLst>
                                      </p:cBhvr>
                                      <p:tavLst>
                                        <p:tav tm="0">
                                          <p:val>
                                            <p:strVal val="#ppt_w*.05"/>
                                          </p:val>
                                        </p:tav>
                                        <p:tav tm="100000">
                                          <p:val>
                                            <p:strVal val="#ppt_w"/>
                                          </p:val>
                                        </p:tav>
                                      </p:tavLst>
                                    </p:anim>
                                    <p:anim calcmode="lin" valueType="num">
                                      <p:cBhvr>
                                        <p:cTn id="17" dur="1000" fill="hold"/>
                                        <p:tgtEl>
                                          <p:spTgt spid="46082"/>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46082"/>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46082"/>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46082"/>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TotalTime>
  <Words>2151</Words>
  <Application>Microsoft Office PowerPoint</Application>
  <PresentationFormat>عرض على الشاشة (3:4)‏</PresentationFormat>
  <Paragraphs>209</Paragraphs>
  <Slides>37</Slides>
  <Notes>0</Notes>
  <HiddenSlides>0</HiddenSlides>
  <MMClips>0</MMClips>
  <ScaleCrop>false</ScaleCrop>
  <HeadingPairs>
    <vt:vector size="4" baseType="variant">
      <vt:variant>
        <vt:lpstr>سمة</vt:lpstr>
      </vt:variant>
      <vt:variant>
        <vt:i4>1</vt:i4>
      </vt:variant>
      <vt:variant>
        <vt:lpstr>عناوين الشرائح</vt:lpstr>
      </vt:variant>
      <vt:variant>
        <vt:i4>37</vt:i4>
      </vt:variant>
    </vt:vector>
  </HeadingPairs>
  <TitlesOfParts>
    <vt:vector size="38"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gcc</dc:creator>
  <cp:lastModifiedBy>gcc</cp:lastModifiedBy>
  <cp:revision>33</cp:revision>
  <dcterms:created xsi:type="dcterms:W3CDTF">2013-11-30T09:40:00Z</dcterms:created>
  <dcterms:modified xsi:type="dcterms:W3CDTF">2013-11-30T20:01:47Z</dcterms:modified>
</cp:coreProperties>
</file>