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5"/>
  </p:notesMasterIdLst>
  <p:sldIdLst>
    <p:sldId id="317" r:id="rId2"/>
    <p:sldId id="497" r:id="rId3"/>
    <p:sldId id="321" r:id="rId4"/>
    <p:sldId id="498" r:id="rId5"/>
    <p:sldId id="495" r:id="rId6"/>
    <p:sldId id="499" r:id="rId7"/>
    <p:sldId id="500" r:id="rId8"/>
    <p:sldId id="519" r:id="rId9"/>
    <p:sldId id="258" r:id="rId10"/>
    <p:sldId id="501" r:id="rId11"/>
    <p:sldId id="502" r:id="rId12"/>
    <p:sldId id="550" r:id="rId13"/>
    <p:sldId id="504" r:id="rId14"/>
    <p:sldId id="338" r:id="rId15"/>
    <p:sldId id="505" r:id="rId16"/>
    <p:sldId id="506" r:id="rId17"/>
    <p:sldId id="507" r:id="rId18"/>
    <p:sldId id="549" r:id="rId19"/>
    <p:sldId id="508" r:id="rId20"/>
    <p:sldId id="509" r:id="rId21"/>
    <p:sldId id="510" r:id="rId22"/>
    <p:sldId id="511" r:id="rId23"/>
    <p:sldId id="512" r:id="rId24"/>
    <p:sldId id="513" r:id="rId25"/>
    <p:sldId id="514" r:id="rId26"/>
    <p:sldId id="515" r:id="rId27"/>
    <p:sldId id="516" r:id="rId28"/>
    <p:sldId id="517" r:id="rId29"/>
    <p:sldId id="520" r:id="rId30"/>
    <p:sldId id="521" r:id="rId31"/>
    <p:sldId id="522" r:id="rId32"/>
    <p:sldId id="523" r:id="rId33"/>
    <p:sldId id="525" r:id="rId34"/>
    <p:sldId id="526" r:id="rId35"/>
    <p:sldId id="527" r:id="rId36"/>
    <p:sldId id="528" r:id="rId37"/>
    <p:sldId id="529" r:id="rId38"/>
    <p:sldId id="530" r:id="rId39"/>
    <p:sldId id="531" r:id="rId40"/>
    <p:sldId id="532" r:id="rId41"/>
    <p:sldId id="533" r:id="rId42"/>
    <p:sldId id="534" r:id="rId43"/>
    <p:sldId id="535" r:id="rId44"/>
    <p:sldId id="536" r:id="rId45"/>
    <p:sldId id="537" r:id="rId46"/>
    <p:sldId id="538" r:id="rId47"/>
    <p:sldId id="540" r:id="rId48"/>
    <p:sldId id="541" r:id="rId49"/>
    <p:sldId id="542" r:id="rId50"/>
    <p:sldId id="543" r:id="rId51"/>
    <p:sldId id="544" r:id="rId52"/>
    <p:sldId id="545" r:id="rId53"/>
    <p:sldId id="546" r:id="rId54"/>
  </p:sldIdLst>
  <p:sldSz cx="9144000" cy="6858000" type="screen4x3"/>
  <p:notesSz cx="6858000" cy="9144000"/>
  <p:defaultTextStyle>
    <a:defPPr>
      <a:defRPr lang="en-US"/>
    </a:defPPr>
    <a:lvl1pPr algn="r" rtl="1" fontAlgn="base">
      <a:spcBef>
        <a:spcPct val="0"/>
      </a:spcBef>
      <a:spcAft>
        <a:spcPct val="0"/>
      </a:spcAft>
      <a:defRPr sz="2400" kern="1200">
        <a:solidFill>
          <a:schemeClr val="tx1"/>
        </a:solidFill>
        <a:latin typeface="Arial" pitchFamily="34" charset="0"/>
        <a:ea typeface="MS PGothic" pitchFamily="34" charset="-128"/>
        <a:cs typeface="+mn-cs"/>
      </a:defRPr>
    </a:lvl1pPr>
    <a:lvl2pPr marL="457200" algn="r" rtl="1" fontAlgn="base">
      <a:spcBef>
        <a:spcPct val="0"/>
      </a:spcBef>
      <a:spcAft>
        <a:spcPct val="0"/>
      </a:spcAft>
      <a:defRPr sz="2400" kern="1200">
        <a:solidFill>
          <a:schemeClr val="tx1"/>
        </a:solidFill>
        <a:latin typeface="Arial" pitchFamily="34" charset="0"/>
        <a:ea typeface="MS PGothic" pitchFamily="34" charset="-128"/>
        <a:cs typeface="+mn-cs"/>
      </a:defRPr>
    </a:lvl2pPr>
    <a:lvl3pPr marL="914400" algn="r" rtl="1" fontAlgn="base">
      <a:spcBef>
        <a:spcPct val="0"/>
      </a:spcBef>
      <a:spcAft>
        <a:spcPct val="0"/>
      </a:spcAft>
      <a:defRPr sz="2400" kern="1200">
        <a:solidFill>
          <a:schemeClr val="tx1"/>
        </a:solidFill>
        <a:latin typeface="Arial" pitchFamily="34" charset="0"/>
        <a:ea typeface="MS PGothic" pitchFamily="34" charset="-128"/>
        <a:cs typeface="+mn-cs"/>
      </a:defRPr>
    </a:lvl3pPr>
    <a:lvl4pPr marL="1371600" algn="r" rtl="1" fontAlgn="base">
      <a:spcBef>
        <a:spcPct val="0"/>
      </a:spcBef>
      <a:spcAft>
        <a:spcPct val="0"/>
      </a:spcAft>
      <a:defRPr sz="2400" kern="1200">
        <a:solidFill>
          <a:schemeClr val="tx1"/>
        </a:solidFill>
        <a:latin typeface="Arial" pitchFamily="34" charset="0"/>
        <a:ea typeface="MS PGothic" pitchFamily="34" charset="-128"/>
        <a:cs typeface="+mn-cs"/>
      </a:defRPr>
    </a:lvl4pPr>
    <a:lvl5pPr marL="1828800" algn="r" rtl="1" fontAlgn="base">
      <a:spcBef>
        <a:spcPct val="0"/>
      </a:spcBef>
      <a:spcAft>
        <a:spcPct val="0"/>
      </a:spcAft>
      <a:defRPr sz="2400" kern="1200">
        <a:solidFill>
          <a:schemeClr val="tx1"/>
        </a:solidFill>
        <a:latin typeface="Arial" pitchFamily="34" charset="0"/>
        <a:ea typeface="MS PGothic" pitchFamily="34" charset="-128"/>
        <a:cs typeface="+mn-cs"/>
      </a:defRPr>
    </a:lvl5pPr>
    <a:lvl6pPr marL="2286000" algn="r" defTabSz="914400" rtl="1" eaLnBrk="1" latinLnBrk="0" hangingPunct="1">
      <a:defRPr sz="2400" kern="1200">
        <a:solidFill>
          <a:schemeClr val="tx1"/>
        </a:solidFill>
        <a:latin typeface="Arial" pitchFamily="34" charset="0"/>
        <a:ea typeface="MS PGothic" pitchFamily="34" charset="-128"/>
        <a:cs typeface="+mn-cs"/>
      </a:defRPr>
    </a:lvl6pPr>
    <a:lvl7pPr marL="2743200" algn="r" defTabSz="914400" rtl="1" eaLnBrk="1" latinLnBrk="0" hangingPunct="1">
      <a:defRPr sz="2400" kern="1200">
        <a:solidFill>
          <a:schemeClr val="tx1"/>
        </a:solidFill>
        <a:latin typeface="Arial" pitchFamily="34" charset="0"/>
        <a:ea typeface="MS PGothic" pitchFamily="34" charset="-128"/>
        <a:cs typeface="+mn-cs"/>
      </a:defRPr>
    </a:lvl7pPr>
    <a:lvl8pPr marL="3200400" algn="r" defTabSz="914400" rtl="1" eaLnBrk="1" latinLnBrk="0" hangingPunct="1">
      <a:defRPr sz="2400" kern="1200">
        <a:solidFill>
          <a:schemeClr val="tx1"/>
        </a:solidFill>
        <a:latin typeface="Arial" pitchFamily="34" charset="0"/>
        <a:ea typeface="MS PGothic" pitchFamily="34" charset="-128"/>
        <a:cs typeface="+mn-cs"/>
      </a:defRPr>
    </a:lvl8pPr>
    <a:lvl9pPr marL="3657600" algn="r" defTabSz="914400" rtl="1" eaLnBrk="1" latinLnBrk="0" hangingPunct="1">
      <a:defRPr sz="2400" kern="1200">
        <a:solidFill>
          <a:schemeClr val="tx1"/>
        </a:solidFill>
        <a:latin typeface="Aria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D78"/>
    <a:srgbClr val="333399"/>
    <a:srgbClr val="006699"/>
    <a:srgbClr val="006666"/>
    <a:srgbClr val="008080"/>
    <a:srgbClr val="FF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87854" autoAdjust="0"/>
  </p:normalViewPr>
  <p:slideViewPr>
    <p:cSldViewPr>
      <p:cViewPr varScale="1">
        <p:scale>
          <a:sx n="77" d="100"/>
          <a:sy n="77" d="100"/>
        </p:scale>
        <p:origin x="-11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0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Documents%20and%20Settings\sthompson\Local%20Settings\Temporary%20Internet%20Files\Content.Outlook\M43SF7BM\Effect%20size%20calculations%20Egypt%20073111.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Documents%20and%20Settings\sthompson\Local%20Settings\Temporary%20Internet%20Files\Content.Outlook\M43SF7BM\Effect%20size%20calculations%20Egypt%20073111.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Documents%20and%20Settings\sthompson\Desktop\Effect%20size%20calculations%20Egypt%20073111.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barChart>
        <c:barDir val="col"/>
        <c:grouping val="clustered"/>
        <c:ser>
          <c:idx val="0"/>
          <c:order val="0"/>
          <c:tx>
            <c:strRef>
              <c:f>'Prop at zero'!$B$27</c:f>
              <c:strCache>
                <c:ptCount val="1"/>
                <c:pt idx="0">
                  <c:v>C 2009</c:v>
                </c:pt>
              </c:strCache>
            </c:strRef>
          </c:tx>
          <c:spPr>
            <a:solidFill>
              <a:srgbClr val="FF0000"/>
            </a:solidFill>
          </c:spPr>
          <c:cat>
            <c:strRef>
              <c:f>'Prop at zero'!$A$28:$A$32</c:f>
              <c:strCache>
                <c:ptCount val="5"/>
                <c:pt idx="0">
                  <c:v>Letter naming </c:v>
                </c:pt>
                <c:pt idx="1">
                  <c:v>Letter sounds</c:v>
                </c:pt>
                <c:pt idx="2">
                  <c:v>Familiar words</c:v>
                </c:pt>
                <c:pt idx="3">
                  <c:v>Unfamiliar words </c:v>
                </c:pt>
                <c:pt idx="4">
                  <c:v>Connected text </c:v>
                </c:pt>
              </c:strCache>
            </c:strRef>
          </c:cat>
          <c:val>
            <c:numRef>
              <c:f>'Prop at zero'!$B$28:$B$32</c:f>
              <c:numCache>
                <c:formatCode>General</c:formatCode>
                <c:ptCount val="5"/>
                <c:pt idx="0">
                  <c:v>8</c:v>
                </c:pt>
                <c:pt idx="1">
                  <c:v>51.6</c:v>
                </c:pt>
                <c:pt idx="2">
                  <c:v>55.3</c:v>
                </c:pt>
                <c:pt idx="3">
                  <c:v>61.1</c:v>
                </c:pt>
                <c:pt idx="4">
                  <c:v>50.8</c:v>
                </c:pt>
              </c:numCache>
            </c:numRef>
          </c:val>
        </c:ser>
        <c:ser>
          <c:idx val="1"/>
          <c:order val="1"/>
          <c:tx>
            <c:strRef>
              <c:f>'Prop at zero'!$C$27</c:f>
              <c:strCache>
                <c:ptCount val="1"/>
                <c:pt idx="0">
                  <c:v>T 2009</c:v>
                </c:pt>
              </c:strCache>
            </c:strRef>
          </c:tx>
          <c:cat>
            <c:strRef>
              <c:f>'Prop at zero'!$A$28:$A$32</c:f>
              <c:strCache>
                <c:ptCount val="5"/>
                <c:pt idx="0">
                  <c:v>Letter naming </c:v>
                </c:pt>
                <c:pt idx="1">
                  <c:v>Letter sounds</c:v>
                </c:pt>
                <c:pt idx="2">
                  <c:v>Familiar words</c:v>
                </c:pt>
                <c:pt idx="3">
                  <c:v>Unfamiliar words </c:v>
                </c:pt>
                <c:pt idx="4">
                  <c:v>Connected text </c:v>
                </c:pt>
              </c:strCache>
            </c:strRef>
          </c:cat>
          <c:val>
            <c:numRef>
              <c:f>'Prop at zero'!$C$28:$C$32</c:f>
              <c:numCache>
                <c:formatCode>General</c:formatCode>
                <c:ptCount val="5"/>
                <c:pt idx="0">
                  <c:v>7.4</c:v>
                </c:pt>
                <c:pt idx="1">
                  <c:v>48.4</c:v>
                </c:pt>
                <c:pt idx="2">
                  <c:v>48.7</c:v>
                </c:pt>
                <c:pt idx="3">
                  <c:v>52.9</c:v>
                </c:pt>
                <c:pt idx="4">
                  <c:v>44.4</c:v>
                </c:pt>
              </c:numCache>
            </c:numRef>
          </c:val>
        </c:ser>
        <c:axId val="42332928"/>
        <c:axId val="79247232"/>
      </c:barChart>
      <c:catAx>
        <c:axId val="42332928"/>
        <c:scaling>
          <c:orientation val="minMax"/>
        </c:scaling>
        <c:axPos val="b"/>
        <c:title>
          <c:tx>
            <c:rich>
              <a:bodyPr/>
              <a:lstStyle/>
              <a:p>
                <a:pPr rtl="0">
                  <a:defRPr/>
                </a:pPr>
                <a:r>
                  <a:rPr lang="ar-EG" sz="1200" dirty="0" smtClean="0"/>
                  <a:t>مكونات القراءة</a:t>
                </a:r>
                <a:endParaRPr lang="en-US" sz="1200" dirty="0"/>
              </a:p>
            </c:rich>
          </c:tx>
          <c:layout/>
        </c:title>
        <c:tickLblPos val="nextTo"/>
        <c:crossAx val="79247232"/>
        <c:crosses val="autoZero"/>
        <c:auto val="1"/>
        <c:lblAlgn val="ctr"/>
        <c:lblOffset val="100"/>
      </c:catAx>
      <c:valAx>
        <c:axId val="79247232"/>
        <c:scaling>
          <c:orientation val="minMax"/>
        </c:scaling>
        <c:axPos val="l"/>
        <c:majorGridlines/>
        <c:title>
          <c:tx>
            <c:rich>
              <a:bodyPr rot="-5400000" vert="horz"/>
              <a:lstStyle/>
              <a:p>
                <a:pPr>
                  <a:defRPr/>
                </a:pPr>
                <a:r>
                  <a:rPr lang="ar-EG" sz="1200" dirty="0" smtClean="0"/>
                  <a:t>نسبة الطلبة</a:t>
                </a:r>
                <a:endParaRPr lang="en-US" sz="1200" dirty="0"/>
              </a:p>
            </c:rich>
          </c:tx>
          <c:layout/>
        </c:title>
        <c:numFmt formatCode="General" sourceLinked="1"/>
        <c:tickLblPos val="nextTo"/>
        <c:crossAx val="42332928"/>
        <c:crosses val="autoZero"/>
        <c:crossBetween val="between"/>
      </c:valAx>
    </c:plotArea>
    <c:legend>
      <c:legendPos val="r"/>
      <c:layout/>
    </c:legend>
    <c:plotVisOnly val="1"/>
    <c:dispBlanksAs val="gap"/>
  </c:chart>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barChart>
        <c:barDir val="col"/>
        <c:grouping val="clustered"/>
        <c:ser>
          <c:idx val="0"/>
          <c:order val="0"/>
          <c:tx>
            <c:strRef>
              <c:f>'Prop at zero'!$B$20</c:f>
              <c:strCache>
                <c:ptCount val="1"/>
                <c:pt idx="0">
                  <c:v>C 2011</c:v>
                </c:pt>
              </c:strCache>
            </c:strRef>
          </c:tx>
          <c:spPr>
            <a:solidFill>
              <a:srgbClr val="FF0000"/>
            </a:solidFill>
          </c:spPr>
          <c:cat>
            <c:strRef>
              <c:f>'Prop at zero'!$A$21:$A$25</c:f>
              <c:strCache>
                <c:ptCount val="5"/>
                <c:pt idx="0">
                  <c:v>Letter naming </c:v>
                </c:pt>
                <c:pt idx="1">
                  <c:v>Letter sounds</c:v>
                </c:pt>
                <c:pt idx="2">
                  <c:v>Familiar words</c:v>
                </c:pt>
                <c:pt idx="3">
                  <c:v>Unfamiliar words </c:v>
                </c:pt>
                <c:pt idx="4">
                  <c:v>Connected text </c:v>
                </c:pt>
              </c:strCache>
            </c:strRef>
          </c:cat>
          <c:val>
            <c:numRef>
              <c:f>'Prop at zero'!$B$21:$B$25</c:f>
              <c:numCache>
                <c:formatCode>General</c:formatCode>
                <c:ptCount val="5"/>
                <c:pt idx="0">
                  <c:v>9.3000000000000007</c:v>
                </c:pt>
                <c:pt idx="1">
                  <c:v>44.7</c:v>
                </c:pt>
                <c:pt idx="2">
                  <c:v>51.8</c:v>
                </c:pt>
                <c:pt idx="3">
                  <c:v>57</c:v>
                </c:pt>
                <c:pt idx="4">
                  <c:v>46.5</c:v>
                </c:pt>
              </c:numCache>
            </c:numRef>
          </c:val>
        </c:ser>
        <c:ser>
          <c:idx val="1"/>
          <c:order val="1"/>
          <c:tx>
            <c:strRef>
              <c:f>'Prop at zero'!$C$20</c:f>
              <c:strCache>
                <c:ptCount val="1"/>
                <c:pt idx="0">
                  <c:v>T 2011</c:v>
                </c:pt>
              </c:strCache>
            </c:strRef>
          </c:tx>
          <c:cat>
            <c:strRef>
              <c:f>'Prop at zero'!$A$21:$A$25</c:f>
              <c:strCache>
                <c:ptCount val="5"/>
                <c:pt idx="0">
                  <c:v>Letter naming </c:v>
                </c:pt>
                <c:pt idx="1">
                  <c:v>Letter sounds</c:v>
                </c:pt>
                <c:pt idx="2">
                  <c:v>Familiar words</c:v>
                </c:pt>
                <c:pt idx="3">
                  <c:v>Unfamiliar words </c:v>
                </c:pt>
                <c:pt idx="4">
                  <c:v>Connected text </c:v>
                </c:pt>
              </c:strCache>
            </c:strRef>
          </c:cat>
          <c:val>
            <c:numRef>
              <c:f>'Prop at zero'!$C$21:$C$25</c:f>
              <c:numCache>
                <c:formatCode>General</c:formatCode>
                <c:ptCount val="5"/>
                <c:pt idx="0">
                  <c:v>2.8</c:v>
                </c:pt>
                <c:pt idx="1">
                  <c:v>11.1</c:v>
                </c:pt>
                <c:pt idx="2">
                  <c:v>21.4</c:v>
                </c:pt>
                <c:pt idx="3">
                  <c:v>32.6</c:v>
                </c:pt>
                <c:pt idx="4">
                  <c:v>20.7</c:v>
                </c:pt>
              </c:numCache>
            </c:numRef>
          </c:val>
        </c:ser>
        <c:axId val="56480512"/>
        <c:axId val="71574656"/>
      </c:barChart>
      <c:catAx>
        <c:axId val="56480512"/>
        <c:scaling>
          <c:orientation val="minMax"/>
        </c:scaling>
        <c:axPos val="b"/>
        <c:title>
          <c:tx>
            <c:rich>
              <a:bodyPr/>
              <a:lstStyle/>
              <a:p>
                <a:pPr>
                  <a:defRPr/>
                </a:pPr>
                <a:r>
                  <a:rPr lang="ar-EG" sz="1200" b="1" i="0" baseline="0" dirty="0" smtClean="0"/>
                  <a:t>مكونات القراءة</a:t>
                </a:r>
                <a:endParaRPr lang="en-US" sz="1200" b="1" i="0" baseline="0" dirty="0"/>
              </a:p>
            </c:rich>
          </c:tx>
          <c:layout>
            <c:manualLayout>
              <c:xMode val="edge"/>
              <c:yMode val="edge"/>
              <c:x val="0.43191858370644876"/>
              <c:y val="0.92344123651210286"/>
            </c:manualLayout>
          </c:layout>
        </c:title>
        <c:tickLblPos val="nextTo"/>
        <c:crossAx val="71574656"/>
        <c:crosses val="autoZero"/>
        <c:auto val="1"/>
        <c:lblAlgn val="ctr"/>
        <c:lblOffset val="100"/>
      </c:catAx>
      <c:valAx>
        <c:axId val="71574656"/>
        <c:scaling>
          <c:orientation val="minMax"/>
        </c:scaling>
        <c:axPos val="l"/>
        <c:majorGridlines/>
        <c:title>
          <c:tx>
            <c:rich>
              <a:bodyPr rot="-5400000" vert="horz"/>
              <a:lstStyle/>
              <a:p>
                <a:pPr>
                  <a:defRPr/>
                </a:pPr>
                <a:r>
                  <a:rPr lang="ar-EG" sz="1200" b="1" i="0" baseline="0" dirty="0" smtClean="0"/>
                  <a:t>نسبة الطلبة</a:t>
                </a:r>
                <a:endParaRPr lang="en-US" sz="1200" b="1" i="0" baseline="0" dirty="0"/>
              </a:p>
            </c:rich>
          </c:tx>
          <c:layout/>
        </c:title>
        <c:numFmt formatCode="General" sourceLinked="1"/>
        <c:tickLblPos val="nextTo"/>
        <c:crossAx val="56480512"/>
        <c:crosses val="autoZero"/>
        <c:crossBetween val="between"/>
      </c:valAx>
    </c:plotArea>
    <c:legend>
      <c:legendPos val="r"/>
      <c:layout/>
    </c:legend>
    <c:plotVisOnly val="1"/>
    <c:dispBlanksAs val="gap"/>
  </c:chart>
  <c:externalData r:id="rId2"/>
  <c:userShapes r:id="rId3"/>
</c:chartSpace>
</file>

<file path=ppt/charts/chart3.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title>
      <c:tx>
        <c:rich>
          <a:bodyPr/>
          <a:lstStyle/>
          <a:p>
            <a:pPr>
              <a:defRPr/>
            </a:pPr>
            <a:r>
              <a:rPr lang="en-US"/>
              <a:t>Percentage increase in proportion of children reading at benchmark level between 2009 and 2011</a:t>
            </a:r>
          </a:p>
        </c:rich>
      </c:tx>
      <c:layout/>
    </c:title>
    <c:plotArea>
      <c:layout>
        <c:manualLayout>
          <c:layoutTarget val="inner"/>
          <c:xMode val="edge"/>
          <c:yMode val="edge"/>
          <c:x val="3.5947712418300859E-2"/>
          <c:y val="0.20493827160493824"/>
          <c:w val="0.96405228758170003"/>
          <c:h val="0.64988675026732801"/>
        </c:manualLayout>
      </c:layout>
      <c:barChart>
        <c:barDir val="col"/>
        <c:grouping val="clustered"/>
        <c:ser>
          <c:idx val="0"/>
          <c:order val="0"/>
          <c:tx>
            <c:strRef>
              <c:f>'Prop at benchmark'!$I$1</c:f>
              <c:strCache>
                <c:ptCount val="1"/>
                <c:pt idx="0">
                  <c:v>Difference</c:v>
                </c:pt>
              </c:strCache>
            </c:strRef>
          </c:tx>
          <c:dLbls>
            <c:showVal val="1"/>
          </c:dLbls>
          <c:cat>
            <c:multiLvlStrRef>
              <c:f>'Prop at benchmark'!$G$2:$H$11</c:f>
              <c:multiLvlStrCache>
                <c:ptCount val="10"/>
                <c:lvl>
                  <c:pt idx="0">
                    <c:v>Control</c:v>
                  </c:pt>
                  <c:pt idx="1">
                    <c:v>Treatment</c:v>
                  </c:pt>
                  <c:pt idx="2">
                    <c:v>Control</c:v>
                  </c:pt>
                  <c:pt idx="3">
                    <c:v>Treatment</c:v>
                  </c:pt>
                  <c:pt idx="4">
                    <c:v>Control</c:v>
                  </c:pt>
                  <c:pt idx="5">
                    <c:v>Treatment</c:v>
                  </c:pt>
                  <c:pt idx="6">
                    <c:v>Control</c:v>
                  </c:pt>
                  <c:pt idx="7">
                    <c:v>Treatment</c:v>
                  </c:pt>
                  <c:pt idx="8">
                    <c:v>Control</c:v>
                  </c:pt>
                  <c:pt idx="9">
                    <c:v>Treatment</c:v>
                  </c:pt>
                </c:lvl>
                <c:lvl>
                  <c:pt idx="0">
                    <c:v>Letter naming fluency</c:v>
                  </c:pt>
                  <c:pt idx="2">
                    <c:v>Letter sound fluency</c:v>
                  </c:pt>
                  <c:pt idx="4">
                    <c:v>Familiar words fluency</c:v>
                  </c:pt>
                  <c:pt idx="6">
                    <c:v>Unfamiliar words fluency</c:v>
                  </c:pt>
                  <c:pt idx="8">
                    <c:v>Connected text fluency</c:v>
                  </c:pt>
                </c:lvl>
              </c:multiLvlStrCache>
            </c:multiLvlStrRef>
          </c:cat>
          <c:val>
            <c:numRef>
              <c:f>'Prop at benchmark'!$I$2:$I$11</c:f>
              <c:numCache>
                <c:formatCode>0.00</c:formatCode>
                <c:ptCount val="10"/>
                <c:pt idx="0">
                  <c:v>1.5</c:v>
                </c:pt>
                <c:pt idx="1">
                  <c:v>15.1</c:v>
                </c:pt>
                <c:pt idx="2">
                  <c:v>2</c:v>
                </c:pt>
                <c:pt idx="3">
                  <c:v>38.6</c:v>
                </c:pt>
                <c:pt idx="4">
                  <c:v>3.5</c:v>
                </c:pt>
                <c:pt idx="5">
                  <c:v>15.4</c:v>
                </c:pt>
                <c:pt idx="6">
                  <c:v>2.7</c:v>
                </c:pt>
                <c:pt idx="7">
                  <c:v>6.3</c:v>
                </c:pt>
                <c:pt idx="8">
                  <c:v>4.2000000000000011</c:v>
                </c:pt>
                <c:pt idx="9">
                  <c:v>14.2</c:v>
                </c:pt>
              </c:numCache>
            </c:numRef>
          </c:val>
        </c:ser>
        <c:overlap val="-25"/>
        <c:axId val="68917504"/>
        <c:axId val="56463360"/>
      </c:barChart>
      <c:catAx>
        <c:axId val="68917504"/>
        <c:scaling>
          <c:orientation val="minMax"/>
        </c:scaling>
        <c:axPos val="b"/>
        <c:numFmt formatCode="General" sourceLinked="1"/>
        <c:majorTickMark val="none"/>
        <c:tickLblPos val="nextTo"/>
        <c:crossAx val="56463360"/>
        <c:crosses val="autoZero"/>
        <c:auto val="1"/>
        <c:lblAlgn val="ctr"/>
        <c:lblOffset val="100"/>
      </c:catAx>
      <c:valAx>
        <c:axId val="56463360"/>
        <c:scaling>
          <c:orientation val="minMax"/>
        </c:scaling>
        <c:delete val="1"/>
        <c:axPos val="l"/>
        <c:numFmt formatCode="0.00" sourceLinked="1"/>
        <c:tickLblPos val="none"/>
        <c:crossAx val="68917504"/>
        <c:crosses val="autoZero"/>
        <c:crossBetween val="between"/>
      </c:valAx>
    </c:plotArea>
    <c:plotVisOnly val="1"/>
    <c:dispBlanksAs val="gap"/>
  </c:chart>
  <c:externalData r:id="rId2"/>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763E21-9FC2-4BCC-BD96-CCA8B7A1CB8B}" type="doc">
      <dgm:prSet loTypeId="urn:microsoft.com/office/officeart/2008/layout/RadialCluster" loCatId="cycle" qsTypeId="urn:microsoft.com/office/officeart/2005/8/quickstyle/3d2" qsCatId="3D" csTypeId="urn:microsoft.com/office/officeart/2005/8/colors/accent0_1" csCatId="mainScheme" phldr="1"/>
      <dgm:spPr/>
      <dgm:t>
        <a:bodyPr/>
        <a:lstStyle/>
        <a:p>
          <a:pPr rtl="1"/>
          <a:endParaRPr lang="ar-SA"/>
        </a:p>
      </dgm:t>
    </dgm:pt>
    <dgm:pt modelId="{E2CD6900-326A-424F-AA95-816219E64DCE}">
      <dgm:prSet phldrT="[نص]" custT="1"/>
      <dgm:spPr/>
      <dgm:t>
        <a:bodyPr>
          <a:sp3d extrusionH="57150">
            <a:bevelT w="38100" h="38100"/>
          </a:sp3d>
        </a:bodyPr>
        <a:lstStyle/>
        <a:p>
          <a:pPr rtl="1"/>
          <a:r>
            <a:rPr lang="ar-EG" sz="3000" b="1" dirty="0" smtClean="0">
              <a:solidFill>
                <a:srgbClr val="005D78"/>
              </a:solidFill>
              <a:effectLst>
                <a:outerShdw blurRad="38100" dist="38100" dir="2700000" algn="tl">
                  <a:srgbClr val="000000">
                    <a:alpha val="43137"/>
                  </a:srgbClr>
                </a:outerShdw>
              </a:effectLst>
            </a:rPr>
            <a:t>مستويات الوعي الصوتي</a:t>
          </a:r>
          <a:endParaRPr lang="ar-SA" sz="3000" dirty="0">
            <a:solidFill>
              <a:srgbClr val="005D78"/>
            </a:solidFill>
          </a:endParaRPr>
        </a:p>
      </dgm:t>
    </dgm:pt>
    <dgm:pt modelId="{10FD919F-739C-4DD8-9F1A-9F40C0FDF9B8}" type="parTrans" cxnId="{BF3FB95F-BD91-402A-89FE-76A839D81883}">
      <dgm:prSet/>
      <dgm:spPr/>
      <dgm:t>
        <a:bodyPr/>
        <a:lstStyle/>
        <a:p>
          <a:pPr rtl="1"/>
          <a:endParaRPr lang="ar-SA"/>
        </a:p>
      </dgm:t>
    </dgm:pt>
    <dgm:pt modelId="{CCD68C65-3A06-4F09-AAE0-031FD6E4603B}" type="sibTrans" cxnId="{BF3FB95F-BD91-402A-89FE-76A839D81883}">
      <dgm:prSet/>
      <dgm:spPr/>
      <dgm:t>
        <a:bodyPr/>
        <a:lstStyle/>
        <a:p>
          <a:pPr rtl="1"/>
          <a:endParaRPr lang="ar-SA"/>
        </a:p>
      </dgm:t>
    </dgm:pt>
    <dgm:pt modelId="{38676AE8-0D5F-469E-8FBB-33FCE29BA8EB}">
      <dgm:prSet phldrT="[نص]" custT="1"/>
      <dgm:spPr/>
      <dgm:t>
        <a:bodyPr lIns="36000" tIns="36000" rIns="36000" bIns="36000">
          <a:sp3d extrusionH="57150">
            <a:bevelT w="38100" h="38100"/>
          </a:sp3d>
        </a:bodyPr>
        <a:lstStyle/>
        <a:p>
          <a:pPr rtl="1"/>
          <a:r>
            <a:rPr lang="ar-EG" sz="2600" b="1" strike="noStrike" dirty="0" smtClean="0">
              <a:solidFill>
                <a:srgbClr val="005D78"/>
              </a:solidFill>
              <a:effectLst>
                <a:outerShdw blurRad="38100" dist="38100" dir="2700000" algn="tl">
                  <a:srgbClr val="000000">
                    <a:alpha val="43137"/>
                  </a:srgbClr>
                </a:outerShdw>
              </a:effectLst>
              <a:cs typeface="Akhbar MT" pitchFamily="2" charset="-78"/>
            </a:rPr>
            <a:t>الوعي بالكلمات متشابهة الإيقاع أو القافية</a:t>
          </a:r>
          <a:endParaRPr lang="ar-SA" sz="2600" strike="noStrike" dirty="0">
            <a:solidFill>
              <a:srgbClr val="005D78"/>
            </a:solidFill>
            <a:effectLst>
              <a:outerShdw blurRad="38100" dist="38100" dir="2700000" algn="tl">
                <a:srgbClr val="000000">
                  <a:alpha val="43137"/>
                </a:srgbClr>
              </a:outerShdw>
            </a:effectLst>
          </a:endParaRPr>
        </a:p>
      </dgm:t>
    </dgm:pt>
    <dgm:pt modelId="{F7909845-6A1D-44E7-9051-E003776B691C}" type="parTrans" cxnId="{5B5FDB30-DE06-4108-9497-F811C2116BEB}">
      <dgm:prSet/>
      <dgm:spPr/>
      <dgm:t>
        <a:bodyPr/>
        <a:lstStyle/>
        <a:p>
          <a:pPr rtl="1"/>
          <a:endParaRPr lang="ar-SA"/>
        </a:p>
      </dgm:t>
    </dgm:pt>
    <dgm:pt modelId="{212016EE-A85C-4499-9E8D-17E0812DC22C}" type="sibTrans" cxnId="{5B5FDB30-DE06-4108-9497-F811C2116BEB}">
      <dgm:prSet/>
      <dgm:spPr/>
      <dgm:t>
        <a:bodyPr/>
        <a:lstStyle/>
        <a:p>
          <a:pPr rtl="1"/>
          <a:endParaRPr lang="ar-SA"/>
        </a:p>
      </dgm:t>
    </dgm:pt>
    <dgm:pt modelId="{84751964-D736-4178-90C2-CA2E53C54597}">
      <dgm:prSet phldrT="[نص]" custT="1"/>
      <dgm:spPr/>
      <dgm:t>
        <a:bodyPr>
          <a:sp3d extrusionH="57150">
            <a:bevelT w="38100" h="38100"/>
          </a:sp3d>
        </a:bodyPr>
        <a:lstStyle/>
        <a:p>
          <a:pPr rtl="1"/>
          <a:r>
            <a:rPr lang="ar-EG" sz="2600" b="1" strike="noStrike" dirty="0" smtClean="0">
              <a:solidFill>
                <a:srgbClr val="005D78"/>
              </a:solidFill>
              <a:effectLst>
                <a:outerShdw blurRad="38100" dist="38100" dir="2700000" algn="tl">
                  <a:srgbClr val="000000">
                    <a:alpha val="43137"/>
                  </a:srgbClr>
                </a:outerShdw>
              </a:effectLst>
              <a:cs typeface="Akhbar MT" pitchFamily="2" charset="-78"/>
            </a:rPr>
            <a:t>الوعي بالمقاطع التي تتكون منها الكلمة</a:t>
          </a:r>
          <a:endParaRPr lang="ar-SA" sz="2600" strike="noStrike" dirty="0">
            <a:solidFill>
              <a:srgbClr val="005D78"/>
            </a:solidFill>
            <a:effectLst>
              <a:outerShdw blurRad="38100" dist="38100" dir="2700000" algn="tl">
                <a:srgbClr val="000000">
                  <a:alpha val="43137"/>
                </a:srgbClr>
              </a:outerShdw>
            </a:effectLst>
          </a:endParaRPr>
        </a:p>
      </dgm:t>
    </dgm:pt>
    <dgm:pt modelId="{B632C84D-B158-4F5E-89BC-528BBE569FEA}" type="parTrans" cxnId="{15958075-9B45-45A6-855E-204244CB27CD}">
      <dgm:prSet/>
      <dgm:spPr/>
      <dgm:t>
        <a:bodyPr/>
        <a:lstStyle/>
        <a:p>
          <a:pPr rtl="1"/>
          <a:endParaRPr lang="ar-SA"/>
        </a:p>
      </dgm:t>
    </dgm:pt>
    <dgm:pt modelId="{BABF24C3-A58C-4D01-A6A9-E15502D1C021}" type="sibTrans" cxnId="{15958075-9B45-45A6-855E-204244CB27CD}">
      <dgm:prSet/>
      <dgm:spPr/>
      <dgm:t>
        <a:bodyPr/>
        <a:lstStyle/>
        <a:p>
          <a:pPr rtl="1"/>
          <a:endParaRPr lang="ar-SA"/>
        </a:p>
      </dgm:t>
    </dgm:pt>
    <dgm:pt modelId="{6FE5A23D-FAAF-4D68-9B4B-9C53D805EB68}">
      <dgm:prSet phldrT="[نص]" custT="1"/>
      <dgm:spPr/>
      <dgm:t>
        <a:bodyPr>
          <a:sp3d extrusionH="57150">
            <a:bevelT w="38100" h="38100"/>
          </a:sp3d>
        </a:bodyPr>
        <a:lstStyle/>
        <a:p>
          <a:pPr rtl="1"/>
          <a:r>
            <a:rPr lang="ar-EG" sz="2600" b="1" strike="noStrike" dirty="0" smtClean="0">
              <a:solidFill>
                <a:srgbClr val="005D78"/>
              </a:solidFill>
              <a:effectLst>
                <a:outerShdw blurRad="38100" dist="38100" dir="2700000" algn="tl">
                  <a:srgbClr val="000000">
                    <a:alpha val="43137"/>
                  </a:srgbClr>
                </a:outerShdw>
              </a:effectLst>
              <a:cs typeface="Akhbar MT" pitchFamily="2" charset="-78"/>
            </a:rPr>
            <a:t>دمج الأصوات</a:t>
          </a:r>
          <a:endParaRPr lang="ar-SA" sz="2600" strike="noStrike" dirty="0">
            <a:solidFill>
              <a:srgbClr val="005D78"/>
            </a:solidFill>
            <a:effectLst>
              <a:outerShdw blurRad="38100" dist="38100" dir="2700000" algn="tl">
                <a:srgbClr val="000000">
                  <a:alpha val="43137"/>
                </a:srgbClr>
              </a:outerShdw>
            </a:effectLst>
          </a:endParaRPr>
        </a:p>
      </dgm:t>
    </dgm:pt>
    <dgm:pt modelId="{053C0803-F476-4848-A535-2C7C6504DC62}" type="parTrans" cxnId="{67254B62-E4A9-4E72-A804-900A9CD7CD5D}">
      <dgm:prSet/>
      <dgm:spPr/>
      <dgm:t>
        <a:bodyPr/>
        <a:lstStyle/>
        <a:p>
          <a:pPr rtl="1"/>
          <a:endParaRPr lang="ar-SA"/>
        </a:p>
      </dgm:t>
    </dgm:pt>
    <dgm:pt modelId="{12ECF6FE-8B7D-4664-85DF-888EAD65C008}" type="sibTrans" cxnId="{67254B62-E4A9-4E72-A804-900A9CD7CD5D}">
      <dgm:prSet/>
      <dgm:spPr/>
      <dgm:t>
        <a:bodyPr/>
        <a:lstStyle/>
        <a:p>
          <a:pPr rtl="1"/>
          <a:endParaRPr lang="ar-SA"/>
        </a:p>
      </dgm:t>
    </dgm:pt>
    <dgm:pt modelId="{A4AC51C6-F5E6-4957-9680-E6F70B575BB9}">
      <dgm:prSet phldrT="[نص]" custT="1"/>
      <dgm:spPr/>
      <dgm:t>
        <a:bodyPr>
          <a:sp3d extrusionH="57150">
            <a:bevelT w="38100" h="38100"/>
          </a:sp3d>
        </a:bodyPr>
        <a:lstStyle/>
        <a:p>
          <a:pPr rtl="1"/>
          <a:r>
            <a:rPr lang="ar-EG" sz="2600" b="1" strike="noStrike" dirty="0" smtClean="0">
              <a:solidFill>
                <a:srgbClr val="005D78"/>
              </a:solidFill>
              <a:effectLst>
                <a:outerShdw blurRad="38100" dist="38100" dir="2700000" algn="tl">
                  <a:srgbClr val="000000">
                    <a:alpha val="43137"/>
                  </a:srgbClr>
                </a:outerShdw>
              </a:effectLst>
              <a:cs typeface="Akhbar MT" pitchFamily="2" charset="-78"/>
            </a:rPr>
            <a:t>تقطيع الكلمة إلى أصوات</a:t>
          </a:r>
          <a:endParaRPr lang="ar-SA" sz="2600" strike="noStrike" dirty="0">
            <a:solidFill>
              <a:srgbClr val="005D78"/>
            </a:solidFill>
            <a:effectLst>
              <a:outerShdw blurRad="38100" dist="38100" dir="2700000" algn="tl">
                <a:srgbClr val="000000">
                  <a:alpha val="43137"/>
                </a:srgbClr>
              </a:outerShdw>
            </a:effectLst>
          </a:endParaRPr>
        </a:p>
      </dgm:t>
    </dgm:pt>
    <dgm:pt modelId="{8722FF31-EAB2-4BD8-AFE6-1686F366B216}" type="parTrans" cxnId="{2FF0B32B-14B8-4DC6-9708-4206C6AD6668}">
      <dgm:prSet/>
      <dgm:spPr/>
      <dgm:t>
        <a:bodyPr/>
        <a:lstStyle/>
        <a:p>
          <a:pPr rtl="1"/>
          <a:endParaRPr lang="ar-SA"/>
        </a:p>
      </dgm:t>
    </dgm:pt>
    <dgm:pt modelId="{F9DAC48D-3547-4197-BF14-AB06DA0C7FC9}" type="sibTrans" cxnId="{2FF0B32B-14B8-4DC6-9708-4206C6AD6668}">
      <dgm:prSet/>
      <dgm:spPr/>
      <dgm:t>
        <a:bodyPr/>
        <a:lstStyle/>
        <a:p>
          <a:pPr rtl="1"/>
          <a:endParaRPr lang="ar-SA"/>
        </a:p>
      </dgm:t>
    </dgm:pt>
    <dgm:pt modelId="{860D51BA-E6EF-40B6-B4B2-A6A4AC89F57C}">
      <dgm:prSet phldrT="[نص]" custT="1"/>
      <dgm:spPr/>
      <dgm:t>
        <a:bodyPr>
          <a:sp3d extrusionH="57150">
            <a:bevelT w="38100" h="38100"/>
          </a:sp3d>
        </a:bodyPr>
        <a:lstStyle/>
        <a:p>
          <a:pPr rtl="1"/>
          <a:r>
            <a:rPr lang="ar-EG" sz="2600" b="1" strike="noStrike" dirty="0" smtClean="0">
              <a:solidFill>
                <a:srgbClr val="005D78"/>
              </a:solidFill>
              <a:effectLst>
                <a:outerShdw blurRad="38100" dist="38100" dir="2700000" algn="tl">
                  <a:srgbClr val="000000">
                    <a:alpha val="43137"/>
                  </a:srgbClr>
                </a:outerShdw>
              </a:effectLst>
              <a:cs typeface="Akhbar MT" pitchFamily="2" charset="-78"/>
            </a:rPr>
            <a:t>التلاعب بالأصوات</a:t>
          </a:r>
          <a:endParaRPr lang="ar-SA" sz="2600" strike="noStrike" dirty="0">
            <a:solidFill>
              <a:srgbClr val="005D78"/>
            </a:solidFill>
            <a:effectLst>
              <a:outerShdw blurRad="38100" dist="38100" dir="2700000" algn="tl">
                <a:srgbClr val="000000">
                  <a:alpha val="43137"/>
                </a:srgbClr>
              </a:outerShdw>
            </a:effectLst>
          </a:endParaRPr>
        </a:p>
      </dgm:t>
    </dgm:pt>
    <dgm:pt modelId="{9CCB0E3E-004B-4929-A809-FF7FF07BA830}" type="parTrans" cxnId="{BCFEB91A-B150-4F38-B55C-E56A09A404DA}">
      <dgm:prSet/>
      <dgm:spPr/>
      <dgm:t>
        <a:bodyPr/>
        <a:lstStyle/>
        <a:p>
          <a:pPr rtl="1"/>
          <a:endParaRPr lang="ar-SA"/>
        </a:p>
      </dgm:t>
    </dgm:pt>
    <dgm:pt modelId="{BFE5F3AC-C600-43F3-8557-33D994FD5A36}" type="sibTrans" cxnId="{BCFEB91A-B150-4F38-B55C-E56A09A404DA}">
      <dgm:prSet/>
      <dgm:spPr/>
      <dgm:t>
        <a:bodyPr/>
        <a:lstStyle/>
        <a:p>
          <a:pPr rtl="1"/>
          <a:endParaRPr lang="ar-SA"/>
        </a:p>
      </dgm:t>
    </dgm:pt>
    <dgm:pt modelId="{1B53E95A-0B48-4AC6-9D33-BAD2B8402C1E}" type="pres">
      <dgm:prSet presAssocID="{3B763E21-9FC2-4BCC-BD96-CCA8B7A1CB8B}" presName="Name0" presStyleCnt="0">
        <dgm:presLayoutVars>
          <dgm:chMax val="1"/>
          <dgm:chPref val="1"/>
          <dgm:dir/>
          <dgm:animOne val="branch"/>
          <dgm:animLvl val="lvl"/>
        </dgm:presLayoutVars>
      </dgm:prSet>
      <dgm:spPr/>
      <dgm:t>
        <a:bodyPr/>
        <a:lstStyle/>
        <a:p>
          <a:endParaRPr lang="en-US"/>
        </a:p>
      </dgm:t>
    </dgm:pt>
    <dgm:pt modelId="{FB3A75FB-11D1-4FA4-8121-ECC19DD4FA1B}" type="pres">
      <dgm:prSet presAssocID="{E2CD6900-326A-424F-AA95-816219E64DCE}" presName="singleCycle" presStyleCnt="0"/>
      <dgm:spPr/>
      <dgm:t>
        <a:bodyPr/>
        <a:lstStyle/>
        <a:p>
          <a:endParaRPr lang="en-US"/>
        </a:p>
      </dgm:t>
    </dgm:pt>
    <dgm:pt modelId="{EA214AF1-694C-4D1E-9277-3E3593E6FCFA}" type="pres">
      <dgm:prSet presAssocID="{E2CD6900-326A-424F-AA95-816219E64DCE}" presName="singleCenter" presStyleLbl="node1" presStyleIdx="0" presStyleCnt="6">
        <dgm:presLayoutVars>
          <dgm:chMax val="7"/>
          <dgm:chPref val="7"/>
        </dgm:presLayoutVars>
      </dgm:prSet>
      <dgm:spPr/>
      <dgm:t>
        <a:bodyPr/>
        <a:lstStyle/>
        <a:p>
          <a:pPr rtl="1"/>
          <a:endParaRPr lang="ar-SA"/>
        </a:p>
      </dgm:t>
    </dgm:pt>
    <dgm:pt modelId="{1E3142EE-B7F3-446C-B5AC-4A82288D7F31}" type="pres">
      <dgm:prSet presAssocID="{F7909845-6A1D-44E7-9051-E003776B691C}" presName="Name56" presStyleLbl="parChTrans1D2" presStyleIdx="0" presStyleCnt="5"/>
      <dgm:spPr/>
      <dgm:t>
        <a:bodyPr/>
        <a:lstStyle/>
        <a:p>
          <a:endParaRPr lang="en-US"/>
        </a:p>
      </dgm:t>
    </dgm:pt>
    <dgm:pt modelId="{66F63760-999B-4654-9A55-F6D0741F541D}" type="pres">
      <dgm:prSet presAssocID="{38676AE8-0D5F-469E-8FBB-33FCE29BA8EB}" presName="text0" presStyleLbl="node1" presStyleIdx="1" presStyleCnt="6" custScaleX="182487" custScaleY="132171" custRadScaleRad="98574">
        <dgm:presLayoutVars>
          <dgm:bulletEnabled val="1"/>
        </dgm:presLayoutVars>
      </dgm:prSet>
      <dgm:spPr/>
      <dgm:t>
        <a:bodyPr/>
        <a:lstStyle/>
        <a:p>
          <a:pPr rtl="1"/>
          <a:endParaRPr lang="ar-SA"/>
        </a:p>
      </dgm:t>
    </dgm:pt>
    <dgm:pt modelId="{125BB334-2D0F-41B5-9639-93EA0A8EA87C}" type="pres">
      <dgm:prSet presAssocID="{B632C84D-B158-4F5E-89BC-528BBE569FEA}" presName="Name56" presStyleLbl="parChTrans1D2" presStyleIdx="1" presStyleCnt="5"/>
      <dgm:spPr/>
      <dgm:t>
        <a:bodyPr/>
        <a:lstStyle/>
        <a:p>
          <a:endParaRPr lang="en-US"/>
        </a:p>
      </dgm:t>
    </dgm:pt>
    <dgm:pt modelId="{C85D5868-2283-4EED-9647-AFCC07E8490A}" type="pres">
      <dgm:prSet presAssocID="{84751964-D736-4178-90C2-CA2E53C54597}" presName="text0" presStyleLbl="node1" presStyleIdx="2" presStyleCnt="6" custScaleX="173099" custRadScaleRad="119269" custRadScaleInc="15973">
        <dgm:presLayoutVars>
          <dgm:bulletEnabled val="1"/>
        </dgm:presLayoutVars>
      </dgm:prSet>
      <dgm:spPr/>
      <dgm:t>
        <a:bodyPr/>
        <a:lstStyle/>
        <a:p>
          <a:pPr rtl="1"/>
          <a:endParaRPr lang="ar-SA"/>
        </a:p>
      </dgm:t>
    </dgm:pt>
    <dgm:pt modelId="{0EF5F1FA-690B-4089-AC87-27A9766AF1B0}" type="pres">
      <dgm:prSet presAssocID="{053C0803-F476-4848-A535-2C7C6504DC62}" presName="Name56" presStyleLbl="parChTrans1D2" presStyleIdx="2" presStyleCnt="5"/>
      <dgm:spPr/>
      <dgm:t>
        <a:bodyPr/>
        <a:lstStyle/>
        <a:p>
          <a:endParaRPr lang="en-US"/>
        </a:p>
      </dgm:t>
    </dgm:pt>
    <dgm:pt modelId="{32296EAB-A0BC-4EAC-AD2C-6FEF30271A28}" type="pres">
      <dgm:prSet presAssocID="{6FE5A23D-FAAF-4D68-9B4B-9C53D805EB68}" presName="text0" presStyleLbl="node1" presStyleIdx="3" presStyleCnt="6" custRadScaleRad="109618" custRadScaleInc="-24225">
        <dgm:presLayoutVars>
          <dgm:bulletEnabled val="1"/>
        </dgm:presLayoutVars>
      </dgm:prSet>
      <dgm:spPr/>
      <dgm:t>
        <a:bodyPr/>
        <a:lstStyle/>
        <a:p>
          <a:pPr rtl="1"/>
          <a:endParaRPr lang="ar-SA"/>
        </a:p>
      </dgm:t>
    </dgm:pt>
    <dgm:pt modelId="{45E00D8D-5F04-4021-9FC5-187A2F73AD0D}" type="pres">
      <dgm:prSet presAssocID="{8722FF31-EAB2-4BD8-AFE6-1686F366B216}" presName="Name56" presStyleLbl="parChTrans1D2" presStyleIdx="3" presStyleCnt="5"/>
      <dgm:spPr/>
      <dgm:t>
        <a:bodyPr/>
        <a:lstStyle/>
        <a:p>
          <a:endParaRPr lang="en-US"/>
        </a:p>
      </dgm:t>
    </dgm:pt>
    <dgm:pt modelId="{F5B0F62E-C448-435E-B5B6-D7B419BB8CB9}" type="pres">
      <dgm:prSet presAssocID="{A4AC51C6-F5E6-4957-9680-E6F70B575BB9}" presName="text0" presStyleLbl="node1" presStyleIdx="4" presStyleCnt="6" custScaleX="136208" custRadScaleRad="113294" custRadScaleInc="23419">
        <dgm:presLayoutVars>
          <dgm:bulletEnabled val="1"/>
        </dgm:presLayoutVars>
      </dgm:prSet>
      <dgm:spPr/>
      <dgm:t>
        <a:bodyPr/>
        <a:lstStyle/>
        <a:p>
          <a:pPr rtl="1"/>
          <a:endParaRPr lang="ar-SA"/>
        </a:p>
      </dgm:t>
    </dgm:pt>
    <dgm:pt modelId="{8F739974-2BD4-4D00-8FE1-92F10303AE00}" type="pres">
      <dgm:prSet presAssocID="{9CCB0E3E-004B-4929-A809-FF7FF07BA830}" presName="Name56" presStyleLbl="parChTrans1D2" presStyleIdx="4" presStyleCnt="5"/>
      <dgm:spPr/>
      <dgm:t>
        <a:bodyPr/>
        <a:lstStyle/>
        <a:p>
          <a:endParaRPr lang="en-US"/>
        </a:p>
      </dgm:t>
    </dgm:pt>
    <dgm:pt modelId="{5256AE85-74B1-48B9-A0A5-AA529069B2BA}" type="pres">
      <dgm:prSet presAssocID="{860D51BA-E6EF-40B6-B4B2-A6A4AC89F57C}" presName="text0" presStyleLbl="node1" presStyleIdx="5" presStyleCnt="6" custScaleX="126535" custRadScaleRad="110034" custRadScaleInc="-12712">
        <dgm:presLayoutVars>
          <dgm:bulletEnabled val="1"/>
        </dgm:presLayoutVars>
      </dgm:prSet>
      <dgm:spPr/>
      <dgm:t>
        <a:bodyPr/>
        <a:lstStyle/>
        <a:p>
          <a:pPr rtl="1"/>
          <a:endParaRPr lang="ar-SA"/>
        </a:p>
      </dgm:t>
    </dgm:pt>
  </dgm:ptLst>
  <dgm:cxnLst>
    <dgm:cxn modelId="{2A26226C-07A2-4412-A0BC-B9516B0AE76C}" type="presOf" srcId="{053C0803-F476-4848-A535-2C7C6504DC62}" destId="{0EF5F1FA-690B-4089-AC87-27A9766AF1B0}" srcOrd="0" destOrd="0" presId="urn:microsoft.com/office/officeart/2008/layout/RadialCluster"/>
    <dgm:cxn modelId="{B9F25006-0ADB-4107-BE95-5E01F68F90D6}" type="presOf" srcId="{860D51BA-E6EF-40B6-B4B2-A6A4AC89F57C}" destId="{5256AE85-74B1-48B9-A0A5-AA529069B2BA}" srcOrd="0" destOrd="0" presId="urn:microsoft.com/office/officeart/2008/layout/RadialCluster"/>
    <dgm:cxn modelId="{27DE69EE-1044-43A5-8BA5-15238873B686}" type="presOf" srcId="{9CCB0E3E-004B-4929-A809-FF7FF07BA830}" destId="{8F739974-2BD4-4D00-8FE1-92F10303AE00}" srcOrd="0" destOrd="0" presId="urn:microsoft.com/office/officeart/2008/layout/RadialCluster"/>
    <dgm:cxn modelId="{67254B62-E4A9-4E72-A804-900A9CD7CD5D}" srcId="{E2CD6900-326A-424F-AA95-816219E64DCE}" destId="{6FE5A23D-FAAF-4D68-9B4B-9C53D805EB68}" srcOrd="2" destOrd="0" parTransId="{053C0803-F476-4848-A535-2C7C6504DC62}" sibTransId="{12ECF6FE-8B7D-4664-85DF-888EAD65C008}"/>
    <dgm:cxn modelId="{3A8A8FF7-1E4D-458E-9CB3-6B1DCBA7D0ED}" type="presOf" srcId="{E2CD6900-326A-424F-AA95-816219E64DCE}" destId="{EA214AF1-694C-4D1E-9277-3E3593E6FCFA}" srcOrd="0" destOrd="0" presId="urn:microsoft.com/office/officeart/2008/layout/RadialCluster"/>
    <dgm:cxn modelId="{8B4D8BD5-1C1A-4A6A-8221-1172644763D6}" type="presOf" srcId="{B632C84D-B158-4F5E-89BC-528BBE569FEA}" destId="{125BB334-2D0F-41B5-9639-93EA0A8EA87C}" srcOrd="0" destOrd="0" presId="urn:microsoft.com/office/officeart/2008/layout/RadialCluster"/>
    <dgm:cxn modelId="{B742A2B0-F3DB-4119-990C-2B7D1D395275}" type="presOf" srcId="{3B763E21-9FC2-4BCC-BD96-CCA8B7A1CB8B}" destId="{1B53E95A-0B48-4AC6-9D33-BAD2B8402C1E}" srcOrd="0" destOrd="0" presId="urn:microsoft.com/office/officeart/2008/layout/RadialCluster"/>
    <dgm:cxn modelId="{8FDE80C6-1986-4961-ACE2-3BA343FE2199}" type="presOf" srcId="{F7909845-6A1D-44E7-9051-E003776B691C}" destId="{1E3142EE-B7F3-446C-B5AC-4A82288D7F31}" srcOrd="0" destOrd="0" presId="urn:microsoft.com/office/officeart/2008/layout/RadialCluster"/>
    <dgm:cxn modelId="{2FF0B32B-14B8-4DC6-9708-4206C6AD6668}" srcId="{E2CD6900-326A-424F-AA95-816219E64DCE}" destId="{A4AC51C6-F5E6-4957-9680-E6F70B575BB9}" srcOrd="3" destOrd="0" parTransId="{8722FF31-EAB2-4BD8-AFE6-1686F366B216}" sibTransId="{F9DAC48D-3547-4197-BF14-AB06DA0C7FC9}"/>
    <dgm:cxn modelId="{C1C36D4E-BC35-4231-93E6-BFF2E5303970}" type="presOf" srcId="{84751964-D736-4178-90C2-CA2E53C54597}" destId="{C85D5868-2283-4EED-9647-AFCC07E8490A}" srcOrd="0" destOrd="0" presId="urn:microsoft.com/office/officeart/2008/layout/RadialCluster"/>
    <dgm:cxn modelId="{BF3FB95F-BD91-402A-89FE-76A839D81883}" srcId="{3B763E21-9FC2-4BCC-BD96-CCA8B7A1CB8B}" destId="{E2CD6900-326A-424F-AA95-816219E64DCE}" srcOrd="0" destOrd="0" parTransId="{10FD919F-739C-4DD8-9F1A-9F40C0FDF9B8}" sibTransId="{CCD68C65-3A06-4F09-AAE0-031FD6E4603B}"/>
    <dgm:cxn modelId="{BCFEB91A-B150-4F38-B55C-E56A09A404DA}" srcId="{E2CD6900-326A-424F-AA95-816219E64DCE}" destId="{860D51BA-E6EF-40B6-B4B2-A6A4AC89F57C}" srcOrd="4" destOrd="0" parTransId="{9CCB0E3E-004B-4929-A809-FF7FF07BA830}" sibTransId="{BFE5F3AC-C600-43F3-8557-33D994FD5A36}"/>
    <dgm:cxn modelId="{E38E0328-7541-49E3-9A93-7CFCBADFD927}" type="presOf" srcId="{6FE5A23D-FAAF-4D68-9B4B-9C53D805EB68}" destId="{32296EAB-A0BC-4EAC-AD2C-6FEF30271A28}" srcOrd="0" destOrd="0" presId="urn:microsoft.com/office/officeart/2008/layout/RadialCluster"/>
    <dgm:cxn modelId="{15958075-9B45-45A6-855E-204244CB27CD}" srcId="{E2CD6900-326A-424F-AA95-816219E64DCE}" destId="{84751964-D736-4178-90C2-CA2E53C54597}" srcOrd="1" destOrd="0" parTransId="{B632C84D-B158-4F5E-89BC-528BBE569FEA}" sibTransId="{BABF24C3-A58C-4D01-A6A9-E15502D1C021}"/>
    <dgm:cxn modelId="{3AA9469E-307E-4E3B-AE53-275F09E53269}" type="presOf" srcId="{8722FF31-EAB2-4BD8-AFE6-1686F366B216}" destId="{45E00D8D-5F04-4021-9FC5-187A2F73AD0D}" srcOrd="0" destOrd="0" presId="urn:microsoft.com/office/officeart/2008/layout/RadialCluster"/>
    <dgm:cxn modelId="{95C24758-3B6D-4D52-88E5-F64285714F8E}" type="presOf" srcId="{A4AC51C6-F5E6-4957-9680-E6F70B575BB9}" destId="{F5B0F62E-C448-435E-B5B6-D7B419BB8CB9}" srcOrd="0" destOrd="0" presId="urn:microsoft.com/office/officeart/2008/layout/RadialCluster"/>
    <dgm:cxn modelId="{5B5FDB30-DE06-4108-9497-F811C2116BEB}" srcId="{E2CD6900-326A-424F-AA95-816219E64DCE}" destId="{38676AE8-0D5F-469E-8FBB-33FCE29BA8EB}" srcOrd="0" destOrd="0" parTransId="{F7909845-6A1D-44E7-9051-E003776B691C}" sibTransId="{212016EE-A85C-4499-9E8D-17E0812DC22C}"/>
    <dgm:cxn modelId="{04D6869A-118C-473D-95C5-C5C1B946AF47}" type="presOf" srcId="{38676AE8-0D5F-469E-8FBB-33FCE29BA8EB}" destId="{66F63760-999B-4654-9A55-F6D0741F541D}" srcOrd="0" destOrd="0" presId="urn:microsoft.com/office/officeart/2008/layout/RadialCluster"/>
    <dgm:cxn modelId="{3A608FC1-443F-4266-8E52-76CD34D5366E}" type="presParOf" srcId="{1B53E95A-0B48-4AC6-9D33-BAD2B8402C1E}" destId="{FB3A75FB-11D1-4FA4-8121-ECC19DD4FA1B}" srcOrd="0" destOrd="0" presId="urn:microsoft.com/office/officeart/2008/layout/RadialCluster"/>
    <dgm:cxn modelId="{838B2E03-EDD1-4AA2-827E-5CF1F86ECEDC}" type="presParOf" srcId="{FB3A75FB-11D1-4FA4-8121-ECC19DD4FA1B}" destId="{EA214AF1-694C-4D1E-9277-3E3593E6FCFA}" srcOrd="0" destOrd="0" presId="urn:microsoft.com/office/officeart/2008/layout/RadialCluster"/>
    <dgm:cxn modelId="{6BC82BD4-8959-45E4-BC9C-BD22B9609243}" type="presParOf" srcId="{FB3A75FB-11D1-4FA4-8121-ECC19DD4FA1B}" destId="{1E3142EE-B7F3-446C-B5AC-4A82288D7F31}" srcOrd="1" destOrd="0" presId="urn:microsoft.com/office/officeart/2008/layout/RadialCluster"/>
    <dgm:cxn modelId="{1D6DD2DB-E7BE-4CEC-A446-5DDB03CEC1FB}" type="presParOf" srcId="{FB3A75FB-11D1-4FA4-8121-ECC19DD4FA1B}" destId="{66F63760-999B-4654-9A55-F6D0741F541D}" srcOrd="2" destOrd="0" presId="urn:microsoft.com/office/officeart/2008/layout/RadialCluster"/>
    <dgm:cxn modelId="{3EC64BBE-FEA5-4772-939F-F50BDCF6B42A}" type="presParOf" srcId="{FB3A75FB-11D1-4FA4-8121-ECC19DD4FA1B}" destId="{125BB334-2D0F-41B5-9639-93EA0A8EA87C}" srcOrd="3" destOrd="0" presId="urn:microsoft.com/office/officeart/2008/layout/RadialCluster"/>
    <dgm:cxn modelId="{0FD06666-BC4D-410D-84D7-4E4F43FAE0FE}" type="presParOf" srcId="{FB3A75FB-11D1-4FA4-8121-ECC19DD4FA1B}" destId="{C85D5868-2283-4EED-9647-AFCC07E8490A}" srcOrd="4" destOrd="0" presId="urn:microsoft.com/office/officeart/2008/layout/RadialCluster"/>
    <dgm:cxn modelId="{6FA7A97A-6D89-4119-B6B5-71665E1B31C2}" type="presParOf" srcId="{FB3A75FB-11D1-4FA4-8121-ECC19DD4FA1B}" destId="{0EF5F1FA-690B-4089-AC87-27A9766AF1B0}" srcOrd="5" destOrd="0" presId="urn:microsoft.com/office/officeart/2008/layout/RadialCluster"/>
    <dgm:cxn modelId="{A69176CD-F430-49DE-B1A1-D3D5E4F93C1B}" type="presParOf" srcId="{FB3A75FB-11D1-4FA4-8121-ECC19DD4FA1B}" destId="{32296EAB-A0BC-4EAC-AD2C-6FEF30271A28}" srcOrd="6" destOrd="0" presId="urn:microsoft.com/office/officeart/2008/layout/RadialCluster"/>
    <dgm:cxn modelId="{EC3DCB9F-F165-4FDF-89F3-75697710E9DF}" type="presParOf" srcId="{FB3A75FB-11D1-4FA4-8121-ECC19DD4FA1B}" destId="{45E00D8D-5F04-4021-9FC5-187A2F73AD0D}" srcOrd="7" destOrd="0" presId="urn:microsoft.com/office/officeart/2008/layout/RadialCluster"/>
    <dgm:cxn modelId="{8EDB2545-4F12-4477-BFFF-FDECE54819D4}" type="presParOf" srcId="{FB3A75FB-11D1-4FA4-8121-ECC19DD4FA1B}" destId="{F5B0F62E-C448-435E-B5B6-D7B419BB8CB9}" srcOrd="8" destOrd="0" presId="urn:microsoft.com/office/officeart/2008/layout/RadialCluster"/>
    <dgm:cxn modelId="{36E1D17E-FE60-46CF-85A2-8E3921FE39AD}" type="presParOf" srcId="{FB3A75FB-11D1-4FA4-8121-ECC19DD4FA1B}" destId="{8F739974-2BD4-4D00-8FE1-92F10303AE00}" srcOrd="9" destOrd="0" presId="urn:microsoft.com/office/officeart/2008/layout/RadialCluster"/>
    <dgm:cxn modelId="{5D84260A-3A6F-4D11-B49A-953207C36725}" type="presParOf" srcId="{FB3A75FB-11D1-4FA4-8121-ECC19DD4FA1B}" destId="{5256AE85-74B1-48B9-A0A5-AA529069B2BA}" srcOrd="10" destOrd="0" presId="urn:microsoft.com/office/officeart/2008/layout/RadialCluster"/>
  </dgm:cxnLst>
  <dgm:bg>
    <a:noFill/>
    <a:effect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4F075D-5D66-42D8-970C-8B10DCB6BE41}" type="doc">
      <dgm:prSet loTypeId="urn:microsoft.com/office/officeart/2005/8/layout/cycle5" loCatId="cycle" qsTypeId="urn:microsoft.com/office/officeart/2005/8/quickstyle/simple1" qsCatId="simple" csTypeId="urn:microsoft.com/office/officeart/2005/8/colors/accent2_1" csCatId="accent2" phldr="1"/>
      <dgm:spPr/>
      <dgm:t>
        <a:bodyPr/>
        <a:lstStyle/>
        <a:p>
          <a:pPr rtl="1"/>
          <a:endParaRPr lang="ar-SA"/>
        </a:p>
      </dgm:t>
    </dgm:pt>
    <dgm:pt modelId="{455E0DBF-3B72-48BB-B21A-DE7E538BE3D5}">
      <dgm:prSet phldrT="[نص]" custT="1"/>
      <dgm:spPr>
        <a:effectLst>
          <a:outerShdw blurRad="50800" dist="38100" dir="2700000" algn="tl" rotWithShape="0">
            <a:prstClr val="black">
              <a:alpha val="40000"/>
            </a:prstClr>
          </a:outerShdw>
        </a:effectLst>
      </dgm:spPr>
      <dgm:t>
        <a:bodyPr/>
        <a:lstStyle/>
        <a:p>
          <a:pPr rtl="1"/>
          <a:r>
            <a:rPr lang="ar-EG" sz="2400" dirty="0" smtClean="0"/>
            <a:t>التقييم التكويني </a:t>
          </a:r>
          <a:endParaRPr lang="ar-SA" sz="2400" dirty="0"/>
        </a:p>
      </dgm:t>
    </dgm:pt>
    <dgm:pt modelId="{A76CC378-3E78-43AF-9A63-E4838D9623B6}" type="sibTrans" cxnId="{F16F25A3-9183-45A0-A514-9DD5E7A78EAA}">
      <dgm:prSet/>
      <dgm:spPr>
        <a:effectLst>
          <a:outerShdw blurRad="50800" dist="38100" dir="2700000" algn="tl" rotWithShape="0">
            <a:prstClr val="black">
              <a:alpha val="40000"/>
            </a:prstClr>
          </a:outerShdw>
        </a:effectLst>
      </dgm:spPr>
      <dgm:t>
        <a:bodyPr/>
        <a:lstStyle/>
        <a:p>
          <a:pPr rtl="1"/>
          <a:endParaRPr lang="ar-SA" sz="2400"/>
        </a:p>
      </dgm:t>
    </dgm:pt>
    <dgm:pt modelId="{EFE53E98-43C2-436F-86FA-666407AD5972}" type="parTrans" cxnId="{F16F25A3-9183-45A0-A514-9DD5E7A78EAA}">
      <dgm:prSet/>
      <dgm:spPr/>
      <dgm:t>
        <a:bodyPr/>
        <a:lstStyle/>
        <a:p>
          <a:pPr rtl="1"/>
          <a:endParaRPr lang="ar-SA"/>
        </a:p>
      </dgm:t>
    </dgm:pt>
    <dgm:pt modelId="{944252DF-388C-44C3-B012-3203458D8211}">
      <dgm:prSet phldrT="[نص]" custT="1"/>
      <dgm:spPr>
        <a:effectLst>
          <a:outerShdw blurRad="50800" dist="38100" dir="2700000" algn="tl" rotWithShape="0">
            <a:prstClr val="black">
              <a:alpha val="40000"/>
            </a:prstClr>
          </a:outerShdw>
        </a:effectLst>
      </dgm:spPr>
      <dgm:t>
        <a:bodyPr/>
        <a:lstStyle/>
        <a:p>
          <a:pPr rtl="1"/>
          <a:r>
            <a:rPr lang="ar-EG" sz="2400" dirty="0" smtClean="0"/>
            <a:t>الممارسة الحرة</a:t>
          </a:r>
          <a:endParaRPr lang="ar-SA" sz="2400" dirty="0"/>
        </a:p>
      </dgm:t>
    </dgm:pt>
    <dgm:pt modelId="{89C9FBF3-9550-4AFA-AECE-32816ED373E3}" type="sibTrans" cxnId="{E8250789-2FCE-430B-B611-50E4ACF5ED14}">
      <dgm:prSet/>
      <dgm:spPr>
        <a:effectLst>
          <a:outerShdw blurRad="50800" dist="38100" dir="2700000" algn="tl" rotWithShape="0">
            <a:prstClr val="black">
              <a:alpha val="40000"/>
            </a:prstClr>
          </a:outerShdw>
        </a:effectLst>
      </dgm:spPr>
      <dgm:t>
        <a:bodyPr/>
        <a:lstStyle/>
        <a:p>
          <a:pPr rtl="1"/>
          <a:endParaRPr lang="ar-SA" sz="2400"/>
        </a:p>
      </dgm:t>
    </dgm:pt>
    <dgm:pt modelId="{6E800B19-DC91-47D1-9739-E8C40573F5B9}" type="parTrans" cxnId="{E8250789-2FCE-430B-B611-50E4ACF5ED14}">
      <dgm:prSet/>
      <dgm:spPr/>
      <dgm:t>
        <a:bodyPr/>
        <a:lstStyle/>
        <a:p>
          <a:pPr rtl="1"/>
          <a:endParaRPr lang="ar-SA"/>
        </a:p>
      </dgm:t>
    </dgm:pt>
    <dgm:pt modelId="{27EFD0DB-06A3-4695-B0C1-092355D327AE}">
      <dgm:prSet phldrT="[نص]" custT="1"/>
      <dgm:spPr>
        <a:effectLst>
          <a:outerShdw blurRad="50800" dist="38100" dir="2700000" algn="tl" rotWithShape="0">
            <a:prstClr val="black">
              <a:alpha val="40000"/>
            </a:prstClr>
          </a:outerShdw>
        </a:effectLst>
      </dgm:spPr>
      <dgm:t>
        <a:bodyPr/>
        <a:lstStyle/>
        <a:p>
          <a:pPr rtl="1"/>
          <a:r>
            <a:rPr lang="ar-EG" sz="2400" dirty="0" smtClean="0"/>
            <a:t>الممارسة الموجهة</a:t>
          </a:r>
          <a:endParaRPr lang="ar-SA" sz="2400" dirty="0"/>
        </a:p>
      </dgm:t>
    </dgm:pt>
    <dgm:pt modelId="{128F9562-0B23-4D0B-B48B-BAADFAC248B0}" type="sibTrans" cxnId="{2BBE9F4C-EFCF-41D6-ABDF-1C458DC2D4E8}">
      <dgm:prSet/>
      <dgm:spPr>
        <a:effectLst>
          <a:outerShdw blurRad="50800" dist="38100" dir="2700000" algn="tl" rotWithShape="0">
            <a:prstClr val="black">
              <a:alpha val="40000"/>
            </a:prstClr>
          </a:outerShdw>
        </a:effectLst>
      </dgm:spPr>
      <dgm:t>
        <a:bodyPr/>
        <a:lstStyle/>
        <a:p>
          <a:pPr rtl="1"/>
          <a:endParaRPr lang="ar-SA" sz="2400"/>
        </a:p>
      </dgm:t>
    </dgm:pt>
    <dgm:pt modelId="{7E12A1F6-E094-4160-8E68-A54CACD746CA}" type="parTrans" cxnId="{2BBE9F4C-EFCF-41D6-ABDF-1C458DC2D4E8}">
      <dgm:prSet/>
      <dgm:spPr/>
      <dgm:t>
        <a:bodyPr/>
        <a:lstStyle/>
        <a:p>
          <a:pPr rtl="1"/>
          <a:endParaRPr lang="ar-SA"/>
        </a:p>
      </dgm:t>
    </dgm:pt>
    <dgm:pt modelId="{4BADDAD8-A8DC-47EA-B577-660A28429721}">
      <dgm:prSet phldrT="[نص]" custT="1"/>
      <dgm:spPr>
        <a:effectLst>
          <a:outerShdw blurRad="50800" dist="38100" dir="2700000" algn="tl" rotWithShape="0">
            <a:prstClr val="black">
              <a:alpha val="40000"/>
            </a:prstClr>
          </a:outerShdw>
        </a:effectLst>
      </dgm:spPr>
      <dgm:t>
        <a:bodyPr/>
        <a:lstStyle/>
        <a:p>
          <a:pPr rtl="1"/>
          <a:r>
            <a:rPr lang="ar-EG" sz="2400" dirty="0" smtClean="0"/>
            <a:t>النموذج</a:t>
          </a:r>
          <a:endParaRPr lang="ar-SA" sz="2400" dirty="0"/>
        </a:p>
      </dgm:t>
    </dgm:pt>
    <dgm:pt modelId="{5F980A66-5DA9-4AB9-8EC0-72B0FE034B48}" type="sibTrans" cxnId="{BE87C48D-8C41-4D7C-9F01-BCE6CFC250DE}">
      <dgm:prSet/>
      <dgm:spPr>
        <a:effectLst>
          <a:outerShdw blurRad="50800" dist="38100" dir="2700000" algn="tl" rotWithShape="0">
            <a:prstClr val="black">
              <a:alpha val="40000"/>
            </a:prstClr>
          </a:outerShdw>
        </a:effectLst>
      </dgm:spPr>
      <dgm:t>
        <a:bodyPr/>
        <a:lstStyle/>
        <a:p>
          <a:pPr rtl="1"/>
          <a:endParaRPr lang="ar-SA" sz="2400"/>
        </a:p>
      </dgm:t>
    </dgm:pt>
    <dgm:pt modelId="{8861E7DE-3C77-455F-80AB-C1F7BCAC7A62}" type="parTrans" cxnId="{BE87C48D-8C41-4D7C-9F01-BCE6CFC250DE}">
      <dgm:prSet/>
      <dgm:spPr/>
      <dgm:t>
        <a:bodyPr/>
        <a:lstStyle/>
        <a:p>
          <a:pPr rtl="1"/>
          <a:endParaRPr lang="ar-SA"/>
        </a:p>
      </dgm:t>
    </dgm:pt>
    <dgm:pt modelId="{638B764F-9D6F-4F7B-B4E4-F840B3B08555}">
      <dgm:prSet phldrT="[نص]" custT="1"/>
      <dgm:spPr>
        <a:effectLst>
          <a:outerShdw blurRad="50800" dist="38100" dir="2700000" algn="tl" rotWithShape="0">
            <a:prstClr val="black">
              <a:alpha val="40000"/>
            </a:prstClr>
          </a:outerShdw>
        </a:effectLst>
      </dgm:spPr>
      <dgm:t>
        <a:bodyPr/>
        <a:lstStyle/>
        <a:p>
          <a:pPr rtl="1"/>
          <a:r>
            <a:rPr lang="ar-EG" sz="2400" dirty="0" smtClean="0"/>
            <a:t>المنظم المتقدم (التهيئة)</a:t>
          </a:r>
          <a:endParaRPr lang="ar-SA" sz="2400" dirty="0"/>
        </a:p>
      </dgm:t>
    </dgm:pt>
    <dgm:pt modelId="{8BBB2577-0DA5-4C91-BACA-2529DFE99B62}" type="sibTrans" cxnId="{337752CB-9E99-4CFE-8C1E-77615794928B}">
      <dgm:prSet/>
      <dgm:spPr>
        <a:effectLst>
          <a:outerShdw blurRad="50800" dist="38100" dir="2700000" algn="tl" rotWithShape="0">
            <a:prstClr val="black">
              <a:alpha val="40000"/>
            </a:prstClr>
          </a:outerShdw>
        </a:effectLst>
      </dgm:spPr>
      <dgm:t>
        <a:bodyPr/>
        <a:lstStyle/>
        <a:p>
          <a:pPr rtl="1"/>
          <a:endParaRPr lang="ar-SA" sz="2400"/>
        </a:p>
      </dgm:t>
    </dgm:pt>
    <dgm:pt modelId="{5C103573-292C-45D8-A6A5-A957A6C0C505}" type="parTrans" cxnId="{337752CB-9E99-4CFE-8C1E-77615794928B}">
      <dgm:prSet/>
      <dgm:spPr/>
      <dgm:t>
        <a:bodyPr/>
        <a:lstStyle/>
        <a:p>
          <a:pPr rtl="1"/>
          <a:endParaRPr lang="ar-SA"/>
        </a:p>
      </dgm:t>
    </dgm:pt>
    <dgm:pt modelId="{281991A0-A320-4556-A893-3FBFC90086E3}" type="pres">
      <dgm:prSet presAssocID="{2D4F075D-5D66-42D8-970C-8B10DCB6BE41}" presName="cycle" presStyleCnt="0">
        <dgm:presLayoutVars>
          <dgm:dir/>
          <dgm:resizeHandles val="exact"/>
        </dgm:presLayoutVars>
      </dgm:prSet>
      <dgm:spPr/>
      <dgm:t>
        <a:bodyPr/>
        <a:lstStyle/>
        <a:p>
          <a:pPr rtl="1"/>
          <a:endParaRPr lang="ar-SA"/>
        </a:p>
      </dgm:t>
    </dgm:pt>
    <dgm:pt modelId="{72252A1A-89B7-4F4D-B2A6-014E7B003F80}" type="pres">
      <dgm:prSet presAssocID="{638B764F-9D6F-4F7B-B4E4-F840B3B08555}" presName="node" presStyleLbl="node1" presStyleIdx="0" presStyleCnt="5" custScaleX="112800" custScaleY="125225">
        <dgm:presLayoutVars>
          <dgm:bulletEnabled val="1"/>
        </dgm:presLayoutVars>
      </dgm:prSet>
      <dgm:spPr/>
      <dgm:t>
        <a:bodyPr/>
        <a:lstStyle/>
        <a:p>
          <a:pPr rtl="1"/>
          <a:endParaRPr lang="ar-SA"/>
        </a:p>
      </dgm:t>
    </dgm:pt>
    <dgm:pt modelId="{B2F16780-CE9F-4CCF-BBEE-87A4D33CDC86}" type="pres">
      <dgm:prSet presAssocID="{638B764F-9D6F-4F7B-B4E4-F840B3B08555}" presName="spNode" presStyleCnt="0"/>
      <dgm:spPr/>
    </dgm:pt>
    <dgm:pt modelId="{46D8991A-3115-42E2-B283-E8E55CE2783B}" type="pres">
      <dgm:prSet presAssocID="{8BBB2577-0DA5-4C91-BACA-2529DFE99B62}" presName="sibTrans" presStyleLbl="sibTrans1D1" presStyleIdx="0" presStyleCnt="5"/>
      <dgm:spPr/>
      <dgm:t>
        <a:bodyPr/>
        <a:lstStyle/>
        <a:p>
          <a:pPr rtl="1"/>
          <a:endParaRPr lang="ar-SA"/>
        </a:p>
      </dgm:t>
    </dgm:pt>
    <dgm:pt modelId="{4E016211-2889-47BA-AE7E-0228C7819B57}" type="pres">
      <dgm:prSet presAssocID="{4BADDAD8-A8DC-47EA-B577-660A28429721}" presName="node" presStyleLbl="node1" presStyleIdx="1" presStyleCnt="5">
        <dgm:presLayoutVars>
          <dgm:bulletEnabled val="1"/>
        </dgm:presLayoutVars>
      </dgm:prSet>
      <dgm:spPr/>
      <dgm:t>
        <a:bodyPr/>
        <a:lstStyle/>
        <a:p>
          <a:pPr rtl="1"/>
          <a:endParaRPr lang="ar-SA"/>
        </a:p>
      </dgm:t>
    </dgm:pt>
    <dgm:pt modelId="{D259E6CD-1561-4CD3-8EEB-A170259E502B}" type="pres">
      <dgm:prSet presAssocID="{4BADDAD8-A8DC-47EA-B577-660A28429721}" presName="spNode" presStyleCnt="0"/>
      <dgm:spPr/>
    </dgm:pt>
    <dgm:pt modelId="{58D35C51-7796-4AEA-B4DB-51FBE43B217A}" type="pres">
      <dgm:prSet presAssocID="{5F980A66-5DA9-4AB9-8EC0-72B0FE034B48}" presName="sibTrans" presStyleLbl="sibTrans1D1" presStyleIdx="1" presStyleCnt="5"/>
      <dgm:spPr/>
      <dgm:t>
        <a:bodyPr/>
        <a:lstStyle/>
        <a:p>
          <a:pPr rtl="1"/>
          <a:endParaRPr lang="ar-SA"/>
        </a:p>
      </dgm:t>
    </dgm:pt>
    <dgm:pt modelId="{17957B6C-F326-46B4-A595-34BC31F135DA}" type="pres">
      <dgm:prSet presAssocID="{27EFD0DB-06A3-4695-B0C1-092355D327AE}" presName="node" presStyleLbl="node1" presStyleIdx="2" presStyleCnt="5">
        <dgm:presLayoutVars>
          <dgm:bulletEnabled val="1"/>
        </dgm:presLayoutVars>
      </dgm:prSet>
      <dgm:spPr/>
      <dgm:t>
        <a:bodyPr/>
        <a:lstStyle/>
        <a:p>
          <a:pPr rtl="1"/>
          <a:endParaRPr lang="ar-SA"/>
        </a:p>
      </dgm:t>
    </dgm:pt>
    <dgm:pt modelId="{AA2C6498-4631-4117-A34A-93E9255097DD}" type="pres">
      <dgm:prSet presAssocID="{27EFD0DB-06A3-4695-B0C1-092355D327AE}" presName="spNode" presStyleCnt="0"/>
      <dgm:spPr/>
    </dgm:pt>
    <dgm:pt modelId="{6804A795-FEA6-48FE-A09B-31FA8FB8A8BC}" type="pres">
      <dgm:prSet presAssocID="{128F9562-0B23-4D0B-B48B-BAADFAC248B0}" presName="sibTrans" presStyleLbl="sibTrans1D1" presStyleIdx="2" presStyleCnt="5"/>
      <dgm:spPr/>
      <dgm:t>
        <a:bodyPr/>
        <a:lstStyle/>
        <a:p>
          <a:pPr rtl="1"/>
          <a:endParaRPr lang="ar-SA"/>
        </a:p>
      </dgm:t>
    </dgm:pt>
    <dgm:pt modelId="{76BB52E6-9A23-43A8-918D-89CDBFB0348D}" type="pres">
      <dgm:prSet presAssocID="{944252DF-388C-44C3-B012-3203458D8211}" presName="node" presStyleLbl="node1" presStyleIdx="3" presStyleCnt="5">
        <dgm:presLayoutVars>
          <dgm:bulletEnabled val="1"/>
        </dgm:presLayoutVars>
      </dgm:prSet>
      <dgm:spPr/>
      <dgm:t>
        <a:bodyPr/>
        <a:lstStyle/>
        <a:p>
          <a:pPr rtl="1"/>
          <a:endParaRPr lang="ar-SA"/>
        </a:p>
      </dgm:t>
    </dgm:pt>
    <dgm:pt modelId="{576EF553-F6EF-47A9-86EA-6F0940F11395}" type="pres">
      <dgm:prSet presAssocID="{944252DF-388C-44C3-B012-3203458D8211}" presName="spNode" presStyleCnt="0"/>
      <dgm:spPr/>
    </dgm:pt>
    <dgm:pt modelId="{C429D80A-F781-48F2-B85D-E28E2008779F}" type="pres">
      <dgm:prSet presAssocID="{89C9FBF3-9550-4AFA-AECE-32816ED373E3}" presName="sibTrans" presStyleLbl="sibTrans1D1" presStyleIdx="3" presStyleCnt="5"/>
      <dgm:spPr/>
      <dgm:t>
        <a:bodyPr/>
        <a:lstStyle/>
        <a:p>
          <a:pPr rtl="1"/>
          <a:endParaRPr lang="ar-SA"/>
        </a:p>
      </dgm:t>
    </dgm:pt>
    <dgm:pt modelId="{7D6FEA3D-1045-4C9D-90FE-E11731D3E0A3}" type="pres">
      <dgm:prSet presAssocID="{455E0DBF-3B72-48BB-B21A-DE7E538BE3D5}" presName="node" presStyleLbl="node1" presStyleIdx="4" presStyleCnt="5">
        <dgm:presLayoutVars>
          <dgm:bulletEnabled val="1"/>
        </dgm:presLayoutVars>
      </dgm:prSet>
      <dgm:spPr/>
      <dgm:t>
        <a:bodyPr/>
        <a:lstStyle/>
        <a:p>
          <a:pPr rtl="1"/>
          <a:endParaRPr lang="ar-SA"/>
        </a:p>
      </dgm:t>
    </dgm:pt>
    <dgm:pt modelId="{06186F5C-1871-4451-BE42-1F3C19CAE144}" type="pres">
      <dgm:prSet presAssocID="{455E0DBF-3B72-48BB-B21A-DE7E538BE3D5}" presName="spNode" presStyleCnt="0"/>
      <dgm:spPr/>
    </dgm:pt>
    <dgm:pt modelId="{10F1A2BE-EAFE-4638-AD9B-3BA6EC46F0B3}" type="pres">
      <dgm:prSet presAssocID="{A76CC378-3E78-43AF-9A63-E4838D9623B6}" presName="sibTrans" presStyleLbl="sibTrans1D1" presStyleIdx="4" presStyleCnt="5"/>
      <dgm:spPr/>
      <dgm:t>
        <a:bodyPr/>
        <a:lstStyle/>
        <a:p>
          <a:pPr rtl="1"/>
          <a:endParaRPr lang="ar-SA"/>
        </a:p>
      </dgm:t>
    </dgm:pt>
  </dgm:ptLst>
  <dgm:cxnLst>
    <dgm:cxn modelId="{337752CB-9E99-4CFE-8C1E-77615794928B}" srcId="{2D4F075D-5D66-42D8-970C-8B10DCB6BE41}" destId="{638B764F-9D6F-4F7B-B4E4-F840B3B08555}" srcOrd="0" destOrd="0" parTransId="{5C103573-292C-45D8-A6A5-A957A6C0C505}" sibTransId="{8BBB2577-0DA5-4C91-BACA-2529DFE99B62}"/>
    <dgm:cxn modelId="{AA4D303C-E2D4-4E25-8D25-355CBA45D90C}" type="presOf" srcId="{455E0DBF-3B72-48BB-B21A-DE7E538BE3D5}" destId="{7D6FEA3D-1045-4C9D-90FE-E11731D3E0A3}" srcOrd="0" destOrd="0" presId="urn:microsoft.com/office/officeart/2005/8/layout/cycle5"/>
    <dgm:cxn modelId="{A5202CFE-3220-4631-A426-4BAE83C074F2}" type="presOf" srcId="{638B764F-9D6F-4F7B-B4E4-F840B3B08555}" destId="{72252A1A-89B7-4F4D-B2A6-014E7B003F80}" srcOrd="0" destOrd="0" presId="urn:microsoft.com/office/officeart/2005/8/layout/cycle5"/>
    <dgm:cxn modelId="{1B8C5CF4-17D9-42AE-AF24-8BE1EEEDBC53}" type="presOf" srcId="{2D4F075D-5D66-42D8-970C-8B10DCB6BE41}" destId="{281991A0-A320-4556-A893-3FBFC90086E3}" srcOrd="0" destOrd="0" presId="urn:microsoft.com/office/officeart/2005/8/layout/cycle5"/>
    <dgm:cxn modelId="{A86935EF-92E6-4967-A30E-6F643462AED0}" type="presOf" srcId="{27EFD0DB-06A3-4695-B0C1-092355D327AE}" destId="{17957B6C-F326-46B4-A595-34BC31F135DA}" srcOrd="0" destOrd="0" presId="urn:microsoft.com/office/officeart/2005/8/layout/cycle5"/>
    <dgm:cxn modelId="{44E81033-1902-4C8C-81B9-8344992F948C}" type="presOf" srcId="{A76CC378-3E78-43AF-9A63-E4838D9623B6}" destId="{10F1A2BE-EAFE-4638-AD9B-3BA6EC46F0B3}" srcOrd="0" destOrd="0" presId="urn:microsoft.com/office/officeart/2005/8/layout/cycle5"/>
    <dgm:cxn modelId="{F04F040B-3EFC-4999-8C3F-B39D7CBA351F}" type="presOf" srcId="{89C9FBF3-9550-4AFA-AECE-32816ED373E3}" destId="{C429D80A-F781-48F2-B85D-E28E2008779F}" srcOrd="0" destOrd="0" presId="urn:microsoft.com/office/officeart/2005/8/layout/cycle5"/>
    <dgm:cxn modelId="{B5560887-184D-4850-8606-003D7DE0DEB4}" type="presOf" srcId="{4BADDAD8-A8DC-47EA-B577-660A28429721}" destId="{4E016211-2889-47BA-AE7E-0228C7819B57}" srcOrd="0" destOrd="0" presId="urn:microsoft.com/office/officeart/2005/8/layout/cycle5"/>
    <dgm:cxn modelId="{BE87C48D-8C41-4D7C-9F01-BCE6CFC250DE}" srcId="{2D4F075D-5D66-42D8-970C-8B10DCB6BE41}" destId="{4BADDAD8-A8DC-47EA-B577-660A28429721}" srcOrd="1" destOrd="0" parTransId="{8861E7DE-3C77-455F-80AB-C1F7BCAC7A62}" sibTransId="{5F980A66-5DA9-4AB9-8EC0-72B0FE034B48}"/>
    <dgm:cxn modelId="{BE299629-E563-413E-B257-8DAD96E29C60}" type="presOf" srcId="{944252DF-388C-44C3-B012-3203458D8211}" destId="{76BB52E6-9A23-43A8-918D-89CDBFB0348D}" srcOrd="0" destOrd="0" presId="urn:microsoft.com/office/officeart/2005/8/layout/cycle5"/>
    <dgm:cxn modelId="{085FA025-723E-4F6D-B276-AE8B668406E9}" type="presOf" srcId="{8BBB2577-0DA5-4C91-BACA-2529DFE99B62}" destId="{46D8991A-3115-42E2-B283-E8E55CE2783B}" srcOrd="0" destOrd="0" presId="urn:microsoft.com/office/officeart/2005/8/layout/cycle5"/>
    <dgm:cxn modelId="{F16F25A3-9183-45A0-A514-9DD5E7A78EAA}" srcId="{2D4F075D-5D66-42D8-970C-8B10DCB6BE41}" destId="{455E0DBF-3B72-48BB-B21A-DE7E538BE3D5}" srcOrd="4" destOrd="0" parTransId="{EFE53E98-43C2-436F-86FA-666407AD5972}" sibTransId="{A76CC378-3E78-43AF-9A63-E4838D9623B6}"/>
    <dgm:cxn modelId="{68999612-B8DD-443C-B58F-C72F78409AAF}" type="presOf" srcId="{128F9562-0B23-4D0B-B48B-BAADFAC248B0}" destId="{6804A795-FEA6-48FE-A09B-31FA8FB8A8BC}" srcOrd="0" destOrd="0" presId="urn:microsoft.com/office/officeart/2005/8/layout/cycle5"/>
    <dgm:cxn modelId="{935BBF25-B69A-403A-AE7D-554165E64A68}" type="presOf" srcId="{5F980A66-5DA9-4AB9-8EC0-72B0FE034B48}" destId="{58D35C51-7796-4AEA-B4DB-51FBE43B217A}" srcOrd="0" destOrd="0" presId="urn:microsoft.com/office/officeart/2005/8/layout/cycle5"/>
    <dgm:cxn modelId="{E8250789-2FCE-430B-B611-50E4ACF5ED14}" srcId="{2D4F075D-5D66-42D8-970C-8B10DCB6BE41}" destId="{944252DF-388C-44C3-B012-3203458D8211}" srcOrd="3" destOrd="0" parTransId="{6E800B19-DC91-47D1-9739-E8C40573F5B9}" sibTransId="{89C9FBF3-9550-4AFA-AECE-32816ED373E3}"/>
    <dgm:cxn modelId="{2BBE9F4C-EFCF-41D6-ABDF-1C458DC2D4E8}" srcId="{2D4F075D-5D66-42D8-970C-8B10DCB6BE41}" destId="{27EFD0DB-06A3-4695-B0C1-092355D327AE}" srcOrd="2" destOrd="0" parTransId="{7E12A1F6-E094-4160-8E68-A54CACD746CA}" sibTransId="{128F9562-0B23-4D0B-B48B-BAADFAC248B0}"/>
    <dgm:cxn modelId="{D60AC8D0-F061-4E16-9D7F-1CE5BF5995EE}" type="presParOf" srcId="{281991A0-A320-4556-A893-3FBFC90086E3}" destId="{72252A1A-89B7-4F4D-B2A6-014E7B003F80}" srcOrd="0" destOrd="0" presId="urn:microsoft.com/office/officeart/2005/8/layout/cycle5"/>
    <dgm:cxn modelId="{B7BB98B5-1050-4678-90DD-C0562CB414ED}" type="presParOf" srcId="{281991A0-A320-4556-A893-3FBFC90086E3}" destId="{B2F16780-CE9F-4CCF-BBEE-87A4D33CDC86}" srcOrd="1" destOrd="0" presId="urn:microsoft.com/office/officeart/2005/8/layout/cycle5"/>
    <dgm:cxn modelId="{6163BFE7-8547-4524-A540-AFC4CECEAEA7}" type="presParOf" srcId="{281991A0-A320-4556-A893-3FBFC90086E3}" destId="{46D8991A-3115-42E2-B283-E8E55CE2783B}" srcOrd="2" destOrd="0" presId="urn:microsoft.com/office/officeart/2005/8/layout/cycle5"/>
    <dgm:cxn modelId="{36B60742-6018-4DA2-9BFD-25DF38D27C35}" type="presParOf" srcId="{281991A0-A320-4556-A893-3FBFC90086E3}" destId="{4E016211-2889-47BA-AE7E-0228C7819B57}" srcOrd="3" destOrd="0" presId="urn:microsoft.com/office/officeart/2005/8/layout/cycle5"/>
    <dgm:cxn modelId="{050AD5FD-4234-48F9-9CB1-600FCD2851CC}" type="presParOf" srcId="{281991A0-A320-4556-A893-3FBFC90086E3}" destId="{D259E6CD-1561-4CD3-8EEB-A170259E502B}" srcOrd="4" destOrd="0" presId="urn:microsoft.com/office/officeart/2005/8/layout/cycle5"/>
    <dgm:cxn modelId="{8A0A0086-BB6E-463B-A13B-3BF7F20B1BFA}" type="presParOf" srcId="{281991A0-A320-4556-A893-3FBFC90086E3}" destId="{58D35C51-7796-4AEA-B4DB-51FBE43B217A}" srcOrd="5" destOrd="0" presId="urn:microsoft.com/office/officeart/2005/8/layout/cycle5"/>
    <dgm:cxn modelId="{CF8D1E3C-7BD8-49F0-A83E-A5771D9A4F40}" type="presParOf" srcId="{281991A0-A320-4556-A893-3FBFC90086E3}" destId="{17957B6C-F326-46B4-A595-34BC31F135DA}" srcOrd="6" destOrd="0" presId="urn:microsoft.com/office/officeart/2005/8/layout/cycle5"/>
    <dgm:cxn modelId="{A1E0CB7B-0405-4C92-BB16-A46B28A27832}" type="presParOf" srcId="{281991A0-A320-4556-A893-3FBFC90086E3}" destId="{AA2C6498-4631-4117-A34A-93E9255097DD}" srcOrd="7" destOrd="0" presId="urn:microsoft.com/office/officeart/2005/8/layout/cycle5"/>
    <dgm:cxn modelId="{C6525F32-ADC7-4413-8FE6-E878E01C0027}" type="presParOf" srcId="{281991A0-A320-4556-A893-3FBFC90086E3}" destId="{6804A795-FEA6-48FE-A09B-31FA8FB8A8BC}" srcOrd="8" destOrd="0" presId="urn:microsoft.com/office/officeart/2005/8/layout/cycle5"/>
    <dgm:cxn modelId="{3F8B981E-7171-478D-A623-68162580B078}" type="presParOf" srcId="{281991A0-A320-4556-A893-3FBFC90086E3}" destId="{76BB52E6-9A23-43A8-918D-89CDBFB0348D}" srcOrd="9" destOrd="0" presId="urn:microsoft.com/office/officeart/2005/8/layout/cycle5"/>
    <dgm:cxn modelId="{D3B70A66-BB81-4C5D-BC74-79CC00C71DCC}" type="presParOf" srcId="{281991A0-A320-4556-A893-3FBFC90086E3}" destId="{576EF553-F6EF-47A9-86EA-6F0940F11395}" srcOrd="10" destOrd="0" presId="urn:microsoft.com/office/officeart/2005/8/layout/cycle5"/>
    <dgm:cxn modelId="{8503251E-D4F5-45F2-B2FA-75DE236AD38D}" type="presParOf" srcId="{281991A0-A320-4556-A893-3FBFC90086E3}" destId="{C429D80A-F781-48F2-B85D-E28E2008779F}" srcOrd="11" destOrd="0" presId="urn:microsoft.com/office/officeart/2005/8/layout/cycle5"/>
    <dgm:cxn modelId="{6773BB22-3F64-43F7-8D07-30512D0E870C}" type="presParOf" srcId="{281991A0-A320-4556-A893-3FBFC90086E3}" destId="{7D6FEA3D-1045-4C9D-90FE-E11731D3E0A3}" srcOrd="12" destOrd="0" presId="urn:microsoft.com/office/officeart/2005/8/layout/cycle5"/>
    <dgm:cxn modelId="{A5B809D1-0414-4E40-9237-D253339F7D6B}" type="presParOf" srcId="{281991A0-A320-4556-A893-3FBFC90086E3}" destId="{06186F5C-1871-4451-BE42-1F3C19CAE144}" srcOrd="13" destOrd="0" presId="urn:microsoft.com/office/officeart/2005/8/layout/cycle5"/>
    <dgm:cxn modelId="{0C18A42B-3FA2-4495-A1BC-DD58BB3744AA}" type="presParOf" srcId="{281991A0-A320-4556-A893-3FBFC90086E3}" destId="{10F1A2BE-EAFE-4638-AD9B-3BA6EC46F0B3}" srcOrd="14" destOrd="0" presId="urn:microsoft.com/office/officeart/2005/8/layout/cycle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png"/></Relationships>
</file>

<file path=ppt/drawings/_rels/drawing2.x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6.wmf"/></Relationships>
</file>

<file path=ppt/drawings/drawing1.xml><?xml version="1.0" encoding="utf-8"?>
<c:userShapes xmlns:c="http://schemas.openxmlformats.org/drawingml/2006/chart">
  <cdr:relSizeAnchor xmlns:cdr="http://schemas.openxmlformats.org/drawingml/2006/chartDrawing">
    <cdr:from>
      <cdr:x>0.09804</cdr:x>
      <cdr:y>0.87037</cdr:y>
    </cdr:from>
    <cdr:to>
      <cdr:x>0.89216</cdr:x>
      <cdr:y>0.92593</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762000" y="3581400"/>
          <a:ext cx="6172200" cy="228600"/>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0.08824</cdr:x>
      <cdr:y>0.87037</cdr:y>
    </cdr:from>
    <cdr:to>
      <cdr:x>0.89216</cdr:x>
      <cdr:y>0.93412</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85800" y="3581400"/>
          <a:ext cx="6248400" cy="2622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hangingPunct="0">
              <a:defRPr sz="1200">
                <a:latin typeface="Arial" charset="0"/>
                <a:ea typeface="ＭＳ Ｐゴシック" pitchFamily="-128" charset="-128"/>
                <a:cs typeface="+mn-cs"/>
              </a:defRPr>
            </a:lvl1pPr>
          </a:lstStyle>
          <a:p>
            <a:pPr>
              <a:defRPr/>
            </a:pPr>
            <a:endParaRPr lang="en-US"/>
          </a:p>
        </p:txBody>
      </p:sp>
      <p:sp>
        <p:nvSpPr>
          <p:cNvPr id="286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rtl="0" eaLnBrk="0" hangingPunct="0">
              <a:defRPr sz="1200">
                <a:latin typeface="Arial" charset="0"/>
                <a:ea typeface="ＭＳ Ｐゴシック" pitchFamily="-128" charset="-128"/>
                <a:cs typeface="+mn-cs"/>
              </a:defRPr>
            </a:lvl1pPr>
          </a:lstStyle>
          <a:p>
            <a:pPr>
              <a:defRPr/>
            </a:pPr>
            <a:endParaRPr lang="en-US"/>
          </a:p>
        </p:txBody>
      </p:sp>
      <p:sp>
        <p:nvSpPr>
          <p:cNvPr id="59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hangingPunct="0">
              <a:defRPr sz="1200">
                <a:latin typeface="Arial" charset="0"/>
                <a:ea typeface="ＭＳ Ｐゴシック" pitchFamily="-128" charset="-128"/>
                <a:cs typeface="+mn-cs"/>
              </a:defRPr>
            </a:lvl1pPr>
          </a:lstStyle>
          <a:p>
            <a:pPr>
              <a:defRPr/>
            </a:pPr>
            <a:endParaRPr lang="en-US"/>
          </a:p>
        </p:txBody>
      </p:sp>
      <p:sp>
        <p:nvSpPr>
          <p:cNvPr id="286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rtl="0" eaLnBrk="0" hangingPunct="0">
              <a:defRPr sz="1200">
                <a:latin typeface="Arial" charset="0"/>
                <a:ea typeface="ＭＳ Ｐゴシック" pitchFamily="-128" charset="-128"/>
                <a:cs typeface="+mn-cs"/>
              </a:defRPr>
            </a:lvl1pPr>
          </a:lstStyle>
          <a:p>
            <a:pPr>
              <a:defRPr/>
            </a:pPr>
            <a:fld id="{795C9EE8-3678-4B2A-A49C-DB7CC2BAA61A}" type="slidenum">
              <a:rPr lang="en-US"/>
              <a:pPr>
                <a:defRPr/>
              </a:pPr>
              <a:t>‹#›</a:t>
            </a:fld>
            <a:endParaRPr lang="en-US"/>
          </a:p>
        </p:txBody>
      </p:sp>
    </p:spTree>
    <p:extLst>
      <p:ext uri="{BB962C8B-B14F-4D97-AF65-F5344CB8AC3E}">
        <p14:creationId xmlns="" xmlns:p14="http://schemas.microsoft.com/office/powerpoint/2010/main" val="10407058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ar-SA" smtClean="0">
              <a:latin typeface="Arial" pitchFamily="34" charset="0"/>
            </a:endParaRPr>
          </a:p>
        </p:txBody>
      </p:sp>
      <p:sp>
        <p:nvSpPr>
          <p:cNvPr id="4" name="Slide Number Placeholder 3"/>
          <p:cNvSpPr>
            <a:spLocks noGrp="1"/>
          </p:cNvSpPr>
          <p:nvPr>
            <p:ph type="sldNum" sz="quarter" idx="5"/>
          </p:nvPr>
        </p:nvSpPr>
        <p:spPr/>
        <p:txBody>
          <a:bodyPr/>
          <a:lstStyle/>
          <a:p>
            <a:pPr>
              <a:defRPr/>
            </a:pPr>
            <a:fld id="{5EAB9057-E81A-4334-9F46-3A536CF4E7F8}"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extLst/>
        </p:spPr>
        <p:txBody>
          <a:bodyPr/>
          <a:lstStyle>
            <a:lvl1pPr algn="l" rtl="0" eaLnBrk="0" hangingPunct="0">
              <a:defRPr sz="2400">
                <a:solidFill>
                  <a:schemeClr val="tx1"/>
                </a:solidFill>
                <a:latin typeface="Arial" pitchFamily="34" charset="0"/>
                <a:ea typeface="MS PGothic" pitchFamily="34" charset="-128"/>
              </a:defRPr>
            </a:lvl1pPr>
            <a:lvl2pPr marL="742950" indent="-285750" algn="l" rtl="0" eaLnBrk="0" hangingPunct="0">
              <a:defRPr sz="2400">
                <a:solidFill>
                  <a:schemeClr val="tx1"/>
                </a:solidFill>
                <a:latin typeface="Arial" pitchFamily="34" charset="0"/>
                <a:ea typeface="MS PGothic" pitchFamily="34" charset="-128"/>
              </a:defRPr>
            </a:lvl2pPr>
            <a:lvl3pPr marL="1143000" indent="-228600" algn="l" rtl="0" eaLnBrk="0" hangingPunct="0">
              <a:defRPr sz="2400">
                <a:solidFill>
                  <a:schemeClr val="tx1"/>
                </a:solidFill>
                <a:latin typeface="Arial" pitchFamily="34" charset="0"/>
                <a:ea typeface="MS PGothic" pitchFamily="34" charset="-128"/>
              </a:defRPr>
            </a:lvl3pPr>
            <a:lvl4pPr marL="1600200" indent="-228600" algn="l" rtl="0" eaLnBrk="0" hangingPunct="0">
              <a:defRPr sz="2400">
                <a:solidFill>
                  <a:schemeClr val="tx1"/>
                </a:solidFill>
                <a:latin typeface="Arial" pitchFamily="34" charset="0"/>
                <a:ea typeface="MS PGothic" pitchFamily="34" charset="-128"/>
              </a:defRPr>
            </a:lvl4pPr>
            <a:lvl5pPr marL="2057400" indent="-228600" algn="l" rtl="0" eaLnBrk="0" hangingPunct="0">
              <a:defRPr sz="2400">
                <a:solidFill>
                  <a:schemeClr val="tx1"/>
                </a:solidFill>
                <a:latin typeface="Arial" pitchFamily="34" charset="0"/>
                <a:ea typeface="MS PGothic" pitchFamily="34" charset="-128"/>
              </a:defRPr>
            </a:lvl5pPr>
            <a:lvl6pPr marL="25146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a:defRPr/>
            </a:pPr>
            <a:fld id="{1A6CB818-C6CF-4CBB-A75B-87ED332949E3}" type="slidenum">
              <a:rPr lang="en-US" sz="1200" smtClean="0"/>
              <a:pPr algn="r">
                <a:defRPr/>
              </a:pPr>
              <a:t>9</a:t>
            </a:fld>
            <a:endParaRPr lang="en-US" sz="12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ar-SA"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extLst/>
        </p:spPr>
        <p:txBody>
          <a:bodyPr/>
          <a:lstStyle>
            <a:lvl1pPr algn="l" rtl="0" eaLnBrk="0" hangingPunct="0">
              <a:defRPr sz="2400">
                <a:solidFill>
                  <a:schemeClr val="tx1"/>
                </a:solidFill>
                <a:latin typeface="Arial" pitchFamily="34" charset="0"/>
                <a:ea typeface="MS PGothic" pitchFamily="34" charset="-128"/>
              </a:defRPr>
            </a:lvl1pPr>
            <a:lvl2pPr marL="742950" indent="-285750" algn="l" rtl="0" eaLnBrk="0" hangingPunct="0">
              <a:defRPr sz="2400">
                <a:solidFill>
                  <a:schemeClr val="tx1"/>
                </a:solidFill>
                <a:latin typeface="Arial" pitchFamily="34" charset="0"/>
                <a:ea typeface="MS PGothic" pitchFamily="34" charset="-128"/>
              </a:defRPr>
            </a:lvl2pPr>
            <a:lvl3pPr marL="1143000" indent="-228600" algn="l" rtl="0" eaLnBrk="0" hangingPunct="0">
              <a:defRPr sz="2400">
                <a:solidFill>
                  <a:schemeClr val="tx1"/>
                </a:solidFill>
                <a:latin typeface="Arial" pitchFamily="34" charset="0"/>
                <a:ea typeface="MS PGothic" pitchFamily="34" charset="-128"/>
              </a:defRPr>
            </a:lvl3pPr>
            <a:lvl4pPr marL="1600200" indent="-228600" algn="l" rtl="0" eaLnBrk="0" hangingPunct="0">
              <a:defRPr sz="2400">
                <a:solidFill>
                  <a:schemeClr val="tx1"/>
                </a:solidFill>
                <a:latin typeface="Arial" pitchFamily="34" charset="0"/>
                <a:ea typeface="MS PGothic" pitchFamily="34" charset="-128"/>
              </a:defRPr>
            </a:lvl4pPr>
            <a:lvl5pPr marL="2057400" indent="-228600" algn="l" rtl="0" eaLnBrk="0" hangingPunct="0">
              <a:defRPr sz="2400">
                <a:solidFill>
                  <a:schemeClr val="tx1"/>
                </a:solidFill>
                <a:latin typeface="Arial" pitchFamily="34" charset="0"/>
                <a:ea typeface="MS PGothic" pitchFamily="34" charset="-128"/>
              </a:defRPr>
            </a:lvl5pPr>
            <a:lvl6pPr marL="25146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a:defRPr/>
            </a:pPr>
            <a:fld id="{868EC21F-00A3-4B5F-9B09-90CA50186ACE}" type="slidenum">
              <a:rPr lang="en-US" sz="1200" smtClean="0"/>
              <a:pPr algn="r">
                <a:defRPr/>
              </a:pPr>
              <a:t>10</a:t>
            </a:fld>
            <a:endParaRPr lang="en-US" sz="120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ar-SA"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extLst/>
        </p:spPr>
        <p:txBody>
          <a:bodyPr/>
          <a:lstStyle>
            <a:lvl1pPr algn="l" rtl="0" eaLnBrk="0" hangingPunct="0">
              <a:defRPr sz="2400">
                <a:solidFill>
                  <a:schemeClr val="tx1"/>
                </a:solidFill>
                <a:latin typeface="Arial" pitchFamily="34" charset="0"/>
                <a:ea typeface="MS PGothic" pitchFamily="34" charset="-128"/>
              </a:defRPr>
            </a:lvl1pPr>
            <a:lvl2pPr marL="742950" indent="-285750" algn="l" rtl="0" eaLnBrk="0" hangingPunct="0">
              <a:defRPr sz="2400">
                <a:solidFill>
                  <a:schemeClr val="tx1"/>
                </a:solidFill>
                <a:latin typeface="Arial" pitchFamily="34" charset="0"/>
                <a:ea typeface="MS PGothic" pitchFamily="34" charset="-128"/>
              </a:defRPr>
            </a:lvl2pPr>
            <a:lvl3pPr marL="1143000" indent="-228600" algn="l" rtl="0" eaLnBrk="0" hangingPunct="0">
              <a:defRPr sz="2400">
                <a:solidFill>
                  <a:schemeClr val="tx1"/>
                </a:solidFill>
                <a:latin typeface="Arial" pitchFamily="34" charset="0"/>
                <a:ea typeface="MS PGothic" pitchFamily="34" charset="-128"/>
              </a:defRPr>
            </a:lvl3pPr>
            <a:lvl4pPr marL="1600200" indent="-228600" algn="l" rtl="0" eaLnBrk="0" hangingPunct="0">
              <a:defRPr sz="2400">
                <a:solidFill>
                  <a:schemeClr val="tx1"/>
                </a:solidFill>
                <a:latin typeface="Arial" pitchFamily="34" charset="0"/>
                <a:ea typeface="MS PGothic" pitchFamily="34" charset="-128"/>
              </a:defRPr>
            </a:lvl4pPr>
            <a:lvl5pPr marL="2057400" indent="-228600" algn="l" rtl="0" eaLnBrk="0" hangingPunct="0">
              <a:defRPr sz="2400">
                <a:solidFill>
                  <a:schemeClr val="tx1"/>
                </a:solidFill>
                <a:latin typeface="Arial" pitchFamily="34" charset="0"/>
                <a:ea typeface="MS PGothic" pitchFamily="34" charset="-128"/>
              </a:defRPr>
            </a:lvl5pPr>
            <a:lvl6pPr marL="25146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a:defRPr/>
            </a:pPr>
            <a:fld id="{CA2E30DD-DF07-45CC-96BF-69436CCE3062}" type="slidenum">
              <a:rPr lang="en-US" sz="1200" smtClean="0"/>
              <a:pPr algn="r">
                <a:defRPr/>
              </a:pPr>
              <a:t>12</a:t>
            </a:fld>
            <a:endParaRPr lang="en-US" sz="12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ar-SA"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extLst/>
        </p:spPr>
        <p:txBody>
          <a:bodyPr/>
          <a:lstStyle>
            <a:lvl1pPr algn="l" rtl="0" eaLnBrk="0" hangingPunct="0">
              <a:defRPr sz="2400">
                <a:solidFill>
                  <a:schemeClr val="tx1"/>
                </a:solidFill>
                <a:latin typeface="Arial" pitchFamily="34" charset="0"/>
                <a:ea typeface="MS PGothic" pitchFamily="34" charset="-128"/>
              </a:defRPr>
            </a:lvl1pPr>
            <a:lvl2pPr marL="742950" indent="-285750" algn="l" rtl="0" eaLnBrk="0" hangingPunct="0">
              <a:defRPr sz="2400">
                <a:solidFill>
                  <a:schemeClr val="tx1"/>
                </a:solidFill>
                <a:latin typeface="Arial" pitchFamily="34" charset="0"/>
                <a:ea typeface="MS PGothic" pitchFamily="34" charset="-128"/>
              </a:defRPr>
            </a:lvl2pPr>
            <a:lvl3pPr marL="1143000" indent="-228600" algn="l" rtl="0" eaLnBrk="0" hangingPunct="0">
              <a:defRPr sz="2400">
                <a:solidFill>
                  <a:schemeClr val="tx1"/>
                </a:solidFill>
                <a:latin typeface="Arial" pitchFamily="34" charset="0"/>
                <a:ea typeface="MS PGothic" pitchFamily="34" charset="-128"/>
              </a:defRPr>
            </a:lvl3pPr>
            <a:lvl4pPr marL="1600200" indent="-228600" algn="l" rtl="0" eaLnBrk="0" hangingPunct="0">
              <a:defRPr sz="2400">
                <a:solidFill>
                  <a:schemeClr val="tx1"/>
                </a:solidFill>
                <a:latin typeface="Arial" pitchFamily="34" charset="0"/>
                <a:ea typeface="MS PGothic" pitchFamily="34" charset="-128"/>
              </a:defRPr>
            </a:lvl4pPr>
            <a:lvl5pPr marL="2057400" indent="-228600" algn="l" rtl="0" eaLnBrk="0" hangingPunct="0">
              <a:defRPr sz="2400">
                <a:solidFill>
                  <a:schemeClr val="tx1"/>
                </a:solidFill>
                <a:latin typeface="Arial" pitchFamily="34" charset="0"/>
                <a:ea typeface="MS PGothic" pitchFamily="34" charset="-128"/>
              </a:defRPr>
            </a:lvl5pPr>
            <a:lvl6pPr marL="25146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algn="l" rtl="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a:defRPr/>
            </a:pPr>
            <a:fld id="{27776023-3524-4E2D-A0F1-4FF9828C748D}" type="slidenum">
              <a:rPr lang="en-US" sz="1200" smtClean="0"/>
              <a:pPr algn="r">
                <a:defRPr/>
              </a:pPr>
              <a:t>13</a:t>
            </a:fld>
            <a:endParaRPr lang="en-US" sz="120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ar-SA"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4B64F7-2599-4B6B-B343-7731E45CC1B8}" type="slidenum">
              <a:rPr lang="en-US"/>
              <a:pPr>
                <a:defRPr/>
              </a:pPr>
              <a:t>‹#›</a:t>
            </a:fld>
            <a:endParaRPr lang="en-US"/>
          </a:p>
        </p:txBody>
      </p:sp>
    </p:spTree>
    <p:extLst>
      <p:ext uri="{BB962C8B-B14F-4D97-AF65-F5344CB8AC3E}">
        <p14:creationId xmlns="" xmlns:p14="http://schemas.microsoft.com/office/powerpoint/2010/main" val="4133225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2328DC-7C83-49D5-B673-ACA7D5F48E7E}" type="slidenum">
              <a:rPr lang="en-US"/>
              <a:pPr>
                <a:defRPr/>
              </a:pPr>
              <a:t>‹#›</a:t>
            </a:fld>
            <a:endParaRPr lang="en-US"/>
          </a:p>
        </p:txBody>
      </p:sp>
    </p:spTree>
    <p:extLst>
      <p:ext uri="{BB962C8B-B14F-4D97-AF65-F5344CB8AC3E}">
        <p14:creationId xmlns="" xmlns:p14="http://schemas.microsoft.com/office/powerpoint/2010/main" val="2217589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D113CE-3A95-4BC7-B089-1D6B4D1C54AD}" type="slidenum">
              <a:rPr lang="en-US"/>
              <a:pPr>
                <a:defRPr/>
              </a:pPr>
              <a:t>‹#›</a:t>
            </a:fld>
            <a:endParaRPr lang="en-US"/>
          </a:p>
        </p:txBody>
      </p:sp>
    </p:spTree>
    <p:extLst>
      <p:ext uri="{BB962C8B-B14F-4D97-AF65-F5344CB8AC3E}">
        <p14:creationId xmlns="" xmlns:p14="http://schemas.microsoft.com/office/powerpoint/2010/main" val="1258250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FB76CB-1943-471B-A838-41866E54999D}" type="slidenum">
              <a:rPr lang="en-US"/>
              <a:pPr>
                <a:defRPr/>
              </a:pPr>
              <a:t>‹#›</a:t>
            </a:fld>
            <a:endParaRPr lang="en-US"/>
          </a:p>
        </p:txBody>
      </p:sp>
    </p:spTree>
    <p:extLst>
      <p:ext uri="{BB962C8B-B14F-4D97-AF65-F5344CB8AC3E}">
        <p14:creationId xmlns="" xmlns:p14="http://schemas.microsoft.com/office/powerpoint/2010/main" val="88067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B89F93E-CBA2-464A-B174-7D5AFDC1DBD4}" type="slidenum">
              <a:rPr lang="en-US"/>
              <a:pPr>
                <a:defRPr/>
              </a:pPr>
              <a:t>‹#›</a:t>
            </a:fld>
            <a:endParaRPr lang="en-US"/>
          </a:p>
        </p:txBody>
      </p:sp>
    </p:spTree>
    <p:extLst>
      <p:ext uri="{BB962C8B-B14F-4D97-AF65-F5344CB8AC3E}">
        <p14:creationId xmlns="" xmlns:p14="http://schemas.microsoft.com/office/powerpoint/2010/main" val="1397543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95EE89D-410A-469A-B370-E6F72EC193C5}" type="slidenum">
              <a:rPr lang="en-US"/>
              <a:pPr>
                <a:defRPr/>
              </a:pPr>
              <a:t>‹#›</a:t>
            </a:fld>
            <a:endParaRPr lang="en-US"/>
          </a:p>
        </p:txBody>
      </p:sp>
    </p:spTree>
    <p:extLst>
      <p:ext uri="{BB962C8B-B14F-4D97-AF65-F5344CB8AC3E}">
        <p14:creationId xmlns="" xmlns:p14="http://schemas.microsoft.com/office/powerpoint/2010/main" val="122241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C4D47E4-B8E7-40C9-9D1B-6C18979DD513}" type="slidenum">
              <a:rPr lang="en-US"/>
              <a:pPr>
                <a:defRPr/>
              </a:pPr>
              <a:t>‹#›</a:t>
            </a:fld>
            <a:endParaRPr lang="en-US"/>
          </a:p>
        </p:txBody>
      </p:sp>
    </p:spTree>
    <p:extLst>
      <p:ext uri="{BB962C8B-B14F-4D97-AF65-F5344CB8AC3E}">
        <p14:creationId xmlns="" xmlns:p14="http://schemas.microsoft.com/office/powerpoint/2010/main" val="1833605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E86DCD9-8463-403C-B839-228286334994}" type="slidenum">
              <a:rPr lang="en-US"/>
              <a:pPr>
                <a:defRPr/>
              </a:pPr>
              <a:t>‹#›</a:t>
            </a:fld>
            <a:endParaRPr lang="en-US"/>
          </a:p>
        </p:txBody>
      </p:sp>
    </p:spTree>
    <p:extLst>
      <p:ext uri="{BB962C8B-B14F-4D97-AF65-F5344CB8AC3E}">
        <p14:creationId xmlns="" xmlns:p14="http://schemas.microsoft.com/office/powerpoint/2010/main" val="1216152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23DDDBC-19EE-4AF6-B9BB-99F7A61CCABE}" type="slidenum">
              <a:rPr lang="en-US"/>
              <a:pPr>
                <a:defRPr/>
              </a:pPr>
              <a:t>‹#›</a:t>
            </a:fld>
            <a:endParaRPr lang="en-US"/>
          </a:p>
        </p:txBody>
      </p:sp>
    </p:spTree>
    <p:extLst>
      <p:ext uri="{BB962C8B-B14F-4D97-AF65-F5344CB8AC3E}">
        <p14:creationId xmlns="" xmlns:p14="http://schemas.microsoft.com/office/powerpoint/2010/main" val="2859129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C6BC9A-F9C2-4798-A85E-0A0FE7AD637F}" type="slidenum">
              <a:rPr lang="en-US"/>
              <a:pPr>
                <a:defRPr/>
              </a:pPr>
              <a:t>‹#›</a:t>
            </a:fld>
            <a:endParaRPr lang="en-US"/>
          </a:p>
        </p:txBody>
      </p:sp>
    </p:spTree>
    <p:extLst>
      <p:ext uri="{BB962C8B-B14F-4D97-AF65-F5344CB8AC3E}">
        <p14:creationId xmlns="" xmlns:p14="http://schemas.microsoft.com/office/powerpoint/2010/main" val="465672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44D4B4-B16D-4821-99EF-E162C04D1BB6}" type="slidenum">
              <a:rPr lang="en-US"/>
              <a:pPr>
                <a:defRPr/>
              </a:pPr>
              <a:t>‹#›</a:t>
            </a:fld>
            <a:endParaRPr lang="en-US"/>
          </a:p>
        </p:txBody>
      </p:sp>
    </p:spTree>
    <p:extLst>
      <p:ext uri="{BB962C8B-B14F-4D97-AF65-F5344CB8AC3E}">
        <p14:creationId xmlns="" xmlns:p14="http://schemas.microsoft.com/office/powerpoint/2010/main" val="2633842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C35D03-F8F8-4375-98EF-21381554A872}" type="slidenum">
              <a:rPr lang="en-US"/>
              <a:pPr>
                <a:defRPr/>
              </a:pPr>
              <a:t>‹#›</a:t>
            </a:fld>
            <a:endParaRPr lang="en-US"/>
          </a:p>
        </p:txBody>
      </p:sp>
    </p:spTree>
    <p:extLst>
      <p:ext uri="{BB962C8B-B14F-4D97-AF65-F5344CB8AC3E}">
        <p14:creationId xmlns="" xmlns:p14="http://schemas.microsoft.com/office/powerpoint/2010/main" val="247987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83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hangingPunct="0">
              <a:defRPr sz="1400">
                <a:latin typeface="Arial" charset="0"/>
                <a:ea typeface="ＭＳ Ｐゴシック" pitchFamily="-128" charset="-128"/>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hangingPunct="0">
              <a:defRPr sz="1400">
                <a:latin typeface="Arial" charset="0"/>
                <a:ea typeface="ＭＳ Ｐゴシック" pitchFamily="-128" charset="-128"/>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rtl="0" eaLnBrk="0" hangingPunct="0">
              <a:defRPr sz="1400">
                <a:latin typeface="Arial" charset="0"/>
                <a:ea typeface="ＭＳ Ｐゴシック" pitchFamily="-128" charset="-128"/>
                <a:cs typeface="+mn-cs"/>
              </a:defRPr>
            </a:lvl1pPr>
          </a:lstStyle>
          <a:p>
            <a:pPr>
              <a:defRPr/>
            </a:pPr>
            <a:fld id="{474F7F6E-C12F-44FC-B4FD-702FA8AF1D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defRPr>
      </a:lvl5pPr>
      <a:lvl6pPr marL="457200" algn="ctr" rtl="0" fontAlgn="base">
        <a:spcBef>
          <a:spcPct val="0"/>
        </a:spcBef>
        <a:spcAft>
          <a:spcPct val="0"/>
        </a:spcAft>
        <a:defRPr sz="4400">
          <a:solidFill>
            <a:schemeClr val="tx2"/>
          </a:solidFill>
          <a:latin typeface="Arial" charset="0"/>
          <a:ea typeface="ＭＳ Ｐゴシック" pitchFamily="-128" charset="-128"/>
        </a:defRPr>
      </a:lvl6pPr>
      <a:lvl7pPr marL="914400" algn="ctr" rtl="0" fontAlgn="base">
        <a:spcBef>
          <a:spcPct val="0"/>
        </a:spcBef>
        <a:spcAft>
          <a:spcPct val="0"/>
        </a:spcAft>
        <a:defRPr sz="4400">
          <a:solidFill>
            <a:schemeClr val="tx2"/>
          </a:solidFill>
          <a:latin typeface="Arial" charset="0"/>
          <a:ea typeface="ＭＳ Ｐゴシック" pitchFamily="-128" charset="-128"/>
        </a:defRPr>
      </a:lvl7pPr>
      <a:lvl8pPr marL="1371600" algn="ctr" rtl="0" fontAlgn="base">
        <a:spcBef>
          <a:spcPct val="0"/>
        </a:spcBef>
        <a:spcAft>
          <a:spcPct val="0"/>
        </a:spcAft>
        <a:defRPr sz="4400">
          <a:solidFill>
            <a:schemeClr val="tx2"/>
          </a:solidFill>
          <a:latin typeface="Arial" charset="0"/>
          <a:ea typeface="ＭＳ Ｐゴシック" pitchFamily="-128" charset="-128"/>
        </a:defRPr>
      </a:lvl8pPr>
      <a:lvl9pPr marL="1828800" algn="ctr" rtl="0" fontAlgn="base">
        <a:spcBef>
          <a:spcPct val="0"/>
        </a:spcBef>
        <a:spcAft>
          <a:spcPct val="0"/>
        </a:spcAft>
        <a:defRPr sz="4400">
          <a:solidFill>
            <a:schemeClr val="tx2"/>
          </a:solidFill>
          <a:latin typeface="Arial" charset="0"/>
          <a:ea typeface="ＭＳ Ｐゴシック" pitchFamily="-12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chart" Target="../charts/chart1.xml"/><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chart" Target="../charts/chart2.xml"/><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chart" Target="../charts/chart3.xml"/><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oleObject" Target="../embeddings/oleObject23.bin"/><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4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oleObject" Target="../embeddings/oleObject49.bin"/><Relationship Id="rId7" Type="http://schemas.openxmlformats.org/officeDocument/2006/relationships/diagramColors" Target="../diagrams/colors2.xml"/><Relationship Id="rId2" Type="http://schemas.openxmlformats.org/officeDocument/2006/relationships/slideLayout" Target="../slideLayouts/slideLayout7.xml"/><Relationship Id="rId1" Type="http://schemas.openxmlformats.org/officeDocument/2006/relationships/vmlDrawing" Target="../drawings/vmlDrawing49.v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50.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52.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5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ChangeAspect="1"/>
          </p:cNvGraphicFramePr>
          <p:nvPr/>
        </p:nvGraphicFramePr>
        <p:xfrm>
          <a:off x="417513" y="309563"/>
          <a:ext cx="8307387" cy="6230937"/>
        </p:xfrm>
        <a:graphic>
          <a:graphicData uri="http://schemas.openxmlformats.org/presentationml/2006/ole">
            <p:oleObj spid="_x0000_s1030" name="Slide" r:id="rId3" imgW="2572572" imgH="1929485" progId="PowerPoint.Slide.8">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2700" y="0"/>
          <a:ext cx="9144000" cy="6858000"/>
        </p:xfrm>
        <a:graphic>
          <a:graphicData uri="http://schemas.openxmlformats.org/presentationml/2006/ole">
            <p:oleObj spid="_x0000_s2058" name="انزلاق" r:id="rId4" imgW="4572000" imgH="3429000" progId="PowerPoint.Slide.8">
              <p:embed/>
            </p:oleObj>
          </a:graphicData>
        </a:graphic>
      </p:graphicFrame>
      <p:sp>
        <p:nvSpPr>
          <p:cNvPr id="3075" name="Rectangle 3"/>
          <p:cNvSpPr>
            <a:spLocks noChangeArrowheads="1"/>
          </p:cNvSpPr>
          <p:nvPr/>
        </p:nvSpPr>
        <p:spPr bwMode="auto">
          <a:xfrm>
            <a:off x="685800" y="762000"/>
            <a:ext cx="7772400" cy="1143000"/>
          </a:xfrm>
          <a:prstGeom prst="rect">
            <a:avLst/>
          </a:prstGeom>
          <a:noFill/>
          <a:ln w="9525">
            <a:noFill/>
            <a:miter lim="800000"/>
            <a:headEnd/>
            <a:tailEnd/>
          </a:ln>
          <a:effectLst/>
          <a:scene3d>
            <a:camera prst="orthographicFront"/>
            <a:lightRig rig="threePt" dir="t"/>
          </a:scene3d>
          <a:sp3d>
            <a:bevelT/>
          </a:sp3d>
        </p:spPr>
        <p:txBody>
          <a:bodyPr anchor="ct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eaLnBrk="1" hangingPunct="1"/>
            <a:r>
              <a:rPr lang="ar-EG" sz="4400">
                <a:solidFill>
                  <a:srgbClr val="005D78"/>
                </a:solidFill>
                <a:effectLst>
                  <a:outerShdw blurRad="38100" dist="38100" dir="2700000" algn="tl">
                    <a:srgbClr val="C0C0C0"/>
                  </a:outerShdw>
                </a:effectLst>
              </a:rPr>
              <a:t>الأهداف</a:t>
            </a:r>
            <a:endParaRPr lang="en-US" sz="2800" b="1">
              <a:solidFill>
                <a:srgbClr val="005D78"/>
              </a:solidFill>
              <a:effectLst>
                <a:outerShdw blurRad="38100" dist="38100" dir="2700000" algn="tl">
                  <a:srgbClr val="C0C0C0"/>
                </a:outerShdw>
              </a:effectLst>
            </a:endParaRPr>
          </a:p>
        </p:txBody>
      </p:sp>
      <p:sp>
        <p:nvSpPr>
          <p:cNvPr id="4100" name="Rectangle 4"/>
          <p:cNvSpPr>
            <a:spLocks noChangeArrowheads="1"/>
          </p:cNvSpPr>
          <p:nvPr/>
        </p:nvSpPr>
        <p:spPr bwMode="auto">
          <a:xfrm>
            <a:off x="685800" y="2133600"/>
            <a:ext cx="7772400" cy="4114800"/>
          </a:xfrm>
          <a:prstGeom prst="rect">
            <a:avLst/>
          </a:prstGeom>
          <a:noFill/>
          <a:ln>
            <a:noFill/>
          </a:ln>
          <a:extLst/>
        </p:spPr>
        <p:txBody>
          <a:bodyPr/>
          <a:lstStyle/>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يتعرف مفهوم القراءة.</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يستنتج أهمية اكتساب مهارات القراءة في مرحلة مبكرة. </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يقرر مدى الحاجة إلى استخدام برنامج متخصص لتنمية مهارات القراءة.</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smtClean="0">
                <a:latin typeface="Times New Roman" pitchFamily="18" charset="0"/>
                <a:ea typeface="Times New Roman" pitchFamily="18" charset="0"/>
                <a:cs typeface="Simplified Arabic" pitchFamily="2" charset="-78"/>
              </a:rPr>
              <a:t>يتعرف </a:t>
            </a:r>
            <a:r>
              <a:rPr lang="ar-SA" b="1" dirty="0">
                <a:latin typeface="Times New Roman" pitchFamily="18" charset="0"/>
                <a:ea typeface="Times New Roman" pitchFamily="18" charset="0"/>
                <a:cs typeface="Simplified Arabic" pitchFamily="2" charset="-78"/>
              </a:rPr>
              <a:t>نتائج تطبيق أداة تقييم مهارات القراءة في الصفوف الأولى  </a:t>
            </a:r>
            <a:r>
              <a:rPr lang="en-US" b="1" dirty="0">
                <a:latin typeface="Times New Roman" pitchFamily="18" charset="0"/>
                <a:ea typeface="Times New Roman" pitchFamily="18" charset="0"/>
                <a:cs typeface="Simplified Arabic" pitchFamily="2" charset="-78"/>
              </a:rPr>
              <a:t>EGRA</a:t>
            </a:r>
            <a:r>
              <a:rPr lang="ar-SA" b="1" dirty="0">
                <a:latin typeface="Times New Roman" pitchFamily="18" charset="0"/>
                <a:ea typeface="Times New Roman" pitchFamily="18" charset="0"/>
                <a:cs typeface="Simplified Arabic" pitchFamily="2" charset="-78"/>
              </a:rPr>
              <a:t> في 2009 –2011</a:t>
            </a:r>
            <a:r>
              <a:rPr lang="ar-EG" b="1" dirty="0">
                <a:latin typeface="Times New Roman" pitchFamily="18" charset="0"/>
                <a:ea typeface="Times New Roman" pitchFamily="18" charset="0"/>
                <a:cs typeface="Simplified Arabic" pitchFamily="2" charset="-78"/>
              </a:rPr>
              <a:t>.</a:t>
            </a: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يحدد مكونات القراءة. </a:t>
            </a:r>
            <a:endParaRPr lang="en-US" b="1" dirty="0">
              <a:latin typeface="Times New Roman" pitchFamily="18" charset="0"/>
              <a:ea typeface="Times New Roman" pitchFamily="18" charset="0"/>
              <a:cs typeface="Simplified Arabic"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12700" y="0"/>
          <a:ext cx="9144000" cy="6858000"/>
        </p:xfrm>
        <a:graphic>
          <a:graphicData uri="http://schemas.openxmlformats.org/presentationml/2006/ole">
            <p:oleObj spid="_x0000_s3080" name="انزلاق" r:id="rId3" imgW="4572000" imgH="3429000" progId="PowerPoint.Slide.8">
              <p:embed/>
            </p:oleObj>
          </a:graphicData>
        </a:graphic>
      </p:graphicFrame>
      <p:sp>
        <p:nvSpPr>
          <p:cNvPr id="4099" name="Rectangle 3"/>
          <p:cNvSpPr>
            <a:spLocks noChangeArrowheads="1"/>
          </p:cNvSpPr>
          <p:nvPr/>
        </p:nvSpPr>
        <p:spPr bwMode="auto">
          <a:xfrm>
            <a:off x="685800" y="762000"/>
            <a:ext cx="7772400" cy="1143000"/>
          </a:xfrm>
          <a:prstGeom prst="rect">
            <a:avLst/>
          </a:prstGeom>
          <a:noFill/>
          <a:ln w="9525">
            <a:noFill/>
            <a:miter lim="800000"/>
            <a:headEnd/>
            <a:tailEnd/>
          </a:ln>
        </p:spPr>
        <p:txBody>
          <a:bodyPr anchor="ctr"/>
          <a:lstStyle/>
          <a:p>
            <a:pPr algn="ctr"/>
            <a:r>
              <a:rPr lang="ar-EG" sz="4400">
                <a:solidFill>
                  <a:srgbClr val="005D78"/>
                </a:solidFill>
                <a:effectLst>
                  <a:outerShdw blurRad="38100" dist="38100" dir="2700000" algn="tl">
                    <a:srgbClr val="C0C0C0"/>
                  </a:outerShdw>
                </a:effectLst>
              </a:rPr>
              <a:t>الأهداف (تابع)</a:t>
            </a:r>
            <a:endParaRPr lang="en-US" sz="2800" b="1">
              <a:solidFill>
                <a:srgbClr val="005D78"/>
              </a:solidFill>
              <a:effectLst>
                <a:outerShdw blurRad="38100" dist="38100" dir="2700000" algn="tl">
                  <a:srgbClr val="C0C0C0"/>
                </a:outerShdw>
              </a:effectLst>
            </a:endParaRPr>
          </a:p>
        </p:txBody>
      </p:sp>
      <p:sp>
        <p:nvSpPr>
          <p:cNvPr id="4100" name="Rectangle 4"/>
          <p:cNvSpPr>
            <a:spLocks noChangeArrowheads="1"/>
          </p:cNvSpPr>
          <p:nvPr/>
        </p:nvSpPr>
        <p:spPr bwMode="auto">
          <a:xfrm>
            <a:off x="685800" y="2133600"/>
            <a:ext cx="7772400" cy="4114800"/>
          </a:xfrm>
          <a:prstGeom prst="rect">
            <a:avLst/>
          </a:prstGeom>
          <a:noFill/>
          <a:ln>
            <a:noFill/>
          </a:ln>
          <a:extLst/>
        </p:spPr>
        <p:txBody>
          <a:bodyPr/>
          <a:lstStyle/>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يستنتج مفهوم الوعي الصوتي وأهميته. </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يتعرف مستويات الوعى الصوت</a:t>
            </a:r>
            <a:r>
              <a:rPr lang="ar-EG" b="1" dirty="0">
                <a:latin typeface="Times New Roman" pitchFamily="18" charset="0"/>
                <a:ea typeface="Times New Roman" pitchFamily="18" charset="0"/>
                <a:cs typeface="Simplified Arabic" pitchFamily="2" charset="-78"/>
              </a:rPr>
              <a:t>ي</a:t>
            </a:r>
            <a:r>
              <a:rPr lang="ar-SA" b="1" dirty="0">
                <a:latin typeface="Times New Roman" pitchFamily="18" charset="0"/>
                <a:ea typeface="Times New Roman" pitchFamily="18" charset="0"/>
                <a:cs typeface="Simplified Arabic" pitchFamily="2" charset="-78"/>
              </a:rPr>
              <a:t>.</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يحدد مستويات الوعي الصوتي المختلفة. </a:t>
            </a:r>
            <a:endParaRPr lang="ar-EG" b="1" dirty="0">
              <a:latin typeface="Times New Roman" pitchFamily="18" charset="0"/>
              <a:ea typeface="Times New Roman" pitchFamily="18" charset="0"/>
              <a:cs typeface="Simplified Arabic" pitchFamily="2" charset="-78"/>
            </a:endParaRPr>
          </a:p>
          <a:p>
            <a:pPr algn="justLow">
              <a:defRPr/>
            </a:pPr>
            <a:endParaRPr lang="ar-EG"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يصمم أنشطة قائمة على مستويات الوعى الصوتي في تدريس القراءة</a:t>
            </a:r>
            <a:r>
              <a:rPr lang="ar-EG" b="1" dirty="0">
                <a:latin typeface="Times New Roman" pitchFamily="18" charset="0"/>
                <a:ea typeface="Times New Roman" pitchFamily="18" charset="0"/>
                <a:cs typeface="Simplified Arabic" pitchFamily="2" charset="-78"/>
              </a:rPr>
              <a:t>.</a:t>
            </a:r>
          </a:p>
          <a:p>
            <a:pPr algn="justLow">
              <a:defRPr/>
            </a:pPr>
            <a:endParaRPr lang="en-US" dirty="0">
              <a:latin typeface="Calibri" pitchFamily="34" charset="0"/>
              <a:ea typeface="Times New Roman" pitchFamily="18" charset="0"/>
              <a:cs typeface="Arial" charset="0"/>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يتعرف </a:t>
            </a:r>
            <a:r>
              <a:rPr lang="ar-EG" b="1" dirty="0" smtClean="0">
                <a:latin typeface="Times New Roman" pitchFamily="18" charset="0"/>
                <a:ea typeface="Times New Roman" pitchFamily="18" charset="0"/>
                <a:cs typeface="Simplified Arabic" pitchFamily="2" charset="-78"/>
              </a:rPr>
              <a:t>المبدأ الأبجدي (العلاقة بين الصوت والرمز أو الحرف الذي يمثله)</a:t>
            </a:r>
            <a:r>
              <a:rPr lang="ar-SA" b="1" dirty="0" smtClean="0">
                <a:latin typeface="Times New Roman" pitchFamily="18" charset="0"/>
                <a:ea typeface="Times New Roman" pitchFamily="18" charset="0"/>
                <a:cs typeface="Simplified Arabic" pitchFamily="2" charset="-78"/>
              </a:rPr>
              <a:t>. </a:t>
            </a:r>
            <a:endParaRPr lang="en-US" dirty="0">
              <a:latin typeface="Calibri" pitchFamily="34" charset="0"/>
              <a:ea typeface="Times New Roman" pitchFamily="18" charset="0"/>
              <a:cs typeface="Arial" charset="0"/>
            </a:endParaRPr>
          </a:p>
          <a:p>
            <a:pPr algn="justLow">
              <a:defRPr/>
            </a:pPr>
            <a:endParaRPr lang="en-US" b="1" dirty="0">
              <a:latin typeface="Times New Roman" pitchFamily="18" charset="0"/>
              <a:ea typeface="Times New Roman" pitchFamily="18" charset="0"/>
              <a:cs typeface="Simplified Arabic" pitchFamily="2" charset="-78"/>
            </a:endParaRPr>
          </a:p>
          <a:p>
            <a:pPr>
              <a:lnSpc>
                <a:spcPct val="90000"/>
              </a:lnSpc>
              <a:spcBef>
                <a:spcPct val="20000"/>
              </a:spcBef>
              <a:defRPr/>
            </a:pPr>
            <a:endParaRPr lang="en-US" dirty="0">
              <a:solidFill>
                <a:srgbClr val="005D78"/>
              </a:solidFill>
              <a:ea typeface="+mn-ea"/>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12700" y="0"/>
          <a:ext cx="9144000" cy="6858000"/>
        </p:xfrm>
        <a:graphic>
          <a:graphicData uri="http://schemas.openxmlformats.org/presentationml/2006/ole">
            <p:oleObj spid="_x0000_s4104" name="انزلاق" r:id="rId3" imgW="4572000" imgH="3429000" progId="PowerPoint.Slide.8">
              <p:embed/>
            </p:oleObj>
          </a:graphicData>
        </a:graphic>
      </p:graphicFrame>
      <p:sp>
        <p:nvSpPr>
          <p:cNvPr id="5123" name="Rectangle 3"/>
          <p:cNvSpPr>
            <a:spLocks noChangeArrowheads="1"/>
          </p:cNvSpPr>
          <p:nvPr/>
        </p:nvSpPr>
        <p:spPr bwMode="auto">
          <a:xfrm>
            <a:off x="685800" y="762000"/>
            <a:ext cx="7772400" cy="1143000"/>
          </a:xfrm>
          <a:prstGeom prst="rect">
            <a:avLst/>
          </a:prstGeom>
          <a:noFill/>
          <a:ln w="9525">
            <a:noFill/>
            <a:miter lim="800000"/>
            <a:headEnd/>
            <a:tailEnd/>
          </a:ln>
        </p:spPr>
        <p:txBody>
          <a:bodyPr anchor="ctr"/>
          <a:lstStyle/>
          <a:p>
            <a:pPr algn="ctr"/>
            <a:r>
              <a:rPr lang="ar-EG" sz="4400">
                <a:solidFill>
                  <a:srgbClr val="005D78"/>
                </a:solidFill>
                <a:effectLst>
                  <a:outerShdw blurRad="38100" dist="38100" dir="2700000" algn="tl">
                    <a:srgbClr val="C0C0C0"/>
                  </a:outerShdw>
                </a:effectLst>
              </a:rPr>
              <a:t>الأهداف (تابع)</a:t>
            </a:r>
            <a:endParaRPr lang="en-US" sz="2800" b="1">
              <a:solidFill>
                <a:srgbClr val="005D78"/>
              </a:solidFill>
              <a:effectLst>
                <a:outerShdw blurRad="38100" dist="38100" dir="2700000" algn="tl">
                  <a:srgbClr val="C0C0C0"/>
                </a:outerShdw>
              </a:effectLst>
            </a:endParaRPr>
          </a:p>
        </p:txBody>
      </p:sp>
      <p:sp>
        <p:nvSpPr>
          <p:cNvPr id="4100" name="Rectangle 4"/>
          <p:cNvSpPr>
            <a:spLocks noChangeArrowheads="1"/>
          </p:cNvSpPr>
          <p:nvPr/>
        </p:nvSpPr>
        <p:spPr bwMode="auto">
          <a:xfrm>
            <a:off x="685800" y="2133600"/>
            <a:ext cx="7772400" cy="4114800"/>
          </a:xfrm>
          <a:prstGeom prst="rect">
            <a:avLst/>
          </a:prstGeom>
          <a:noFill/>
          <a:ln>
            <a:noFill/>
          </a:ln>
          <a:extLst/>
        </p:spPr>
        <p:txBody>
          <a:bodyPr/>
          <a:lstStyle/>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يحدد مفهوم الطريقة الصوتية. </a:t>
            </a:r>
            <a:endParaRPr lang="ar-EG" b="1" dirty="0">
              <a:latin typeface="Times New Roman" pitchFamily="18" charset="0"/>
              <a:ea typeface="Times New Roman" pitchFamily="18" charset="0"/>
              <a:cs typeface="Simplified Arabic" pitchFamily="2" charset="-78"/>
            </a:endParaRPr>
          </a:p>
          <a:p>
            <a:pPr algn="justLow">
              <a:defRPr/>
            </a:pPr>
            <a:endParaRPr lang="en-US" dirty="0">
              <a:latin typeface="Calibri" pitchFamily="34" charset="0"/>
              <a:ea typeface="Times New Roman" pitchFamily="18" charset="0"/>
              <a:cs typeface="Arial" charset="0"/>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يستنتج فاعلية استخدام</a:t>
            </a:r>
            <a:r>
              <a:rPr lang="ar-EG" b="1" dirty="0">
                <a:latin typeface="Times New Roman" pitchFamily="18" charset="0"/>
                <a:ea typeface="Times New Roman" pitchFamily="18" charset="0"/>
                <a:cs typeface="Simplified Arabic" pitchFamily="2" charset="-78"/>
              </a:rPr>
              <a:t> الطريقة الصوتية </a:t>
            </a:r>
            <a:r>
              <a:rPr lang="ar-SA" b="1" dirty="0">
                <a:latin typeface="Times New Roman" pitchFamily="18" charset="0"/>
                <a:ea typeface="Times New Roman" pitchFamily="18" charset="0"/>
                <a:cs typeface="Simplified Arabic" pitchFamily="2" charset="-78"/>
              </a:rPr>
              <a:t>في تحسين قراءة التلاميذ.</a:t>
            </a:r>
            <a:endParaRPr lang="ar-EG" b="1" dirty="0">
              <a:latin typeface="Times New Roman" pitchFamily="18" charset="0"/>
              <a:ea typeface="Times New Roman" pitchFamily="18" charset="0"/>
              <a:cs typeface="Simplified Arabic" pitchFamily="2" charset="-78"/>
            </a:endParaRPr>
          </a:p>
          <a:p>
            <a:pPr algn="justLow">
              <a:defRPr/>
            </a:pPr>
            <a:endParaRPr lang="en-US" dirty="0">
              <a:latin typeface="Calibri" pitchFamily="34" charset="0"/>
              <a:ea typeface="Times New Roman" pitchFamily="18" charset="0"/>
              <a:cs typeface="Arial" charset="0"/>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يستخدم إجراءات  تطبيق الطريقة الصوتية في تدريس مهارات القراءة</a:t>
            </a:r>
            <a:r>
              <a:rPr lang="ar-EG" b="1" dirty="0">
                <a:latin typeface="Times New Roman" pitchFamily="18" charset="0"/>
                <a:ea typeface="Times New Roman" pitchFamily="18" charset="0"/>
                <a:cs typeface="Simplified Arabic" pitchFamily="2" charset="-78"/>
              </a:rPr>
              <a:t>.</a:t>
            </a:r>
          </a:p>
          <a:p>
            <a:pPr algn="justLow">
              <a:defRPr/>
            </a:pPr>
            <a:endParaRPr lang="en-US" dirty="0">
              <a:latin typeface="Calibri" pitchFamily="34" charset="0"/>
              <a:ea typeface="Times New Roman" pitchFamily="18" charset="0"/>
              <a:cs typeface="Arial" charset="0"/>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يناقش كيف يتعلم التلاميذ.</a:t>
            </a:r>
            <a:endParaRPr lang="ar-EG" b="1" dirty="0">
              <a:latin typeface="Times New Roman" pitchFamily="18" charset="0"/>
              <a:ea typeface="Times New Roman" pitchFamily="18" charset="0"/>
              <a:cs typeface="Simplified Arabic" pitchFamily="2" charset="-78"/>
            </a:endParaRPr>
          </a:p>
          <a:p>
            <a:pPr algn="justLow">
              <a:defRPr/>
            </a:pPr>
            <a:endParaRPr lang="en-US" dirty="0">
              <a:latin typeface="Calibri" pitchFamily="34" charset="0"/>
              <a:ea typeface="Times New Roman" pitchFamily="18" charset="0"/>
              <a:cs typeface="Arial" charset="0"/>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يحدد الإجراءات اللازمة لتنمية المهارة بصفة عامة</a:t>
            </a:r>
            <a:r>
              <a:rPr lang="ar-EG" b="1" dirty="0">
                <a:latin typeface="Times New Roman" pitchFamily="18" charset="0"/>
                <a:ea typeface="Times New Roman" pitchFamily="18" charset="0"/>
                <a:cs typeface="Simplified Arabic" pitchFamily="2" charset="-78"/>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12700" y="0"/>
          <a:ext cx="9144000" cy="6858000"/>
        </p:xfrm>
        <a:graphic>
          <a:graphicData uri="http://schemas.openxmlformats.org/presentationml/2006/ole">
            <p:oleObj spid="_x0000_s5128" name="انزلاق" r:id="rId3" imgW="4572000" imgH="3429000" progId="PowerPoint.Slide.8">
              <p:embed/>
            </p:oleObj>
          </a:graphicData>
        </a:graphic>
      </p:graphicFrame>
      <p:sp>
        <p:nvSpPr>
          <p:cNvPr id="6147" name="Rectangle 3"/>
          <p:cNvSpPr>
            <a:spLocks noChangeArrowheads="1"/>
          </p:cNvSpPr>
          <p:nvPr/>
        </p:nvSpPr>
        <p:spPr bwMode="auto">
          <a:xfrm>
            <a:off x="685800" y="762000"/>
            <a:ext cx="7772400" cy="1143000"/>
          </a:xfrm>
          <a:prstGeom prst="rect">
            <a:avLst/>
          </a:prstGeom>
          <a:noFill/>
          <a:ln w="9525">
            <a:noFill/>
            <a:miter lim="800000"/>
            <a:headEnd/>
            <a:tailEnd/>
          </a:ln>
        </p:spPr>
        <p:txBody>
          <a:bodyPr anchor="ctr"/>
          <a:lstStyle/>
          <a:p>
            <a:pPr algn="ctr"/>
            <a:r>
              <a:rPr lang="ar-EG" sz="4400">
                <a:solidFill>
                  <a:srgbClr val="005D78"/>
                </a:solidFill>
                <a:effectLst>
                  <a:outerShdw blurRad="38100" dist="38100" dir="2700000" algn="tl">
                    <a:srgbClr val="C0C0C0"/>
                  </a:outerShdw>
                </a:effectLst>
              </a:rPr>
              <a:t>الأهداف (تابع)</a:t>
            </a:r>
            <a:endParaRPr lang="en-US" sz="2800" b="1">
              <a:solidFill>
                <a:srgbClr val="005D78"/>
              </a:solidFill>
              <a:effectLst>
                <a:outerShdw blurRad="38100" dist="38100" dir="2700000" algn="tl">
                  <a:srgbClr val="C0C0C0"/>
                </a:outerShdw>
              </a:effectLst>
            </a:endParaRPr>
          </a:p>
        </p:txBody>
      </p:sp>
      <p:sp>
        <p:nvSpPr>
          <p:cNvPr id="5124" name="Rectangle 4"/>
          <p:cNvSpPr>
            <a:spLocks noChangeArrowheads="1"/>
          </p:cNvSpPr>
          <p:nvPr/>
        </p:nvSpPr>
        <p:spPr bwMode="auto">
          <a:xfrm>
            <a:off x="685800" y="21336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justLow">
              <a:buFont typeface="Arial" pitchFamily="34" charset="0"/>
              <a:buChar char="•"/>
            </a:pPr>
            <a:r>
              <a:rPr lang="ar-SA" b="1" dirty="0">
                <a:latin typeface="Times New Roman" pitchFamily="18" charset="0"/>
                <a:ea typeface="Times New Roman" pitchFamily="18" charset="0"/>
                <a:cs typeface="Simplified Arabic" pitchFamily="2" charset="-78"/>
              </a:rPr>
              <a:t>يقارن بين طريقة </a:t>
            </a:r>
            <a:r>
              <a:rPr lang="ar-EG" b="1" dirty="0" smtClean="0">
                <a:latin typeface="Times New Roman" pitchFamily="18" charset="0"/>
                <a:ea typeface="Times New Roman" pitchFamily="18" charset="0"/>
                <a:cs typeface="Simplified Arabic" pitchFamily="2" charset="-78"/>
              </a:rPr>
              <a:t>إكساب</a:t>
            </a:r>
            <a:r>
              <a:rPr lang="ar-SA" b="1" dirty="0" smtClean="0">
                <a:latin typeface="Times New Roman" pitchFamily="18" charset="0"/>
                <a:ea typeface="Times New Roman" pitchFamily="18" charset="0"/>
                <a:cs typeface="Simplified Arabic" pitchFamily="2" charset="-78"/>
              </a:rPr>
              <a:t> </a:t>
            </a:r>
            <a:r>
              <a:rPr lang="ar-SA" b="1" dirty="0">
                <a:latin typeface="Times New Roman" pitchFamily="18" charset="0"/>
                <a:ea typeface="Times New Roman" pitchFamily="18" charset="0"/>
                <a:cs typeface="Simplified Arabic" pitchFamily="2" charset="-78"/>
              </a:rPr>
              <a:t>أية مهارة وطريقة </a:t>
            </a:r>
            <a:r>
              <a:rPr lang="ar-EG" b="1" dirty="0" smtClean="0">
                <a:latin typeface="Times New Roman" pitchFamily="18" charset="0"/>
                <a:ea typeface="Times New Roman" pitchFamily="18" charset="0"/>
                <a:cs typeface="Simplified Arabic" pitchFamily="2" charset="-78"/>
              </a:rPr>
              <a:t>إكساب</a:t>
            </a:r>
            <a:r>
              <a:rPr lang="ar-SA" b="1" dirty="0" smtClean="0">
                <a:latin typeface="Times New Roman" pitchFamily="18" charset="0"/>
                <a:ea typeface="Times New Roman" pitchFamily="18" charset="0"/>
                <a:cs typeface="Simplified Arabic" pitchFamily="2" charset="-78"/>
              </a:rPr>
              <a:t> </a:t>
            </a:r>
            <a:r>
              <a:rPr lang="ar-SA" b="1" dirty="0">
                <a:latin typeface="Times New Roman" pitchFamily="18" charset="0"/>
                <a:ea typeface="Times New Roman" pitchFamily="18" charset="0"/>
                <a:cs typeface="Simplified Arabic" pitchFamily="2" charset="-78"/>
              </a:rPr>
              <a:t>المهارات القرائية</a:t>
            </a:r>
            <a:r>
              <a:rPr lang="ar-SA" b="1" dirty="0">
                <a:latin typeface="Calibri" pitchFamily="34" charset="0"/>
                <a:ea typeface="Times New Roman" pitchFamily="18" charset="0"/>
                <a:cs typeface="Simplified Arabic" pitchFamily="2" charset="-78"/>
              </a:rPr>
              <a:t>. </a:t>
            </a:r>
            <a:endParaRPr lang="ar-EG" b="1" dirty="0">
              <a:latin typeface="Calibri" pitchFamily="34" charset="0"/>
              <a:ea typeface="Times New Roman" pitchFamily="18" charset="0"/>
              <a:cs typeface="Simplified Arabic" pitchFamily="2" charset="-78"/>
            </a:endParaRPr>
          </a:p>
          <a:p>
            <a:pPr marL="342900" indent="-342900" algn="justLow"/>
            <a:endParaRPr lang="ar-EG" b="1" dirty="0">
              <a:latin typeface="Calibri" pitchFamily="34" charset="0"/>
              <a:ea typeface="Times New Roman" pitchFamily="18" charset="0"/>
              <a:cs typeface="Simplified Arabic" pitchFamily="2" charset="-78"/>
            </a:endParaRPr>
          </a:p>
          <a:p>
            <a:pPr marL="342900" indent="-342900" algn="justLow">
              <a:buFont typeface="Arial" pitchFamily="34" charset="0"/>
              <a:buChar char="•"/>
            </a:pPr>
            <a:r>
              <a:rPr lang="ar-EG" b="1" dirty="0" smtClean="0">
                <a:latin typeface="Times New Roman" pitchFamily="18" charset="0"/>
                <a:ea typeface="Times New Roman" pitchFamily="18" charset="0"/>
                <a:cs typeface="Simplified Arabic" pitchFamily="2" charset="-78"/>
              </a:rPr>
              <a:t>يطبق تدريس اسم الحرف وشكله.</a:t>
            </a:r>
            <a:endParaRPr lang="ar-EG" b="1" dirty="0">
              <a:latin typeface="Times New Roman" pitchFamily="18" charset="0"/>
              <a:ea typeface="Times New Roman" pitchFamily="18" charset="0"/>
              <a:cs typeface="Simplified Arabic" pitchFamily="2" charset="-78"/>
            </a:endParaRPr>
          </a:p>
          <a:p>
            <a:pPr marL="342900" indent="-342900" algn="justLow"/>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pPr>
            <a:r>
              <a:rPr lang="ar-EG" b="1" dirty="0" smtClean="0">
                <a:latin typeface="Times New Roman" pitchFamily="18" charset="0"/>
                <a:ea typeface="Times New Roman" pitchFamily="18" charset="0"/>
                <a:cs typeface="Simplified Arabic" pitchFamily="2" charset="-78"/>
              </a:rPr>
              <a:t>يقيم بعض العروض باستخدام قائمة تحقق ( استمارة ملاحظة). </a:t>
            </a:r>
          </a:p>
          <a:p>
            <a:pPr marL="342900" indent="-342900" algn="justLow">
              <a:buFont typeface="Arial" pitchFamily="34" charset="0"/>
              <a:buChar char="•"/>
            </a:pPr>
            <a:endParaRPr lang="en-US" dirty="0">
              <a:latin typeface="Calibri" pitchFamily="34" charset="0"/>
              <a:cs typeface="Times New Roman" pitchFamily="18" charset="0"/>
            </a:endParaRPr>
          </a:p>
          <a:p>
            <a:pPr marL="342900" indent="-342900" algn="justLow">
              <a:buFont typeface="Arial" pitchFamily="34" charset="0"/>
              <a:buChar char="•"/>
            </a:pPr>
            <a:r>
              <a:rPr lang="ar-EG" b="1" dirty="0">
                <a:latin typeface="Times New Roman" pitchFamily="18" charset="0"/>
                <a:ea typeface="Times New Roman" pitchFamily="18" charset="0"/>
                <a:cs typeface="Simplified Arabic" pitchFamily="2" charset="-78"/>
              </a:rPr>
              <a:t>يتعرف </a:t>
            </a:r>
            <a:r>
              <a:rPr lang="ar-SA" b="1" dirty="0">
                <a:latin typeface="Times New Roman" pitchFamily="18" charset="0"/>
                <a:ea typeface="Times New Roman" pitchFamily="18" charset="0"/>
                <a:cs typeface="Simplified Arabic" pitchFamily="2" charset="-78"/>
              </a:rPr>
              <a:t>الدليل الاسترشادي للمعلم والخاص باستخدام الطريقة الصوتية في تعليم القراءة. </a:t>
            </a:r>
            <a:endParaRPr lang="ar-EG" b="1" dirty="0">
              <a:latin typeface="Times New Roman" pitchFamily="18" charset="0"/>
              <a:ea typeface="Times New Roman" pitchFamily="18" charset="0"/>
              <a:cs typeface="Simplified Arabic" pitchFamily="2" charset="-78"/>
            </a:endParaRPr>
          </a:p>
          <a:p>
            <a:pPr marL="342900" indent="-342900" algn="justLow"/>
            <a:endParaRPr lang="en-US" b="1" dirty="0">
              <a:latin typeface="Calibri" pitchFamily="34" charset="0"/>
              <a:ea typeface="Times New Roman" pitchFamily="18" charset="0"/>
              <a:cs typeface="Calibri" pitchFamily="34" charset="0"/>
            </a:endParaRPr>
          </a:p>
          <a:p>
            <a:pPr marL="342900" indent="-342900" algn="justLow">
              <a:buFont typeface="Arial" pitchFamily="34" charset="0"/>
              <a:buChar char="•"/>
            </a:pPr>
            <a:r>
              <a:rPr lang="ar-EG" b="1" dirty="0">
                <a:latin typeface="Times New Roman" pitchFamily="18" charset="0"/>
                <a:ea typeface="Times New Roman" pitchFamily="18" charset="0"/>
                <a:cs typeface="Simplified Arabic" pitchFamily="2" charset="-78"/>
              </a:rPr>
              <a:t>يخطط درسا ً لتدريس أحد الحروف</a:t>
            </a:r>
            <a:r>
              <a:rPr lang="ar-SA" b="1" dirty="0">
                <a:latin typeface="Times New Roman" pitchFamily="18" charset="0"/>
                <a:ea typeface="Times New Roman" pitchFamily="18" charset="0"/>
                <a:cs typeface="Simplified Arabic" pitchFamily="2" charset="-78"/>
              </a:rPr>
              <a:t> باستخدام إجراءات  الطريقة الصوتية</a:t>
            </a:r>
            <a:r>
              <a:rPr lang="ar-SA" b="1" dirty="0" smtClean="0">
                <a:latin typeface="Times New Roman" pitchFamily="18" charset="0"/>
                <a:ea typeface="Times New Roman" pitchFamily="18" charset="0"/>
                <a:cs typeface="Simplified Arabic" pitchFamily="2" charset="-78"/>
              </a:rPr>
              <a:t>.</a:t>
            </a:r>
            <a:endParaRPr lang="en-US" b="1" dirty="0">
              <a:latin typeface="Times New Roman" pitchFamily="18" charset="0"/>
              <a:ea typeface="Times New Roman" pitchFamily="18" charset="0"/>
              <a:cs typeface="Simplified Arabic"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12700" y="0"/>
          <a:ext cx="9144000" cy="6858000"/>
        </p:xfrm>
        <a:graphic>
          <a:graphicData uri="http://schemas.openxmlformats.org/presentationml/2006/ole">
            <p:oleObj spid="_x0000_s7176" name="انزلاق" r:id="rId3" imgW="4572000" imgH="3429000" progId="PowerPoint.Slide.8">
              <p:embed/>
            </p:oleObj>
          </a:graphicData>
        </a:graphic>
      </p:graphicFrame>
      <p:sp>
        <p:nvSpPr>
          <p:cNvPr id="7171" name="Rectangle 3"/>
          <p:cNvSpPr>
            <a:spLocks noChangeArrowheads="1"/>
          </p:cNvSpPr>
          <p:nvPr/>
        </p:nvSpPr>
        <p:spPr bwMode="auto">
          <a:xfrm>
            <a:off x="685800" y="762000"/>
            <a:ext cx="7772400" cy="1143000"/>
          </a:xfrm>
          <a:prstGeom prst="rect">
            <a:avLst/>
          </a:prstGeom>
          <a:noFill/>
          <a:ln w="9525">
            <a:noFill/>
            <a:miter lim="800000"/>
            <a:headEnd/>
            <a:tailEnd/>
          </a:ln>
        </p:spPr>
        <p:txBody>
          <a:bodyPr anchor="ctr"/>
          <a:lstStyle/>
          <a:p>
            <a:pPr algn="ctr"/>
            <a:r>
              <a:rPr lang="ar-EG" sz="4400">
                <a:solidFill>
                  <a:srgbClr val="005D78"/>
                </a:solidFill>
                <a:effectLst>
                  <a:outerShdw blurRad="38100" dist="38100" dir="2700000" algn="tl">
                    <a:srgbClr val="C0C0C0"/>
                  </a:outerShdw>
                </a:effectLst>
              </a:rPr>
              <a:t>الأهداف (تابع)</a:t>
            </a:r>
            <a:endParaRPr lang="en-US" sz="2800" b="1">
              <a:solidFill>
                <a:srgbClr val="005D78"/>
              </a:solidFill>
              <a:effectLst>
                <a:outerShdw blurRad="38100" dist="38100" dir="2700000" algn="tl">
                  <a:srgbClr val="C0C0C0"/>
                </a:outerShdw>
              </a:effectLst>
            </a:endParaRPr>
          </a:p>
        </p:txBody>
      </p:sp>
      <p:sp>
        <p:nvSpPr>
          <p:cNvPr id="4100" name="Rectangle 4"/>
          <p:cNvSpPr>
            <a:spLocks noChangeArrowheads="1"/>
          </p:cNvSpPr>
          <p:nvPr/>
        </p:nvSpPr>
        <p:spPr bwMode="auto">
          <a:xfrm>
            <a:off x="685800" y="2133600"/>
            <a:ext cx="7772400" cy="4114800"/>
          </a:xfrm>
          <a:prstGeom prst="rect">
            <a:avLst/>
          </a:prstGeom>
          <a:noFill/>
          <a:ln>
            <a:noFill/>
          </a:ln>
          <a:extLst/>
        </p:spPr>
        <p:txBody>
          <a:bodyPr/>
          <a:lstStyle/>
          <a:p>
            <a:pPr marL="342900" indent="-342900" algn="justLow">
              <a:buFont typeface="Arial" pitchFamily="34" charset="0"/>
              <a:buChar char="•"/>
              <a:defRPr/>
            </a:pPr>
            <a:r>
              <a:rPr lang="ar-EG" b="1" dirty="0">
                <a:latin typeface="Times New Roman" pitchFamily="18" charset="0"/>
                <a:ea typeface="Times New Roman" pitchFamily="18" charset="0"/>
                <a:cs typeface="Simplified Arabic" pitchFamily="2" charset="-78"/>
              </a:rPr>
              <a:t>يقيم تنفي</a:t>
            </a:r>
            <a:r>
              <a:rPr lang="ar-SA" b="1" dirty="0">
                <a:latin typeface="Times New Roman" pitchFamily="18" charset="0"/>
                <a:ea typeface="Times New Roman" pitchFamily="18" charset="0"/>
                <a:cs typeface="Simplified Arabic" pitchFamily="2" charset="-78"/>
              </a:rPr>
              <a:t>ذ </a:t>
            </a:r>
            <a:r>
              <a:rPr lang="ar-EG" b="1" dirty="0">
                <a:latin typeface="Times New Roman" pitchFamily="18" charset="0"/>
                <a:ea typeface="Times New Roman" pitchFamily="18" charset="0"/>
                <a:cs typeface="Simplified Arabic" pitchFamily="2" charset="-78"/>
              </a:rPr>
              <a:t>خطط الدروس المقدمة فى ضوء قائمة التحقق.</a:t>
            </a: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يتعرف كيف يوفر بيئة التعلم الآمنة التي تشجع على تعليم القراءة.</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يتعرف مبادئ التدريس الداعم.</a:t>
            </a:r>
            <a:endParaRPr lang="ar-EG" b="1" dirty="0">
              <a:latin typeface="Times New Roman" pitchFamily="18" charset="0"/>
              <a:ea typeface="Times New Roman" pitchFamily="18" charset="0"/>
              <a:cs typeface="Simplified Arabic" pitchFamily="2" charset="-78"/>
            </a:endParaRPr>
          </a:p>
          <a:p>
            <a:pPr algn="justLow">
              <a:defRPr/>
            </a:pPr>
            <a:endParaRPr lang="en-US"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SA" b="1" dirty="0">
                <a:latin typeface="Times New Roman" pitchFamily="18" charset="0"/>
                <a:ea typeface="Times New Roman" pitchFamily="18" charset="0"/>
                <a:cs typeface="Simplified Arabic" pitchFamily="2" charset="-78"/>
              </a:rPr>
              <a:t>يتعرف مبادئ التغذية الراجعة</a:t>
            </a:r>
            <a:r>
              <a:rPr lang="ar-EG" b="1" dirty="0">
                <a:latin typeface="Times New Roman" pitchFamily="18" charset="0"/>
                <a:ea typeface="Times New Roman" pitchFamily="18" charset="0"/>
                <a:cs typeface="Simplified Arabic" pitchFamily="2" charset="-78"/>
              </a:rPr>
              <a:t>.</a:t>
            </a:r>
            <a:endParaRPr lang="ar-SA" b="1" dirty="0">
              <a:latin typeface="Times New Roman" pitchFamily="18" charset="0"/>
              <a:ea typeface="Times New Roman" pitchFamily="18" charset="0"/>
              <a:cs typeface="Simplified Arabic"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ChangeAspect="1"/>
          </p:cNvGraphicFramePr>
          <p:nvPr/>
        </p:nvGraphicFramePr>
        <p:xfrm>
          <a:off x="12700" y="0"/>
          <a:ext cx="9144000" cy="6858000"/>
        </p:xfrm>
        <a:graphic>
          <a:graphicData uri="http://schemas.openxmlformats.org/presentationml/2006/ole">
            <p:oleObj spid="_x0000_s8200" name="انزلاق" r:id="rId3" imgW="4572000" imgH="3429000" progId="PowerPoint.Slide.8">
              <p:embed/>
            </p:oleObj>
          </a:graphicData>
        </a:graphic>
      </p:graphicFrame>
      <p:pic>
        <p:nvPicPr>
          <p:cNvPr id="819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5800" y="541338"/>
            <a:ext cx="7772400" cy="6011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extLst>
              <p:ext uri="{D42A27DB-BD31-4B8C-83A1-F6EECF244321}">
                <p14:modId xmlns="" xmlns:p14="http://schemas.microsoft.com/office/powerpoint/2010/main" val="1014284037"/>
              </p:ext>
            </p:extLst>
          </p:nvPr>
        </p:nvGraphicFramePr>
        <p:xfrm>
          <a:off x="685800" y="990602"/>
          <a:ext cx="7772400" cy="5410198"/>
        </p:xfrm>
        <a:graphic>
          <a:graphicData uri="http://schemas.openxmlformats.org/drawingml/2006/table">
            <a:tbl>
              <a:tblPr rtl="1" firstRow="1" firstCol="1" bandRow="1">
                <a:tableStyleId>{5C22544A-7EE6-4342-B048-85BDC9FD1C3A}</a:tableStyleId>
              </a:tblPr>
              <a:tblGrid>
                <a:gridCol w="651292"/>
                <a:gridCol w="1169758"/>
                <a:gridCol w="4887134"/>
                <a:gridCol w="1064216"/>
              </a:tblGrid>
              <a:tr h="241445">
                <a:tc>
                  <a:txBody>
                    <a:bodyPr/>
                    <a:lstStyle/>
                    <a:p>
                      <a:pPr marL="0" marR="0" algn="ctr" rtl="1">
                        <a:spcBef>
                          <a:spcPts val="0"/>
                        </a:spcBef>
                        <a:spcAft>
                          <a:spcPts val="300"/>
                        </a:spcAft>
                      </a:pPr>
                      <a:r>
                        <a:rPr lang="ar-SA" sz="1500" dirty="0">
                          <a:solidFill>
                            <a:schemeClr val="tx1"/>
                          </a:solidFill>
                          <a:effectLst/>
                        </a:rPr>
                        <a:t>اليوم</a:t>
                      </a:r>
                      <a:endParaRPr lang="en-US" sz="1500" dirty="0">
                        <a:solidFill>
                          <a:schemeClr val="tx1"/>
                        </a:solidFill>
                        <a:effectLst/>
                        <a:latin typeface="Calibri"/>
                        <a:ea typeface="Calibri"/>
                        <a:cs typeface="Arial"/>
                      </a:endParaRPr>
                    </a:p>
                  </a:txBody>
                  <a:tcPr marL="57467" marR="57467" marT="0" marB="0"/>
                </a:tc>
                <a:tc>
                  <a:txBody>
                    <a:bodyPr/>
                    <a:lstStyle/>
                    <a:p>
                      <a:pPr marL="0" marR="0" algn="ctr" rtl="1">
                        <a:spcBef>
                          <a:spcPts val="0"/>
                        </a:spcBef>
                        <a:spcAft>
                          <a:spcPts val="300"/>
                        </a:spcAft>
                      </a:pPr>
                      <a:r>
                        <a:rPr lang="ar-SA" sz="1500">
                          <a:solidFill>
                            <a:schemeClr val="tx1"/>
                          </a:solidFill>
                          <a:effectLst/>
                        </a:rPr>
                        <a:t>الجلسة</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الموضوعات</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الزمن</a:t>
                      </a:r>
                      <a:endParaRPr lang="en-US" sz="1500">
                        <a:solidFill>
                          <a:schemeClr val="tx1"/>
                        </a:solidFill>
                        <a:effectLst/>
                        <a:latin typeface="Calibri"/>
                        <a:ea typeface="Calibri"/>
                        <a:cs typeface="Arial"/>
                      </a:endParaRPr>
                    </a:p>
                  </a:txBody>
                  <a:tcPr marL="57467" marR="57467" marT="0" marB="0" anchor="ctr"/>
                </a:tc>
              </a:tr>
              <a:tr h="1260596">
                <a:tc rowSpan="3">
                  <a:txBody>
                    <a:bodyPr/>
                    <a:lstStyle/>
                    <a:p>
                      <a:pPr marL="0" marR="0" algn="ctr" rtl="1">
                        <a:spcBef>
                          <a:spcPts val="0"/>
                        </a:spcBef>
                        <a:spcAft>
                          <a:spcPts val="300"/>
                        </a:spcAft>
                      </a:pPr>
                      <a:r>
                        <a:rPr lang="ar-SA" sz="1500">
                          <a:solidFill>
                            <a:schemeClr val="tx1"/>
                          </a:solidFill>
                          <a:effectLst/>
                        </a:rPr>
                        <a:t>الأول: القراءة والوعي الصوتي</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dirty="0">
                          <a:solidFill>
                            <a:schemeClr val="tx1"/>
                          </a:solidFill>
                          <a:effectLst/>
                        </a:rPr>
                        <a:t>الأولى</a:t>
                      </a:r>
                      <a:endParaRPr lang="en-US" sz="1500" dirty="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dirty="0">
                          <a:solidFill>
                            <a:schemeClr val="tx1"/>
                          </a:solidFill>
                          <a:effectLst/>
                        </a:rPr>
                        <a:t>نشاط (1): مقدمة – التعارف – قواعد العمل– التوقعات – الأهداف – الجدول الزمني.</a:t>
                      </a:r>
                      <a:endParaRPr lang="en-US" sz="1500" dirty="0">
                        <a:solidFill>
                          <a:schemeClr val="tx1"/>
                        </a:solidFill>
                        <a:effectLst/>
                      </a:endParaRPr>
                    </a:p>
                    <a:p>
                      <a:pPr marL="0" marR="0" algn="r" rtl="1">
                        <a:spcBef>
                          <a:spcPts val="0"/>
                        </a:spcBef>
                        <a:spcAft>
                          <a:spcPts val="300"/>
                        </a:spcAft>
                      </a:pPr>
                      <a:r>
                        <a:rPr lang="ar-SA" sz="1500" dirty="0">
                          <a:solidFill>
                            <a:schemeClr val="tx1"/>
                          </a:solidFill>
                          <a:effectLst/>
                        </a:rPr>
                        <a:t>نشاط (2): مفهوم القراءة – أهميتها - </a:t>
                      </a:r>
                      <a:r>
                        <a:rPr lang="ar-EG" sz="1500" dirty="0">
                          <a:solidFill>
                            <a:schemeClr val="tx1"/>
                          </a:solidFill>
                          <a:effectLst/>
                        </a:rPr>
                        <a:t> نتائج تطبيق اداة قياس القراءة في الصفوف الأولى  </a:t>
                      </a:r>
                      <a:r>
                        <a:rPr lang="en-US" sz="1500" dirty="0">
                          <a:solidFill>
                            <a:schemeClr val="tx1"/>
                          </a:solidFill>
                          <a:effectLst/>
                        </a:rPr>
                        <a:t>EGRA</a:t>
                      </a:r>
                      <a:r>
                        <a:rPr lang="ar-EG" sz="1500" dirty="0">
                          <a:solidFill>
                            <a:schemeClr val="tx1"/>
                          </a:solidFill>
                          <a:effectLst/>
                        </a:rPr>
                        <a:t> 2009 – 2011 – الحاجة  لبرنامج متخصص في تعليم القراءة.</a:t>
                      </a:r>
                      <a:endParaRPr lang="en-US" sz="1500" dirty="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 ساعة</a:t>
                      </a:r>
                      <a:endParaRPr lang="en-US" sz="1500">
                        <a:solidFill>
                          <a:schemeClr val="tx1"/>
                        </a:solidFill>
                        <a:effectLst/>
                        <a:latin typeface="Calibri"/>
                        <a:ea typeface="Calibri"/>
                        <a:cs typeface="Arial"/>
                      </a:endParaRPr>
                    </a:p>
                  </a:txBody>
                  <a:tcPr marL="57467" marR="57467" marT="0" marB="0" anchor="ctr"/>
                </a:tc>
              </a:tr>
              <a:tr h="241445">
                <a:tc vMerge="1">
                  <a:txBody>
                    <a:bodyPr/>
                    <a:lstStyle/>
                    <a:p>
                      <a:endParaRPr lang="en-US"/>
                    </a:p>
                  </a:txBody>
                  <a:tcPr/>
                </a:tc>
                <a:tc>
                  <a:txBody>
                    <a:bodyPr/>
                    <a:lstStyle/>
                    <a:p>
                      <a:pPr marL="0" marR="0" algn="ctr" rtl="1">
                        <a:spcBef>
                          <a:spcPts val="0"/>
                        </a:spcBef>
                        <a:spcAft>
                          <a:spcPts val="300"/>
                        </a:spcAft>
                      </a:pPr>
                      <a:r>
                        <a:rPr lang="ar-SA" sz="1500">
                          <a:solidFill>
                            <a:schemeClr val="tx1"/>
                          </a:solidFill>
                          <a:effectLst/>
                        </a:rPr>
                        <a:t>الثانية</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dirty="0">
                          <a:solidFill>
                            <a:schemeClr val="tx1"/>
                          </a:solidFill>
                          <a:effectLst/>
                        </a:rPr>
                        <a:t>مكونات القراءة – الوعي الصوتي: تعريفه – أهميته – مستوياته.</a:t>
                      </a:r>
                      <a:endParaRPr lang="en-US" sz="1500" dirty="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 ساعة</a:t>
                      </a:r>
                      <a:endParaRPr lang="en-US" sz="1500">
                        <a:solidFill>
                          <a:schemeClr val="tx1"/>
                        </a:solidFill>
                        <a:effectLst/>
                        <a:latin typeface="Calibri"/>
                        <a:ea typeface="Calibri"/>
                        <a:cs typeface="Arial"/>
                      </a:endParaRPr>
                    </a:p>
                  </a:txBody>
                  <a:tcPr marL="57467" marR="57467" marT="0" marB="0" anchor="ctr"/>
                </a:tc>
              </a:tr>
              <a:tr h="540255">
                <a:tc vMerge="1">
                  <a:txBody>
                    <a:bodyPr/>
                    <a:lstStyle/>
                    <a:p>
                      <a:endParaRPr lang="en-US"/>
                    </a:p>
                  </a:txBody>
                  <a:tcPr/>
                </a:tc>
                <a:tc>
                  <a:txBody>
                    <a:bodyPr/>
                    <a:lstStyle/>
                    <a:p>
                      <a:pPr marL="0" marR="0" algn="ctr" rtl="1">
                        <a:spcBef>
                          <a:spcPts val="0"/>
                        </a:spcBef>
                        <a:spcAft>
                          <a:spcPts val="300"/>
                        </a:spcAft>
                      </a:pPr>
                      <a:r>
                        <a:rPr lang="ar-SA" sz="1500">
                          <a:solidFill>
                            <a:schemeClr val="tx1"/>
                          </a:solidFill>
                          <a:effectLst/>
                        </a:rPr>
                        <a:t>الثالثة</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dirty="0">
                          <a:solidFill>
                            <a:schemeClr val="tx1"/>
                          </a:solidFill>
                          <a:effectLst/>
                        </a:rPr>
                        <a:t>مستويات الوعي الصوتي ( تكملة).</a:t>
                      </a:r>
                      <a:endParaRPr lang="en-US" sz="1500" dirty="0">
                        <a:solidFill>
                          <a:schemeClr val="tx1"/>
                        </a:solidFill>
                        <a:effectLst/>
                      </a:endParaRPr>
                    </a:p>
                    <a:p>
                      <a:pPr marL="0" marR="0" algn="r" rtl="1">
                        <a:spcBef>
                          <a:spcPts val="0"/>
                        </a:spcBef>
                        <a:spcAft>
                          <a:spcPts val="300"/>
                        </a:spcAft>
                      </a:pPr>
                      <a:r>
                        <a:rPr lang="ar-SA" sz="1500" dirty="0">
                          <a:solidFill>
                            <a:schemeClr val="tx1"/>
                          </a:solidFill>
                          <a:effectLst/>
                        </a:rPr>
                        <a:t>الغلق: ( الأشياء التى تعلمتها أو لديك اسئلة عنها  ... )</a:t>
                      </a:r>
                      <a:endParaRPr lang="en-US" sz="1500" dirty="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 ساعة</a:t>
                      </a:r>
                      <a:endParaRPr lang="en-US" sz="1500">
                        <a:solidFill>
                          <a:schemeClr val="tx1"/>
                        </a:solidFill>
                        <a:effectLst/>
                        <a:latin typeface="Calibri"/>
                        <a:ea typeface="Calibri"/>
                        <a:cs typeface="Arial"/>
                      </a:endParaRPr>
                    </a:p>
                  </a:txBody>
                  <a:tcPr marL="57467" marR="57467" marT="0" marB="0" anchor="ctr"/>
                </a:tc>
              </a:tr>
              <a:tr h="840398">
                <a:tc rowSpan="3">
                  <a:txBody>
                    <a:bodyPr/>
                    <a:lstStyle/>
                    <a:p>
                      <a:pPr marL="0" marR="0" algn="justLow" rtl="1">
                        <a:spcBef>
                          <a:spcPts val="0"/>
                        </a:spcBef>
                        <a:spcAft>
                          <a:spcPts val="300"/>
                        </a:spcAft>
                      </a:pPr>
                      <a:r>
                        <a:rPr lang="ar-SA" sz="1500">
                          <a:solidFill>
                            <a:schemeClr val="tx1"/>
                          </a:solidFill>
                          <a:effectLst/>
                        </a:rPr>
                        <a:t>الثاني:  الطريقة الصوتية</a:t>
                      </a:r>
                      <a:endParaRPr lang="en-US" sz="1500">
                        <a:solidFill>
                          <a:schemeClr val="tx1"/>
                        </a:solidFill>
                        <a:effectLst/>
                        <a:latin typeface="Calibri"/>
                        <a:ea typeface="Calibri"/>
                        <a:cs typeface="Arial"/>
                      </a:endParaRPr>
                    </a:p>
                  </a:txBody>
                  <a:tcPr marL="57467" marR="57467" marT="0" marB="0"/>
                </a:tc>
                <a:tc>
                  <a:txBody>
                    <a:bodyPr/>
                    <a:lstStyle/>
                    <a:p>
                      <a:pPr marL="0" marR="0" algn="ctr" rtl="1">
                        <a:spcBef>
                          <a:spcPts val="0"/>
                        </a:spcBef>
                        <a:spcAft>
                          <a:spcPts val="300"/>
                        </a:spcAft>
                      </a:pPr>
                      <a:r>
                        <a:rPr lang="ar-SA" sz="1500">
                          <a:solidFill>
                            <a:schemeClr val="tx1"/>
                          </a:solidFill>
                          <a:effectLst/>
                        </a:rPr>
                        <a:t>الأولى</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dirty="0">
                          <a:solidFill>
                            <a:schemeClr val="tx1"/>
                          </a:solidFill>
                          <a:effectLst/>
                        </a:rPr>
                        <a:t>نشاط (1): مراجعة ما تعلمناه.</a:t>
                      </a:r>
                      <a:endParaRPr lang="en-US" sz="1500" dirty="0">
                        <a:solidFill>
                          <a:schemeClr val="tx1"/>
                        </a:solidFill>
                        <a:effectLst/>
                      </a:endParaRPr>
                    </a:p>
                    <a:p>
                      <a:pPr marL="0" marR="0" algn="r" rtl="1">
                        <a:spcBef>
                          <a:spcPts val="0"/>
                        </a:spcBef>
                        <a:spcAft>
                          <a:spcPts val="300"/>
                        </a:spcAft>
                      </a:pPr>
                      <a:r>
                        <a:rPr lang="ar-SA" sz="1500" dirty="0">
                          <a:solidFill>
                            <a:schemeClr val="tx1"/>
                          </a:solidFill>
                          <a:effectLst/>
                        </a:rPr>
                        <a:t>نشاط (2): لماذا نحتاج إلى الطريقةالصوتية؟</a:t>
                      </a:r>
                      <a:endParaRPr lang="en-US" sz="1500" dirty="0">
                        <a:solidFill>
                          <a:schemeClr val="tx1"/>
                        </a:solidFill>
                        <a:effectLst/>
                      </a:endParaRPr>
                    </a:p>
                    <a:p>
                      <a:pPr marL="0" marR="0" algn="r" rtl="1">
                        <a:spcBef>
                          <a:spcPts val="0"/>
                        </a:spcBef>
                        <a:spcAft>
                          <a:spcPts val="300"/>
                        </a:spcAft>
                      </a:pPr>
                      <a:r>
                        <a:rPr lang="ar-SA" sz="1500" dirty="0">
                          <a:solidFill>
                            <a:schemeClr val="tx1"/>
                          </a:solidFill>
                          <a:effectLst/>
                        </a:rPr>
                        <a:t>نشاط (3): الطريقة الصوتية: ما هى؟ كيف نستخدمها؟</a:t>
                      </a:r>
                      <a:endParaRPr lang="en-US" sz="1500" dirty="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 ساعة</a:t>
                      </a:r>
                      <a:endParaRPr lang="en-US" sz="1500">
                        <a:solidFill>
                          <a:schemeClr val="tx1"/>
                        </a:solidFill>
                        <a:effectLst/>
                        <a:latin typeface="Calibri"/>
                        <a:ea typeface="Calibri"/>
                        <a:cs typeface="Arial"/>
                      </a:endParaRPr>
                    </a:p>
                  </a:txBody>
                  <a:tcPr marL="57467" marR="57467" marT="0" marB="0" anchor="ctr"/>
                </a:tc>
              </a:tr>
              <a:tr h="540255">
                <a:tc vMerge="1">
                  <a:txBody>
                    <a:bodyPr/>
                    <a:lstStyle/>
                    <a:p>
                      <a:endParaRPr lang="en-US"/>
                    </a:p>
                  </a:txBody>
                  <a:tcPr/>
                </a:tc>
                <a:tc>
                  <a:txBody>
                    <a:bodyPr/>
                    <a:lstStyle/>
                    <a:p>
                      <a:pPr marL="0" marR="0" algn="ctr" rtl="1">
                        <a:spcBef>
                          <a:spcPts val="0"/>
                        </a:spcBef>
                        <a:spcAft>
                          <a:spcPts val="300"/>
                        </a:spcAft>
                      </a:pPr>
                      <a:r>
                        <a:rPr lang="ar-SA" sz="1500">
                          <a:solidFill>
                            <a:schemeClr val="tx1"/>
                          </a:solidFill>
                          <a:effectLst/>
                        </a:rPr>
                        <a:t>الثانية</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a:solidFill>
                            <a:schemeClr val="tx1"/>
                          </a:solidFill>
                          <a:effectLst/>
                        </a:rPr>
                        <a:t>نشاط (1): مهارات القراءة ( خمس مهارات).</a:t>
                      </a:r>
                      <a:endParaRPr lang="en-US" sz="1500">
                        <a:solidFill>
                          <a:schemeClr val="tx1"/>
                        </a:solidFill>
                        <a:effectLst/>
                      </a:endParaRPr>
                    </a:p>
                    <a:p>
                      <a:pPr marL="0" marR="0" algn="r" rtl="1">
                        <a:spcBef>
                          <a:spcPts val="0"/>
                        </a:spcBef>
                        <a:spcAft>
                          <a:spcPts val="300"/>
                        </a:spcAft>
                      </a:pPr>
                      <a:r>
                        <a:rPr lang="ar-SA" sz="1500">
                          <a:solidFill>
                            <a:schemeClr val="tx1"/>
                          </a:solidFill>
                          <a:effectLst/>
                        </a:rPr>
                        <a:t>اسم الحرف – شكل الحرف.</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1:30 ساعة</a:t>
                      </a:r>
                      <a:endParaRPr lang="en-US" sz="1500">
                        <a:solidFill>
                          <a:schemeClr val="tx1"/>
                        </a:solidFill>
                        <a:effectLst/>
                        <a:latin typeface="Calibri"/>
                        <a:ea typeface="Calibri"/>
                        <a:cs typeface="Arial"/>
                      </a:endParaRPr>
                    </a:p>
                  </a:txBody>
                  <a:tcPr marL="57467" marR="57467" marT="0" marB="0" anchor="ctr"/>
                </a:tc>
              </a:tr>
              <a:tr h="241445">
                <a:tc vMerge="1">
                  <a:txBody>
                    <a:bodyPr/>
                    <a:lstStyle/>
                    <a:p>
                      <a:endParaRPr lang="en-US"/>
                    </a:p>
                  </a:txBody>
                  <a:tcPr/>
                </a:tc>
                <a:tc>
                  <a:txBody>
                    <a:bodyPr/>
                    <a:lstStyle/>
                    <a:p>
                      <a:pPr marL="0" marR="0" algn="ctr" rtl="1">
                        <a:spcBef>
                          <a:spcPts val="0"/>
                        </a:spcBef>
                        <a:spcAft>
                          <a:spcPts val="300"/>
                        </a:spcAft>
                      </a:pPr>
                      <a:r>
                        <a:rPr lang="ar-SA" sz="1500">
                          <a:solidFill>
                            <a:schemeClr val="tx1"/>
                          </a:solidFill>
                          <a:effectLst/>
                        </a:rPr>
                        <a:t>الثالثة</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a:solidFill>
                            <a:schemeClr val="tx1"/>
                          </a:solidFill>
                          <a:effectLst/>
                        </a:rPr>
                        <a:t>نشاط (1): صوت الحرف ( الحروف مع حركات الضبط).</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2:30 ساعة</a:t>
                      </a:r>
                      <a:endParaRPr lang="en-US" sz="1500">
                        <a:solidFill>
                          <a:schemeClr val="tx1"/>
                        </a:solidFill>
                        <a:effectLst/>
                        <a:latin typeface="Calibri"/>
                        <a:ea typeface="Calibri"/>
                        <a:cs typeface="Arial"/>
                      </a:endParaRPr>
                    </a:p>
                  </a:txBody>
                  <a:tcPr marL="57467" marR="57467" marT="0" marB="0" anchor="ctr"/>
                </a:tc>
              </a:tr>
              <a:tr h="540255">
                <a:tc rowSpan="3">
                  <a:txBody>
                    <a:bodyPr/>
                    <a:lstStyle/>
                    <a:p>
                      <a:pPr marL="0" marR="0" algn="justLow" rtl="1">
                        <a:spcBef>
                          <a:spcPts val="0"/>
                        </a:spcBef>
                        <a:spcAft>
                          <a:spcPts val="300"/>
                        </a:spcAft>
                      </a:pPr>
                      <a:r>
                        <a:rPr lang="ar-SA" sz="1500">
                          <a:solidFill>
                            <a:schemeClr val="tx1"/>
                          </a:solidFill>
                          <a:effectLst/>
                        </a:rPr>
                        <a:t>الثالث:  تطبيقات</a:t>
                      </a:r>
                      <a:endParaRPr lang="en-US" sz="1500">
                        <a:solidFill>
                          <a:schemeClr val="tx1"/>
                        </a:solidFill>
                        <a:effectLst/>
                        <a:latin typeface="Calibri"/>
                        <a:ea typeface="Calibri"/>
                        <a:cs typeface="Arial"/>
                      </a:endParaRPr>
                    </a:p>
                  </a:txBody>
                  <a:tcPr marL="57467" marR="57467" marT="0" marB="0"/>
                </a:tc>
                <a:tc>
                  <a:txBody>
                    <a:bodyPr/>
                    <a:lstStyle/>
                    <a:p>
                      <a:pPr marL="0" marR="0" algn="ctr" rtl="1">
                        <a:spcBef>
                          <a:spcPts val="0"/>
                        </a:spcBef>
                        <a:spcAft>
                          <a:spcPts val="300"/>
                        </a:spcAft>
                      </a:pPr>
                      <a:r>
                        <a:rPr lang="ar-SA" sz="1500">
                          <a:solidFill>
                            <a:schemeClr val="tx1"/>
                          </a:solidFill>
                          <a:effectLst/>
                        </a:rPr>
                        <a:t>الأولى</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a:solidFill>
                            <a:schemeClr val="tx1"/>
                          </a:solidFill>
                          <a:effectLst/>
                        </a:rPr>
                        <a:t>نشاط (1): قراءة كلمة.</a:t>
                      </a:r>
                      <a:endParaRPr lang="en-US" sz="1500">
                        <a:solidFill>
                          <a:schemeClr val="tx1"/>
                        </a:solidFill>
                        <a:effectLst/>
                      </a:endParaRPr>
                    </a:p>
                    <a:p>
                      <a:pPr marL="0" marR="0" algn="r" rtl="1">
                        <a:spcBef>
                          <a:spcPts val="0"/>
                        </a:spcBef>
                        <a:spcAft>
                          <a:spcPts val="300"/>
                        </a:spcAft>
                      </a:pPr>
                      <a:r>
                        <a:rPr lang="ar-SA" sz="1500">
                          <a:solidFill>
                            <a:schemeClr val="tx1"/>
                          </a:solidFill>
                          <a:effectLst/>
                        </a:rPr>
                        <a:t>نشاط (2): كتابة كلمة ( هجاء الكلمة).</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2:30 ساعة</a:t>
                      </a:r>
                      <a:endParaRPr lang="en-US" sz="1500">
                        <a:solidFill>
                          <a:schemeClr val="tx1"/>
                        </a:solidFill>
                        <a:effectLst/>
                        <a:latin typeface="Calibri"/>
                        <a:ea typeface="Calibri"/>
                        <a:cs typeface="Arial"/>
                      </a:endParaRPr>
                    </a:p>
                  </a:txBody>
                  <a:tcPr marL="57467" marR="57467" marT="0" marB="0" anchor="ctr"/>
                </a:tc>
              </a:tr>
              <a:tr h="482052">
                <a:tc vMerge="1">
                  <a:txBody>
                    <a:bodyPr/>
                    <a:lstStyle/>
                    <a:p>
                      <a:endParaRPr lang="en-US"/>
                    </a:p>
                  </a:txBody>
                  <a:tcPr/>
                </a:tc>
                <a:tc>
                  <a:txBody>
                    <a:bodyPr/>
                    <a:lstStyle/>
                    <a:p>
                      <a:pPr marL="0" marR="0" algn="ctr" rtl="1">
                        <a:spcBef>
                          <a:spcPts val="0"/>
                        </a:spcBef>
                        <a:spcAft>
                          <a:spcPts val="300"/>
                        </a:spcAft>
                      </a:pPr>
                      <a:r>
                        <a:rPr lang="ar-SA" sz="1500">
                          <a:solidFill>
                            <a:schemeClr val="tx1"/>
                          </a:solidFill>
                          <a:effectLst/>
                        </a:rPr>
                        <a:t>الثانية</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dirty="0">
                          <a:solidFill>
                            <a:schemeClr val="tx1"/>
                          </a:solidFill>
                          <a:effectLst/>
                        </a:rPr>
                        <a:t>نشاط (3): تطبيقات لتكامل الممارسات داخل المجموعة الصغيرة.</a:t>
                      </a:r>
                      <a:endParaRPr lang="en-US" sz="1500" dirty="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a:solidFill>
                            <a:schemeClr val="tx1"/>
                          </a:solidFill>
                          <a:effectLst/>
                        </a:rPr>
                        <a:t>2 ساعة</a:t>
                      </a:r>
                      <a:endParaRPr lang="en-US" sz="1500">
                        <a:solidFill>
                          <a:schemeClr val="tx1"/>
                        </a:solidFill>
                        <a:effectLst/>
                        <a:latin typeface="Calibri"/>
                        <a:ea typeface="Calibri"/>
                        <a:cs typeface="Arial"/>
                      </a:endParaRPr>
                    </a:p>
                  </a:txBody>
                  <a:tcPr marL="57467" marR="57467" marT="0" marB="0" anchor="ctr"/>
                </a:tc>
              </a:tr>
              <a:tr h="482052">
                <a:tc vMerge="1">
                  <a:txBody>
                    <a:bodyPr/>
                    <a:lstStyle/>
                    <a:p>
                      <a:endParaRPr lang="en-US"/>
                    </a:p>
                  </a:txBody>
                  <a:tcPr/>
                </a:tc>
                <a:tc>
                  <a:txBody>
                    <a:bodyPr/>
                    <a:lstStyle/>
                    <a:p>
                      <a:pPr marL="0" marR="0" algn="ctr" rtl="1">
                        <a:spcBef>
                          <a:spcPts val="0"/>
                        </a:spcBef>
                        <a:spcAft>
                          <a:spcPts val="300"/>
                        </a:spcAft>
                      </a:pPr>
                      <a:r>
                        <a:rPr lang="ar-SA" sz="1500">
                          <a:solidFill>
                            <a:schemeClr val="tx1"/>
                          </a:solidFill>
                          <a:effectLst/>
                        </a:rPr>
                        <a:t>الثالثة</a:t>
                      </a:r>
                      <a:endParaRPr lang="en-US" sz="1500">
                        <a:solidFill>
                          <a:schemeClr val="tx1"/>
                        </a:solidFill>
                        <a:effectLst/>
                        <a:latin typeface="Calibri"/>
                        <a:ea typeface="Calibri"/>
                        <a:cs typeface="Arial"/>
                      </a:endParaRPr>
                    </a:p>
                  </a:txBody>
                  <a:tcPr marL="57467" marR="57467" marT="0" marB="0" anchor="ctr"/>
                </a:tc>
                <a:tc>
                  <a:txBody>
                    <a:bodyPr/>
                    <a:lstStyle/>
                    <a:p>
                      <a:pPr marL="0" marR="0" algn="r" rtl="1">
                        <a:spcBef>
                          <a:spcPts val="0"/>
                        </a:spcBef>
                        <a:spcAft>
                          <a:spcPts val="300"/>
                        </a:spcAft>
                      </a:pPr>
                      <a:r>
                        <a:rPr lang="ar-SA" sz="1500">
                          <a:solidFill>
                            <a:schemeClr val="tx1"/>
                          </a:solidFill>
                          <a:effectLst/>
                        </a:rPr>
                        <a:t>نشاط (4): تطبيقات لتكامل الممارسات مع المجموعة الكبيرة</a:t>
                      </a:r>
                      <a:endParaRPr lang="en-US" sz="1500">
                        <a:solidFill>
                          <a:schemeClr val="tx1"/>
                        </a:solidFill>
                        <a:effectLst/>
                        <a:latin typeface="Calibri"/>
                        <a:ea typeface="Calibri"/>
                        <a:cs typeface="Arial"/>
                      </a:endParaRPr>
                    </a:p>
                  </a:txBody>
                  <a:tcPr marL="57467" marR="57467" marT="0" marB="0" anchor="ctr"/>
                </a:tc>
                <a:tc>
                  <a:txBody>
                    <a:bodyPr/>
                    <a:lstStyle/>
                    <a:p>
                      <a:pPr marL="0" marR="0" algn="ctr" rtl="1">
                        <a:spcBef>
                          <a:spcPts val="0"/>
                        </a:spcBef>
                        <a:spcAft>
                          <a:spcPts val="300"/>
                        </a:spcAft>
                      </a:pPr>
                      <a:r>
                        <a:rPr lang="ar-SA" sz="1500" dirty="0">
                          <a:solidFill>
                            <a:schemeClr val="tx1"/>
                          </a:solidFill>
                          <a:effectLst/>
                        </a:rPr>
                        <a:t>1:30 ساعة</a:t>
                      </a:r>
                      <a:endParaRPr lang="en-US" sz="1500" dirty="0">
                        <a:solidFill>
                          <a:schemeClr val="tx1"/>
                        </a:solidFill>
                        <a:effectLst/>
                        <a:latin typeface="Calibri"/>
                        <a:ea typeface="Calibri"/>
                        <a:cs typeface="Arial"/>
                      </a:endParaRPr>
                    </a:p>
                  </a:txBody>
                  <a:tcPr marL="57467" marR="57467" marT="0" marB="0" anchor="ct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ChangeAspect="1"/>
          </p:cNvGraphicFramePr>
          <p:nvPr/>
        </p:nvGraphicFramePr>
        <p:xfrm>
          <a:off x="12700" y="0"/>
          <a:ext cx="9144000" cy="6858000"/>
        </p:xfrm>
        <a:graphic>
          <a:graphicData uri="http://schemas.openxmlformats.org/presentationml/2006/ole">
            <p:oleObj spid="_x0000_s9225" name="انزلاق" r:id="rId3" imgW="4572000" imgH="3429000" progId="PowerPoint.Slide.8">
              <p:embed/>
            </p:oleObj>
          </a:graphicData>
        </a:graphic>
      </p:graphicFrame>
      <p:sp>
        <p:nvSpPr>
          <p:cNvPr id="9219" name="عنوان 1"/>
          <p:cNvSpPr txBox="1">
            <a:spLocks/>
          </p:cNvSpPr>
          <p:nvPr/>
        </p:nvSpPr>
        <p:spPr bwMode="auto">
          <a:xfrm>
            <a:off x="685800" y="2589213"/>
            <a:ext cx="7772400" cy="1679575"/>
          </a:xfrm>
          <a:prstGeom prst="rect">
            <a:avLst/>
          </a:prstGeom>
          <a:noFill/>
          <a:ln w="9525">
            <a:noFill/>
            <a:miter lim="800000"/>
            <a:headEnd/>
            <a:tailEnd/>
          </a:ln>
          <a:effectLst/>
          <a:scene3d>
            <a:camera prst="orthographicFront"/>
            <a:lightRig rig="threePt" dir="t"/>
          </a:scene3d>
          <a:sp3d>
            <a:bevelT/>
          </a:sp3d>
        </p:spPr>
        <p:txBody>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ar-EG" sz="4400">
                <a:solidFill>
                  <a:srgbClr val="005D78"/>
                </a:solidFill>
                <a:effectLst>
                  <a:outerShdw blurRad="38100" dist="38100" dir="2700000" algn="tl">
                    <a:srgbClr val="C0C0C0"/>
                  </a:outerShdw>
                </a:effectLst>
              </a:rPr>
              <a:t>اليوم الاول</a:t>
            </a:r>
          </a:p>
          <a:p>
            <a:pPr algn="ctr"/>
            <a:r>
              <a:rPr lang="ar-EG" sz="4400" b="1">
                <a:solidFill>
                  <a:srgbClr val="005D78"/>
                </a:solidFill>
                <a:effectLst>
                  <a:outerShdw blurRad="38100" dist="38100" dir="2700000" algn="tl">
                    <a:srgbClr val="C0C0C0"/>
                  </a:outerShdw>
                </a:effectLst>
              </a:rPr>
              <a:t>القراءة والوعي الصوتي </a:t>
            </a:r>
            <a:endParaRPr lang="ar-SA" sz="4400">
              <a:solidFill>
                <a:srgbClr val="005D78"/>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4"/>
          <p:cNvGraphicFramePr>
            <a:graphicFrameLocks noChangeAspect="1"/>
          </p:cNvGraphicFramePr>
          <p:nvPr/>
        </p:nvGraphicFramePr>
        <p:xfrm>
          <a:off x="0" y="-3175"/>
          <a:ext cx="9144000" cy="6858000"/>
        </p:xfrm>
        <a:graphic>
          <a:graphicData uri="http://schemas.openxmlformats.org/presentationml/2006/ole">
            <p:oleObj spid="_x0000_s10247" name="انزلاق" r:id="rId4" imgW="4572000" imgH="3429000" progId="PowerPoint.Slide.8">
              <p:embed/>
            </p:oleObj>
          </a:graphicData>
        </a:graphic>
      </p:graphicFrame>
      <p:sp>
        <p:nvSpPr>
          <p:cNvPr id="10243" name="Rectangle 2"/>
          <p:cNvSpPr>
            <a:spLocks noGrp="1" noChangeArrowheads="1"/>
          </p:cNvSpPr>
          <p:nvPr>
            <p:ph type="title"/>
          </p:nvPr>
        </p:nvSpPr>
        <p:spPr>
          <a:xfrm>
            <a:off x="685800" y="2057400"/>
            <a:ext cx="7772400" cy="2438400"/>
          </a:xfrm>
        </p:spPr>
        <p:txBody>
          <a:bodyPr/>
          <a:lstStyle/>
          <a:p>
            <a:pPr eaLnBrk="1" hangingPunct="1">
              <a:defRPr/>
            </a:pPr>
            <a:r>
              <a:rPr lang="ar-SA" dirty="0" smtClean="0">
                <a:solidFill>
                  <a:srgbClr val="005D78"/>
                </a:solidFill>
                <a:effectLst>
                  <a:outerShdw blurRad="38100" dist="38100" dir="2700000" algn="tl">
                    <a:srgbClr val="000000">
                      <a:alpha val="43137"/>
                    </a:srgbClr>
                  </a:outerShdw>
                </a:effectLst>
              </a:rPr>
              <a:t>نتائج تقييم مهارات القراءة في صعيد مصر لعام 2009</a:t>
            </a:r>
            <a:endParaRPr lang="en-US" dirty="0" smtClean="0">
              <a:solidFill>
                <a:srgbClr val="005D78"/>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4"/>
          <p:cNvGraphicFramePr>
            <a:graphicFrameLocks noChangeAspect="1"/>
          </p:cNvGraphicFramePr>
          <p:nvPr/>
        </p:nvGraphicFramePr>
        <p:xfrm>
          <a:off x="0" y="-3175"/>
          <a:ext cx="9144000" cy="6858000"/>
        </p:xfrm>
        <a:graphic>
          <a:graphicData uri="http://schemas.openxmlformats.org/presentationml/2006/ole">
            <p:oleObj spid="_x0000_s11272" name="انزلاق" r:id="rId4" imgW="4572000" imgH="3429000" progId="PowerPoint.Slide.8">
              <p:embed/>
            </p:oleObj>
          </a:graphicData>
        </a:graphic>
      </p:graphicFrame>
      <p:sp>
        <p:nvSpPr>
          <p:cNvPr id="6" name="Title 1"/>
          <p:cNvSpPr txBox="1">
            <a:spLocks/>
          </p:cNvSpPr>
          <p:nvPr/>
        </p:nvSpPr>
        <p:spPr bwMode="auto">
          <a:xfrm>
            <a:off x="685800" y="609600"/>
            <a:ext cx="7772400" cy="1143000"/>
          </a:xfrm>
          <a:prstGeom prst="rect">
            <a:avLst/>
          </a:prstGeom>
          <a:noFill/>
          <a:ln w="9525">
            <a:noFill/>
            <a:miter lim="800000"/>
            <a:headEnd/>
            <a:tailEnd/>
          </a:ln>
        </p:spPr>
        <p:txBody>
          <a:bodyPr anchor="ct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rtl="0" eaLnBrk="1" hangingPunct="1"/>
            <a:r>
              <a:rPr lang="ar-SA" sz="4400">
                <a:solidFill>
                  <a:srgbClr val="005D78"/>
                </a:solidFill>
                <a:effectLst>
                  <a:outerShdw blurRad="38100" dist="38100" dir="2700000" algn="tl">
                    <a:srgbClr val="C0C0C0"/>
                  </a:outerShdw>
                </a:effectLst>
              </a:rPr>
              <a:t>نسبة الأطفال الحاصلين على درجة صفر في العام 2009</a:t>
            </a:r>
            <a:endParaRPr lang="en-US" sz="4400">
              <a:solidFill>
                <a:srgbClr val="005D78"/>
              </a:solidFill>
              <a:effectLst>
                <a:outerShdw blurRad="38100" dist="38100" dir="2700000" algn="tl">
                  <a:srgbClr val="C0C0C0"/>
                </a:outerShdw>
              </a:effectLst>
            </a:endParaRPr>
          </a:p>
        </p:txBody>
      </p:sp>
      <p:graphicFrame>
        <p:nvGraphicFramePr>
          <p:cNvPr id="7" name="Content Placeholder 3"/>
          <p:cNvGraphicFramePr>
            <a:graphicFrameLocks/>
          </p:cNvGraphicFramePr>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12700" y="0"/>
          <a:ext cx="9144000" cy="6858000"/>
        </p:xfrm>
        <a:graphic>
          <a:graphicData uri="http://schemas.openxmlformats.org/presentationml/2006/ole">
            <p:oleObj spid="_x0000_s12296" name="انزلاق" r:id="rId3" imgW="4572000" imgH="3429000" progId="PowerPoint.Slide.8">
              <p:embed/>
            </p:oleObj>
          </a:graphicData>
        </a:graphic>
      </p:graphicFrame>
      <p:sp>
        <p:nvSpPr>
          <p:cNvPr id="12291" name="Rectangle 3"/>
          <p:cNvSpPr>
            <a:spLocks noChangeArrowheads="1"/>
          </p:cNvSpPr>
          <p:nvPr/>
        </p:nvSpPr>
        <p:spPr bwMode="auto">
          <a:xfrm>
            <a:off x="685800" y="762000"/>
            <a:ext cx="7772400" cy="1143000"/>
          </a:xfrm>
          <a:prstGeom prst="rect">
            <a:avLst/>
          </a:prstGeom>
          <a:noFill/>
          <a:ln w="9525">
            <a:noFill/>
            <a:miter lim="800000"/>
            <a:headEnd/>
            <a:tailEnd/>
          </a:ln>
        </p:spPr>
        <p:txBody>
          <a:bodyPr anchor="ctr"/>
          <a:lstStyle/>
          <a:p>
            <a:pPr algn="ctr"/>
            <a:r>
              <a:rPr lang="ar-EG" sz="4400">
                <a:solidFill>
                  <a:srgbClr val="005D78"/>
                </a:solidFill>
                <a:effectLst>
                  <a:outerShdw blurRad="38100" dist="38100" dir="2700000" algn="tl">
                    <a:srgbClr val="C0C0C0"/>
                  </a:outerShdw>
                </a:effectLst>
              </a:rPr>
              <a:t>ماذا نقرأ في نتائج 2009؟</a:t>
            </a:r>
            <a:endParaRPr lang="en-US" sz="2800" b="1">
              <a:solidFill>
                <a:srgbClr val="005D78"/>
              </a:solidFill>
              <a:effectLst>
                <a:outerShdw blurRad="38100" dist="38100" dir="2700000" algn="tl">
                  <a:srgbClr val="C0C0C0"/>
                </a:outerShdw>
              </a:effectLst>
            </a:endParaRPr>
          </a:p>
        </p:txBody>
      </p:sp>
      <p:sp>
        <p:nvSpPr>
          <p:cNvPr id="4100" name="Rectangle 4"/>
          <p:cNvSpPr>
            <a:spLocks noChangeArrowheads="1"/>
          </p:cNvSpPr>
          <p:nvPr/>
        </p:nvSpPr>
        <p:spPr bwMode="auto">
          <a:xfrm>
            <a:off x="685800" y="2133600"/>
            <a:ext cx="7772400" cy="4114800"/>
          </a:xfrm>
          <a:prstGeom prst="rect">
            <a:avLst/>
          </a:prstGeom>
          <a:noFill/>
          <a:ln>
            <a:noFill/>
          </a:ln>
          <a:extLst/>
        </p:spPr>
        <p:txBody>
          <a:bodyPr/>
          <a:lstStyle/>
          <a:p>
            <a:pPr marL="342900" indent="-342900" algn="justLow">
              <a:buFont typeface="Arial" pitchFamily="34" charset="0"/>
              <a:buChar char="•"/>
              <a:defRPr/>
            </a:pPr>
            <a:r>
              <a:rPr lang="ar-EG" b="1" dirty="0" smtClean="0">
                <a:latin typeface="Times New Roman" pitchFamily="18" charset="0"/>
                <a:ea typeface="Times New Roman" pitchFamily="18" charset="0"/>
                <a:cs typeface="Simplified Arabic" pitchFamily="2" charset="-78"/>
              </a:rPr>
              <a:t>حوالي نصف </a:t>
            </a:r>
            <a:r>
              <a:rPr lang="ar-EG" b="1" dirty="0">
                <a:latin typeface="Times New Roman" pitchFamily="18" charset="0"/>
                <a:ea typeface="Times New Roman" pitchFamily="18" charset="0"/>
                <a:cs typeface="Simplified Arabic" pitchFamily="2" charset="-78"/>
              </a:rPr>
              <a:t>الأطفال في المجموعتين التجريبية والضابطة حصلوا على درجة (صفر) في نطق أصوات الحروف، وقراءة الكلمات المألوفة، وغير المألوفة، وقراءة القطعة كذلك.</a:t>
            </a:r>
          </a:p>
          <a:p>
            <a:pPr algn="justLow">
              <a:defRPr/>
            </a:pPr>
            <a:endParaRPr lang="ar-EG"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EG" b="1" dirty="0">
                <a:latin typeface="Times New Roman" pitchFamily="18" charset="0"/>
                <a:ea typeface="Times New Roman" pitchFamily="18" charset="0"/>
                <a:cs typeface="Simplified Arabic" pitchFamily="2" charset="-78"/>
              </a:rPr>
              <a:t>كان أداء التلاميذ جيداً فيما يتعلق بالتعرف على (اسم الحرف).</a:t>
            </a:r>
          </a:p>
          <a:p>
            <a:pPr algn="justLow">
              <a:defRPr/>
            </a:pPr>
            <a:endParaRPr lang="ar-EG" b="1" dirty="0">
              <a:latin typeface="Times New Roman" pitchFamily="18" charset="0"/>
              <a:ea typeface="Times New Roman" pitchFamily="18" charset="0"/>
              <a:cs typeface="Simplified Arabic" pitchFamily="2" charset="-78"/>
            </a:endParaRPr>
          </a:p>
          <a:p>
            <a:pPr marL="342900" indent="-342900" algn="justLow">
              <a:buFont typeface="Arial" pitchFamily="34" charset="0"/>
              <a:buChar char="•"/>
              <a:defRPr/>
            </a:pPr>
            <a:r>
              <a:rPr lang="ar-EG" b="1" dirty="0">
                <a:latin typeface="Times New Roman" pitchFamily="18" charset="0"/>
                <a:ea typeface="Times New Roman" pitchFamily="18" charset="0"/>
                <a:cs typeface="Simplified Arabic" pitchFamily="2" charset="-78"/>
              </a:rPr>
              <a:t> المجموعتان (التجريبية والضابطة) كان أداؤهما متقارباً.</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4"/>
          <p:cNvGraphicFramePr>
            <a:graphicFrameLocks noChangeAspect="1"/>
          </p:cNvGraphicFramePr>
          <p:nvPr/>
        </p:nvGraphicFramePr>
        <p:xfrm>
          <a:off x="0" y="-3175"/>
          <a:ext cx="9144000" cy="6858000"/>
        </p:xfrm>
        <a:graphic>
          <a:graphicData uri="http://schemas.openxmlformats.org/presentationml/2006/ole">
            <p:oleObj spid="_x0000_s75778" name="انزلاق" r:id="rId4" imgW="4572000" imgH="3429000" progId="PowerPoint.Slide.8">
              <p:embed/>
            </p:oleObj>
          </a:graphicData>
        </a:graphic>
      </p:graphicFrame>
      <p:graphicFrame>
        <p:nvGraphicFramePr>
          <p:cNvPr id="9" name="Content Placeholder 5"/>
          <p:cNvGraphicFramePr>
            <a:graphicFrameLocks/>
          </p:cNvGraphicFramePr>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5"/>
          </a:graphicData>
        </a:graphic>
      </p:graphicFrame>
      <p:sp>
        <p:nvSpPr>
          <p:cNvPr id="6" name="Title 1"/>
          <p:cNvSpPr txBox="1">
            <a:spLocks/>
          </p:cNvSpPr>
          <p:nvPr/>
        </p:nvSpPr>
        <p:spPr bwMode="auto">
          <a:xfrm>
            <a:off x="685800" y="609600"/>
            <a:ext cx="7772400" cy="1143000"/>
          </a:xfrm>
          <a:prstGeom prst="rect">
            <a:avLst/>
          </a:prstGeom>
          <a:noFill/>
          <a:ln w="9525">
            <a:noFill/>
            <a:miter lim="800000"/>
            <a:headEnd/>
            <a:tailEnd/>
          </a:ln>
        </p:spPr>
        <p:txBody>
          <a:bodyPr anchor="ct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rtl="0" eaLnBrk="1" hangingPunct="1"/>
            <a:r>
              <a:rPr lang="ar-SA" sz="4400">
                <a:solidFill>
                  <a:srgbClr val="005D78"/>
                </a:solidFill>
                <a:effectLst>
                  <a:outerShdw blurRad="38100" dist="38100" dir="2700000" algn="tl">
                    <a:srgbClr val="C0C0C0"/>
                  </a:outerShdw>
                </a:effectLst>
              </a:rPr>
              <a:t>نسبة الأطفال الحاصلين على درجة صفر في العام</a:t>
            </a:r>
            <a:r>
              <a:rPr lang="ar-EG" sz="4400">
                <a:solidFill>
                  <a:srgbClr val="005D78"/>
                </a:solidFill>
                <a:effectLst>
                  <a:outerShdw blurRad="38100" dist="38100" dir="2700000" algn="tl">
                    <a:srgbClr val="C0C0C0"/>
                  </a:outerShdw>
                </a:effectLst>
              </a:rPr>
              <a:t> 2011</a:t>
            </a:r>
            <a:r>
              <a:rPr lang="ar-SA" sz="4400">
                <a:solidFill>
                  <a:srgbClr val="005D78"/>
                </a:solidFill>
                <a:effectLst>
                  <a:outerShdw blurRad="38100" dist="38100" dir="2700000" algn="tl">
                    <a:srgbClr val="C0C0C0"/>
                  </a:outerShdw>
                </a:effectLst>
              </a:rPr>
              <a:t> </a:t>
            </a:r>
            <a:endParaRPr lang="en-US" sz="4400">
              <a:solidFill>
                <a:srgbClr val="005D78"/>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4"/>
          <p:cNvGraphicFramePr>
            <a:graphicFrameLocks noChangeAspect="1"/>
          </p:cNvGraphicFramePr>
          <p:nvPr/>
        </p:nvGraphicFramePr>
        <p:xfrm>
          <a:off x="0" y="-3175"/>
          <a:ext cx="9144000" cy="6858000"/>
        </p:xfrm>
        <a:graphic>
          <a:graphicData uri="http://schemas.openxmlformats.org/presentationml/2006/ole">
            <p:oleObj spid="_x0000_s14343" name="انزلاق" r:id="rId4" imgW="4572000" imgH="3429000" progId="PowerPoint.Slide.8">
              <p:embed/>
            </p:oleObj>
          </a:graphicData>
        </a:graphic>
      </p:graphicFrame>
      <p:graphicFrame>
        <p:nvGraphicFramePr>
          <p:cNvPr id="7" name="Content Placeholder 3"/>
          <p:cNvGraphicFramePr>
            <a:graphicFrameLocks/>
          </p:cNvGraphicFramePr>
          <p:nvPr/>
        </p:nvGraphicFramePr>
        <p:xfrm>
          <a:off x="457200" y="838200"/>
          <a:ext cx="8229600" cy="51816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4"/>
          <p:cNvGraphicFramePr>
            <a:graphicFrameLocks noChangeAspect="1"/>
          </p:cNvGraphicFramePr>
          <p:nvPr/>
        </p:nvGraphicFramePr>
        <p:xfrm>
          <a:off x="0" y="0"/>
          <a:ext cx="9144000" cy="6858000"/>
        </p:xfrm>
        <a:graphic>
          <a:graphicData uri="http://schemas.openxmlformats.org/presentationml/2006/ole">
            <p:oleObj spid="_x0000_s15368" name="انزلاق" r:id="rId3" imgW="4572000" imgH="3429000" progId="PowerPoint.Slide.8">
              <p:embed/>
            </p:oleObj>
          </a:graphicData>
        </a:graphic>
      </p:graphicFrame>
      <p:sp>
        <p:nvSpPr>
          <p:cNvPr id="15363" name="Rectangle 2"/>
          <p:cNvSpPr>
            <a:spLocks noGrp="1" noChangeArrowheads="1"/>
          </p:cNvSpPr>
          <p:nvPr>
            <p:ph type="title"/>
          </p:nvPr>
        </p:nvSpPr>
        <p:spPr/>
        <p:txBody>
          <a:bodyPr/>
          <a:lstStyle/>
          <a:p>
            <a:pPr eaLnBrk="1" hangingPunct="1">
              <a:defRPr/>
            </a:pPr>
            <a:r>
              <a:rPr lang="ar-EG" dirty="0" smtClean="0">
                <a:solidFill>
                  <a:srgbClr val="005D78"/>
                </a:solidFill>
                <a:effectLst>
                  <a:outerShdw blurRad="38100" dist="38100" dir="2700000" algn="tl">
                    <a:srgbClr val="000000">
                      <a:alpha val="43137"/>
                    </a:srgbClr>
                  </a:outerShdw>
                </a:effectLst>
              </a:rPr>
              <a:t>من خلال نتائج 2011 </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justLow" rtl="1" eaLnBrk="1" hangingPunct="1">
              <a:spcBef>
                <a:spcPct val="0"/>
              </a:spcBef>
              <a:buFontTx/>
              <a:buNone/>
              <a:defRPr/>
            </a:pPr>
            <a:r>
              <a:rPr lang="en-US" sz="2800" b="1" kern="1200" dirty="0" smtClean="0">
                <a:latin typeface="Times New Roman" pitchFamily="18" charset="0"/>
                <a:ea typeface="Times New Roman" pitchFamily="18" charset="0"/>
                <a:cs typeface="Simplified Arabic" pitchFamily="2" charset="-78"/>
              </a:rPr>
              <a:t> </a:t>
            </a:r>
            <a:endParaRPr lang="ar-EG" sz="2400" b="1" kern="1200" dirty="0" smtClean="0">
              <a:latin typeface="Times New Roman" pitchFamily="18" charset="0"/>
              <a:ea typeface="Times New Roman" pitchFamily="18" charset="0"/>
              <a:cs typeface="Simplified Arabic" pitchFamily="2" charset="-78"/>
            </a:endParaRPr>
          </a:p>
          <a:p>
            <a:pPr algn="justLow" rtl="1" eaLnBrk="1" hangingPunct="1">
              <a:spcBef>
                <a:spcPct val="0"/>
              </a:spcBef>
              <a:buFont typeface="Arial" pitchFamily="34" charset="0"/>
              <a:buChar char="•"/>
              <a:defRPr/>
            </a:pPr>
            <a:r>
              <a:rPr lang="ar-SA" sz="2400" b="1" kern="1200" dirty="0" smtClean="0">
                <a:latin typeface="Times New Roman" pitchFamily="18" charset="0"/>
                <a:ea typeface="Times New Roman" pitchFamily="18" charset="0"/>
                <a:cs typeface="Simplified Arabic" pitchFamily="2" charset="-78"/>
              </a:rPr>
              <a:t>عدد </a:t>
            </a:r>
            <a:r>
              <a:rPr lang="ar-SA" sz="2400" b="1" kern="1200" dirty="0">
                <a:latin typeface="Times New Roman" pitchFamily="18" charset="0"/>
                <a:ea typeface="Times New Roman" pitchFamily="18" charset="0"/>
                <a:cs typeface="Simplified Arabic" pitchFamily="2" charset="-78"/>
              </a:rPr>
              <a:t>أقل من التلاميذ الحاصلين على درجة (صفر) ممن ط</a:t>
            </a:r>
            <a:r>
              <a:rPr lang="ar-EG" sz="2400" b="1" kern="1200" dirty="0">
                <a:latin typeface="Times New Roman" pitchFamily="18" charset="0"/>
                <a:ea typeface="Times New Roman" pitchFamily="18" charset="0"/>
                <a:cs typeface="Simplified Arabic" pitchFamily="2" charset="-78"/>
              </a:rPr>
              <a:t>ُ</a:t>
            </a:r>
            <a:r>
              <a:rPr lang="ar-SA" sz="2400" b="1" kern="1200" dirty="0">
                <a:latin typeface="Times New Roman" pitchFamily="18" charset="0"/>
                <a:ea typeface="Times New Roman" pitchFamily="18" charset="0"/>
                <a:cs typeface="Simplified Arabic" pitchFamily="2" charset="-78"/>
              </a:rPr>
              <a:t>بق عليهم برنامج تنمية مهارات القراءة في الصفوف الدراسية الأولى.</a:t>
            </a:r>
            <a:endParaRPr lang="ar-EG" sz="2400" b="1" kern="1200" dirty="0">
              <a:latin typeface="Times New Roman" pitchFamily="18" charset="0"/>
              <a:ea typeface="Times New Roman" pitchFamily="18" charset="0"/>
              <a:cs typeface="Simplified Arabic" pitchFamily="2" charset="-78"/>
            </a:endParaRPr>
          </a:p>
          <a:p>
            <a:pPr algn="justLow" rtl="1" eaLnBrk="1" hangingPunct="1">
              <a:spcBef>
                <a:spcPct val="0"/>
              </a:spcBef>
              <a:buFont typeface="Arial" pitchFamily="34" charset="0"/>
              <a:buChar char="•"/>
              <a:defRPr/>
            </a:pPr>
            <a:endParaRPr lang="ar-EG" sz="2400" b="1" kern="1200" dirty="0">
              <a:latin typeface="Times New Roman" pitchFamily="18" charset="0"/>
              <a:ea typeface="Times New Roman" pitchFamily="18" charset="0"/>
              <a:cs typeface="Simplified Arabic" pitchFamily="2" charset="-78"/>
            </a:endParaRPr>
          </a:p>
          <a:p>
            <a:pPr algn="justLow" rtl="1" eaLnBrk="1" hangingPunct="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زيادة عدد التلاميذ الذين أصبحوا قادرين على تعرف أسماء الحروف، نطق الأصوات، قراءة كلمات، وقراءة نص</a:t>
            </a:r>
            <a:endParaRPr lang="ar-EG" sz="2400" b="1" kern="1200" dirty="0">
              <a:latin typeface="Times New Roman" pitchFamily="18" charset="0"/>
              <a:ea typeface="Times New Roman" pitchFamily="18" charset="0"/>
              <a:cs typeface="Simplified Arabic" pitchFamily="2" charset="-78"/>
            </a:endParaRPr>
          </a:p>
          <a:p>
            <a:pPr algn="justLow" rtl="1" eaLnBrk="1" hangingPunct="1">
              <a:spcBef>
                <a:spcPct val="0"/>
              </a:spcBef>
              <a:buFont typeface="Arial" pitchFamily="34" charset="0"/>
              <a:buChar char="•"/>
              <a:defRPr/>
            </a:pPr>
            <a:endParaRPr lang="ar-SA" sz="2400" b="1" kern="1200" dirty="0">
              <a:latin typeface="Times New Roman" pitchFamily="18" charset="0"/>
              <a:ea typeface="Times New Roman" pitchFamily="18" charset="0"/>
              <a:cs typeface="Simplified Arabic" pitchFamily="2" charset="-78"/>
            </a:endParaRPr>
          </a:p>
          <a:p>
            <a:pPr algn="justLow" rtl="1" eaLnBrk="1" hangingPunct="1">
              <a:spcBef>
                <a:spcPct val="0"/>
              </a:spcBef>
              <a:buFont typeface="Arial" pitchFamily="34" charset="0"/>
              <a:buChar char="•"/>
              <a:defRPr/>
            </a:pPr>
            <a:r>
              <a:rPr lang="ar-SA" sz="2400" b="1" kern="1200" dirty="0" smtClean="0">
                <a:latin typeface="Times New Roman" pitchFamily="18" charset="0"/>
                <a:ea typeface="Times New Roman" pitchFamily="18" charset="0"/>
                <a:cs typeface="Simplified Arabic" pitchFamily="2" charset="-78"/>
              </a:rPr>
              <a:t>زيادة </a:t>
            </a:r>
            <a:r>
              <a:rPr lang="ar-SA" sz="2400" b="1" kern="1200" dirty="0">
                <a:latin typeface="Times New Roman" pitchFamily="18" charset="0"/>
                <a:ea typeface="Times New Roman" pitchFamily="18" charset="0"/>
                <a:cs typeface="Simplified Arabic" pitchFamily="2" charset="-78"/>
              </a:rPr>
              <a:t>عدد التلاميذ الذين أصبحوا يقرأون بصورة أفضل.</a:t>
            </a:r>
          </a:p>
          <a:p>
            <a:pPr algn="r" rtl="1" eaLnBrk="1" hangingPunct="1">
              <a:spcBef>
                <a:spcPts val="0"/>
              </a:spcBef>
              <a:spcAft>
                <a:spcPts val="600"/>
              </a:spcAft>
              <a:buFontTx/>
              <a:buNone/>
              <a:defRPr/>
            </a:pPr>
            <a:endParaRPr lang="en-US" sz="2800" dirty="0" smtClean="0">
              <a:solidFill>
                <a:srgbClr val="005D78"/>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4"/>
          <p:cNvGraphicFramePr>
            <a:graphicFrameLocks noChangeAspect="1"/>
          </p:cNvGraphicFramePr>
          <p:nvPr/>
        </p:nvGraphicFramePr>
        <p:xfrm>
          <a:off x="0" y="0"/>
          <a:ext cx="9144000" cy="6858000"/>
        </p:xfrm>
        <a:graphic>
          <a:graphicData uri="http://schemas.openxmlformats.org/presentationml/2006/ole">
            <p:oleObj spid="_x0000_s16392" name="انزلاق" r:id="rId3" imgW="4572000" imgH="3429000" progId="PowerPoint.Slide.8">
              <p:embed/>
            </p:oleObj>
          </a:graphicData>
        </a:graphic>
      </p:graphicFrame>
      <p:sp>
        <p:nvSpPr>
          <p:cNvPr id="16387" name="Rectangle 2"/>
          <p:cNvSpPr>
            <a:spLocks noGrp="1" noChangeArrowheads="1"/>
          </p:cNvSpPr>
          <p:nvPr>
            <p:ph type="title"/>
          </p:nvPr>
        </p:nvSpPr>
        <p:spPr/>
        <p:txBody>
          <a:bodyPr/>
          <a:lstStyle/>
          <a:p>
            <a:pPr eaLnBrk="1" hangingPunct="1">
              <a:defRPr/>
            </a:pPr>
            <a:r>
              <a:rPr lang="ar-SA" dirty="0" smtClean="0">
                <a:solidFill>
                  <a:srgbClr val="005D78"/>
                </a:solidFill>
                <a:effectLst>
                  <a:outerShdw blurRad="38100" dist="38100" dir="2700000" algn="tl">
                    <a:srgbClr val="000000">
                      <a:alpha val="43137"/>
                    </a:srgbClr>
                  </a:outerShdw>
                </a:effectLst>
              </a:rPr>
              <a:t>لتحسين أداء التلاميذ في القراءة</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341313" indent="-341313" algn="r" rtl="1" eaLnBrk="1" hangingPunct="1">
              <a:spcBef>
                <a:spcPts val="0"/>
              </a:spcBef>
              <a:buFontTx/>
              <a:buNone/>
              <a:defRPr/>
            </a:pPr>
            <a:r>
              <a:rPr lang="ar-SA" sz="2800" b="1" kern="1200" dirty="0">
                <a:latin typeface="Times New Roman" pitchFamily="18" charset="0"/>
                <a:ea typeface="Times New Roman" pitchFamily="18" charset="0"/>
                <a:cs typeface="Simplified Arabic" pitchFamily="2" charset="-78"/>
              </a:rPr>
              <a:t>لابد من تغيير خبرات التلاميذ في التعلم، وهذا يشمل:</a:t>
            </a:r>
            <a:endParaRPr lang="ar-EG" sz="2800" b="1" kern="1200" dirty="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endParaRPr lang="ar-EG" sz="2400" b="1" kern="1200" dirty="0" smtClean="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EG" sz="2400" b="1" kern="1200" dirty="0" smtClean="0">
                <a:latin typeface="Times New Roman" pitchFamily="18" charset="0"/>
                <a:ea typeface="Times New Roman" pitchFamily="18" charset="0"/>
                <a:cs typeface="Simplified Arabic" pitchFamily="2" charset="-78"/>
              </a:rPr>
              <a:t>كمية </a:t>
            </a:r>
            <a:r>
              <a:rPr lang="ar-EG" sz="2400" b="1" kern="1200" dirty="0">
                <a:latin typeface="Times New Roman" pitchFamily="18" charset="0"/>
                <a:ea typeface="Times New Roman" pitchFamily="18" charset="0"/>
                <a:cs typeface="Simplified Arabic" pitchFamily="2" charset="-78"/>
              </a:rPr>
              <a:t>ما </a:t>
            </a:r>
            <a:r>
              <a:rPr lang="ar-SA" sz="2400" b="1" kern="1200" dirty="0">
                <a:latin typeface="Times New Roman" pitchFamily="18" charset="0"/>
                <a:ea typeface="Times New Roman" pitchFamily="18" charset="0"/>
                <a:cs typeface="Simplified Arabic" pitchFamily="2" charset="-78"/>
              </a:rPr>
              <a:t>يتم </a:t>
            </a:r>
            <a:r>
              <a:rPr lang="ar-SA" sz="2400" b="1" kern="1200" dirty="0" smtClean="0">
                <a:latin typeface="Times New Roman" pitchFamily="18" charset="0"/>
                <a:ea typeface="Times New Roman" pitchFamily="18" charset="0"/>
                <a:cs typeface="Simplified Arabic" pitchFamily="2" charset="-78"/>
              </a:rPr>
              <a:t>تدريسه</a:t>
            </a:r>
            <a:r>
              <a:rPr lang="ar-EG" sz="2400" b="1" kern="1200" dirty="0" smtClean="0">
                <a:latin typeface="Times New Roman" pitchFamily="18" charset="0"/>
                <a:ea typeface="Times New Roman" pitchFamily="18" charset="0"/>
                <a:cs typeface="Simplified Arabic" pitchFamily="2" charset="-78"/>
              </a:rPr>
              <a:t>.</a:t>
            </a:r>
          </a:p>
          <a:p>
            <a:pPr marL="341313" indent="-341313" algn="r" rtl="1" eaLnBrk="1" hangingPunct="1">
              <a:spcBef>
                <a:spcPts val="0"/>
              </a:spcBef>
              <a:defRPr/>
            </a:pPr>
            <a:endParaRPr lang="ar-SA" sz="2400" b="1" kern="1200" dirty="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SA" sz="2400" b="1" kern="1200" dirty="0">
                <a:latin typeface="Times New Roman" pitchFamily="18" charset="0"/>
                <a:ea typeface="Times New Roman" pitchFamily="18" charset="0"/>
                <a:cs typeface="Simplified Arabic" pitchFamily="2" charset="-78"/>
              </a:rPr>
              <a:t>ما يتم التركيز عليه </a:t>
            </a:r>
            <a:r>
              <a:rPr lang="ar-EG" sz="2400" b="1" kern="1200" dirty="0">
                <a:latin typeface="Times New Roman" pitchFamily="18" charset="0"/>
                <a:ea typeface="Times New Roman" pitchFamily="18" charset="0"/>
                <a:cs typeface="Simplified Arabic" pitchFamily="2" charset="-78"/>
              </a:rPr>
              <a:t>في </a:t>
            </a:r>
            <a:r>
              <a:rPr lang="ar-SA" sz="2400" b="1" kern="1200" dirty="0">
                <a:latin typeface="Times New Roman" pitchFamily="18" charset="0"/>
                <a:ea typeface="Times New Roman" pitchFamily="18" charset="0"/>
                <a:cs typeface="Simplified Arabic" pitchFamily="2" charset="-78"/>
              </a:rPr>
              <a:t>أثناء </a:t>
            </a:r>
            <a:r>
              <a:rPr lang="ar-SA" sz="2400" b="1" kern="1200" dirty="0" smtClean="0">
                <a:latin typeface="Times New Roman" pitchFamily="18" charset="0"/>
                <a:ea typeface="Times New Roman" pitchFamily="18" charset="0"/>
                <a:cs typeface="Simplified Arabic" pitchFamily="2" charset="-78"/>
              </a:rPr>
              <a:t>التدريس</a:t>
            </a:r>
            <a:r>
              <a:rPr lang="ar-EG" sz="2400" b="1" kern="1200" dirty="0" smtClean="0">
                <a:latin typeface="Times New Roman" pitchFamily="18" charset="0"/>
                <a:ea typeface="Times New Roman" pitchFamily="18" charset="0"/>
                <a:cs typeface="Simplified Arabic" pitchFamily="2" charset="-78"/>
              </a:rPr>
              <a:t>.</a:t>
            </a:r>
          </a:p>
          <a:p>
            <a:pPr marL="341313" indent="-341313" algn="r" rtl="1" eaLnBrk="1" hangingPunct="1">
              <a:spcBef>
                <a:spcPts val="0"/>
              </a:spcBef>
              <a:defRPr/>
            </a:pPr>
            <a:endParaRPr lang="ar-SA" sz="2400" b="1" kern="1200" dirty="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SA" sz="2400" b="1" kern="1200" dirty="0">
                <a:latin typeface="Times New Roman" pitchFamily="18" charset="0"/>
                <a:ea typeface="Times New Roman" pitchFamily="18" charset="0"/>
                <a:cs typeface="Simplified Arabic" pitchFamily="2" charset="-78"/>
              </a:rPr>
              <a:t>جودة التدريس</a:t>
            </a:r>
          </a:p>
          <a:p>
            <a:pPr marL="0" indent="0" algn="r" rtl="1">
              <a:buFontTx/>
              <a:buNone/>
              <a:defRPr/>
            </a:pPr>
            <a:endParaRPr lang="ar-SA"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4"/>
          <p:cNvGraphicFramePr>
            <a:graphicFrameLocks noChangeAspect="1"/>
          </p:cNvGraphicFramePr>
          <p:nvPr/>
        </p:nvGraphicFramePr>
        <p:xfrm>
          <a:off x="0" y="0"/>
          <a:ext cx="9144000" cy="6858000"/>
        </p:xfrm>
        <a:graphic>
          <a:graphicData uri="http://schemas.openxmlformats.org/presentationml/2006/ole">
            <p:oleObj spid="_x0000_s17416" name="انزلاق" r:id="rId3" imgW="4572000" imgH="3429000" progId="PowerPoint.Slide.8">
              <p:embed/>
            </p:oleObj>
          </a:graphicData>
        </a:graphic>
      </p:graphicFrame>
      <p:sp>
        <p:nvSpPr>
          <p:cNvPr id="17411" name="Rectangle 2"/>
          <p:cNvSpPr>
            <a:spLocks noGrp="1" noChangeArrowheads="1"/>
          </p:cNvSpPr>
          <p:nvPr>
            <p:ph type="title"/>
          </p:nvPr>
        </p:nvSpPr>
        <p:spPr/>
        <p:txBody>
          <a:bodyPr/>
          <a:lstStyle/>
          <a:p>
            <a:pPr eaLnBrk="1" hangingPunct="1">
              <a:defRPr/>
            </a:pPr>
            <a:r>
              <a:rPr lang="ar-EG" dirty="0" smtClean="0">
                <a:solidFill>
                  <a:srgbClr val="005D78"/>
                </a:solidFill>
                <a:effectLst>
                  <a:outerShdw blurRad="38100" dist="38100" dir="2700000" algn="tl">
                    <a:srgbClr val="000000">
                      <a:alpha val="43137"/>
                    </a:srgbClr>
                  </a:outerShdw>
                </a:effectLst>
              </a:rPr>
              <a:t>برنامج تنمية مهارات القراءة</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eaLnBrk="1" hangingPunct="1">
              <a:spcBef>
                <a:spcPts val="0"/>
              </a:spcBef>
              <a:buFontTx/>
              <a:buNone/>
              <a:defRPr/>
            </a:pPr>
            <a:r>
              <a:rPr lang="ar-EG" sz="2800" b="1" kern="1200" dirty="0">
                <a:latin typeface="Times New Roman" pitchFamily="18" charset="0"/>
                <a:ea typeface="Times New Roman" pitchFamily="18" charset="0"/>
                <a:cs typeface="Simplified Arabic" pitchFamily="2" charset="-78"/>
              </a:rPr>
              <a:t>ف</a:t>
            </a:r>
            <a:r>
              <a:rPr lang="ar-SA" sz="2800" b="1" kern="1200" dirty="0">
                <a:latin typeface="Times New Roman" pitchFamily="18" charset="0"/>
                <a:ea typeface="Times New Roman" pitchFamily="18" charset="0"/>
                <a:cs typeface="Simplified Arabic" pitchFamily="2" charset="-78"/>
              </a:rPr>
              <a:t>قد تم</a:t>
            </a:r>
            <a:r>
              <a:rPr lang="ar-SA" sz="2800" b="1" kern="1200" dirty="0" smtClean="0">
                <a:latin typeface="Times New Roman" pitchFamily="18" charset="0"/>
                <a:ea typeface="Times New Roman" pitchFamily="18" charset="0"/>
                <a:cs typeface="Simplified Arabic" pitchFamily="2" charset="-78"/>
              </a:rPr>
              <a:t>:</a:t>
            </a:r>
            <a:endParaRPr lang="ar-EG" sz="2800" b="1" kern="1200" dirty="0" smtClean="0">
              <a:latin typeface="Times New Roman" pitchFamily="18" charset="0"/>
              <a:ea typeface="Times New Roman" pitchFamily="18" charset="0"/>
              <a:cs typeface="Simplified Arabic" pitchFamily="2" charset="-78"/>
            </a:endParaRPr>
          </a:p>
          <a:p>
            <a:pPr marL="0" indent="0" algn="r" rtl="1" eaLnBrk="1" hangingPunct="1">
              <a:spcBef>
                <a:spcPts val="0"/>
              </a:spcBef>
              <a:buFontTx/>
              <a:buNone/>
              <a:defRPr/>
            </a:pPr>
            <a:endParaRPr lang="ar-SA" sz="1800" b="1" kern="1200" dirty="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SA" sz="2400" b="1" kern="1200" dirty="0">
                <a:latin typeface="Times New Roman" pitchFamily="18" charset="0"/>
                <a:ea typeface="Times New Roman" pitchFamily="18" charset="0"/>
                <a:cs typeface="Simplified Arabic" pitchFamily="2" charset="-78"/>
              </a:rPr>
              <a:t>زيادة وقت التدريس</a:t>
            </a:r>
            <a:r>
              <a:rPr lang="ar-EG" sz="2400" b="1" kern="1200" dirty="0">
                <a:latin typeface="Times New Roman" pitchFamily="18" charset="0"/>
                <a:ea typeface="Times New Roman" pitchFamily="18" charset="0"/>
                <a:cs typeface="Simplified Arabic" pitchFamily="2" charset="-78"/>
              </a:rPr>
              <a:t> لمدة</a:t>
            </a:r>
            <a:r>
              <a:rPr lang="ar-SA" sz="2400" b="1" kern="1200" dirty="0">
                <a:latin typeface="Times New Roman" pitchFamily="18" charset="0"/>
                <a:ea typeface="Times New Roman" pitchFamily="18" charset="0"/>
                <a:cs typeface="Simplified Arabic" pitchFamily="2" charset="-78"/>
              </a:rPr>
              <a:t> 20 دقيقة </a:t>
            </a:r>
            <a:r>
              <a:rPr lang="ar-SA" sz="2400" b="1" kern="1200" dirty="0" smtClean="0">
                <a:latin typeface="Times New Roman" pitchFamily="18" charset="0"/>
                <a:ea typeface="Times New Roman" pitchFamily="18" charset="0"/>
                <a:cs typeface="Simplified Arabic" pitchFamily="2" charset="-78"/>
              </a:rPr>
              <a:t>يومياً</a:t>
            </a:r>
            <a:r>
              <a:rPr lang="ar-EG" sz="2400" b="1" kern="1200" dirty="0" smtClean="0">
                <a:latin typeface="Times New Roman" pitchFamily="18" charset="0"/>
                <a:ea typeface="Times New Roman" pitchFamily="18" charset="0"/>
                <a:cs typeface="Simplified Arabic" pitchFamily="2" charset="-78"/>
              </a:rPr>
              <a:t>.</a:t>
            </a:r>
          </a:p>
          <a:p>
            <a:pPr marL="341313" indent="-341313" algn="r" rtl="1" eaLnBrk="1" hangingPunct="1">
              <a:spcBef>
                <a:spcPts val="0"/>
              </a:spcBef>
              <a:defRPr/>
            </a:pPr>
            <a:endParaRPr lang="ar-SA" sz="1800" b="1" kern="1200" dirty="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SA" sz="2400" b="1" kern="1200" dirty="0">
                <a:latin typeface="Times New Roman" pitchFamily="18" charset="0"/>
                <a:ea typeface="Times New Roman" pitchFamily="18" charset="0"/>
                <a:cs typeface="Simplified Arabic" pitchFamily="2" charset="-78"/>
              </a:rPr>
              <a:t>زيادة التركيز على الإجراءات الخاصة بالطريقة الصوتية في تدريس القراءة</a:t>
            </a:r>
            <a:r>
              <a:rPr lang="ar-SA" sz="2400" b="1" kern="1200" dirty="0" smtClean="0">
                <a:latin typeface="Times New Roman" pitchFamily="18" charset="0"/>
                <a:ea typeface="Times New Roman" pitchFamily="18" charset="0"/>
                <a:cs typeface="Simplified Arabic" pitchFamily="2" charset="-78"/>
              </a:rPr>
              <a:t>.</a:t>
            </a:r>
            <a:endParaRPr lang="ar-EG" sz="2400" b="1" kern="1200" dirty="0" smtClean="0">
              <a:latin typeface="Times New Roman" pitchFamily="18" charset="0"/>
              <a:ea typeface="Times New Roman" pitchFamily="18" charset="0"/>
              <a:cs typeface="Simplified Arabic" pitchFamily="2" charset="-78"/>
            </a:endParaRPr>
          </a:p>
          <a:p>
            <a:pPr marL="0" indent="0" algn="r" rtl="1" eaLnBrk="1" hangingPunct="1">
              <a:spcBef>
                <a:spcPts val="0"/>
              </a:spcBef>
              <a:buNone/>
              <a:defRPr/>
            </a:pPr>
            <a:endParaRPr lang="ar-EG" sz="1800" b="1" kern="1200" dirty="0" smtClean="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SA" sz="2400" b="1" kern="1200" dirty="0" smtClean="0">
                <a:latin typeface="Times New Roman" pitchFamily="18" charset="0"/>
                <a:ea typeface="Times New Roman" pitchFamily="18" charset="0"/>
                <a:cs typeface="Simplified Arabic" pitchFamily="2" charset="-78"/>
              </a:rPr>
              <a:t>تحسين </a:t>
            </a:r>
            <a:r>
              <a:rPr lang="ar-SA" sz="2400" b="1" kern="1200" dirty="0">
                <a:latin typeface="Times New Roman" pitchFamily="18" charset="0"/>
                <a:ea typeface="Times New Roman" pitchFamily="18" charset="0"/>
                <a:cs typeface="Simplified Arabic" pitchFamily="2" charset="-78"/>
              </a:rPr>
              <a:t>الأداء التدريسي وزيادة جودته </a:t>
            </a:r>
            <a:r>
              <a:rPr lang="ar-EG" sz="2400" b="1" kern="1200" dirty="0">
                <a:latin typeface="Times New Roman" pitchFamily="18" charset="0"/>
                <a:ea typeface="Times New Roman" pitchFamily="18" charset="0"/>
                <a:cs typeface="Simplified Arabic" pitchFamily="2" charset="-78"/>
              </a:rPr>
              <a:t>عن طريق </a:t>
            </a:r>
            <a:r>
              <a:rPr lang="ar-SA" sz="2400" b="1" kern="1200" dirty="0">
                <a:latin typeface="Times New Roman" pitchFamily="18" charset="0"/>
                <a:ea typeface="Times New Roman" pitchFamily="18" charset="0"/>
                <a:cs typeface="Simplified Arabic" pitchFamily="2" charset="-78"/>
              </a:rPr>
              <a:t>تدريب </a:t>
            </a:r>
            <a:r>
              <a:rPr lang="ar-EG" sz="2400" b="1" kern="1200" dirty="0">
                <a:latin typeface="Times New Roman" pitchFamily="18" charset="0"/>
                <a:ea typeface="Times New Roman" pitchFamily="18" charset="0"/>
                <a:cs typeface="Simplified Arabic" pitchFamily="2" charset="-78"/>
              </a:rPr>
              <a:t>المعلمين/ المعلمات </a:t>
            </a:r>
            <a:r>
              <a:rPr lang="ar-SA" sz="2400" b="1" kern="1200" dirty="0">
                <a:latin typeface="Times New Roman" pitchFamily="18" charset="0"/>
                <a:ea typeface="Times New Roman" pitchFamily="18" charset="0"/>
                <a:cs typeface="Simplified Arabic" pitchFamily="2" charset="-78"/>
              </a:rPr>
              <a:t>على كيفية استخدام الطريقة الصوتية</a:t>
            </a:r>
            <a:r>
              <a:rPr lang="ar-EG" sz="2400" b="1" kern="1200" dirty="0">
                <a:latin typeface="Times New Roman" pitchFamily="18" charset="0"/>
                <a:ea typeface="Times New Roman" pitchFamily="18" charset="0"/>
                <a:cs typeface="Simplified Arabic" pitchFamily="2" charset="-78"/>
              </a:rPr>
              <a:t>.</a:t>
            </a:r>
          </a:p>
          <a:p>
            <a:pPr marL="341313" indent="-341313" algn="r" rtl="1" eaLnBrk="1" hangingPunct="1">
              <a:spcBef>
                <a:spcPts val="0"/>
              </a:spcBef>
              <a:defRPr/>
            </a:pPr>
            <a:endParaRPr lang="ar-EG" sz="1800" b="1" kern="1200" dirty="0">
              <a:latin typeface="Times New Roman" pitchFamily="18" charset="0"/>
              <a:ea typeface="Times New Roman" pitchFamily="18" charset="0"/>
              <a:cs typeface="Simplified Arabic" pitchFamily="2" charset="-78"/>
            </a:endParaRPr>
          </a:p>
          <a:p>
            <a:pPr marL="341313" indent="-341313" algn="r" rtl="1" eaLnBrk="1" hangingPunct="1">
              <a:spcBef>
                <a:spcPts val="0"/>
              </a:spcBef>
              <a:defRPr/>
            </a:pPr>
            <a:r>
              <a:rPr lang="ar-SA" sz="2400" b="1" kern="1200" dirty="0">
                <a:latin typeface="Times New Roman" pitchFamily="18" charset="0"/>
                <a:ea typeface="Times New Roman" pitchFamily="18" charset="0"/>
                <a:cs typeface="Simplified Arabic" pitchFamily="2" charset="-78"/>
              </a:rPr>
              <a:t>تزويد المعلمين/المعلمات بالوسائل والمعينات التي تدعم تدريس القراءة</a:t>
            </a:r>
            <a:r>
              <a:rPr lang="ar-SA" sz="2400" b="1" kern="1200" dirty="0" smtClean="0">
                <a:latin typeface="Times New Roman" pitchFamily="18" charset="0"/>
                <a:ea typeface="Times New Roman" pitchFamily="18" charset="0"/>
                <a:cs typeface="Simplified Arabic" pitchFamily="2" charset="-78"/>
              </a:rPr>
              <a:t>.</a:t>
            </a:r>
            <a:endParaRPr lang="ar-SA" sz="2400" b="1" kern="1200" dirty="0">
              <a:latin typeface="Times New Roman" pitchFamily="18" charset="0"/>
              <a:ea typeface="Times New Roman" pitchFamily="18" charset="0"/>
              <a:cs typeface="Simplified Arabic"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4"/>
          <p:cNvGraphicFramePr>
            <a:graphicFrameLocks noChangeAspect="1"/>
          </p:cNvGraphicFramePr>
          <p:nvPr/>
        </p:nvGraphicFramePr>
        <p:xfrm>
          <a:off x="0" y="0"/>
          <a:ext cx="9144000" cy="6858000"/>
        </p:xfrm>
        <a:graphic>
          <a:graphicData uri="http://schemas.openxmlformats.org/presentationml/2006/ole">
            <p:oleObj spid="_x0000_s19464" name="انزلاق" r:id="rId3" imgW="4572000" imgH="3429000" progId="PowerPoint.Slide.8">
              <p:embed/>
            </p:oleObj>
          </a:graphicData>
        </a:graphic>
      </p:graphicFrame>
      <p:sp>
        <p:nvSpPr>
          <p:cNvPr id="18435"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مفهوم القراءة</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SA" sz="2400" dirty="0"/>
              <a:t>عملية تفكير معقدة، تشمل تفسير الرموز المكتوبة (الكلمات والتراكيب)، وربطها بالمعاني، ثم تفسير تلك المعاني وفقاً لخبرات القارئ الشخصية</a:t>
            </a:r>
            <a:r>
              <a:rPr lang="ar-EG" sz="2400" dirty="0"/>
              <a:t>،</a:t>
            </a:r>
            <a:r>
              <a:rPr lang="ar-SA" sz="2400" dirty="0"/>
              <a:t> وبناء على ذلك فإن القراءة تتضمن عمليتين متصلتين هما</a:t>
            </a:r>
            <a:r>
              <a:rPr lang="ar-SA" sz="2400" dirty="0" smtClean="0"/>
              <a:t>:</a:t>
            </a:r>
            <a:endParaRPr lang="ar-EG" sz="2400" dirty="0" smtClean="0"/>
          </a:p>
          <a:p>
            <a:pPr marL="0" indent="0" algn="r" rtl="1">
              <a:spcBef>
                <a:spcPts val="0"/>
              </a:spcBef>
              <a:buFontTx/>
              <a:buNone/>
              <a:defRPr/>
            </a:pPr>
            <a:endParaRPr lang="ar-SA" sz="2400" dirty="0"/>
          </a:p>
          <a:p>
            <a:pPr marL="0" indent="0" algn="r" rtl="1">
              <a:spcBef>
                <a:spcPts val="0"/>
              </a:spcBef>
              <a:buFontTx/>
              <a:buNone/>
              <a:defRPr/>
            </a:pPr>
            <a:r>
              <a:rPr lang="ar-SA" sz="2400" b="1" dirty="0"/>
              <a:t>العملية الأولي (ميكانيكية</a:t>
            </a:r>
            <a:r>
              <a:rPr lang="ar-SA" sz="2400" b="1" dirty="0" smtClean="0"/>
              <a:t>)</a:t>
            </a:r>
            <a:endParaRPr lang="ar-EG" sz="2400" dirty="0" smtClean="0"/>
          </a:p>
          <a:p>
            <a:pPr marL="0" indent="0" algn="r" rtl="1">
              <a:spcBef>
                <a:spcPts val="0"/>
              </a:spcBef>
              <a:buFontTx/>
              <a:buNone/>
              <a:defRPr/>
            </a:pPr>
            <a:endParaRPr lang="ar-SA" sz="2400" dirty="0"/>
          </a:p>
          <a:p>
            <a:pPr marL="0" indent="0" algn="r" rtl="1">
              <a:spcBef>
                <a:spcPts val="0"/>
              </a:spcBef>
              <a:buFontTx/>
              <a:buNone/>
              <a:defRPr/>
            </a:pPr>
            <a:r>
              <a:rPr lang="ar-SA" sz="2400" b="1" dirty="0"/>
              <a:t>العملية الثانية (عقلية</a:t>
            </a:r>
            <a:r>
              <a:rPr lang="ar-SA" sz="2400" b="1" dirty="0" smtClean="0"/>
              <a:t>)</a:t>
            </a:r>
            <a:endParaRPr lang="ar-SA" sz="2400" dirty="0"/>
          </a:p>
          <a:p>
            <a:pPr>
              <a:spcBef>
                <a:spcPts val="0"/>
              </a:spcBef>
              <a:defRPr/>
            </a:pPr>
            <a:endParaRPr lang="ar-SA"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4"/>
          <p:cNvGraphicFramePr>
            <a:graphicFrameLocks noChangeAspect="1"/>
          </p:cNvGraphicFramePr>
          <p:nvPr/>
        </p:nvGraphicFramePr>
        <p:xfrm>
          <a:off x="0" y="0"/>
          <a:ext cx="9144000" cy="6858000"/>
        </p:xfrm>
        <a:graphic>
          <a:graphicData uri="http://schemas.openxmlformats.org/presentationml/2006/ole">
            <p:oleObj spid="_x0000_s20488" name="انزلاق" r:id="rId3" imgW="4572000" imgH="3429000" progId="PowerPoint.Slide.8">
              <p:embed/>
            </p:oleObj>
          </a:graphicData>
        </a:graphic>
      </p:graphicFrame>
      <p:sp>
        <p:nvSpPr>
          <p:cNvPr id="18435"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مفهوم القراءة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SA" sz="2400" b="1" dirty="0" smtClean="0"/>
              <a:t>العملية </a:t>
            </a:r>
            <a:r>
              <a:rPr lang="ar-SA" sz="2400" b="1" dirty="0"/>
              <a:t>الأولي (ميكانيكية</a:t>
            </a:r>
            <a:r>
              <a:rPr lang="ar-SA" sz="2400" b="1" dirty="0" smtClean="0"/>
              <a:t>):</a:t>
            </a:r>
            <a:r>
              <a:rPr lang="ar-EG" sz="2400" b="1" dirty="0" smtClean="0"/>
              <a:t> </a:t>
            </a:r>
            <a:r>
              <a:rPr lang="ar-SA" sz="2400" dirty="0" smtClean="0"/>
              <a:t>ويقصد </a:t>
            </a:r>
            <a:r>
              <a:rPr lang="ar-SA" sz="2400" dirty="0"/>
              <a:t>بها رؤية القارئ للتراكيب والكلمات والحروف المكتوبة عن طريق الجهاز البصري، والنطق بها بواسطة جهاز النطق</a:t>
            </a:r>
            <a:r>
              <a:rPr lang="ar-SA" sz="2400" dirty="0" smtClean="0"/>
              <a:t>.</a:t>
            </a:r>
            <a:endParaRPr lang="ar-EG" sz="2400" dirty="0" smtClean="0"/>
          </a:p>
          <a:p>
            <a:pPr marL="0" indent="0" algn="r" rtl="1">
              <a:spcBef>
                <a:spcPts val="0"/>
              </a:spcBef>
              <a:buFontTx/>
              <a:buNone/>
              <a:defRPr/>
            </a:pPr>
            <a:endParaRPr lang="ar-SA" sz="2400" dirty="0"/>
          </a:p>
          <a:p>
            <a:pPr marL="0" indent="0" algn="r" rtl="1">
              <a:spcBef>
                <a:spcPts val="0"/>
              </a:spcBef>
              <a:buFontTx/>
              <a:buNone/>
              <a:defRPr/>
            </a:pPr>
            <a:r>
              <a:rPr lang="ar-SA" sz="2400" b="1" dirty="0"/>
              <a:t>العملية الثانية (عقلية</a:t>
            </a:r>
            <a:r>
              <a:rPr lang="ar-SA" sz="2400" b="1" dirty="0" smtClean="0"/>
              <a:t>):</a:t>
            </a:r>
            <a:r>
              <a:rPr lang="ar-EG" sz="2400" b="1" dirty="0" smtClean="0"/>
              <a:t> </a:t>
            </a:r>
            <a:r>
              <a:rPr lang="ar-SA" sz="2400" dirty="0" smtClean="0"/>
              <a:t>يتم </a:t>
            </a:r>
            <a:r>
              <a:rPr lang="ar-SA" sz="2400" dirty="0"/>
              <a:t>خلالها تفسير المعنى، وتشمل الفهم الصريح (المباشر) والفهم الضمني (غير المباشر أو فهم ما بين السطور) والاستنتاج والتذوق، والاستمتاع، والتحليل، ونقد المادة المقروءة، وإبداء الرأي فيها.</a:t>
            </a:r>
          </a:p>
          <a:p>
            <a:pPr>
              <a:spcBef>
                <a:spcPts val="0"/>
              </a:spcBef>
              <a:defRPr/>
            </a:pPr>
            <a:endParaRPr lang="ar-SA"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4"/>
          <p:cNvGraphicFramePr>
            <a:graphicFrameLocks noChangeAspect="1"/>
          </p:cNvGraphicFramePr>
          <p:nvPr/>
        </p:nvGraphicFramePr>
        <p:xfrm>
          <a:off x="0" y="0"/>
          <a:ext cx="9144000" cy="6858000"/>
        </p:xfrm>
        <a:graphic>
          <a:graphicData uri="http://schemas.openxmlformats.org/presentationml/2006/ole">
            <p:oleObj spid="_x0000_s21512" name="انزلاق" r:id="rId3" imgW="4572000" imgH="3429000" progId="PowerPoint.Slide.8">
              <p:embed/>
            </p:oleObj>
          </a:graphicData>
        </a:graphic>
      </p:graphicFrame>
      <p:sp>
        <p:nvSpPr>
          <p:cNvPr id="19459"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أهمية تعليم القراءة</a:t>
            </a:r>
            <a:endParaRPr lang="en-US" dirty="0" smtClean="0">
              <a:solidFill>
                <a:srgbClr val="005D78"/>
              </a:solidFill>
              <a:effectLst>
                <a:outerShdw blurRad="38100" dist="38100" dir="2700000" algn="tl">
                  <a:srgbClr val="000000">
                    <a:alpha val="43137"/>
                  </a:srgbClr>
                </a:outerShdw>
              </a:effectLst>
            </a:endParaRPr>
          </a:p>
        </p:txBody>
      </p:sp>
      <p:sp>
        <p:nvSpPr>
          <p:cNvPr id="21508" name="Rectangle 3"/>
          <p:cNvSpPr>
            <a:spLocks noGrp="1" noChangeArrowheads="1"/>
          </p:cNvSpPr>
          <p:nvPr>
            <p:ph type="body" idx="1"/>
          </p:nvPr>
        </p:nvSpPr>
        <p:spPr/>
        <p:txBody>
          <a:bodyPr/>
          <a:lstStyle/>
          <a:p>
            <a:pPr algn="r" rtl="1">
              <a:spcBef>
                <a:spcPct val="0"/>
              </a:spcBef>
            </a:pPr>
            <a:r>
              <a:rPr lang="ar-SA" sz="2400" smtClean="0"/>
              <a:t>تنمية الثروة اللغوية بالألفاظ والأساليب الجديدة.</a:t>
            </a:r>
            <a:endParaRPr lang="ar-EG" sz="2400" smtClean="0"/>
          </a:p>
          <a:p>
            <a:pPr algn="r" rtl="1">
              <a:spcBef>
                <a:spcPct val="0"/>
              </a:spcBef>
            </a:pPr>
            <a:endParaRPr lang="ar-SA" sz="1800" smtClean="0"/>
          </a:p>
          <a:p>
            <a:pPr algn="r" rtl="1">
              <a:spcBef>
                <a:spcPct val="0"/>
              </a:spcBef>
            </a:pPr>
            <a:r>
              <a:rPr lang="ar-SA" sz="2400" smtClean="0"/>
              <a:t>الاطلاع على سائر أنواع المعرفة في شتي المجالات.</a:t>
            </a:r>
            <a:endParaRPr lang="ar-EG" sz="2400" smtClean="0"/>
          </a:p>
          <a:p>
            <a:pPr algn="r" rtl="1">
              <a:spcBef>
                <a:spcPct val="0"/>
              </a:spcBef>
            </a:pPr>
            <a:endParaRPr lang="ar-SA" sz="1800" smtClean="0"/>
          </a:p>
          <a:p>
            <a:pPr algn="r" rtl="1">
              <a:spcBef>
                <a:spcPct val="0"/>
              </a:spcBef>
            </a:pPr>
            <a:r>
              <a:rPr lang="ar-SA" sz="2400" smtClean="0"/>
              <a:t>إثراء </a:t>
            </a:r>
            <a:r>
              <a:rPr lang="ar-EG" sz="2400" smtClean="0"/>
              <a:t>ال</a:t>
            </a:r>
            <a:r>
              <a:rPr lang="ar-SA" sz="2400" smtClean="0"/>
              <a:t>خبرات</a:t>
            </a:r>
            <a:r>
              <a:rPr lang="ar-EG" sz="2400" smtClean="0"/>
              <a:t> </a:t>
            </a:r>
            <a:r>
              <a:rPr lang="ar-SA" sz="2400" smtClean="0"/>
              <a:t>وتنمية </a:t>
            </a:r>
            <a:r>
              <a:rPr lang="ar-EG" sz="2400" smtClean="0"/>
              <a:t>ال</a:t>
            </a:r>
            <a:r>
              <a:rPr lang="ar-SA" sz="2400" smtClean="0"/>
              <a:t>مهارات و</a:t>
            </a:r>
            <a:r>
              <a:rPr lang="ar-EG" sz="2400" smtClean="0"/>
              <a:t>ال</a:t>
            </a:r>
            <a:r>
              <a:rPr lang="ar-SA" sz="2400" smtClean="0"/>
              <a:t>قدرات الاجتماعية، </a:t>
            </a:r>
            <a:r>
              <a:rPr lang="ar-EG" sz="2400" smtClean="0"/>
              <a:t>عن طريق </a:t>
            </a:r>
            <a:r>
              <a:rPr lang="ar-SA" sz="2400" smtClean="0"/>
              <a:t>تعرف أفكار الآخرين.</a:t>
            </a:r>
            <a:endParaRPr lang="ar-EG" sz="2400" smtClean="0"/>
          </a:p>
          <a:p>
            <a:pPr algn="r" rtl="1">
              <a:spcBef>
                <a:spcPct val="0"/>
              </a:spcBef>
            </a:pPr>
            <a:endParaRPr lang="ar-SA" sz="1800" smtClean="0"/>
          </a:p>
          <a:p>
            <a:pPr algn="r" rtl="1">
              <a:spcBef>
                <a:spcPct val="0"/>
              </a:spcBef>
            </a:pPr>
            <a:r>
              <a:rPr lang="ar-SA" sz="2400" smtClean="0"/>
              <a:t>تكوين أحكام موضوعية متزنة صادرة عن فهم واقتناع.</a:t>
            </a:r>
            <a:endParaRPr lang="ar-EG" sz="2400" smtClean="0"/>
          </a:p>
          <a:p>
            <a:pPr algn="r" rtl="1">
              <a:spcBef>
                <a:spcPct val="0"/>
              </a:spcBef>
            </a:pPr>
            <a:endParaRPr lang="ar-SA" sz="1800" smtClean="0"/>
          </a:p>
          <a:p>
            <a:pPr algn="r" rtl="1">
              <a:spcBef>
                <a:spcPct val="0"/>
              </a:spcBef>
            </a:pPr>
            <a:r>
              <a:rPr lang="ar-SA" sz="2400" smtClean="0"/>
              <a:t>تكوين اهتمامات وميول إيجابية</a:t>
            </a:r>
            <a:r>
              <a:rPr lang="ar-EG" sz="2400" smtClean="0"/>
              <a:t> نحو أهمية القراءة. </a:t>
            </a:r>
          </a:p>
          <a:p>
            <a:pPr algn="r" rtl="1">
              <a:spcBef>
                <a:spcPct val="0"/>
              </a:spcBef>
            </a:pPr>
            <a:endParaRPr lang="ar-SA" sz="1800" smtClean="0"/>
          </a:p>
          <a:p>
            <a:pPr algn="r" rtl="1">
              <a:spcBef>
                <a:spcPct val="0"/>
              </a:spcBef>
            </a:pPr>
            <a:r>
              <a:rPr lang="ar-SA" sz="2400" smtClean="0"/>
              <a:t>بناء الشخصية وتربيتها وتهذيبها.</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4"/>
          <p:cNvGraphicFramePr>
            <a:graphicFrameLocks noChangeAspect="1"/>
          </p:cNvGraphicFramePr>
          <p:nvPr/>
        </p:nvGraphicFramePr>
        <p:xfrm>
          <a:off x="0" y="0"/>
          <a:ext cx="9144000" cy="6858000"/>
        </p:xfrm>
        <a:graphic>
          <a:graphicData uri="http://schemas.openxmlformats.org/presentationml/2006/ole">
            <p:oleObj spid="_x0000_s22536" name="انزلاق" r:id="rId3" imgW="4572000" imgH="3429000" progId="PowerPoint.Slide.8">
              <p:embed/>
            </p:oleObj>
          </a:graphicData>
        </a:graphic>
      </p:graphicFrame>
      <p:sp>
        <p:nvSpPr>
          <p:cNvPr id="20483"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مكونات القراءة</a:t>
            </a:r>
            <a:endParaRPr lang="en-US" dirty="0" smtClean="0">
              <a:solidFill>
                <a:srgbClr val="005D78"/>
              </a:solidFill>
              <a:effectLst>
                <a:outerShdw blurRad="38100" dist="38100" dir="2700000" algn="tl">
                  <a:srgbClr val="000000">
                    <a:alpha val="43137"/>
                  </a:srgbClr>
                </a:outerShdw>
              </a:effectLst>
            </a:endParaRPr>
          </a:p>
        </p:txBody>
      </p:sp>
      <p:sp>
        <p:nvSpPr>
          <p:cNvPr id="22532" name="Rectangle 3"/>
          <p:cNvSpPr>
            <a:spLocks noGrp="1" noChangeArrowheads="1"/>
          </p:cNvSpPr>
          <p:nvPr>
            <p:ph type="body" idx="1"/>
          </p:nvPr>
        </p:nvSpPr>
        <p:spPr/>
        <p:txBody>
          <a:bodyPr/>
          <a:lstStyle/>
          <a:p>
            <a:pPr algn="r" rtl="1">
              <a:spcBef>
                <a:spcPct val="0"/>
              </a:spcBef>
            </a:pPr>
            <a:r>
              <a:rPr lang="ar-SA" sz="2400" smtClean="0"/>
              <a:t>الوعي الصوتي</a:t>
            </a:r>
            <a:r>
              <a:rPr lang="ar-EG" sz="2400" smtClean="0"/>
              <a:t>.</a:t>
            </a:r>
          </a:p>
          <a:p>
            <a:pPr algn="r" rtl="1">
              <a:spcBef>
                <a:spcPct val="0"/>
              </a:spcBef>
            </a:pPr>
            <a:endParaRPr lang="ar-SA" sz="2400" smtClean="0"/>
          </a:p>
          <a:p>
            <a:pPr algn="r" rtl="1">
              <a:spcBef>
                <a:spcPct val="0"/>
              </a:spcBef>
            </a:pPr>
            <a:r>
              <a:rPr lang="ar-SA" sz="2400" smtClean="0"/>
              <a:t>المبدأ الأبجدي</a:t>
            </a:r>
            <a:r>
              <a:rPr lang="ar-EG" sz="2400" smtClean="0"/>
              <a:t> (العلاقة بين الصوت والرمز أو الحرف المكتوب).</a:t>
            </a:r>
          </a:p>
          <a:p>
            <a:pPr algn="r" rtl="1">
              <a:spcBef>
                <a:spcPct val="0"/>
              </a:spcBef>
            </a:pPr>
            <a:endParaRPr lang="ar-SA" sz="2400" smtClean="0"/>
          </a:p>
          <a:p>
            <a:pPr algn="r" rtl="1">
              <a:spcBef>
                <a:spcPct val="0"/>
              </a:spcBef>
            </a:pPr>
            <a:r>
              <a:rPr lang="ar-SA" sz="2400" smtClean="0"/>
              <a:t>الطلاقة</a:t>
            </a:r>
            <a:r>
              <a:rPr lang="ar-EG" sz="2400" smtClean="0"/>
              <a:t>.</a:t>
            </a:r>
          </a:p>
          <a:p>
            <a:pPr algn="r" rtl="1">
              <a:spcBef>
                <a:spcPct val="0"/>
              </a:spcBef>
            </a:pPr>
            <a:endParaRPr lang="ar-SA" sz="2400" smtClean="0"/>
          </a:p>
          <a:p>
            <a:pPr algn="r" rtl="1">
              <a:spcBef>
                <a:spcPct val="0"/>
              </a:spcBef>
            </a:pPr>
            <a:r>
              <a:rPr lang="ar-SA" sz="2400" smtClean="0"/>
              <a:t>المفردات أو الحصيلة اللغوية</a:t>
            </a:r>
            <a:r>
              <a:rPr lang="ar-EG" sz="2400" smtClean="0"/>
              <a:t>.</a:t>
            </a:r>
          </a:p>
          <a:p>
            <a:pPr algn="r" rtl="1">
              <a:spcBef>
                <a:spcPct val="0"/>
              </a:spcBef>
            </a:pPr>
            <a:endParaRPr lang="ar-SA" sz="2400" smtClean="0"/>
          </a:p>
          <a:p>
            <a:pPr algn="r" rtl="1">
              <a:spcBef>
                <a:spcPct val="0"/>
              </a:spcBef>
            </a:pPr>
            <a:r>
              <a:rPr lang="ar-SA" sz="2400" smtClean="0"/>
              <a:t>الفهم </a:t>
            </a:r>
            <a:r>
              <a:rPr lang="ar-EG" sz="2400" smtClean="0"/>
              <a:t>.</a:t>
            </a:r>
            <a:endParaRPr lang="ar-SA" sz="2400" smtClean="0"/>
          </a:p>
          <a:p>
            <a:pPr>
              <a:spcBef>
                <a:spcPct val="0"/>
              </a:spcBef>
            </a:pPr>
            <a:endParaRPr lang="ar-SA" sz="24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4"/>
          <p:cNvGraphicFramePr>
            <a:graphicFrameLocks noChangeAspect="1"/>
          </p:cNvGraphicFramePr>
          <p:nvPr/>
        </p:nvGraphicFramePr>
        <p:xfrm>
          <a:off x="0" y="0"/>
          <a:ext cx="9144000" cy="6858000"/>
        </p:xfrm>
        <a:graphic>
          <a:graphicData uri="http://schemas.openxmlformats.org/presentationml/2006/ole">
            <p:oleObj spid="_x0000_s23560" name="انزلاق" r:id="rId3" imgW="4572000" imgH="3429000" progId="PowerPoint.Slide.8">
              <p:embed/>
            </p:oleObj>
          </a:graphicData>
        </a:graphic>
      </p:graphicFrame>
      <p:sp>
        <p:nvSpPr>
          <p:cNvPr id="21507"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الوعي الصوتي</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spcBef>
                <a:spcPts val="0"/>
              </a:spcBef>
              <a:defRPr/>
            </a:pPr>
            <a:r>
              <a:rPr lang="ar-SA" sz="2400" dirty="0"/>
              <a:t>هو فهم أن كل كلمة منطوقة هي سلسلة من الأصوات </a:t>
            </a:r>
            <a:r>
              <a:rPr lang="ar-EG" sz="2400" dirty="0"/>
              <a:t>ويتضمن </a:t>
            </a:r>
            <a:r>
              <a:rPr lang="ar-SA" sz="2400" dirty="0"/>
              <a:t>القدرة على الاستماع، </a:t>
            </a:r>
            <a:r>
              <a:rPr lang="ar-EG" sz="2400" dirty="0"/>
              <a:t>و</a:t>
            </a:r>
            <a:r>
              <a:rPr lang="ar-SA" sz="2400" dirty="0"/>
              <a:t>التعرف، والتلاعب بالأصوات في اللغة</a:t>
            </a:r>
            <a:r>
              <a:rPr lang="ar-SA" sz="2400" dirty="0" smtClean="0"/>
              <a:t>.</a:t>
            </a:r>
            <a:endParaRPr lang="ar-SA" sz="2400" dirty="0"/>
          </a:p>
          <a:p>
            <a:pPr marL="457200" lvl="1" indent="0" algn="r" rtl="1">
              <a:spcBef>
                <a:spcPts val="0"/>
              </a:spcBef>
              <a:buFontTx/>
              <a:buNone/>
              <a:defRPr/>
            </a:pPr>
            <a:endParaRPr lang="ar-EG"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4"/>
          <p:cNvGraphicFramePr>
            <a:graphicFrameLocks noChangeAspect="1"/>
          </p:cNvGraphicFramePr>
          <p:nvPr/>
        </p:nvGraphicFramePr>
        <p:xfrm>
          <a:off x="0" y="0"/>
          <a:ext cx="9144000" cy="6858000"/>
        </p:xfrm>
        <a:graphic>
          <a:graphicData uri="http://schemas.openxmlformats.org/presentationml/2006/ole">
            <p:oleObj spid="_x0000_s24584" name="انزلاق" r:id="rId3" imgW="4572000" imgH="3429000" progId="PowerPoint.Slide.8">
              <p:embed/>
            </p:oleObj>
          </a:graphicData>
        </a:graphic>
      </p:graphicFrame>
      <p:sp>
        <p:nvSpPr>
          <p:cNvPr id="22531"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أهمية </a:t>
            </a:r>
            <a:r>
              <a:rPr lang="ar-SA" dirty="0" smtClean="0">
                <a:solidFill>
                  <a:srgbClr val="005D78"/>
                </a:solidFill>
                <a:effectLst>
                  <a:outerShdw blurRad="38100" dist="38100" dir="2700000" algn="tl">
                    <a:srgbClr val="000000">
                      <a:alpha val="43137"/>
                    </a:srgbClr>
                  </a:outerShdw>
                </a:effectLst>
              </a:rPr>
              <a:t>الوعي الصوتي</a:t>
            </a:r>
            <a:endParaRPr lang="en-US" dirty="0" smtClean="0">
              <a:solidFill>
                <a:srgbClr val="005D78"/>
              </a:solidFill>
              <a:effectLst>
                <a:outerShdw blurRad="38100" dist="38100" dir="2700000" algn="tl">
                  <a:srgbClr val="000000">
                    <a:alpha val="43137"/>
                  </a:srgbClr>
                </a:outerShdw>
              </a:effectLst>
            </a:endParaRPr>
          </a:p>
        </p:txBody>
      </p:sp>
      <p:sp>
        <p:nvSpPr>
          <p:cNvPr id="24580" name="Rectangle 3"/>
          <p:cNvSpPr>
            <a:spLocks noGrp="1" noChangeArrowheads="1"/>
          </p:cNvSpPr>
          <p:nvPr>
            <p:ph type="body" idx="1"/>
          </p:nvPr>
        </p:nvSpPr>
        <p:spPr/>
        <p:txBody>
          <a:bodyPr/>
          <a:lstStyle/>
          <a:p>
            <a:pPr algn="r" rtl="1">
              <a:spcBef>
                <a:spcPct val="0"/>
              </a:spcBef>
            </a:pPr>
            <a:r>
              <a:rPr lang="ar-SA" sz="2400" smtClean="0"/>
              <a:t>خطوة أولى مهمة في تعلم القراءة.</a:t>
            </a:r>
            <a:endParaRPr lang="ar-EG" sz="2400" smtClean="0"/>
          </a:p>
          <a:p>
            <a:pPr algn="r" rtl="1">
              <a:spcBef>
                <a:spcPct val="0"/>
              </a:spcBef>
            </a:pPr>
            <a:endParaRPr lang="ar-SA" sz="2400" smtClean="0"/>
          </a:p>
          <a:p>
            <a:pPr algn="r" rtl="1">
              <a:spcBef>
                <a:spcPct val="0"/>
              </a:spcBef>
            </a:pPr>
            <a:r>
              <a:rPr lang="ar-SA" sz="2400" smtClean="0"/>
              <a:t>الأطفال يحتاجون تعرف الأصوات في الكلمات حتى يمكنهم الربط بين الأصوات والحروف</a:t>
            </a:r>
            <a:r>
              <a:rPr lang="ar-EG" sz="2400" smtClean="0"/>
              <a:t>،</a:t>
            </a:r>
            <a:r>
              <a:rPr lang="ar-SA" sz="2400" smtClean="0"/>
              <a:t> هذا يساعدهم على اكتساب المعرفة الأبجدية.</a:t>
            </a:r>
            <a:endParaRPr lang="ar-EG" sz="2400" smtClean="0"/>
          </a:p>
          <a:p>
            <a:pPr algn="r" rtl="1">
              <a:spcBef>
                <a:spcPct val="0"/>
              </a:spcBef>
            </a:pPr>
            <a:endParaRPr lang="ar-SA" sz="2400" smtClean="0"/>
          </a:p>
          <a:p>
            <a:pPr algn="r" rtl="1">
              <a:spcBef>
                <a:spcPct val="0"/>
              </a:spcBef>
            </a:pPr>
            <a:r>
              <a:rPr lang="ar-SA" sz="2400" smtClean="0"/>
              <a:t>القدرة على فصل الأصوات</a:t>
            </a:r>
            <a:r>
              <a:rPr lang="ar-EG" sz="2400" smtClean="0"/>
              <a:t> في الكلمة</a:t>
            </a:r>
            <a:r>
              <a:rPr lang="ar-SA" sz="2400" smtClean="0"/>
              <a:t> </a:t>
            </a:r>
            <a:r>
              <a:rPr lang="ar-EG" sz="2400" smtClean="0"/>
              <a:t>،</a:t>
            </a:r>
            <a:r>
              <a:rPr lang="ar-SA" sz="2400" smtClean="0"/>
              <a:t>وأيضاً دمجها</a:t>
            </a:r>
            <a:r>
              <a:rPr lang="ar-EG" sz="2400" smtClean="0"/>
              <a:t>،</a:t>
            </a:r>
            <a:r>
              <a:rPr lang="ar-SA" sz="2400" smtClean="0"/>
              <a:t> تساعد على التنبؤ بالنجاح في عملية القراءة.</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4"/>
          <p:cNvGraphicFramePr>
            <a:graphicFrameLocks noChangeAspect="1"/>
          </p:cNvGraphicFramePr>
          <p:nvPr/>
        </p:nvGraphicFramePr>
        <p:xfrm>
          <a:off x="0" y="0"/>
          <a:ext cx="9144000" cy="6858000"/>
        </p:xfrm>
        <a:graphic>
          <a:graphicData uri="http://schemas.openxmlformats.org/presentationml/2006/ole">
            <p:oleObj spid="_x0000_s25607" name="انزلاق" r:id="rId3" imgW="4572000" imgH="3429000" progId="PowerPoint.Slide.8">
              <p:embed/>
            </p:oleObj>
          </a:graphicData>
        </a:graphic>
      </p:graphicFrame>
      <p:graphicFrame>
        <p:nvGraphicFramePr>
          <p:cNvPr id="6" name="عنصر نائب للمحتوى 4"/>
          <p:cNvGraphicFramePr>
            <a:graphicFrameLocks/>
          </p:cNvGraphicFramePr>
          <p:nvPr>
            <p:extLst>
              <p:ext uri="{D42A27DB-BD31-4B8C-83A1-F6EECF244321}">
                <p14:modId xmlns="" xmlns:p14="http://schemas.microsoft.com/office/powerpoint/2010/main" val="2304842299"/>
              </p:ext>
            </p:extLst>
          </p:nvPr>
        </p:nvGraphicFramePr>
        <p:xfrm>
          <a:off x="685800" y="571500"/>
          <a:ext cx="7772400" cy="5715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4"/>
          <p:cNvGraphicFramePr>
            <a:graphicFrameLocks noChangeAspect="1"/>
          </p:cNvGraphicFramePr>
          <p:nvPr/>
        </p:nvGraphicFramePr>
        <p:xfrm>
          <a:off x="0" y="0"/>
          <a:ext cx="9144000" cy="6858000"/>
        </p:xfrm>
        <a:graphic>
          <a:graphicData uri="http://schemas.openxmlformats.org/presentationml/2006/ole">
            <p:oleObj spid="_x0000_s26632" name="انزلاق" r:id="rId3" imgW="4572000" imgH="3429000" progId="PowerPoint.Slide.8">
              <p:embed/>
            </p:oleObj>
          </a:graphicData>
        </a:graphic>
      </p:graphicFrame>
      <p:sp>
        <p:nvSpPr>
          <p:cNvPr id="24579"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مستويات</a:t>
            </a:r>
            <a:r>
              <a:rPr lang="ar-EG" dirty="0" smtClean="0">
                <a:effectLst>
                  <a:outerShdw blurRad="38100" dist="38100" dir="2700000" algn="tl">
                    <a:srgbClr val="000000">
                      <a:alpha val="43137"/>
                    </a:srgbClr>
                  </a:outerShdw>
                </a:effectLst>
              </a:rPr>
              <a:t> </a:t>
            </a:r>
            <a:r>
              <a:rPr lang="ar-SA" dirty="0" smtClean="0">
                <a:solidFill>
                  <a:srgbClr val="005D78"/>
                </a:solidFill>
                <a:effectLst>
                  <a:outerShdw blurRad="38100" dist="38100" dir="2700000" algn="tl">
                    <a:srgbClr val="000000">
                      <a:alpha val="43137"/>
                    </a:srgbClr>
                  </a:outerShdw>
                </a:effectLst>
              </a:rPr>
              <a:t>الوعي الصوتي</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r>
              <a:rPr lang="ar-EG" sz="2400" b="1" smtClean="0"/>
              <a:t>الوعي بالكلمات متشابهة الإيقاع أو القافية</a:t>
            </a:r>
            <a:r>
              <a:rPr lang="ar-EG" sz="2400" smtClean="0"/>
              <a:t>:</a:t>
            </a:r>
          </a:p>
          <a:p>
            <a:pPr algn="r" rtl="1">
              <a:buFontTx/>
              <a:buNone/>
            </a:pPr>
            <a:r>
              <a:rPr lang="ar-EG" sz="2400" smtClean="0"/>
              <a:t>    وتتمثل في القدرة على تعرف الكلمات متماثلة الإيقاع أو القافية.</a:t>
            </a:r>
          </a:p>
          <a:p>
            <a:pPr algn="r" rtl="1">
              <a:buFontTx/>
              <a:buNone/>
            </a:pPr>
            <a:endParaRPr lang="ar-EG" sz="2400" smtClean="0"/>
          </a:p>
          <a:p>
            <a:pPr lvl="1" algn="r" rtl="1">
              <a:spcBef>
                <a:spcPct val="0"/>
              </a:spcBef>
              <a:buFont typeface="Courier New" pitchFamily="49" charset="0"/>
              <a:buChar char="o"/>
            </a:pPr>
            <a:r>
              <a:rPr lang="ar-SA" sz="2400" smtClean="0">
                <a:latin typeface="Calibri" pitchFamily="34" charset="0"/>
                <a:cs typeface="Calibri" pitchFamily="34" charset="0"/>
              </a:rPr>
              <a:t>هناء –</a:t>
            </a:r>
            <a:r>
              <a:rPr lang="ar-EG" sz="2400" smtClean="0">
                <a:latin typeface="Calibri" pitchFamily="34" charset="0"/>
                <a:cs typeface="Calibri" pitchFamily="34" charset="0"/>
              </a:rPr>
              <a:t> </a:t>
            </a:r>
            <a:r>
              <a:rPr lang="ar-SA" sz="2400" smtClean="0">
                <a:latin typeface="Calibri" pitchFamily="34" charset="0"/>
                <a:cs typeface="Calibri" pitchFamily="34" charset="0"/>
              </a:rPr>
              <a:t>هباء - سناء – سماء – شتاء – شقاء – فناء – فداء – ضياء – ثناء -----</a:t>
            </a:r>
            <a:endParaRPr lang="ar-EG" sz="2400" smtClean="0">
              <a:latin typeface="Calibri" pitchFamily="34" charset="0"/>
              <a:cs typeface="Calibri" pitchFamily="34" charset="0"/>
            </a:endParaRPr>
          </a:p>
          <a:p>
            <a:pPr lvl="1" algn="r" rtl="1">
              <a:spcBef>
                <a:spcPct val="0"/>
              </a:spcBef>
              <a:buFont typeface="Courier New" pitchFamily="49" charset="0"/>
              <a:buChar char="o"/>
            </a:pPr>
            <a:endParaRPr lang="en-US" sz="2400" smtClean="0">
              <a:latin typeface="Calibri" pitchFamily="34" charset="0"/>
              <a:cs typeface="Calibri" pitchFamily="34" charset="0"/>
            </a:endParaRPr>
          </a:p>
          <a:p>
            <a:pPr lvl="1" algn="just" rtl="1">
              <a:spcBef>
                <a:spcPct val="0"/>
              </a:spcBef>
              <a:buFont typeface="Courier New" pitchFamily="49" charset="0"/>
              <a:buChar char="o"/>
            </a:pPr>
            <a:r>
              <a:rPr lang="ar-SA" sz="2400" smtClean="0">
                <a:latin typeface="Calibri" pitchFamily="34" charset="0"/>
                <a:cs typeface="Calibri" pitchFamily="34" charset="0"/>
              </a:rPr>
              <a:t>(جمل – جبل)</a:t>
            </a:r>
            <a:r>
              <a:rPr lang="ar-EG" sz="2400" smtClean="0">
                <a:latin typeface="Calibri" pitchFamily="34" charset="0"/>
                <a:cs typeface="Calibri" pitchFamily="34" charset="0"/>
              </a:rPr>
              <a:t> </a:t>
            </a:r>
            <a:r>
              <a:rPr lang="ar-SA" sz="2400" smtClean="0">
                <a:latin typeface="Calibri" pitchFamily="34" charset="0"/>
                <a:cs typeface="Calibri" pitchFamily="34" charset="0"/>
              </a:rPr>
              <a:t>– (عمل – عسل)</a:t>
            </a:r>
            <a:r>
              <a:rPr lang="ar-EG" sz="2400" smtClean="0">
                <a:latin typeface="Calibri" pitchFamily="34" charset="0"/>
                <a:cs typeface="Calibri" pitchFamily="34" charset="0"/>
              </a:rPr>
              <a:t> </a:t>
            </a:r>
            <a:r>
              <a:rPr lang="ar-SA" sz="2400" smtClean="0">
                <a:latin typeface="Calibri" pitchFamily="34" charset="0"/>
                <a:cs typeface="Calibri" pitchFamily="34" charset="0"/>
              </a:rPr>
              <a:t>– (بصل – وصل – حصل) ---</a:t>
            </a:r>
            <a:endParaRPr lang="ar-EG" sz="240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4"/>
          <p:cNvGraphicFramePr>
            <a:graphicFrameLocks noChangeAspect="1"/>
          </p:cNvGraphicFramePr>
          <p:nvPr/>
        </p:nvGraphicFramePr>
        <p:xfrm>
          <a:off x="0" y="0"/>
          <a:ext cx="9144000" cy="6858000"/>
        </p:xfrm>
        <a:graphic>
          <a:graphicData uri="http://schemas.openxmlformats.org/presentationml/2006/ole">
            <p:oleObj spid="_x0000_s27656" name="انزلاق" r:id="rId3" imgW="4572000" imgH="3429000" progId="PowerPoint.Slide.8">
              <p:embed/>
            </p:oleObj>
          </a:graphicData>
        </a:graphic>
      </p:graphicFrame>
      <p:sp>
        <p:nvSpPr>
          <p:cNvPr id="25603"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مستويات</a:t>
            </a:r>
            <a:r>
              <a:rPr lang="ar-EG" dirty="0" smtClean="0">
                <a:effectLst>
                  <a:outerShdw blurRad="38100" dist="38100" dir="2700000" algn="tl">
                    <a:srgbClr val="000000">
                      <a:alpha val="43137"/>
                    </a:srgbClr>
                  </a:outerShdw>
                </a:effectLst>
              </a:rPr>
              <a:t> </a:t>
            </a:r>
            <a:r>
              <a:rPr lang="ar-SA" dirty="0" smtClean="0">
                <a:solidFill>
                  <a:srgbClr val="005D78"/>
                </a:solidFill>
                <a:effectLst>
                  <a:outerShdw blurRad="38100" dist="38100" dir="2700000" algn="tl">
                    <a:srgbClr val="000000">
                      <a:alpha val="43137"/>
                    </a:srgbClr>
                  </a:outerShdw>
                </a:effectLst>
              </a:rPr>
              <a:t>الوعي الصوتي</a:t>
            </a:r>
            <a:r>
              <a:rPr lang="ar-EG" dirty="0" smtClean="0">
                <a:solidFill>
                  <a:srgbClr val="005D78"/>
                </a:solidFill>
                <a:effectLst>
                  <a:outerShdw blurRad="38100" dist="38100" dir="2700000" algn="tl">
                    <a:srgbClr val="000000">
                      <a:alpha val="43137"/>
                    </a:srgbClr>
                  </a:outerShdw>
                </a:effectLst>
              </a:rPr>
              <a:t>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r>
              <a:rPr lang="ar-EG" sz="2400" b="1" smtClean="0"/>
              <a:t>الوعي بالمقاطع التي تتكون منها الكلمة</a:t>
            </a:r>
            <a:r>
              <a:rPr lang="ar-EG" sz="2400" smtClean="0"/>
              <a:t>: </a:t>
            </a:r>
          </a:p>
          <a:p>
            <a:pPr algn="r" rtl="1">
              <a:buFontTx/>
              <a:buNone/>
            </a:pPr>
            <a:r>
              <a:rPr lang="ar-EG" sz="2400" smtClean="0"/>
              <a:t>    وتتمثل في إدراك التلميذ أن الكلمات مكونة من مقاطع.</a:t>
            </a:r>
          </a:p>
          <a:p>
            <a:pPr algn="r" rtl="1">
              <a:buFontTx/>
              <a:buNone/>
            </a:pPr>
            <a:endParaRPr lang="ar-EG" sz="2400" smtClean="0"/>
          </a:p>
          <a:p>
            <a:pPr lvl="1" algn="just" rtl="1">
              <a:spcBef>
                <a:spcPct val="0"/>
              </a:spcBef>
              <a:buFont typeface="Courier New" pitchFamily="49" charset="0"/>
              <a:buChar char="o"/>
            </a:pPr>
            <a:r>
              <a:rPr lang="ar-SA" sz="2400" smtClean="0">
                <a:latin typeface="Calibri" pitchFamily="34" charset="0"/>
                <a:cs typeface="Calibri" pitchFamily="34" charset="0"/>
              </a:rPr>
              <a:t>/يَلْـ/ - /ـعَبْ/ على المتسابق أن يرفع إصبعبن </a:t>
            </a:r>
            <a:r>
              <a:rPr lang="ar-EG" sz="2400" smtClean="0">
                <a:latin typeface="Calibri" pitchFamily="34" charset="0"/>
                <a:cs typeface="Calibri" pitchFamily="34" charset="0"/>
              </a:rPr>
              <a:t>ح</a:t>
            </a:r>
            <a:r>
              <a:rPr lang="ar-SA" sz="2400" smtClean="0">
                <a:latin typeface="Calibri" pitchFamily="34" charset="0"/>
                <a:cs typeface="Calibri" pitchFamily="34" charset="0"/>
              </a:rPr>
              <a:t>يث تتكون كلمة يلعب من مقطعين</a:t>
            </a:r>
            <a:endParaRPr lang="ar-EG" sz="2400" smtClean="0">
              <a:latin typeface="Calibri" pitchFamily="34" charset="0"/>
              <a:cs typeface="Calibri" pitchFamily="34" charset="0"/>
            </a:endParaRPr>
          </a:p>
          <a:p>
            <a:pPr lvl="1" algn="just" rtl="1">
              <a:spcBef>
                <a:spcPct val="0"/>
              </a:spcBef>
              <a:buFont typeface="Courier New" pitchFamily="49" charset="0"/>
              <a:buChar char="o"/>
            </a:pPr>
            <a:endParaRPr lang="ar-SA" sz="2400" smtClean="0">
              <a:latin typeface="Calibri" pitchFamily="34" charset="0"/>
              <a:cs typeface="Calibri" pitchFamily="34" charset="0"/>
            </a:endParaRPr>
          </a:p>
          <a:p>
            <a:pPr lvl="1" algn="just" rtl="1">
              <a:spcBef>
                <a:spcPct val="0"/>
              </a:spcBef>
              <a:buFont typeface="Courier New" pitchFamily="49" charset="0"/>
              <a:buChar char="o"/>
            </a:pPr>
            <a:r>
              <a:rPr lang="ar-SA" sz="2400" smtClean="0">
                <a:latin typeface="Calibri" pitchFamily="34" charset="0"/>
                <a:cs typeface="Calibri" pitchFamily="34" charset="0"/>
              </a:rPr>
              <a:t>- /لَيـْ/ - /مُو/ - /نُ/ على المتسابق أن يرفع ثلاثة أصابع حيث تتكون كلمة ليمون من ثلاثة مقاطع.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4"/>
          <p:cNvGraphicFramePr>
            <a:graphicFrameLocks noChangeAspect="1"/>
          </p:cNvGraphicFramePr>
          <p:nvPr/>
        </p:nvGraphicFramePr>
        <p:xfrm>
          <a:off x="0" y="0"/>
          <a:ext cx="9144000" cy="6858000"/>
        </p:xfrm>
        <a:graphic>
          <a:graphicData uri="http://schemas.openxmlformats.org/presentationml/2006/ole">
            <p:oleObj spid="_x0000_s28680" name="انزلاق" r:id="rId3" imgW="4572000" imgH="3429000" progId="PowerPoint.Slide.8">
              <p:embed/>
            </p:oleObj>
          </a:graphicData>
        </a:graphic>
      </p:graphicFrame>
      <p:sp>
        <p:nvSpPr>
          <p:cNvPr id="26627"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مستويات</a:t>
            </a:r>
            <a:r>
              <a:rPr lang="ar-EG" dirty="0" smtClean="0">
                <a:effectLst>
                  <a:outerShdw blurRad="38100" dist="38100" dir="2700000" algn="tl">
                    <a:srgbClr val="000000">
                      <a:alpha val="43137"/>
                    </a:srgbClr>
                  </a:outerShdw>
                </a:effectLst>
              </a:rPr>
              <a:t> </a:t>
            </a:r>
            <a:r>
              <a:rPr lang="ar-SA" dirty="0" smtClean="0">
                <a:solidFill>
                  <a:srgbClr val="005D78"/>
                </a:solidFill>
                <a:effectLst>
                  <a:outerShdw blurRad="38100" dist="38100" dir="2700000" algn="tl">
                    <a:srgbClr val="000000">
                      <a:alpha val="43137"/>
                    </a:srgbClr>
                  </a:outerShdw>
                </a:effectLst>
              </a:rPr>
              <a:t>الوعي الصوتي</a:t>
            </a:r>
            <a:r>
              <a:rPr lang="ar-EG" dirty="0" smtClean="0">
                <a:solidFill>
                  <a:srgbClr val="005D78"/>
                </a:solidFill>
                <a:effectLst>
                  <a:outerShdw blurRad="38100" dist="38100" dir="2700000" algn="tl">
                    <a:srgbClr val="000000">
                      <a:alpha val="43137"/>
                    </a:srgbClr>
                  </a:outerShdw>
                </a:effectLst>
              </a:rPr>
              <a:t>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r>
              <a:rPr lang="ar-EG" sz="2400" b="1" smtClean="0"/>
              <a:t>دمج الأصوات</a:t>
            </a:r>
            <a:r>
              <a:rPr lang="ar-EG" sz="2400" smtClean="0"/>
              <a:t>:</a:t>
            </a:r>
          </a:p>
          <a:p>
            <a:pPr algn="r" rtl="1">
              <a:buFontTx/>
              <a:buNone/>
            </a:pPr>
            <a:r>
              <a:rPr lang="ar-EG" sz="2400" smtClean="0"/>
              <a:t>    وتتمثل في القدرة على دمج الأصوات المسموعة لتكوين كلمات.</a:t>
            </a:r>
          </a:p>
          <a:p>
            <a:pPr algn="r" rtl="1">
              <a:buFontTx/>
              <a:buNone/>
            </a:pPr>
            <a:endParaRPr lang="ar-EG" sz="2400" smtClean="0"/>
          </a:p>
          <a:p>
            <a:pPr lvl="1" algn="just" rtl="1">
              <a:spcBef>
                <a:spcPct val="0"/>
              </a:spcBef>
              <a:buFont typeface="Courier New" pitchFamily="49" charset="0"/>
              <a:buChar char="o"/>
            </a:pPr>
            <a:r>
              <a:rPr lang="ar-EG" sz="2400" smtClean="0">
                <a:latin typeface="Calibri" pitchFamily="34" charset="0"/>
                <a:cs typeface="Calibri" pitchFamily="34" charset="0"/>
              </a:rPr>
              <a:t>مثال ذلك أن ينطق التلاميذ كلمة "كَتَبَ" بعد سماعه لأصوات الكلمة /كَ/ - /تَ/ - /بَ/</a:t>
            </a:r>
          </a:p>
          <a:p>
            <a:pPr lvl="1" algn="just" rtl="1">
              <a:spcBef>
                <a:spcPct val="0"/>
              </a:spcBef>
              <a:buFont typeface="Courier New" pitchFamily="49" charset="0"/>
              <a:buChar char="o"/>
            </a:pPr>
            <a:endParaRPr lang="ar-EG" sz="2400" smtClean="0">
              <a:latin typeface="Calibri" pitchFamily="34" charset="0"/>
              <a:cs typeface="Calibri" pitchFamily="34" charset="0"/>
            </a:endParaRPr>
          </a:p>
          <a:p>
            <a:pPr lvl="1" algn="just" rtl="1">
              <a:spcBef>
                <a:spcPct val="0"/>
              </a:spcBef>
              <a:buFont typeface="Courier New" pitchFamily="49" charset="0"/>
              <a:buChar char="o"/>
            </a:pPr>
            <a:r>
              <a:rPr lang="ar-EG" sz="2400" smtClean="0">
                <a:latin typeface="Calibri" pitchFamily="34" charset="0"/>
                <a:cs typeface="Calibri" pitchFamily="34" charset="0"/>
              </a:rPr>
              <a:t>امثلة اخرى متضمنة الأصوات مع حروف المد مثل "كتاب" /كِ/ - /تَا/ - /بُ/</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Object 4"/>
          <p:cNvGraphicFramePr>
            <a:graphicFrameLocks noChangeAspect="1"/>
          </p:cNvGraphicFramePr>
          <p:nvPr/>
        </p:nvGraphicFramePr>
        <p:xfrm>
          <a:off x="0" y="0"/>
          <a:ext cx="9144000" cy="6858000"/>
        </p:xfrm>
        <a:graphic>
          <a:graphicData uri="http://schemas.openxmlformats.org/presentationml/2006/ole">
            <p:oleObj spid="_x0000_s29704" name="انزلاق" r:id="rId3" imgW="4572000" imgH="3429000" progId="PowerPoint.Slide.8">
              <p:embed/>
            </p:oleObj>
          </a:graphicData>
        </a:graphic>
      </p:graphicFrame>
      <p:sp>
        <p:nvSpPr>
          <p:cNvPr id="27651"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مستويات</a:t>
            </a:r>
            <a:r>
              <a:rPr lang="ar-EG" dirty="0" smtClean="0">
                <a:effectLst>
                  <a:outerShdw blurRad="38100" dist="38100" dir="2700000" algn="tl">
                    <a:srgbClr val="000000">
                      <a:alpha val="43137"/>
                    </a:srgbClr>
                  </a:outerShdw>
                </a:effectLst>
              </a:rPr>
              <a:t> </a:t>
            </a:r>
            <a:r>
              <a:rPr lang="ar-SA" dirty="0" smtClean="0">
                <a:solidFill>
                  <a:srgbClr val="005D78"/>
                </a:solidFill>
                <a:effectLst>
                  <a:outerShdw blurRad="38100" dist="38100" dir="2700000" algn="tl">
                    <a:srgbClr val="000000">
                      <a:alpha val="43137"/>
                    </a:srgbClr>
                  </a:outerShdw>
                </a:effectLst>
              </a:rPr>
              <a:t>الوعي الصوتي</a:t>
            </a:r>
            <a:r>
              <a:rPr lang="ar-EG" dirty="0" smtClean="0">
                <a:solidFill>
                  <a:srgbClr val="005D78"/>
                </a:solidFill>
                <a:effectLst>
                  <a:outerShdw blurRad="38100" dist="38100" dir="2700000" algn="tl">
                    <a:srgbClr val="000000">
                      <a:alpha val="43137"/>
                    </a:srgbClr>
                  </a:outerShdw>
                </a:effectLst>
              </a:rPr>
              <a:t>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r>
              <a:rPr lang="ar-EG" sz="2400" b="1" smtClean="0"/>
              <a:t>تقطيع الكلمة إلى أصوات</a:t>
            </a:r>
            <a:r>
              <a:rPr lang="ar-EG" sz="2400" smtClean="0"/>
              <a:t>:</a:t>
            </a:r>
          </a:p>
          <a:p>
            <a:pPr algn="r" rtl="1">
              <a:buFontTx/>
              <a:buNone/>
            </a:pPr>
            <a:r>
              <a:rPr lang="ar-EG" sz="2400" smtClean="0"/>
              <a:t>    وتشمل التعرف على الأصوات المسموعة في الكلمة، وكذلك عدد هذه</a:t>
            </a:r>
          </a:p>
          <a:p>
            <a:pPr algn="r" rtl="1">
              <a:buFontTx/>
              <a:buNone/>
            </a:pPr>
            <a:r>
              <a:rPr lang="ar-EG" sz="2400" smtClean="0"/>
              <a:t>    الأصوات.</a:t>
            </a:r>
          </a:p>
          <a:p>
            <a:pPr algn="r" rtl="1">
              <a:buFontTx/>
              <a:buNone/>
            </a:pPr>
            <a:endParaRPr lang="ar-EG" sz="2400" smtClean="0"/>
          </a:p>
          <a:p>
            <a:pPr lvl="1" algn="just" rtl="1">
              <a:spcBef>
                <a:spcPct val="0"/>
              </a:spcBef>
              <a:buFont typeface="Courier New" pitchFamily="49" charset="0"/>
              <a:buChar char="o"/>
            </a:pPr>
            <a:r>
              <a:rPr lang="ar-EG" sz="2400" smtClean="0">
                <a:latin typeface="Calibri" pitchFamily="34" charset="0"/>
                <a:cs typeface="Calibri" pitchFamily="34" charset="0"/>
              </a:rPr>
              <a:t>تَلاميذُ      (تَـ / ـلا / ميـِ / ـذُ )</a:t>
            </a:r>
          </a:p>
          <a:p>
            <a:pPr lvl="1" algn="just" rtl="1">
              <a:spcBef>
                <a:spcPct val="0"/>
              </a:spcBef>
              <a:buFont typeface="Courier New" pitchFamily="49" charset="0"/>
              <a:buChar char="o"/>
            </a:pPr>
            <a:endParaRPr lang="ar-EG" sz="2400" smtClean="0">
              <a:latin typeface="Calibri" pitchFamily="34" charset="0"/>
              <a:cs typeface="Calibri" pitchFamily="34" charset="0"/>
            </a:endParaRPr>
          </a:p>
          <a:p>
            <a:pPr lvl="1" algn="just" rtl="1">
              <a:spcBef>
                <a:spcPct val="0"/>
              </a:spcBef>
              <a:buFont typeface="Courier New" pitchFamily="49" charset="0"/>
              <a:buChar char="o"/>
            </a:pPr>
            <a:r>
              <a:rPr lang="ar-EG" sz="2400" smtClean="0">
                <a:latin typeface="Calibri" pitchFamily="34" charset="0"/>
                <a:cs typeface="Calibri" pitchFamily="34" charset="0"/>
              </a:rPr>
              <a:t>وَجَدَ     ( وَ/ جـَ / ـدَ)</a:t>
            </a:r>
          </a:p>
          <a:p>
            <a:pPr lvl="1" algn="just" rtl="1">
              <a:spcBef>
                <a:spcPct val="0"/>
              </a:spcBef>
              <a:buFont typeface="Courier New" pitchFamily="49" charset="0"/>
              <a:buChar char="o"/>
            </a:pPr>
            <a:endParaRPr lang="ar-EG" sz="2400" smtClean="0">
              <a:latin typeface="Calibri" pitchFamily="34" charset="0"/>
              <a:cs typeface="Calibri" pitchFamily="34" charset="0"/>
            </a:endParaRPr>
          </a:p>
          <a:p>
            <a:pPr lvl="1" algn="just" rtl="1">
              <a:spcBef>
                <a:spcPct val="0"/>
              </a:spcBef>
              <a:buFont typeface="Courier New" pitchFamily="49" charset="0"/>
              <a:buChar char="o"/>
            </a:pPr>
            <a:r>
              <a:rPr lang="ar-EG" sz="2400" smtClean="0">
                <a:latin typeface="Calibri" pitchFamily="34" charset="0"/>
                <a:cs typeface="Calibri" pitchFamily="34" charset="0"/>
              </a:rPr>
              <a:t>نَامَ         (نَا / مَ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4"/>
          <p:cNvGraphicFramePr>
            <a:graphicFrameLocks noChangeAspect="1"/>
          </p:cNvGraphicFramePr>
          <p:nvPr/>
        </p:nvGraphicFramePr>
        <p:xfrm>
          <a:off x="0" y="0"/>
          <a:ext cx="9144000" cy="6858000"/>
        </p:xfrm>
        <a:graphic>
          <a:graphicData uri="http://schemas.openxmlformats.org/presentationml/2006/ole">
            <p:oleObj spid="_x0000_s30728" name="انزلاق" r:id="rId3" imgW="4572000" imgH="3429000" progId="PowerPoint.Slide.8">
              <p:embed/>
            </p:oleObj>
          </a:graphicData>
        </a:graphic>
      </p:graphicFrame>
      <p:sp>
        <p:nvSpPr>
          <p:cNvPr id="28675"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مستويات</a:t>
            </a:r>
            <a:r>
              <a:rPr lang="ar-EG" dirty="0" smtClean="0">
                <a:effectLst>
                  <a:outerShdw blurRad="38100" dist="38100" dir="2700000" algn="tl">
                    <a:srgbClr val="000000">
                      <a:alpha val="43137"/>
                    </a:srgbClr>
                  </a:outerShdw>
                </a:effectLst>
              </a:rPr>
              <a:t> </a:t>
            </a:r>
            <a:r>
              <a:rPr lang="ar-SA" dirty="0" smtClean="0">
                <a:solidFill>
                  <a:srgbClr val="005D78"/>
                </a:solidFill>
                <a:effectLst>
                  <a:outerShdw blurRad="38100" dist="38100" dir="2700000" algn="tl">
                    <a:srgbClr val="000000">
                      <a:alpha val="43137"/>
                    </a:srgbClr>
                  </a:outerShdw>
                </a:effectLst>
              </a:rPr>
              <a:t>الوعي الصوتي</a:t>
            </a:r>
            <a:r>
              <a:rPr lang="ar-EG" dirty="0" smtClean="0">
                <a:solidFill>
                  <a:srgbClr val="005D78"/>
                </a:solidFill>
                <a:effectLst>
                  <a:outerShdw blurRad="38100" dist="38100" dir="2700000" algn="tl">
                    <a:srgbClr val="000000">
                      <a:alpha val="43137"/>
                    </a:srgbClr>
                  </a:outerShdw>
                </a:effectLst>
              </a:rPr>
              <a:t>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r>
              <a:rPr lang="ar-EG" sz="2400" b="1" smtClean="0"/>
              <a:t>التلاعب بالأصوات</a:t>
            </a:r>
            <a:r>
              <a:rPr lang="ar-EG" sz="2400" smtClean="0"/>
              <a:t>:</a:t>
            </a:r>
          </a:p>
          <a:p>
            <a:pPr algn="r" rtl="1">
              <a:buFontTx/>
              <a:buNone/>
            </a:pPr>
            <a:r>
              <a:rPr lang="ar-EG" sz="2400" smtClean="0"/>
              <a:t>    ويتمثل في القدرة على حذف أصوات أو استبدالها لتكوين كلمات جديدة.</a:t>
            </a:r>
          </a:p>
          <a:p>
            <a:pPr algn="just" rtl="1">
              <a:spcBef>
                <a:spcPct val="0"/>
              </a:spcBef>
              <a:buFont typeface="Calibri" pitchFamily="34" charset="0"/>
              <a:buChar char="⁻"/>
            </a:pPr>
            <a:r>
              <a:rPr lang="ar-SA" sz="2400" smtClean="0">
                <a:latin typeface="Calibri" pitchFamily="34" charset="0"/>
                <a:ea typeface="Calibri" pitchFamily="34" charset="0"/>
                <a:cs typeface="Times New Roman" pitchFamily="18" charset="0"/>
              </a:rPr>
              <a:t>ينطق المدرب كلمة مثل  (رمال)  ثم يسأل: </a:t>
            </a:r>
            <a:endParaRPr lang="en-US" sz="2400" smtClean="0">
              <a:latin typeface="Calibri" pitchFamily="34" charset="0"/>
              <a:ea typeface="Calibri" pitchFamily="34" charset="0"/>
              <a:cs typeface="Times New Roman" pitchFamily="18" charset="0"/>
            </a:endParaRPr>
          </a:p>
          <a:p>
            <a:pPr algn="just" rtl="1">
              <a:spcBef>
                <a:spcPct val="0"/>
              </a:spcBef>
              <a:buFont typeface="Calibri" pitchFamily="34" charset="0"/>
              <a:buChar char="⁻"/>
            </a:pPr>
            <a:endParaRPr lang="en-US" sz="2400" smtClean="0">
              <a:latin typeface="Calibri" pitchFamily="34" charset="0"/>
              <a:ea typeface="Calibri" pitchFamily="34" charset="0"/>
              <a:cs typeface="Times New Roman" pitchFamily="18" charset="0"/>
            </a:endParaRPr>
          </a:p>
          <a:p>
            <a:pPr lvl="1" algn="just" rtl="1">
              <a:spcBef>
                <a:spcPct val="0"/>
              </a:spcBef>
              <a:buFont typeface="Courier New" pitchFamily="49" charset="0"/>
              <a:buChar char="o"/>
            </a:pPr>
            <a:r>
              <a:rPr lang="ar-SA" sz="2400" smtClean="0">
                <a:latin typeface="Calibri" pitchFamily="34" charset="0"/>
                <a:cs typeface="Calibri" pitchFamily="34" charset="0"/>
              </a:rPr>
              <a:t>كيف ننطق الكلمة دون صوت الراء (رِ) ؟ </a:t>
            </a:r>
            <a:endParaRPr lang="en-US" sz="2400" smtClean="0">
              <a:latin typeface="Calibri" pitchFamily="34" charset="0"/>
              <a:cs typeface="Calibri" pitchFamily="34" charset="0"/>
            </a:endParaRPr>
          </a:p>
          <a:p>
            <a:pPr lvl="1" algn="just" rtl="1">
              <a:spcBef>
                <a:spcPct val="0"/>
              </a:spcBef>
              <a:buFont typeface="Courier New" pitchFamily="49" charset="0"/>
              <a:buChar char="o"/>
            </a:pPr>
            <a:endParaRPr lang="en-US" sz="2400" smtClean="0">
              <a:latin typeface="Calibri" pitchFamily="34" charset="0"/>
              <a:cs typeface="Calibri" pitchFamily="34" charset="0"/>
            </a:endParaRPr>
          </a:p>
          <a:p>
            <a:pPr lvl="1" algn="just" rtl="1">
              <a:spcBef>
                <a:spcPct val="0"/>
              </a:spcBef>
              <a:buFont typeface="Courier New" pitchFamily="49" charset="0"/>
              <a:buChar char="o"/>
            </a:pPr>
            <a:r>
              <a:rPr lang="ar-SA" sz="2400" smtClean="0">
                <a:latin typeface="Calibri" pitchFamily="34" charset="0"/>
                <a:cs typeface="Calibri" pitchFamily="34" charset="0"/>
              </a:rPr>
              <a:t>لو استبدلنا صوت الراء (رِ) بصوت الجيم (جِ) ماذا ستصبح الكلمة؟ </a:t>
            </a:r>
            <a:endParaRPr lang="en-US" sz="2400" smtClean="0">
              <a:latin typeface="Calibri" pitchFamily="34" charset="0"/>
              <a:cs typeface="Calibri" pitchFamily="34" charset="0"/>
            </a:endParaRPr>
          </a:p>
          <a:p>
            <a:pPr lvl="1" algn="just" rtl="1">
              <a:spcBef>
                <a:spcPct val="0"/>
              </a:spcBef>
              <a:buFont typeface="Courier New" pitchFamily="49" charset="0"/>
              <a:buChar char="o"/>
            </a:pPr>
            <a:endParaRPr lang="en-US" sz="2400" smtClean="0">
              <a:latin typeface="Calibri" pitchFamily="34" charset="0"/>
              <a:cs typeface="Calibri" pitchFamily="34" charset="0"/>
            </a:endParaRPr>
          </a:p>
          <a:p>
            <a:pPr lvl="1" algn="just" rtl="1">
              <a:spcBef>
                <a:spcPct val="0"/>
              </a:spcBef>
              <a:buFont typeface="Courier New" pitchFamily="49" charset="0"/>
              <a:buChar char="o"/>
            </a:pPr>
            <a:r>
              <a:rPr lang="ar-SA" sz="2400" smtClean="0">
                <a:latin typeface="Calibri" pitchFamily="34" charset="0"/>
                <a:cs typeface="Calibri" pitchFamily="34" charset="0"/>
              </a:rPr>
              <a:t> لو استبدلنا صوت الراء (رِ) بصوتالكاف (كَ) ماذا ستصبح  الكلمة؟ </a:t>
            </a:r>
            <a:endParaRPr lang="en-US" sz="240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4"/>
          <p:cNvGraphicFramePr>
            <a:graphicFrameLocks noChangeAspect="1"/>
          </p:cNvGraphicFramePr>
          <p:nvPr/>
        </p:nvGraphicFramePr>
        <p:xfrm>
          <a:off x="0" y="0"/>
          <a:ext cx="9144000" cy="6858000"/>
        </p:xfrm>
        <a:graphic>
          <a:graphicData uri="http://schemas.openxmlformats.org/presentationml/2006/ole">
            <p:oleObj spid="_x0000_s31751" name="انزلاق" r:id="rId3" imgW="4572000" imgH="3429000" progId="PowerPoint.Slide.8">
              <p:embed/>
            </p:oleObj>
          </a:graphicData>
        </a:graphic>
      </p:graphicFrame>
      <p:sp>
        <p:nvSpPr>
          <p:cNvPr id="29701" name="عنوان 1"/>
          <p:cNvSpPr txBox="1">
            <a:spLocks/>
          </p:cNvSpPr>
          <p:nvPr/>
        </p:nvSpPr>
        <p:spPr bwMode="auto">
          <a:xfrm>
            <a:off x="685800" y="2589213"/>
            <a:ext cx="7772400" cy="1679575"/>
          </a:xfrm>
          <a:prstGeom prst="rect">
            <a:avLst/>
          </a:prstGeom>
          <a:noFill/>
          <a:ln w="9525">
            <a:noFill/>
            <a:miter lim="800000"/>
            <a:headEnd/>
            <a:tailEnd/>
          </a:ln>
        </p:spPr>
        <p:txBody>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ar-EG" sz="4400">
                <a:solidFill>
                  <a:srgbClr val="005D78"/>
                </a:solidFill>
                <a:effectLst>
                  <a:outerShdw blurRad="38100" dist="38100" dir="2700000" algn="tl">
                    <a:srgbClr val="C0C0C0"/>
                  </a:outerShdw>
                </a:effectLst>
              </a:rPr>
              <a:t>اليوم الثاني</a:t>
            </a:r>
          </a:p>
          <a:p>
            <a:pPr algn="ctr" rtl="0"/>
            <a:r>
              <a:rPr lang="ar-EG" sz="4400" b="1">
                <a:solidFill>
                  <a:srgbClr val="005D78"/>
                </a:solidFill>
                <a:effectLst>
                  <a:outerShdw blurRad="38100" dist="38100" dir="2700000" algn="tl">
                    <a:srgbClr val="C0C0C0"/>
                  </a:outerShdw>
                </a:effectLst>
              </a:rPr>
              <a:t>الطريقة الصوتية</a:t>
            </a:r>
            <a:endParaRPr lang="ar-SA" sz="4400" b="1">
              <a:solidFill>
                <a:srgbClr val="005D78"/>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4"/>
          <p:cNvGraphicFramePr>
            <a:graphicFrameLocks noChangeAspect="1"/>
          </p:cNvGraphicFramePr>
          <p:nvPr/>
        </p:nvGraphicFramePr>
        <p:xfrm>
          <a:off x="0" y="0"/>
          <a:ext cx="9144000" cy="6858000"/>
        </p:xfrm>
        <a:graphic>
          <a:graphicData uri="http://schemas.openxmlformats.org/presentationml/2006/ole">
            <p:oleObj spid="_x0000_s32776" name="انزلاق" r:id="rId3" imgW="4572000" imgH="3429000" progId="PowerPoint.Slide.8">
              <p:embed/>
            </p:oleObj>
          </a:graphicData>
        </a:graphic>
      </p:graphicFrame>
      <p:sp>
        <p:nvSpPr>
          <p:cNvPr id="30723"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الأهداف</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يحدد مفهوم الطريقة الصوتية. </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يستنتج فاعلية استخدامها في تحسين قراءة التلاميذ</a:t>
            </a:r>
            <a:r>
              <a:rPr lang="ar-SA" sz="2400" b="1" kern="1200" dirty="0" smtClean="0">
                <a:latin typeface="Times New Roman" pitchFamily="18" charset="0"/>
                <a:ea typeface="Times New Roman" pitchFamily="18" charset="0"/>
                <a:cs typeface="Simplified Arabic" pitchFamily="2" charset="-78"/>
              </a:rPr>
              <a:t>.</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يستخدم إجراءات  تطبيق الطريقة الصوتية في تدريس مهارات </a:t>
            </a:r>
            <a:r>
              <a:rPr lang="ar-SA" sz="2400" b="1" kern="1200" dirty="0" smtClean="0">
                <a:latin typeface="Times New Roman" pitchFamily="18" charset="0"/>
                <a:ea typeface="Times New Roman" pitchFamily="18" charset="0"/>
                <a:cs typeface="Simplified Arabic" pitchFamily="2" charset="-78"/>
              </a:rPr>
              <a:t>القراءة</a:t>
            </a:r>
            <a:r>
              <a:rPr lang="ar-EG" sz="2400" b="1" kern="1200" dirty="0" smtClean="0">
                <a:latin typeface="Times New Roman" pitchFamily="18" charset="0"/>
                <a:ea typeface="Times New Roman" pitchFamily="18" charset="0"/>
                <a:cs typeface="Simplified Arabic" pitchFamily="2" charset="-78"/>
              </a:rPr>
              <a:t>.</a:t>
            </a:r>
          </a:p>
          <a:p>
            <a:pPr algn="justLow" rtl="1">
              <a:spcBef>
                <a:spcPct val="0"/>
              </a:spcBef>
              <a:buFont typeface="Arial" pitchFamily="34" charset="0"/>
              <a:buChar char="•"/>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يناقش كيف يتعلم التلاميذ</a:t>
            </a:r>
            <a:r>
              <a:rPr lang="ar-SA" sz="2400" b="1" kern="1200" dirty="0" smtClean="0">
                <a:latin typeface="Times New Roman" pitchFamily="18" charset="0"/>
                <a:ea typeface="Times New Roman" pitchFamily="18" charset="0"/>
                <a:cs typeface="Simplified Arabic" pitchFamily="2" charset="-78"/>
              </a:rPr>
              <a:t>.</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يحدد الإجراءات اللازمة لتنمية المهارة بصفة عامة.  </a:t>
            </a:r>
            <a:endParaRPr lang="en-US" sz="2400" b="1" kern="1200" dirty="0">
              <a:latin typeface="Times New Roman" pitchFamily="18" charset="0"/>
              <a:ea typeface="Times New Roman" pitchFamily="18" charset="0"/>
              <a:cs typeface="Simplified Arabic"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4"/>
          <p:cNvGraphicFramePr>
            <a:graphicFrameLocks noChangeAspect="1"/>
          </p:cNvGraphicFramePr>
          <p:nvPr/>
        </p:nvGraphicFramePr>
        <p:xfrm>
          <a:off x="0" y="0"/>
          <a:ext cx="9144000" cy="6858000"/>
        </p:xfrm>
        <a:graphic>
          <a:graphicData uri="http://schemas.openxmlformats.org/presentationml/2006/ole">
            <p:oleObj spid="_x0000_s33800" name="انزلاق" r:id="rId3" imgW="4572000" imgH="3429000" progId="PowerPoint.Slide.8">
              <p:embed/>
            </p:oleObj>
          </a:graphicData>
        </a:graphic>
      </p:graphicFrame>
      <p:sp>
        <p:nvSpPr>
          <p:cNvPr id="31747"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الأهداف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يقارن بين طريقة تعليم أية مهارة وطريقة تعليم المهارات القرائية. </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endParaRPr lang="ar-EG"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يطبق تدريس اسم الحرف </a:t>
            </a:r>
            <a:r>
              <a:rPr lang="ar-SA" sz="2400" b="1" kern="1200" dirty="0" smtClean="0">
                <a:latin typeface="Times New Roman" pitchFamily="18" charset="0"/>
                <a:ea typeface="Times New Roman" pitchFamily="18" charset="0"/>
                <a:cs typeface="Simplified Arabic" pitchFamily="2" charset="-78"/>
              </a:rPr>
              <a:t>وشكله.</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endParaRPr lang="ar-SA"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SA" sz="2400" b="1" kern="1200" dirty="0">
                <a:latin typeface="Times New Roman" pitchFamily="18" charset="0"/>
                <a:ea typeface="Times New Roman" pitchFamily="18" charset="0"/>
                <a:cs typeface="Simplified Arabic" pitchFamily="2" charset="-78"/>
              </a:rPr>
              <a:t>يقيم بعض العروض باستخدام قائمة تحقق ( استمارة ملاحظة). </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endParaRPr lang="ar-SA"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defRPr/>
            </a:pPr>
            <a:r>
              <a:rPr lang="ar-EG" sz="2400" b="1" kern="1200" dirty="0" smtClean="0">
                <a:latin typeface="Times New Roman" pitchFamily="18" charset="0"/>
                <a:ea typeface="Times New Roman" pitchFamily="18" charset="0"/>
                <a:cs typeface="Simplified Arabic" pitchFamily="2" charset="-78"/>
              </a:rPr>
              <a:t>يتعرف </a:t>
            </a:r>
            <a:r>
              <a:rPr lang="ar-SA" sz="2400" b="1" kern="1200" dirty="0" smtClean="0">
                <a:latin typeface="Times New Roman" pitchFamily="18" charset="0"/>
                <a:ea typeface="Times New Roman" pitchFamily="18" charset="0"/>
                <a:cs typeface="Simplified Arabic" pitchFamily="2" charset="-78"/>
              </a:rPr>
              <a:t>الدليل </a:t>
            </a:r>
            <a:r>
              <a:rPr lang="ar-SA" sz="2400" b="1" kern="1200" dirty="0">
                <a:latin typeface="Times New Roman" pitchFamily="18" charset="0"/>
                <a:ea typeface="Times New Roman" pitchFamily="18" charset="0"/>
                <a:cs typeface="Simplified Arabic" pitchFamily="2" charset="-78"/>
              </a:rPr>
              <a:t>الاسترشادي للمعلم والخاص باستخدام الطريقة الصوتية في تعليم القراءة.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4"/>
          <p:cNvGraphicFramePr>
            <a:graphicFrameLocks noChangeAspect="1"/>
          </p:cNvGraphicFramePr>
          <p:nvPr/>
        </p:nvGraphicFramePr>
        <p:xfrm>
          <a:off x="0" y="0"/>
          <a:ext cx="9144000" cy="6858000"/>
        </p:xfrm>
        <a:graphic>
          <a:graphicData uri="http://schemas.openxmlformats.org/presentationml/2006/ole">
            <p:oleObj spid="_x0000_s34848" name="انزلاق" r:id="rId3" imgW="4572000" imgH="3429000" progId="PowerPoint.Slide.8">
              <p:embed/>
            </p:oleObj>
          </a:graphicData>
        </a:graphic>
      </p:graphicFrame>
      <p:sp>
        <p:nvSpPr>
          <p:cNvPr id="32771"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البرنامج الزمني</a:t>
            </a:r>
            <a:endParaRPr lang="en-US" dirty="0" smtClean="0">
              <a:solidFill>
                <a:srgbClr val="005D78"/>
              </a:solidFill>
              <a:effectLst>
                <a:outerShdw blurRad="38100" dist="38100" dir="2700000" algn="tl">
                  <a:srgbClr val="000000">
                    <a:alpha val="43137"/>
                  </a:srgbClr>
                </a:outerShdw>
              </a:effectLst>
            </a:endParaRPr>
          </a:p>
        </p:txBody>
      </p:sp>
      <p:graphicFrame>
        <p:nvGraphicFramePr>
          <p:cNvPr id="6" name="عنصر نائب للمحتوى 1"/>
          <p:cNvGraphicFramePr>
            <a:graphicFrameLocks/>
          </p:cNvGraphicFramePr>
          <p:nvPr>
            <p:extLst>
              <p:ext uri="{D42A27DB-BD31-4B8C-83A1-F6EECF244321}">
                <p14:modId xmlns="" xmlns:p14="http://schemas.microsoft.com/office/powerpoint/2010/main" val="1754681840"/>
              </p:ext>
            </p:extLst>
          </p:nvPr>
        </p:nvGraphicFramePr>
        <p:xfrm>
          <a:off x="533401" y="1752600"/>
          <a:ext cx="8077199" cy="4191000"/>
        </p:xfrm>
        <a:graphic>
          <a:graphicData uri="http://schemas.openxmlformats.org/drawingml/2006/table">
            <a:tbl>
              <a:tblPr rtl="1" firstRow="1" firstCol="1" bandRow="1"/>
              <a:tblGrid>
                <a:gridCol w="1498600"/>
                <a:gridCol w="1955800"/>
                <a:gridCol w="3891223"/>
                <a:gridCol w="731576"/>
              </a:tblGrid>
              <a:tr h="599563">
                <a:tc>
                  <a:txBody>
                    <a:bodyPr/>
                    <a:lstStyle/>
                    <a:p>
                      <a:pPr marL="91440" marR="0" algn="ctr" rtl="1">
                        <a:spcBef>
                          <a:spcPts val="200"/>
                        </a:spcBef>
                        <a:spcAft>
                          <a:spcPts val="200"/>
                        </a:spcAft>
                      </a:pPr>
                      <a:r>
                        <a:rPr lang="ar-SA" sz="2000" b="1" dirty="0">
                          <a:effectLst/>
                          <a:latin typeface="Times New Roman"/>
                          <a:ea typeface="Calibri"/>
                          <a:cs typeface="Simplified Arabic"/>
                        </a:rPr>
                        <a:t>اليوم</a:t>
                      </a:r>
                      <a:endParaRPr lang="en-US" sz="2000" b="1" dirty="0">
                        <a:effectLst/>
                        <a:latin typeface="Calibri"/>
                        <a:ea typeface="Calibri"/>
                        <a:cs typeface="Arial"/>
                      </a:endParaRPr>
                    </a:p>
                  </a:txBody>
                  <a:tcPr marL="57467" marR="5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91440" marR="0" algn="ctr" rtl="1">
                        <a:spcBef>
                          <a:spcPts val="200"/>
                        </a:spcBef>
                        <a:spcAft>
                          <a:spcPts val="200"/>
                        </a:spcAft>
                      </a:pPr>
                      <a:r>
                        <a:rPr lang="ar-SA" sz="2000" b="1" dirty="0">
                          <a:effectLst/>
                          <a:latin typeface="Times New Roman"/>
                          <a:ea typeface="Calibri"/>
                          <a:cs typeface="Simplified Arabic"/>
                        </a:rPr>
                        <a:t>الجلسة</a:t>
                      </a:r>
                      <a:endParaRPr lang="en-US" sz="2000" b="1" dirty="0">
                        <a:effectLst/>
                        <a:latin typeface="Calibri"/>
                        <a:ea typeface="Calibri"/>
                        <a:cs typeface="Arial"/>
                      </a:endParaRPr>
                    </a:p>
                  </a:txBody>
                  <a:tcPr marL="57467" marR="5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91440" marR="0" algn="ctr" rtl="1">
                        <a:spcBef>
                          <a:spcPts val="200"/>
                        </a:spcBef>
                        <a:spcAft>
                          <a:spcPts val="200"/>
                        </a:spcAft>
                      </a:pPr>
                      <a:r>
                        <a:rPr lang="ar-SA" sz="2000" b="1" dirty="0">
                          <a:effectLst/>
                          <a:latin typeface="Times New Roman"/>
                          <a:ea typeface="Calibri"/>
                          <a:cs typeface="Simplified Arabic"/>
                        </a:rPr>
                        <a:t>الموضوعات</a:t>
                      </a:r>
                      <a:endParaRPr lang="en-US" sz="2000" b="1" dirty="0">
                        <a:effectLst/>
                        <a:latin typeface="Calibri"/>
                        <a:ea typeface="Calibri"/>
                        <a:cs typeface="Arial"/>
                      </a:endParaRPr>
                    </a:p>
                  </a:txBody>
                  <a:tcPr marL="57467" marR="5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91440" marR="0" algn="ctr" rtl="1">
                        <a:spcBef>
                          <a:spcPts val="200"/>
                        </a:spcBef>
                        <a:spcAft>
                          <a:spcPts val="200"/>
                        </a:spcAft>
                      </a:pPr>
                      <a:r>
                        <a:rPr lang="ar-SA" sz="2000" b="1" dirty="0">
                          <a:effectLst/>
                          <a:latin typeface="Times New Roman"/>
                          <a:ea typeface="Calibri"/>
                          <a:cs typeface="Simplified Arabic"/>
                        </a:rPr>
                        <a:t>الزمن</a:t>
                      </a:r>
                      <a:endParaRPr lang="en-US" sz="2000" b="1" dirty="0">
                        <a:effectLst/>
                        <a:latin typeface="Calibri"/>
                        <a:ea typeface="Calibri"/>
                        <a:cs typeface="Arial"/>
                      </a:endParaRPr>
                    </a:p>
                  </a:txBody>
                  <a:tcPr marL="57467" marR="5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505377">
                <a:tc rowSpan="3">
                  <a:txBody>
                    <a:bodyPr/>
                    <a:lstStyle/>
                    <a:p>
                      <a:pPr marL="91440" marR="0" algn="justLow" rtl="1">
                        <a:spcBef>
                          <a:spcPts val="200"/>
                        </a:spcBef>
                        <a:spcAft>
                          <a:spcPts val="200"/>
                        </a:spcAft>
                      </a:pPr>
                      <a:r>
                        <a:rPr lang="ar-SA" sz="2000" dirty="0" smtClean="0">
                          <a:effectLst/>
                          <a:latin typeface="Times New Roman"/>
                          <a:ea typeface="Calibri"/>
                          <a:cs typeface="Simplified Arabic"/>
                        </a:rPr>
                        <a:t>الثاني</a:t>
                      </a:r>
                      <a:r>
                        <a:rPr lang="ar-SA" sz="2000" dirty="0">
                          <a:effectLst/>
                          <a:latin typeface="Times New Roman"/>
                          <a:ea typeface="Calibri"/>
                          <a:cs typeface="Simplified Arabic"/>
                        </a:rPr>
                        <a:t>:  الطريقة الصوتية</a:t>
                      </a:r>
                      <a:endParaRPr lang="en-US" sz="2000"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dirty="0">
                          <a:effectLst/>
                          <a:latin typeface="Times New Roman"/>
                          <a:ea typeface="Calibri"/>
                          <a:cs typeface="Simplified Arabic"/>
                        </a:rPr>
                        <a:t>الأولى </a:t>
                      </a:r>
                      <a:endParaRPr lang="en-US" sz="2000"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dirty="0">
                          <a:effectLst/>
                          <a:latin typeface="Times New Roman"/>
                          <a:ea typeface="Calibri"/>
                          <a:cs typeface="Simplified Arabic"/>
                        </a:rPr>
                        <a:t>نشاط (1): مراجعة ما تعلمناه.</a:t>
                      </a:r>
                      <a:endParaRPr lang="en-US" sz="2000" dirty="0">
                        <a:effectLst/>
                        <a:latin typeface="Calibri"/>
                        <a:ea typeface="Calibri"/>
                        <a:cs typeface="Arial"/>
                      </a:endParaRPr>
                    </a:p>
                    <a:p>
                      <a:pPr marL="91440" marR="0" algn="justLow" rtl="1">
                        <a:spcBef>
                          <a:spcPts val="200"/>
                        </a:spcBef>
                        <a:spcAft>
                          <a:spcPts val="200"/>
                        </a:spcAft>
                      </a:pPr>
                      <a:r>
                        <a:rPr lang="ar-SA" sz="2000" dirty="0">
                          <a:effectLst/>
                          <a:latin typeface="Times New Roman"/>
                          <a:ea typeface="Calibri"/>
                          <a:cs typeface="Simplified Arabic"/>
                        </a:rPr>
                        <a:t>نشاط (2): لماذا نحتاج إلى </a:t>
                      </a:r>
                      <a:r>
                        <a:rPr lang="ar-SA" sz="2000" dirty="0" smtClean="0">
                          <a:effectLst/>
                          <a:latin typeface="Times New Roman"/>
                          <a:ea typeface="Calibri"/>
                          <a:cs typeface="Simplified Arabic"/>
                        </a:rPr>
                        <a:t>الطريقة الصوتية؟</a:t>
                      </a:r>
                      <a:endParaRPr lang="en-US" sz="2000" dirty="0">
                        <a:effectLst/>
                        <a:latin typeface="Calibri"/>
                        <a:ea typeface="Calibri"/>
                        <a:cs typeface="Arial"/>
                      </a:endParaRPr>
                    </a:p>
                    <a:p>
                      <a:pPr marL="91440" marR="0" algn="justLow" rtl="1">
                        <a:spcBef>
                          <a:spcPts val="200"/>
                        </a:spcBef>
                        <a:spcAft>
                          <a:spcPts val="200"/>
                        </a:spcAft>
                      </a:pPr>
                      <a:r>
                        <a:rPr lang="ar-SA" sz="2000" dirty="0">
                          <a:effectLst/>
                          <a:latin typeface="Times New Roman"/>
                          <a:ea typeface="Calibri"/>
                          <a:cs typeface="Simplified Arabic"/>
                        </a:rPr>
                        <a:t>نشاط (3): الطريقة الصوتية: ما </a:t>
                      </a:r>
                      <a:r>
                        <a:rPr lang="ar-SA" sz="2000" dirty="0" smtClean="0">
                          <a:effectLst/>
                          <a:latin typeface="Times New Roman"/>
                          <a:ea typeface="Calibri"/>
                          <a:cs typeface="Simplified Arabic"/>
                        </a:rPr>
                        <a:t>ه</a:t>
                      </a:r>
                      <a:r>
                        <a:rPr lang="ar-EG" sz="2000" dirty="0" smtClean="0">
                          <a:effectLst/>
                          <a:latin typeface="Times New Roman"/>
                          <a:ea typeface="Calibri"/>
                          <a:cs typeface="Simplified Arabic"/>
                        </a:rPr>
                        <a:t>ي</a:t>
                      </a:r>
                      <a:r>
                        <a:rPr lang="ar-SA" sz="2000" dirty="0" smtClean="0">
                          <a:effectLst/>
                          <a:latin typeface="Times New Roman"/>
                          <a:ea typeface="Calibri"/>
                          <a:cs typeface="Simplified Arabic"/>
                        </a:rPr>
                        <a:t>؟ </a:t>
                      </a:r>
                      <a:r>
                        <a:rPr lang="ar-SA" sz="2000" dirty="0">
                          <a:effectLst/>
                          <a:latin typeface="Times New Roman"/>
                          <a:ea typeface="Calibri"/>
                          <a:cs typeface="Simplified Arabic"/>
                        </a:rPr>
                        <a:t>كيف نستخدمها؟ </a:t>
                      </a:r>
                      <a:endParaRPr lang="en-US" sz="2000"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ctr" rtl="1">
                        <a:spcBef>
                          <a:spcPts val="200"/>
                        </a:spcBef>
                        <a:spcAft>
                          <a:spcPts val="200"/>
                        </a:spcAft>
                      </a:pPr>
                      <a:r>
                        <a:rPr lang="ar-SA" sz="2000">
                          <a:effectLst/>
                          <a:latin typeface="Times New Roman"/>
                          <a:ea typeface="Calibri"/>
                          <a:cs typeface="Simplified Arabic"/>
                        </a:rPr>
                        <a:t>2 ساعة</a:t>
                      </a:r>
                      <a:endParaRPr lang="en-US" sz="200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1270">
                <a:tc vMerge="1">
                  <a:txBody>
                    <a:bodyPr/>
                    <a:lstStyle/>
                    <a:p>
                      <a:pPr rtl="1"/>
                      <a:endParaRPr lang="ar-SA"/>
                    </a:p>
                  </a:txBody>
                  <a:tcPr/>
                </a:tc>
                <a:tc>
                  <a:txBody>
                    <a:bodyPr/>
                    <a:lstStyle/>
                    <a:p>
                      <a:pPr marL="91440" marR="0" algn="justLow" rtl="1">
                        <a:spcBef>
                          <a:spcPts val="200"/>
                        </a:spcBef>
                        <a:spcAft>
                          <a:spcPts val="200"/>
                        </a:spcAft>
                      </a:pPr>
                      <a:r>
                        <a:rPr lang="ar-SA" sz="2000">
                          <a:effectLst/>
                          <a:latin typeface="Times New Roman"/>
                          <a:ea typeface="Calibri"/>
                          <a:cs typeface="Simplified Arabic"/>
                        </a:rPr>
                        <a:t>الثانية </a:t>
                      </a:r>
                      <a:endParaRPr lang="en-US" sz="200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dirty="0">
                          <a:effectLst/>
                          <a:latin typeface="Times New Roman"/>
                          <a:ea typeface="Calibri"/>
                          <a:cs typeface="Simplified Arabic"/>
                        </a:rPr>
                        <a:t>نشاط (1): مهارات القراءة ( خمس مهارات).</a:t>
                      </a:r>
                      <a:endParaRPr lang="en-US" sz="2000" dirty="0">
                        <a:effectLst/>
                        <a:latin typeface="Calibri"/>
                        <a:ea typeface="Calibri"/>
                        <a:cs typeface="Arial"/>
                      </a:endParaRPr>
                    </a:p>
                    <a:p>
                      <a:pPr marL="91440" marR="0" algn="justLow" rtl="1">
                        <a:spcBef>
                          <a:spcPts val="200"/>
                        </a:spcBef>
                        <a:spcAft>
                          <a:spcPts val="200"/>
                        </a:spcAft>
                      </a:pPr>
                      <a:r>
                        <a:rPr lang="ar-SA" sz="2000" dirty="0">
                          <a:effectLst/>
                          <a:latin typeface="Times New Roman"/>
                          <a:ea typeface="Calibri"/>
                          <a:cs typeface="Simplified Arabic"/>
                        </a:rPr>
                        <a:t>اسم الحرف – شكل الحرف. </a:t>
                      </a:r>
                      <a:endParaRPr lang="en-US" sz="2000"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ctr" rtl="1">
                        <a:spcBef>
                          <a:spcPts val="200"/>
                        </a:spcBef>
                        <a:spcAft>
                          <a:spcPts val="200"/>
                        </a:spcAft>
                      </a:pPr>
                      <a:r>
                        <a:rPr lang="ar-SA" sz="2000">
                          <a:effectLst/>
                          <a:latin typeface="Times New Roman"/>
                          <a:ea typeface="Calibri"/>
                          <a:cs typeface="Simplified Arabic"/>
                        </a:rPr>
                        <a:t>1.30 ساعة</a:t>
                      </a:r>
                      <a:endParaRPr lang="en-US" sz="200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4790">
                <a:tc vMerge="1">
                  <a:txBody>
                    <a:bodyPr/>
                    <a:lstStyle/>
                    <a:p>
                      <a:pPr rtl="1"/>
                      <a:endParaRPr lang="ar-SA"/>
                    </a:p>
                  </a:txBody>
                  <a:tcPr/>
                </a:tc>
                <a:tc>
                  <a:txBody>
                    <a:bodyPr/>
                    <a:lstStyle/>
                    <a:p>
                      <a:pPr marL="91440" marR="0" algn="justLow" rtl="1">
                        <a:spcBef>
                          <a:spcPts val="200"/>
                        </a:spcBef>
                        <a:spcAft>
                          <a:spcPts val="200"/>
                        </a:spcAft>
                      </a:pPr>
                      <a:r>
                        <a:rPr lang="ar-SA" sz="2000">
                          <a:effectLst/>
                          <a:latin typeface="Times New Roman"/>
                          <a:ea typeface="Calibri"/>
                          <a:cs typeface="Simplified Arabic"/>
                        </a:rPr>
                        <a:t>الثالثة </a:t>
                      </a:r>
                      <a:endParaRPr lang="en-US" sz="200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dirty="0">
                          <a:effectLst/>
                          <a:latin typeface="Times New Roman"/>
                          <a:ea typeface="Calibri"/>
                          <a:cs typeface="Simplified Arabic"/>
                        </a:rPr>
                        <a:t>نشاط(1): صوت الحرف ( الحروف مع حركات الضبط). </a:t>
                      </a:r>
                      <a:endParaRPr lang="en-US" sz="2000"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ctr" rtl="1">
                        <a:spcBef>
                          <a:spcPts val="200"/>
                        </a:spcBef>
                        <a:spcAft>
                          <a:spcPts val="200"/>
                        </a:spcAft>
                      </a:pPr>
                      <a:r>
                        <a:rPr lang="ar-EG" sz="2000" dirty="0" smtClean="0">
                          <a:effectLst/>
                          <a:latin typeface="Times New Roman"/>
                          <a:ea typeface="Calibri"/>
                          <a:cs typeface="Simplified Arabic"/>
                        </a:rPr>
                        <a:t>2</a:t>
                      </a:r>
                      <a:r>
                        <a:rPr lang="ar-SA" sz="2000" dirty="0" smtClean="0">
                          <a:effectLst/>
                          <a:latin typeface="Times New Roman"/>
                          <a:ea typeface="Calibri"/>
                          <a:cs typeface="Simplified Arabic"/>
                        </a:rPr>
                        <a:t>.30 </a:t>
                      </a:r>
                      <a:r>
                        <a:rPr lang="ar-SA" sz="2000" dirty="0">
                          <a:effectLst/>
                          <a:latin typeface="Times New Roman"/>
                          <a:ea typeface="Calibri"/>
                          <a:cs typeface="Simplified Arabic"/>
                        </a:rPr>
                        <a:t>ساعة</a:t>
                      </a:r>
                      <a:endParaRPr lang="en-US" sz="2000"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4"/>
          <p:cNvGraphicFramePr>
            <a:graphicFrameLocks noChangeAspect="1"/>
          </p:cNvGraphicFramePr>
          <p:nvPr/>
        </p:nvGraphicFramePr>
        <p:xfrm>
          <a:off x="0" y="0"/>
          <a:ext cx="9144000" cy="6858000"/>
        </p:xfrm>
        <a:graphic>
          <a:graphicData uri="http://schemas.openxmlformats.org/presentationml/2006/ole">
            <p:oleObj spid="_x0000_s36872" name="انزلاق" r:id="rId3" imgW="4572000" imgH="3429000" progId="PowerPoint.Slide.8">
              <p:embed/>
            </p:oleObj>
          </a:graphicData>
        </a:graphic>
      </p:graphicFrame>
      <p:sp>
        <p:nvSpPr>
          <p:cNvPr id="34819"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الطريقة الصوتية</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r" rtl="1">
              <a:spcBef>
                <a:spcPts val="0"/>
              </a:spcBef>
              <a:defRPr/>
            </a:pPr>
            <a:r>
              <a:rPr lang="ar-SA" sz="2400" dirty="0" smtClean="0"/>
              <a:t> هي مدخل لتدريس القراءة يؤكد على العلاقة بين </a:t>
            </a:r>
            <a:r>
              <a:rPr lang="ar-EG" sz="2400" dirty="0" smtClean="0"/>
              <a:t>شكل الحرف وصوته.</a:t>
            </a:r>
          </a:p>
          <a:p>
            <a:pPr algn="r" rtl="1">
              <a:spcBef>
                <a:spcPts val="0"/>
              </a:spcBef>
              <a:defRPr/>
            </a:pPr>
            <a:endParaRPr lang="ar-EG" sz="2400" dirty="0" smtClean="0"/>
          </a:p>
          <a:p>
            <a:pPr algn="r" rtl="1">
              <a:spcBef>
                <a:spcPts val="0"/>
              </a:spcBef>
              <a:defRPr/>
            </a:pPr>
            <a:r>
              <a:rPr lang="ar-EG" sz="2400" dirty="0" smtClean="0"/>
              <a:t>و</a:t>
            </a:r>
            <a:r>
              <a:rPr lang="ar-SA" sz="2400" dirty="0" smtClean="0"/>
              <a:t>هي تساعد التلاميذ / التلميذات على :</a:t>
            </a:r>
          </a:p>
          <a:p>
            <a:pPr lvl="1" algn="r" rtl="1">
              <a:spcBef>
                <a:spcPts val="0"/>
              </a:spcBef>
              <a:defRPr/>
            </a:pPr>
            <a:r>
              <a:rPr lang="ar-SA" sz="2400" dirty="0" smtClean="0"/>
              <a:t> اكتساب مهارات القراءة والكتابة.</a:t>
            </a:r>
          </a:p>
          <a:p>
            <a:pPr lvl="1" algn="r" rtl="1">
              <a:spcBef>
                <a:spcPts val="0"/>
              </a:spcBef>
              <a:defRPr/>
            </a:pPr>
            <a:r>
              <a:rPr lang="ar-EG" sz="2400" dirty="0" smtClean="0"/>
              <a:t> </a:t>
            </a:r>
            <a:r>
              <a:rPr lang="ar-SA" sz="2400" dirty="0" smtClean="0"/>
              <a:t>قراءة وتهجئة كلمات غير مألوفة.</a:t>
            </a:r>
            <a:endParaRPr lang="ar-EG" sz="2400" dirty="0" smtClean="0"/>
          </a:p>
          <a:p>
            <a:pPr lvl="1" algn="r" rtl="1">
              <a:spcBef>
                <a:spcPts val="0"/>
              </a:spcBef>
              <a:defRPr/>
            </a:pPr>
            <a:endParaRPr lang="ar-EG" sz="2400" dirty="0"/>
          </a:p>
          <a:p>
            <a:pPr marL="342900" lvl="1" indent="-342900" algn="r" rtl="1">
              <a:spcBef>
                <a:spcPts val="0"/>
              </a:spcBef>
              <a:buFont typeface="Arial" pitchFamily="34" charset="0"/>
              <a:buChar char="•"/>
              <a:defRPr/>
            </a:pPr>
            <a:r>
              <a:rPr lang="ar-SA" sz="2400" dirty="0">
                <a:cs typeface="+mn-cs"/>
              </a:rPr>
              <a:t>هي التدريس المباشر للعلاقة بين الأصوات والرموز المكتوبة الممثلة لها؛ بهدف تمكين الطفل من قراءة الكلمات.</a:t>
            </a:r>
          </a:p>
          <a:p>
            <a:pPr lvl="1" algn="r" rtl="1">
              <a:spcBef>
                <a:spcPts val="0"/>
              </a:spcBef>
              <a:buFont typeface="Arial" pitchFamily="34" charset="0"/>
              <a:buChar char="•"/>
              <a:defRPr/>
            </a:pPr>
            <a:endParaRPr lang="ar-SA" sz="2400" dirty="0" smtClean="0"/>
          </a:p>
          <a:p>
            <a:pPr algn="r" rtl="1">
              <a:spcBef>
                <a:spcPts val="0"/>
              </a:spcBef>
              <a:defRPr/>
            </a:pPr>
            <a:endParaRPr lang="ar-SA" sz="24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4"/>
          <p:cNvGraphicFramePr>
            <a:graphicFrameLocks noChangeAspect="1"/>
          </p:cNvGraphicFramePr>
          <p:nvPr/>
        </p:nvGraphicFramePr>
        <p:xfrm>
          <a:off x="0" y="0"/>
          <a:ext cx="9144000" cy="6858000"/>
        </p:xfrm>
        <a:graphic>
          <a:graphicData uri="http://schemas.openxmlformats.org/presentationml/2006/ole">
            <p:oleObj spid="_x0000_s37896" name="انزلاق" r:id="rId3" imgW="4572000" imgH="3429000" progId="PowerPoint.Slide.8">
              <p:embed/>
            </p:oleObj>
          </a:graphicData>
        </a:graphic>
      </p:graphicFrame>
      <p:sp>
        <p:nvSpPr>
          <p:cNvPr id="35843"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الطريقة الصوتية (تابع)</a:t>
            </a:r>
            <a:endParaRPr lang="en-US" dirty="0" smtClean="0">
              <a:solidFill>
                <a:srgbClr val="005D78"/>
              </a:solidFill>
              <a:effectLst>
                <a:outerShdw blurRad="38100" dist="38100" dir="2700000" algn="tl">
                  <a:srgbClr val="000000">
                    <a:alpha val="43137"/>
                  </a:srgbClr>
                </a:outerShdw>
              </a:effectLst>
            </a:endParaRPr>
          </a:p>
        </p:txBody>
      </p:sp>
      <p:sp>
        <p:nvSpPr>
          <p:cNvPr id="37892" name="Rectangle 3"/>
          <p:cNvSpPr>
            <a:spLocks noGrp="1" noChangeArrowheads="1"/>
          </p:cNvSpPr>
          <p:nvPr>
            <p:ph type="body" idx="1"/>
          </p:nvPr>
        </p:nvSpPr>
        <p:spPr/>
        <p:txBody>
          <a:bodyPr/>
          <a:lstStyle/>
          <a:p>
            <a:pPr algn="r" rtl="1">
              <a:spcBef>
                <a:spcPct val="0"/>
              </a:spcBef>
            </a:pPr>
            <a:r>
              <a:rPr lang="ar-SA" sz="2400" smtClean="0"/>
              <a:t>هي طريقة تهدف إلى تحسين قدرة التلاميذ على قراءة الكلمات، وتعتمد بشكل أساسي على الربط بين الحرف والصوت الخاص به، ثم الربط بين أصوات الحروف المكونة للكلمة الواحدة.</a:t>
            </a:r>
            <a:endParaRPr lang="ar-EG" sz="2400" smtClean="0"/>
          </a:p>
          <a:p>
            <a:pPr algn="r" rtl="1">
              <a:spcBef>
                <a:spcPct val="0"/>
              </a:spcBef>
            </a:pPr>
            <a:endParaRPr lang="ar-SA" sz="2400" smtClean="0"/>
          </a:p>
          <a:p>
            <a:pPr algn="r" rtl="1">
              <a:spcBef>
                <a:spcPct val="0"/>
              </a:spcBef>
            </a:pPr>
            <a:r>
              <a:rPr lang="ar-SA" sz="2400" smtClean="0"/>
              <a:t>وهي طريقة تعنى بالرمز الصوتي للحرف وليس اسمه.</a:t>
            </a:r>
            <a:endParaRPr lang="ar-EG" sz="2400" smtClean="0"/>
          </a:p>
          <a:p>
            <a:pPr algn="r" rtl="1">
              <a:spcBef>
                <a:spcPct val="0"/>
              </a:spcBef>
            </a:pPr>
            <a:endParaRPr lang="ar-SA" sz="2400" smtClean="0"/>
          </a:p>
          <a:p>
            <a:pPr algn="r" rtl="1">
              <a:spcBef>
                <a:spcPct val="0"/>
              </a:spcBef>
            </a:pPr>
            <a:r>
              <a:rPr lang="ar-SA" sz="2400" smtClean="0"/>
              <a:t>الحرف      + حركة الحرف     =   صوت الحرف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4"/>
          <p:cNvGraphicFramePr>
            <a:graphicFrameLocks noChangeAspect="1"/>
          </p:cNvGraphicFramePr>
          <p:nvPr/>
        </p:nvGraphicFramePr>
        <p:xfrm>
          <a:off x="0" y="0"/>
          <a:ext cx="9144000" cy="6858000"/>
        </p:xfrm>
        <a:graphic>
          <a:graphicData uri="http://schemas.openxmlformats.org/presentationml/2006/ole">
            <p:oleObj spid="_x0000_s38920" name="انزلاق" r:id="rId3" imgW="4572000" imgH="3429000" progId="PowerPoint.Slide.8">
              <p:embed/>
            </p:oleObj>
          </a:graphicData>
        </a:graphic>
      </p:graphicFrame>
      <p:sp>
        <p:nvSpPr>
          <p:cNvPr id="36867"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لماذا تستخدم الطريقة الصوتية؟</a:t>
            </a:r>
            <a:endParaRPr lang="en-US" dirty="0" smtClean="0">
              <a:solidFill>
                <a:srgbClr val="005D78"/>
              </a:solidFill>
              <a:effectLst>
                <a:outerShdw blurRad="38100" dist="38100" dir="2700000" algn="tl">
                  <a:srgbClr val="000000">
                    <a:alpha val="43137"/>
                  </a:srgbClr>
                </a:outerShdw>
              </a:effectLst>
            </a:endParaRPr>
          </a:p>
        </p:txBody>
      </p:sp>
      <p:sp>
        <p:nvSpPr>
          <p:cNvPr id="38916" name="Rectangle 3"/>
          <p:cNvSpPr>
            <a:spLocks noGrp="1" noChangeArrowheads="1"/>
          </p:cNvSpPr>
          <p:nvPr>
            <p:ph type="body" idx="1"/>
          </p:nvPr>
        </p:nvSpPr>
        <p:spPr/>
        <p:txBody>
          <a:bodyPr/>
          <a:lstStyle/>
          <a:p>
            <a:pPr algn="r" rtl="1">
              <a:spcBef>
                <a:spcPct val="0"/>
              </a:spcBef>
            </a:pPr>
            <a:r>
              <a:rPr lang="ar-SA" sz="2400" smtClean="0"/>
              <a:t>يتعلم الأطفال العلاقة بين حروف اللغة المكتوبة والأصوات المفردة للغة المنطوقة واستخدام هذه العلاقة لقراءة الكلمات وكتابتها.</a:t>
            </a:r>
            <a:endParaRPr lang="ar-EG" sz="2400" smtClean="0"/>
          </a:p>
          <a:p>
            <a:pPr algn="r" rtl="1">
              <a:spcBef>
                <a:spcPct val="0"/>
              </a:spcBef>
            </a:pPr>
            <a:endParaRPr lang="ar-SA" sz="2400" smtClean="0"/>
          </a:p>
          <a:p>
            <a:pPr algn="r" rtl="1">
              <a:spcBef>
                <a:spcPct val="0"/>
              </a:spcBef>
            </a:pPr>
            <a:r>
              <a:rPr lang="ar-SA" sz="2400" smtClean="0"/>
              <a:t>تساعد الأطفال على قراءة الكلمات الجديدة بصورتها المفردة وفي السياق أيضاً.</a:t>
            </a:r>
            <a:endParaRPr lang="ar-EG" sz="2400" smtClean="0"/>
          </a:p>
          <a:p>
            <a:pPr algn="r" rtl="1">
              <a:spcBef>
                <a:spcPct val="0"/>
              </a:spcBef>
            </a:pPr>
            <a:endParaRPr lang="ar-SA" sz="2400" smtClean="0"/>
          </a:p>
          <a:p>
            <a:pPr algn="r" rtl="1">
              <a:spcBef>
                <a:spcPct val="0"/>
              </a:spcBef>
            </a:pPr>
            <a:r>
              <a:rPr lang="ar-SA" sz="2400" smtClean="0"/>
              <a:t>تساعد الأطفال على التعرف على الكلمات المألوفة بدقة وسرعة.</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4"/>
          <p:cNvGraphicFramePr>
            <a:graphicFrameLocks noChangeAspect="1"/>
          </p:cNvGraphicFramePr>
          <p:nvPr/>
        </p:nvGraphicFramePr>
        <p:xfrm>
          <a:off x="0" y="0"/>
          <a:ext cx="9144000" cy="6858000"/>
        </p:xfrm>
        <a:graphic>
          <a:graphicData uri="http://schemas.openxmlformats.org/presentationml/2006/ole">
            <p:oleObj spid="_x0000_s39944" name="انزلاق" r:id="rId3" imgW="4572000" imgH="3429000" progId="PowerPoint.Slide.8">
              <p:embed/>
            </p:oleObj>
          </a:graphicData>
        </a:graphic>
      </p:graphicFrame>
      <p:sp>
        <p:nvSpPr>
          <p:cNvPr id="37891"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فاعلية التدريس بالطريقة الصوتية</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SA" sz="2800" b="1" dirty="0"/>
              <a:t>التدريس الصوتي المباشر</a:t>
            </a:r>
            <a:r>
              <a:rPr lang="ar-SA" sz="2800" dirty="0"/>
              <a:t>:</a:t>
            </a:r>
          </a:p>
          <a:p>
            <a:pPr algn="r" rtl="1">
              <a:spcBef>
                <a:spcPts val="0"/>
              </a:spcBef>
              <a:defRPr/>
            </a:pPr>
            <a:r>
              <a:rPr lang="ar-SA" sz="2400" dirty="0"/>
              <a:t>يرفع من مستوى تعرف الكلمات وكذلك الهجاء لدى تلاميذ الحضانة والصف الأول الابتدائي</a:t>
            </a:r>
            <a:r>
              <a:rPr lang="ar-SA" sz="2400" dirty="0" smtClean="0"/>
              <a:t>.</a:t>
            </a:r>
            <a:endParaRPr lang="ar-EG" sz="2400" dirty="0" smtClean="0"/>
          </a:p>
          <a:p>
            <a:pPr algn="r" rtl="1">
              <a:spcBef>
                <a:spcPts val="0"/>
              </a:spcBef>
              <a:defRPr/>
            </a:pPr>
            <a:endParaRPr lang="ar-SA" sz="2400" dirty="0"/>
          </a:p>
          <a:p>
            <a:pPr algn="r" rtl="1">
              <a:spcBef>
                <a:spcPts val="0"/>
              </a:spcBef>
              <a:defRPr/>
            </a:pPr>
            <a:r>
              <a:rPr lang="ar-SA" sz="2400" dirty="0"/>
              <a:t>يرفع مستوى الفهم القرائي بصورة كبيرة</a:t>
            </a:r>
            <a:r>
              <a:rPr lang="ar-SA" sz="2400" dirty="0" smtClean="0"/>
              <a:t>.</a:t>
            </a:r>
            <a:endParaRPr lang="ar-EG" sz="2400" dirty="0" smtClean="0"/>
          </a:p>
          <a:p>
            <a:pPr algn="r" rtl="1">
              <a:spcBef>
                <a:spcPts val="0"/>
              </a:spcBef>
              <a:defRPr/>
            </a:pPr>
            <a:endParaRPr lang="ar-SA" sz="2400" dirty="0"/>
          </a:p>
          <a:p>
            <a:pPr algn="r" rtl="1">
              <a:spcBef>
                <a:spcPts val="0"/>
              </a:spcBef>
              <a:defRPr/>
            </a:pPr>
            <a:r>
              <a:rPr lang="ar-SA" sz="2400" dirty="0"/>
              <a:t>ذو فاعلية بالنسبة لجميع التلاميذ من مختلف الطبقات الاجتماعية والاقتصادية والثقافية </a:t>
            </a:r>
            <a:r>
              <a:rPr lang="ar-SA" sz="2400" dirty="0" smtClean="0"/>
              <a:t>.</a:t>
            </a:r>
            <a:endParaRPr lang="ar-EG" sz="2400" dirty="0" smtClean="0"/>
          </a:p>
          <a:p>
            <a:pPr algn="r" rtl="1">
              <a:spcBef>
                <a:spcPts val="0"/>
              </a:spcBef>
              <a:defRPr/>
            </a:pPr>
            <a:endParaRPr lang="ar-SA"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4"/>
          <p:cNvGraphicFramePr>
            <a:graphicFrameLocks noChangeAspect="1"/>
          </p:cNvGraphicFramePr>
          <p:nvPr/>
        </p:nvGraphicFramePr>
        <p:xfrm>
          <a:off x="0" y="0"/>
          <a:ext cx="9144000" cy="6858000"/>
        </p:xfrm>
        <a:graphic>
          <a:graphicData uri="http://schemas.openxmlformats.org/presentationml/2006/ole">
            <p:oleObj spid="_x0000_s40968" name="انزلاق" r:id="rId3" imgW="4572000" imgH="3429000" progId="PowerPoint.Slide.8">
              <p:embed/>
            </p:oleObj>
          </a:graphicData>
        </a:graphic>
      </p:graphicFrame>
      <p:sp>
        <p:nvSpPr>
          <p:cNvPr id="38915"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فاعلية التدريس بالطريقة الصوتية</a:t>
            </a:r>
            <a:r>
              <a:rPr lang="ar-EG" dirty="0" smtClean="0">
                <a:solidFill>
                  <a:srgbClr val="005D78"/>
                </a:solidFill>
                <a:effectLst>
                  <a:outerShdw blurRad="38100" dist="38100" dir="2700000" algn="tl">
                    <a:srgbClr val="000000">
                      <a:alpha val="43137"/>
                    </a:srgbClr>
                  </a:outerShdw>
                </a:effectLst>
              </a:rPr>
              <a:t> (تابع)</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EG" sz="2800" b="1" dirty="0"/>
              <a:t>التدريس الصوتي المباشر</a:t>
            </a:r>
            <a:r>
              <a:rPr lang="ar-EG" sz="2800" dirty="0"/>
              <a:t>:</a:t>
            </a:r>
          </a:p>
          <a:p>
            <a:pPr algn="r" rtl="1">
              <a:spcBef>
                <a:spcPts val="0"/>
              </a:spcBef>
              <a:defRPr/>
            </a:pPr>
            <a:r>
              <a:rPr lang="ar-SA" sz="2400" dirty="0"/>
              <a:t>ذو فائدة بالنسبة للأطفال الذين لديهم صعوبات في تعلم القراءة أو المعرضين لحدوث مشكلات قرائية في المستقبل.</a:t>
            </a:r>
          </a:p>
          <a:p>
            <a:pPr algn="r" rtl="1">
              <a:spcBef>
                <a:spcPts val="0"/>
              </a:spcBef>
              <a:defRPr/>
            </a:pPr>
            <a:endParaRPr lang="ar-EG" sz="2400" dirty="0" smtClean="0"/>
          </a:p>
          <a:p>
            <a:pPr algn="r" rtl="1">
              <a:spcBef>
                <a:spcPts val="0"/>
              </a:spcBef>
              <a:defRPr/>
            </a:pPr>
            <a:r>
              <a:rPr lang="ar-SA" sz="2400" dirty="0" smtClean="0"/>
              <a:t>أكثر </a:t>
            </a:r>
            <a:r>
              <a:rPr lang="ar-SA" sz="2400" dirty="0"/>
              <a:t>فاعلية عند تقديمه في مرحلة مبكرة (الحضانة</a:t>
            </a:r>
            <a:r>
              <a:rPr lang="ar-EG" sz="2400" dirty="0"/>
              <a:t> </a:t>
            </a:r>
            <a:r>
              <a:rPr lang="ar-SA" sz="2400" dirty="0"/>
              <a:t>2 والصف الأول</a:t>
            </a:r>
            <a:r>
              <a:rPr lang="ar-SA" sz="2400" dirty="0" smtClean="0"/>
              <a:t>).</a:t>
            </a:r>
            <a:endParaRPr lang="ar-EG" sz="2400" dirty="0" smtClean="0"/>
          </a:p>
          <a:p>
            <a:pPr algn="r" rtl="1">
              <a:spcBef>
                <a:spcPts val="0"/>
              </a:spcBef>
              <a:defRPr/>
            </a:pPr>
            <a:endParaRPr lang="ar-SA" sz="2400" dirty="0"/>
          </a:p>
          <a:p>
            <a:pPr algn="r" rtl="1">
              <a:spcBef>
                <a:spcPts val="0"/>
              </a:spcBef>
              <a:defRPr/>
            </a:pPr>
            <a:r>
              <a:rPr lang="ar-SA" sz="2400" dirty="0"/>
              <a:t>يمكن أن يقدم بفاعلية للفصل كله، أو المجموعات الصغيرة، أو الأفراد</a:t>
            </a:r>
            <a:r>
              <a:rPr lang="ar-SA" sz="2400" dirty="0" smtClean="0"/>
              <a:t>.</a:t>
            </a:r>
            <a:endParaRPr lang="ar-EG" sz="2400" dirty="0" smtClean="0"/>
          </a:p>
          <a:p>
            <a:pPr algn="r" rtl="1">
              <a:spcBef>
                <a:spcPts val="0"/>
              </a:spcBef>
              <a:defRPr/>
            </a:pPr>
            <a:endParaRPr lang="ar-SA" sz="2400" dirty="0"/>
          </a:p>
          <a:p>
            <a:pPr algn="r" rtl="1">
              <a:spcBef>
                <a:spcPts val="0"/>
              </a:spcBef>
              <a:defRPr/>
            </a:pPr>
            <a:r>
              <a:rPr lang="ar-SA" sz="2400" dirty="0"/>
              <a:t>عامان من التدريس بالطريقة الصوتية يكفيان معظم التلاميذ (الحضانة والصف الأول، أو الصف الأول والصف الثاني</a:t>
            </a:r>
            <a:r>
              <a:rPr lang="ar-SA" sz="2400" dirty="0" smtClean="0"/>
              <a:t>)</a:t>
            </a:r>
            <a:r>
              <a:rPr lang="ar-EG" sz="2400" dirty="0" smtClean="0"/>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Object 4"/>
          <p:cNvGraphicFramePr>
            <a:graphicFrameLocks noChangeAspect="1"/>
          </p:cNvGraphicFramePr>
          <p:nvPr/>
        </p:nvGraphicFramePr>
        <p:xfrm>
          <a:off x="0" y="0"/>
          <a:ext cx="9144000" cy="6858000"/>
        </p:xfrm>
        <a:graphic>
          <a:graphicData uri="http://schemas.openxmlformats.org/presentationml/2006/ole">
            <p:oleObj spid="_x0000_s41992" name="انزلاق" r:id="rId3" imgW="4572000" imgH="3429000" progId="PowerPoint.Slide.8">
              <p:embed/>
            </p:oleObj>
          </a:graphicData>
        </a:graphic>
      </p:graphicFrame>
      <p:sp>
        <p:nvSpPr>
          <p:cNvPr id="39939"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كيف يتعلم التلاميذ؟</a:t>
            </a:r>
            <a:endParaRPr lang="en-US" dirty="0" smtClean="0">
              <a:solidFill>
                <a:srgbClr val="005D78"/>
              </a:solidFill>
              <a:effectLst>
                <a:outerShdw blurRad="38100" dist="38100" dir="2700000" algn="tl">
                  <a:srgbClr val="000000">
                    <a:alpha val="43137"/>
                  </a:srgbClr>
                </a:outerShdw>
              </a:effectLst>
            </a:endParaRPr>
          </a:p>
        </p:txBody>
      </p:sp>
      <p:sp>
        <p:nvSpPr>
          <p:cNvPr id="41988" name="Rectangle 3"/>
          <p:cNvSpPr>
            <a:spLocks noGrp="1" noChangeArrowheads="1"/>
          </p:cNvSpPr>
          <p:nvPr>
            <p:ph type="body" idx="1"/>
          </p:nvPr>
        </p:nvSpPr>
        <p:spPr/>
        <p:txBody>
          <a:bodyPr/>
          <a:lstStyle/>
          <a:p>
            <a:pPr algn="just" rtl="1">
              <a:spcBef>
                <a:spcPct val="0"/>
              </a:spcBef>
              <a:tabLst>
                <a:tab pos="457200" algn="l"/>
                <a:tab pos="2971800" algn="ctr"/>
                <a:tab pos="5943600" algn="r"/>
              </a:tabLst>
            </a:pPr>
            <a:r>
              <a:rPr lang="ar-SA" sz="2400" smtClean="0">
                <a:latin typeface="Calibri" pitchFamily="34" charset="0"/>
                <a:ea typeface="Calibri" pitchFamily="34" charset="0"/>
                <a:cs typeface="Times New Roman" pitchFamily="18" charset="0"/>
              </a:rPr>
              <a:t>لكي نعرف كيف ندرس على أفضل مستوى، نحتاج أن نعرف كيف يتعلم الناس.</a:t>
            </a:r>
            <a:endParaRPr lang="ar-EG" sz="2400" smtClean="0">
              <a:latin typeface="Calibri" pitchFamily="34" charset="0"/>
              <a:ea typeface="Calibri" pitchFamily="34" charset="0"/>
              <a:cs typeface="Times New Roman" pitchFamily="18" charset="0"/>
            </a:endParaRPr>
          </a:p>
          <a:p>
            <a:pPr algn="just" rtl="1">
              <a:spcBef>
                <a:spcPct val="0"/>
              </a:spcBef>
              <a:tabLst>
                <a:tab pos="457200" algn="l"/>
                <a:tab pos="2971800" algn="ctr"/>
                <a:tab pos="5943600" algn="r"/>
              </a:tabLst>
            </a:pPr>
            <a:endParaRPr lang="ar-EG" sz="2400" smtClean="0">
              <a:latin typeface="Calibri" pitchFamily="34" charset="0"/>
              <a:ea typeface="Calibri" pitchFamily="34" charset="0"/>
              <a:cs typeface="Times New Roman" pitchFamily="18" charset="0"/>
            </a:endParaRPr>
          </a:p>
          <a:p>
            <a:pPr algn="just" rtl="1">
              <a:spcBef>
                <a:spcPct val="0"/>
              </a:spcBef>
              <a:tabLst>
                <a:tab pos="457200" algn="l"/>
                <a:tab pos="2971800" algn="ctr"/>
                <a:tab pos="5943600" algn="r"/>
              </a:tabLst>
            </a:pPr>
            <a:r>
              <a:rPr lang="ar-SA" sz="2400" smtClean="0">
                <a:latin typeface="Calibri" pitchFamily="34" charset="0"/>
                <a:ea typeface="Calibri" pitchFamily="34" charset="0"/>
                <a:cs typeface="Times New Roman" pitchFamily="18" charset="0"/>
              </a:rPr>
              <a:t> </a:t>
            </a:r>
            <a:r>
              <a:rPr lang="ar-EG" sz="2400" smtClean="0">
                <a:latin typeface="Calibri" pitchFamily="34" charset="0"/>
                <a:ea typeface="Calibri" pitchFamily="34" charset="0"/>
                <a:cs typeface="Times New Roman" pitchFamily="18" charset="0"/>
              </a:rPr>
              <a:t>ا</a:t>
            </a:r>
            <a:r>
              <a:rPr lang="ar-SA" sz="2400" smtClean="0">
                <a:latin typeface="Calibri" pitchFamily="34" charset="0"/>
                <a:ea typeface="Calibri" pitchFamily="34" charset="0"/>
                <a:cs typeface="Times New Roman" pitchFamily="18" charset="0"/>
              </a:rPr>
              <a:t>لتعلم عبارة عن عملية، وتقريبا كل ما نتعلمه نتعلمه خلال فترة زمنية.</a:t>
            </a:r>
            <a:r>
              <a:rPr lang="ar-EG" sz="2400" smtClean="0">
                <a:latin typeface="Calibri" pitchFamily="34" charset="0"/>
                <a:ea typeface="Calibri" pitchFamily="34" charset="0"/>
                <a:cs typeface="Times New Roman" pitchFamily="18" charset="0"/>
              </a:rPr>
              <a:t> </a:t>
            </a:r>
          </a:p>
          <a:p>
            <a:pPr algn="just" rtl="1">
              <a:spcBef>
                <a:spcPct val="0"/>
              </a:spcBef>
              <a:tabLst>
                <a:tab pos="457200" algn="l"/>
                <a:tab pos="2971800" algn="ctr"/>
                <a:tab pos="5943600" algn="r"/>
              </a:tabLst>
            </a:pPr>
            <a:endParaRPr lang="ar-EG" sz="2400" smtClean="0">
              <a:latin typeface="Calibri" pitchFamily="34" charset="0"/>
              <a:ea typeface="Calibri" pitchFamily="34" charset="0"/>
              <a:cs typeface="Times New Roman" pitchFamily="18" charset="0"/>
            </a:endParaRPr>
          </a:p>
          <a:p>
            <a:pPr algn="just" rtl="1">
              <a:spcBef>
                <a:spcPct val="0"/>
              </a:spcBef>
              <a:tabLst>
                <a:tab pos="457200" algn="l"/>
                <a:tab pos="2971800" algn="ctr"/>
                <a:tab pos="5943600" algn="r"/>
              </a:tabLst>
            </a:pPr>
            <a:r>
              <a:rPr lang="ar-SA" sz="2400" smtClean="0">
                <a:latin typeface="Calibri" pitchFamily="34" charset="0"/>
                <a:ea typeface="Calibri" pitchFamily="34" charset="0"/>
                <a:cs typeface="Times New Roman" pitchFamily="18" charset="0"/>
              </a:rPr>
              <a:t>في حجرة الدراسة، يمكننا ان نفكر في التدريس والتعلم </a:t>
            </a:r>
            <a:r>
              <a:rPr lang="ar-EG" sz="2400" smtClean="0">
                <a:latin typeface="Calibri" pitchFamily="34" charset="0"/>
                <a:ea typeface="Calibri" pitchFamily="34" charset="0"/>
                <a:cs typeface="Times New Roman" pitchFamily="18" charset="0"/>
              </a:rPr>
              <a:t>من خلال</a:t>
            </a:r>
            <a:r>
              <a:rPr lang="ar-SA" sz="2400" smtClean="0">
                <a:latin typeface="Calibri" pitchFamily="34" charset="0"/>
                <a:ea typeface="Calibri" pitchFamily="34" charset="0"/>
                <a:cs typeface="Times New Roman" pitchFamily="18" charset="0"/>
              </a:rPr>
              <a:t> بعدين</a:t>
            </a:r>
            <a:r>
              <a:rPr lang="ar-EG" sz="2400" smtClean="0">
                <a:latin typeface="Calibri" pitchFamily="34" charset="0"/>
                <a:ea typeface="Calibri" pitchFamily="34" charset="0"/>
                <a:cs typeface="Times New Roman" pitchFamily="18" charset="0"/>
              </a:rPr>
              <a:t> هما دورة التدريس ودورة الدرس.</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4"/>
          <p:cNvGraphicFramePr>
            <a:graphicFrameLocks noChangeAspect="1"/>
          </p:cNvGraphicFramePr>
          <p:nvPr/>
        </p:nvGraphicFramePr>
        <p:xfrm>
          <a:off x="0" y="0"/>
          <a:ext cx="9144000" cy="6858000"/>
        </p:xfrm>
        <a:graphic>
          <a:graphicData uri="http://schemas.openxmlformats.org/presentationml/2006/ole">
            <p:oleObj spid="_x0000_s43016" name="انزلاق" r:id="rId3" imgW="4572000" imgH="3429000" progId="PowerPoint.Slide.8">
              <p:embed/>
            </p:oleObj>
          </a:graphicData>
        </a:graphic>
      </p:graphicFrame>
      <p:sp>
        <p:nvSpPr>
          <p:cNvPr id="40963"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كيف يتعلم التلاميذ؟ (تابع)</a:t>
            </a:r>
            <a:endParaRPr lang="en-US" dirty="0" smtClean="0">
              <a:solidFill>
                <a:srgbClr val="005D78"/>
              </a:solidFill>
              <a:effectLst>
                <a:outerShdw blurRad="38100" dist="38100" dir="2700000" algn="tl">
                  <a:srgbClr val="000000">
                    <a:alpha val="43137"/>
                  </a:srgbClr>
                </a:outerShdw>
              </a:effectLst>
            </a:endParaRPr>
          </a:p>
        </p:txBody>
      </p:sp>
      <p:sp>
        <p:nvSpPr>
          <p:cNvPr id="43012" name="Rectangle 3"/>
          <p:cNvSpPr>
            <a:spLocks noGrp="1" noChangeArrowheads="1"/>
          </p:cNvSpPr>
          <p:nvPr>
            <p:ph type="body" idx="1"/>
          </p:nvPr>
        </p:nvSpPr>
        <p:spPr/>
        <p:txBody>
          <a:bodyPr/>
          <a:lstStyle/>
          <a:p>
            <a:pPr algn="just" rtl="1">
              <a:spcBef>
                <a:spcPct val="0"/>
              </a:spcBef>
              <a:tabLst>
                <a:tab pos="457200" algn="l"/>
                <a:tab pos="2971800" algn="ctr"/>
                <a:tab pos="5943600" algn="r"/>
              </a:tabLst>
            </a:pPr>
            <a:r>
              <a:rPr lang="ar-EG" sz="2400" b="1" smtClean="0">
                <a:solidFill>
                  <a:srgbClr val="000000"/>
                </a:solidFill>
                <a:latin typeface="Calibri" pitchFamily="34" charset="0"/>
                <a:ea typeface="Calibri" pitchFamily="34" charset="0"/>
                <a:cs typeface="Times New Roman" pitchFamily="18" charset="0"/>
              </a:rPr>
              <a:t>دورة التدريس: </a:t>
            </a:r>
            <a:r>
              <a:rPr lang="ar-EG" sz="2400" smtClean="0">
                <a:solidFill>
                  <a:srgbClr val="000000"/>
                </a:solidFill>
                <a:latin typeface="Calibri" pitchFamily="34" charset="0"/>
                <a:ea typeface="Calibri" pitchFamily="34" charset="0"/>
                <a:cs typeface="Times New Roman" pitchFamily="18" charset="0"/>
              </a:rPr>
              <a:t>تصف نوع التدريس الذي يحتاجه التلاميذ خلال الفترة الزمنية المتاحة، وتتكون من 3 نقاط هي تقديم المهارة أو الاستراتيجية الجديدة،  ثم الممارسة، ثم التعميم. </a:t>
            </a:r>
          </a:p>
          <a:p>
            <a:pPr algn="just" rtl="1">
              <a:spcBef>
                <a:spcPct val="0"/>
              </a:spcBef>
              <a:buFontTx/>
              <a:buNone/>
              <a:tabLst>
                <a:tab pos="457200" algn="l"/>
                <a:tab pos="2971800" algn="ctr"/>
                <a:tab pos="5943600" algn="r"/>
              </a:tabLst>
            </a:pPr>
            <a:endParaRPr lang="ar-EG" sz="2400" smtClean="0">
              <a:solidFill>
                <a:srgbClr val="000000"/>
              </a:solidFill>
              <a:latin typeface="Calibri" pitchFamily="34" charset="0"/>
              <a:ea typeface="Calibri" pitchFamily="34" charset="0"/>
              <a:cs typeface="Times New Roman" pitchFamily="18" charset="0"/>
            </a:endParaRPr>
          </a:p>
          <a:p>
            <a:pPr algn="just" rtl="1">
              <a:spcBef>
                <a:spcPct val="0"/>
              </a:spcBef>
              <a:tabLst>
                <a:tab pos="457200" algn="l"/>
                <a:tab pos="2971800" algn="ctr"/>
                <a:tab pos="5943600" algn="r"/>
              </a:tabLst>
            </a:pPr>
            <a:r>
              <a:rPr lang="ar-EG" sz="2400" b="1" smtClean="0">
                <a:solidFill>
                  <a:srgbClr val="000000"/>
                </a:solidFill>
                <a:latin typeface="Calibri" pitchFamily="34" charset="0"/>
                <a:ea typeface="Calibri" pitchFamily="34" charset="0"/>
                <a:cs typeface="Times New Roman" pitchFamily="18" charset="0"/>
              </a:rPr>
              <a:t>دورة الدرس: </a:t>
            </a:r>
            <a:r>
              <a:rPr lang="ar-EG" sz="2400" smtClean="0">
                <a:solidFill>
                  <a:srgbClr val="000000"/>
                </a:solidFill>
                <a:latin typeface="Calibri" pitchFamily="34" charset="0"/>
                <a:ea typeface="Calibri" pitchFamily="34" charset="0"/>
                <a:cs typeface="Times New Roman" pitchFamily="18" charset="0"/>
              </a:rPr>
              <a:t>تصف العمليات المستخدمة في كل درس، و</a:t>
            </a:r>
            <a:r>
              <a:rPr lang="ar-SA" sz="2400" smtClean="0">
                <a:solidFill>
                  <a:srgbClr val="000000"/>
                </a:solidFill>
                <a:latin typeface="Calibri" pitchFamily="34" charset="0"/>
                <a:ea typeface="Calibri" pitchFamily="34" charset="0"/>
                <a:cs typeface="Times New Roman" pitchFamily="18" charset="0"/>
              </a:rPr>
              <a:t>تشمل المهارة ، الهدف، المقدمة، النموذج، الممارسة الموجهة، الممارسة المستقلة ثم التطبيق</a:t>
            </a:r>
            <a:r>
              <a:rPr lang="ar-EG" sz="2400" smtClean="0">
                <a:ea typeface="Calibri" pitchFamily="34" charset="0"/>
                <a:cs typeface="Times New Roman" pitchFamily="18" charset="0"/>
              </a:rPr>
              <a:t>.</a:t>
            </a:r>
            <a:endParaRPr lang="en-US" sz="1800" smtClean="0">
              <a:solidFill>
                <a:srgbClr val="000000"/>
              </a:solidFill>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4"/>
          <p:cNvGraphicFramePr>
            <a:graphicFrameLocks noChangeAspect="1"/>
          </p:cNvGraphicFramePr>
          <p:nvPr/>
        </p:nvGraphicFramePr>
        <p:xfrm>
          <a:off x="0" y="0"/>
          <a:ext cx="9144000" cy="6858000"/>
        </p:xfrm>
        <a:graphic>
          <a:graphicData uri="http://schemas.openxmlformats.org/presentationml/2006/ole">
            <p:oleObj spid="_x0000_s44040" name="انزلاق" r:id="rId3" imgW="4572000" imgH="3429000" progId="PowerPoint.Slide.8">
              <p:embed/>
            </p:oleObj>
          </a:graphicData>
        </a:graphic>
      </p:graphicFrame>
      <p:sp>
        <p:nvSpPr>
          <p:cNvPr id="41987"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مهارات القراءة</a:t>
            </a:r>
            <a:endParaRPr lang="en-US" dirty="0" smtClean="0">
              <a:solidFill>
                <a:srgbClr val="005D78"/>
              </a:solidFill>
              <a:effectLst>
                <a:outerShdw blurRad="38100" dist="38100" dir="2700000" algn="tl">
                  <a:srgbClr val="000000">
                    <a:alpha val="43137"/>
                  </a:srgbClr>
                </a:outerShdw>
              </a:effectLst>
            </a:endParaRPr>
          </a:p>
        </p:txBody>
      </p:sp>
      <p:sp>
        <p:nvSpPr>
          <p:cNvPr id="44036" name="Rectangle 3"/>
          <p:cNvSpPr>
            <a:spLocks noGrp="1" noChangeArrowheads="1"/>
          </p:cNvSpPr>
          <p:nvPr>
            <p:ph type="body" idx="1"/>
          </p:nvPr>
        </p:nvSpPr>
        <p:spPr/>
        <p:txBody>
          <a:bodyPr/>
          <a:lstStyle/>
          <a:p>
            <a:pPr algn="r" rtl="1">
              <a:spcBef>
                <a:spcPct val="0"/>
              </a:spcBef>
            </a:pPr>
            <a:r>
              <a:rPr lang="ar-EG" sz="2400" b="1" smtClean="0"/>
              <a:t>اسم الحرف</a:t>
            </a:r>
            <a:r>
              <a:rPr lang="ar-EG" sz="2400" smtClean="0"/>
              <a:t>.</a:t>
            </a:r>
          </a:p>
          <a:p>
            <a:pPr algn="r" rtl="1">
              <a:spcBef>
                <a:spcPct val="0"/>
              </a:spcBef>
            </a:pPr>
            <a:endParaRPr lang="ar-EG" sz="2400" smtClean="0"/>
          </a:p>
          <a:p>
            <a:pPr algn="r" rtl="1">
              <a:spcBef>
                <a:spcPct val="0"/>
              </a:spcBef>
            </a:pPr>
            <a:r>
              <a:rPr lang="ar-EG" sz="2400" b="1" smtClean="0"/>
              <a:t>شكل الحرف </a:t>
            </a:r>
            <a:r>
              <a:rPr lang="ar-EG" sz="2400" smtClean="0"/>
              <a:t>في المواضع المختلفة من الكلمة (بداية – وسط – نهاية).</a:t>
            </a:r>
          </a:p>
          <a:p>
            <a:pPr algn="r" rtl="1">
              <a:spcBef>
                <a:spcPct val="0"/>
              </a:spcBef>
            </a:pPr>
            <a:endParaRPr lang="ar-EG" sz="2400" smtClean="0"/>
          </a:p>
          <a:p>
            <a:pPr algn="r" rtl="1">
              <a:spcBef>
                <a:spcPct val="0"/>
              </a:spcBef>
            </a:pPr>
            <a:r>
              <a:rPr lang="ar-EG" sz="2400" b="1" smtClean="0"/>
              <a:t>صوت الحرف </a:t>
            </a:r>
            <a:r>
              <a:rPr lang="ar-EG" sz="2400" smtClean="0"/>
              <a:t>مضبوطاً بعلامات الضبط المختلفة (الفتحة – الضمة – الكسرة – السكون).</a:t>
            </a:r>
          </a:p>
          <a:p>
            <a:pPr algn="r" rtl="1">
              <a:spcBef>
                <a:spcPct val="0"/>
              </a:spcBef>
            </a:pPr>
            <a:endParaRPr lang="ar-EG" sz="2400" smtClean="0"/>
          </a:p>
          <a:p>
            <a:pPr algn="r" rtl="1">
              <a:spcBef>
                <a:spcPct val="0"/>
              </a:spcBef>
            </a:pPr>
            <a:r>
              <a:rPr lang="ar-EG" sz="2400" b="1" smtClean="0"/>
              <a:t>قراءة الكلمة</a:t>
            </a:r>
            <a:r>
              <a:rPr lang="ar-EG" sz="2400" smtClean="0"/>
              <a:t>.</a:t>
            </a:r>
          </a:p>
          <a:p>
            <a:pPr algn="r" rtl="1">
              <a:spcBef>
                <a:spcPct val="0"/>
              </a:spcBef>
            </a:pPr>
            <a:endParaRPr lang="ar-EG" sz="2400" smtClean="0"/>
          </a:p>
          <a:p>
            <a:pPr algn="r" rtl="1">
              <a:spcBef>
                <a:spcPct val="0"/>
              </a:spcBef>
            </a:pPr>
            <a:r>
              <a:rPr lang="ar-EG" sz="2400" b="1" smtClean="0"/>
              <a:t>كتابة الكلمة</a:t>
            </a:r>
            <a:r>
              <a:rPr lang="ar-EG" sz="2400" smtClean="0"/>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4"/>
          <p:cNvGraphicFramePr>
            <a:graphicFrameLocks noChangeAspect="1"/>
          </p:cNvGraphicFramePr>
          <p:nvPr/>
        </p:nvGraphicFramePr>
        <p:xfrm>
          <a:off x="0" y="0"/>
          <a:ext cx="9144000" cy="6858000"/>
        </p:xfrm>
        <a:graphic>
          <a:graphicData uri="http://schemas.openxmlformats.org/presentationml/2006/ole">
            <p:oleObj spid="_x0000_s45064" name="انزلاق" r:id="rId3" imgW="4572000" imgH="3429000" progId="PowerPoint.Slide.8">
              <p:embed/>
            </p:oleObj>
          </a:graphicData>
        </a:graphic>
      </p:graphicFrame>
      <p:sp>
        <p:nvSpPr>
          <p:cNvPr id="43011"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تدريس الخطوات الإجرائية (الروتين)</a:t>
            </a:r>
            <a:endParaRPr lang="en-US" dirty="0" smtClean="0">
              <a:solidFill>
                <a:srgbClr val="005D78"/>
              </a:solidFill>
              <a:effectLst>
                <a:outerShdw blurRad="38100" dist="38100" dir="2700000" algn="tl">
                  <a:srgbClr val="000000">
                    <a:alpha val="43137"/>
                  </a:srgbClr>
                </a:outerShdw>
              </a:effectLst>
            </a:endParaRPr>
          </a:p>
        </p:txBody>
      </p:sp>
      <p:sp>
        <p:nvSpPr>
          <p:cNvPr id="45060" name="Rectangle 3"/>
          <p:cNvSpPr>
            <a:spLocks noGrp="1" noChangeArrowheads="1"/>
          </p:cNvSpPr>
          <p:nvPr>
            <p:ph type="body" idx="1"/>
          </p:nvPr>
        </p:nvSpPr>
        <p:spPr/>
        <p:txBody>
          <a:bodyPr/>
          <a:lstStyle/>
          <a:p>
            <a:pPr algn="r" rtl="1">
              <a:spcBef>
                <a:spcPct val="0"/>
              </a:spcBef>
            </a:pPr>
            <a:r>
              <a:rPr lang="ar-SA" sz="2400" b="1" dirty="0" smtClean="0"/>
              <a:t>المهارة</a:t>
            </a:r>
            <a:endParaRPr lang="ar-EG" sz="2400" b="1" dirty="0" smtClean="0"/>
          </a:p>
          <a:p>
            <a:pPr algn="r" rtl="1">
              <a:spcBef>
                <a:spcPct val="0"/>
              </a:spcBef>
            </a:pPr>
            <a:endParaRPr lang="ar-SA" sz="1500" b="1" dirty="0" smtClean="0"/>
          </a:p>
          <a:p>
            <a:pPr algn="r" rtl="1">
              <a:spcBef>
                <a:spcPct val="0"/>
              </a:spcBef>
            </a:pPr>
            <a:r>
              <a:rPr lang="ar-SA" sz="2400" b="1" dirty="0" smtClean="0"/>
              <a:t>الهدف الإجرائي</a:t>
            </a:r>
            <a:endParaRPr lang="ar-EG" sz="2400" b="1" dirty="0" smtClean="0"/>
          </a:p>
          <a:p>
            <a:pPr algn="r" rtl="1">
              <a:spcBef>
                <a:spcPct val="0"/>
              </a:spcBef>
            </a:pPr>
            <a:endParaRPr lang="ar-SA" sz="1500" b="1" dirty="0" smtClean="0"/>
          </a:p>
          <a:p>
            <a:pPr algn="r" rtl="1">
              <a:spcBef>
                <a:spcPct val="0"/>
              </a:spcBef>
            </a:pPr>
            <a:r>
              <a:rPr lang="ar-EG" sz="2400" b="1" dirty="0" smtClean="0"/>
              <a:t>المنظم المتقدم (التهيئة للدرس)</a:t>
            </a:r>
          </a:p>
          <a:p>
            <a:pPr algn="r" rtl="1">
              <a:spcBef>
                <a:spcPct val="0"/>
              </a:spcBef>
            </a:pPr>
            <a:endParaRPr lang="ar-SA" sz="1500" b="1" dirty="0" smtClean="0"/>
          </a:p>
          <a:p>
            <a:pPr algn="r" rtl="1">
              <a:spcBef>
                <a:spcPct val="0"/>
              </a:spcBef>
            </a:pPr>
            <a:r>
              <a:rPr lang="ar-SA" sz="2400" b="1" dirty="0" smtClean="0"/>
              <a:t>النموذج</a:t>
            </a:r>
            <a:endParaRPr lang="ar-EG" sz="2400" b="1" dirty="0" smtClean="0"/>
          </a:p>
          <a:p>
            <a:pPr algn="r" rtl="1">
              <a:spcBef>
                <a:spcPct val="0"/>
              </a:spcBef>
            </a:pPr>
            <a:endParaRPr lang="ar-SA" sz="1500" b="1" dirty="0" smtClean="0"/>
          </a:p>
          <a:p>
            <a:pPr algn="r" rtl="1">
              <a:spcBef>
                <a:spcPct val="0"/>
              </a:spcBef>
            </a:pPr>
            <a:r>
              <a:rPr lang="ar-SA" sz="2400" b="1" dirty="0" smtClean="0"/>
              <a:t>الممارسة الموجهة</a:t>
            </a:r>
            <a:endParaRPr lang="ar-EG" sz="2400" b="1" dirty="0" smtClean="0"/>
          </a:p>
          <a:p>
            <a:pPr algn="r" rtl="1">
              <a:spcBef>
                <a:spcPct val="0"/>
              </a:spcBef>
            </a:pPr>
            <a:endParaRPr lang="ar-SA" sz="1500" b="1" dirty="0" smtClean="0"/>
          </a:p>
          <a:p>
            <a:pPr algn="r" rtl="1">
              <a:spcBef>
                <a:spcPct val="0"/>
              </a:spcBef>
            </a:pPr>
            <a:r>
              <a:rPr lang="ar-SA" sz="2400" b="1" dirty="0" smtClean="0"/>
              <a:t>الممارسة المستقلة</a:t>
            </a:r>
            <a:endParaRPr lang="ar-EG" sz="2400" b="1" dirty="0" smtClean="0"/>
          </a:p>
          <a:p>
            <a:pPr algn="r" rtl="1">
              <a:spcBef>
                <a:spcPct val="0"/>
              </a:spcBef>
            </a:pPr>
            <a:endParaRPr lang="ar-SA" sz="1500" b="1" dirty="0" smtClean="0"/>
          </a:p>
          <a:p>
            <a:pPr algn="r" rtl="1">
              <a:spcBef>
                <a:spcPct val="0"/>
              </a:spcBef>
            </a:pPr>
            <a:r>
              <a:rPr lang="ar-SA" sz="2400" b="1" dirty="0" smtClean="0"/>
              <a:t>التطبيق</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4"/>
          <p:cNvGraphicFramePr>
            <a:graphicFrameLocks noChangeAspect="1"/>
          </p:cNvGraphicFramePr>
          <p:nvPr/>
        </p:nvGraphicFramePr>
        <p:xfrm>
          <a:off x="0" y="0"/>
          <a:ext cx="9144000" cy="6858000"/>
        </p:xfrm>
        <a:graphic>
          <a:graphicData uri="http://schemas.openxmlformats.org/presentationml/2006/ole">
            <p:oleObj spid="_x0000_s46088" name="انزلاق" r:id="rId3" imgW="4572000" imgH="3429000" progId="PowerPoint.Slide.8">
              <p:embed/>
            </p:oleObj>
          </a:graphicData>
        </a:graphic>
      </p:graphicFrame>
      <p:sp>
        <p:nvSpPr>
          <p:cNvPr id="44035"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تدريس الخطوات الإجرائية (</a:t>
            </a:r>
            <a:r>
              <a:rPr lang="ar-EG" dirty="0" smtClean="0">
                <a:solidFill>
                  <a:srgbClr val="005D78"/>
                </a:solidFill>
                <a:effectLst>
                  <a:outerShdw blurRad="38100" dist="38100" dir="2700000" algn="tl">
                    <a:srgbClr val="000000">
                      <a:alpha val="43137"/>
                    </a:srgbClr>
                  </a:outerShdw>
                </a:effectLst>
              </a:rPr>
              <a:t>تابع</a:t>
            </a:r>
            <a:r>
              <a:rPr lang="ar-SA" dirty="0" smtClean="0">
                <a:solidFill>
                  <a:srgbClr val="005D78"/>
                </a:solidFill>
                <a:effectLst>
                  <a:outerShdw blurRad="38100" dist="38100" dir="2700000" algn="tl">
                    <a:srgbClr val="000000">
                      <a:alpha val="43137"/>
                    </a:srgbClr>
                  </a:outerShdw>
                </a:effectLst>
              </a:rPr>
              <a:t>)</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SA" sz="2800" b="1" dirty="0"/>
              <a:t>المهارة</a:t>
            </a:r>
            <a:r>
              <a:rPr lang="ar-SA" sz="2800" dirty="0"/>
              <a:t>:</a:t>
            </a:r>
          </a:p>
          <a:p>
            <a:pPr algn="r" rtl="1">
              <a:spcBef>
                <a:spcPts val="0"/>
              </a:spcBef>
              <a:defRPr/>
            </a:pPr>
            <a:r>
              <a:rPr lang="ar-SA" sz="2400" dirty="0"/>
              <a:t>المهارة هي ما يركز عليه التدريس خلال هذه الخطوة الإجرائية</a:t>
            </a:r>
          </a:p>
          <a:p>
            <a:pPr marL="0" indent="0" algn="r" rtl="1">
              <a:spcBef>
                <a:spcPts val="0"/>
              </a:spcBef>
              <a:buFontTx/>
              <a:buNone/>
              <a:defRPr/>
            </a:pPr>
            <a:r>
              <a:rPr lang="ar-EG" sz="2400" dirty="0" smtClean="0"/>
              <a:t>    ع</a:t>
            </a:r>
            <a:r>
              <a:rPr lang="ar-SA" sz="2400" dirty="0" smtClean="0"/>
              <a:t>لى </a:t>
            </a:r>
            <a:r>
              <a:rPr lang="ar-SA" sz="2400" dirty="0"/>
              <a:t>سبيل المثال: تعرف أصوات الحروف، يلخص نص...إلخ</a:t>
            </a:r>
            <a:r>
              <a:rPr lang="ar-SA" sz="2400" dirty="0" smtClean="0"/>
              <a:t>.</a:t>
            </a:r>
            <a:endParaRPr lang="ar-EG" sz="2400" dirty="0" smtClean="0"/>
          </a:p>
          <a:p>
            <a:pPr marL="0" indent="0" algn="r" rtl="1">
              <a:spcBef>
                <a:spcPts val="0"/>
              </a:spcBef>
              <a:buFontTx/>
              <a:buNone/>
              <a:defRPr/>
            </a:pPr>
            <a:endParaRPr lang="ar-EG" sz="2400" dirty="0"/>
          </a:p>
          <a:p>
            <a:pPr marL="0" indent="0" algn="r" rtl="1">
              <a:spcBef>
                <a:spcPts val="0"/>
              </a:spcBef>
              <a:buFontTx/>
              <a:buNone/>
              <a:defRPr/>
            </a:pPr>
            <a:r>
              <a:rPr lang="ar-EG" sz="2800" b="1" dirty="0"/>
              <a:t>المنظم المتقدم (التهيئة)</a:t>
            </a:r>
            <a:r>
              <a:rPr lang="ar-SA" sz="2800" dirty="0"/>
              <a:t>:</a:t>
            </a:r>
          </a:p>
          <a:p>
            <a:pPr marL="0" indent="0" algn="r" rtl="1">
              <a:spcBef>
                <a:spcPts val="0"/>
              </a:spcBef>
              <a:buFontTx/>
              <a:buNone/>
              <a:defRPr/>
            </a:pPr>
            <a:r>
              <a:rPr lang="ar-SA" sz="2400" dirty="0" smtClean="0"/>
              <a:t>الآن </a:t>
            </a:r>
            <a:r>
              <a:rPr lang="ar-SA" sz="2400" dirty="0"/>
              <a:t>نحن بصدد تعلم صوت الحرف. حرف الـ .... له نفس الصوت في أي شكل أو مكان أتى فيه</a:t>
            </a:r>
            <a:r>
              <a:rPr lang="ar-EG" sz="2400" dirty="0"/>
              <a:t>.</a:t>
            </a:r>
            <a:r>
              <a:rPr lang="ar-SA" sz="2400" dirty="0"/>
              <a:t> سوف نستخدم صوت الحرف في قراءة وتهجي الكلمات.</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4"/>
          <p:cNvGraphicFramePr>
            <a:graphicFrameLocks noChangeAspect="1"/>
          </p:cNvGraphicFramePr>
          <p:nvPr/>
        </p:nvGraphicFramePr>
        <p:xfrm>
          <a:off x="0" y="0"/>
          <a:ext cx="9144000" cy="6858000"/>
        </p:xfrm>
        <a:graphic>
          <a:graphicData uri="http://schemas.openxmlformats.org/presentationml/2006/ole">
            <p:oleObj spid="_x0000_s47112" name="انزلاق" r:id="rId3" imgW="4572000" imgH="3429000" progId="PowerPoint.Slide.8">
              <p:embed/>
            </p:oleObj>
          </a:graphicData>
        </a:graphic>
      </p:graphicFrame>
      <p:sp>
        <p:nvSpPr>
          <p:cNvPr id="45059"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تدريس الخطوات الإجرائية (</a:t>
            </a:r>
            <a:r>
              <a:rPr lang="ar-EG" dirty="0" smtClean="0">
                <a:solidFill>
                  <a:srgbClr val="005D78"/>
                </a:solidFill>
                <a:effectLst>
                  <a:outerShdw blurRad="38100" dist="38100" dir="2700000" algn="tl">
                    <a:srgbClr val="000000">
                      <a:alpha val="43137"/>
                    </a:srgbClr>
                  </a:outerShdw>
                </a:effectLst>
              </a:rPr>
              <a:t>تابع</a:t>
            </a:r>
            <a:r>
              <a:rPr lang="ar-SA" dirty="0" smtClean="0">
                <a:solidFill>
                  <a:srgbClr val="005D78"/>
                </a:solidFill>
                <a:effectLst>
                  <a:outerShdw blurRad="38100" dist="38100" dir="2700000" algn="tl">
                    <a:srgbClr val="000000">
                      <a:alpha val="43137"/>
                    </a:srgbClr>
                  </a:outerShdw>
                </a:effectLst>
              </a:rPr>
              <a:t>)</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SA" sz="2800" b="1" dirty="0"/>
              <a:t>النموذج</a:t>
            </a:r>
            <a:r>
              <a:rPr lang="ar-SA" sz="2800" dirty="0"/>
              <a:t>:</a:t>
            </a:r>
          </a:p>
          <a:p>
            <a:pPr algn="r" rtl="1">
              <a:spcBef>
                <a:spcPts val="0"/>
              </a:spcBef>
              <a:defRPr/>
            </a:pPr>
            <a:r>
              <a:rPr lang="ar-SA" sz="2400" dirty="0"/>
              <a:t>قم بالإشارة لشكل الحرف في بداية الكلمة وقل: </a:t>
            </a:r>
          </a:p>
          <a:p>
            <a:pPr lvl="1" algn="r" rtl="1">
              <a:spcBef>
                <a:spcPts val="0"/>
              </a:spcBef>
              <a:defRPr/>
            </a:pPr>
            <a:r>
              <a:rPr lang="ar-SA" sz="2400" dirty="0"/>
              <a:t>المعلم: صوت هذا الحرف هو .......</a:t>
            </a:r>
          </a:p>
          <a:p>
            <a:pPr lvl="1" algn="r" rtl="1">
              <a:spcBef>
                <a:spcPts val="0"/>
              </a:spcBef>
              <a:defRPr/>
            </a:pPr>
            <a:r>
              <a:rPr lang="ar-SA" sz="2400" dirty="0"/>
              <a:t>المعلم: الصوت هو ..................؟</a:t>
            </a:r>
          </a:p>
          <a:p>
            <a:pPr marL="0" indent="0" algn="r" rtl="1">
              <a:spcBef>
                <a:spcPts val="0"/>
              </a:spcBef>
              <a:buFontTx/>
              <a:buNone/>
              <a:defRPr/>
            </a:pPr>
            <a:endParaRPr lang="ar-EG" sz="2400" b="1" dirty="0"/>
          </a:p>
          <a:p>
            <a:pPr marL="0" indent="0" algn="r" rtl="1">
              <a:spcBef>
                <a:spcPts val="0"/>
              </a:spcBef>
              <a:buFontTx/>
              <a:buNone/>
              <a:defRPr/>
            </a:pPr>
            <a:r>
              <a:rPr lang="ar-SA" sz="2800" b="1" dirty="0"/>
              <a:t>الممارسة الموجهة</a:t>
            </a:r>
            <a:r>
              <a:rPr lang="ar-SA" sz="2800" dirty="0"/>
              <a:t>:</a:t>
            </a:r>
          </a:p>
          <a:p>
            <a:pPr algn="r" rtl="1">
              <a:spcBef>
                <a:spcPts val="0"/>
              </a:spcBef>
              <a:defRPr/>
            </a:pPr>
            <a:r>
              <a:rPr lang="ar-SA" sz="2400" dirty="0"/>
              <a:t>المعلم: هيا نفعل هذا سوياً. صوت هذا الحرف هو ....</a:t>
            </a:r>
          </a:p>
          <a:p>
            <a:pPr lvl="1" algn="r" rtl="1">
              <a:spcBef>
                <a:spcPts val="0"/>
              </a:spcBef>
              <a:defRPr/>
            </a:pPr>
            <a:r>
              <a:rPr lang="ar-SA" sz="2400" dirty="0"/>
              <a:t>المعلم والتلاميذ: ي</a:t>
            </a:r>
            <a:r>
              <a:rPr lang="ar-EG" sz="2400" dirty="0"/>
              <a:t>نطقون</a:t>
            </a:r>
            <a:r>
              <a:rPr lang="ar-SA" sz="2400" dirty="0"/>
              <a:t> الصوت</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4"/>
          <p:cNvGraphicFramePr>
            <a:graphicFrameLocks noChangeAspect="1"/>
          </p:cNvGraphicFramePr>
          <p:nvPr/>
        </p:nvGraphicFramePr>
        <p:xfrm>
          <a:off x="0" y="0"/>
          <a:ext cx="9144000" cy="6858000"/>
        </p:xfrm>
        <a:graphic>
          <a:graphicData uri="http://schemas.openxmlformats.org/presentationml/2006/ole">
            <p:oleObj spid="_x0000_s48136" name="انزلاق" r:id="rId3" imgW="4572000" imgH="3429000" progId="PowerPoint.Slide.8">
              <p:embed/>
            </p:oleObj>
          </a:graphicData>
        </a:graphic>
      </p:graphicFrame>
      <p:sp>
        <p:nvSpPr>
          <p:cNvPr id="46083" name="Rectangle 2"/>
          <p:cNvSpPr>
            <a:spLocks noGrp="1" noChangeArrowheads="1"/>
          </p:cNvSpPr>
          <p:nvPr>
            <p:ph type="title"/>
          </p:nvPr>
        </p:nvSpPr>
        <p:spPr/>
        <p:txBody>
          <a:bodyPr/>
          <a:lstStyle/>
          <a:p>
            <a:pPr rtl="1" eaLnBrk="1" hangingPunct="1">
              <a:defRPr/>
            </a:pPr>
            <a:r>
              <a:rPr lang="ar-SA" dirty="0" smtClean="0">
                <a:solidFill>
                  <a:srgbClr val="005D78"/>
                </a:solidFill>
                <a:effectLst>
                  <a:outerShdw blurRad="38100" dist="38100" dir="2700000" algn="tl">
                    <a:srgbClr val="000000">
                      <a:alpha val="43137"/>
                    </a:srgbClr>
                  </a:outerShdw>
                </a:effectLst>
              </a:rPr>
              <a:t>تدريس الخطوات الإجرائية (</a:t>
            </a:r>
            <a:r>
              <a:rPr lang="ar-EG" dirty="0" smtClean="0">
                <a:solidFill>
                  <a:srgbClr val="005D78"/>
                </a:solidFill>
                <a:effectLst>
                  <a:outerShdw blurRad="38100" dist="38100" dir="2700000" algn="tl">
                    <a:srgbClr val="000000">
                      <a:alpha val="43137"/>
                    </a:srgbClr>
                  </a:outerShdw>
                </a:effectLst>
              </a:rPr>
              <a:t>تابع</a:t>
            </a:r>
            <a:r>
              <a:rPr lang="ar-SA" dirty="0" smtClean="0">
                <a:solidFill>
                  <a:srgbClr val="005D78"/>
                </a:solidFill>
                <a:effectLst>
                  <a:outerShdw blurRad="38100" dist="38100" dir="2700000" algn="tl">
                    <a:srgbClr val="000000">
                      <a:alpha val="43137"/>
                    </a:srgbClr>
                  </a:outerShdw>
                </a:effectLst>
              </a:rPr>
              <a:t>)</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marL="0" indent="0" algn="r" rtl="1">
              <a:spcBef>
                <a:spcPts val="0"/>
              </a:spcBef>
              <a:buFontTx/>
              <a:buNone/>
              <a:defRPr/>
            </a:pPr>
            <a:r>
              <a:rPr lang="ar-SA" sz="2800" b="1" dirty="0"/>
              <a:t>الممارسة المستقلة</a:t>
            </a:r>
            <a:r>
              <a:rPr lang="ar-SA" sz="2800" dirty="0"/>
              <a:t>:</a:t>
            </a:r>
          </a:p>
          <a:p>
            <a:pPr lvl="1" algn="r" rtl="1">
              <a:spcBef>
                <a:spcPts val="0"/>
              </a:spcBef>
              <a:defRPr/>
            </a:pPr>
            <a:r>
              <a:rPr lang="ar-SA" sz="2400" dirty="0"/>
              <a:t>المعلم: الآن سوف تقولون أنتم بمفردكم. صوت هذا الحرف هو .....</a:t>
            </a:r>
          </a:p>
          <a:p>
            <a:pPr lvl="1" algn="r" rtl="1">
              <a:spcBef>
                <a:spcPts val="0"/>
              </a:spcBef>
              <a:defRPr/>
            </a:pPr>
            <a:r>
              <a:rPr lang="ar-SA" sz="2400" dirty="0"/>
              <a:t>التلاميذ: </a:t>
            </a:r>
            <a:r>
              <a:rPr lang="ar-EG" sz="2400" dirty="0"/>
              <a:t>ينطقون</a:t>
            </a:r>
            <a:r>
              <a:rPr lang="ar-SA" sz="2400" dirty="0"/>
              <a:t> </a:t>
            </a:r>
            <a:r>
              <a:rPr lang="ar-SA" sz="2400" dirty="0" smtClean="0"/>
              <a:t>الصوت</a:t>
            </a:r>
            <a:endParaRPr lang="ar-EG" sz="2400" dirty="0" smtClean="0"/>
          </a:p>
          <a:p>
            <a:pPr marL="457200" lvl="1" indent="0" algn="r" rtl="1">
              <a:spcBef>
                <a:spcPts val="0"/>
              </a:spcBef>
              <a:buFontTx/>
              <a:buNone/>
              <a:defRPr/>
            </a:pPr>
            <a:endParaRPr lang="ar-SA" sz="2400" dirty="0"/>
          </a:p>
          <a:p>
            <a:pPr marL="0" indent="0" algn="r" rtl="1">
              <a:spcBef>
                <a:spcPts val="0"/>
              </a:spcBef>
              <a:buFontTx/>
              <a:buNone/>
              <a:defRPr/>
            </a:pPr>
            <a:r>
              <a:rPr lang="ar-SA" sz="2800" b="1" dirty="0"/>
              <a:t>التطبيق</a:t>
            </a:r>
            <a:r>
              <a:rPr lang="ar-SA" sz="2800" dirty="0"/>
              <a:t>:</a:t>
            </a:r>
          </a:p>
          <a:p>
            <a:pPr lvl="1" algn="r" rtl="1">
              <a:spcBef>
                <a:spcPts val="0"/>
              </a:spcBef>
              <a:defRPr/>
            </a:pPr>
            <a:r>
              <a:rPr lang="ar-SA" sz="2400" dirty="0"/>
              <a:t>وخلال هذا الإجراء يمكن للتلاميذ استخدام المهارة في موقف جديد كأن ينطق المعلم عدة كلمات تحتوي على صوت ال (ج) ويطلب من التلاميذ تحديد الكلمات التي بها فقط أو تبدأ فقط بصوت (جَ) على سبيل المثال</a:t>
            </a:r>
            <a:r>
              <a:rPr lang="ar-SA" sz="2400" dirty="0" smtClean="0"/>
              <a:t>.</a:t>
            </a:r>
            <a:endParaRPr lang="ar-SA" sz="2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4"/>
          <p:cNvGraphicFramePr>
            <a:graphicFrameLocks noChangeAspect="1"/>
          </p:cNvGraphicFramePr>
          <p:nvPr/>
        </p:nvGraphicFramePr>
        <p:xfrm>
          <a:off x="0" y="0"/>
          <a:ext cx="9144000" cy="6858000"/>
        </p:xfrm>
        <a:graphic>
          <a:graphicData uri="http://schemas.openxmlformats.org/presentationml/2006/ole">
            <p:oleObj spid="_x0000_s49159" name="انزلاق" r:id="rId3" imgW="4572000" imgH="3429000" progId="PowerPoint.Slide.8">
              <p:embed/>
            </p:oleObj>
          </a:graphicData>
        </a:graphic>
      </p:graphicFrame>
      <p:sp>
        <p:nvSpPr>
          <p:cNvPr id="47109" name="عنوان 1"/>
          <p:cNvSpPr txBox="1">
            <a:spLocks/>
          </p:cNvSpPr>
          <p:nvPr/>
        </p:nvSpPr>
        <p:spPr bwMode="auto">
          <a:xfrm>
            <a:off x="685800" y="2589213"/>
            <a:ext cx="7772400" cy="1679575"/>
          </a:xfrm>
          <a:prstGeom prst="rect">
            <a:avLst/>
          </a:prstGeom>
          <a:noFill/>
          <a:ln w="9525">
            <a:noFill/>
            <a:miter lim="800000"/>
            <a:headEnd/>
            <a:tailEnd/>
          </a:ln>
        </p:spPr>
        <p:txBody>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ar-EG" sz="4400">
                <a:solidFill>
                  <a:srgbClr val="005D78"/>
                </a:solidFill>
                <a:effectLst>
                  <a:outerShdw blurRad="38100" dist="38100" dir="2700000" algn="tl">
                    <a:srgbClr val="C0C0C0"/>
                  </a:outerShdw>
                </a:effectLst>
              </a:rPr>
              <a:t>اليوم الثالث</a:t>
            </a:r>
          </a:p>
          <a:p>
            <a:pPr algn="ctr"/>
            <a:r>
              <a:rPr lang="ar-EG" sz="4400" b="1">
                <a:solidFill>
                  <a:srgbClr val="005D78"/>
                </a:solidFill>
                <a:effectLst>
                  <a:outerShdw blurRad="38100" dist="38100" dir="2700000" algn="tl">
                    <a:srgbClr val="C0C0C0"/>
                  </a:outerShdw>
                </a:effectLst>
              </a:rPr>
              <a:t>تطبيقات</a:t>
            </a:r>
            <a:endParaRPr lang="ar-SA" sz="4400" b="1">
              <a:solidFill>
                <a:srgbClr val="005D78"/>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4"/>
          <p:cNvGraphicFramePr>
            <a:graphicFrameLocks noChangeAspect="1"/>
          </p:cNvGraphicFramePr>
          <p:nvPr/>
        </p:nvGraphicFramePr>
        <p:xfrm>
          <a:off x="0" y="0"/>
          <a:ext cx="9144000" cy="6858000"/>
        </p:xfrm>
        <a:graphic>
          <a:graphicData uri="http://schemas.openxmlformats.org/presentationml/2006/ole">
            <p:oleObj spid="_x0000_s50184" name="انزلاق" r:id="rId3" imgW="4572000" imgH="3429000" progId="PowerPoint.Slide.8">
              <p:embed/>
            </p:oleObj>
          </a:graphicData>
        </a:graphic>
      </p:graphicFrame>
      <p:sp>
        <p:nvSpPr>
          <p:cNvPr id="48131"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الأهداف</a:t>
            </a:r>
            <a:endParaRPr lang="en-US" dirty="0" smtClean="0">
              <a:solidFill>
                <a:srgbClr val="005D78"/>
              </a:solidFill>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p:txBody>
          <a:bodyPr/>
          <a:lstStyle/>
          <a:p>
            <a:pPr algn="justLow" rtl="1">
              <a:spcBef>
                <a:spcPct val="0"/>
              </a:spcBef>
              <a:buFont typeface="Arial" pitchFamily="34" charset="0"/>
              <a:buChar char="•"/>
              <a:tabLst>
                <a:tab pos="358775" algn="l"/>
              </a:tabLst>
              <a:defRPr/>
            </a:pPr>
            <a:r>
              <a:rPr lang="ar-EG" sz="2400" b="1" kern="1200" dirty="0" smtClean="0">
                <a:latin typeface="Times New Roman" pitchFamily="18" charset="0"/>
                <a:ea typeface="Times New Roman" pitchFamily="18" charset="0"/>
                <a:cs typeface="Simplified Arabic" pitchFamily="2" charset="-78"/>
              </a:rPr>
              <a:t>يخطط </a:t>
            </a:r>
            <a:r>
              <a:rPr lang="ar-EG" sz="2400" b="1" kern="1200" dirty="0">
                <a:latin typeface="Times New Roman" pitchFamily="18" charset="0"/>
                <a:ea typeface="Times New Roman" pitchFamily="18" charset="0"/>
                <a:cs typeface="Simplified Arabic" pitchFamily="2" charset="-78"/>
              </a:rPr>
              <a:t>درسا ً لصوت حرف من الحروف الأبجدية</a:t>
            </a:r>
            <a:r>
              <a:rPr lang="ar-SA" sz="2400" b="1" kern="1200" dirty="0">
                <a:latin typeface="Times New Roman" pitchFamily="18" charset="0"/>
                <a:ea typeface="Times New Roman" pitchFamily="18" charset="0"/>
                <a:cs typeface="Simplified Arabic" pitchFamily="2" charset="-78"/>
              </a:rPr>
              <a:t> باستخدام إجراءات  الطريقة الصوتية</a:t>
            </a:r>
            <a:r>
              <a:rPr lang="ar-SA" sz="2400" b="1" kern="1200" dirty="0" smtClean="0">
                <a:latin typeface="Times New Roman" pitchFamily="18" charset="0"/>
                <a:ea typeface="Times New Roman" pitchFamily="18" charset="0"/>
                <a:cs typeface="Simplified Arabic" pitchFamily="2" charset="-78"/>
              </a:rPr>
              <a:t>.</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r>
              <a:rPr lang="ar-EG" sz="2400" b="1" kern="1200" dirty="0">
                <a:latin typeface="Times New Roman" pitchFamily="18" charset="0"/>
                <a:ea typeface="Times New Roman" pitchFamily="18" charset="0"/>
                <a:cs typeface="Simplified Arabic" pitchFamily="2" charset="-78"/>
              </a:rPr>
              <a:t>يقيم تنفي</a:t>
            </a:r>
            <a:r>
              <a:rPr lang="ar-SA" sz="2400" b="1" kern="1200" dirty="0">
                <a:latin typeface="Times New Roman" pitchFamily="18" charset="0"/>
                <a:ea typeface="Times New Roman" pitchFamily="18" charset="0"/>
                <a:cs typeface="Simplified Arabic" pitchFamily="2" charset="-78"/>
              </a:rPr>
              <a:t>ذ </a:t>
            </a:r>
            <a:r>
              <a:rPr lang="ar-EG" sz="2400" b="1" kern="1200" dirty="0">
                <a:latin typeface="Times New Roman" pitchFamily="18" charset="0"/>
                <a:ea typeface="Times New Roman" pitchFamily="18" charset="0"/>
                <a:cs typeface="Simplified Arabic" pitchFamily="2" charset="-78"/>
              </a:rPr>
              <a:t>خطط الدروس المقدمة فى ضوء قائمة التحقق</a:t>
            </a:r>
            <a:r>
              <a:rPr lang="ar-EG" sz="2400" b="1" kern="1200" dirty="0" smtClean="0">
                <a:latin typeface="Times New Roman" pitchFamily="18" charset="0"/>
                <a:ea typeface="Times New Roman" pitchFamily="18" charset="0"/>
                <a:cs typeface="Simplified Arabic" pitchFamily="2" charset="-78"/>
              </a:rPr>
              <a:t>.</a:t>
            </a:r>
          </a:p>
          <a:p>
            <a:pPr algn="justLow" rtl="1">
              <a:spcBef>
                <a:spcPct val="0"/>
              </a:spcBef>
              <a:buFont typeface="Arial" pitchFamily="34" charset="0"/>
              <a:buChar char="•"/>
              <a:tabLst>
                <a:tab pos="358775" algn="l"/>
              </a:tabLst>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r>
              <a:rPr lang="ar-SA" sz="2400" b="1" kern="1200" dirty="0">
                <a:latin typeface="Times New Roman" pitchFamily="18" charset="0"/>
                <a:ea typeface="Times New Roman" pitchFamily="18" charset="0"/>
                <a:cs typeface="Simplified Arabic" pitchFamily="2" charset="-78"/>
              </a:rPr>
              <a:t>يتعرف كيف يوفر بيئة التعلم الآمنة التي تشجع على تعليم القراءة</a:t>
            </a:r>
            <a:r>
              <a:rPr lang="ar-SA" sz="2400" b="1" kern="1200" dirty="0" smtClean="0">
                <a:latin typeface="Times New Roman" pitchFamily="18" charset="0"/>
                <a:ea typeface="Times New Roman" pitchFamily="18" charset="0"/>
                <a:cs typeface="Simplified Arabic" pitchFamily="2" charset="-78"/>
              </a:rPr>
              <a:t>.</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r>
              <a:rPr lang="ar-SA" sz="2400" b="1" kern="1200" dirty="0">
                <a:latin typeface="Times New Roman" pitchFamily="18" charset="0"/>
                <a:ea typeface="Times New Roman" pitchFamily="18" charset="0"/>
                <a:cs typeface="Simplified Arabic" pitchFamily="2" charset="-78"/>
              </a:rPr>
              <a:t>يتعرف مبادئ التدريس الداعم</a:t>
            </a:r>
            <a:r>
              <a:rPr lang="ar-SA" sz="2400" b="1" kern="1200" dirty="0" smtClean="0">
                <a:latin typeface="Times New Roman" pitchFamily="18" charset="0"/>
                <a:ea typeface="Times New Roman" pitchFamily="18" charset="0"/>
                <a:cs typeface="Simplified Arabic" pitchFamily="2" charset="-78"/>
              </a:rPr>
              <a:t>.</a:t>
            </a:r>
            <a:endParaRPr lang="ar-EG" sz="2400" b="1" kern="1200" dirty="0" smtClean="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endParaRPr lang="en-US" sz="2400" b="1" kern="1200" dirty="0">
              <a:latin typeface="Times New Roman" pitchFamily="18" charset="0"/>
              <a:ea typeface="Times New Roman" pitchFamily="18" charset="0"/>
              <a:cs typeface="Simplified Arabic" pitchFamily="2" charset="-78"/>
            </a:endParaRPr>
          </a:p>
          <a:p>
            <a:pPr algn="justLow" rtl="1">
              <a:spcBef>
                <a:spcPct val="0"/>
              </a:spcBef>
              <a:buFont typeface="Arial" pitchFamily="34" charset="0"/>
              <a:buChar char="•"/>
              <a:tabLst>
                <a:tab pos="358775" algn="l"/>
              </a:tabLst>
              <a:defRPr/>
            </a:pPr>
            <a:r>
              <a:rPr lang="ar-SA" sz="2400" b="1" kern="1200" dirty="0">
                <a:latin typeface="Times New Roman" pitchFamily="18" charset="0"/>
                <a:ea typeface="Times New Roman" pitchFamily="18" charset="0"/>
                <a:cs typeface="Simplified Arabic" pitchFamily="2" charset="-78"/>
              </a:rPr>
              <a:t>يتعرف مبادئ التغذية </a:t>
            </a:r>
            <a:r>
              <a:rPr lang="ar-SA" sz="2400" b="1" kern="1200" dirty="0" smtClean="0">
                <a:latin typeface="Times New Roman" pitchFamily="18" charset="0"/>
                <a:ea typeface="Times New Roman" pitchFamily="18" charset="0"/>
                <a:cs typeface="Simplified Arabic" pitchFamily="2" charset="-78"/>
              </a:rPr>
              <a:t>الراجعة</a:t>
            </a:r>
            <a:r>
              <a:rPr lang="ar-EG" sz="2400" b="1" kern="1200" dirty="0" smtClean="0">
                <a:latin typeface="Times New Roman" pitchFamily="18" charset="0"/>
                <a:ea typeface="Times New Roman" pitchFamily="18" charset="0"/>
                <a:cs typeface="Simplified Arabic" pitchFamily="2" charset="-78"/>
              </a:rPr>
              <a:t>.</a:t>
            </a:r>
            <a:endParaRPr lang="ar-SA" sz="2400" b="1" kern="1200" dirty="0">
              <a:latin typeface="Times New Roman" pitchFamily="18" charset="0"/>
              <a:ea typeface="Times New Roman" pitchFamily="18" charset="0"/>
              <a:cs typeface="Simplified Arabic" pitchFamily="2" charset="-7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4"/>
          <p:cNvGraphicFramePr>
            <a:graphicFrameLocks noChangeAspect="1"/>
          </p:cNvGraphicFramePr>
          <p:nvPr/>
        </p:nvGraphicFramePr>
        <p:xfrm>
          <a:off x="0" y="0"/>
          <a:ext cx="9144000" cy="6858000"/>
        </p:xfrm>
        <a:graphic>
          <a:graphicData uri="http://schemas.openxmlformats.org/presentationml/2006/ole">
            <p:oleObj spid="_x0000_s51232" name="انزلاق" r:id="rId3" imgW="4572000" imgH="3429000" progId="PowerPoint.Slide.8">
              <p:embed/>
            </p:oleObj>
          </a:graphicData>
        </a:graphic>
      </p:graphicFrame>
      <p:sp>
        <p:nvSpPr>
          <p:cNvPr id="49155"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البرنامج الزمني</a:t>
            </a:r>
            <a:endParaRPr lang="en-US" dirty="0" smtClean="0">
              <a:solidFill>
                <a:srgbClr val="005D78"/>
              </a:solidFill>
              <a:effectLst>
                <a:outerShdw blurRad="38100" dist="38100" dir="2700000" algn="tl">
                  <a:srgbClr val="000000">
                    <a:alpha val="43137"/>
                  </a:srgbClr>
                </a:outerShdw>
              </a:effectLst>
            </a:endParaRPr>
          </a:p>
        </p:txBody>
      </p:sp>
      <p:graphicFrame>
        <p:nvGraphicFramePr>
          <p:cNvPr id="6" name="عنصر نائب للمحتوى 1"/>
          <p:cNvGraphicFramePr>
            <a:graphicFrameLocks/>
          </p:cNvGraphicFramePr>
          <p:nvPr/>
        </p:nvGraphicFramePr>
        <p:xfrm>
          <a:off x="533401" y="1752600"/>
          <a:ext cx="8077199" cy="3914775"/>
        </p:xfrm>
        <a:graphic>
          <a:graphicData uri="http://schemas.openxmlformats.org/drawingml/2006/table">
            <a:tbl>
              <a:tblPr rtl="1" firstRow="1" firstCol="1" bandRow="1"/>
              <a:tblGrid>
                <a:gridCol w="1498600"/>
                <a:gridCol w="1955800"/>
                <a:gridCol w="3891223"/>
                <a:gridCol w="731576"/>
              </a:tblGrid>
              <a:tr h="599550">
                <a:tc>
                  <a:txBody>
                    <a:bodyPr/>
                    <a:lstStyle/>
                    <a:p>
                      <a:pPr marL="91440" marR="0" algn="ctr" rtl="1">
                        <a:spcBef>
                          <a:spcPts val="200"/>
                        </a:spcBef>
                        <a:spcAft>
                          <a:spcPts val="200"/>
                        </a:spcAft>
                      </a:pPr>
                      <a:r>
                        <a:rPr lang="ar-SA" sz="2000" b="1" dirty="0">
                          <a:effectLst/>
                          <a:latin typeface="Times New Roman"/>
                          <a:ea typeface="Calibri"/>
                          <a:cs typeface="Simplified Arabic"/>
                        </a:rPr>
                        <a:t>اليوم</a:t>
                      </a:r>
                      <a:endParaRPr lang="en-US" sz="2000" b="1"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91440" marR="0" algn="ctr" rtl="1">
                        <a:spcBef>
                          <a:spcPts val="200"/>
                        </a:spcBef>
                        <a:spcAft>
                          <a:spcPts val="200"/>
                        </a:spcAft>
                      </a:pPr>
                      <a:r>
                        <a:rPr lang="ar-SA" sz="2000" b="1" dirty="0">
                          <a:effectLst/>
                          <a:latin typeface="Times New Roman"/>
                          <a:ea typeface="Calibri"/>
                          <a:cs typeface="Simplified Arabic"/>
                        </a:rPr>
                        <a:t>الجلسة</a:t>
                      </a:r>
                      <a:endParaRPr lang="en-US" sz="2000" b="1"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91440" marR="0" algn="ctr" rtl="1">
                        <a:spcBef>
                          <a:spcPts val="200"/>
                        </a:spcBef>
                        <a:spcAft>
                          <a:spcPts val="200"/>
                        </a:spcAft>
                      </a:pPr>
                      <a:r>
                        <a:rPr lang="ar-SA" sz="2000" b="1" dirty="0">
                          <a:effectLst/>
                          <a:latin typeface="Times New Roman"/>
                          <a:ea typeface="Calibri"/>
                          <a:cs typeface="Simplified Arabic"/>
                        </a:rPr>
                        <a:t>الموضوعات</a:t>
                      </a:r>
                      <a:endParaRPr lang="en-US" sz="2000" b="1"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91440" marR="0" algn="ctr" rtl="1">
                        <a:spcBef>
                          <a:spcPts val="200"/>
                        </a:spcBef>
                        <a:spcAft>
                          <a:spcPts val="200"/>
                        </a:spcAft>
                      </a:pPr>
                      <a:r>
                        <a:rPr lang="ar-SA" sz="2000" b="1" dirty="0">
                          <a:effectLst/>
                          <a:latin typeface="Times New Roman"/>
                          <a:ea typeface="Calibri"/>
                          <a:cs typeface="Simplified Arabic"/>
                        </a:rPr>
                        <a:t>الزمن</a:t>
                      </a:r>
                      <a:endParaRPr lang="en-US" sz="2000" b="1" dirty="0">
                        <a:effectLst/>
                        <a:latin typeface="Calibri"/>
                        <a:ea typeface="Calibri"/>
                        <a:cs typeface="Arial"/>
                      </a:endParaRPr>
                    </a:p>
                  </a:txBody>
                  <a:tcPr marL="57467" marR="574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229210">
                <a:tc rowSpan="3">
                  <a:txBody>
                    <a:bodyPr/>
                    <a:lstStyle/>
                    <a:p>
                      <a:pPr marL="91440" marR="0" algn="justLow" rtl="1">
                        <a:spcBef>
                          <a:spcPts val="200"/>
                        </a:spcBef>
                        <a:spcAft>
                          <a:spcPts val="200"/>
                        </a:spcAft>
                      </a:pPr>
                      <a:r>
                        <a:rPr lang="ar-SA" sz="2000" dirty="0">
                          <a:effectLst/>
                          <a:latin typeface="Times New Roman"/>
                          <a:ea typeface="Calibri"/>
                          <a:cs typeface="Simplified Arabic"/>
                        </a:rPr>
                        <a:t>الثالث:  تطبيقات</a:t>
                      </a:r>
                      <a:endParaRPr lang="en-US" sz="20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a:effectLst/>
                          <a:latin typeface="Times New Roman"/>
                          <a:ea typeface="Calibri"/>
                          <a:cs typeface="Simplified Arabic"/>
                        </a:rPr>
                        <a:t>الأولى </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a:effectLst/>
                          <a:latin typeface="Times New Roman"/>
                          <a:ea typeface="Calibri"/>
                          <a:cs typeface="Simplified Arabic"/>
                        </a:rPr>
                        <a:t>نشاط (1): قراءة كلمة.</a:t>
                      </a:r>
                      <a:endParaRPr lang="en-US" sz="2000">
                        <a:effectLst/>
                        <a:latin typeface="Calibri"/>
                        <a:ea typeface="Calibri"/>
                        <a:cs typeface="Arial"/>
                      </a:endParaRPr>
                    </a:p>
                    <a:p>
                      <a:pPr marL="91440" marR="0" algn="justLow" rtl="1">
                        <a:spcBef>
                          <a:spcPts val="200"/>
                        </a:spcBef>
                        <a:spcAft>
                          <a:spcPts val="200"/>
                        </a:spcAft>
                      </a:pPr>
                      <a:r>
                        <a:rPr lang="ar-SA" sz="2000">
                          <a:effectLst/>
                          <a:latin typeface="Times New Roman"/>
                          <a:ea typeface="Calibri"/>
                          <a:cs typeface="Simplified Arabic"/>
                        </a:rPr>
                        <a:t>نشاط (2): كتابة كلمة ( هجاء الكلمة).</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ctr" rtl="1">
                        <a:spcBef>
                          <a:spcPts val="200"/>
                        </a:spcBef>
                        <a:spcAft>
                          <a:spcPts val="200"/>
                        </a:spcAft>
                      </a:pPr>
                      <a:r>
                        <a:rPr lang="ar-SA" sz="2000">
                          <a:effectLst/>
                          <a:latin typeface="Times New Roman"/>
                          <a:ea typeface="Calibri"/>
                          <a:cs typeface="Simplified Arabic"/>
                        </a:rPr>
                        <a:t>2.30 ساعة</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1240">
                <a:tc vMerge="1">
                  <a:txBody>
                    <a:bodyPr/>
                    <a:lstStyle/>
                    <a:p>
                      <a:pPr rtl="1"/>
                      <a:endParaRPr lang="ar-SA"/>
                    </a:p>
                  </a:txBody>
                  <a:tcPr/>
                </a:tc>
                <a:tc>
                  <a:txBody>
                    <a:bodyPr/>
                    <a:lstStyle/>
                    <a:p>
                      <a:pPr marL="91440" marR="0" algn="justLow" rtl="1">
                        <a:spcBef>
                          <a:spcPts val="200"/>
                        </a:spcBef>
                        <a:spcAft>
                          <a:spcPts val="200"/>
                        </a:spcAft>
                      </a:pPr>
                      <a:r>
                        <a:rPr lang="ar-SA" sz="2000">
                          <a:effectLst/>
                          <a:latin typeface="Times New Roman"/>
                          <a:ea typeface="Calibri"/>
                          <a:cs typeface="Simplified Arabic"/>
                        </a:rPr>
                        <a:t>الثانية </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a:effectLst/>
                          <a:latin typeface="Times New Roman"/>
                          <a:ea typeface="Calibri"/>
                          <a:cs typeface="Simplified Arabic"/>
                        </a:rPr>
                        <a:t>نشاط (3): تطبيقات لتكامل الممارسات داخل المجموعة الصغيرة.</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ctr" rtl="1">
                        <a:spcBef>
                          <a:spcPts val="200"/>
                        </a:spcBef>
                        <a:spcAft>
                          <a:spcPts val="200"/>
                        </a:spcAft>
                      </a:pPr>
                      <a:r>
                        <a:rPr lang="ar-SA" sz="2000">
                          <a:effectLst/>
                          <a:latin typeface="Times New Roman"/>
                          <a:ea typeface="Calibri"/>
                          <a:cs typeface="Simplified Arabic"/>
                        </a:rPr>
                        <a:t>  2 ساعة</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4775">
                <a:tc vMerge="1">
                  <a:txBody>
                    <a:bodyPr/>
                    <a:lstStyle/>
                    <a:p>
                      <a:pPr rtl="1"/>
                      <a:endParaRPr lang="ar-SA"/>
                    </a:p>
                  </a:txBody>
                  <a:tcPr/>
                </a:tc>
                <a:tc>
                  <a:txBody>
                    <a:bodyPr/>
                    <a:lstStyle/>
                    <a:p>
                      <a:pPr marL="91440" marR="0" algn="justLow" rtl="1">
                        <a:spcBef>
                          <a:spcPts val="200"/>
                        </a:spcBef>
                        <a:spcAft>
                          <a:spcPts val="200"/>
                        </a:spcAft>
                      </a:pPr>
                      <a:r>
                        <a:rPr lang="ar-SA" sz="2000">
                          <a:effectLst/>
                          <a:latin typeface="Times New Roman"/>
                          <a:ea typeface="Calibri"/>
                          <a:cs typeface="Simplified Arabic"/>
                        </a:rPr>
                        <a:t>الثالثة</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justLow" rtl="1">
                        <a:spcBef>
                          <a:spcPts val="200"/>
                        </a:spcBef>
                        <a:spcAft>
                          <a:spcPts val="200"/>
                        </a:spcAft>
                      </a:pPr>
                      <a:r>
                        <a:rPr lang="ar-SA" sz="2000">
                          <a:effectLst/>
                          <a:latin typeface="Times New Roman"/>
                          <a:ea typeface="Calibri"/>
                          <a:cs typeface="Simplified Arabic"/>
                        </a:rPr>
                        <a:t>نشاط (4): تطبيقات لتكامل الممارسات مع المجموعة الكبيرة</a:t>
                      </a:r>
                      <a:endParaRPr lang="en-US" sz="20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algn="ctr" rtl="1">
                        <a:spcBef>
                          <a:spcPts val="200"/>
                        </a:spcBef>
                        <a:spcAft>
                          <a:spcPts val="200"/>
                        </a:spcAft>
                      </a:pPr>
                      <a:r>
                        <a:rPr lang="ar-SA" sz="2000" dirty="0">
                          <a:effectLst/>
                          <a:latin typeface="Times New Roman"/>
                          <a:ea typeface="Calibri"/>
                          <a:cs typeface="Simplified Arabic"/>
                        </a:rPr>
                        <a:t>1.30 ساعة</a:t>
                      </a:r>
                      <a:endParaRPr lang="en-US" sz="20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4"/>
          <p:cNvGraphicFramePr>
            <a:graphicFrameLocks noChangeAspect="1"/>
          </p:cNvGraphicFramePr>
          <p:nvPr/>
        </p:nvGraphicFramePr>
        <p:xfrm>
          <a:off x="0" y="0"/>
          <a:ext cx="9144000" cy="6858000"/>
        </p:xfrm>
        <a:graphic>
          <a:graphicData uri="http://schemas.openxmlformats.org/presentationml/2006/ole">
            <p:oleObj spid="_x0000_s52281" name="انزلاق" r:id="rId3" imgW="4572000" imgH="3429000" progId="PowerPoint.Slide.8">
              <p:embed/>
            </p:oleObj>
          </a:graphicData>
        </a:graphic>
      </p:graphicFrame>
      <p:sp>
        <p:nvSpPr>
          <p:cNvPr id="50179"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بطاقة الملاحظة</a:t>
            </a:r>
            <a:endParaRPr lang="en-US" dirty="0" smtClean="0">
              <a:solidFill>
                <a:srgbClr val="005D78"/>
              </a:solidFill>
              <a:effectLst>
                <a:outerShdw blurRad="38100" dist="38100" dir="2700000" algn="tl">
                  <a:srgbClr val="000000">
                    <a:alpha val="43137"/>
                  </a:srgbClr>
                </a:outerShdw>
              </a:effectLst>
            </a:endParaRPr>
          </a:p>
        </p:txBody>
      </p:sp>
      <p:graphicFrame>
        <p:nvGraphicFramePr>
          <p:cNvPr id="7" name="جدول 3"/>
          <p:cNvGraphicFramePr>
            <a:graphicFrameLocks noGrp="1"/>
          </p:cNvGraphicFramePr>
          <p:nvPr/>
        </p:nvGraphicFramePr>
        <p:xfrm>
          <a:off x="762000" y="1828800"/>
          <a:ext cx="7620000" cy="3965577"/>
        </p:xfrm>
        <a:graphic>
          <a:graphicData uri="http://schemas.openxmlformats.org/drawingml/2006/table">
            <a:tbl>
              <a:tblPr/>
              <a:tblGrid>
                <a:gridCol w="1955800"/>
                <a:gridCol w="1146175"/>
                <a:gridCol w="1042988"/>
                <a:gridCol w="1041400"/>
                <a:gridCol w="2433637"/>
              </a:tblGrid>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MS PGothic" pitchFamily="34" charset="-128"/>
                        </a:rPr>
                        <a:t>ملاحظات</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MS PGothic" pitchFamily="34" charset="-128"/>
                        </a:rPr>
                        <a:t>غير مستخدمة</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MS PGothic" pitchFamily="34" charset="-128"/>
                        </a:rPr>
                        <a:t>تستخدم أحيانًا</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MS PGothic" pitchFamily="34" charset="-128"/>
                        </a:rPr>
                        <a:t>تستخدم بدرجة كبيرة</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400" b="1" i="0" u="none" strike="noStrike" cap="none" normalizeH="0" baseline="0" smtClean="0">
                          <a:ln>
                            <a:noFill/>
                          </a:ln>
                          <a:solidFill>
                            <a:schemeClr val="tx1"/>
                          </a:solidFill>
                          <a:effectLst/>
                          <a:latin typeface="Arial" pitchFamily="34" charset="0"/>
                          <a:ea typeface="MS PGothic" pitchFamily="34" charset="-128"/>
                        </a:rPr>
                        <a:t>الممارسة</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5318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MS PGothic" pitchFamily="34" charset="-128"/>
                        </a:rPr>
                        <a:t> </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228600" marR="0" lvl="0" indent="0" algn="r" defTabSz="914400" rtl="0"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Arial" pitchFamily="34" charset="0"/>
                          <a:ea typeface="MS PGothic" pitchFamily="34" charset="-128"/>
                        </a:rPr>
                        <a:t>يستخدم المنظم المتقدم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r>
              <a:tr h="5318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MS PGothic" pitchFamily="34" charset="-128"/>
                        </a:rPr>
                        <a:t> </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0" algn="r" defTabSz="914400" rtl="0"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Arial" pitchFamily="34" charset="0"/>
                          <a:ea typeface="MS PGothic" pitchFamily="34" charset="-128"/>
                        </a:rPr>
                        <a:t>يقدم نموذج للمهمة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92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MS PGothic" pitchFamily="34" charset="-128"/>
                        </a:rPr>
                        <a:t> </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228600" marR="0" lvl="0" indent="0" algn="r" defTabSz="914400" rtl="0"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Arial" pitchFamily="34" charset="0"/>
                          <a:ea typeface="MS PGothic" pitchFamily="34" charset="-128"/>
                        </a:rPr>
                        <a:t>يقدم الممارسة الموجهة.</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r>
              <a:tr h="5492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MS PGothic" pitchFamily="34" charset="-128"/>
                        </a:rPr>
                        <a:t> </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0" algn="r" defTabSz="914400" rtl="0"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Arial" pitchFamily="34" charset="0"/>
                          <a:ea typeface="MS PGothic" pitchFamily="34" charset="-128"/>
                        </a:rPr>
                        <a:t>يقدم التغذية المرتدة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18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MS PGothic" pitchFamily="34" charset="-128"/>
                        </a:rPr>
                        <a:t> </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c>
                  <a:txBody>
                    <a:bodyPr/>
                    <a:lstStyle/>
                    <a:p>
                      <a:pPr marL="228600" marR="0" lvl="0" indent="0" algn="r" defTabSz="914400" rtl="0"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Arial" pitchFamily="34" charset="0"/>
                          <a:ea typeface="MS PGothic" pitchFamily="34" charset="-128"/>
                        </a:rPr>
                        <a:t>يقدم الدعم للتعلم.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alpha val="20000"/>
                      </a:srgbClr>
                    </a:solidFill>
                  </a:tcPr>
                </a:tc>
              </a:tr>
              <a:tr h="5492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MS PGothic" pitchFamily="34" charset="-128"/>
                        </a:rPr>
                        <a:t> </a:t>
                      </a:r>
                      <a:endParaRPr kumimoji="0" lang="en-US" sz="1100" b="1"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MS PGothic" pitchFamily="34" charset="-128"/>
                        </a:rPr>
                        <a:t>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0" algn="r" defTabSz="914400" rtl="0" eaLnBrk="1" fontAlgn="base" latinLnBrk="0" hangingPunct="1">
                        <a:lnSpc>
                          <a:spcPct val="100000"/>
                        </a:lnSpc>
                        <a:spcBef>
                          <a:spcPct val="0"/>
                        </a:spcBef>
                        <a:spcAft>
                          <a:spcPct val="0"/>
                        </a:spcAft>
                        <a:buClrTx/>
                        <a:buSzTx/>
                        <a:buFontTx/>
                        <a:buNone/>
                        <a:tabLst/>
                      </a:pPr>
                      <a:r>
                        <a:rPr kumimoji="0" lang="ar-SA" sz="1400" b="0" i="0" u="none" strike="noStrike" cap="none" normalizeH="0" baseline="0" smtClean="0">
                          <a:ln>
                            <a:noFill/>
                          </a:ln>
                          <a:solidFill>
                            <a:schemeClr val="tx1"/>
                          </a:solidFill>
                          <a:effectLst/>
                          <a:latin typeface="Arial" pitchFamily="34" charset="0"/>
                          <a:ea typeface="MS PGothic" pitchFamily="34" charset="-128"/>
                        </a:rPr>
                        <a:t>يقدم الفرص للتطبيق.         </a:t>
                      </a:r>
                      <a:endParaRPr kumimoji="0" lang="en-US" sz="1100" b="0" i="0" u="none" strike="noStrike" cap="none" normalizeH="0" baseline="0" smtClean="0">
                        <a:ln>
                          <a:noFill/>
                        </a:ln>
                        <a:solidFill>
                          <a:schemeClr val="tx1"/>
                        </a:solidFill>
                        <a:effectLst/>
                        <a:latin typeface="Calibri" pitchFamily="34" charset="0"/>
                        <a:ea typeface="MS PGothic" pitchFamily="34" charset="-128"/>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4"/>
          <p:cNvGraphicFramePr>
            <a:graphicFrameLocks noChangeAspect="1"/>
          </p:cNvGraphicFramePr>
          <p:nvPr/>
        </p:nvGraphicFramePr>
        <p:xfrm>
          <a:off x="0" y="0"/>
          <a:ext cx="9144000" cy="6858000"/>
        </p:xfrm>
        <a:graphic>
          <a:graphicData uri="http://schemas.openxmlformats.org/presentationml/2006/ole">
            <p:oleObj spid="_x0000_s53257" name="انزلاق" r:id="rId3" imgW="4572000" imgH="3429000" progId="PowerPoint.Slide.8">
              <p:embed/>
            </p:oleObj>
          </a:graphicData>
        </a:graphic>
      </p:graphicFrame>
      <p:sp>
        <p:nvSpPr>
          <p:cNvPr id="8" name="شكل بيضاوي 4"/>
          <p:cNvSpPr>
            <a:spLocks noChangeArrowheads="1"/>
          </p:cNvSpPr>
          <p:nvPr/>
        </p:nvSpPr>
        <p:spPr bwMode="auto">
          <a:xfrm>
            <a:off x="3695700" y="3276600"/>
            <a:ext cx="1752600" cy="1524000"/>
          </a:xfrm>
          <a:prstGeom prst="ellipse">
            <a:avLst/>
          </a:prstGeom>
          <a:solidFill>
            <a:schemeClr val="accent1"/>
          </a:solidFill>
          <a:ln w="9525" algn="ctr">
            <a:solidFill>
              <a:schemeClr val="tx1"/>
            </a:solidFill>
            <a:round/>
            <a:headEnd/>
            <a:tailEnd/>
          </a:ln>
          <a:effectLst>
            <a:outerShdw blurRad="50800" dist="38100" dir="2700000" algn="tl" rotWithShape="0">
              <a:prstClr val="black">
                <a:alpha val="40000"/>
              </a:prstClr>
            </a:outerShdw>
          </a:effectLst>
        </p:spPr>
        <p:txBody>
          <a:bodyPr lIns="27432" tIns="27432" rIns="27432" bIns="27432"/>
          <a:lstStyle/>
          <a:p>
            <a:pPr algn="ctr" rtl="0" eaLnBrk="0" hangingPunct="0"/>
            <a:r>
              <a:rPr lang="ar-EG" sz="2800" b="1"/>
              <a:t>بيئة التعلم الأمنة</a:t>
            </a:r>
            <a:endParaRPr lang="ar-SA" sz="2800" b="1"/>
          </a:p>
        </p:txBody>
      </p:sp>
      <p:graphicFrame>
        <p:nvGraphicFramePr>
          <p:cNvPr id="7" name="عنصر نائب للمحتوى 3"/>
          <p:cNvGraphicFramePr>
            <a:graphicFrameLocks/>
          </p:cNvGraphicFramePr>
          <p:nvPr>
            <p:extLst>
              <p:ext uri="{D42A27DB-BD31-4B8C-83A1-F6EECF244321}">
                <p14:modId xmlns="" xmlns:p14="http://schemas.microsoft.com/office/powerpoint/2010/main" val="1881421915"/>
              </p:ext>
            </p:extLst>
          </p:nvPr>
        </p:nvGraphicFramePr>
        <p:xfrm>
          <a:off x="685800" y="609600"/>
          <a:ext cx="7772400" cy="541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4"/>
          <p:cNvGraphicFramePr>
            <a:graphicFrameLocks noChangeAspect="1"/>
          </p:cNvGraphicFramePr>
          <p:nvPr/>
        </p:nvGraphicFramePr>
        <p:xfrm>
          <a:off x="0" y="0"/>
          <a:ext cx="9144000" cy="6858000"/>
        </p:xfrm>
        <a:graphic>
          <a:graphicData uri="http://schemas.openxmlformats.org/presentationml/2006/ole">
            <p:oleObj spid="_x0000_s54280" name="انزلاق" r:id="rId3" imgW="4572000" imgH="3429000" progId="PowerPoint.Slide.8">
              <p:embed/>
            </p:oleObj>
          </a:graphicData>
        </a:graphic>
      </p:graphicFrame>
      <p:sp>
        <p:nvSpPr>
          <p:cNvPr id="52227"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 التدريس الداعم</a:t>
            </a:r>
            <a:endParaRPr lang="en-US" dirty="0" smtClean="0">
              <a:solidFill>
                <a:srgbClr val="005D78"/>
              </a:solidFill>
              <a:effectLst>
                <a:outerShdw blurRad="38100" dist="38100" dir="2700000" algn="tl">
                  <a:srgbClr val="000000">
                    <a:alpha val="43137"/>
                  </a:srgbClr>
                </a:outerShdw>
              </a:effectLst>
            </a:endParaRPr>
          </a:p>
        </p:txBody>
      </p:sp>
      <p:sp>
        <p:nvSpPr>
          <p:cNvPr id="54276" name="Rectangle 3"/>
          <p:cNvSpPr>
            <a:spLocks noGrp="1" noChangeArrowheads="1"/>
          </p:cNvSpPr>
          <p:nvPr>
            <p:ph type="body" idx="1"/>
          </p:nvPr>
        </p:nvSpPr>
        <p:spPr/>
        <p:txBody>
          <a:bodyPr/>
          <a:lstStyle/>
          <a:p>
            <a:pPr algn="r" rtl="1">
              <a:spcBef>
                <a:spcPct val="0"/>
              </a:spcBef>
            </a:pPr>
            <a:r>
              <a:rPr lang="ar-EG" sz="2400" dirty="0" smtClean="0"/>
              <a:t>مفهوم دعم التلميذ في أثناء عملية التدريس يتجاوز مجرد مساعدته على تقديم الإجابة الصحيحة إلى مساعدته على تعلم مهارات جديدة ومستويات من الفهم، وعلى كل حال:</a:t>
            </a:r>
          </a:p>
          <a:p>
            <a:pPr marL="0" indent="0" algn="r" rtl="1">
              <a:spcBef>
                <a:spcPct val="0"/>
              </a:spcBef>
              <a:buNone/>
            </a:pPr>
            <a:endParaRPr lang="ar-EG" sz="2400" dirty="0" smtClean="0"/>
          </a:p>
          <a:p>
            <a:pPr lvl="1" algn="r" rtl="1">
              <a:spcBef>
                <a:spcPct val="0"/>
              </a:spcBef>
            </a:pPr>
            <a:r>
              <a:rPr lang="ar-EG" sz="2400" dirty="0" smtClean="0"/>
              <a:t>لا تغير المهارة التي تقدمها.</a:t>
            </a:r>
          </a:p>
          <a:p>
            <a:pPr lvl="1" algn="r" rtl="1">
              <a:spcBef>
                <a:spcPct val="0"/>
              </a:spcBef>
            </a:pPr>
            <a:endParaRPr lang="ar-EG" sz="2400" dirty="0" smtClean="0"/>
          </a:p>
          <a:p>
            <a:pPr lvl="1" algn="r" rtl="1">
              <a:spcBef>
                <a:spcPct val="0"/>
              </a:spcBef>
            </a:pPr>
            <a:r>
              <a:rPr lang="ar-EG" sz="2400" dirty="0" smtClean="0"/>
              <a:t>قدم الدعم الكاف حتى يتمكن التلميذ من أداء المهارة بنفسه.</a:t>
            </a:r>
          </a:p>
          <a:p>
            <a:pPr lvl="1" algn="r" rtl="1">
              <a:spcBef>
                <a:spcPct val="0"/>
              </a:spcBef>
            </a:pPr>
            <a:endParaRPr lang="ar-EG" sz="2400" dirty="0" smtClean="0"/>
          </a:p>
          <a:p>
            <a:pPr lvl="1" algn="r" rtl="1">
              <a:spcBef>
                <a:spcPct val="0"/>
              </a:spcBef>
            </a:pPr>
            <a:r>
              <a:rPr lang="ar-EG" sz="2400" dirty="0" smtClean="0"/>
              <a:t>توقف عن تقديم الدعم عندما يتقن التلميذ المهارة.</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4"/>
          <p:cNvGraphicFramePr>
            <a:graphicFrameLocks noChangeAspect="1"/>
          </p:cNvGraphicFramePr>
          <p:nvPr/>
        </p:nvGraphicFramePr>
        <p:xfrm>
          <a:off x="0" y="0"/>
          <a:ext cx="9144000" cy="6858000"/>
        </p:xfrm>
        <a:graphic>
          <a:graphicData uri="http://schemas.openxmlformats.org/presentationml/2006/ole">
            <p:oleObj spid="_x0000_s55304" name="انزلاق" r:id="rId3" imgW="4572000" imgH="3429000" progId="PowerPoint.Slide.8">
              <p:embed/>
            </p:oleObj>
          </a:graphicData>
        </a:graphic>
      </p:graphicFrame>
      <p:sp>
        <p:nvSpPr>
          <p:cNvPr id="53251" name="Rectangle 2"/>
          <p:cNvSpPr>
            <a:spLocks noGrp="1" noChangeArrowheads="1"/>
          </p:cNvSpPr>
          <p:nvPr>
            <p:ph type="title"/>
          </p:nvPr>
        </p:nvSpPr>
        <p:spPr/>
        <p:txBody>
          <a:bodyPr/>
          <a:lstStyle/>
          <a:p>
            <a:pPr rtl="1" eaLnBrk="1" hangingPunct="1">
              <a:defRPr/>
            </a:pPr>
            <a:r>
              <a:rPr lang="ar-EG" dirty="0" smtClean="0">
                <a:solidFill>
                  <a:srgbClr val="005D78"/>
                </a:solidFill>
                <a:effectLst>
                  <a:outerShdw blurRad="38100" dist="38100" dir="2700000" algn="tl">
                    <a:srgbClr val="000000">
                      <a:alpha val="43137"/>
                    </a:srgbClr>
                  </a:outerShdw>
                </a:effectLst>
              </a:rPr>
              <a:t> التغذية الراجعة البنائية</a:t>
            </a:r>
            <a:endParaRPr lang="en-US" dirty="0" smtClean="0">
              <a:solidFill>
                <a:srgbClr val="005D78"/>
              </a:solidFill>
              <a:effectLst>
                <a:outerShdw blurRad="38100" dist="38100" dir="2700000" algn="tl">
                  <a:srgbClr val="000000">
                    <a:alpha val="43137"/>
                  </a:srgbClr>
                </a:outerShdw>
              </a:effectLst>
            </a:endParaRPr>
          </a:p>
        </p:txBody>
      </p:sp>
      <p:sp>
        <p:nvSpPr>
          <p:cNvPr id="55300" name="Rectangle 3"/>
          <p:cNvSpPr>
            <a:spLocks noGrp="1" noChangeArrowheads="1"/>
          </p:cNvSpPr>
          <p:nvPr>
            <p:ph type="body" idx="1"/>
          </p:nvPr>
        </p:nvSpPr>
        <p:spPr/>
        <p:txBody>
          <a:bodyPr/>
          <a:lstStyle/>
          <a:p>
            <a:pPr algn="r" rtl="1">
              <a:spcBef>
                <a:spcPct val="0"/>
              </a:spcBef>
            </a:pPr>
            <a:r>
              <a:rPr lang="ar-EG" sz="2400" smtClean="0"/>
              <a:t>وضح للتلميذ مدى صحة فهمه أو عدم صحته.</a:t>
            </a:r>
          </a:p>
          <a:p>
            <a:pPr algn="r" rtl="1">
              <a:spcBef>
                <a:spcPct val="0"/>
              </a:spcBef>
            </a:pPr>
            <a:endParaRPr lang="ar-EG" sz="2400" smtClean="0"/>
          </a:p>
          <a:p>
            <a:pPr algn="r" rtl="1">
              <a:spcBef>
                <a:spcPct val="0"/>
              </a:spcBef>
            </a:pPr>
            <a:r>
              <a:rPr lang="ar-EG" sz="2400" smtClean="0"/>
              <a:t>وضح للتلميذ سبب صحة إجابته أو خطأها.</a:t>
            </a:r>
          </a:p>
          <a:p>
            <a:pPr algn="r" rtl="1">
              <a:spcBef>
                <a:spcPct val="0"/>
              </a:spcBef>
            </a:pPr>
            <a:endParaRPr lang="ar-EG" sz="2400" smtClean="0"/>
          </a:p>
          <a:p>
            <a:pPr algn="r" rtl="1">
              <a:spcBef>
                <a:spcPct val="0"/>
              </a:spcBef>
            </a:pPr>
            <a:r>
              <a:rPr lang="ar-EG" sz="2400" smtClean="0"/>
              <a:t>وضح للتلميذ ما أنجز وما لم ينجز حتى الآن.</a:t>
            </a:r>
          </a:p>
          <a:p>
            <a:pPr algn="r" rtl="1">
              <a:spcBef>
                <a:spcPct val="0"/>
              </a:spcBef>
            </a:pPr>
            <a:endParaRPr lang="ar-EG" sz="2400" smtClean="0"/>
          </a:p>
          <a:p>
            <a:pPr algn="r" rtl="1">
              <a:spcBef>
                <a:spcPct val="0"/>
              </a:spcBef>
            </a:pPr>
            <a:r>
              <a:rPr lang="ar-EG" sz="2400" smtClean="0"/>
              <a:t>صف للتلميذ كيفية استكمال المهمة، أو استخدام الاستراتيجية بشكل صحيح.</a:t>
            </a:r>
            <a:endParaRPr lang="ar-SA" sz="24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2" name="Object 4"/>
          <p:cNvGraphicFramePr>
            <a:graphicFrameLocks noChangeAspect="1"/>
          </p:cNvGraphicFramePr>
          <p:nvPr/>
        </p:nvGraphicFramePr>
        <p:xfrm>
          <a:off x="0" y="0"/>
          <a:ext cx="9144000" cy="6858000"/>
        </p:xfrm>
        <a:graphic>
          <a:graphicData uri="http://schemas.openxmlformats.org/presentationml/2006/ole">
            <p:oleObj spid="_x0000_s56333" name="انزلاق" r:id="rId3" imgW="4572000" imgH="3429000" progId="PowerPoint.Slide.8">
              <p:embed/>
            </p:oleObj>
          </a:graphicData>
        </a:graphic>
      </p:graphicFrame>
      <p:sp>
        <p:nvSpPr>
          <p:cNvPr id="56323" name="مستطيل 4"/>
          <p:cNvSpPr>
            <a:spLocks noChangeArrowheads="1"/>
          </p:cNvSpPr>
          <p:nvPr/>
        </p:nvSpPr>
        <p:spPr bwMode="auto">
          <a:xfrm>
            <a:off x="609600" y="1422400"/>
            <a:ext cx="2895600" cy="1600200"/>
          </a:xfrm>
          <a:prstGeom prst="rect">
            <a:avLst/>
          </a:prstGeom>
          <a:solidFill>
            <a:schemeClr val="accent1"/>
          </a:solidFill>
          <a:ln w="9525" algn="ctr">
            <a:solidFill>
              <a:schemeClr val="tx1"/>
            </a:solidFill>
            <a:round/>
            <a:headEnd/>
            <a:tailEnd/>
          </a:ln>
        </p:spPr>
        <p:txBody>
          <a:bodyPr/>
          <a:lstStyle/>
          <a:p>
            <a:pPr algn="justLow" eaLnBrk="0" hangingPunct="0"/>
            <a:r>
              <a:rPr lang="ar-EG" b="1"/>
              <a:t> </a:t>
            </a:r>
            <a:endParaRPr lang="ar-SA" b="1"/>
          </a:p>
        </p:txBody>
      </p:sp>
      <p:sp>
        <p:nvSpPr>
          <p:cNvPr id="56324" name="مستطيل 5"/>
          <p:cNvSpPr>
            <a:spLocks noChangeArrowheads="1"/>
          </p:cNvSpPr>
          <p:nvPr/>
        </p:nvSpPr>
        <p:spPr bwMode="auto">
          <a:xfrm>
            <a:off x="457200" y="4221163"/>
            <a:ext cx="3200400" cy="1447800"/>
          </a:xfrm>
          <a:prstGeom prst="rect">
            <a:avLst/>
          </a:prstGeom>
          <a:solidFill>
            <a:schemeClr val="accent1"/>
          </a:solidFill>
          <a:ln w="9525" algn="ctr">
            <a:solidFill>
              <a:schemeClr val="tx1"/>
            </a:solidFill>
            <a:round/>
            <a:headEnd/>
            <a:tailEnd/>
          </a:ln>
        </p:spPr>
        <p:txBody>
          <a:bodyPr/>
          <a:lstStyle/>
          <a:p>
            <a:pPr eaLnBrk="0" hangingPunct="0"/>
            <a:endParaRPr lang="ar-SA" b="1"/>
          </a:p>
        </p:txBody>
      </p:sp>
      <p:sp>
        <p:nvSpPr>
          <p:cNvPr id="56325" name="مستطيل 6"/>
          <p:cNvSpPr>
            <a:spLocks noChangeArrowheads="1"/>
          </p:cNvSpPr>
          <p:nvPr/>
        </p:nvSpPr>
        <p:spPr bwMode="auto">
          <a:xfrm>
            <a:off x="6858000" y="2832100"/>
            <a:ext cx="1828800" cy="609600"/>
          </a:xfrm>
          <a:prstGeom prst="rect">
            <a:avLst/>
          </a:prstGeom>
          <a:solidFill>
            <a:schemeClr val="accent1"/>
          </a:solidFill>
          <a:ln w="9525" algn="ctr">
            <a:solidFill>
              <a:schemeClr val="tx1"/>
            </a:solidFill>
            <a:round/>
            <a:headEnd/>
            <a:tailEnd/>
          </a:ln>
        </p:spPr>
        <p:txBody>
          <a:bodyPr/>
          <a:lstStyle/>
          <a:p>
            <a:pPr eaLnBrk="0" hangingPunct="0"/>
            <a:r>
              <a:rPr lang="ar-EG"/>
              <a:t>ماذا يفعل المعلم</a:t>
            </a:r>
            <a:endParaRPr lang="ar-SA"/>
          </a:p>
        </p:txBody>
      </p:sp>
      <p:cxnSp>
        <p:nvCxnSpPr>
          <p:cNvPr id="56326" name="رابط مستقيم 8"/>
          <p:cNvCxnSpPr>
            <a:cxnSpLocks noChangeShapeType="1"/>
            <a:stCxn id="56325" idx="1"/>
          </p:cNvCxnSpPr>
          <p:nvPr/>
        </p:nvCxnSpPr>
        <p:spPr bwMode="auto">
          <a:xfrm flipH="1" flipV="1">
            <a:off x="5372100" y="2527300"/>
            <a:ext cx="1485900" cy="609600"/>
          </a:xfrm>
          <a:prstGeom prst="line">
            <a:avLst/>
          </a:prstGeom>
          <a:noFill/>
          <a:ln w="9525" algn="ctr">
            <a:solidFill>
              <a:schemeClr val="tx1"/>
            </a:solidFill>
            <a:round/>
            <a:headEnd/>
            <a:tailEnd/>
          </a:ln>
          <a:extLst>
            <a:ext uri="{909E8E84-426E-40DD-AFC4-6F175D3DCCD1}">
              <a14:hiddenFill xmlns="" xmlns:a14="http://schemas.microsoft.com/office/drawing/2010/main">
                <a:noFill/>
              </a14:hiddenFill>
            </a:ext>
          </a:extLst>
        </p:spPr>
      </p:cxnSp>
      <p:cxnSp>
        <p:nvCxnSpPr>
          <p:cNvPr id="56327" name="رابط مستقيم 9"/>
          <p:cNvCxnSpPr>
            <a:cxnSpLocks noChangeShapeType="1"/>
            <a:stCxn id="56325" idx="1"/>
          </p:cNvCxnSpPr>
          <p:nvPr/>
        </p:nvCxnSpPr>
        <p:spPr bwMode="auto">
          <a:xfrm flipH="1">
            <a:off x="4876800" y="3136900"/>
            <a:ext cx="1981200" cy="1130300"/>
          </a:xfrm>
          <a:prstGeom prst="line">
            <a:avLst/>
          </a:prstGeom>
          <a:noFill/>
          <a:ln w="9525" algn="ctr">
            <a:solidFill>
              <a:schemeClr val="tx1"/>
            </a:solidFill>
            <a:round/>
            <a:headEnd/>
            <a:tailEnd/>
          </a:ln>
          <a:extLst>
            <a:ext uri="{909E8E84-426E-40DD-AFC4-6F175D3DCCD1}">
              <a14:hiddenFill xmlns="" xmlns:a14="http://schemas.microsoft.com/office/drawing/2010/main">
                <a:noFill/>
              </a14:hiddenFill>
            </a:ext>
          </a:extLst>
        </p:spPr>
      </p:cxnSp>
      <p:sp>
        <p:nvSpPr>
          <p:cNvPr id="56328" name="مستطيل 12"/>
          <p:cNvSpPr>
            <a:spLocks noChangeArrowheads="1"/>
          </p:cNvSpPr>
          <p:nvPr/>
        </p:nvSpPr>
        <p:spPr bwMode="auto">
          <a:xfrm>
            <a:off x="3994150" y="1143000"/>
            <a:ext cx="1568450" cy="1689100"/>
          </a:xfrm>
          <a:prstGeom prst="rect">
            <a:avLst/>
          </a:prstGeom>
          <a:solidFill>
            <a:schemeClr val="accent1"/>
          </a:solidFill>
          <a:ln w="9525" algn="ctr">
            <a:solidFill>
              <a:schemeClr val="tx1"/>
            </a:solidFill>
            <a:round/>
            <a:headEnd/>
            <a:tailEnd/>
          </a:ln>
        </p:spPr>
        <p:txBody>
          <a:bodyPr/>
          <a:lstStyle/>
          <a:p>
            <a:pPr algn="ctr" eaLnBrk="0" hangingPunct="0"/>
            <a:r>
              <a:rPr lang="ar-EG" sz="2100" dirty="0"/>
              <a:t>لو لم يتقن </a:t>
            </a:r>
            <a:r>
              <a:rPr lang="ar-EG" sz="2100" dirty="0" smtClean="0"/>
              <a:t>معظم </a:t>
            </a:r>
            <a:r>
              <a:rPr lang="ar-EG" sz="2100" dirty="0"/>
              <a:t>التلاميذ المهارات المقدمة في الدرس؟</a:t>
            </a:r>
            <a:endParaRPr lang="ar-SA" sz="2100" dirty="0"/>
          </a:p>
        </p:txBody>
      </p:sp>
      <p:sp>
        <p:nvSpPr>
          <p:cNvPr id="56329" name="مستطيل 13"/>
          <p:cNvSpPr>
            <a:spLocks noChangeArrowheads="1"/>
          </p:cNvSpPr>
          <p:nvPr/>
        </p:nvSpPr>
        <p:spPr bwMode="auto">
          <a:xfrm>
            <a:off x="3994150" y="4038600"/>
            <a:ext cx="1568450" cy="1765300"/>
          </a:xfrm>
          <a:prstGeom prst="rect">
            <a:avLst/>
          </a:prstGeom>
          <a:solidFill>
            <a:schemeClr val="accent1"/>
          </a:solidFill>
          <a:ln w="9525" algn="ctr">
            <a:solidFill>
              <a:schemeClr val="tx1"/>
            </a:solidFill>
            <a:round/>
            <a:headEnd/>
            <a:tailEnd/>
          </a:ln>
        </p:spPr>
        <p:txBody>
          <a:bodyPr/>
          <a:lstStyle/>
          <a:p>
            <a:pPr algn="ctr" rtl="0" eaLnBrk="0" hangingPunct="0"/>
            <a:r>
              <a:rPr lang="ar-EG" sz="2100" dirty="0"/>
              <a:t>لو أتقن </a:t>
            </a:r>
            <a:r>
              <a:rPr lang="ar-EG" sz="2100" dirty="0" smtClean="0"/>
              <a:t>معظم التلاميذ </a:t>
            </a:r>
            <a:r>
              <a:rPr lang="ar-EG" sz="2100" dirty="0"/>
              <a:t>المهارات المقدمة في الدرس؟</a:t>
            </a:r>
            <a:endParaRPr lang="ar-SA" sz="2100" dirty="0"/>
          </a:p>
          <a:p>
            <a:pPr algn="ctr" rtl="0" eaLnBrk="0" hangingPunct="0"/>
            <a:endParaRPr lang="ar-SA" sz="21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6" name="Object 4"/>
          <p:cNvGraphicFramePr>
            <a:graphicFrameLocks noChangeAspect="1"/>
          </p:cNvGraphicFramePr>
          <p:nvPr/>
        </p:nvGraphicFramePr>
        <p:xfrm>
          <a:off x="0" y="0"/>
          <a:ext cx="9144000" cy="6858000"/>
        </p:xfrm>
        <a:graphic>
          <a:graphicData uri="http://schemas.openxmlformats.org/presentationml/2006/ole">
            <p:oleObj spid="_x0000_s57357" name="انزلاق" r:id="rId3" imgW="4572000" imgH="3429000" progId="PowerPoint.Slide.8">
              <p:embed/>
            </p:oleObj>
          </a:graphicData>
        </a:graphic>
      </p:graphicFrame>
      <p:sp>
        <p:nvSpPr>
          <p:cNvPr id="57347" name="مستطيل 4"/>
          <p:cNvSpPr>
            <a:spLocks noChangeArrowheads="1"/>
          </p:cNvSpPr>
          <p:nvPr/>
        </p:nvSpPr>
        <p:spPr bwMode="auto">
          <a:xfrm>
            <a:off x="609600" y="1422400"/>
            <a:ext cx="2895600" cy="1600200"/>
          </a:xfrm>
          <a:prstGeom prst="rect">
            <a:avLst/>
          </a:prstGeom>
          <a:solidFill>
            <a:schemeClr val="accent1"/>
          </a:solidFill>
          <a:ln w="9525" algn="ctr">
            <a:solidFill>
              <a:schemeClr val="tx1"/>
            </a:solidFill>
            <a:round/>
            <a:headEnd/>
            <a:tailEnd/>
          </a:ln>
        </p:spPr>
        <p:txBody>
          <a:bodyPr/>
          <a:lstStyle/>
          <a:p>
            <a:pPr marL="342900" indent="-342900" algn="justLow" eaLnBrk="0" hangingPunct="0">
              <a:buFont typeface="Arial" pitchFamily="34" charset="0"/>
              <a:buChar char="•"/>
            </a:pPr>
            <a:r>
              <a:rPr lang="ar-EG" b="1" dirty="0"/>
              <a:t>هل يحتاجون الي المزيد من الممارسة الموجهة؟ </a:t>
            </a:r>
          </a:p>
          <a:p>
            <a:pPr marL="342900" indent="-342900" algn="justLow" eaLnBrk="0" hangingPunct="0">
              <a:buFont typeface="Arial" pitchFamily="34" charset="0"/>
              <a:buChar char="•"/>
            </a:pPr>
            <a:r>
              <a:rPr lang="ar-EG" b="1" dirty="0"/>
              <a:t>هل </a:t>
            </a:r>
            <a:r>
              <a:rPr lang="ar-EG" b="1" dirty="0" smtClean="0"/>
              <a:t>أقوم بتدريس </a:t>
            </a:r>
            <a:r>
              <a:rPr lang="ar-EG" b="1" dirty="0"/>
              <a:t>الدرس كله مرة اخرى؟ </a:t>
            </a:r>
            <a:endParaRPr lang="ar-SA" b="1" dirty="0"/>
          </a:p>
        </p:txBody>
      </p:sp>
      <p:sp>
        <p:nvSpPr>
          <p:cNvPr id="57348" name="مستطيل 5"/>
          <p:cNvSpPr>
            <a:spLocks noChangeArrowheads="1"/>
          </p:cNvSpPr>
          <p:nvPr/>
        </p:nvSpPr>
        <p:spPr bwMode="auto">
          <a:xfrm>
            <a:off x="457200" y="4221163"/>
            <a:ext cx="3200400" cy="1447800"/>
          </a:xfrm>
          <a:prstGeom prst="rect">
            <a:avLst/>
          </a:prstGeom>
          <a:solidFill>
            <a:schemeClr val="accent1"/>
          </a:solidFill>
          <a:ln w="9525" algn="ctr">
            <a:solidFill>
              <a:schemeClr val="tx1"/>
            </a:solidFill>
            <a:round/>
            <a:headEnd/>
            <a:tailEnd/>
          </a:ln>
        </p:spPr>
        <p:txBody>
          <a:bodyPr/>
          <a:lstStyle/>
          <a:p>
            <a:pPr marL="342900" indent="-342900" eaLnBrk="0" hangingPunct="0">
              <a:buFont typeface="Arial" pitchFamily="34" charset="0"/>
              <a:buChar char="•"/>
            </a:pPr>
            <a:r>
              <a:rPr lang="ar-EG" b="1" dirty="0"/>
              <a:t>كيف </a:t>
            </a:r>
            <a:r>
              <a:rPr lang="ar-EG" b="1" dirty="0" smtClean="0"/>
              <a:t>أساعد بقية التلاميذ </a:t>
            </a:r>
            <a:r>
              <a:rPr lang="ar-EG" b="1" dirty="0"/>
              <a:t>الذين لم </a:t>
            </a:r>
            <a:r>
              <a:rPr lang="ar-EG" b="1" dirty="0" smtClean="0"/>
              <a:t>يتقنوا تعلم </a:t>
            </a:r>
            <a:r>
              <a:rPr lang="ar-EG" b="1" dirty="0"/>
              <a:t>الدرس؟</a:t>
            </a:r>
            <a:endParaRPr lang="ar-SA" b="1" dirty="0"/>
          </a:p>
        </p:txBody>
      </p:sp>
      <p:sp>
        <p:nvSpPr>
          <p:cNvPr id="57349" name="مستطيل 6"/>
          <p:cNvSpPr>
            <a:spLocks noChangeArrowheads="1"/>
          </p:cNvSpPr>
          <p:nvPr/>
        </p:nvSpPr>
        <p:spPr bwMode="auto">
          <a:xfrm>
            <a:off x="6858000" y="2832100"/>
            <a:ext cx="1828800" cy="609600"/>
          </a:xfrm>
          <a:prstGeom prst="rect">
            <a:avLst/>
          </a:prstGeom>
          <a:solidFill>
            <a:schemeClr val="accent1"/>
          </a:solidFill>
          <a:ln w="9525" algn="ctr">
            <a:solidFill>
              <a:schemeClr val="tx1"/>
            </a:solidFill>
            <a:round/>
            <a:headEnd/>
            <a:tailEnd/>
          </a:ln>
        </p:spPr>
        <p:txBody>
          <a:bodyPr/>
          <a:lstStyle/>
          <a:p>
            <a:pPr eaLnBrk="0" hangingPunct="0"/>
            <a:r>
              <a:rPr lang="ar-EG"/>
              <a:t>ماذا يفعل المعلم</a:t>
            </a:r>
            <a:endParaRPr lang="ar-SA"/>
          </a:p>
        </p:txBody>
      </p:sp>
      <p:cxnSp>
        <p:nvCxnSpPr>
          <p:cNvPr id="57350" name="رابط مستقيم 8"/>
          <p:cNvCxnSpPr>
            <a:cxnSpLocks noChangeShapeType="1"/>
            <a:stCxn id="57349" idx="1"/>
          </p:cNvCxnSpPr>
          <p:nvPr/>
        </p:nvCxnSpPr>
        <p:spPr bwMode="auto">
          <a:xfrm flipH="1" flipV="1">
            <a:off x="5372100" y="2527300"/>
            <a:ext cx="1485900" cy="609600"/>
          </a:xfrm>
          <a:prstGeom prst="line">
            <a:avLst/>
          </a:prstGeom>
          <a:noFill/>
          <a:ln w="9525" algn="ctr">
            <a:solidFill>
              <a:schemeClr val="tx1"/>
            </a:solidFill>
            <a:round/>
            <a:headEnd/>
            <a:tailEnd/>
          </a:ln>
          <a:extLst>
            <a:ext uri="{909E8E84-426E-40DD-AFC4-6F175D3DCCD1}">
              <a14:hiddenFill xmlns="" xmlns:a14="http://schemas.microsoft.com/office/drawing/2010/main">
                <a:noFill/>
              </a14:hiddenFill>
            </a:ext>
          </a:extLst>
        </p:spPr>
      </p:cxnSp>
      <p:cxnSp>
        <p:nvCxnSpPr>
          <p:cNvPr id="57351" name="رابط مستقيم 9"/>
          <p:cNvCxnSpPr>
            <a:cxnSpLocks noChangeShapeType="1"/>
            <a:stCxn id="57349" idx="1"/>
          </p:cNvCxnSpPr>
          <p:nvPr/>
        </p:nvCxnSpPr>
        <p:spPr bwMode="auto">
          <a:xfrm flipH="1">
            <a:off x="4876800" y="3136900"/>
            <a:ext cx="1981200" cy="1130300"/>
          </a:xfrm>
          <a:prstGeom prst="line">
            <a:avLst/>
          </a:prstGeom>
          <a:noFill/>
          <a:ln w="9525" algn="ctr">
            <a:solidFill>
              <a:schemeClr val="tx1"/>
            </a:solidFill>
            <a:round/>
            <a:headEnd/>
            <a:tailEnd/>
          </a:ln>
          <a:extLst>
            <a:ext uri="{909E8E84-426E-40DD-AFC4-6F175D3DCCD1}">
              <a14:hiddenFill xmlns="" xmlns:a14="http://schemas.microsoft.com/office/drawing/2010/main">
                <a:noFill/>
              </a14:hiddenFill>
            </a:ext>
          </a:extLst>
        </p:spPr>
      </p:cxnSp>
      <p:sp>
        <p:nvSpPr>
          <p:cNvPr id="57352" name="مستطيل 12"/>
          <p:cNvSpPr>
            <a:spLocks noChangeArrowheads="1"/>
          </p:cNvSpPr>
          <p:nvPr/>
        </p:nvSpPr>
        <p:spPr bwMode="auto">
          <a:xfrm>
            <a:off x="3994150" y="1143000"/>
            <a:ext cx="1568450" cy="1689100"/>
          </a:xfrm>
          <a:prstGeom prst="rect">
            <a:avLst/>
          </a:prstGeom>
          <a:solidFill>
            <a:schemeClr val="accent1"/>
          </a:solidFill>
          <a:ln w="9525" algn="ctr">
            <a:solidFill>
              <a:schemeClr val="tx1"/>
            </a:solidFill>
            <a:round/>
            <a:headEnd/>
            <a:tailEnd/>
          </a:ln>
        </p:spPr>
        <p:txBody>
          <a:bodyPr/>
          <a:lstStyle/>
          <a:p>
            <a:pPr algn="ctr" eaLnBrk="0" hangingPunct="0"/>
            <a:r>
              <a:rPr lang="ar-EG" sz="2100"/>
              <a:t>لو لم يتقن أغلبية التلاميذ المهارات المقدمة في الدرس؟</a:t>
            </a:r>
            <a:endParaRPr lang="ar-SA" sz="2100"/>
          </a:p>
        </p:txBody>
      </p:sp>
      <p:sp>
        <p:nvSpPr>
          <p:cNvPr id="57353" name="مستطيل 13"/>
          <p:cNvSpPr>
            <a:spLocks noChangeArrowheads="1"/>
          </p:cNvSpPr>
          <p:nvPr/>
        </p:nvSpPr>
        <p:spPr bwMode="auto">
          <a:xfrm>
            <a:off x="3994150" y="4038600"/>
            <a:ext cx="1568450" cy="1765300"/>
          </a:xfrm>
          <a:prstGeom prst="rect">
            <a:avLst/>
          </a:prstGeom>
          <a:solidFill>
            <a:schemeClr val="accent1"/>
          </a:solidFill>
          <a:ln w="9525" algn="ctr">
            <a:solidFill>
              <a:schemeClr val="tx1"/>
            </a:solidFill>
            <a:round/>
            <a:headEnd/>
            <a:tailEnd/>
          </a:ln>
        </p:spPr>
        <p:txBody>
          <a:bodyPr/>
          <a:lstStyle/>
          <a:p>
            <a:pPr algn="ctr" rtl="0" eaLnBrk="0" hangingPunct="0"/>
            <a:r>
              <a:rPr lang="ar-EG" sz="2100"/>
              <a:t>لو أتقن أغلبية التلاميذ المهارات المقدمة في الدرس؟</a:t>
            </a:r>
            <a:endParaRPr lang="ar-SA" sz="2100"/>
          </a:p>
          <a:p>
            <a:pPr algn="ctr" rtl="0" eaLnBrk="0" hangingPunct="0"/>
            <a:endParaRPr lang="ar-SA" sz="21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2777</TotalTime>
  <Words>2442</Words>
  <Application>Microsoft Office PowerPoint</Application>
  <PresentationFormat>On-screen Show (4:3)</PresentationFormat>
  <Paragraphs>448</Paragraphs>
  <Slides>53</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53</vt:i4>
      </vt:variant>
    </vt:vector>
  </HeadingPairs>
  <TitlesOfParts>
    <vt:vector size="56" baseType="lpstr">
      <vt:lpstr>Blank Presentation</vt:lpstr>
      <vt:lpstr>انزلاق</vt:lpstr>
      <vt:lpstr>Slide</vt:lpstr>
      <vt:lpstr>Slide 1</vt:lpstr>
      <vt:lpstr>Slide 2</vt:lpstr>
      <vt:lpstr>Slide 3</vt:lpstr>
      <vt:lpstr>Slide 4</vt:lpstr>
      <vt:lpstr>Slide 5</vt:lpstr>
      <vt:lpstr>Slide 6</vt:lpstr>
      <vt:lpstr>Slide 7</vt:lpstr>
      <vt:lpstr>Slide 8</vt:lpstr>
      <vt:lpstr>نتائج تقييم مهارات القراءة في صعيد مصر لعام 2009</vt:lpstr>
      <vt:lpstr>Slide 10</vt:lpstr>
      <vt:lpstr>Slide 11</vt:lpstr>
      <vt:lpstr>Slide 12</vt:lpstr>
      <vt:lpstr>Slide 13</vt:lpstr>
      <vt:lpstr>من خلال نتائج 2011 </vt:lpstr>
      <vt:lpstr>لتحسين أداء التلاميذ في القراءة</vt:lpstr>
      <vt:lpstr>برنامج تنمية مهارات القراءة</vt:lpstr>
      <vt:lpstr>مفهوم القراءة</vt:lpstr>
      <vt:lpstr>مفهوم القراءة (تابع)</vt:lpstr>
      <vt:lpstr>أهمية تعليم القراءة</vt:lpstr>
      <vt:lpstr>مكونات القراءة</vt:lpstr>
      <vt:lpstr>الوعي الصوتي</vt:lpstr>
      <vt:lpstr>أهمية الوعي الصوتي</vt:lpstr>
      <vt:lpstr>Slide 23</vt:lpstr>
      <vt:lpstr>مستويات الوعي الصوتي</vt:lpstr>
      <vt:lpstr>مستويات الوعي الصوتي (تابع)</vt:lpstr>
      <vt:lpstr>مستويات الوعي الصوتي (تابع)</vt:lpstr>
      <vt:lpstr>مستويات الوعي الصوتي (تابع)</vt:lpstr>
      <vt:lpstr>مستويات الوعي الصوتي (تابع)</vt:lpstr>
      <vt:lpstr>Slide 29</vt:lpstr>
      <vt:lpstr>الأهداف</vt:lpstr>
      <vt:lpstr>الأهداف (تابع)</vt:lpstr>
      <vt:lpstr>البرنامج الزمني</vt:lpstr>
      <vt:lpstr>الطريقة الصوتية</vt:lpstr>
      <vt:lpstr>الطريقة الصوتية (تابع)</vt:lpstr>
      <vt:lpstr>لماذا تستخدم الطريقة الصوتية؟</vt:lpstr>
      <vt:lpstr>فاعلية التدريس بالطريقة الصوتية</vt:lpstr>
      <vt:lpstr>فاعلية التدريس بالطريقة الصوتية (تابع)</vt:lpstr>
      <vt:lpstr>كيف يتعلم التلاميذ؟</vt:lpstr>
      <vt:lpstr>كيف يتعلم التلاميذ؟ (تابع)</vt:lpstr>
      <vt:lpstr>مهارات القراءة</vt:lpstr>
      <vt:lpstr>تدريس الخطوات الإجرائية (الروتين)</vt:lpstr>
      <vt:lpstr>تدريس الخطوات الإجرائية (تابع)</vt:lpstr>
      <vt:lpstr>تدريس الخطوات الإجرائية (تابع)</vt:lpstr>
      <vt:lpstr>تدريس الخطوات الإجرائية (تابع)</vt:lpstr>
      <vt:lpstr>Slide 45</vt:lpstr>
      <vt:lpstr>الأهداف</vt:lpstr>
      <vt:lpstr>البرنامج الزمني</vt:lpstr>
      <vt:lpstr>بطاقة الملاحظة</vt:lpstr>
      <vt:lpstr>Slide 49</vt:lpstr>
      <vt:lpstr> التدريس الداعم</vt:lpstr>
      <vt:lpstr> التغذية الراجعة البنائية</vt:lpstr>
      <vt:lpstr>Slide 52</vt:lpstr>
      <vt:lpstr>Slide 53</vt:lpstr>
    </vt:vector>
  </TitlesOfParts>
  <Company>Sylvia Thompson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and Implications: GILO EGRA</dc:title>
  <dc:creator>Sylvia Thompson</dc:creator>
  <cp:lastModifiedBy>tabdalla</cp:lastModifiedBy>
  <cp:revision>274</cp:revision>
  <dcterms:created xsi:type="dcterms:W3CDTF">2011-08-19T14:24:29Z</dcterms:created>
  <dcterms:modified xsi:type="dcterms:W3CDTF">2011-12-02T14:25:47Z</dcterms:modified>
</cp:coreProperties>
</file>