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68" rtl="1" saveSubsetFonts="1" bookmarkIdSeed="2">
  <p:sldMasterIdLst>
    <p:sldMasterId id="2147484042" r:id="rId1"/>
  </p:sldMasterIdLst>
  <p:notesMasterIdLst>
    <p:notesMasterId r:id="rId135"/>
  </p:notesMasterIdLst>
  <p:handoutMasterIdLst>
    <p:handoutMasterId r:id="rId136"/>
  </p:handoutMasterIdLst>
  <p:sldIdLst>
    <p:sldId id="326" r:id="rId2"/>
    <p:sldId id="327" r:id="rId3"/>
    <p:sldId id="328" r:id="rId4"/>
    <p:sldId id="331" r:id="rId5"/>
    <p:sldId id="429" r:id="rId6"/>
    <p:sldId id="334" r:id="rId7"/>
    <p:sldId id="606" r:id="rId8"/>
    <p:sldId id="339" r:id="rId9"/>
    <p:sldId id="643" r:id="rId10"/>
    <p:sldId id="608" r:id="rId11"/>
    <p:sldId id="609" r:id="rId12"/>
    <p:sldId id="622" r:id="rId13"/>
    <p:sldId id="433" r:id="rId14"/>
    <p:sldId id="623" r:id="rId15"/>
    <p:sldId id="340" r:id="rId16"/>
    <p:sldId id="662" r:id="rId17"/>
    <p:sldId id="601" r:id="rId18"/>
    <p:sldId id="593" r:id="rId19"/>
    <p:sldId id="665" r:id="rId20"/>
    <p:sldId id="666" r:id="rId21"/>
    <p:sldId id="610" r:id="rId22"/>
    <p:sldId id="342" r:id="rId23"/>
    <p:sldId id="628" r:id="rId24"/>
    <p:sldId id="667" r:id="rId25"/>
    <p:sldId id="668" r:id="rId26"/>
    <p:sldId id="629" r:id="rId27"/>
    <p:sldId id="344" r:id="rId28"/>
    <p:sldId id="670" r:id="rId29"/>
    <p:sldId id="671" r:id="rId30"/>
    <p:sldId id="631" r:id="rId31"/>
    <p:sldId id="672" r:id="rId32"/>
    <p:sldId id="345" r:id="rId33"/>
    <p:sldId id="438" r:id="rId34"/>
    <p:sldId id="673" r:id="rId35"/>
    <p:sldId id="597" r:id="rId36"/>
    <p:sldId id="349" r:id="rId37"/>
    <p:sldId id="351" r:id="rId38"/>
    <p:sldId id="352" r:id="rId39"/>
    <p:sldId id="633" r:id="rId40"/>
    <p:sldId id="678" r:id="rId41"/>
    <p:sldId id="353" r:id="rId42"/>
    <p:sldId id="635" r:id="rId43"/>
    <p:sldId id="636" r:id="rId44"/>
    <p:sldId id="354" r:id="rId45"/>
    <p:sldId id="355" r:id="rId46"/>
    <p:sldId id="638" r:id="rId47"/>
    <p:sldId id="639" r:id="rId48"/>
    <p:sldId id="709" r:id="rId49"/>
    <p:sldId id="356" r:id="rId50"/>
    <p:sldId id="640" r:id="rId51"/>
    <p:sldId id="641" r:id="rId52"/>
    <p:sldId id="575" r:id="rId53"/>
    <p:sldId id="576" r:id="rId54"/>
    <p:sldId id="644" r:id="rId55"/>
    <p:sldId id="577" r:id="rId56"/>
    <p:sldId id="578" r:id="rId57"/>
    <p:sldId id="721" r:id="rId58"/>
    <p:sldId id="594" r:id="rId59"/>
    <p:sldId id="582" r:id="rId60"/>
    <p:sldId id="648" r:id="rId61"/>
    <p:sldId id="583" r:id="rId62"/>
    <p:sldId id="649" r:id="rId63"/>
    <p:sldId id="585" r:id="rId64"/>
    <p:sldId id="650" r:id="rId65"/>
    <p:sldId id="598" r:id="rId66"/>
    <p:sldId id="651" r:id="rId67"/>
    <p:sldId id="588" r:id="rId68"/>
    <p:sldId id="590" r:id="rId69"/>
    <p:sldId id="359" r:id="rId70"/>
    <p:sldId id="360" r:id="rId71"/>
    <p:sldId id="439" r:id="rId72"/>
    <p:sldId id="655" r:id="rId73"/>
    <p:sldId id="725" r:id="rId74"/>
    <p:sldId id="657" r:id="rId75"/>
    <p:sldId id="658" r:id="rId76"/>
    <p:sldId id="659" r:id="rId77"/>
    <p:sldId id="442" r:id="rId78"/>
    <p:sldId id="599" r:id="rId79"/>
    <p:sldId id="726" r:id="rId80"/>
    <p:sldId id="365" r:id="rId81"/>
    <p:sldId id="613" r:id="rId82"/>
    <p:sldId id="680" r:id="rId83"/>
    <p:sldId id="728" r:id="rId84"/>
    <p:sldId id="448" r:id="rId85"/>
    <p:sldId id="449" r:id="rId86"/>
    <p:sldId id="450" r:id="rId87"/>
    <p:sldId id="451" r:id="rId88"/>
    <p:sldId id="603" r:id="rId89"/>
    <p:sldId id="729" r:id="rId90"/>
    <p:sldId id="686" r:id="rId91"/>
    <p:sldId id="731" r:id="rId92"/>
    <p:sldId id="456" r:id="rId93"/>
    <p:sldId id="457" r:id="rId94"/>
    <p:sldId id="688" r:id="rId95"/>
    <p:sldId id="689" r:id="rId96"/>
    <p:sldId id="692" r:id="rId97"/>
    <p:sldId id="569" r:id="rId98"/>
    <p:sldId id="571" r:id="rId99"/>
    <p:sldId id="572" r:id="rId100"/>
    <p:sldId id="749" r:id="rId101"/>
    <p:sldId id="574" r:id="rId102"/>
    <p:sldId id="470" r:id="rId103"/>
    <p:sldId id="697" r:id="rId104"/>
    <p:sldId id="472" r:id="rId105"/>
    <p:sldId id="474" r:id="rId106"/>
    <p:sldId id="476" r:id="rId107"/>
    <p:sldId id="699" r:id="rId108"/>
    <p:sldId id="478" r:id="rId109"/>
    <p:sldId id="480" r:id="rId110"/>
    <p:sldId id="737" r:id="rId111"/>
    <p:sldId id="484" r:id="rId112"/>
    <p:sldId id="486" r:id="rId113"/>
    <p:sldId id="487" r:id="rId114"/>
    <p:sldId id="739" r:id="rId115"/>
    <p:sldId id="701" r:id="rId116"/>
    <p:sldId id="605" r:id="rId117"/>
    <p:sldId id="702" r:id="rId118"/>
    <p:sldId id="492" r:id="rId119"/>
    <p:sldId id="743" r:id="rId120"/>
    <p:sldId id="494" r:id="rId121"/>
    <p:sldId id="705" r:id="rId122"/>
    <p:sldId id="496" r:id="rId123"/>
    <p:sldId id="713" r:id="rId124"/>
    <p:sldId id="498" r:id="rId125"/>
    <p:sldId id="714" r:id="rId126"/>
    <p:sldId id="715" r:id="rId127"/>
    <p:sldId id="560" r:id="rId128"/>
    <p:sldId id="561" r:id="rId129"/>
    <p:sldId id="562" r:id="rId130"/>
    <p:sldId id="716" r:id="rId131"/>
    <p:sldId id="748" r:id="rId132"/>
    <p:sldId id="616" r:id="rId133"/>
    <p:sldId id="718" r:id="rId134"/>
  </p:sldIdLst>
  <p:sldSz cx="9144000" cy="6858000" type="screen4x3"/>
  <p:notesSz cx="6858000" cy="9144000"/>
  <p:defaultTextStyle>
    <a:defPPr>
      <a:defRPr lang="en-US"/>
    </a:defPPr>
    <a:lvl1pPr algn="r" rtl="1" fontAlgn="base">
      <a:spcBef>
        <a:spcPct val="0"/>
      </a:spcBef>
      <a:spcAft>
        <a:spcPct val="0"/>
      </a:spcAft>
      <a:defRPr sz="2400" b="1" kern="1200">
        <a:solidFill>
          <a:schemeClr val="tx1"/>
        </a:solidFill>
        <a:latin typeface="Tahoma" pitchFamily="34" charset="0"/>
        <a:ea typeface="+mn-ea"/>
        <a:cs typeface="Times New Roman" pitchFamily="18" charset="0"/>
      </a:defRPr>
    </a:lvl1pPr>
    <a:lvl2pPr marL="457200" algn="r" rtl="1" fontAlgn="base">
      <a:spcBef>
        <a:spcPct val="0"/>
      </a:spcBef>
      <a:spcAft>
        <a:spcPct val="0"/>
      </a:spcAft>
      <a:defRPr sz="2400" b="1" kern="1200">
        <a:solidFill>
          <a:schemeClr val="tx1"/>
        </a:solidFill>
        <a:latin typeface="Tahoma" pitchFamily="34" charset="0"/>
        <a:ea typeface="+mn-ea"/>
        <a:cs typeface="Times New Roman" pitchFamily="18" charset="0"/>
      </a:defRPr>
    </a:lvl2pPr>
    <a:lvl3pPr marL="914400" algn="r" rtl="1" fontAlgn="base">
      <a:spcBef>
        <a:spcPct val="0"/>
      </a:spcBef>
      <a:spcAft>
        <a:spcPct val="0"/>
      </a:spcAft>
      <a:defRPr sz="2400" b="1" kern="1200">
        <a:solidFill>
          <a:schemeClr val="tx1"/>
        </a:solidFill>
        <a:latin typeface="Tahoma" pitchFamily="34" charset="0"/>
        <a:ea typeface="+mn-ea"/>
        <a:cs typeface="Times New Roman" pitchFamily="18" charset="0"/>
      </a:defRPr>
    </a:lvl3pPr>
    <a:lvl4pPr marL="1371600" algn="r" rtl="1" fontAlgn="base">
      <a:spcBef>
        <a:spcPct val="0"/>
      </a:spcBef>
      <a:spcAft>
        <a:spcPct val="0"/>
      </a:spcAft>
      <a:defRPr sz="2400" b="1" kern="1200">
        <a:solidFill>
          <a:schemeClr val="tx1"/>
        </a:solidFill>
        <a:latin typeface="Tahoma" pitchFamily="34" charset="0"/>
        <a:ea typeface="+mn-ea"/>
        <a:cs typeface="Times New Roman" pitchFamily="18" charset="0"/>
      </a:defRPr>
    </a:lvl4pPr>
    <a:lvl5pPr marL="1828800" algn="r" rtl="1" fontAlgn="base">
      <a:spcBef>
        <a:spcPct val="0"/>
      </a:spcBef>
      <a:spcAft>
        <a:spcPct val="0"/>
      </a:spcAft>
      <a:defRPr sz="2400" b="1" kern="1200">
        <a:solidFill>
          <a:schemeClr val="tx1"/>
        </a:solidFill>
        <a:latin typeface="Tahoma" pitchFamily="34" charset="0"/>
        <a:ea typeface="+mn-ea"/>
        <a:cs typeface="Times New Roman" pitchFamily="18" charset="0"/>
      </a:defRPr>
    </a:lvl5pPr>
    <a:lvl6pPr marL="2286000" algn="r" defTabSz="914400" rtl="1" eaLnBrk="1" latinLnBrk="0" hangingPunct="1">
      <a:defRPr sz="2400" b="1" kern="1200">
        <a:solidFill>
          <a:schemeClr val="tx1"/>
        </a:solidFill>
        <a:latin typeface="Tahoma" pitchFamily="34" charset="0"/>
        <a:ea typeface="+mn-ea"/>
        <a:cs typeface="Times New Roman" pitchFamily="18" charset="0"/>
      </a:defRPr>
    </a:lvl6pPr>
    <a:lvl7pPr marL="2743200" algn="r" defTabSz="914400" rtl="1" eaLnBrk="1" latinLnBrk="0" hangingPunct="1">
      <a:defRPr sz="2400" b="1" kern="1200">
        <a:solidFill>
          <a:schemeClr val="tx1"/>
        </a:solidFill>
        <a:latin typeface="Tahoma" pitchFamily="34" charset="0"/>
        <a:ea typeface="+mn-ea"/>
        <a:cs typeface="Times New Roman" pitchFamily="18" charset="0"/>
      </a:defRPr>
    </a:lvl7pPr>
    <a:lvl8pPr marL="3200400" algn="r" defTabSz="914400" rtl="1" eaLnBrk="1" latinLnBrk="0" hangingPunct="1">
      <a:defRPr sz="2400" b="1" kern="1200">
        <a:solidFill>
          <a:schemeClr val="tx1"/>
        </a:solidFill>
        <a:latin typeface="Tahoma" pitchFamily="34" charset="0"/>
        <a:ea typeface="+mn-ea"/>
        <a:cs typeface="Times New Roman" pitchFamily="18" charset="0"/>
      </a:defRPr>
    </a:lvl8pPr>
    <a:lvl9pPr marL="3657600" algn="r" defTabSz="914400" rtl="1" eaLnBrk="1" latinLnBrk="0" hangingPunct="1">
      <a:defRPr sz="2400" b="1" kern="1200">
        <a:solidFill>
          <a:schemeClr val="tx1"/>
        </a:solidFill>
        <a:latin typeface="Tahoma" pitchFamily="34"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9900"/>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93824" autoAdjust="0"/>
    <p:restoredTop sz="94660" autoAdjust="0"/>
  </p:normalViewPr>
  <p:slideViewPr>
    <p:cSldViewPr>
      <p:cViewPr>
        <p:scale>
          <a:sx n="70" d="100"/>
          <a:sy n="70" d="100"/>
        </p:scale>
        <p:origin x="-702" y="-108"/>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38724"/>
    </p:cViewPr>
  </p:sorterViewPr>
  <p:notesViewPr>
    <p:cSldViewPr>
      <p:cViewPr varScale="1">
        <p:scale>
          <a:sx n="41" d="100"/>
          <a:sy n="41" d="100"/>
        </p:scale>
        <p:origin x="-1524" y="-12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_rels/viewProps.xml.rels><?xml version="1.0" encoding="UTF-8" standalone="yes"?>
<Relationships xmlns="http://schemas.openxmlformats.org/package/2006/relationships"><Relationship Id="rId1"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0">
              <a:defRPr sz="1200" b="0">
                <a:latin typeface="Times New Roman" pitchFamily="18" charset="0"/>
              </a:defRPr>
            </a:lvl1pPr>
          </a:lstStyle>
          <a:p>
            <a:pPr>
              <a:defRPr/>
            </a:pPr>
            <a:endParaRPr lang="en-US"/>
          </a:p>
        </p:txBody>
      </p:sp>
      <p:sp>
        <p:nvSpPr>
          <p:cNvPr id="81923" name="Rectangle 3"/>
          <p:cNvSpPr>
            <a:spLocks noGrp="1" noChangeArrowheads="1"/>
          </p:cNvSpPr>
          <p:nvPr>
            <p:ph type="dt" sz="quarter"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200" b="0">
                <a:latin typeface="Times New Roman" pitchFamily="18" charset="0"/>
              </a:defRPr>
            </a:lvl1pPr>
          </a:lstStyle>
          <a:p>
            <a:pPr>
              <a:defRPr/>
            </a:pPr>
            <a:endParaRPr lang="en-US"/>
          </a:p>
        </p:txBody>
      </p:sp>
      <p:sp>
        <p:nvSpPr>
          <p:cNvPr id="81924" name="Rectangle 4"/>
          <p:cNvSpPr>
            <a:spLocks noGrp="1" noChangeArrowheads="1"/>
          </p:cNvSpPr>
          <p:nvPr>
            <p:ph type="ftr" sz="quarter" idx="2"/>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0">
              <a:defRPr sz="1200" b="0">
                <a:latin typeface="Times New Roman" pitchFamily="18" charset="0"/>
              </a:defRPr>
            </a:lvl1pPr>
          </a:lstStyle>
          <a:p>
            <a:pPr>
              <a:defRPr/>
            </a:pPr>
            <a:endParaRPr lang="en-US"/>
          </a:p>
        </p:txBody>
      </p:sp>
      <p:sp>
        <p:nvSpPr>
          <p:cNvPr id="81925" name="Rectangle 5"/>
          <p:cNvSpPr>
            <a:spLocks noGrp="1" noChangeArrowheads="1"/>
          </p:cNvSpPr>
          <p:nvPr>
            <p:ph type="sldNum" sz="quarter" idx="3"/>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b="0">
                <a:latin typeface="Times New Roman" pitchFamily="18" charset="0"/>
              </a:defRPr>
            </a:lvl1pPr>
          </a:lstStyle>
          <a:p>
            <a:pPr>
              <a:defRPr/>
            </a:pPr>
            <a:fld id="{05DCDD02-DFD6-44EA-93D1-11ED2DA9D918}" type="slidenum">
              <a:rPr lang="ar-SA"/>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200" b="0"/>
            </a:lvl1pPr>
          </a:lstStyle>
          <a:p>
            <a:pPr>
              <a:defRPr/>
            </a:pPr>
            <a:endParaRPr lang="en-US"/>
          </a:p>
        </p:txBody>
      </p:sp>
      <p:sp>
        <p:nvSpPr>
          <p:cNvPr id="2253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0">
              <a:defRPr sz="1200" b="0"/>
            </a:lvl1pPr>
          </a:lstStyle>
          <a:p>
            <a:pPr>
              <a:defRPr/>
            </a:pPr>
            <a:endParaRPr lang="en-US"/>
          </a:p>
        </p:txBody>
      </p:sp>
      <p:sp>
        <p:nvSpPr>
          <p:cNvPr id="133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noProof="0" smtClean="0"/>
              <a:t>انقر لتحرير أنماط النص الرئيسي</a:t>
            </a:r>
            <a:endParaRPr lang="en-US" noProof="0" smtClean="0"/>
          </a:p>
          <a:p>
            <a:pPr lvl="1"/>
            <a:r>
              <a:rPr lang="ar-SA" noProof="0" smtClean="0"/>
              <a:t>المستوى الثاني</a:t>
            </a:r>
            <a:endParaRPr lang="en-US" noProof="0" smtClean="0"/>
          </a:p>
          <a:p>
            <a:pPr lvl="2"/>
            <a:r>
              <a:rPr lang="ar-SA" noProof="0" smtClean="0"/>
              <a:t>المستوى الثالث</a:t>
            </a:r>
            <a:endParaRPr lang="en-US" noProof="0" smtClean="0"/>
          </a:p>
          <a:p>
            <a:pPr lvl="3"/>
            <a:r>
              <a:rPr lang="ar-SA" noProof="0" smtClean="0"/>
              <a:t>المستوى الرابع</a:t>
            </a:r>
            <a:endParaRPr lang="en-US" noProof="0" smtClean="0"/>
          </a:p>
          <a:p>
            <a:pPr lvl="4"/>
            <a:r>
              <a:rPr lang="ar-SA" noProof="0" smtClean="0"/>
              <a:t>المستوى الخامس</a:t>
            </a:r>
            <a:endParaRPr lang="en-US" noProof="0" smtClean="0"/>
          </a:p>
        </p:txBody>
      </p:sp>
      <p:sp>
        <p:nvSpPr>
          <p:cNvPr id="2253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b="0"/>
            </a:lvl1pPr>
          </a:lstStyle>
          <a:p>
            <a:pPr>
              <a:defRPr/>
            </a:pPr>
            <a:endParaRPr lang="en-US"/>
          </a:p>
        </p:txBody>
      </p:sp>
      <p:sp>
        <p:nvSpPr>
          <p:cNvPr id="2253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0">
              <a:defRPr sz="1200" b="0"/>
            </a:lvl1pPr>
          </a:lstStyle>
          <a:p>
            <a:pPr>
              <a:defRPr/>
            </a:pPr>
            <a:fld id="{A5A97477-3CDC-426C-8277-280500F295B6}"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4EBE5E97-653E-4E4A-BEDE-8084CBFE7B4E}" type="slidenum">
              <a:rPr lang="ar-SA" smtClean="0"/>
              <a:pPr/>
              <a:t>68</a:t>
            </a:fld>
            <a:endParaRPr lang="en-US" smtClean="0"/>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pPr>
              <a:defRPr/>
            </a:pPr>
            <a:r>
              <a:rPr lang="ar-SA" smtClean="0"/>
              <a:t>الثقافة الإسلامية 101</a:t>
            </a:r>
            <a:endParaRPr lang="en-US"/>
          </a:p>
        </p:txBody>
      </p:sp>
      <p:sp>
        <p:nvSpPr>
          <p:cNvPr id="5" name="عنصر نائب للتذييل 4"/>
          <p:cNvSpPr>
            <a:spLocks noGrp="1"/>
          </p:cNvSpPr>
          <p:nvPr>
            <p:ph type="ftr" sz="quarter" idx="11"/>
          </p:nvPr>
        </p:nvSpPr>
        <p:spPr/>
        <p:txBody>
          <a:bodyPr/>
          <a:lstStyle>
            <a:lvl1pPr>
              <a:defRPr/>
            </a:lvl1pPr>
          </a:lstStyle>
          <a:p>
            <a:pPr>
              <a:defRPr/>
            </a:pPr>
            <a:r>
              <a:rPr lang="ar-SA"/>
              <a:t>العقيدة الإسلامية</a:t>
            </a:r>
          </a:p>
        </p:txBody>
      </p:sp>
      <p:sp>
        <p:nvSpPr>
          <p:cNvPr id="6" name="عنصر نائب لرقم الشريحة 5"/>
          <p:cNvSpPr>
            <a:spLocks noGrp="1"/>
          </p:cNvSpPr>
          <p:nvPr>
            <p:ph type="sldNum" sz="quarter" idx="12"/>
          </p:nvPr>
        </p:nvSpPr>
        <p:spPr/>
        <p:txBody>
          <a:bodyPr/>
          <a:lstStyle>
            <a:lvl1pPr>
              <a:defRPr/>
            </a:lvl1pPr>
          </a:lstStyle>
          <a:p>
            <a:pPr>
              <a:defRPr/>
            </a:pPr>
            <a:fld id="{80635852-0460-4BFC-95D9-E2C2FA664A9A}"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r>
              <a:rPr lang="ar-SA" smtClean="0"/>
              <a:t>الثقافة الإسلامية 101</a:t>
            </a:r>
            <a:endParaRPr lang="en-US"/>
          </a:p>
        </p:txBody>
      </p:sp>
      <p:sp>
        <p:nvSpPr>
          <p:cNvPr id="5" name="عنصر نائب للتذييل 4"/>
          <p:cNvSpPr>
            <a:spLocks noGrp="1"/>
          </p:cNvSpPr>
          <p:nvPr>
            <p:ph type="ftr" sz="quarter" idx="11"/>
          </p:nvPr>
        </p:nvSpPr>
        <p:spPr/>
        <p:txBody>
          <a:bodyPr/>
          <a:lstStyle>
            <a:lvl1pPr>
              <a:defRPr/>
            </a:lvl1pPr>
          </a:lstStyle>
          <a:p>
            <a:pPr>
              <a:defRPr/>
            </a:pPr>
            <a:r>
              <a:rPr lang="ar-SA"/>
              <a:t>العقيدة الإسلامية</a:t>
            </a:r>
            <a:endParaRPr lang="en-US"/>
          </a:p>
        </p:txBody>
      </p:sp>
      <p:sp>
        <p:nvSpPr>
          <p:cNvPr id="6" name="عنصر نائب لرقم الشريحة 5"/>
          <p:cNvSpPr>
            <a:spLocks noGrp="1"/>
          </p:cNvSpPr>
          <p:nvPr>
            <p:ph type="sldNum" sz="quarter" idx="12"/>
          </p:nvPr>
        </p:nvSpPr>
        <p:spPr/>
        <p:txBody>
          <a:bodyPr/>
          <a:lstStyle>
            <a:lvl1pPr>
              <a:defRPr/>
            </a:lvl1pPr>
          </a:lstStyle>
          <a:p>
            <a:pPr>
              <a:defRPr/>
            </a:pPr>
            <a:fld id="{D0238472-5783-423E-9876-2FD75BF162F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r>
              <a:rPr lang="ar-SA" smtClean="0"/>
              <a:t>الثقافة الإسلامية 101</a:t>
            </a:r>
            <a:endParaRPr lang="en-US"/>
          </a:p>
        </p:txBody>
      </p:sp>
      <p:sp>
        <p:nvSpPr>
          <p:cNvPr id="5" name="عنصر نائب للتذييل 4"/>
          <p:cNvSpPr>
            <a:spLocks noGrp="1"/>
          </p:cNvSpPr>
          <p:nvPr>
            <p:ph type="ftr" sz="quarter" idx="11"/>
          </p:nvPr>
        </p:nvSpPr>
        <p:spPr/>
        <p:txBody>
          <a:bodyPr/>
          <a:lstStyle>
            <a:lvl1pPr>
              <a:defRPr/>
            </a:lvl1pPr>
          </a:lstStyle>
          <a:p>
            <a:pPr>
              <a:defRPr/>
            </a:pPr>
            <a:r>
              <a:rPr lang="ar-SA"/>
              <a:t>العقيدة الإسلامية</a:t>
            </a:r>
            <a:endParaRPr lang="en-US"/>
          </a:p>
        </p:txBody>
      </p:sp>
      <p:sp>
        <p:nvSpPr>
          <p:cNvPr id="6" name="عنصر نائب لرقم الشريحة 5"/>
          <p:cNvSpPr>
            <a:spLocks noGrp="1"/>
          </p:cNvSpPr>
          <p:nvPr>
            <p:ph type="sldNum" sz="quarter" idx="12"/>
          </p:nvPr>
        </p:nvSpPr>
        <p:spPr/>
        <p:txBody>
          <a:bodyPr/>
          <a:lstStyle>
            <a:lvl1pPr>
              <a:defRPr/>
            </a:lvl1pPr>
          </a:lstStyle>
          <a:p>
            <a:pPr>
              <a:defRPr/>
            </a:pPr>
            <a:fld id="{9FB89901-C138-4750-9167-DC9DEBEBAAE3}"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3"/>
          <p:cNvSpPr>
            <a:spLocks noGrp="1"/>
          </p:cNvSpPr>
          <p:nvPr>
            <p:ph type="dt" sz="half" idx="10"/>
          </p:nvPr>
        </p:nvSpPr>
        <p:spPr/>
        <p:txBody>
          <a:bodyPr/>
          <a:lstStyle>
            <a:lvl1pPr>
              <a:defRPr/>
            </a:lvl1pPr>
          </a:lstStyle>
          <a:p>
            <a:pPr>
              <a:defRPr/>
            </a:pPr>
            <a:r>
              <a:rPr lang="ar-SA" smtClean="0"/>
              <a:t>الثقافة الإسلامية 101</a:t>
            </a:r>
            <a:endParaRPr lang="en-US"/>
          </a:p>
        </p:txBody>
      </p:sp>
      <p:sp>
        <p:nvSpPr>
          <p:cNvPr id="6" name="عنصر نائب للتذييل 4"/>
          <p:cNvSpPr>
            <a:spLocks noGrp="1"/>
          </p:cNvSpPr>
          <p:nvPr>
            <p:ph type="ftr" sz="quarter" idx="11"/>
          </p:nvPr>
        </p:nvSpPr>
        <p:spPr/>
        <p:txBody>
          <a:bodyPr/>
          <a:lstStyle>
            <a:lvl1pPr>
              <a:defRPr/>
            </a:lvl1pPr>
          </a:lstStyle>
          <a:p>
            <a:pPr>
              <a:defRPr/>
            </a:pPr>
            <a:r>
              <a:rPr lang="ar-SA"/>
              <a:t>العقيدة الإسلامية</a:t>
            </a:r>
            <a:endParaRPr lang="en-US"/>
          </a:p>
        </p:txBody>
      </p:sp>
      <p:sp>
        <p:nvSpPr>
          <p:cNvPr id="7" name="عنصر نائب لرقم الشريحة 5"/>
          <p:cNvSpPr>
            <a:spLocks noGrp="1"/>
          </p:cNvSpPr>
          <p:nvPr>
            <p:ph type="sldNum" sz="quarter" idx="12"/>
          </p:nvPr>
        </p:nvSpPr>
        <p:spPr/>
        <p:txBody>
          <a:bodyPr/>
          <a:lstStyle>
            <a:lvl1pPr>
              <a:defRPr/>
            </a:lvl1pPr>
          </a:lstStyle>
          <a:p>
            <a:pPr>
              <a:defRPr/>
            </a:pPr>
            <a:fld id="{179B480E-74E2-46ED-94F5-7556E47C61C7}"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3"/>
          <p:cNvSpPr>
            <a:spLocks noGrp="1"/>
          </p:cNvSpPr>
          <p:nvPr>
            <p:ph type="dt" sz="half" idx="10"/>
          </p:nvPr>
        </p:nvSpPr>
        <p:spPr/>
        <p:txBody>
          <a:bodyPr/>
          <a:lstStyle>
            <a:lvl1pPr>
              <a:defRPr/>
            </a:lvl1pPr>
          </a:lstStyle>
          <a:p>
            <a:pPr>
              <a:defRPr/>
            </a:pPr>
            <a:r>
              <a:rPr lang="ar-SA" smtClean="0"/>
              <a:t>الثقافة الإسلامية 101</a:t>
            </a:r>
            <a:endParaRPr lang="en-US"/>
          </a:p>
        </p:txBody>
      </p:sp>
      <p:sp>
        <p:nvSpPr>
          <p:cNvPr id="8" name="عنصر نائب للتذييل 4"/>
          <p:cNvSpPr>
            <a:spLocks noGrp="1"/>
          </p:cNvSpPr>
          <p:nvPr>
            <p:ph type="ftr" sz="quarter" idx="11"/>
          </p:nvPr>
        </p:nvSpPr>
        <p:spPr/>
        <p:txBody>
          <a:bodyPr/>
          <a:lstStyle>
            <a:lvl1pPr>
              <a:defRPr/>
            </a:lvl1pPr>
          </a:lstStyle>
          <a:p>
            <a:pPr>
              <a:defRPr/>
            </a:pPr>
            <a:r>
              <a:rPr lang="ar-SA"/>
              <a:t>العقيدة الإسلامية</a:t>
            </a:r>
            <a:endParaRPr lang="en-US"/>
          </a:p>
        </p:txBody>
      </p:sp>
      <p:sp>
        <p:nvSpPr>
          <p:cNvPr id="9" name="عنصر نائب لرقم الشريحة 5"/>
          <p:cNvSpPr>
            <a:spLocks noGrp="1"/>
          </p:cNvSpPr>
          <p:nvPr>
            <p:ph type="sldNum" sz="quarter" idx="12"/>
          </p:nvPr>
        </p:nvSpPr>
        <p:spPr/>
        <p:txBody>
          <a:bodyPr/>
          <a:lstStyle>
            <a:lvl1pPr>
              <a:defRPr/>
            </a:lvl1pPr>
          </a:lstStyle>
          <a:p>
            <a:pPr>
              <a:defRPr/>
            </a:pPr>
            <a:fld id="{B1712745-302B-490A-A56F-452A86C847D9}"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3"/>
          <p:cNvSpPr>
            <a:spLocks noGrp="1"/>
          </p:cNvSpPr>
          <p:nvPr>
            <p:ph type="dt" sz="half" idx="10"/>
          </p:nvPr>
        </p:nvSpPr>
        <p:spPr/>
        <p:txBody>
          <a:bodyPr/>
          <a:lstStyle>
            <a:lvl1pPr>
              <a:defRPr/>
            </a:lvl1pPr>
          </a:lstStyle>
          <a:p>
            <a:pPr>
              <a:defRPr/>
            </a:pPr>
            <a:r>
              <a:rPr lang="ar-SA" smtClean="0"/>
              <a:t>الثقافة الإسلامية 101</a:t>
            </a:r>
            <a:endParaRPr lang="en-US"/>
          </a:p>
        </p:txBody>
      </p:sp>
      <p:sp>
        <p:nvSpPr>
          <p:cNvPr id="4" name="عنصر نائب للتذييل 4"/>
          <p:cNvSpPr>
            <a:spLocks noGrp="1"/>
          </p:cNvSpPr>
          <p:nvPr>
            <p:ph type="ftr" sz="quarter" idx="11"/>
          </p:nvPr>
        </p:nvSpPr>
        <p:spPr/>
        <p:txBody>
          <a:bodyPr/>
          <a:lstStyle>
            <a:lvl1pPr>
              <a:defRPr/>
            </a:lvl1pPr>
          </a:lstStyle>
          <a:p>
            <a:pPr>
              <a:defRPr/>
            </a:pPr>
            <a:r>
              <a:rPr lang="ar-SA"/>
              <a:t>العقيدة الإسلامية</a:t>
            </a:r>
            <a:endParaRPr lang="en-US"/>
          </a:p>
        </p:txBody>
      </p:sp>
      <p:sp>
        <p:nvSpPr>
          <p:cNvPr id="5" name="عنصر نائب لرقم الشريحة 5"/>
          <p:cNvSpPr>
            <a:spLocks noGrp="1"/>
          </p:cNvSpPr>
          <p:nvPr>
            <p:ph type="sldNum" sz="quarter" idx="12"/>
          </p:nvPr>
        </p:nvSpPr>
        <p:spPr/>
        <p:txBody>
          <a:bodyPr/>
          <a:lstStyle>
            <a:lvl1pPr>
              <a:defRPr/>
            </a:lvl1pPr>
          </a:lstStyle>
          <a:p>
            <a:pPr>
              <a:defRPr/>
            </a:pPr>
            <a:fld id="{2586B277-5791-49BC-BB7E-8429B5C1829E}"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r>
              <a:rPr lang="ar-SA" smtClean="0"/>
              <a:t>الثقافة الإسلامية 101</a:t>
            </a:r>
            <a:endParaRPr lang="en-US"/>
          </a:p>
        </p:txBody>
      </p:sp>
      <p:sp>
        <p:nvSpPr>
          <p:cNvPr id="3" name="عنصر نائب للتذييل 4"/>
          <p:cNvSpPr>
            <a:spLocks noGrp="1"/>
          </p:cNvSpPr>
          <p:nvPr>
            <p:ph type="ftr" sz="quarter" idx="11"/>
          </p:nvPr>
        </p:nvSpPr>
        <p:spPr/>
        <p:txBody>
          <a:bodyPr/>
          <a:lstStyle>
            <a:lvl1pPr>
              <a:defRPr/>
            </a:lvl1pPr>
          </a:lstStyle>
          <a:p>
            <a:pPr>
              <a:defRPr/>
            </a:pPr>
            <a:r>
              <a:rPr lang="ar-SA"/>
              <a:t>العقيدة الإسلامية</a:t>
            </a:r>
            <a:endParaRPr lang="en-US"/>
          </a:p>
        </p:txBody>
      </p:sp>
      <p:sp>
        <p:nvSpPr>
          <p:cNvPr id="4" name="عنصر نائب لرقم الشريحة 5"/>
          <p:cNvSpPr>
            <a:spLocks noGrp="1"/>
          </p:cNvSpPr>
          <p:nvPr>
            <p:ph type="sldNum" sz="quarter" idx="12"/>
          </p:nvPr>
        </p:nvSpPr>
        <p:spPr/>
        <p:txBody>
          <a:bodyPr/>
          <a:lstStyle>
            <a:lvl1pPr>
              <a:defRPr/>
            </a:lvl1pPr>
          </a:lstStyle>
          <a:p>
            <a:pPr>
              <a:defRPr/>
            </a:pPr>
            <a:fld id="{F23C430C-BA5E-4640-B21D-3F912D2958A3}"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r>
              <a:rPr lang="ar-SA" smtClean="0"/>
              <a:t>الثقافة الإسلامية 101</a:t>
            </a:r>
            <a:endParaRPr lang="en-US"/>
          </a:p>
        </p:txBody>
      </p:sp>
      <p:sp>
        <p:nvSpPr>
          <p:cNvPr id="6" name="عنصر نائب للتذييل 4"/>
          <p:cNvSpPr>
            <a:spLocks noGrp="1"/>
          </p:cNvSpPr>
          <p:nvPr>
            <p:ph type="ftr" sz="quarter" idx="11"/>
          </p:nvPr>
        </p:nvSpPr>
        <p:spPr/>
        <p:txBody>
          <a:bodyPr/>
          <a:lstStyle>
            <a:lvl1pPr>
              <a:defRPr/>
            </a:lvl1pPr>
          </a:lstStyle>
          <a:p>
            <a:pPr>
              <a:defRPr/>
            </a:pPr>
            <a:r>
              <a:rPr lang="ar-SA"/>
              <a:t>العقيدة الإسلامية</a:t>
            </a:r>
            <a:endParaRPr lang="en-US"/>
          </a:p>
        </p:txBody>
      </p:sp>
      <p:sp>
        <p:nvSpPr>
          <p:cNvPr id="7" name="عنصر نائب لرقم الشريحة 5"/>
          <p:cNvSpPr>
            <a:spLocks noGrp="1"/>
          </p:cNvSpPr>
          <p:nvPr>
            <p:ph type="sldNum" sz="quarter" idx="12"/>
          </p:nvPr>
        </p:nvSpPr>
        <p:spPr/>
        <p:txBody>
          <a:bodyPr/>
          <a:lstStyle>
            <a:lvl1pPr>
              <a:defRPr/>
            </a:lvl1pPr>
          </a:lstStyle>
          <a:p>
            <a:pPr>
              <a:defRPr/>
            </a:pPr>
            <a:fld id="{EE219D3D-0A09-4019-B56D-EB70E4E8966C}"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r>
              <a:rPr lang="ar-SA" smtClean="0"/>
              <a:t>الثقافة الإسلامية 101</a:t>
            </a:r>
            <a:endParaRPr lang="en-US"/>
          </a:p>
        </p:txBody>
      </p:sp>
      <p:sp>
        <p:nvSpPr>
          <p:cNvPr id="6" name="عنصر نائب للتذييل 4"/>
          <p:cNvSpPr>
            <a:spLocks noGrp="1"/>
          </p:cNvSpPr>
          <p:nvPr>
            <p:ph type="ftr" sz="quarter" idx="11"/>
          </p:nvPr>
        </p:nvSpPr>
        <p:spPr/>
        <p:txBody>
          <a:bodyPr/>
          <a:lstStyle>
            <a:lvl1pPr>
              <a:defRPr/>
            </a:lvl1pPr>
          </a:lstStyle>
          <a:p>
            <a:pPr>
              <a:defRPr/>
            </a:pPr>
            <a:r>
              <a:rPr lang="ar-SA"/>
              <a:t>العقيدة الإسلامية</a:t>
            </a:r>
            <a:endParaRPr lang="en-US"/>
          </a:p>
        </p:txBody>
      </p:sp>
      <p:sp>
        <p:nvSpPr>
          <p:cNvPr id="7" name="عنصر نائب لرقم الشريحة 5"/>
          <p:cNvSpPr>
            <a:spLocks noGrp="1"/>
          </p:cNvSpPr>
          <p:nvPr>
            <p:ph type="sldNum" sz="quarter" idx="12"/>
          </p:nvPr>
        </p:nvSpPr>
        <p:spPr/>
        <p:txBody>
          <a:bodyPr/>
          <a:lstStyle>
            <a:lvl1pPr>
              <a:defRPr/>
            </a:lvl1pPr>
          </a:lstStyle>
          <a:p>
            <a:pPr>
              <a:defRPr/>
            </a:pPr>
            <a:fld id="{CCF5B9B0-8B66-47F2-BFEE-5884C3F6C7B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r>
              <a:rPr lang="ar-SA" smtClean="0"/>
              <a:t>الثقافة الإسلامية 101</a:t>
            </a:r>
            <a:endParaRPr lang="en-US"/>
          </a:p>
        </p:txBody>
      </p:sp>
      <p:sp>
        <p:nvSpPr>
          <p:cNvPr id="5" name="عنصر نائب للتذييل 4"/>
          <p:cNvSpPr>
            <a:spLocks noGrp="1"/>
          </p:cNvSpPr>
          <p:nvPr>
            <p:ph type="ftr" sz="quarter" idx="11"/>
          </p:nvPr>
        </p:nvSpPr>
        <p:spPr/>
        <p:txBody>
          <a:bodyPr/>
          <a:lstStyle>
            <a:lvl1pPr>
              <a:defRPr/>
            </a:lvl1pPr>
          </a:lstStyle>
          <a:p>
            <a:pPr>
              <a:defRPr/>
            </a:pPr>
            <a:r>
              <a:rPr lang="ar-SA"/>
              <a:t>العقيدة الإسلامية</a:t>
            </a:r>
            <a:endParaRPr lang="en-US"/>
          </a:p>
        </p:txBody>
      </p:sp>
      <p:sp>
        <p:nvSpPr>
          <p:cNvPr id="6" name="عنصر نائب لرقم الشريحة 5"/>
          <p:cNvSpPr>
            <a:spLocks noGrp="1"/>
          </p:cNvSpPr>
          <p:nvPr>
            <p:ph type="sldNum" sz="quarter" idx="12"/>
          </p:nvPr>
        </p:nvSpPr>
        <p:spPr/>
        <p:txBody>
          <a:bodyPr/>
          <a:lstStyle>
            <a:lvl1pPr>
              <a:defRPr/>
            </a:lvl1pPr>
          </a:lstStyle>
          <a:p>
            <a:pPr>
              <a:defRPr/>
            </a:pPr>
            <a:fld id="{55991F50-E10A-453D-9656-B436068E689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r>
              <a:rPr lang="ar-SA" smtClean="0"/>
              <a:t>الثقافة الإسلامية 101</a:t>
            </a:r>
            <a:endParaRPr lang="en-US"/>
          </a:p>
        </p:txBody>
      </p:sp>
      <p:sp>
        <p:nvSpPr>
          <p:cNvPr id="5" name="عنصر نائب للتذييل 4"/>
          <p:cNvSpPr>
            <a:spLocks noGrp="1"/>
          </p:cNvSpPr>
          <p:nvPr>
            <p:ph type="ftr" sz="quarter" idx="11"/>
          </p:nvPr>
        </p:nvSpPr>
        <p:spPr/>
        <p:txBody>
          <a:bodyPr/>
          <a:lstStyle>
            <a:lvl1pPr>
              <a:defRPr/>
            </a:lvl1pPr>
          </a:lstStyle>
          <a:p>
            <a:pPr>
              <a:defRPr/>
            </a:pPr>
            <a:r>
              <a:rPr lang="ar-SA"/>
              <a:t>العقيدة الإسلامية</a:t>
            </a:r>
            <a:endParaRPr lang="en-US"/>
          </a:p>
        </p:txBody>
      </p:sp>
      <p:sp>
        <p:nvSpPr>
          <p:cNvPr id="6" name="عنصر نائب لرقم الشريحة 5"/>
          <p:cNvSpPr>
            <a:spLocks noGrp="1"/>
          </p:cNvSpPr>
          <p:nvPr>
            <p:ph type="sldNum" sz="quarter" idx="12"/>
          </p:nvPr>
        </p:nvSpPr>
        <p:spPr/>
        <p:txBody>
          <a:bodyPr/>
          <a:lstStyle>
            <a:lvl1pPr>
              <a:defRPr/>
            </a:lvl1pPr>
          </a:lstStyle>
          <a:p>
            <a:pPr>
              <a:defRPr/>
            </a:pPr>
            <a:fld id="{55564256-3DEC-4440-91B7-9D0783B5B3A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محتوى">
    <p:spTree>
      <p:nvGrpSpPr>
        <p:cNvPr id="1" name=""/>
        <p:cNvGrpSpPr/>
        <p:nvPr/>
      </p:nvGrpSpPr>
      <p:grpSpPr>
        <a:xfrm>
          <a:off x="0" y="0"/>
          <a:ext cx="0" cy="0"/>
          <a:chOff x="0" y="0"/>
          <a:chExt cx="0" cy="0"/>
        </a:xfrm>
      </p:grpSpPr>
      <p:sp>
        <p:nvSpPr>
          <p:cNvPr id="2" name="عنصر نائب للمحتوى 1"/>
          <p:cNvSpPr>
            <a:spLocks noGrp="1"/>
          </p:cNvSpPr>
          <p:nvPr>
            <p:ph/>
          </p:nvPr>
        </p:nvSpPr>
        <p:spPr>
          <a:xfrm>
            <a:off x="1150938" y="617538"/>
            <a:ext cx="7804150" cy="5514975"/>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3" name="عنصر نائب للتاريخ 3"/>
          <p:cNvSpPr>
            <a:spLocks noGrp="1"/>
          </p:cNvSpPr>
          <p:nvPr>
            <p:ph type="dt" sz="half" idx="10"/>
          </p:nvPr>
        </p:nvSpPr>
        <p:spPr/>
        <p:txBody>
          <a:bodyPr/>
          <a:lstStyle>
            <a:lvl1pPr>
              <a:defRPr/>
            </a:lvl1pPr>
          </a:lstStyle>
          <a:p>
            <a:pPr>
              <a:defRPr/>
            </a:pPr>
            <a:r>
              <a:rPr lang="ar-SA" smtClean="0"/>
              <a:t>الثقافة الإسلامية 101</a:t>
            </a:r>
            <a:endParaRPr lang="en-US"/>
          </a:p>
        </p:txBody>
      </p:sp>
      <p:sp>
        <p:nvSpPr>
          <p:cNvPr id="4" name="عنصر نائب للتذييل 4"/>
          <p:cNvSpPr>
            <a:spLocks noGrp="1"/>
          </p:cNvSpPr>
          <p:nvPr>
            <p:ph type="ftr" sz="quarter" idx="11"/>
          </p:nvPr>
        </p:nvSpPr>
        <p:spPr/>
        <p:txBody>
          <a:bodyPr/>
          <a:lstStyle>
            <a:lvl1pPr>
              <a:defRPr/>
            </a:lvl1pPr>
          </a:lstStyle>
          <a:p>
            <a:pPr>
              <a:defRPr/>
            </a:pPr>
            <a:r>
              <a:rPr lang="ar-SA"/>
              <a:t>العقيدة الإسلامية</a:t>
            </a:r>
            <a:endParaRPr lang="en-US"/>
          </a:p>
        </p:txBody>
      </p:sp>
      <p:sp>
        <p:nvSpPr>
          <p:cNvPr id="5" name="عنصر نائب لرقم الشريحة 5"/>
          <p:cNvSpPr>
            <a:spLocks noGrp="1"/>
          </p:cNvSpPr>
          <p:nvPr>
            <p:ph type="sldNum" sz="quarter" idx="12"/>
          </p:nvPr>
        </p:nvSpPr>
        <p:spPr/>
        <p:txBody>
          <a:bodyPr/>
          <a:lstStyle>
            <a:lvl1pPr>
              <a:defRPr/>
            </a:lvl1pPr>
          </a:lstStyle>
          <a:p>
            <a:pPr>
              <a:defRPr/>
            </a:pPr>
            <a:fld id="{0C048786-2683-4023-A86A-FD6D90076C61}"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عنصر نائب للعنوان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عنصر نائب للنص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a:defRPr/>
            </a:pPr>
            <a:r>
              <a:rPr lang="ar-SA" smtClean="0"/>
              <a:t>الثقافة الإسلامية 101</a:t>
            </a:r>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a:defRPr/>
            </a:pPr>
            <a:r>
              <a:rPr lang="ar-SA"/>
              <a:t>العقيدة الإسلامية</a:t>
            </a:r>
            <a:endParaRPr lang="en-US"/>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a:defRPr/>
            </a:pPr>
            <a:fld id="{20C8F438-D994-41DE-A248-AD63AF29319F}"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4172" r:id="rId1"/>
    <p:sldLayoutId id="2147484161" r:id="rId2"/>
    <p:sldLayoutId id="2147484162" r:id="rId3"/>
    <p:sldLayoutId id="2147484163" r:id="rId4"/>
    <p:sldLayoutId id="2147484164" r:id="rId5"/>
    <p:sldLayoutId id="2147484165" r:id="rId6"/>
    <p:sldLayoutId id="2147484166" r:id="rId7"/>
    <p:sldLayoutId id="2147484167" r:id="rId8"/>
    <p:sldLayoutId id="2147484168" r:id="rId9"/>
    <p:sldLayoutId id="2147484169" r:id="rId10"/>
    <p:sldLayoutId id="2147484170" r:id="rId11"/>
    <p:sldLayoutId id="2147484171" r:id="rId12"/>
  </p:sldLayoutIdLst>
  <p:hf sldNum="0" hdr="0"/>
  <p:txStyles>
    <p:titleStyle>
      <a:lvl1pPr algn="ctr" rtl="1" eaLnBrk="0" fontAlgn="base" hangingPunct="0">
        <a:spcBef>
          <a:spcPct val="0"/>
        </a:spcBef>
        <a:spcAft>
          <a:spcPct val="0"/>
        </a:spcAft>
        <a:defRPr sz="4400" kern="1200">
          <a:solidFill>
            <a:schemeClr val="tx1"/>
          </a:solidFill>
          <a:latin typeface="+mj-lt"/>
          <a:ea typeface="+mj-ea"/>
          <a:cs typeface="Arial" pitchFamily="34" charset="0"/>
        </a:defRPr>
      </a:lvl1pPr>
      <a:lvl2pPr algn="ctr" rtl="1" eaLnBrk="0" fontAlgn="base" hangingPunct="0">
        <a:spcBef>
          <a:spcPct val="0"/>
        </a:spcBef>
        <a:spcAft>
          <a:spcPct val="0"/>
        </a:spcAft>
        <a:defRPr sz="4400">
          <a:solidFill>
            <a:schemeClr val="tx1"/>
          </a:solidFill>
          <a:latin typeface="Calibri" pitchFamily="34" charset="0"/>
          <a:cs typeface="Arial" pitchFamily="34" charset="0"/>
        </a:defRPr>
      </a:lvl2pPr>
      <a:lvl3pPr algn="ctr" rtl="1" eaLnBrk="0" fontAlgn="base" hangingPunct="0">
        <a:spcBef>
          <a:spcPct val="0"/>
        </a:spcBef>
        <a:spcAft>
          <a:spcPct val="0"/>
        </a:spcAft>
        <a:defRPr sz="4400">
          <a:solidFill>
            <a:schemeClr val="tx1"/>
          </a:solidFill>
          <a:latin typeface="Calibri" pitchFamily="34" charset="0"/>
          <a:cs typeface="Arial" pitchFamily="34" charset="0"/>
        </a:defRPr>
      </a:lvl3pPr>
      <a:lvl4pPr algn="ctr" rtl="1" eaLnBrk="0" fontAlgn="base" hangingPunct="0">
        <a:spcBef>
          <a:spcPct val="0"/>
        </a:spcBef>
        <a:spcAft>
          <a:spcPct val="0"/>
        </a:spcAft>
        <a:defRPr sz="4400">
          <a:solidFill>
            <a:schemeClr val="tx1"/>
          </a:solidFill>
          <a:latin typeface="Calibri" pitchFamily="34" charset="0"/>
          <a:cs typeface="Arial" pitchFamily="34" charset="0"/>
        </a:defRPr>
      </a:lvl4pPr>
      <a:lvl5pPr algn="ctr" rtl="1" eaLnBrk="0" fontAlgn="base" hangingPunct="0">
        <a:spcBef>
          <a:spcPct val="0"/>
        </a:spcBef>
        <a:spcAft>
          <a:spcPct val="0"/>
        </a:spcAft>
        <a:defRPr sz="4400">
          <a:solidFill>
            <a:schemeClr val="tx1"/>
          </a:solidFill>
          <a:latin typeface="Calibri" pitchFamily="34" charset="0"/>
          <a:cs typeface="Arial" pitchFamily="34" charset="0"/>
        </a:defRPr>
      </a:lvl5pPr>
      <a:lvl6pPr marL="457200" algn="ctr" rtl="1" fontAlgn="base">
        <a:spcBef>
          <a:spcPct val="0"/>
        </a:spcBef>
        <a:spcAft>
          <a:spcPct val="0"/>
        </a:spcAft>
        <a:defRPr sz="4400">
          <a:solidFill>
            <a:schemeClr val="tx1"/>
          </a:solidFill>
          <a:latin typeface="Calibri" pitchFamily="34" charset="0"/>
          <a:cs typeface="Arial" pitchFamily="34" charset="0"/>
        </a:defRPr>
      </a:lvl6pPr>
      <a:lvl7pPr marL="914400" algn="ctr" rtl="1" fontAlgn="base">
        <a:spcBef>
          <a:spcPct val="0"/>
        </a:spcBef>
        <a:spcAft>
          <a:spcPct val="0"/>
        </a:spcAft>
        <a:defRPr sz="4400">
          <a:solidFill>
            <a:schemeClr val="tx1"/>
          </a:solidFill>
          <a:latin typeface="Calibri" pitchFamily="34" charset="0"/>
          <a:cs typeface="Arial" pitchFamily="34" charset="0"/>
        </a:defRPr>
      </a:lvl7pPr>
      <a:lvl8pPr marL="1371600" algn="ctr" rtl="1" fontAlgn="base">
        <a:spcBef>
          <a:spcPct val="0"/>
        </a:spcBef>
        <a:spcAft>
          <a:spcPct val="0"/>
        </a:spcAft>
        <a:defRPr sz="4400">
          <a:solidFill>
            <a:schemeClr val="tx1"/>
          </a:solidFill>
          <a:latin typeface="Calibri" pitchFamily="34" charset="0"/>
          <a:cs typeface="Arial" pitchFamily="34" charset="0"/>
        </a:defRPr>
      </a:lvl8pPr>
      <a:lvl9pPr marL="1828800" algn="ctr" rtl="1" fontAlgn="base">
        <a:spcBef>
          <a:spcPct val="0"/>
        </a:spcBef>
        <a:spcAft>
          <a:spcPct val="0"/>
        </a:spcAft>
        <a:defRPr sz="4400">
          <a:solidFill>
            <a:schemeClr val="tx1"/>
          </a:solidFill>
          <a:latin typeface="Calibri" pitchFamily="34" charset="0"/>
          <a:cs typeface="Arial" pitchFamily="34"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Arial" pitchFamily="34" charset="0"/>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Arial" pitchFamily="34" charset="0"/>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Arial" pitchFamily="34" charset="0"/>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pitchFamily="34" charset="0"/>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pitchFamily="34"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txBox="1">
            <a:spLocks noGrp="1" noChangeArrowheads="1"/>
          </p:cNvSpPr>
          <p:nvPr/>
        </p:nvSpPr>
        <p:spPr bwMode="auto">
          <a:xfrm>
            <a:off x="6858000" y="6248400"/>
            <a:ext cx="1905000" cy="457200"/>
          </a:xfrm>
          <a:prstGeom prst="rect">
            <a:avLst/>
          </a:prstGeom>
          <a:noFill/>
          <a:ln w="9525">
            <a:noFill/>
            <a:miter lim="800000"/>
            <a:headEnd/>
            <a:tailEnd/>
          </a:ln>
        </p:spPr>
        <p:txBody>
          <a:bodyPr anchor="b"/>
          <a:lstStyle/>
          <a:p>
            <a:pPr rtl="0"/>
            <a:endParaRPr lang="ar-SA" sz="1400">
              <a:solidFill>
                <a:schemeClr val="bg2"/>
              </a:solidFill>
            </a:endParaRPr>
          </a:p>
        </p:txBody>
      </p:sp>
      <p:sp>
        <p:nvSpPr>
          <p:cNvPr id="3075" name="Rectangle 4"/>
          <p:cNvSpPr>
            <a:spLocks noChangeArrowheads="1"/>
          </p:cNvSpPr>
          <p:nvPr/>
        </p:nvSpPr>
        <p:spPr bwMode="auto">
          <a:xfrm>
            <a:off x="3683000" y="311150"/>
            <a:ext cx="1803400" cy="396875"/>
          </a:xfrm>
          <a:prstGeom prst="rect">
            <a:avLst/>
          </a:prstGeom>
          <a:noFill/>
          <a:ln w="9525">
            <a:noFill/>
            <a:miter lim="800000"/>
            <a:headEnd/>
            <a:tailEnd/>
          </a:ln>
        </p:spPr>
        <p:txBody>
          <a:bodyPr wrap="none">
            <a:spAutoFit/>
          </a:bodyPr>
          <a:lstStyle/>
          <a:p>
            <a:pPr algn="l" rtl="0"/>
            <a:r>
              <a:rPr lang="ar-SA" sz="2000">
                <a:cs typeface="Traditional Arabic" pitchFamily="2" charset="-78"/>
              </a:rPr>
              <a:t>بسم الله الرحمن الرحيم </a:t>
            </a:r>
            <a:endParaRPr lang="en-US" sz="2000"/>
          </a:p>
        </p:txBody>
      </p:sp>
      <p:sp>
        <p:nvSpPr>
          <p:cNvPr id="9" name="عنصر نائب للتاريخ 8"/>
          <p:cNvSpPr>
            <a:spLocks noGrp="1"/>
          </p:cNvSpPr>
          <p:nvPr>
            <p:ph type="dt" sz="quarter" idx="10"/>
          </p:nvPr>
        </p:nvSpPr>
        <p:spPr/>
        <p:txBody>
          <a:bodyPr/>
          <a:lstStyle/>
          <a:p>
            <a:pPr>
              <a:defRPr/>
            </a:pPr>
            <a:r>
              <a:rPr lang="ar-SA" smtClean="0"/>
              <a:t>الثقافة الإسلامية 101</a:t>
            </a:r>
            <a:endParaRPr lang="en-US"/>
          </a:p>
        </p:txBody>
      </p:sp>
      <p:sp>
        <p:nvSpPr>
          <p:cNvPr id="10" name="عنصر نائب للتذييل 9"/>
          <p:cNvSpPr>
            <a:spLocks noGrp="1"/>
          </p:cNvSpPr>
          <p:nvPr>
            <p:ph type="ftr" sz="quarter" idx="11"/>
          </p:nvPr>
        </p:nvSpPr>
        <p:spPr/>
        <p:txBody>
          <a:bodyPr/>
          <a:lstStyle/>
          <a:p>
            <a:pPr>
              <a:defRPr/>
            </a:pPr>
            <a:r>
              <a:rPr lang="ar-SA" smtClean="0"/>
              <a:t>العقيدة الإسلامية</a:t>
            </a:r>
            <a:endParaRPr lang="ar-SA"/>
          </a:p>
        </p:txBody>
      </p:sp>
      <p:sp>
        <p:nvSpPr>
          <p:cNvPr id="12" name="عنوان 1"/>
          <p:cNvSpPr txBox="1">
            <a:spLocks/>
          </p:cNvSpPr>
          <p:nvPr/>
        </p:nvSpPr>
        <p:spPr bwMode="auto">
          <a:xfrm>
            <a:off x="446088" y="1928813"/>
            <a:ext cx="8229600" cy="1143000"/>
          </a:xfrm>
          <a:prstGeom prst="rect">
            <a:avLst/>
          </a:prstGeom>
          <a:noFill/>
          <a:ln w="9525">
            <a:noFill/>
            <a:miter lim="800000"/>
            <a:headEnd/>
            <a:tailEnd/>
          </a:ln>
        </p:spPr>
        <p:txBody>
          <a:bodyPr anchor="ctr">
            <a:normAutofit fontScale="90000" lnSpcReduction="10000"/>
          </a:bodyPr>
          <a:lstStyle/>
          <a:p>
            <a:pPr algn="ctr">
              <a:defRPr/>
            </a:pPr>
            <a:r>
              <a:rPr lang="ar-SA" sz="4000" dirty="0" smtClean="0">
                <a:latin typeface="Monotype Koufi" pitchFamily="2" charset="-78"/>
                <a:ea typeface="+mj-ea"/>
                <a:cs typeface="Monotype Koufi" pitchFamily="2" charset="-78"/>
              </a:rPr>
              <a:t>القسم الثاني</a:t>
            </a:r>
          </a:p>
          <a:p>
            <a:pPr algn="ctr">
              <a:defRPr/>
            </a:pPr>
            <a:r>
              <a:rPr lang="ar-SA" sz="4000" dirty="0" smtClean="0">
                <a:latin typeface="Monotype Koufi" pitchFamily="2" charset="-78"/>
                <a:ea typeface="+mj-ea"/>
                <a:cs typeface="Monotype Koufi" pitchFamily="2" charset="-78"/>
              </a:rPr>
              <a:t>العقيدة الإسلامية</a:t>
            </a:r>
            <a:endParaRPr lang="ar-SA" sz="4000" dirty="0">
              <a:latin typeface="Monotype Koufi" pitchFamily="2" charset="-78"/>
              <a:ea typeface="+mj-ea"/>
              <a:cs typeface="Monotype Koufi" pitchFamily="2" charset="-78"/>
            </a:endParaRPr>
          </a:p>
        </p:txBody>
      </p:sp>
      <p:sp>
        <p:nvSpPr>
          <p:cNvPr id="16" name="مستطيل 6"/>
          <p:cNvSpPr>
            <a:spLocks noChangeArrowheads="1"/>
          </p:cNvSpPr>
          <p:nvPr/>
        </p:nvSpPr>
        <p:spPr bwMode="auto">
          <a:xfrm>
            <a:off x="732061" y="3527137"/>
            <a:ext cx="6072187" cy="2062103"/>
          </a:xfrm>
          <a:prstGeom prst="rect">
            <a:avLst/>
          </a:prstGeom>
          <a:noFill/>
          <a:ln w="9525">
            <a:noFill/>
            <a:miter lim="800000"/>
            <a:headEnd/>
            <a:tailEnd/>
          </a:ln>
        </p:spPr>
        <p:txBody>
          <a:bodyPr>
            <a:spAutoFit/>
          </a:bodyPr>
          <a:lstStyle/>
          <a:p>
            <a:pPr>
              <a:defRPr/>
            </a:pPr>
            <a:r>
              <a:rPr lang="ar-SA" sz="3200" b="0" dirty="0" smtClean="0">
                <a:latin typeface="SKR HEAD1" pitchFamily="2" charset="-78"/>
                <a:cs typeface="SKR HEAD1" pitchFamily="2" charset="-78"/>
              </a:rPr>
              <a:t>الوحدة الأولى:   </a:t>
            </a:r>
            <a:r>
              <a:rPr lang="ar-SA" sz="3200" b="0" dirty="0" smtClean="0">
                <a:solidFill>
                  <a:srgbClr val="0000FF"/>
                </a:solidFill>
                <a:latin typeface="SKR HEAD1" pitchFamily="2" charset="-78"/>
                <a:cs typeface="SKR HEAD1" pitchFamily="2" charset="-78"/>
              </a:rPr>
              <a:t>مفهوم وأركان العقيدة الإسلامية</a:t>
            </a:r>
          </a:p>
          <a:p>
            <a:pPr>
              <a:defRPr/>
            </a:pPr>
            <a:r>
              <a:rPr lang="ar-SA" sz="3200" b="0" spc="-100" dirty="0" smtClean="0">
                <a:latin typeface="SKR HEAD1" pitchFamily="2" charset="-78"/>
                <a:cs typeface="SKR HEAD1" pitchFamily="2" charset="-78"/>
              </a:rPr>
              <a:t>الوحدة الثانية:     </a:t>
            </a:r>
            <a:r>
              <a:rPr lang="ar-SA" sz="3200" b="0" spc="-100" dirty="0" smtClean="0">
                <a:solidFill>
                  <a:srgbClr val="0000FF"/>
                </a:solidFill>
                <a:latin typeface="SKR HEAD1" pitchFamily="2" charset="-78"/>
                <a:cs typeface="SKR HEAD1" pitchFamily="2" charset="-78"/>
              </a:rPr>
              <a:t>خصائص العقيدة الإسلامية</a:t>
            </a:r>
          </a:p>
          <a:p>
            <a:pPr>
              <a:defRPr/>
            </a:pPr>
            <a:r>
              <a:rPr lang="ar-SA" sz="3200" b="0" spc="-100" dirty="0" smtClean="0">
                <a:latin typeface="SKR HEAD1" pitchFamily="2" charset="-78"/>
                <a:cs typeface="SKR HEAD1" pitchFamily="2" charset="-78"/>
              </a:rPr>
              <a:t>الوحدة الثالثة:     </a:t>
            </a:r>
            <a:r>
              <a:rPr lang="ar-SA" sz="3200" b="0" spc="-100" dirty="0" smtClean="0">
                <a:solidFill>
                  <a:srgbClr val="0000FF"/>
                </a:solidFill>
                <a:latin typeface="SKR HEAD1" pitchFamily="2" charset="-78"/>
                <a:cs typeface="SKR HEAD1" pitchFamily="2" charset="-78"/>
              </a:rPr>
              <a:t>أهمية العقيدة الإسلامية</a:t>
            </a:r>
          </a:p>
          <a:p>
            <a:pPr>
              <a:defRPr/>
            </a:pPr>
            <a:r>
              <a:rPr lang="ar-SA" sz="3200" b="0" spc="-100" dirty="0" smtClean="0">
                <a:latin typeface="SKR HEAD1" pitchFamily="2" charset="-78"/>
                <a:cs typeface="SKR HEAD1" pitchFamily="2" charset="-78"/>
              </a:rPr>
              <a:t>الوحدة الرابعة:     </a:t>
            </a:r>
            <a:r>
              <a:rPr lang="ar-SA" sz="3200" b="0" spc="-100" dirty="0" smtClean="0">
                <a:solidFill>
                  <a:srgbClr val="0000FF"/>
                </a:solidFill>
                <a:latin typeface="SKR HEAD1" pitchFamily="2" charset="-78"/>
                <a:cs typeface="SKR HEAD1" pitchFamily="2" charset="-78"/>
              </a:rPr>
              <a:t>مسائل في العقيدة الإسلامية</a:t>
            </a:r>
            <a:endParaRPr lang="ar-SA" sz="3200" b="0" spc="-100"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p:cTn id="13" dur="500" fill="hold"/>
                                        <p:tgtEl>
                                          <p:spTgt spid="12">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2">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anim calcmode="lin" valueType="num">
                                      <p:cBhvr>
                                        <p:cTn id="19" dur="500" fill="hold"/>
                                        <p:tgtEl>
                                          <p:spTgt spid="16">
                                            <p:txEl>
                                              <p:pRg st="0" end="0"/>
                                            </p:txEl>
                                          </p:spTgt>
                                        </p:tgtEl>
                                        <p:attrNameLst>
                                          <p:attrName>ppt_x</p:attrName>
                                        </p:attrNameLst>
                                      </p:cBhvr>
                                      <p:tavLst>
                                        <p:tav tm="0">
                                          <p:val>
                                            <p:strVal val="#ppt_x-.2"/>
                                          </p:val>
                                        </p:tav>
                                        <p:tav tm="100000">
                                          <p:val>
                                            <p:strVal val="#ppt_x"/>
                                          </p:val>
                                        </p:tav>
                                      </p:tavLst>
                                    </p:anim>
                                    <p:anim calcmode="lin" valueType="num">
                                      <p:cBhvr>
                                        <p:cTn id="20" dur="500" fill="hold"/>
                                        <p:tgtEl>
                                          <p:spTgt spid="1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1" dur="500"/>
                                        <p:tgtEl>
                                          <p:spTgt spid="1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nodeType="clickEffect">
                                  <p:stCondLst>
                                    <p:cond delay="0"/>
                                  </p:stCondLst>
                                  <p:childTnLst>
                                    <p:set>
                                      <p:cBhvr>
                                        <p:cTn id="25" dur="1" fill="hold">
                                          <p:stCondLst>
                                            <p:cond delay="0"/>
                                          </p:stCondLst>
                                        </p:cTn>
                                        <p:tgtEl>
                                          <p:spTgt spid="16">
                                            <p:txEl>
                                              <p:pRg st="1" end="1"/>
                                            </p:txEl>
                                          </p:spTgt>
                                        </p:tgtEl>
                                        <p:attrNameLst>
                                          <p:attrName>style.visibility</p:attrName>
                                        </p:attrNameLst>
                                      </p:cBhvr>
                                      <p:to>
                                        <p:strVal val="visible"/>
                                      </p:to>
                                    </p:set>
                                    <p:anim calcmode="lin" valueType="num">
                                      <p:cBhvr>
                                        <p:cTn id="26" dur="500" fill="hold"/>
                                        <p:tgtEl>
                                          <p:spTgt spid="16">
                                            <p:txEl>
                                              <p:pRg st="1" end="1"/>
                                            </p:txEl>
                                          </p:spTgt>
                                        </p:tgtEl>
                                        <p:attrNameLst>
                                          <p:attrName>ppt_x</p:attrName>
                                        </p:attrNameLst>
                                      </p:cBhvr>
                                      <p:tavLst>
                                        <p:tav tm="0">
                                          <p:val>
                                            <p:strVal val="#ppt_x-.2"/>
                                          </p:val>
                                        </p:tav>
                                        <p:tav tm="100000">
                                          <p:val>
                                            <p:strVal val="#ppt_x"/>
                                          </p:val>
                                        </p:tav>
                                      </p:tavLst>
                                    </p:anim>
                                    <p:anim calcmode="lin" valueType="num">
                                      <p:cBhvr>
                                        <p:cTn id="27" dur="500" fill="hold"/>
                                        <p:tgtEl>
                                          <p:spTgt spid="16">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8" dur="500"/>
                                        <p:tgtEl>
                                          <p:spTgt spid="16">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9" presetClass="entr" presetSubtype="0" fill="hold" nodeType="clickEffect">
                                  <p:stCondLst>
                                    <p:cond delay="0"/>
                                  </p:stCondLst>
                                  <p:childTnLst>
                                    <p:set>
                                      <p:cBhvr>
                                        <p:cTn id="32" dur="1" fill="hold">
                                          <p:stCondLst>
                                            <p:cond delay="0"/>
                                          </p:stCondLst>
                                        </p:cTn>
                                        <p:tgtEl>
                                          <p:spTgt spid="16">
                                            <p:txEl>
                                              <p:pRg st="2" end="2"/>
                                            </p:txEl>
                                          </p:spTgt>
                                        </p:tgtEl>
                                        <p:attrNameLst>
                                          <p:attrName>style.visibility</p:attrName>
                                        </p:attrNameLst>
                                      </p:cBhvr>
                                      <p:to>
                                        <p:strVal val="visible"/>
                                      </p:to>
                                    </p:set>
                                    <p:anim calcmode="lin" valueType="num">
                                      <p:cBhvr>
                                        <p:cTn id="33" dur="500" fill="hold"/>
                                        <p:tgtEl>
                                          <p:spTgt spid="16">
                                            <p:txEl>
                                              <p:pRg st="2" end="2"/>
                                            </p:txEl>
                                          </p:spTgt>
                                        </p:tgtEl>
                                        <p:attrNameLst>
                                          <p:attrName>ppt_x</p:attrName>
                                        </p:attrNameLst>
                                      </p:cBhvr>
                                      <p:tavLst>
                                        <p:tav tm="0">
                                          <p:val>
                                            <p:strVal val="#ppt_x-.2"/>
                                          </p:val>
                                        </p:tav>
                                        <p:tav tm="100000">
                                          <p:val>
                                            <p:strVal val="#ppt_x"/>
                                          </p:val>
                                        </p:tav>
                                      </p:tavLst>
                                    </p:anim>
                                    <p:anim calcmode="lin" valueType="num">
                                      <p:cBhvr>
                                        <p:cTn id="34" dur="500" fill="hold"/>
                                        <p:tgtEl>
                                          <p:spTgt spid="16">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5" dur="500"/>
                                        <p:tgtEl>
                                          <p:spTgt spid="16">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9" presetClass="entr" presetSubtype="0" fill="hold" nodeType="clickEffect">
                                  <p:stCondLst>
                                    <p:cond delay="0"/>
                                  </p:stCondLst>
                                  <p:childTnLst>
                                    <p:set>
                                      <p:cBhvr>
                                        <p:cTn id="39" dur="1" fill="hold">
                                          <p:stCondLst>
                                            <p:cond delay="0"/>
                                          </p:stCondLst>
                                        </p:cTn>
                                        <p:tgtEl>
                                          <p:spTgt spid="16">
                                            <p:txEl>
                                              <p:pRg st="3" end="3"/>
                                            </p:txEl>
                                          </p:spTgt>
                                        </p:tgtEl>
                                        <p:attrNameLst>
                                          <p:attrName>style.visibility</p:attrName>
                                        </p:attrNameLst>
                                      </p:cBhvr>
                                      <p:to>
                                        <p:strVal val="visible"/>
                                      </p:to>
                                    </p:set>
                                    <p:anim calcmode="lin" valueType="num">
                                      <p:cBhvr>
                                        <p:cTn id="40" dur="500" fill="hold"/>
                                        <p:tgtEl>
                                          <p:spTgt spid="16">
                                            <p:txEl>
                                              <p:pRg st="3" end="3"/>
                                            </p:txEl>
                                          </p:spTgt>
                                        </p:tgtEl>
                                        <p:attrNameLst>
                                          <p:attrName>ppt_x</p:attrName>
                                        </p:attrNameLst>
                                      </p:cBhvr>
                                      <p:tavLst>
                                        <p:tav tm="0">
                                          <p:val>
                                            <p:strVal val="#ppt_x-.2"/>
                                          </p:val>
                                        </p:tav>
                                        <p:tav tm="100000">
                                          <p:val>
                                            <p:strVal val="#ppt_x"/>
                                          </p:val>
                                        </p:tav>
                                      </p:tavLst>
                                    </p:anim>
                                    <p:anim calcmode="lin" valueType="num">
                                      <p:cBhvr>
                                        <p:cTn id="41" dur="500" fill="hold"/>
                                        <p:tgtEl>
                                          <p:spTgt spid="16">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42" dur="5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6"/>
          <p:cNvSpPr txBox="1">
            <a:spLocks noGrp="1" noChangeArrowheads="1"/>
          </p:cNvSpPr>
          <p:nvPr/>
        </p:nvSpPr>
        <p:spPr bwMode="auto">
          <a:xfrm>
            <a:off x="6858000" y="6248400"/>
            <a:ext cx="1905000" cy="457200"/>
          </a:xfrm>
          <a:prstGeom prst="rect">
            <a:avLst/>
          </a:prstGeom>
          <a:noFill/>
          <a:ln w="9525">
            <a:noFill/>
            <a:miter lim="800000"/>
            <a:headEnd/>
            <a:tailEnd/>
          </a:ln>
        </p:spPr>
        <p:txBody>
          <a:bodyPr anchor="b"/>
          <a:lstStyle/>
          <a:p>
            <a:pPr rtl="0"/>
            <a:fld id="{8A5EAFF8-126F-44AE-B05F-A72732A9F6A9}" type="slidenum">
              <a:rPr lang="ar-SA" sz="1400">
                <a:solidFill>
                  <a:schemeClr val="bg2"/>
                </a:solidFill>
              </a:rPr>
              <a:pPr rtl="0"/>
              <a:t>69</a:t>
            </a:fld>
            <a:endParaRPr lang="en-US" sz="1400">
              <a:solidFill>
                <a:schemeClr val="bg2"/>
              </a:solidFill>
            </a:endParaRPr>
          </a:p>
        </p:txBody>
      </p:sp>
      <p:sp>
        <p:nvSpPr>
          <p:cNvPr id="4100" name="Rectangle 16"/>
          <p:cNvSpPr txBox="1">
            <a:spLocks noChangeArrowheads="1"/>
          </p:cNvSpPr>
          <p:nvPr/>
        </p:nvSpPr>
        <p:spPr bwMode="auto">
          <a:xfrm>
            <a:off x="6858000" y="6248400"/>
            <a:ext cx="1905000" cy="457200"/>
          </a:xfrm>
          <a:prstGeom prst="rect">
            <a:avLst/>
          </a:prstGeom>
          <a:noFill/>
          <a:ln w="9525">
            <a:noFill/>
            <a:miter lim="800000"/>
            <a:headEnd/>
            <a:tailEnd/>
          </a:ln>
        </p:spPr>
        <p:txBody>
          <a:bodyPr anchor="b"/>
          <a:lstStyle/>
          <a:p>
            <a:pPr rtl="0"/>
            <a:fld id="{FF84984F-F620-4D74-8432-997DA25C6A04}" type="slidenum">
              <a:rPr lang="ar-SA" sz="1400" b="0">
                <a:solidFill>
                  <a:schemeClr val="bg2"/>
                </a:solidFill>
              </a:rPr>
              <a:pPr rtl="0"/>
              <a:t>69</a:t>
            </a:fld>
            <a:endParaRPr lang="en-US" sz="1400" b="0">
              <a:solidFill>
                <a:schemeClr val="bg2"/>
              </a:solidFill>
            </a:endParaRPr>
          </a:p>
        </p:txBody>
      </p:sp>
      <p:sp>
        <p:nvSpPr>
          <p:cNvPr id="8" name="Rectangle 2"/>
          <p:cNvSpPr txBox="1">
            <a:spLocks noChangeArrowheads="1"/>
          </p:cNvSpPr>
          <p:nvPr/>
        </p:nvSpPr>
        <p:spPr bwMode="auto">
          <a:xfrm>
            <a:off x="457200" y="685800"/>
            <a:ext cx="8229600" cy="1219200"/>
          </a:xfrm>
          <a:prstGeom prst="rect">
            <a:avLst/>
          </a:prstGeom>
          <a:noFill/>
          <a:ln w="9525">
            <a:noFill/>
            <a:miter lim="800000"/>
            <a:headEnd/>
            <a:tailEnd/>
          </a:ln>
        </p:spPr>
        <p:txBody>
          <a:bodyPr anchor="b"/>
          <a:lstStyle/>
          <a:p>
            <a:pPr algn="ctr" rtl="0">
              <a:defRPr/>
            </a:pPr>
            <a:r>
              <a:rPr lang="ar-SA" sz="6000" b="0" kern="0" dirty="0">
                <a:solidFill>
                  <a:srgbClr val="006633"/>
                </a:solidFill>
                <a:latin typeface="SKR HEAD1" pitchFamily="2" charset="-78"/>
                <a:ea typeface="+mj-ea"/>
                <a:cs typeface="SKR HEAD1" pitchFamily="2" charset="-78"/>
              </a:rPr>
              <a:t>الوحدة الأولى</a:t>
            </a:r>
            <a:endParaRPr lang="en-US" sz="6000" b="0" kern="0" dirty="0">
              <a:solidFill>
                <a:srgbClr val="006633"/>
              </a:solidFill>
              <a:latin typeface="SKR HEAD1" pitchFamily="2" charset="-78"/>
              <a:ea typeface="+mj-ea"/>
              <a:cs typeface="SKR HEAD1" pitchFamily="2" charset="-78"/>
            </a:endParaRPr>
          </a:p>
        </p:txBody>
      </p:sp>
      <p:sp>
        <p:nvSpPr>
          <p:cNvPr id="9" name="مربع نص 8"/>
          <p:cNvSpPr txBox="1"/>
          <p:nvPr/>
        </p:nvSpPr>
        <p:spPr>
          <a:xfrm>
            <a:off x="2209800" y="1981200"/>
            <a:ext cx="4876800" cy="1216025"/>
          </a:xfrm>
          <a:prstGeom prst="rect">
            <a:avLst/>
          </a:prstGeom>
          <a:noFill/>
        </p:spPr>
        <p:txBody>
          <a:bodyPr rtlCol="1">
            <a:spAutoFit/>
          </a:bodyPr>
          <a:lstStyle/>
          <a:p>
            <a:pPr algn="ctr" rtl="0">
              <a:defRPr/>
            </a:pPr>
            <a:r>
              <a:rPr lang="ar-SA" sz="3800" b="0" dirty="0">
                <a:solidFill>
                  <a:srgbClr val="006633"/>
                </a:solidFill>
                <a:latin typeface="SKR HEAD1" pitchFamily="2" charset="-78"/>
                <a:ea typeface="+mj-ea"/>
                <a:cs typeface="SKR HEAD1" pitchFamily="2" charset="-78"/>
              </a:rPr>
              <a:t>مفهوم وأركان العقيدة الإسلامية</a:t>
            </a:r>
          </a:p>
          <a:p>
            <a:pPr algn="ctr" rtl="0">
              <a:defRPr/>
            </a:pPr>
            <a:endParaRPr lang="ar-SA" sz="3500" b="0" dirty="0">
              <a:solidFill>
                <a:srgbClr val="006633"/>
              </a:solidFill>
            </a:endParaRPr>
          </a:p>
        </p:txBody>
      </p:sp>
      <p:sp>
        <p:nvSpPr>
          <p:cNvPr id="4103" name="Rectangle 3"/>
          <p:cNvSpPr txBox="1">
            <a:spLocks noChangeArrowheads="1"/>
          </p:cNvSpPr>
          <p:nvPr/>
        </p:nvSpPr>
        <p:spPr bwMode="auto">
          <a:xfrm>
            <a:off x="1371600" y="3357563"/>
            <a:ext cx="5486400" cy="2971800"/>
          </a:xfrm>
          <a:prstGeom prst="rect">
            <a:avLst/>
          </a:prstGeom>
          <a:noFill/>
          <a:ln w="9525">
            <a:noFill/>
            <a:miter lim="800000"/>
            <a:headEnd/>
            <a:tailEnd/>
          </a:ln>
        </p:spPr>
        <p:txBody>
          <a:bodyPr/>
          <a:lstStyle/>
          <a:p>
            <a:pPr marL="342900" indent="-342900">
              <a:spcBef>
                <a:spcPct val="20000"/>
              </a:spcBef>
              <a:buClr>
                <a:srgbClr val="CC9900"/>
              </a:buClr>
              <a:buSzPct val="65000"/>
              <a:buFont typeface="Wingdings" pitchFamily="2" charset="2"/>
              <a:buChar char="§"/>
            </a:pPr>
            <a:r>
              <a:rPr lang="ar-SA" sz="3200" b="0" dirty="0">
                <a:latin typeface="SKR HEAD1" pitchFamily="2" charset="-78"/>
                <a:cs typeface="SKR HEAD1" pitchFamily="2" charset="-78"/>
              </a:rPr>
              <a:t>تعريف العقيدة الإسلامية لغة واصطلاحاً</a:t>
            </a:r>
          </a:p>
          <a:p>
            <a:pPr marL="342900" indent="-342900">
              <a:spcBef>
                <a:spcPct val="20000"/>
              </a:spcBef>
              <a:buClr>
                <a:srgbClr val="CC9900"/>
              </a:buClr>
              <a:buSzPct val="65000"/>
              <a:buFont typeface="Wingdings" pitchFamily="2" charset="2"/>
              <a:buChar char="§"/>
            </a:pPr>
            <a:r>
              <a:rPr lang="ar-SA" sz="3200" b="0" dirty="0">
                <a:latin typeface="SKR HEAD1" pitchFamily="2" charset="-78"/>
                <a:cs typeface="SKR HEAD1" pitchFamily="2" charset="-78"/>
              </a:rPr>
              <a:t>أسماء علم العقيدة</a:t>
            </a:r>
          </a:p>
          <a:p>
            <a:pPr marL="342900" indent="-342900">
              <a:spcBef>
                <a:spcPct val="20000"/>
              </a:spcBef>
              <a:buClr>
                <a:srgbClr val="CC9900"/>
              </a:buClr>
              <a:buSzPct val="65000"/>
              <a:buFont typeface="Wingdings" pitchFamily="2" charset="2"/>
              <a:buChar char="§"/>
            </a:pPr>
            <a:r>
              <a:rPr lang="ar-SA" sz="3200" b="0" dirty="0">
                <a:latin typeface="SKR HEAD1" pitchFamily="2" charset="-78"/>
                <a:cs typeface="SKR HEAD1" pitchFamily="2" charset="-78"/>
              </a:rPr>
              <a:t>أركان الإيمان</a:t>
            </a:r>
          </a:p>
        </p:txBody>
      </p:sp>
      <p:sp>
        <p:nvSpPr>
          <p:cNvPr id="10" name="عنصر نائب للتاريخ 9"/>
          <p:cNvSpPr>
            <a:spLocks noGrp="1"/>
          </p:cNvSpPr>
          <p:nvPr>
            <p:ph type="dt" sz="quarter" idx="10"/>
          </p:nvPr>
        </p:nvSpPr>
        <p:spPr/>
        <p:txBody>
          <a:bodyPr/>
          <a:lstStyle/>
          <a:p>
            <a:pPr>
              <a:defRPr/>
            </a:pPr>
            <a:r>
              <a:rPr lang="ar-SA" smtClean="0"/>
              <a:t>الثقافة الإسلامية 101</a:t>
            </a:r>
            <a:endParaRPr lang="en-US"/>
          </a:p>
        </p:txBody>
      </p:sp>
      <p:sp>
        <p:nvSpPr>
          <p:cNvPr id="11" name="عنصر نائب للتذييل 10"/>
          <p:cNvSpPr>
            <a:spLocks noGrp="1"/>
          </p:cNvSpPr>
          <p:nvPr>
            <p:ph type="ftr" sz="quarter" idx="11"/>
          </p:nvPr>
        </p:nvSpPr>
        <p:spPr/>
        <p:txBody>
          <a:bodyPr/>
          <a:lstStyle/>
          <a:p>
            <a:pPr>
              <a:defRPr/>
            </a:pPr>
            <a:r>
              <a:rPr lang="ar-SA"/>
              <a:t>العقيدة الإسلامية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p:cTn id="1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4103">
                                            <p:txEl>
                                              <p:pRg st="0" end="0"/>
                                            </p:txEl>
                                          </p:spTgt>
                                        </p:tgtEl>
                                        <p:attrNameLst>
                                          <p:attrName>style.visibility</p:attrName>
                                        </p:attrNameLst>
                                      </p:cBhvr>
                                      <p:to>
                                        <p:strVal val="visible"/>
                                      </p:to>
                                    </p:set>
                                    <p:animEffect transition="in" filter="fade">
                                      <p:cBhvr>
                                        <p:cTn id="19" dur="500"/>
                                        <p:tgtEl>
                                          <p:spTgt spid="4103">
                                            <p:txEl>
                                              <p:pRg st="0" end="0"/>
                                            </p:txEl>
                                          </p:spTgt>
                                        </p:tgtEl>
                                      </p:cBhvr>
                                    </p:animEffect>
                                    <p:anim calcmode="lin" valueType="num">
                                      <p:cBhvr>
                                        <p:cTn id="20" dur="500" fill="hold"/>
                                        <p:tgtEl>
                                          <p:spTgt spid="4103">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41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4103">
                                            <p:txEl>
                                              <p:pRg st="1" end="1"/>
                                            </p:txEl>
                                          </p:spTgt>
                                        </p:tgtEl>
                                        <p:attrNameLst>
                                          <p:attrName>style.visibility</p:attrName>
                                        </p:attrNameLst>
                                      </p:cBhvr>
                                      <p:to>
                                        <p:strVal val="visible"/>
                                      </p:to>
                                    </p:set>
                                    <p:animEffect transition="in" filter="fade">
                                      <p:cBhvr>
                                        <p:cTn id="26" dur="500"/>
                                        <p:tgtEl>
                                          <p:spTgt spid="4103">
                                            <p:txEl>
                                              <p:pRg st="1" end="1"/>
                                            </p:txEl>
                                          </p:spTgt>
                                        </p:tgtEl>
                                      </p:cBhvr>
                                    </p:animEffect>
                                    <p:anim calcmode="lin" valueType="num">
                                      <p:cBhvr>
                                        <p:cTn id="27" dur="500" fill="hold"/>
                                        <p:tgtEl>
                                          <p:spTgt spid="4103">
                                            <p:txEl>
                                              <p:pRg st="1" end="1"/>
                                            </p:txEl>
                                          </p:spTgt>
                                        </p:tgtEl>
                                        <p:attrNameLst>
                                          <p:attrName>ppt_x</p:attrName>
                                        </p:attrNameLst>
                                      </p:cBhvr>
                                      <p:tavLst>
                                        <p:tav tm="0">
                                          <p:val>
                                            <p:strVal val="#ppt_x"/>
                                          </p:val>
                                        </p:tav>
                                        <p:tav tm="100000">
                                          <p:val>
                                            <p:strVal val="#ppt_x"/>
                                          </p:val>
                                        </p:tav>
                                      </p:tavLst>
                                    </p:anim>
                                    <p:anim calcmode="lin" valueType="num">
                                      <p:cBhvr>
                                        <p:cTn id="28" dur="500" fill="hold"/>
                                        <p:tgtEl>
                                          <p:spTgt spid="410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nodeType="clickEffect">
                                  <p:stCondLst>
                                    <p:cond delay="0"/>
                                  </p:stCondLst>
                                  <p:childTnLst>
                                    <p:set>
                                      <p:cBhvr>
                                        <p:cTn id="32" dur="1" fill="hold">
                                          <p:stCondLst>
                                            <p:cond delay="0"/>
                                          </p:stCondLst>
                                        </p:cTn>
                                        <p:tgtEl>
                                          <p:spTgt spid="4103">
                                            <p:txEl>
                                              <p:pRg st="2" end="2"/>
                                            </p:txEl>
                                          </p:spTgt>
                                        </p:tgtEl>
                                        <p:attrNameLst>
                                          <p:attrName>style.visibility</p:attrName>
                                        </p:attrNameLst>
                                      </p:cBhvr>
                                      <p:to>
                                        <p:strVal val="visible"/>
                                      </p:to>
                                    </p:set>
                                    <p:animEffect transition="in" filter="fade">
                                      <p:cBhvr>
                                        <p:cTn id="33" dur="500"/>
                                        <p:tgtEl>
                                          <p:spTgt spid="4103">
                                            <p:txEl>
                                              <p:pRg st="2" end="2"/>
                                            </p:txEl>
                                          </p:spTgt>
                                        </p:tgtEl>
                                      </p:cBhvr>
                                    </p:animEffect>
                                    <p:anim calcmode="lin" valueType="num">
                                      <p:cBhvr>
                                        <p:cTn id="34" dur="500" fill="hold"/>
                                        <p:tgtEl>
                                          <p:spTgt spid="4103">
                                            <p:txEl>
                                              <p:pRg st="2" end="2"/>
                                            </p:txEl>
                                          </p:spTgt>
                                        </p:tgtEl>
                                        <p:attrNameLst>
                                          <p:attrName>ppt_x</p:attrName>
                                        </p:attrNameLst>
                                      </p:cBhvr>
                                      <p:tavLst>
                                        <p:tav tm="0">
                                          <p:val>
                                            <p:strVal val="#ppt_x"/>
                                          </p:val>
                                        </p:tav>
                                        <p:tav tm="100000">
                                          <p:val>
                                            <p:strVal val="#ppt_x"/>
                                          </p:val>
                                        </p:tav>
                                      </p:tavLst>
                                    </p:anim>
                                    <p:anim calcmode="lin" valueType="num">
                                      <p:cBhvr>
                                        <p:cTn id="35" dur="500" fill="hold"/>
                                        <p:tgtEl>
                                          <p:spTgt spid="410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3" name="Rectangle 3"/>
          <p:cNvSpPr>
            <a:spLocks noGrp="1" noChangeArrowheads="1"/>
          </p:cNvSpPr>
          <p:nvPr>
            <p:ph idx="1"/>
          </p:nvPr>
        </p:nvSpPr>
        <p:spPr>
          <a:xfrm>
            <a:off x="179388" y="1989138"/>
            <a:ext cx="8640762" cy="4248150"/>
          </a:xfrm>
        </p:spPr>
        <p:txBody>
          <a:bodyPr rtlCol="1">
            <a:noAutofit/>
          </a:bodyPr>
          <a:lstStyle/>
          <a:p>
            <a:pPr marL="355600" indent="-355600" algn="justLow" eaLnBrk="1" fontAlgn="auto" hangingPunct="1">
              <a:spcBef>
                <a:spcPts val="0"/>
              </a:spcBef>
              <a:spcAft>
                <a:spcPts val="0"/>
              </a:spcAft>
              <a:buClr>
                <a:srgbClr val="C00000"/>
              </a:buClr>
              <a:defRPr/>
            </a:pPr>
            <a:r>
              <a:rPr lang="ar-SA" sz="2800" b="1" dirty="0" smtClean="0">
                <a:solidFill>
                  <a:srgbClr val="C00000"/>
                </a:solidFill>
                <a:latin typeface="Times New Roman" pitchFamily="18" charset="0"/>
                <a:cs typeface="Traditional Arabic" pitchFamily="2" charset="-78"/>
              </a:rPr>
              <a:t>العقيدة لغة: </a:t>
            </a:r>
            <a:r>
              <a:rPr lang="ar-SA" sz="2800" dirty="0" err="1" smtClean="0">
                <a:latin typeface="Times New Roman" pitchFamily="18" charset="0"/>
                <a:cs typeface="Traditional Arabic" pitchFamily="2" charset="-78"/>
              </a:rPr>
              <a:t>فعيلة</a:t>
            </a:r>
            <a:r>
              <a:rPr lang="ar-SA" sz="2800" dirty="0" smtClean="0">
                <a:latin typeface="Times New Roman" pitchFamily="18" charset="0"/>
                <a:cs typeface="Traditional Arabic" pitchFamily="2" charset="-78"/>
              </a:rPr>
              <a:t> بمعنى مفعولة, أي: معقودة, فهي مأخوذة من العَقْد، وهو الجمع بين أطراف الشيء على سبيل الربط والإبرام والإحكام والتوثيق. </a:t>
            </a:r>
          </a:p>
          <a:p>
            <a:pPr algn="justLow" eaLnBrk="1" fontAlgn="auto" hangingPunct="1">
              <a:spcBef>
                <a:spcPts val="0"/>
              </a:spcBef>
              <a:spcAft>
                <a:spcPts val="0"/>
              </a:spcAft>
              <a:buClr>
                <a:srgbClr val="C00000"/>
              </a:buClr>
              <a:buSzPct val="100000"/>
              <a:defRPr/>
            </a:pPr>
            <a:r>
              <a:rPr lang="ar-SA" sz="2800" b="1" dirty="0" smtClean="0">
                <a:solidFill>
                  <a:srgbClr val="C00000"/>
                </a:solidFill>
                <a:latin typeface="Times New Roman" pitchFamily="18" charset="0"/>
                <a:cs typeface="Traditional Arabic" pitchFamily="2" charset="-78"/>
              </a:rPr>
              <a:t>وفي الاصطلاح العام هي: </a:t>
            </a:r>
            <a:r>
              <a:rPr lang="ar-SA" sz="2800" dirty="0" smtClean="0">
                <a:latin typeface="Times New Roman" pitchFamily="18" charset="0"/>
                <a:cs typeface="Traditional Arabic" pitchFamily="2" charset="-78"/>
              </a:rPr>
              <a:t>الأمر التي تصدِّق </a:t>
            </a:r>
            <a:r>
              <a:rPr lang="ar-SA" sz="2800" dirty="0" err="1" smtClean="0">
                <a:latin typeface="Times New Roman" pitchFamily="18" charset="0"/>
                <a:cs typeface="Traditional Arabic" pitchFamily="2" charset="-78"/>
              </a:rPr>
              <a:t>به</a:t>
            </a:r>
            <a:r>
              <a:rPr lang="ar-SA" sz="2800" dirty="0" smtClean="0">
                <a:latin typeface="Times New Roman" pitchFamily="18" charset="0"/>
                <a:cs typeface="Traditional Arabic" pitchFamily="2" charset="-78"/>
              </a:rPr>
              <a:t> النفس، ويطمئن إليها القلب، ويكون يقيناً عند صاحبه، لا </a:t>
            </a:r>
            <a:r>
              <a:rPr lang="ar-SA" sz="2800" dirty="0" err="1" smtClean="0">
                <a:latin typeface="Times New Roman" pitchFamily="18" charset="0"/>
                <a:cs typeface="Traditional Arabic" pitchFamily="2" charset="-78"/>
              </a:rPr>
              <a:t>يمازجه</a:t>
            </a:r>
            <a:r>
              <a:rPr lang="ar-SA" sz="2800" dirty="0" smtClean="0">
                <a:latin typeface="Times New Roman" pitchFamily="18" charset="0"/>
                <a:cs typeface="Traditional Arabic" pitchFamily="2" charset="-78"/>
              </a:rPr>
              <a:t> شك، ولا يخالطه ريب.</a:t>
            </a:r>
          </a:p>
          <a:p>
            <a:pPr marL="355600" indent="-355600" algn="justLow" eaLnBrk="1" fontAlgn="auto" hangingPunct="1">
              <a:spcBef>
                <a:spcPts val="0"/>
              </a:spcBef>
              <a:spcAft>
                <a:spcPts val="0"/>
              </a:spcAft>
              <a:buClr>
                <a:srgbClr val="C00000"/>
              </a:buClr>
              <a:defRPr/>
            </a:pPr>
            <a:r>
              <a:rPr lang="ar-SA" sz="2800" b="1" dirty="0" smtClean="0">
                <a:solidFill>
                  <a:srgbClr val="C00000"/>
                </a:solidFill>
                <a:latin typeface="Times New Roman" pitchFamily="18" charset="0"/>
                <a:cs typeface="Traditional Arabic" pitchFamily="2" charset="-78"/>
              </a:rPr>
              <a:t>وفي الاصطلاح الإسلامي هي: </a:t>
            </a:r>
            <a:r>
              <a:rPr lang="ar-SA" sz="2800" dirty="0" smtClean="0">
                <a:latin typeface="Times New Roman" pitchFamily="18" charset="0"/>
                <a:cs typeface="Traditional Arabic" pitchFamily="2" charset="-78"/>
              </a:rPr>
              <a:t>الإيمان الجازم بالله, وما يجب له في </a:t>
            </a:r>
            <a:r>
              <a:rPr lang="ar-SA" sz="2800" dirty="0" err="1" smtClean="0">
                <a:latin typeface="Times New Roman" pitchFamily="18" charset="0"/>
                <a:cs typeface="Traditional Arabic" pitchFamily="2" charset="-78"/>
              </a:rPr>
              <a:t>ألوهيته</a:t>
            </a:r>
            <a:r>
              <a:rPr lang="ar-SA" sz="2800" dirty="0" smtClean="0">
                <a:latin typeface="Times New Roman" pitchFamily="18" charset="0"/>
                <a:cs typeface="Traditional Arabic" pitchFamily="2" charset="-78"/>
              </a:rPr>
              <a:t> وربوبيته وأسمائه وصفاته, والإيمان بملائكته, وكتبه, ورسله, واليوم الآخر, والقدر خيره وشره، وبكل ما جاءت </a:t>
            </a:r>
            <a:r>
              <a:rPr lang="ar-SA" sz="2800" dirty="0" err="1" smtClean="0">
                <a:latin typeface="Times New Roman" pitchFamily="18" charset="0"/>
                <a:cs typeface="Traditional Arabic" pitchFamily="2" charset="-78"/>
              </a:rPr>
              <a:t>به</a:t>
            </a:r>
            <a:r>
              <a:rPr lang="ar-SA" sz="2800" dirty="0" smtClean="0">
                <a:latin typeface="Times New Roman" pitchFamily="18" charset="0"/>
                <a:cs typeface="Traditional Arabic" pitchFamily="2" charset="-78"/>
              </a:rPr>
              <a:t> النصوص الصحيحة من أصول الدين, وأمور الغيب وأخباره, وما أجمع عليه السلف الصالح في شأن الإيمان ومسائله, والتسليم لله تعالى في الحُكم والأمر والقَدَر </a:t>
            </a:r>
            <a:r>
              <a:rPr lang="ar-SA" sz="2800" dirty="0" err="1" smtClean="0">
                <a:latin typeface="Times New Roman" pitchFamily="18" charset="0"/>
                <a:cs typeface="Traditional Arabic" pitchFamily="2" charset="-78"/>
              </a:rPr>
              <a:t>والشرع</a:t>
            </a:r>
            <a:r>
              <a:rPr lang="ar-SA" sz="2800" dirty="0" smtClean="0">
                <a:latin typeface="Times New Roman" pitchFamily="18" charset="0"/>
                <a:cs typeface="Traditional Arabic" pitchFamily="2" charset="-78"/>
              </a:rPr>
              <a:t>, ولرسوله </a:t>
            </a:r>
            <a:r>
              <a:rPr lang="ar-SA" sz="2800" dirty="0" err="1" smtClean="0">
                <a:latin typeface="Times New Roman" pitchFamily="18" charset="0"/>
                <a:cs typeface="CTraditional Arabic" pitchFamily="2" charset="-78"/>
              </a:rPr>
              <a:t>ج</a:t>
            </a:r>
            <a:r>
              <a:rPr lang="ar-SA" sz="2800" dirty="0" smtClean="0">
                <a:latin typeface="Times New Roman" pitchFamily="18" charset="0"/>
                <a:cs typeface="Traditional Arabic" pitchFamily="2" charset="-78"/>
              </a:rPr>
              <a:t> بالطاعة والتحكيم </a:t>
            </a:r>
            <a:r>
              <a:rPr lang="ar-SA" sz="2800" dirty="0" err="1" smtClean="0">
                <a:latin typeface="Times New Roman" pitchFamily="18" charset="0"/>
                <a:cs typeface="Traditional Arabic" pitchFamily="2" charset="-78"/>
              </a:rPr>
              <a:t>والاتباع</a:t>
            </a:r>
            <a:r>
              <a:rPr lang="ar-SA" sz="2800" dirty="0" smtClean="0">
                <a:latin typeface="Times New Roman" pitchFamily="18" charset="0"/>
                <a:cs typeface="Traditional Arabic" pitchFamily="2" charset="-78"/>
              </a:rPr>
              <a:t>.</a:t>
            </a:r>
            <a:endParaRPr lang="en-US" sz="2800" dirty="0" smtClean="0">
              <a:latin typeface="Times New Roman" pitchFamily="18" charset="0"/>
              <a:cs typeface="Traditional Arabic" pitchFamily="2" charset="-78"/>
            </a:endParaRPr>
          </a:p>
        </p:txBody>
      </p:sp>
      <p:sp>
        <p:nvSpPr>
          <p:cNvPr id="5124"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5E7FE546-42C9-403A-A3E2-4B823D908EE8}" type="slidenum">
              <a:rPr lang="ar-SA" sz="1400"/>
              <a:pPr rtl="0"/>
              <a:t>70</a:t>
            </a:fld>
            <a:endParaRPr lang="en-US" sz="1400"/>
          </a:p>
        </p:txBody>
      </p:sp>
      <p:sp>
        <p:nvSpPr>
          <p:cNvPr id="8"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تعريف العقيدة الإسلامية لغة واصطلاحاً</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by="(-#ppt_w*2)" calcmode="lin" valueType="num">
                                      <p:cBhvr rctx="PPT">
                                        <p:cTn id="7" dur="250" autoRev="1" fill="hold">
                                          <p:stCondLst>
                                            <p:cond delay="0"/>
                                          </p:stCondLst>
                                        </p:cTn>
                                        <p:tgtEl>
                                          <p:spTgt spid="8"/>
                                        </p:tgtEl>
                                        <p:attrNameLst>
                                          <p:attrName>ppt_w</p:attrName>
                                        </p:attrNameLst>
                                      </p:cBhvr>
                                    </p:anim>
                                    <p:anim by="(#ppt_w*0.50)" calcmode="lin" valueType="num">
                                      <p:cBhvr>
                                        <p:cTn id="8" dur="250" decel="50000" autoRev="1" fill="hold">
                                          <p:stCondLst>
                                            <p:cond delay="0"/>
                                          </p:stCondLst>
                                        </p:cTn>
                                        <p:tgtEl>
                                          <p:spTgt spid="8"/>
                                        </p:tgtEl>
                                        <p:attrNameLst>
                                          <p:attrName>ppt_x</p:attrName>
                                        </p:attrNameLst>
                                      </p:cBhvr>
                                    </p:anim>
                                    <p:anim from="(-#ppt_h/2)" to="(#ppt_y)" calcmode="lin" valueType="num">
                                      <p:cBhvr>
                                        <p:cTn id="9" dur="500" fill="hold">
                                          <p:stCondLst>
                                            <p:cond delay="0"/>
                                          </p:stCondLst>
                                        </p:cTn>
                                        <p:tgtEl>
                                          <p:spTgt spid="8"/>
                                        </p:tgtEl>
                                        <p:attrNameLst>
                                          <p:attrName>ppt_y</p:attrName>
                                        </p:attrNameLst>
                                      </p:cBhvr>
                                    </p:anim>
                                    <p:animRot by="21600000">
                                      <p:cBhvr>
                                        <p:cTn id="10" dur="500" fill="hold">
                                          <p:stCondLst>
                                            <p:cond delay="0"/>
                                          </p:stCondLst>
                                        </p:cTn>
                                        <p:tgtEl>
                                          <p:spTgt spid="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grpId="0" nodeType="clickEffect">
                                  <p:stCondLst>
                                    <p:cond delay="0"/>
                                  </p:stCondLst>
                                  <p:childTnLst>
                                    <p:set>
                                      <p:cBhvr>
                                        <p:cTn id="14" dur="1" fill="hold">
                                          <p:stCondLst>
                                            <p:cond delay="0"/>
                                          </p:stCondLst>
                                        </p:cTn>
                                        <p:tgtEl>
                                          <p:spTgt spid="87043">
                                            <p:txEl>
                                              <p:pRg st="0" end="0"/>
                                            </p:txEl>
                                          </p:spTgt>
                                        </p:tgtEl>
                                        <p:attrNameLst>
                                          <p:attrName>style.visibility</p:attrName>
                                        </p:attrNameLst>
                                      </p:cBhvr>
                                      <p:to>
                                        <p:strVal val="visible"/>
                                      </p:to>
                                    </p:set>
                                    <p:anim calcmode="lin" valueType="num">
                                      <p:cBhvr>
                                        <p:cTn id="15" dur="500" fill="hold"/>
                                        <p:tgtEl>
                                          <p:spTgt spid="87043">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8704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8704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87043">
                                            <p:txEl>
                                              <p:pRg st="1" end="1"/>
                                            </p:txEl>
                                          </p:spTgt>
                                        </p:tgtEl>
                                        <p:attrNameLst>
                                          <p:attrName>style.visibility</p:attrName>
                                        </p:attrNameLst>
                                      </p:cBhvr>
                                      <p:to>
                                        <p:strVal val="visible"/>
                                      </p:to>
                                    </p:set>
                                    <p:anim calcmode="lin" valueType="num">
                                      <p:cBhvr>
                                        <p:cTn id="22" dur="500" fill="hold"/>
                                        <p:tgtEl>
                                          <p:spTgt spid="87043">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8704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8704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87043">
                                            <p:txEl>
                                              <p:pRg st="2" end="2"/>
                                            </p:txEl>
                                          </p:spTgt>
                                        </p:tgtEl>
                                        <p:attrNameLst>
                                          <p:attrName>style.visibility</p:attrName>
                                        </p:attrNameLst>
                                      </p:cBhvr>
                                      <p:to>
                                        <p:strVal val="visible"/>
                                      </p:to>
                                    </p:set>
                                    <p:anim calcmode="lin" valueType="num">
                                      <p:cBhvr>
                                        <p:cTn id="29" dur="500" fill="hold"/>
                                        <p:tgtEl>
                                          <p:spTgt spid="87043">
                                            <p:txEl>
                                              <p:pRg st="2" end="2"/>
                                            </p:txEl>
                                          </p:spTgt>
                                        </p:tgtEl>
                                        <p:attrNameLst>
                                          <p:attrName>ppt_x</p:attrName>
                                        </p:attrNameLst>
                                      </p:cBhvr>
                                      <p:tavLst>
                                        <p:tav tm="0">
                                          <p:val>
                                            <p:strVal val="#ppt_x-.2"/>
                                          </p:val>
                                        </p:tav>
                                        <p:tav tm="100000">
                                          <p:val>
                                            <p:strVal val="#ppt_x"/>
                                          </p:val>
                                        </p:tav>
                                      </p:tavLst>
                                    </p:anim>
                                    <p:anim calcmode="lin" valueType="num">
                                      <p:cBhvr>
                                        <p:cTn id="30" dur="500" fill="hold"/>
                                        <p:tgtEl>
                                          <p:spTgt spid="8704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500"/>
                                        <p:tgtEl>
                                          <p:spTgt spid="870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uiExpand="1" build="p" bldLvl="5" autoUpdateAnimBg="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13F4E706-0B6D-4651-899C-6B09FBA522D7}" type="slidenum">
              <a:rPr lang="ar-SA" sz="1400"/>
              <a:pPr rtl="0"/>
              <a:t>71</a:t>
            </a:fld>
            <a:endParaRPr lang="en-US" sz="1400"/>
          </a:p>
        </p:txBody>
      </p:sp>
      <p:sp>
        <p:nvSpPr>
          <p:cNvPr id="90115" name="Rectangle 3"/>
          <p:cNvSpPr>
            <a:spLocks noChangeArrowheads="1"/>
          </p:cNvSpPr>
          <p:nvPr/>
        </p:nvSpPr>
        <p:spPr bwMode="auto">
          <a:xfrm>
            <a:off x="179388" y="1989138"/>
            <a:ext cx="8640762" cy="4106862"/>
          </a:xfrm>
          <a:prstGeom prst="rect">
            <a:avLst/>
          </a:prstGeom>
          <a:noFill/>
          <a:ln w="9525">
            <a:noFill/>
            <a:miter lim="800000"/>
            <a:headEnd/>
            <a:tailEnd/>
          </a:ln>
        </p:spPr>
        <p:txBody>
          <a:bodyPr/>
          <a:lstStyle/>
          <a:p>
            <a:pPr marL="342900" indent="-342900" algn="justLow">
              <a:spcBef>
                <a:spcPts val="0"/>
              </a:spcBef>
              <a:buClr>
                <a:srgbClr val="3366FF"/>
              </a:buClr>
              <a:buSzPct val="120000"/>
              <a:defRPr/>
            </a:pPr>
            <a:r>
              <a:rPr lang="ar-SA" sz="2800" b="0" dirty="0" smtClean="0">
                <a:solidFill>
                  <a:srgbClr val="0000FF"/>
                </a:solidFill>
                <a:cs typeface="SKR HEAD1" pitchFamily="2" charset="-78"/>
              </a:rPr>
              <a:t>1- التوحيد</a:t>
            </a:r>
          </a:p>
          <a:p>
            <a:pPr marL="342900" indent="-342900" algn="justLow">
              <a:spcBef>
                <a:spcPts val="0"/>
              </a:spcBef>
              <a:buClr>
                <a:srgbClr val="C00000"/>
              </a:buClr>
              <a:buSzPct val="100000"/>
              <a:buFont typeface="Arial" pitchFamily="34" charset="0"/>
              <a:buChar char="•"/>
              <a:defRPr/>
            </a:pPr>
            <a:r>
              <a:rPr lang="ar-SA" sz="2800" dirty="0" smtClean="0">
                <a:solidFill>
                  <a:srgbClr val="C00000"/>
                </a:solidFill>
                <a:cs typeface="Traditional Arabic" pitchFamily="2" charset="-78"/>
              </a:rPr>
              <a:t>تعريف التوحيد لغة:</a:t>
            </a:r>
            <a:r>
              <a:rPr lang="ar-SA" sz="2800" b="0" dirty="0" smtClean="0">
                <a:cs typeface="Traditional Arabic" pitchFamily="2" charset="-78"/>
              </a:rPr>
              <a:t> تدور مادة (وَحَدَ) حول انفراد الشيء بذاته أو صفاته أو أفعاله، وعدم وجود نظير له فيما هو واحد فيه.</a:t>
            </a:r>
          </a:p>
          <a:p>
            <a:pPr marL="342900" indent="-342900" algn="justLow">
              <a:spcBef>
                <a:spcPts val="0"/>
              </a:spcBef>
              <a:buClr>
                <a:srgbClr val="C00000"/>
              </a:buClr>
              <a:buSzPct val="100000"/>
              <a:buFont typeface="Arial" pitchFamily="34" charset="0"/>
              <a:buChar char="•"/>
              <a:defRPr/>
            </a:pPr>
            <a:r>
              <a:rPr lang="ar-SA" sz="2800" b="0" spc="-10" dirty="0" smtClean="0">
                <a:cs typeface="Traditional Arabic" pitchFamily="2" charset="-78"/>
              </a:rPr>
              <a:t>التوحيد مصدر وحَّده يوحِّده توحيداً, ومعناه: ” إما جَعَلهُ واحداً, أو اعتَقَده واحداً “.</a:t>
            </a:r>
          </a:p>
          <a:p>
            <a:pPr marL="355600" indent="-355600" algn="justLow">
              <a:spcBef>
                <a:spcPts val="0"/>
              </a:spcBef>
              <a:buClr>
                <a:srgbClr val="C00000"/>
              </a:buClr>
              <a:buSzPct val="100000"/>
              <a:buFont typeface="Arial" pitchFamily="34" charset="0"/>
              <a:buChar char="•"/>
              <a:defRPr/>
            </a:pPr>
            <a:r>
              <a:rPr lang="ar-SA" sz="2800" dirty="0" smtClean="0">
                <a:solidFill>
                  <a:srgbClr val="C00000"/>
                </a:solidFill>
                <a:cs typeface="Traditional Arabic" pitchFamily="2" charset="-78"/>
              </a:rPr>
              <a:t>تعريف التوحيد اصطلاحاً: </a:t>
            </a:r>
            <a:r>
              <a:rPr lang="ar-SA" sz="2800" b="0" dirty="0" smtClean="0">
                <a:cs typeface="Traditional Arabic" pitchFamily="2" charset="-78"/>
              </a:rPr>
              <a:t>”إفراد الله بالعبادة حسب ما شرع وأحبّ، مع الجزم بانفراده في أسمائه وصفاته وأفعاله, وفي ذاته، فلا نظير له ولا مثيل له في ذلك كله”. </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أسماء علم العقيدة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250" autoRev="1" fill="hold">
                                          <p:stCondLst>
                                            <p:cond delay="0"/>
                                          </p:stCondLst>
                                        </p:cTn>
                                        <p:tgtEl>
                                          <p:spTgt spid="7"/>
                                        </p:tgtEl>
                                        <p:attrNameLst>
                                          <p:attrName>ppt_w</p:attrName>
                                        </p:attrNameLst>
                                      </p:cBhvr>
                                    </p:anim>
                                    <p:anim by="(#ppt_w*0.50)" calcmode="lin" valueType="num">
                                      <p:cBhvr>
                                        <p:cTn id="8" dur="250" decel="50000" autoRev="1" fill="hold">
                                          <p:stCondLst>
                                            <p:cond delay="0"/>
                                          </p:stCondLst>
                                        </p:cTn>
                                        <p:tgtEl>
                                          <p:spTgt spid="7"/>
                                        </p:tgtEl>
                                        <p:attrNameLst>
                                          <p:attrName>ppt_x</p:attrName>
                                        </p:attrNameLst>
                                      </p:cBhvr>
                                    </p:anim>
                                    <p:anim from="(-#ppt_h/2)" to="(#ppt_y)" calcmode="lin" valueType="num">
                                      <p:cBhvr>
                                        <p:cTn id="9" dur="500" fill="hold">
                                          <p:stCondLst>
                                            <p:cond delay="0"/>
                                          </p:stCondLst>
                                        </p:cTn>
                                        <p:tgtEl>
                                          <p:spTgt spid="7"/>
                                        </p:tgtEl>
                                        <p:attrNameLst>
                                          <p:attrName>ppt_y</p:attrName>
                                        </p:attrNameLst>
                                      </p:cBhvr>
                                    </p:anim>
                                    <p:animRot by="21600000">
                                      <p:cBhvr>
                                        <p:cTn id="10" dur="500" fill="hold">
                                          <p:stCondLst>
                                            <p:cond delay="0"/>
                                          </p:stCondLst>
                                        </p:cTn>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grpId="0" nodeType="clickEffect">
                                  <p:stCondLst>
                                    <p:cond delay="0"/>
                                  </p:stCondLst>
                                  <p:childTnLst>
                                    <p:set>
                                      <p:cBhvr>
                                        <p:cTn id="14" dur="1" fill="hold">
                                          <p:stCondLst>
                                            <p:cond delay="0"/>
                                          </p:stCondLst>
                                        </p:cTn>
                                        <p:tgtEl>
                                          <p:spTgt spid="90115">
                                            <p:txEl>
                                              <p:pRg st="0" end="0"/>
                                            </p:txEl>
                                          </p:spTgt>
                                        </p:tgtEl>
                                        <p:attrNameLst>
                                          <p:attrName>style.visibility</p:attrName>
                                        </p:attrNameLst>
                                      </p:cBhvr>
                                      <p:to>
                                        <p:strVal val="visible"/>
                                      </p:to>
                                    </p:set>
                                    <p:anim calcmode="lin" valueType="num">
                                      <p:cBhvr>
                                        <p:cTn id="15" dur="500" fill="hold"/>
                                        <p:tgtEl>
                                          <p:spTgt spid="90115">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9011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9011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90115">
                                            <p:txEl>
                                              <p:pRg st="1" end="1"/>
                                            </p:txEl>
                                          </p:spTgt>
                                        </p:tgtEl>
                                        <p:attrNameLst>
                                          <p:attrName>style.visibility</p:attrName>
                                        </p:attrNameLst>
                                      </p:cBhvr>
                                      <p:to>
                                        <p:strVal val="visible"/>
                                      </p:to>
                                    </p:set>
                                    <p:anim calcmode="lin" valueType="num">
                                      <p:cBhvr>
                                        <p:cTn id="22" dur="500" fill="hold"/>
                                        <p:tgtEl>
                                          <p:spTgt spid="90115">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90115">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90115">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90115">
                                            <p:txEl>
                                              <p:pRg st="2" end="2"/>
                                            </p:txEl>
                                          </p:spTgt>
                                        </p:tgtEl>
                                        <p:attrNameLst>
                                          <p:attrName>style.visibility</p:attrName>
                                        </p:attrNameLst>
                                      </p:cBhvr>
                                      <p:to>
                                        <p:strVal val="visible"/>
                                      </p:to>
                                    </p:set>
                                    <p:anim calcmode="lin" valueType="num">
                                      <p:cBhvr>
                                        <p:cTn id="29" dur="500" fill="hold"/>
                                        <p:tgtEl>
                                          <p:spTgt spid="90115">
                                            <p:txEl>
                                              <p:pRg st="2" end="2"/>
                                            </p:txEl>
                                          </p:spTgt>
                                        </p:tgtEl>
                                        <p:attrNameLst>
                                          <p:attrName>ppt_x</p:attrName>
                                        </p:attrNameLst>
                                      </p:cBhvr>
                                      <p:tavLst>
                                        <p:tav tm="0">
                                          <p:val>
                                            <p:strVal val="#ppt_x-.2"/>
                                          </p:val>
                                        </p:tav>
                                        <p:tav tm="100000">
                                          <p:val>
                                            <p:strVal val="#ppt_x"/>
                                          </p:val>
                                        </p:tav>
                                      </p:tavLst>
                                    </p:anim>
                                    <p:anim calcmode="lin" valueType="num">
                                      <p:cBhvr>
                                        <p:cTn id="30" dur="500" fill="hold"/>
                                        <p:tgtEl>
                                          <p:spTgt spid="9011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500"/>
                                        <p:tgtEl>
                                          <p:spTgt spid="9011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90115">
                                            <p:txEl>
                                              <p:pRg st="3" end="3"/>
                                            </p:txEl>
                                          </p:spTgt>
                                        </p:tgtEl>
                                        <p:attrNameLst>
                                          <p:attrName>style.visibility</p:attrName>
                                        </p:attrNameLst>
                                      </p:cBhvr>
                                      <p:to>
                                        <p:strVal val="visible"/>
                                      </p:to>
                                    </p:set>
                                    <p:anim calcmode="lin" valueType="num">
                                      <p:cBhvr>
                                        <p:cTn id="36" dur="500" fill="hold"/>
                                        <p:tgtEl>
                                          <p:spTgt spid="90115">
                                            <p:txEl>
                                              <p:pRg st="3" end="3"/>
                                            </p:txEl>
                                          </p:spTgt>
                                        </p:tgtEl>
                                        <p:attrNameLst>
                                          <p:attrName>ppt_x</p:attrName>
                                        </p:attrNameLst>
                                      </p:cBhvr>
                                      <p:tavLst>
                                        <p:tav tm="0">
                                          <p:val>
                                            <p:strVal val="#ppt_x-.2"/>
                                          </p:val>
                                        </p:tav>
                                        <p:tav tm="100000">
                                          <p:val>
                                            <p:strVal val="#ppt_x"/>
                                          </p:val>
                                        </p:tav>
                                      </p:tavLst>
                                    </p:anim>
                                    <p:anim calcmode="lin" valueType="num">
                                      <p:cBhvr>
                                        <p:cTn id="37" dur="500" fill="hold"/>
                                        <p:tgtEl>
                                          <p:spTgt spid="90115">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500"/>
                                        <p:tgtEl>
                                          <p:spTgt spid="901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uiExpand="1" build="p" bldLvl="5" autoUpdateAnimBg="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7" name="Rectangle 3"/>
          <p:cNvSpPr>
            <a:spLocks noChangeArrowheads="1"/>
          </p:cNvSpPr>
          <p:nvPr/>
        </p:nvSpPr>
        <p:spPr bwMode="auto">
          <a:xfrm>
            <a:off x="179388" y="1989138"/>
            <a:ext cx="8640762" cy="4106862"/>
          </a:xfrm>
          <a:prstGeom prst="rect">
            <a:avLst/>
          </a:prstGeom>
          <a:noFill/>
          <a:ln w="9525">
            <a:noFill/>
            <a:miter lim="800000"/>
            <a:headEnd/>
            <a:tailEnd/>
          </a:ln>
        </p:spPr>
        <p:txBody>
          <a:bodyPr/>
          <a:lstStyle/>
          <a:p>
            <a:pPr marL="342900" indent="-342900" algn="justLow">
              <a:spcBef>
                <a:spcPts val="0"/>
              </a:spcBef>
              <a:buClr>
                <a:srgbClr val="3366FF"/>
              </a:buClr>
              <a:buSzPct val="60000"/>
              <a:buFont typeface="Wingdings" pitchFamily="2" charset="2"/>
              <a:buNone/>
            </a:pPr>
            <a:r>
              <a:rPr lang="ar-SA" sz="2800" b="0" dirty="0">
                <a:solidFill>
                  <a:srgbClr val="0000FF"/>
                </a:solidFill>
                <a:cs typeface="SKR HEAD1" pitchFamily="2" charset="-78"/>
              </a:rPr>
              <a:t>2- الإيمان</a:t>
            </a:r>
          </a:p>
          <a:p>
            <a:pPr marL="342900" indent="-342900" algn="justLow">
              <a:spcBef>
                <a:spcPts val="0"/>
              </a:spcBef>
              <a:buClr>
                <a:srgbClr val="C00000"/>
              </a:buClr>
              <a:buSzPct val="100000"/>
              <a:buFont typeface="Arial" pitchFamily="34" charset="0"/>
              <a:buChar char="•"/>
            </a:pPr>
            <a:r>
              <a:rPr lang="ar-SA" sz="2800" dirty="0">
                <a:solidFill>
                  <a:srgbClr val="C00000"/>
                </a:solidFill>
                <a:cs typeface="Traditional Arabic" pitchFamily="2" charset="-78"/>
              </a:rPr>
              <a:t>تعريف الإيمان </a:t>
            </a:r>
            <a:r>
              <a:rPr lang="ar-SA" sz="2800" dirty="0" smtClean="0">
                <a:solidFill>
                  <a:srgbClr val="C00000"/>
                </a:solidFill>
                <a:cs typeface="Traditional Arabic" pitchFamily="2" charset="-78"/>
              </a:rPr>
              <a:t>لغة: </a:t>
            </a:r>
            <a:r>
              <a:rPr lang="ar-SA" sz="2800" b="0" dirty="0">
                <a:cs typeface="Traditional Arabic" pitchFamily="2" charset="-78"/>
              </a:rPr>
              <a:t>يدور معنى الإيمان في اللغة حول التصديق وما يقاربه من معانٍ.</a:t>
            </a:r>
          </a:p>
          <a:p>
            <a:pPr marL="342900" indent="-3429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تعريف </a:t>
            </a:r>
            <a:r>
              <a:rPr lang="ar-SA" sz="2800" dirty="0">
                <a:solidFill>
                  <a:srgbClr val="C00000"/>
                </a:solidFill>
                <a:cs typeface="Traditional Arabic" pitchFamily="2" charset="-78"/>
              </a:rPr>
              <a:t>الإيمان اصطلاحاً: </a:t>
            </a:r>
            <a:r>
              <a:rPr lang="ar-SA" sz="2800" b="0" dirty="0" smtClean="0">
                <a:cs typeface="Traditional Arabic" pitchFamily="2" charset="-78"/>
              </a:rPr>
              <a:t>اعتقاد بالجنان, </a:t>
            </a:r>
            <a:r>
              <a:rPr lang="ar-SA" sz="2800" b="0" dirty="0">
                <a:cs typeface="Traditional Arabic" pitchFamily="2" charset="-78"/>
              </a:rPr>
              <a:t>ونطق باللسان، وعمل بالجوارح والأركان، يزيد بالطاعة، وينقص </a:t>
            </a:r>
            <a:r>
              <a:rPr lang="ar-SA" sz="2800" b="0" dirty="0" smtClean="0">
                <a:cs typeface="Traditional Arabic" pitchFamily="2" charset="-78"/>
              </a:rPr>
              <a:t>بالمعصية.</a:t>
            </a:r>
            <a:endParaRPr lang="ar-SA" sz="2800" b="0" dirty="0">
              <a:cs typeface="Traditional Arabic" pitchFamily="2" charset="-78"/>
            </a:endParaRPr>
          </a:p>
          <a:p>
            <a:pPr marL="342900" indent="-342900" algn="justLow">
              <a:spcBef>
                <a:spcPts val="0"/>
              </a:spcBef>
              <a:buClr>
                <a:srgbClr val="C00000"/>
              </a:buClr>
              <a:buSzPct val="50000"/>
              <a:buFont typeface="Wingdings" pitchFamily="2" charset="2"/>
              <a:buChar char="v"/>
            </a:pPr>
            <a:r>
              <a:rPr lang="ar-SA" sz="2800" b="0" dirty="0">
                <a:cs typeface="Traditional Arabic" pitchFamily="2" charset="-78"/>
              </a:rPr>
              <a:t>وهذا التعريف الاصطلاحي للإيمان مأخوذ من تعريف النبي </a:t>
            </a:r>
            <a:r>
              <a:rPr lang="ar-SA" sz="2800" b="0" dirty="0" err="1">
                <a:cs typeface="CTraditional Arabic" pitchFamily="2" charset="-78"/>
              </a:rPr>
              <a:t>ج</a:t>
            </a:r>
            <a:r>
              <a:rPr lang="ar-SA" sz="2800" b="0" dirty="0">
                <a:cs typeface="Traditional Arabic" pitchFamily="2" charset="-78"/>
              </a:rPr>
              <a:t> للإيمان في حديث جبريل </a:t>
            </a:r>
            <a:r>
              <a:rPr lang="ar-SA" sz="2800" b="0" dirty="0" smtClean="0">
                <a:cs typeface="CTraditional Arabic" pitchFamily="2" charset="-78"/>
              </a:rPr>
              <a:t>÷</a:t>
            </a:r>
            <a:r>
              <a:rPr lang="ar-SA" sz="2800" b="0" dirty="0" smtClean="0">
                <a:cs typeface="Traditional Arabic" pitchFamily="2" charset="-78"/>
              </a:rPr>
              <a:t>، وفيه</a:t>
            </a:r>
            <a:r>
              <a:rPr lang="ar-SA" sz="2800" b="0" dirty="0">
                <a:cs typeface="Traditional Arabic" pitchFamily="2" charset="-78"/>
              </a:rPr>
              <a:t>:” </a:t>
            </a:r>
            <a:r>
              <a:rPr lang="ar-SA" sz="2800" b="0" dirty="0">
                <a:solidFill>
                  <a:srgbClr val="FF0000"/>
                </a:solidFill>
                <a:cs typeface="Traditional Arabic" pitchFamily="2" charset="-78"/>
              </a:rPr>
              <a:t>فَأَخْبِرْنِي عَنْ الْإِيمَانِ؟ قَالَ: أَنْ تُؤْمِنَ بِاللَّهِ، وَمَلَائِكَتِهِ، وَكُتُبِهِ، وَرُسُلِهِ، وَالْيَوْمِ الْآخِرِ، وَتُؤْمِنَ بِالْقَدَرِ خَيْرِهِ وَشَرِّهِ</a:t>
            </a:r>
            <a:r>
              <a:rPr lang="ar-SA" sz="2800" b="0" dirty="0">
                <a:cs typeface="Traditional Arabic" pitchFamily="2" charset="-78"/>
              </a:rPr>
              <a:t>“.</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أسماء علم العقيدة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90467">
                                            <p:txEl>
                                              <p:pRg st="0" end="0"/>
                                            </p:txEl>
                                          </p:spTgt>
                                        </p:tgtEl>
                                        <p:attrNameLst>
                                          <p:attrName>style.visibility</p:attrName>
                                        </p:attrNameLst>
                                      </p:cBhvr>
                                      <p:to>
                                        <p:strVal val="visible"/>
                                      </p:to>
                                    </p:set>
                                    <p:anim calcmode="lin" valueType="num">
                                      <p:cBhvr>
                                        <p:cTn id="7" dur="500" fill="hold"/>
                                        <p:tgtEl>
                                          <p:spTgt spid="190467">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9046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9046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90467">
                                            <p:txEl>
                                              <p:pRg st="1" end="1"/>
                                            </p:txEl>
                                          </p:spTgt>
                                        </p:tgtEl>
                                        <p:attrNameLst>
                                          <p:attrName>style.visibility</p:attrName>
                                        </p:attrNameLst>
                                      </p:cBhvr>
                                      <p:to>
                                        <p:strVal val="visible"/>
                                      </p:to>
                                    </p:set>
                                    <p:anim calcmode="lin" valueType="num">
                                      <p:cBhvr>
                                        <p:cTn id="14" dur="500" fill="hold"/>
                                        <p:tgtEl>
                                          <p:spTgt spid="190467">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9046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9046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90467">
                                            <p:txEl>
                                              <p:pRg st="2" end="2"/>
                                            </p:txEl>
                                          </p:spTgt>
                                        </p:tgtEl>
                                        <p:attrNameLst>
                                          <p:attrName>style.visibility</p:attrName>
                                        </p:attrNameLst>
                                      </p:cBhvr>
                                      <p:to>
                                        <p:strVal val="visible"/>
                                      </p:to>
                                    </p:set>
                                    <p:anim calcmode="lin" valueType="num">
                                      <p:cBhvr>
                                        <p:cTn id="21" dur="500" fill="hold"/>
                                        <p:tgtEl>
                                          <p:spTgt spid="190467">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9046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9046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90467">
                                            <p:txEl>
                                              <p:pRg st="3" end="3"/>
                                            </p:txEl>
                                          </p:spTgt>
                                        </p:tgtEl>
                                        <p:attrNameLst>
                                          <p:attrName>style.visibility</p:attrName>
                                        </p:attrNameLst>
                                      </p:cBhvr>
                                      <p:to>
                                        <p:strVal val="visible"/>
                                      </p:to>
                                    </p:set>
                                    <p:anim calcmode="lin" valueType="num">
                                      <p:cBhvr>
                                        <p:cTn id="28" dur="500" fill="hold"/>
                                        <p:tgtEl>
                                          <p:spTgt spid="190467">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9046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904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7" grpId="0" uiExpand="1" build="p" bldLvl="5"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2BC316F6-D3F5-4449-86F8-ADCA9F0FAA45}" type="slidenum">
              <a:rPr lang="ar-SA" sz="1400"/>
              <a:pPr rtl="0"/>
              <a:t>73</a:t>
            </a:fld>
            <a:endParaRPr lang="en-US" sz="1400"/>
          </a:p>
        </p:txBody>
      </p:sp>
      <p:sp>
        <p:nvSpPr>
          <p:cNvPr id="93187" name="Rectangle 3"/>
          <p:cNvSpPr>
            <a:spLocks noChangeArrowheads="1"/>
          </p:cNvSpPr>
          <p:nvPr/>
        </p:nvSpPr>
        <p:spPr bwMode="auto">
          <a:xfrm>
            <a:off x="179388" y="1981200"/>
            <a:ext cx="8640762" cy="3662378"/>
          </a:xfrm>
          <a:prstGeom prst="rect">
            <a:avLst/>
          </a:prstGeom>
          <a:noFill/>
          <a:ln w="9525">
            <a:noFill/>
            <a:miter lim="800000"/>
            <a:headEnd/>
            <a:tailEnd/>
          </a:ln>
        </p:spPr>
        <p:txBody>
          <a:bodyPr/>
          <a:lstStyle/>
          <a:p>
            <a:pPr marL="342900" indent="-342900" algn="justLow">
              <a:spcBef>
                <a:spcPts val="0"/>
              </a:spcBef>
              <a:buClr>
                <a:srgbClr val="3366FF"/>
              </a:buClr>
              <a:buSzPct val="60000"/>
            </a:pPr>
            <a:r>
              <a:rPr lang="ar-SA" sz="2800" b="0" dirty="0">
                <a:solidFill>
                  <a:srgbClr val="0000FF"/>
                </a:solidFill>
                <a:cs typeface="SKR HEAD1" pitchFamily="2" charset="-78"/>
              </a:rPr>
              <a:t>3- أصول الدين</a:t>
            </a:r>
          </a:p>
          <a:p>
            <a:pPr marL="342900" indent="-342900" algn="justLow">
              <a:spcBef>
                <a:spcPts val="0"/>
              </a:spcBef>
              <a:buClr>
                <a:srgbClr val="C00000"/>
              </a:buClr>
              <a:buSzPct val="100000"/>
              <a:buFont typeface="Arial" pitchFamily="34" charset="0"/>
              <a:buChar char="•"/>
            </a:pPr>
            <a:r>
              <a:rPr lang="ar-SA" sz="2800" b="0" dirty="0">
                <a:cs typeface="Traditional Arabic" pitchFamily="2" charset="-78"/>
              </a:rPr>
              <a:t>هذا المصطلح مركب من مضاف ومضاف إليه, ويعرف باعتبار مفرديه أولاً.</a:t>
            </a:r>
          </a:p>
          <a:p>
            <a:pPr marL="342900" indent="-342900" algn="justLow">
              <a:spcBef>
                <a:spcPts val="0"/>
              </a:spcBef>
              <a:buClr>
                <a:srgbClr val="C00000"/>
              </a:buClr>
              <a:buSzPct val="100000"/>
              <a:buFont typeface="Arial" pitchFamily="34" charset="0"/>
              <a:buChar char="•"/>
            </a:pPr>
            <a:r>
              <a:rPr lang="ar-SA" sz="2800" dirty="0">
                <a:solidFill>
                  <a:srgbClr val="C00000"/>
                </a:solidFill>
                <a:cs typeface="Traditional Arabic" pitchFamily="2" charset="-78"/>
              </a:rPr>
              <a:t>الأصل في اللغة: </a:t>
            </a:r>
            <a:r>
              <a:rPr lang="ar-SA" sz="2800" b="0" dirty="0" smtClean="0">
                <a:cs typeface="Traditional Arabic" pitchFamily="2" charset="-78"/>
              </a:rPr>
              <a:t>ما </a:t>
            </a:r>
            <a:r>
              <a:rPr lang="ar-SA" sz="2800" b="0" dirty="0">
                <a:cs typeface="Traditional Arabic" pitchFamily="2" charset="-78"/>
              </a:rPr>
              <a:t>يبنى عليه غيره أو ما يتفرع عنه </a:t>
            </a:r>
            <a:r>
              <a:rPr lang="ar-SA" sz="2800" b="0" dirty="0" smtClean="0">
                <a:cs typeface="Traditional Arabic" pitchFamily="2" charset="-78"/>
              </a:rPr>
              <a:t>غيره. </a:t>
            </a:r>
            <a:endParaRPr lang="ar-SA" sz="2800" b="0" dirty="0">
              <a:cs typeface="Traditional Arabic" pitchFamily="2" charset="-78"/>
            </a:endParaRPr>
          </a:p>
          <a:p>
            <a:pPr marL="342900" indent="-342900" algn="justLow">
              <a:spcBef>
                <a:spcPts val="0"/>
              </a:spcBef>
              <a:buClr>
                <a:srgbClr val="C00000"/>
              </a:buClr>
              <a:buSzPct val="100000"/>
              <a:buFont typeface="Arial" pitchFamily="34" charset="0"/>
              <a:buChar char="•"/>
            </a:pPr>
            <a:r>
              <a:rPr lang="ar-SA" sz="2800" dirty="0">
                <a:solidFill>
                  <a:srgbClr val="C00000"/>
                </a:solidFill>
                <a:cs typeface="Traditional Arabic" pitchFamily="2" charset="-78"/>
              </a:rPr>
              <a:t>الأصل في الاصطلاح: </a:t>
            </a:r>
            <a:r>
              <a:rPr lang="ar-SA" sz="2800" b="0" dirty="0">
                <a:cs typeface="Traditional Arabic" pitchFamily="2" charset="-78"/>
              </a:rPr>
              <a:t>يطلق على معان متعددة، والمختار منها مما يناسب هذا الموضوع أن الأصول بمعنى: ” القواعد والأسس العامة“.</a:t>
            </a:r>
          </a:p>
          <a:p>
            <a:pPr marL="342900" indent="-342900" algn="justLow">
              <a:spcBef>
                <a:spcPts val="0"/>
              </a:spcBef>
              <a:buClr>
                <a:srgbClr val="C00000"/>
              </a:buClr>
              <a:buSzPct val="50000"/>
              <a:buFont typeface="Wingdings" pitchFamily="2" charset="2"/>
              <a:buChar char="v"/>
            </a:pPr>
            <a:r>
              <a:rPr lang="ar-SA" sz="2800" b="0" dirty="0">
                <a:cs typeface="Traditional Arabic" pitchFamily="2" charset="-78"/>
              </a:rPr>
              <a:t>الدين يطلق في اللغة على الطاعة والانقياد </a:t>
            </a:r>
            <a:r>
              <a:rPr lang="ar-SA" sz="2800" b="0" dirty="0" smtClean="0">
                <a:cs typeface="Traditional Arabic" pitchFamily="2" charset="-78"/>
              </a:rPr>
              <a:t>والذل, ومنه </a:t>
            </a:r>
            <a:r>
              <a:rPr lang="ar-SA" sz="2800" b="0" dirty="0">
                <a:cs typeface="Traditional Arabic" pitchFamily="2" charset="-78"/>
              </a:rPr>
              <a:t>قوله تعالى: </a:t>
            </a:r>
            <a:r>
              <a:rPr lang="ar-SA" sz="2800" b="0" dirty="0">
                <a:cs typeface="CTraditional Arabic" pitchFamily="2" charset="-78"/>
              </a:rPr>
              <a:t>﴿ </a:t>
            </a:r>
            <a:r>
              <a:rPr lang="ar-SA" sz="2800" b="0" dirty="0">
                <a:solidFill>
                  <a:srgbClr val="00B0F0"/>
                </a:solidFill>
                <a:cs typeface="Traditional Arabic" pitchFamily="2" charset="-78"/>
              </a:rPr>
              <a:t>مَا كَانَ لِيَأْخُذَ أَخَاهُ فِي دِينِ الْمَلِكِ </a:t>
            </a:r>
            <a:r>
              <a:rPr lang="ar-SA" sz="2800" b="0" dirty="0">
                <a:cs typeface="CTraditional Arabic" pitchFamily="2" charset="-78"/>
              </a:rPr>
              <a:t>﴾</a:t>
            </a:r>
            <a:r>
              <a:rPr lang="ar-SA" sz="2800" b="0" dirty="0">
                <a:cs typeface="Traditional Arabic" pitchFamily="2" charset="-78"/>
              </a:rPr>
              <a:t>, أي: في طاعته أو حكمه</a:t>
            </a:r>
            <a:r>
              <a:rPr lang="ar-SA" sz="2800" b="0" dirty="0" smtClean="0">
                <a:cs typeface="Traditional Arabic" pitchFamily="2" charset="-78"/>
              </a:rPr>
              <a:t>.</a:t>
            </a:r>
          </a:p>
          <a:p>
            <a:pPr marL="342900" indent="-3429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تعريف الدين في الاصطلاح العام: </a:t>
            </a:r>
            <a:r>
              <a:rPr lang="ar-SA" sz="2800" b="0" dirty="0" smtClean="0">
                <a:cs typeface="Traditional Arabic" pitchFamily="2" charset="-78"/>
              </a:rPr>
              <a:t>الطاعة الدائمة اللازمة التي صارت عادة وخلقاً.</a:t>
            </a:r>
          </a:p>
          <a:p>
            <a:pPr marL="342900" indent="-3429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تعريف الدين في الاصطلاح الإسلامي: </a:t>
            </a:r>
            <a:r>
              <a:rPr lang="ar-SA" sz="2800" b="0" dirty="0" smtClean="0">
                <a:cs typeface="Traditional Arabic" pitchFamily="2" charset="-78"/>
              </a:rPr>
              <a:t>عبادة الله وحده لا شريك له، وطاعته، وطاعة رسوله.</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أسماء علم العقيدة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93187">
                                            <p:txEl>
                                              <p:pRg st="0" end="0"/>
                                            </p:txEl>
                                          </p:spTgt>
                                        </p:tgtEl>
                                        <p:attrNameLst>
                                          <p:attrName>style.visibility</p:attrName>
                                        </p:attrNameLst>
                                      </p:cBhvr>
                                      <p:to>
                                        <p:strVal val="visible"/>
                                      </p:to>
                                    </p:set>
                                    <p:anim calcmode="lin" valueType="num">
                                      <p:cBhvr>
                                        <p:cTn id="7" dur="500" fill="hold"/>
                                        <p:tgtEl>
                                          <p:spTgt spid="93187">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318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318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93187">
                                            <p:txEl>
                                              <p:pRg st="1" end="1"/>
                                            </p:txEl>
                                          </p:spTgt>
                                        </p:tgtEl>
                                        <p:attrNameLst>
                                          <p:attrName>style.visibility</p:attrName>
                                        </p:attrNameLst>
                                      </p:cBhvr>
                                      <p:to>
                                        <p:strVal val="visible"/>
                                      </p:to>
                                    </p:set>
                                    <p:anim calcmode="lin" valueType="num">
                                      <p:cBhvr>
                                        <p:cTn id="14" dur="500" fill="hold"/>
                                        <p:tgtEl>
                                          <p:spTgt spid="93187">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318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318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93187">
                                            <p:txEl>
                                              <p:pRg st="2" end="2"/>
                                            </p:txEl>
                                          </p:spTgt>
                                        </p:tgtEl>
                                        <p:attrNameLst>
                                          <p:attrName>style.visibility</p:attrName>
                                        </p:attrNameLst>
                                      </p:cBhvr>
                                      <p:to>
                                        <p:strVal val="visible"/>
                                      </p:to>
                                    </p:set>
                                    <p:anim calcmode="lin" valueType="num">
                                      <p:cBhvr>
                                        <p:cTn id="21" dur="500" fill="hold"/>
                                        <p:tgtEl>
                                          <p:spTgt spid="93187">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9318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318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93187">
                                            <p:txEl>
                                              <p:pRg st="3" end="3"/>
                                            </p:txEl>
                                          </p:spTgt>
                                        </p:tgtEl>
                                        <p:attrNameLst>
                                          <p:attrName>style.visibility</p:attrName>
                                        </p:attrNameLst>
                                      </p:cBhvr>
                                      <p:to>
                                        <p:strVal val="visible"/>
                                      </p:to>
                                    </p:set>
                                    <p:anim calcmode="lin" valueType="num">
                                      <p:cBhvr>
                                        <p:cTn id="28" dur="500" fill="hold"/>
                                        <p:tgtEl>
                                          <p:spTgt spid="93187">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9318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9318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93187">
                                            <p:txEl>
                                              <p:pRg st="4" end="4"/>
                                            </p:txEl>
                                          </p:spTgt>
                                        </p:tgtEl>
                                        <p:attrNameLst>
                                          <p:attrName>style.visibility</p:attrName>
                                        </p:attrNameLst>
                                      </p:cBhvr>
                                      <p:to>
                                        <p:strVal val="visible"/>
                                      </p:to>
                                    </p:set>
                                    <p:anim calcmode="lin" valueType="num">
                                      <p:cBhvr>
                                        <p:cTn id="35" dur="500" fill="hold"/>
                                        <p:tgtEl>
                                          <p:spTgt spid="93187">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93187">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93187">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93187">
                                            <p:txEl>
                                              <p:pRg st="5" end="5"/>
                                            </p:txEl>
                                          </p:spTgt>
                                        </p:tgtEl>
                                        <p:attrNameLst>
                                          <p:attrName>style.visibility</p:attrName>
                                        </p:attrNameLst>
                                      </p:cBhvr>
                                      <p:to>
                                        <p:strVal val="visible"/>
                                      </p:to>
                                    </p:set>
                                    <p:anim calcmode="lin" valueType="num">
                                      <p:cBhvr>
                                        <p:cTn id="42" dur="500" fill="hold"/>
                                        <p:tgtEl>
                                          <p:spTgt spid="93187">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93187">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93187">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grpId="0" nodeType="clickEffect">
                                  <p:stCondLst>
                                    <p:cond delay="0"/>
                                  </p:stCondLst>
                                  <p:childTnLst>
                                    <p:set>
                                      <p:cBhvr>
                                        <p:cTn id="48" dur="1" fill="hold">
                                          <p:stCondLst>
                                            <p:cond delay="0"/>
                                          </p:stCondLst>
                                        </p:cTn>
                                        <p:tgtEl>
                                          <p:spTgt spid="93187">
                                            <p:txEl>
                                              <p:pRg st="6" end="6"/>
                                            </p:txEl>
                                          </p:spTgt>
                                        </p:tgtEl>
                                        <p:attrNameLst>
                                          <p:attrName>style.visibility</p:attrName>
                                        </p:attrNameLst>
                                      </p:cBhvr>
                                      <p:to>
                                        <p:strVal val="visible"/>
                                      </p:to>
                                    </p:set>
                                    <p:anim calcmode="lin" valueType="num">
                                      <p:cBhvr>
                                        <p:cTn id="49" dur="500" fill="hold"/>
                                        <p:tgtEl>
                                          <p:spTgt spid="93187">
                                            <p:txEl>
                                              <p:pRg st="6" end="6"/>
                                            </p:txEl>
                                          </p:spTgt>
                                        </p:tgtEl>
                                        <p:attrNameLst>
                                          <p:attrName>ppt_x</p:attrName>
                                        </p:attrNameLst>
                                      </p:cBhvr>
                                      <p:tavLst>
                                        <p:tav tm="0">
                                          <p:val>
                                            <p:strVal val="#ppt_x-.2"/>
                                          </p:val>
                                        </p:tav>
                                        <p:tav tm="100000">
                                          <p:val>
                                            <p:strVal val="#ppt_x"/>
                                          </p:val>
                                        </p:tav>
                                      </p:tavLst>
                                    </p:anim>
                                    <p:anim calcmode="lin" valueType="num">
                                      <p:cBhvr>
                                        <p:cTn id="50" dur="500" fill="hold"/>
                                        <p:tgtEl>
                                          <p:spTgt spid="93187">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500"/>
                                        <p:tgtEl>
                                          <p:spTgt spid="931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7" grpId="0" uiExpand="1" build="p" bldLvl="5"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3"/>
          <p:cNvSpPr>
            <a:spLocks noGrp="1" noChangeArrowheads="1"/>
          </p:cNvSpPr>
          <p:nvPr>
            <p:ph idx="1"/>
          </p:nvPr>
        </p:nvSpPr>
        <p:spPr>
          <a:xfrm>
            <a:off x="179388" y="1989138"/>
            <a:ext cx="8640762" cy="4535487"/>
          </a:xfrm>
        </p:spPr>
        <p:txBody>
          <a:bodyPr/>
          <a:lstStyle/>
          <a:p>
            <a:pPr algn="justLow" eaLnBrk="1" hangingPunct="1">
              <a:spcBef>
                <a:spcPts val="0"/>
              </a:spcBef>
              <a:buClr>
                <a:srgbClr val="3366FF"/>
              </a:buClr>
              <a:buSzPct val="120000"/>
              <a:buFont typeface="Wingdings" pitchFamily="2" charset="2"/>
              <a:buChar char="§"/>
            </a:pPr>
            <a:r>
              <a:rPr lang="ar-SA" sz="2800" dirty="0" smtClean="0">
                <a:solidFill>
                  <a:srgbClr val="0000FF"/>
                </a:solidFill>
                <a:cs typeface="SKR HEAD1" pitchFamily="2" charset="-78"/>
              </a:rPr>
              <a:t>الركن الأول: الإيمان بالله عز وجل</a:t>
            </a:r>
          </a:p>
          <a:p>
            <a:pPr algn="justLow" eaLnBrk="1" hangingPunct="1">
              <a:spcBef>
                <a:spcPts val="0"/>
              </a:spcBef>
              <a:buClr>
                <a:srgbClr val="C00000"/>
              </a:buClr>
            </a:pPr>
            <a:r>
              <a:rPr lang="ar-SA" sz="2800" b="1" dirty="0" smtClean="0">
                <a:solidFill>
                  <a:srgbClr val="C00000"/>
                </a:solidFill>
                <a:cs typeface="Traditional Arabic" pitchFamily="2" charset="-78"/>
              </a:rPr>
              <a:t>معنى الإيمان بالله إجمالاً</a:t>
            </a:r>
          </a:p>
          <a:p>
            <a:pPr algn="justLow" eaLnBrk="1" hangingPunct="1">
              <a:spcBef>
                <a:spcPts val="0"/>
              </a:spcBef>
              <a:buClr>
                <a:srgbClr val="C00000"/>
              </a:buClr>
              <a:buSzPct val="50000"/>
              <a:buFont typeface="Wingdings" pitchFamily="2" charset="2"/>
              <a:buChar char="v"/>
            </a:pPr>
            <a:r>
              <a:rPr lang="ar-SA" sz="2800" dirty="0" smtClean="0">
                <a:cs typeface="Traditional Arabic" pitchFamily="2" charset="-78"/>
              </a:rPr>
              <a:t>يتضمن الإيمان بالله تعالى الاعتقاد الجازم والتصديق الكامل بوجوده تعالى، وأنه واحدٌ لا شريك له في ذاته، وأنه وحده المنفرد بصفات الربوبية، المستحق دون غيره للعبادة </a:t>
            </a:r>
            <a:r>
              <a:rPr lang="ar-SA" sz="2800" dirty="0" err="1" smtClean="0">
                <a:cs typeface="Traditional Arabic" pitchFamily="2" charset="-78"/>
              </a:rPr>
              <a:t>والألوهية</a:t>
            </a:r>
            <a:r>
              <a:rPr lang="ar-SA" sz="2800" dirty="0" smtClean="0">
                <a:cs typeface="Traditional Arabic" pitchFamily="2" charset="-78"/>
              </a:rPr>
              <a:t>، المتصف بصفات الجلال والكمال، والمنزّه عن النقص بكل حال.</a:t>
            </a:r>
          </a:p>
          <a:p>
            <a:pPr algn="justLow" eaLnBrk="1" hangingPunct="1">
              <a:spcBef>
                <a:spcPts val="0"/>
              </a:spcBef>
              <a:buClr>
                <a:srgbClr val="C00000"/>
              </a:buClr>
              <a:buSzPct val="50000"/>
              <a:buFont typeface="Wingdings" pitchFamily="2" charset="2"/>
              <a:buChar char="v"/>
            </a:pPr>
            <a:r>
              <a:rPr lang="ar-SA" sz="2800" dirty="0" smtClean="0">
                <a:cs typeface="Traditional Arabic" pitchFamily="2" charset="-78"/>
              </a:rPr>
              <a:t>في الحديث القدسي:“</a:t>
            </a:r>
            <a:r>
              <a:rPr lang="ar-SA" sz="2800" dirty="0" smtClean="0">
                <a:solidFill>
                  <a:srgbClr val="FF0000"/>
                </a:solidFill>
                <a:cs typeface="Traditional Arabic" pitchFamily="2" charset="-78"/>
              </a:rPr>
              <a:t>خَلَقْتُ عِبَادِي حُنَفَاءَ كُلَّهُمْ، وَإِنَّهُمْ أَتَتْهُمْ الشَّيَاطِينُ </a:t>
            </a:r>
            <a:r>
              <a:rPr lang="ar-SA" sz="2800" dirty="0" err="1" smtClean="0">
                <a:solidFill>
                  <a:srgbClr val="FF0000"/>
                </a:solidFill>
                <a:cs typeface="Traditional Arabic" pitchFamily="2" charset="-78"/>
              </a:rPr>
              <a:t>فَاجْتَالَتْهُمْ</a:t>
            </a:r>
            <a:r>
              <a:rPr lang="ar-SA" sz="2800" dirty="0" smtClean="0">
                <a:solidFill>
                  <a:srgbClr val="FF0000"/>
                </a:solidFill>
                <a:cs typeface="Traditional Arabic" pitchFamily="2" charset="-78"/>
              </a:rPr>
              <a:t> عَنْ دِينِهِمْ</a:t>
            </a:r>
            <a:r>
              <a:rPr lang="ar-SA" sz="2800" dirty="0" smtClean="0">
                <a:cs typeface="Traditional Arabic" pitchFamily="2" charset="-78"/>
              </a:rPr>
              <a:t>“.</a:t>
            </a:r>
          </a:p>
        </p:txBody>
      </p:sp>
      <p:sp>
        <p:nvSpPr>
          <p:cNvPr id="6"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5" name="عنصر نائب للتاريخ 4"/>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 by="(-#ppt_w*2)" calcmode="lin" valueType="num">
                                      <p:cBhvr rctx="PPT">
                                        <p:cTn id="7" dur="250" autoRev="1" fill="hold">
                                          <p:stCondLst>
                                            <p:cond delay="0"/>
                                          </p:stCondLst>
                                        </p:cTn>
                                        <p:tgtEl>
                                          <p:spTgt spid="6">
                                            <p:txEl>
                                              <p:pRg st="0" end="0"/>
                                            </p:txEl>
                                          </p:spTgt>
                                        </p:tgtEl>
                                        <p:attrNameLst>
                                          <p:attrName>ppt_w</p:attrName>
                                        </p:attrNameLst>
                                      </p:cBhvr>
                                    </p:anim>
                                    <p:anim by="(#ppt_w*0.50)" calcmode="lin" valueType="num">
                                      <p:cBhvr>
                                        <p:cTn id="8" dur="250" decel="50000" autoRev="1" fill="hold">
                                          <p:stCondLst>
                                            <p:cond delay="0"/>
                                          </p:stCondLst>
                                        </p:cTn>
                                        <p:tgtEl>
                                          <p:spTgt spid="6">
                                            <p:txEl>
                                              <p:pRg st="0" end="0"/>
                                            </p:txEl>
                                          </p:spTgt>
                                        </p:tgtEl>
                                        <p:attrNameLst>
                                          <p:attrName>ppt_x</p:attrName>
                                        </p:attrNameLst>
                                      </p:cBhvr>
                                    </p:anim>
                                    <p:anim from="(-#ppt_h/2)" to="(#ppt_y)" calcmode="lin" valueType="num">
                                      <p:cBhvr>
                                        <p:cTn id="9" dur="500" fill="hold">
                                          <p:stCondLst>
                                            <p:cond delay="0"/>
                                          </p:stCondLst>
                                        </p:cTn>
                                        <p:tgtEl>
                                          <p:spTgt spid="6">
                                            <p:txEl>
                                              <p:pRg st="0" end="0"/>
                                            </p:txEl>
                                          </p:spTgt>
                                        </p:tgtEl>
                                        <p:attrNameLst>
                                          <p:attrName>ppt_y</p:attrName>
                                        </p:attrNameLst>
                                      </p:cBhvr>
                                    </p:anim>
                                    <p:animRot by="21600000">
                                      <p:cBhvr>
                                        <p:cTn id="10" dur="500" fill="hold">
                                          <p:stCondLst>
                                            <p:cond delay="0"/>
                                          </p:stCondLst>
                                        </p:cTn>
                                        <p:tgtEl>
                                          <p:spTgt spid="6">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116739">
                                            <p:txEl>
                                              <p:pRg st="0" end="0"/>
                                            </p:txEl>
                                          </p:spTgt>
                                        </p:tgtEl>
                                        <p:attrNameLst>
                                          <p:attrName>style.visibility</p:attrName>
                                        </p:attrNameLst>
                                      </p:cBhvr>
                                      <p:to>
                                        <p:strVal val="visible"/>
                                      </p:to>
                                    </p:set>
                                    <p:anim calcmode="lin" valueType="num">
                                      <p:cBhvr>
                                        <p:cTn id="15" dur="500" fill="hold"/>
                                        <p:tgtEl>
                                          <p:spTgt spid="116739">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11673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11673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116739">
                                            <p:txEl>
                                              <p:pRg st="1" end="1"/>
                                            </p:txEl>
                                          </p:spTgt>
                                        </p:tgtEl>
                                        <p:attrNameLst>
                                          <p:attrName>style.visibility</p:attrName>
                                        </p:attrNameLst>
                                      </p:cBhvr>
                                      <p:to>
                                        <p:strVal val="visible"/>
                                      </p:to>
                                    </p:set>
                                    <p:anim calcmode="lin" valueType="num">
                                      <p:cBhvr>
                                        <p:cTn id="22" dur="500" fill="hold"/>
                                        <p:tgtEl>
                                          <p:spTgt spid="116739">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11673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116739">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116739">
                                            <p:txEl>
                                              <p:pRg st="2" end="2"/>
                                            </p:txEl>
                                          </p:spTgt>
                                        </p:tgtEl>
                                        <p:attrNameLst>
                                          <p:attrName>style.visibility</p:attrName>
                                        </p:attrNameLst>
                                      </p:cBhvr>
                                      <p:to>
                                        <p:strVal val="visible"/>
                                      </p:to>
                                    </p:set>
                                    <p:anim calcmode="lin" valueType="num">
                                      <p:cBhvr>
                                        <p:cTn id="29" dur="500" fill="hold"/>
                                        <p:tgtEl>
                                          <p:spTgt spid="116739">
                                            <p:txEl>
                                              <p:pRg st="2" end="2"/>
                                            </p:txEl>
                                          </p:spTgt>
                                        </p:tgtEl>
                                        <p:attrNameLst>
                                          <p:attrName>ppt_x</p:attrName>
                                        </p:attrNameLst>
                                      </p:cBhvr>
                                      <p:tavLst>
                                        <p:tav tm="0">
                                          <p:val>
                                            <p:strVal val="#ppt_x-.2"/>
                                          </p:val>
                                        </p:tav>
                                        <p:tav tm="100000">
                                          <p:val>
                                            <p:strVal val="#ppt_x"/>
                                          </p:val>
                                        </p:tav>
                                      </p:tavLst>
                                    </p:anim>
                                    <p:anim calcmode="lin" valueType="num">
                                      <p:cBhvr>
                                        <p:cTn id="30" dur="500" fill="hold"/>
                                        <p:tgtEl>
                                          <p:spTgt spid="116739">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500"/>
                                        <p:tgtEl>
                                          <p:spTgt spid="116739">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116739">
                                            <p:txEl>
                                              <p:pRg st="3" end="3"/>
                                            </p:txEl>
                                          </p:spTgt>
                                        </p:tgtEl>
                                        <p:attrNameLst>
                                          <p:attrName>style.visibility</p:attrName>
                                        </p:attrNameLst>
                                      </p:cBhvr>
                                      <p:to>
                                        <p:strVal val="visible"/>
                                      </p:to>
                                    </p:set>
                                    <p:anim calcmode="lin" valueType="num">
                                      <p:cBhvr>
                                        <p:cTn id="36" dur="500" fill="hold"/>
                                        <p:tgtEl>
                                          <p:spTgt spid="116739">
                                            <p:txEl>
                                              <p:pRg st="3" end="3"/>
                                            </p:txEl>
                                          </p:spTgt>
                                        </p:tgtEl>
                                        <p:attrNameLst>
                                          <p:attrName>ppt_x</p:attrName>
                                        </p:attrNameLst>
                                      </p:cBhvr>
                                      <p:tavLst>
                                        <p:tav tm="0">
                                          <p:val>
                                            <p:strVal val="#ppt_x-.2"/>
                                          </p:val>
                                        </p:tav>
                                        <p:tav tm="100000">
                                          <p:val>
                                            <p:strVal val="#ppt_x"/>
                                          </p:val>
                                        </p:tav>
                                      </p:tavLst>
                                    </p:anim>
                                    <p:anim calcmode="lin" valueType="num">
                                      <p:cBhvr>
                                        <p:cTn id="37" dur="500" fill="hold"/>
                                        <p:tgtEl>
                                          <p:spTgt spid="116739">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500"/>
                                        <p:tgtEl>
                                          <p:spTgt spid="1167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EA09E459-156A-45EC-9824-A7A9485DBCF9}" type="slidenum">
              <a:rPr lang="ar-SA" sz="1400"/>
              <a:pPr rtl="0"/>
              <a:t>75</a:t>
            </a:fld>
            <a:endParaRPr lang="en-US" sz="1400"/>
          </a:p>
        </p:txBody>
      </p:sp>
      <p:sp>
        <p:nvSpPr>
          <p:cNvPr id="98307" name="Rectangle 3"/>
          <p:cNvSpPr>
            <a:spLocks noChangeArrowheads="1"/>
          </p:cNvSpPr>
          <p:nvPr/>
        </p:nvSpPr>
        <p:spPr bwMode="auto">
          <a:xfrm>
            <a:off x="179388" y="1989138"/>
            <a:ext cx="8640762" cy="3467100"/>
          </a:xfrm>
          <a:prstGeom prst="rect">
            <a:avLst/>
          </a:prstGeom>
          <a:noFill/>
          <a:ln w="9525">
            <a:noFill/>
            <a:miter lim="800000"/>
            <a:headEnd/>
            <a:tailEnd/>
          </a:ln>
        </p:spPr>
        <p:txBody>
          <a:bodyPr/>
          <a:lstStyle/>
          <a:p>
            <a:pPr marL="342900" indent="-342900" algn="justLow">
              <a:spcBef>
                <a:spcPts val="0"/>
              </a:spcBef>
              <a:buClr>
                <a:srgbClr val="C00000"/>
              </a:buClr>
              <a:buSzPct val="100000"/>
              <a:buFont typeface="Arial" pitchFamily="34" charset="0"/>
              <a:buChar char="•"/>
            </a:pPr>
            <a:r>
              <a:rPr lang="ar-SA" sz="2800" dirty="0">
                <a:solidFill>
                  <a:srgbClr val="C00000"/>
                </a:solidFill>
                <a:cs typeface="Traditional Arabic" pitchFamily="2" charset="-78"/>
              </a:rPr>
              <a:t>الإيمان بالله </a:t>
            </a:r>
            <a:r>
              <a:rPr lang="ar-SA" sz="2800" dirty="0" smtClean="0">
                <a:solidFill>
                  <a:srgbClr val="C00000"/>
                </a:solidFill>
                <a:cs typeface="Traditional Arabic" pitchFamily="2" charset="-78"/>
              </a:rPr>
              <a:t>يشتمل </a:t>
            </a:r>
            <a:r>
              <a:rPr lang="ar-SA" sz="2800" dirty="0">
                <a:solidFill>
                  <a:srgbClr val="C00000"/>
                </a:solidFill>
                <a:cs typeface="Traditional Arabic" pitchFamily="2" charset="-78"/>
              </a:rPr>
              <a:t>على توحيد الربوبية، وتوحيد </a:t>
            </a:r>
            <a:r>
              <a:rPr lang="ar-SA" sz="2800" dirty="0" err="1">
                <a:solidFill>
                  <a:srgbClr val="C00000"/>
                </a:solidFill>
                <a:cs typeface="Traditional Arabic" pitchFamily="2" charset="-78"/>
              </a:rPr>
              <a:t>الألوهية</a:t>
            </a:r>
            <a:r>
              <a:rPr lang="ar-SA" sz="2800" dirty="0">
                <a:solidFill>
                  <a:srgbClr val="C00000"/>
                </a:solidFill>
                <a:cs typeface="Traditional Arabic" pitchFamily="2" charset="-78"/>
              </a:rPr>
              <a:t> وتوحيد الأسماء والصفات.</a:t>
            </a:r>
          </a:p>
          <a:p>
            <a:pPr marL="342900" indent="-342900" algn="justLow">
              <a:spcBef>
                <a:spcPts val="0"/>
              </a:spcBef>
              <a:buClr>
                <a:srgbClr val="3366FF"/>
              </a:buClr>
              <a:buSzPct val="60000"/>
            </a:pPr>
            <a:r>
              <a:rPr lang="ar-SA" sz="2800" dirty="0">
                <a:solidFill>
                  <a:srgbClr val="C00000"/>
                </a:solidFill>
                <a:cs typeface="Traditional Arabic" pitchFamily="2" charset="-78"/>
              </a:rPr>
              <a:t>أولاً: توحيد الربوبية </a:t>
            </a:r>
          </a:p>
          <a:p>
            <a:pPr marL="342900" indent="-342900" algn="justLow">
              <a:spcBef>
                <a:spcPts val="0"/>
              </a:spcBef>
              <a:buClr>
                <a:srgbClr val="C00000"/>
              </a:buClr>
              <a:buSzPct val="50000"/>
              <a:buFont typeface="Wingdings" pitchFamily="2" charset="2"/>
              <a:buChar char="v"/>
            </a:pPr>
            <a:r>
              <a:rPr lang="ar-SA" sz="2800" b="0" dirty="0">
                <a:cs typeface="Traditional Arabic" pitchFamily="2" charset="-78"/>
              </a:rPr>
              <a:t>وهو الاعتقاد بأنه سبحانه وتعالى هو وحده رب كل شيء ومليكه، قال تعالى: </a:t>
            </a:r>
            <a:r>
              <a:rPr lang="ar-SA" sz="2800" b="0" dirty="0">
                <a:cs typeface="CTraditional Arabic" pitchFamily="2" charset="-78"/>
              </a:rPr>
              <a:t>﴿ </a:t>
            </a:r>
            <a:r>
              <a:rPr lang="ar-SA" sz="2800" b="0" dirty="0">
                <a:solidFill>
                  <a:srgbClr val="00B0F0"/>
                </a:solidFill>
                <a:cs typeface="Traditional Arabic" pitchFamily="2" charset="-78"/>
              </a:rPr>
              <a:t>فَذَلِكُمْ اللَّهُ رَبُّكُمْ </a:t>
            </a:r>
            <a:r>
              <a:rPr lang="ar-SA" sz="2800" b="0" dirty="0">
                <a:cs typeface="CTraditional Arabic" pitchFamily="2" charset="-78"/>
              </a:rPr>
              <a:t>﴾</a:t>
            </a:r>
            <a:r>
              <a:rPr lang="ar-SA" sz="2800" b="0" dirty="0">
                <a:cs typeface="Traditional Arabic" pitchFamily="2" charset="-78"/>
              </a:rPr>
              <a:t>, وقال تعالى:</a:t>
            </a:r>
            <a:r>
              <a:rPr lang="en-US" sz="2800" b="0" dirty="0">
                <a:cs typeface="Traditional Arabic" pitchFamily="2" charset="-78"/>
              </a:rPr>
              <a:t> </a:t>
            </a:r>
            <a:r>
              <a:rPr lang="ar-SA" sz="2800" b="0" dirty="0">
                <a:cs typeface="CTraditional Arabic" pitchFamily="2" charset="-78"/>
              </a:rPr>
              <a:t>﴿ </a:t>
            </a:r>
            <a:r>
              <a:rPr lang="ar-SA" sz="2800" b="0" dirty="0">
                <a:solidFill>
                  <a:srgbClr val="00B0F0"/>
                </a:solidFill>
                <a:cs typeface="Traditional Arabic" pitchFamily="2" charset="-78"/>
              </a:rPr>
              <a:t>تَبَارَكَ اللَّهُ رَبُّ الْعَالَمِينَ </a:t>
            </a:r>
            <a:r>
              <a:rPr lang="ar-SA" sz="2800" b="0" dirty="0" smtClean="0">
                <a:cs typeface="CTraditional Arabic" pitchFamily="2" charset="-78"/>
              </a:rPr>
              <a:t>﴾</a:t>
            </a:r>
            <a:r>
              <a:rPr lang="ar-SA" sz="2800" b="0" dirty="0" smtClean="0">
                <a:cs typeface="Traditional Arabic" pitchFamily="2" charset="-78"/>
              </a:rPr>
              <a:t>.</a:t>
            </a:r>
          </a:p>
          <a:p>
            <a:pPr marL="342900" indent="-342900" algn="justLow">
              <a:spcBef>
                <a:spcPts val="0"/>
              </a:spcBef>
              <a:buClr>
                <a:srgbClr val="C00000"/>
              </a:buClr>
              <a:buSzPct val="50000"/>
              <a:buFont typeface="Wingdings" pitchFamily="2" charset="2"/>
              <a:buChar char="v"/>
            </a:pPr>
            <a:r>
              <a:rPr lang="ar-SA" sz="2800" b="0" dirty="0" smtClean="0">
                <a:cs typeface="Traditional Arabic" pitchFamily="2" charset="-78"/>
              </a:rPr>
              <a:t>معنى الرب في اللغة: المالك الخالق المدبر، " والرب: المصلح للشيء، والله جل ثناؤه الرب لأنه مصلح أحوال خلقه”، ”ولا يقال الرب في غير الله إلا بالإضافة”، كأن يقال رب الدار: أي مالكها.</a:t>
            </a:r>
          </a:p>
          <a:p>
            <a:pPr marL="342900" indent="-342900" algn="justLow">
              <a:spcBef>
                <a:spcPts val="0"/>
              </a:spcBef>
              <a:buClr>
                <a:srgbClr val="C00000"/>
              </a:buClr>
              <a:buSzPct val="50000"/>
              <a:buFont typeface="Wingdings" pitchFamily="2" charset="2"/>
              <a:buChar char="v"/>
            </a:pPr>
            <a:r>
              <a:rPr lang="ar-SA" sz="2800" b="0" dirty="0" smtClean="0">
                <a:cs typeface="Traditional Arabic" pitchFamily="2" charset="-78"/>
              </a:rPr>
              <a:t>ومعنى ذلك أن ربوبيته هي الاعتقاد بأنه مالك الملك, وخالق الخلق، وواهب الرزق، ومدبر الأمر، ومصرف الكون، إلى غير ذلك من صفات الربوبية.</a:t>
            </a:r>
          </a:p>
          <a:p>
            <a:pPr marL="342900" indent="-342900" algn="justLow">
              <a:spcBef>
                <a:spcPts val="0"/>
              </a:spcBef>
              <a:buClr>
                <a:srgbClr val="C00000"/>
              </a:buClr>
              <a:buSzPct val="50000"/>
              <a:buFont typeface="Wingdings" pitchFamily="2" charset="2"/>
              <a:buChar char="v"/>
            </a:pP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12" name="Rectangle 2"/>
          <p:cNvSpPr txBox="1">
            <a:spLocks noChangeArrowheads="1"/>
          </p:cNvSpPr>
          <p:nvPr/>
        </p:nvSpPr>
        <p:spPr>
          <a:xfrm>
            <a:off x="468313" y="1052513"/>
            <a:ext cx="8229600" cy="944562"/>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8" name="عنصر نائب للتاريخ 7"/>
          <p:cNvSpPr>
            <a:spLocks noGrp="1"/>
          </p:cNvSpPr>
          <p:nvPr>
            <p:ph type="dt" sz="quarter" idx="10"/>
          </p:nvPr>
        </p:nvSpPr>
        <p:spPr/>
        <p:txBody>
          <a:bodyPr/>
          <a:lstStyle/>
          <a:p>
            <a:pPr>
              <a:defRPr/>
            </a:pPr>
            <a:r>
              <a:rPr lang="ar-SA" smtClean="0"/>
              <a:t>الثقافة الإسلامية 101</a:t>
            </a:r>
            <a:endParaRPr lang="en-US"/>
          </a:p>
        </p:txBody>
      </p:sp>
      <p:sp>
        <p:nvSpPr>
          <p:cNvPr id="9" name="عنصر نائب للتذييل 8"/>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anim calcmode="lin" valueType="num">
                                      <p:cBhvr>
                                        <p:cTn id="7" dur="500" fill="hold"/>
                                        <p:tgtEl>
                                          <p:spTgt spid="98307">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830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830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98307">
                                            <p:txEl>
                                              <p:pRg st="1" end="1"/>
                                            </p:txEl>
                                          </p:spTgt>
                                        </p:tgtEl>
                                        <p:attrNameLst>
                                          <p:attrName>style.visibility</p:attrName>
                                        </p:attrNameLst>
                                      </p:cBhvr>
                                      <p:to>
                                        <p:strVal val="visible"/>
                                      </p:to>
                                    </p:set>
                                    <p:anim calcmode="lin" valueType="num">
                                      <p:cBhvr>
                                        <p:cTn id="14" dur="500" fill="hold"/>
                                        <p:tgtEl>
                                          <p:spTgt spid="98307">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830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830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98307">
                                            <p:txEl>
                                              <p:pRg st="2" end="2"/>
                                            </p:txEl>
                                          </p:spTgt>
                                        </p:tgtEl>
                                        <p:attrNameLst>
                                          <p:attrName>style.visibility</p:attrName>
                                        </p:attrNameLst>
                                      </p:cBhvr>
                                      <p:to>
                                        <p:strVal val="visible"/>
                                      </p:to>
                                    </p:set>
                                    <p:anim calcmode="lin" valueType="num">
                                      <p:cBhvr>
                                        <p:cTn id="21" dur="500" fill="hold"/>
                                        <p:tgtEl>
                                          <p:spTgt spid="98307">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9830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830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98307">
                                            <p:txEl>
                                              <p:pRg st="3" end="3"/>
                                            </p:txEl>
                                          </p:spTgt>
                                        </p:tgtEl>
                                        <p:attrNameLst>
                                          <p:attrName>style.visibility</p:attrName>
                                        </p:attrNameLst>
                                      </p:cBhvr>
                                      <p:to>
                                        <p:strVal val="visible"/>
                                      </p:to>
                                    </p:set>
                                    <p:anim calcmode="lin" valueType="num">
                                      <p:cBhvr>
                                        <p:cTn id="28" dur="500" fill="hold"/>
                                        <p:tgtEl>
                                          <p:spTgt spid="98307">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9830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9830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98307">
                                            <p:txEl>
                                              <p:pRg st="4" end="4"/>
                                            </p:txEl>
                                          </p:spTgt>
                                        </p:tgtEl>
                                        <p:attrNameLst>
                                          <p:attrName>style.visibility</p:attrName>
                                        </p:attrNameLst>
                                      </p:cBhvr>
                                      <p:to>
                                        <p:strVal val="visible"/>
                                      </p:to>
                                    </p:set>
                                    <p:anim calcmode="lin" valueType="num">
                                      <p:cBhvr>
                                        <p:cTn id="35" dur="500" fill="hold"/>
                                        <p:tgtEl>
                                          <p:spTgt spid="98307">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98307">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983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uiExpand="1" build="p" bldLvl="5"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EA09E459-156A-45EC-9824-A7A9485DBCF9}" type="slidenum">
              <a:rPr lang="ar-SA" sz="1400"/>
              <a:pPr rtl="0"/>
              <a:t>76</a:t>
            </a:fld>
            <a:endParaRPr lang="en-US" sz="1400"/>
          </a:p>
        </p:txBody>
      </p:sp>
      <p:sp>
        <p:nvSpPr>
          <p:cNvPr id="98307" name="Rectangle 3"/>
          <p:cNvSpPr>
            <a:spLocks noChangeArrowheads="1"/>
          </p:cNvSpPr>
          <p:nvPr/>
        </p:nvSpPr>
        <p:spPr bwMode="auto">
          <a:xfrm>
            <a:off x="179388" y="1989138"/>
            <a:ext cx="8640762" cy="3467100"/>
          </a:xfrm>
          <a:prstGeom prst="rect">
            <a:avLst/>
          </a:prstGeom>
          <a:noFill/>
          <a:ln w="9525">
            <a:noFill/>
            <a:miter lim="800000"/>
            <a:headEnd/>
            <a:tailEnd/>
          </a:ln>
        </p:spPr>
        <p:txBody>
          <a:bodyPr/>
          <a:lstStyle/>
          <a:p>
            <a:pPr marL="342900" indent="-342900" algn="justLow">
              <a:spcBef>
                <a:spcPts val="0"/>
              </a:spcBef>
              <a:buClr>
                <a:srgbClr val="C00000"/>
              </a:buClr>
              <a:buSzPct val="50000"/>
              <a:buFont typeface="Wingdings" pitchFamily="2" charset="2"/>
              <a:buChar char="v"/>
            </a:pPr>
            <a:r>
              <a:rPr lang="ar-SA" sz="2800" b="0" dirty="0" smtClean="0">
                <a:cs typeface="Traditional Arabic" pitchFamily="2" charset="-78"/>
              </a:rPr>
              <a:t>الإيمان بالربوبية وحدها لا يكفي للبراءة من الشرك، وإلا فإن </a:t>
            </a:r>
            <a:r>
              <a:rPr lang="ar-SA" sz="2800" b="0" dirty="0" err="1" smtClean="0">
                <a:cs typeface="Traditional Arabic" pitchFamily="2" charset="-78"/>
              </a:rPr>
              <a:t>مشركي</a:t>
            </a:r>
            <a:r>
              <a:rPr lang="ar-SA" sz="2800" b="0" dirty="0" smtClean="0">
                <a:cs typeface="Traditional Arabic" pitchFamily="2" charset="-78"/>
              </a:rPr>
              <a:t> العرب كانوا يُقرّون إقراراً مجملاً بالخلق والرزق والتدبير لله تعالى، وإن وقع فيه نوعُ خللٍ، 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قُلْ مَنْ يَرْزُقُكُمْ مِنْ السَّمَاءِ وَالأَرْضِ أَمَّنْ يَمْلِكُ السَّمْعَ وَالأَبْصَارَ وَمَنْ يُخْرِجُ الْحَيَّ مِنْ الْمَيِّتِ وَيُخْرِجُ الْمَيِّتَ مِنْ الْحَيِّ وَمَنْ يُدَبِّرُ الأَمْرَ فَسَيَقُولُونَ اللَّهُ فَقُلْ أَفَلا تَتَّقُونَ</a:t>
            </a:r>
            <a:r>
              <a:rPr lang="ar-SA" sz="2800" b="0" dirty="0" smtClean="0">
                <a:cs typeface="CTraditional Arabic" pitchFamily="2" charset="-78"/>
              </a:rPr>
              <a:t>﴾</a:t>
            </a:r>
            <a:r>
              <a:rPr lang="ar-SA" sz="2800" b="0" dirty="0" smtClean="0">
                <a:cs typeface="Traditional Arabic" pitchFamily="2" charset="-78"/>
              </a:rPr>
              <a:t>.</a:t>
            </a:r>
          </a:p>
          <a:p>
            <a:pPr marL="342900" indent="-342900" algn="justLow">
              <a:spcBef>
                <a:spcPts val="0"/>
              </a:spcBef>
              <a:buClr>
                <a:srgbClr val="C00000"/>
              </a:buClr>
              <a:buSzPct val="50000"/>
              <a:buFont typeface="Wingdings" pitchFamily="2" charset="2"/>
              <a:buChar char="v"/>
            </a:pPr>
            <a:r>
              <a:rPr lang="ar-SA" sz="2800" b="0" dirty="0" smtClean="0">
                <a:cs typeface="Traditional Arabic" pitchFamily="2" charset="-78"/>
              </a:rPr>
              <a:t>لتوحيد الربوبية أهمية خاصة في تأسيس توحيد </a:t>
            </a:r>
            <a:r>
              <a:rPr lang="ar-SA" sz="2800" b="0" dirty="0" err="1" smtClean="0">
                <a:cs typeface="Traditional Arabic" pitchFamily="2" charset="-78"/>
              </a:rPr>
              <a:t>الألوهية</a:t>
            </a:r>
            <a:r>
              <a:rPr lang="ar-SA" sz="2800" b="0" dirty="0" smtClean="0">
                <a:cs typeface="Traditional Arabic" pitchFamily="2" charset="-78"/>
              </a:rPr>
              <a:t> عليه، فلا يثبت توحيد </a:t>
            </a:r>
            <a:r>
              <a:rPr lang="ar-SA" sz="2800" b="0" dirty="0" err="1" smtClean="0">
                <a:cs typeface="Traditional Arabic" pitchFamily="2" charset="-78"/>
              </a:rPr>
              <a:t>الألوهية</a:t>
            </a:r>
            <a:r>
              <a:rPr lang="ar-SA" sz="2800" b="0" dirty="0" smtClean="0">
                <a:cs typeface="Traditional Arabic" pitchFamily="2" charset="-78"/>
              </a:rPr>
              <a:t> إلا على قاعدة راسخة صحيحة من الإيمان بربوبيته تعالى دون شريك.</a:t>
            </a:r>
          </a:p>
          <a:p>
            <a:pPr marL="342900" indent="-342900" algn="justLow">
              <a:spcBef>
                <a:spcPts val="0"/>
              </a:spcBef>
              <a:buClr>
                <a:srgbClr val="C00000"/>
              </a:buClr>
              <a:buSzPct val="50000"/>
              <a:buFont typeface="Wingdings" pitchFamily="2" charset="2"/>
              <a:buChar char="v"/>
            </a:pPr>
            <a:r>
              <a:rPr lang="ar-SA" sz="2800" b="0" dirty="0" smtClean="0">
                <a:cs typeface="Traditional Arabic" pitchFamily="2" charset="-78"/>
              </a:rPr>
              <a:t>أقام السياق القرآني الكريم من عجز الآلهة المزعومة عن الخلق والرزق والتدبير دليلاً على بطلان عبادتها من دون الله، 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إِنَّمَا تَعْبُدُونَ مِنْ دُونِ اللَّهِ أَوْثَاناً وَتَخْلُقُونَ </a:t>
            </a:r>
            <a:r>
              <a:rPr lang="ar-SA" sz="2800" b="0" dirty="0" err="1" smtClean="0">
                <a:solidFill>
                  <a:srgbClr val="00B0F0"/>
                </a:solidFill>
                <a:cs typeface="Traditional Arabic" pitchFamily="2" charset="-78"/>
              </a:rPr>
              <a:t>إِفْكاً</a:t>
            </a:r>
            <a:r>
              <a:rPr lang="ar-SA" sz="2800" b="0" dirty="0" smtClean="0">
                <a:solidFill>
                  <a:srgbClr val="00B0F0"/>
                </a:solidFill>
                <a:cs typeface="Traditional Arabic" pitchFamily="2" charset="-78"/>
              </a:rPr>
              <a:t> إِنَّ الَّذِينَ تَعْبُدُونَ مِنْ دُونِ اللَّهِ لا يَمْلِكُونَ لَكُمْ رِزْقاً فَابْتَغُوا عِنْدَ اللَّهِ الرِّزْقَ وَاعْبُدُوهُ وَاشْكُرُوا لَهُ إِلَيْهِ تُرْجَعُونَ </a:t>
            </a:r>
            <a:r>
              <a:rPr lang="ar-SA" sz="2800" b="0" dirty="0" smtClean="0">
                <a:cs typeface="CTraditional Arabic" pitchFamily="2" charset="-78"/>
              </a:rPr>
              <a:t>﴾</a:t>
            </a:r>
            <a:r>
              <a:rPr lang="ar-SA" sz="2800" b="0" dirty="0" smtClean="0">
                <a:cs typeface="Tahoma" pitchFamily="34" charset="0"/>
              </a:rPr>
              <a:t>.</a:t>
            </a:r>
            <a:endParaRPr lang="ar-SA" sz="2800" b="0" dirty="0" smtClean="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12" name="Rectangle 2"/>
          <p:cNvSpPr txBox="1">
            <a:spLocks noChangeArrowheads="1"/>
          </p:cNvSpPr>
          <p:nvPr/>
        </p:nvSpPr>
        <p:spPr>
          <a:xfrm>
            <a:off x="468313" y="1052513"/>
            <a:ext cx="8229600" cy="944562"/>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8" name="عنصر نائب للتاريخ 7"/>
          <p:cNvSpPr>
            <a:spLocks noGrp="1"/>
          </p:cNvSpPr>
          <p:nvPr>
            <p:ph type="dt" sz="quarter" idx="10"/>
          </p:nvPr>
        </p:nvSpPr>
        <p:spPr/>
        <p:txBody>
          <a:bodyPr/>
          <a:lstStyle/>
          <a:p>
            <a:pPr>
              <a:defRPr/>
            </a:pPr>
            <a:r>
              <a:rPr lang="ar-SA" smtClean="0"/>
              <a:t>الثقافة الإسلامية 101</a:t>
            </a:r>
            <a:endParaRPr lang="en-US" dirty="0"/>
          </a:p>
        </p:txBody>
      </p:sp>
      <p:sp>
        <p:nvSpPr>
          <p:cNvPr id="9" name="عنصر نائب للتذييل 8"/>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anim calcmode="lin" valueType="num">
                                      <p:cBhvr>
                                        <p:cTn id="7" dur="500" fill="hold"/>
                                        <p:tgtEl>
                                          <p:spTgt spid="98307">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830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830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98307">
                                            <p:txEl>
                                              <p:pRg st="1" end="1"/>
                                            </p:txEl>
                                          </p:spTgt>
                                        </p:tgtEl>
                                        <p:attrNameLst>
                                          <p:attrName>style.visibility</p:attrName>
                                        </p:attrNameLst>
                                      </p:cBhvr>
                                      <p:to>
                                        <p:strVal val="visible"/>
                                      </p:to>
                                    </p:set>
                                    <p:anim calcmode="lin" valueType="num">
                                      <p:cBhvr>
                                        <p:cTn id="14" dur="500" fill="hold"/>
                                        <p:tgtEl>
                                          <p:spTgt spid="98307">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830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830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98307">
                                            <p:txEl>
                                              <p:pRg st="2" end="2"/>
                                            </p:txEl>
                                          </p:spTgt>
                                        </p:tgtEl>
                                        <p:attrNameLst>
                                          <p:attrName>style.visibility</p:attrName>
                                        </p:attrNameLst>
                                      </p:cBhvr>
                                      <p:to>
                                        <p:strVal val="visible"/>
                                      </p:to>
                                    </p:set>
                                    <p:anim calcmode="lin" valueType="num">
                                      <p:cBhvr>
                                        <p:cTn id="21" dur="500" fill="hold"/>
                                        <p:tgtEl>
                                          <p:spTgt spid="98307">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9830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83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uiExpand="1" build="p" bldLvl="5"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4" name="Rectangle 6"/>
          <p:cNvSpPr>
            <a:spLocks noChangeArrowheads="1"/>
          </p:cNvSpPr>
          <p:nvPr/>
        </p:nvSpPr>
        <p:spPr bwMode="auto">
          <a:xfrm>
            <a:off x="179388" y="1989138"/>
            <a:ext cx="8640762" cy="2677656"/>
          </a:xfrm>
          <a:prstGeom prst="rect">
            <a:avLst/>
          </a:prstGeom>
          <a:noFill/>
          <a:ln w="9525">
            <a:noFill/>
            <a:miter lim="800000"/>
            <a:headEnd/>
            <a:tailEnd/>
          </a:ln>
        </p:spPr>
        <p:txBody>
          <a:bodyPr>
            <a:spAutoFit/>
          </a:bodyPr>
          <a:lstStyle/>
          <a:p>
            <a:pPr algn="justLow">
              <a:spcBef>
                <a:spcPts val="0"/>
              </a:spcBef>
              <a:buClr>
                <a:schemeClr val="folHlink"/>
              </a:buClr>
              <a:buSzPct val="60000"/>
              <a:buFont typeface="Wingdings" pitchFamily="2" charset="2"/>
              <a:buNone/>
            </a:pPr>
            <a:r>
              <a:rPr lang="ar-SA" sz="2800" dirty="0">
                <a:solidFill>
                  <a:srgbClr val="C00000"/>
                </a:solidFill>
                <a:cs typeface="Traditional Arabic" pitchFamily="2" charset="-78"/>
              </a:rPr>
              <a:t>ثانياً: توحيد </a:t>
            </a:r>
            <a:r>
              <a:rPr lang="ar-SA" sz="2800" dirty="0" err="1">
                <a:solidFill>
                  <a:srgbClr val="C00000"/>
                </a:solidFill>
                <a:cs typeface="Traditional Arabic" pitchFamily="2" charset="-78"/>
              </a:rPr>
              <a:t>الألوهية</a:t>
            </a:r>
            <a:endParaRPr lang="ar-SA" sz="2800" dirty="0">
              <a:solidFill>
                <a:srgbClr val="C00000"/>
              </a:solidFill>
              <a:cs typeface="Traditional Arabic" pitchFamily="2" charset="-78"/>
            </a:endParaRPr>
          </a:p>
          <a:p>
            <a:pPr marL="355600" indent="-355600" algn="justLow">
              <a:spcBef>
                <a:spcPts val="0"/>
              </a:spcBef>
              <a:buClr>
                <a:srgbClr val="C00000"/>
              </a:buClr>
              <a:buSzPct val="50000"/>
              <a:buFont typeface="Wingdings" pitchFamily="2" charset="2"/>
              <a:buChar char="v"/>
            </a:pPr>
            <a:r>
              <a:rPr lang="ar-SA" sz="2800" b="0" spc="-10" dirty="0">
                <a:cs typeface="Traditional Arabic" pitchFamily="2" charset="-78"/>
              </a:rPr>
              <a:t>هو اعتقاد تفرُّده تعالى باستحقاق العبادة قولاً وفعلاً وقصداً، والبراءة من كل معبود سواه.</a:t>
            </a:r>
          </a:p>
          <a:p>
            <a:pPr marL="355600" indent="-355600" algn="justLow">
              <a:spcBef>
                <a:spcPts val="0"/>
              </a:spcBef>
              <a:buClr>
                <a:srgbClr val="C00000"/>
              </a:buClr>
              <a:buSzPct val="50000"/>
              <a:buFont typeface="Wingdings" pitchFamily="2" charset="2"/>
              <a:buChar char="v"/>
            </a:pPr>
            <a:r>
              <a:rPr lang="ar-SA" sz="2800" b="0" spc="-30" dirty="0">
                <a:cs typeface="Traditional Arabic" pitchFamily="2" charset="-78"/>
              </a:rPr>
              <a:t>أرسل الله الرسل وأنزل الكتب لإفراده تعالى </a:t>
            </a:r>
            <a:r>
              <a:rPr lang="ar-SA" sz="2800" b="0" spc="-30" dirty="0" err="1">
                <a:cs typeface="Traditional Arabic" pitchFamily="2" charset="-78"/>
              </a:rPr>
              <a:t>بالألوهية</a:t>
            </a:r>
            <a:r>
              <a:rPr lang="ar-SA" sz="2800" b="0" spc="-30" dirty="0">
                <a:cs typeface="Traditional Arabic" pitchFamily="2" charset="-78"/>
              </a:rPr>
              <a:t>، والبراءة من كل ما عُبد من دون الله تعالى، قال تعالى: </a:t>
            </a:r>
            <a:r>
              <a:rPr lang="ar-SA" sz="2800" b="0" spc="-30" dirty="0">
                <a:cs typeface="CTraditional Arabic" pitchFamily="2" charset="-78"/>
              </a:rPr>
              <a:t>﴿ </a:t>
            </a:r>
            <a:r>
              <a:rPr lang="ar-SA" sz="2800" b="0" spc="-30" dirty="0">
                <a:solidFill>
                  <a:srgbClr val="00B0F0"/>
                </a:solidFill>
                <a:cs typeface="Traditional Arabic" pitchFamily="2" charset="-78"/>
              </a:rPr>
              <a:t>وَلَقَدْ بَعَثْنَا فِي كُلِّ أُمَّةٍ رَسُولاً أَنْ اُعْبُدُوا اللَّهَ وَاجْتَنِبُوا الطَّاغُوتَ </a:t>
            </a:r>
            <a:r>
              <a:rPr lang="ar-SA" sz="2800" b="0" spc="-30" dirty="0" smtClean="0">
                <a:cs typeface="CTraditional Arabic" pitchFamily="2" charset="-78"/>
              </a:rPr>
              <a:t>﴾</a:t>
            </a:r>
            <a:r>
              <a:rPr lang="ar-SA" sz="2800" b="0" spc="-30" dirty="0" smtClean="0">
                <a:cs typeface="Traditional Arabic" pitchFamily="2" charset="-78"/>
              </a:rPr>
              <a:t>.</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أوضح القرآن أن من تحقيق توحيد </a:t>
            </a:r>
            <a:r>
              <a:rPr lang="ar-SA" sz="2800" b="0" dirty="0" err="1" smtClean="0">
                <a:cs typeface="Traditional Arabic" pitchFamily="2" charset="-78"/>
              </a:rPr>
              <a:t>الألوهية</a:t>
            </a:r>
            <a:r>
              <a:rPr lang="ar-SA" sz="2800" b="0" dirty="0" smtClean="0">
                <a:cs typeface="Traditional Arabic" pitchFamily="2" charset="-78"/>
              </a:rPr>
              <a:t> والعبادة اعتقاد تفرده تعالى بالأمر والحكم كما تفرد بالإيجاد والخلق, 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أَلا لَهُ الْخَلْقُ وَالأَمْرُ </a:t>
            </a:r>
            <a:r>
              <a:rPr lang="ar-SA" sz="2800" b="0" dirty="0" smtClean="0">
                <a:cs typeface="CTraditional Arabic" pitchFamily="2" charset="-78"/>
              </a:rPr>
              <a:t>﴾</a:t>
            </a:r>
            <a:r>
              <a:rPr lang="ar-SA" sz="2800" b="0" dirty="0" smtClean="0">
                <a:cs typeface="Traditional Arabic" pitchFamily="2" charset="-78"/>
              </a:rPr>
              <a:t>.</a:t>
            </a:r>
            <a:endParaRPr lang="ar-SA" sz="2800" b="0" dirty="0" smtClean="0">
              <a:solidFill>
                <a:srgbClr val="C00000"/>
              </a:solidFill>
              <a:cs typeface="Traditional Arabic" pitchFamily="2" charset="-78"/>
            </a:endParaRPr>
          </a:p>
        </p:txBody>
      </p:sp>
      <p:sp>
        <p:nvSpPr>
          <p:cNvPr id="6"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5" name="عنصر نائب للتاريخ 4"/>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9814">
                                            <p:txEl>
                                              <p:pRg st="0" end="0"/>
                                            </p:txEl>
                                          </p:spTgt>
                                        </p:tgtEl>
                                        <p:attrNameLst>
                                          <p:attrName>style.visibility</p:attrName>
                                        </p:attrNameLst>
                                      </p:cBhvr>
                                      <p:to>
                                        <p:strVal val="visible"/>
                                      </p:to>
                                    </p:set>
                                    <p:anim calcmode="lin" valueType="num">
                                      <p:cBhvr>
                                        <p:cTn id="7" dur="500" fill="hold"/>
                                        <p:tgtEl>
                                          <p:spTgt spid="119814">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1981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198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9814">
                                            <p:txEl>
                                              <p:pRg st="1" end="1"/>
                                            </p:txEl>
                                          </p:spTgt>
                                        </p:tgtEl>
                                        <p:attrNameLst>
                                          <p:attrName>style.visibility</p:attrName>
                                        </p:attrNameLst>
                                      </p:cBhvr>
                                      <p:to>
                                        <p:strVal val="visible"/>
                                      </p:to>
                                    </p:set>
                                    <p:anim calcmode="lin" valueType="num">
                                      <p:cBhvr>
                                        <p:cTn id="14" dur="500" fill="hold"/>
                                        <p:tgtEl>
                                          <p:spTgt spid="119814">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1981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198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9814">
                                            <p:txEl>
                                              <p:pRg st="2" end="2"/>
                                            </p:txEl>
                                          </p:spTgt>
                                        </p:tgtEl>
                                        <p:attrNameLst>
                                          <p:attrName>style.visibility</p:attrName>
                                        </p:attrNameLst>
                                      </p:cBhvr>
                                      <p:to>
                                        <p:strVal val="visible"/>
                                      </p:to>
                                    </p:set>
                                    <p:anim calcmode="lin" valueType="num">
                                      <p:cBhvr>
                                        <p:cTn id="21" dur="500" fill="hold"/>
                                        <p:tgtEl>
                                          <p:spTgt spid="119814">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1981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198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9814">
                                            <p:txEl>
                                              <p:pRg st="3" end="3"/>
                                            </p:txEl>
                                          </p:spTgt>
                                        </p:tgtEl>
                                        <p:attrNameLst>
                                          <p:attrName>style.visibility</p:attrName>
                                        </p:attrNameLst>
                                      </p:cBhvr>
                                      <p:to>
                                        <p:strVal val="visible"/>
                                      </p:to>
                                    </p:set>
                                    <p:anim calcmode="lin" valueType="num">
                                      <p:cBhvr>
                                        <p:cTn id="28" dur="500" fill="hold"/>
                                        <p:tgtEl>
                                          <p:spTgt spid="119814">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1981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198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3"/>
          <p:cNvSpPr>
            <a:spLocks noGrp="1" noChangeArrowheads="1"/>
          </p:cNvSpPr>
          <p:nvPr>
            <p:ph idx="1"/>
          </p:nvPr>
        </p:nvSpPr>
        <p:spPr>
          <a:xfrm>
            <a:off x="179388" y="1989138"/>
            <a:ext cx="8640762" cy="4679950"/>
          </a:xfrm>
        </p:spPr>
        <p:txBody>
          <a:bodyPr rtlCol="1">
            <a:noAutofit/>
          </a:bodyPr>
          <a:lstStyle/>
          <a:p>
            <a:pPr marL="355600" indent="-355600" algn="justLow" eaLnBrk="1" fontAlgn="auto" hangingPunct="1">
              <a:spcBef>
                <a:spcPts val="0"/>
              </a:spcBef>
              <a:spcAft>
                <a:spcPts val="0"/>
              </a:spcAft>
              <a:defRPr/>
            </a:pPr>
            <a:r>
              <a:rPr lang="ar-SA" sz="2800" b="1" dirty="0" smtClean="0">
                <a:solidFill>
                  <a:srgbClr val="C00000"/>
                </a:solidFill>
                <a:cs typeface="Traditional Arabic" pitchFamily="2" charset="-78"/>
              </a:rPr>
              <a:t>مما يجلي أهمية توحيد </a:t>
            </a:r>
            <a:r>
              <a:rPr lang="ar-SA" sz="2800" b="1" dirty="0" err="1" smtClean="0">
                <a:solidFill>
                  <a:srgbClr val="C00000"/>
                </a:solidFill>
                <a:cs typeface="Traditional Arabic" pitchFamily="2" charset="-78"/>
              </a:rPr>
              <a:t>الألوهية</a:t>
            </a:r>
            <a:r>
              <a:rPr lang="ar-SA" sz="2800" b="1" dirty="0" smtClean="0">
                <a:solidFill>
                  <a:srgbClr val="C00000"/>
                </a:solidFill>
                <a:cs typeface="Traditional Arabic" pitchFamily="2" charset="-78"/>
              </a:rPr>
              <a:t> ويظهر منـزلته العظيمة، معرفة أن توحيد </a:t>
            </a:r>
            <a:r>
              <a:rPr lang="ar-SA" sz="2800" b="1" dirty="0" err="1" smtClean="0">
                <a:solidFill>
                  <a:srgbClr val="C00000"/>
                </a:solidFill>
                <a:cs typeface="Traditional Arabic" pitchFamily="2" charset="-78"/>
              </a:rPr>
              <a:t>الألوهية</a:t>
            </a:r>
            <a:r>
              <a:rPr lang="ar-SA" sz="2800" b="1" dirty="0" smtClean="0">
                <a:solidFill>
                  <a:srgbClr val="C00000"/>
                </a:solidFill>
                <a:cs typeface="Traditional Arabic" pitchFamily="2" charset="-78"/>
              </a:rPr>
              <a:t>:</a:t>
            </a:r>
          </a:p>
          <a:p>
            <a:pPr marL="355600" indent="-355600" algn="justLow" eaLnBrk="1" fontAlgn="auto" hangingPunct="1">
              <a:spcBef>
                <a:spcPts val="0"/>
              </a:spcBef>
              <a:spcAft>
                <a:spcPts val="0"/>
              </a:spcAft>
              <a:buFont typeface="Arial" pitchFamily="34" charset="0"/>
              <a:buNone/>
              <a:defRPr/>
            </a:pPr>
            <a:r>
              <a:rPr lang="ar-SA" sz="2800" dirty="0" smtClean="0">
                <a:cs typeface="Traditional Arabic" pitchFamily="2" charset="-78"/>
              </a:rPr>
              <a:t>1- هو غاية خلق العالمين, قال تعالى: </a:t>
            </a:r>
            <a:r>
              <a:rPr lang="ar-SA" sz="2800" dirty="0" smtClean="0">
                <a:cs typeface="CTraditional Arabic" pitchFamily="2" charset="-78"/>
              </a:rPr>
              <a:t>﴿ </a:t>
            </a:r>
            <a:r>
              <a:rPr lang="ar-SA" sz="2800" dirty="0" smtClean="0">
                <a:solidFill>
                  <a:srgbClr val="00B0F0"/>
                </a:solidFill>
                <a:cs typeface="Traditional Arabic" pitchFamily="2" charset="-78"/>
              </a:rPr>
              <a:t>وَمَا خَلَقْتُ الْجِنَّ وَالإِنسَ إِلاَّ لِيَعْبُدُونِ </a:t>
            </a:r>
            <a:r>
              <a:rPr lang="ar-SA" sz="2800" dirty="0" smtClean="0">
                <a:cs typeface="CTraditional Arabic" pitchFamily="2" charset="-78"/>
              </a:rPr>
              <a:t>﴾</a:t>
            </a:r>
            <a:r>
              <a:rPr lang="ar-SA" sz="2800" dirty="0" smtClean="0">
                <a:cs typeface="Traditional Arabic" pitchFamily="2" charset="-78"/>
              </a:rPr>
              <a:t>. </a:t>
            </a:r>
          </a:p>
          <a:p>
            <a:pPr marL="355600" indent="-355600" algn="justLow" eaLnBrk="1" fontAlgn="auto" hangingPunct="1">
              <a:spcBef>
                <a:spcPts val="0"/>
              </a:spcBef>
              <a:spcAft>
                <a:spcPts val="0"/>
              </a:spcAft>
              <a:buFont typeface="Arial" pitchFamily="34" charset="0"/>
              <a:buNone/>
              <a:defRPr/>
            </a:pPr>
            <a:r>
              <a:rPr lang="ar-SA" sz="2800" dirty="0" smtClean="0">
                <a:cs typeface="Traditional Arabic" pitchFamily="2" charset="-78"/>
              </a:rPr>
              <a:t>2- هو دعوة الرسل أجمعين, قال تعالى: </a:t>
            </a:r>
            <a:r>
              <a:rPr lang="ar-SA" sz="2800" dirty="0" smtClean="0">
                <a:cs typeface="CTraditional Arabic" pitchFamily="2" charset="-78"/>
              </a:rPr>
              <a:t>﴿ </a:t>
            </a:r>
            <a:r>
              <a:rPr lang="ar-SA" sz="2800" dirty="0" smtClean="0">
                <a:solidFill>
                  <a:srgbClr val="00B0F0"/>
                </a:solidFill>
                <a:cs typeface="Traditional Arabic" pitchFamily="2" charset="-78"/>
              </a:rPr>
              <a:t>وَمَا أَرْسَلْنَا مِنْ قَبْلِكَ مِنْ رَسُولٍ إِلاَّ نُوحِي إِلَيْهِ أَنَّهُ لا إِلَهَ إِلاَّ أَنَا فَاعْبُدُونِ </a:t>
            </a:r>
            <a:r>
              <a:rPr lang="ar-SA" sz="2800" dirty="0" smtClean="0">
                <a:cs typeface="CTraditional Arabic" pitchFamily="2" charset="-78"/>
              </a:rPr>
              <a:t>﴾</a:t>
            </a:r>
            <a:r>
              <a:rPr lang="ar-SA" sz="2800" dirty="0" smtClean="0">
                <a:cs typeface="Traditional Arabic" pitchFamily="2" charset="-78"/>
              </a:rPr>
              <a:t>.</a:t>
            </a:r>
          </a:p>
          <a:p>
            <a:pPr marL="355600" indent="-355600" algn="justLow" eaLnBrk="1" fontAlgn="auto" hangingPunct="1">
              <a:spcBef>
                <a:spcPts val="0"/>
              </a:spcBef>
              <a:spcAft>
                <a:spcPts val="0"/>
              </a:spcAft>
              <a:buFont typeface="Arial" pitchFamily="34" charset="0"/>
              <a:buNone/>
              <a:defRPr/>
            </a:pPr>
            <a:r>
              <a:rPr lang="ar-SA" sz="2800" dirty="0" smtClean="0">
                <a:cs typeface="Traditional Arabic" pitchFamily="2" charset="-78"/>
              </a:rPr>
              <a:t>3- هو حق الله على خلقه أجمعين, ففي حديث معاذ بن جبل </a:t>
            </a:r>
            <a:r>
              <a:rPr lang="ar-SA" sz="2800" dirty="0" err="1" smtClean="0">
                <a:cs typeface="CTraditional Arabic" pitchFamily="2" charset="-78"/>
              </a:rPr>
              <a:t>ت</a:t>
            </a:r>
            <a:r>
              <a:rPr lang="ar-SA" sz="2800" dirty="0" smtClean="0">
                <a:cs typeface="Traditional Arabic" pitchFamily="2" charset="-78"/>
              </a:rPr>
              <a:t>، قال: قال </a:t>
            </a:r>
            <a:r>
              <a:rPr lang="ar-SA" sz="2800" dirty="0" smtClean="0">
                <a:cs typeface="CTraditional Arabic" pitchFamily="2" charset="-78"/>
              </a:rPr>
              <a:t>ج</a:t>
            </a:r>
            <a:r>
              <a:rPr lang="ar-SA" sz="2800" dirty="0" smtClean="0">
                <a:cs typeface="Traditional Arabic" pitchFamily="2" charset="-78"/>
              </a:rPr>
              <a:t>: ”‏</a:t>
            </a:r>
            <a:r>
              <a:rPr lang="ar-SA" sz="2800" dirty="0" smtClean="0">
                <a:solidFill>
                  <a:srgbClr val="FF0000"/>
                </a:solidFill>
                <a:cs typeface="Traditional Arabic" pitchFamily="2" charset="-78"/>
              </a:rPr>
              <a:t>هَلْ تَدْرِي مَا حَقُّ اللَّهِ عَلَى عِبَادِهِ</a:t>
            </a:r>
            <a:r>
              <a:rPr lang="ar-SA" sz="2800" dirty="0" smtClean="0">
                <a:cs typeface="Traditional Arabic" pitchFamily="2" charset="-78"/>
              </a:rPr>
              <a:t>”, قُلْتُ: اللَّهُ وَرَسُولُهُ أَعْلَمُ, قَالَ: ”</a:t>
            </a:r>
            <a:r>
              <a:rPr lang="ar-SA" sz="2800" dirty="0" smtClean="0">
                <a:solidFill>
                  <a:srgbClr val="FF0000"/>
                </a:solidFill>
                <a:cs typeface="Traditional Arabic" pitchFamily="2" charset="-78"/>
              </a:rPr>
              <a:t>حَقُّ اللَّهِ عَلَى عِبَادِهِ أَنْ يَعْبُدُوهُ وَلَا يُشْرِكُوا </a:t>
            </a:r>
            <a:r>
              <a:rPr lang="ar-SA" sz="2800" dirty="0" err="1" smtClean="0">
                <a:solidFill>
                  <a:srgbClr val="FF0000"/>
                </a:solidFill>
                <a:cs typeface="Traditional Arabic" pitchFamily="2" charset="-78"/>
              </a:rPr>
              <a:t>بِهِ</a:t>
            </a:r>
            <a:r>
              <a:rPr lang="ar-SA" sz="2800" dirty="0" smtClean="0">
                <a:solidFill>
                  <a:srgbClr val="FF0000"/>
                </a:solidFill>
                <a:cs typeface="Traditional Arabic" pitchFamily="2" charset="-78"/>
              </a:rPr>
              <a:t> شَيْئًا</a:t>
            </a:r>
            <a:r>
              <a:rPr lang="ar-SA" sz="2800" dirty="0" smtClean="0">
                <a:cs typeface="Traditional Arabic" pitchFamily="2" charset="-78"/>
              </a:rPr>
              <a:t>”.</a:t>
            </a:r>
          </a:p>
        </p:txBody>
      </p:sp>
      <p:sp>
        <p:nvSpPr>
          <p:cNvPr id="6"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5" name="عنصر نائب للتاريخ 4"/>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 calcmode="lin" valueType="num">
                                      <p:cBhvr>
                                        <p:cTn id="7" dur="500" fill="hold"/>
                                        <p:tgtEl>
                                          <p:spTgt spid="120835">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2083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2083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20835">
                                            <p:txEl>
                                              <p:pRg st="1" end="1"/>
                                            </p:txEl>
                                          </p:spTgt>
                                        </p:tgtEl>
                                        <p:attrNameLst>
                                          <p:attrName>style.visibility</p:attrName>
                                        </p:attrNameLst>
                                      </p:cBhvr>
                                      <p:to>
                                        <p:strVal val="visible"/>
                                      </p:to>
                                    </p:set>
                                    <p:anim calcmode="lin" valueType="num">
                                      <p:cBhvr>
                                        <p:cTn id="14" dur="500" fill="hold"/>
                                        <p:tgtEl>
                                          <p:spTgt spid="120835">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20835">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2083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20835">
                                            <p:txEl>
                                              <p:pRg st="2" end="2"/>
                                            </p:txEl>
                                          </p:spTgt>
                                        </p:tgtEl>
                                        <p:attrNameLst>
                                          <p:attrName>style.visibility</p:attrName>
                                        </p:attrNameLst>
                                      </p:cBhvr>
                                      <p:to>
                                        <p:strVal val="visible"/>
                                      </p:to>
                                    </p:set>
                                    <p:anim calcmode="lin" valueType="num">
                                      <p:cBhvr>
                                        <p:cTn id="21" dur="500" fill="hold"/>
                                        <p:tgtEl>
                                          <p:spTgt spid="120835">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2083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2083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20835">
                                            <p:txEl>
                                              <p:pRg st="3" end="3"/>
                                            </p:txEl>
                                          </p:spTgt>
                                        </p:tgtEl>
                                        <p:attrNameLst>
                                          <p:attrName>style.visibility</p:attrName>
                                        </p:attrNameLst>
                                      </p:cBhvr>
                                      <p:to>
                                        <p:strVal val="visible"/>
                                      </p:to>
                                    </p:set>
                                    <p:anim calcmode="lin" valueType="num">
                                      <p:cBhvr>
                                        <p:cTn id="28" dur="500" fill="hold"/>
                                        <p:tgtEl>
                                          <p:spTgt spid="120835">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20835">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208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3"/>
          <p:cNvSpPr>
            <a:spLocks noGrp="1" noChangeArrowheads="1"/>
          </p:cNvSpPr>
          <p:nvPr>
            <p:ph idx="1"/>
          </p:nvPr>
        </p:nvSpPr>
        <p:spPr>
          <a:xfrm>
            <a:off x="179388" y="1989138"/>
            <a:ext cx="8640762" cy="4083068"/>
          </a:xfrm>
        </p:spPr>
        <p:txBody>
          <a:bodyPr rtlCol="1">
            <a:noAutofit/>
          </a:bodyPr>
          <a:lstStyle/>
          <a:p>
            <a:pPr marL="355600" lvl="1" indent="-355600" algn="justLow" eaLnBrk="1" fontAlgn="auto" hangingPunct="1">
              <a:spcBef>
                <a:spcPts val="0"/>
              </a:spcBef>
              <a:spcAft>
                <a:spcPts val="0"/>
              </a:spcAft>
              <a:buNone/>
              <a:defRPr/>
            </a:pPr>
            <a:r>
              <a:rPr lang="ar-SA" dirty="0" smtClean="0">
                <a:cs typeface="Traditional Arabic" pitchFamily="2" charset="-78"/>
              </a:rPr>
              <a:t>4- هو أول ما يخاطب </a:t>
            </a:r>
            <a:r>
              <a:rPr lang="ar-SA" dirty="0" err="1" smtClean="0">
                <a:cs typeface="Traditional Arabic" pitchFamily="2" charset="-78"/>
              </a:rPr>
              <a:t>به</a:t>
            </a:r>
            <a:r>
              <a:rPr lang="ar-SA" dirty="0" smtClean="0">
                <a:cs typeface="Traditional Arabic" pitchFamily="2" charset="-78"/>
              </a:rPr>
              <a:t> الناس من أمور الدين, قال تعالى: </a:t>
            </a:r>
            <a:r>
              <a:rPr lang="ar-SA" dirty="0" smtClean="0">
                <a:cs typeface="CTraditional Arabic" pitchFamily="2" charset="-78"/>
              </a:rPr>
              <a:t>﴿ </a:t>
            </a:r>
            <a:r>
              <a:rPr lang="ar-SA" dirty="0" smtClean="0">
                <a:solidFill>
                  <a:srgbClr val="00B0F0"/>
                </a:solidFill>
                <a:cs typeface="Traditional Arabic" pitchFamily="2" charset="-78"/>
              </a:rPr>
              <a:t>قُلْ يَا أَهْلَ الْكِتَابِ تَعَالَوْا إِلَى كَلِمَةٍ سَوَاءٍ بَيْنَنَا وَبَيْنَكُمْ أَلاَّ نَعْبُدَ إِلاَّ اللَّهَ وَلا نُشْرِكَ </a:t>
            </a:r>
            <a:r>
              <a:rPr lang="ar-SA" dirty="0" err="1" smtClean="0">
                <a:solidFill>
                  <a:srgbClr val="00B0F0"/>
                </a:solidFill>
                <a:cs typeface="Traditional Arabic" pitchFamily="2" charset="-78"/>
              </a:rPr>
              <a:t>بِهِ</a:t>
            </a:r>
            <a:r>
              <a:rPr lang="ar-SA" dirty="0" smtClean="0">
                <a:solidFill>
                  <a:srgbClr val="00B0F0"/>
                </a:solidFill>
                <a:cs typeface="Traditional Arabic" pitchFamily="2" charset="-78"/>
              </a:rPr>
              <a:t> شَيْئاً وَلا يَتَّخِذَ بَعْضُنَا بَعْضاً أَرْبَاباً مِنْ دُونِ اللَّهِ </a:t>
            </a:r>
            <a:r>
              <a:rPr lang="ar-SA" dirty="0" smtClean="0">
                <a:cs typeface="CTraditional Arabic" pitchFamily="2" charset="-78"/>
              </a:rPr>
              <a:t>﴾</a:t>
            </a:r>
            <a:r>
              <a:rPr lang="ar-SA" dirty="0" smtClean="0">
                <a:cs typeface="Traditional Arabic" pitchFamily="2" charset="-78"/>
              </a:rPr>
              <a:t>. </a:t>
            </a:r>
          </a:p>
          <a:p>
            <a:pPr marL="355600" lvl="1" indent="-355600" algn="justLow" eaLnBrk="1" fontAlgn="auto" hangingPunct="1">
              <a:spcBef>
                <a:spcPts val="0"/>
              </a:spcBef>
              <a:spcAft>
                <a:spcPts val="0"/>
              </a:spcAft>
              <a:buFont typeface="Arial" pitchFamily="34" charset="0"/>
              <a:buNone/>
              <a:defRPr/>
            </a:pPr>
            <a:r>
              <a:rPr lang="ar-SA" dirty="0" smtClean="0">
                <a:cs typeface="Traditional Arabic" pitchFamily="2" charset="-78"/>
              </a:rPr>
              <a:t>5- هو سبب العصمة في الدنيا, قال </a:t>
            </a:r>
            <a:r>
              <a:rPr lang="ar-SA" dirty="0" smtClean="0">
                <a:cs typeface="CTraditional Arabic" pitchFamily="2" charset="-78"/>
              </a:rPr>
              <a:t>ج</a:t>
            </a:r>
            <a:r>
              <a:rPr lang="ar-SA" dirty="0" smtClean="0">
                <a:cs typeface="Traditional Arabic" pitchFamily="2" charset="-78"/>
              </a:rPr>
              <a:t>: ”</a:t>
            </a:r>
            <a:r>
              <a:rPr lang="ar-SA" dirty="0" smtClean="0">
                <a:solidFill>
                  <a:srgbClr val="FF0000"/>
                </a:solidFill>
                <a:cs typeface="Traditional Arabic" pitchFamily="2" charset="-78"/>
              </a:rPr>
              <a:t>أُمِرْتُ أَنْ أُقَاتِلَ النَّاسَ حَتَّى يَقُولُوا لَا إِلَهَ إِلَّا اللَّهُ، فَمَنْ قَالَهَا فَقَدْ عَصَمَ مِنِّي مَالَهُ وَنَفْسَهُ إِلَّا بِحَقِّهِ، وَحِسَابُهُ عَلَى اللَّهِ </a:t>
            </a:r>
            <a:r>
              <a:rPr lang="ar-SA" dirty="0" smtClean="0">
                <a:cs typeface="Traditional Arabic" pitchFamily="2" charset="-78"/>
              </a:rPr>
              <a:t>”.</a:t>
            </a:r>
          </a:p>
          <a:p>
            <a:pPr marL="355600" lvl="1" indent="-355600" algn="justLow" eaLnBrk="1" fontAlgn="auto" hangingPunct="1">
              <a:spcBef>
                <a:spcPts val="0"/>
              </a:spcBef>
              <a:spcAft>
                <a:spcPts val="0"/>
              </a:spcAft>
              <a:buFont typeface="Arial" pitchFamily="34" charset="0"/>
              <a:buNone/>
              <a:defRPr/>
            </a:pPr>
            <a:r>
              <a:rPr lang="ar-SA" dirty="0" smtClean="0">
                <a:cs typeface="Traditional Arabic" pitchFamily="2" charset="-78"/>
              </a:rPr>
              <a:t>6- هو سبب النجاة في الآخرة, قال تعالى: </a:t>
            </a:r>
            <a:r>
              <a:rPr lang="ar-SA" dirty="0" smtClean="0">
                <a:cs typeface="CTraditional Arabic" pitchFamily="2" charset="-78"/>
              </a:rPr>
              <a:t>﴿ </a:t>
            </a:r>
            <a:r>
              <a:rPr lang="ar-SA" dirty="0" smtClean="0">
                <a:solidFill>
                  <a:srgbClr val="00B0F0"/>
                </a:solidFill>
                <a:cs typeface="Traditional Arabic" pitchFamily="2" charset="-78"/>
              </a:rPr>
              <a:t>إِنَّهُ مَنْ يُشْرِكْ بِاللَّهِ فَقَدْ حَرَّمَ اللَّهُ عَلَيْهِ الْجَنَّةَ وَمَأْوَاهُ النَّارُ وَمَا لِلظَّالِمِينَ مِنْ أَنصَارٍ </a:t>
            </a:r>
            <a:r>
              <a:rPr lang="ar-SA" dirty="0" smtClean="0">
                <a:cs typeface="CTraditional Arabic" pitchFamily="2" charset="-78"/>
              </a:rPr>
              <a:t>﴾</a:t>
            </a:r>
            <a:r>
              <a:rPr lang="ar-SA" dirty="0" smtClean="0">
                <a:cs typeface="Traditional Arabic" pitchFamily="2" charset="-78"/>
              </a:rPr>
              <a:t>.</a:t>
            </a:r>
          </a:p>
          <a:p>
            <a:pPr marL="355600" lvl="1" indent="-355600" algn="justLow" eaLnBrk="1" fontAlgn="auto" hangingPunct="1">
              <a:spcBef>
                <a:spcPts val="0"/>
              </a:spcBef>
              <a:spcAft>
                <a:spcPts val="0"/>
              </a:spcAft>
              <a:buFont typeface="Arial" pitchFamily="34" charset="0"/>
              <a:buNone/>
              <a:defRPr/>
            </a:pPr>
            <a:r>
              <a:rPr lang="ar-SA" dirty="0" smtClean="0">
                <a:cs typeface="Traditional Arabic" pitchFamily="2" charset="-78"/>
              </a:rPr>
              <a:t>7- هو شرط لصحة وقبول سائر العبادات, قال تعالى: </a:t>
            </a:r>
            <a:r>
              <a:rPr lang="ar-SA" dirty="0" smtClean="0">
                <a:cs typeface="CTraditional Arabic" pitchFamily="2" charset="-78"/>
              </a:rPr>
              <a:t>﴿ </a:t>
            </a:r>
            <a:r>
              <a:rPr lang="ar-SA" dirty="0" smtClean="0">
                <a:solidFill>
                  <a:srgbClr val="00B0F0"/>
                </a:solidFill>
                <a:cs typeface="Traditional Arabic" pitchFamily="2" charset="-78"/>
              </a:rPr>
              <a:t>وَمَنْ يَعْمَلْ مِنْ الصَّالِحَاتِ مِنْ ذَكَرٍ أَوْ أُنثَى وَهُوَ مُؤْمِنٌ فَأُوْلَئِكَ يَدْخُلُونَ الْجَنَّةَ وَلا يُظْلَمُونَ نَقِيراً </a:t>
            </a:r>
            <a:r>
              <a:rPr lang="ar-SA" dirty="0" smtClean="0">
                <a:cs typeface="CTraditional Arabic" pitchFamily="2" charset="-78"/>
              </a:rPr>
              <a:t>﴾</a:t>
            </a:r>
            <a:r>
              <a:rPr lang="ar-SA" dirty="0" smtClean="0">
                <a:cs typeface="Traditional Arabic" pitchFamily="2" charset="-78"/>
              </a:rPr>
              <a:t>.</a:t>
            </a:r>
            <a:endParaRPr lang="en-US" dirty="0" smtClean="0">
              <a:cs typeface="+mn-cs"/>
            </a:endParaRPr>
          </a:p>
        </p:txBody>
      </p:sp>
      <p:sp>
        <p:nvSpPr>
          <p:cNvPr id="6"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5" name="عنصر نائب للتاريخ 4"/>
          <p:cNvSpPr>
            <a:spLocks noGrp="1"/>
          </p:cNvSpPr>
          <p:nvPr>
            <p:ph type="dt" sz="quarter" idx="10"/>
          </p:nvPr>
        </p:nvSpPr>
        <p:spPr/>
        <p:txBody>
          <a:bodyPr/>
          <a:lstStyle/>
          <a:p>
            <a:pPr>
              <a:defRPr/>
            </a:pPr>
            <a:r>
              <a:rPr lang="ar-SA" smtClean="0"/>
              <a:t>الثقافة الإسلامية 101</a:t>
            </a:r>
            <a:endParaRPr lang="en-US" dirty="0"/>
          </a:p>
        </p:txBody>
      </p:sp>
      <p:sp>
        <p:nvSpPr>
          <p:cNvPr id="7" name="عنصر نائب للتذييل 6"/>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 calcmode="lin" valueType="num">
                                      <p:cBhvr>
                                        <p:cTn id="7" dur="500" fill="hold"/>
                                        <p:tgtEl>
                                          <p:spTgt spid="120835">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2083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2083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20835">
                                            <p:txEl>
                                              <p:pRg st="1" end="1"/>
                                            </p:txEl>
                                          </p:spTgt>
                                        </p:tgtEl>
                                        <p:attrNameLst>
                                          <p:attrName>style.visibility</p:attrName>
                                        </p:attrNameLst>
                                      </p:cBhvr>
                                      <p:to>
                                        <p:strVal val="visible"/>
                                      </p:to>
                                    </p:set>
                                    <p:anim calcmode="lin" valueType="num">
                                      <p:cBhvr>
                                        <p:cTn id="14" dur="500" fill="hold"/>
                                        <p:tgtEl>
                                          <p:spTgt spid="120835">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20835">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2083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20835">
                                            <p:txEl>
                                              <p:pRg st="2" end="2"/>
                                            </p:txEl>
                                          </p:spTgt>
                                        </p:tgtEl>
                                        <p:attrNameLst>
                                          <p:attrName>style.visibility</p:attrName>
                                        </p:attrNameLst>
                                      </p:cBhvr>
                                      <p:to>
                                        <p:strVal val="visible"/>
                                      </p:to>
                                    </p:set>
                                    <p:anim calcmode="lin" valueType="num">
                                      <p:cBhvr>
                                        <p:cTn id="21" dur="500" fill="hold"/>
                                        <p:tgtEl>
                                          <p:spTgt spid="120835">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2083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2083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20835">
                                            <p:txEl>
                                              <p:pRg st="3" end="3"/>
                                            </p:txEl>
                                          </p:spTgt>
                                        </p:tgtEl>
                                        <p:attrNameLst>
                                          <p:attrName>style.visibility</p:attrName>
                                        </p:attrNameLst>
                                      </p:cBhvr>
                                      <p:to>
                                        <p:strVal val="visible"/>
                                      </p:to>
                                    </p:set>
                                    <p:anim calcmode="lin" valueType="num">
                                      <p:cBhvr>
                                        <p:cTn id="28" dur="500" fill="hold"/>
                                        <p:tgtEl>
                                          <p:spTgt spid="120835">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20835">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208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3"/>
          <p:cNvSpPr>
            <a:spLocks noGrp="1" noChangeArrowheads="1"/>
          </p:cNvSpPr>
          <p:nvPr>
            <p:ph idx="1"/>
          </p:nvPr>
        </p:nvSpPr>
        <p:spPr>
          <a:xfrm>
            <a:off x="179388" y="1989138"/>
            <a:ext cx="8640762" cy="3240087"/>
          </a:xfrm>
        </p:spPr>
        <p:txBody>
          <a:bodyPr rtlCol="1">
            <a:noAutofit/>
          </a:bodyPr>
          <a:lstStyle/>
          <a:p>
            <a:pPr marL="0" lvl="1" indent="0" algn="justLow" eaLnBrk="1" fontAlgn="auto" hangingPunct="1">
              <a:spcBef>
                <a:spcPts val="0"/>
              </a:spcBef>
              <a:spcAft>
                <a:spcPts val="0"/>
              </a:spcAft>
              <a:buFont typeface="Arial" pitchFamily="34" charset="0"/>
              <a:buNone/>
              <a:defRPr/>
            </a:pPr>
            <a:r>
              <a:rPr lang="ar-SA" b="1" dirty="0" smtClean="0">
                <a:solidFill>
                  <a:srgbClr val="C00000"/>
                </a:solidFill>
                <a:cs typeface="Traditional Arabic" pitchFamily="2" charset="-78"/>
              </a:rPr>
              <a:t>ثالثاً: توحيد أسماء الله الحسنى وصفاته العلا</a:t>
            </a:r>
          </a:p>
          <a:p>
            <a:pPr marL="355600" lvl="1" indent="-355600" algn="justLow" eaLnBrk="1" fontAlgn="auto" hangingPunct="1">
              <a:spcBef>
                <a:spcPts val="0"/>
              </a:spcBef>
              <a:spcAft>
                <a:spcPts val="0"/>
              </a:spcAft>
              <a:buClr>
                <a:srgbClr val="C00000"/>
              </a:buClr>
              <a:buFont typeface="Arial" pitchFamily="34" charset="0"/>
              <a:buChar char="•"/>
              <a:defRPr/>
            </a:pPr>
            <a:r>
              <a:rPr lang="ar-SA" b="1" dirty="0" smtClean="0">
                <a:solidFill>
                  <a:srgbClr val="C00000"/>
                </a:solidFill>
                <a:cs typeface="Traditional Arabic" pitchFamily="2" charset="-78"/>
              </a:rPr>
              <a:t>الإيمان بالأسماء الحسنى والصفات العلا يعني:</a:t>
            </a:r>
          </a:p>
          <a:p>
            <a:pPr marL="355600" lvl="1" indent="-355600" algn="justLow" eaLnBrk="1" fontAlgn="auto" hangingPunct="1">
              <a:spcBef>
                <a:spcPts val="0"/>
              </a:spcBef>
              <a:spcAft>
                <a:spcPts val="0"/>
              </a:spcAft>
              <a:buFont typeface="Arial" pitchFamily="34" charset="0"/>
              <a:buNone/>
              <a:defRPr/>
            </a:pPr>
            <a:r>
              <a:rPr lang="ar-SA" dirty="0" smtClean="0">
                <a:cs typeface="Traditional Arabic" pitchFamily="2" charset="-78"/>
              </a:rPr>
              <a:t>1- الاعتقاد الجازم بأنه تعالى متصف بجميع صفات الكمال والجمال والجلال, ومنزهٌ عن جميع صفات النقص, قال تعالى: </a:t>
            </a:r>
            <a:r>
              <a:rPr lang="ar-SA" dirty="0" smtClean="0">
                <a:cs typeface="CTraditional Arabic" pitchFamily="2" charset="-78"/>
              </a:rPr>
              <a:t>﴿ </a:t>
            </a:r>
            <a:r>
              <a:rPr lang="ar-SA" dirty="0" smtClean="0">
                <a:solidFill>
                  <a:srgbClr val="00B0F0"/>
                </a:solidFill>
                <a:cs typeface="Traditional Arabic" pitchFamily="2" charset="-78"/>
              </a:rPr>
              <a:t>وَلِلَّهِ الأَسْمَاءُ الْحُسْنَى فَادْعُوهُ بِهَا </a:t>
            </a:r>
            <a:r>
              <a:rPr lang="ar-SA" dirty="0" smtClean="0">
                <a:cs typeface="CTraditional Arabic" pitchFamily="2" charset="-78"/>
              </a:rPr>
              <a:t>﴾</a:t>
            </a:r>
            <a:r>
              <a:rPr lang="ar-SA" dirty="0" smtClean="0">
                <a:cs typeface="Traditional Arabic" pitchFamily="2" charset="-78"/>
              </a:rPr>
              <a:t>.</a:t>
            </a:r>
          </a:p>
          <a:p>
            <a:pPr marL="355600" lvl="1" indent="-355600" algn="justLow" eaLnBrk="1" fontAlgn="auto" hangingPunct="1">
              <a:spcBef>
                <a:spcPts val="0"/>
              </a:spcBef>
              <a:spcAft>
                <a:spcPts val="0"/>
              </a:spcAft>
              <a:buFont typeface="Arial" pitchFamily="34" charset="0"/>
              <a:buNone/>
              <a:defRPr/>
            </a:pPr>
            <a:r>
              <a:rPr lang="ar-SA" dirty="0" smtClean="0">
                <a:cs typeface="Traditional Arabic" pitchFamily="2" charset="-78"/>
              </a:rPr>
              <a:t>2- الاعتقاد الجازم بتفرده سبحانه وتعالى عن جميع الكائنات والمخلوقات في أسمائه وصفاته، قال تعالى: </a:t>
            </a:r>
            <a:r>
              <a:rPr lang="ar-SA" dirty="0" smtClean="0">
                <a:cs typeface="CTraditional Arabic" pitchFamily="2" charset="-78"/>
              </a:rPr>
              <a:t>﴿ </a:t>
            </a:r>
            <a:r>
              <a:rPr lang="ar-SA" dirty="0" smtClean="0">
                <a:solidFill>
                  <a:srgbClr val="00B0F0"/>
                </a:solidFill>
                <a:cs typeface="Traditional Arabic" pitchFamily="2" charset="-78"/>
              </a:rPr>
              <a:t>وَلَهُ الْمَثَلُ الأَعْلَى فِي السَّمَوَاتِ وَالأَرْضِ وَهُوَ الْعَزِيزُ الْحَكِيمُ </a:t>
            </a:r>
            <a:r>
              <a:rPr lang="ar-SA" dirty="0" smtClean="0">
                <a:cs typeface="CTraditional Arabic" pitchFamily="2" charset="-78"/>
              </a:rPr>
              <a:t>﴾</a:t>
            </a:r>
            <a:r>
              <a:rPr lang="ar-SA" dirty="0" smtClean="0">
                <a:cs typeface="Traditional Arabic" pitchFamily="2" charset="-78"/>
              </a:rPr>
              <a:t>.</a:t>
            </a:r>
          </a:p>
          <a:p>
            <a:pPr marL="355600" lvl="1" indent="-355600" algn="justLow" eaLnBrk="1" fontAlgn="auto" hangingPunct="1">
              <a:spcBef>
                <a:spcPts val="0"/>
              </a:spcBef>
              <a:spcAft>
                <a:spcPts val="0"/>
              </a:spcAft>
              <a:buNone/>
              <a:defRPr/>
            </a:pPr>
            <a:r>
              <a:rPr lang="ar-SA" dirty="0" smtClean="0">
                <a:cs typeface="Traditional Arabic" pitchFamily="2" charset="-78"/>
              </a:rPr>
              <a:t>3- إثبات ما أثبته الله </a:t>
            </a:r>
            <a:r>
              <a:rPr lang="ar-SA" dirty="0" smtClean="0">
                <a:cs typeface="CTraditional Arabic" pitchFamily="2" charset="-78"/>
                <a:sym typeface="AGA Arabesque"/>
              </a:rPr>
              <a:t></a:t>
            </a:r>
            <a:r>
              <a:rPr lang="ar-SA" dirty="0" smtClean="0">
                <a:cs typeface="Traditional Arabic" pitchFamily="2" charset="-78"/>
              </a:rPr>
              <a:t> لنفسه، وما أثبته له رسوله </a:t>
            </a:r>
            <a:r>
              <a:rPr lang="ar-SA" dirty="0" err="1" smtClean="0">
                <a:cs typeface="CTraditional Arabic" pitchFamily="2" charset="-78"/>
              </a:rPr>
              <a:t>ج</a:t>
            </a:r>
            <a:r>
              <a:rPr lang="ar-SA" dirty="0" smtClean="0">
                <a:cs typeface="Traditional Arabic" pitchFamily="2" charset="-78"/>
              </a:rPr>
              <a:t> من الأسماء والصفات، على ما يليق بجلاله وعظمته، من غير تحريف ولا تعطيل ولا تمثيل ولا تكييف، قال تعالى: </a:t>
            </a:r>
            <a:r>
              <a:rPr lang="ar-SA" dirty="0" smtClean="0">
                <a:cs typeface="CTraditional Arabic" pitchFamily="2" charset="-78"/>
              </a:rPr>
              <a:t>﴿ </a:t>
            </a:r>
            <a:r>
              <a:rPr lang="ar-SA" dirty="0" smtClean="0">
                <a:solidFill>
                  <a:srgbClr val="00B0F0"/>
                </a:solidFill>
                <a:cs typeface="Traditional Arabic" pitchFamily="2" charset="-78"/>
              </a:rPr>
              <a:t>لَيْسَ كَمِثْلِهِ شَيْءٌ وَهُوَ السَّمِيعُ البَصِيرُ</a:t>
            </a:r>
            <a:r>
              <a:rPr lang="ar-SA" dirty="0" smtClean="0">
                <a:cs typeface="CTraditional Arabic" pitchFamily="2" charset="-78"/>
              </a:rPr>
              <a:t>﴾</a:t>
            </a:r>
            <a:r>
              <a:rPr lang="ar-SA" dirty="0" smtClean="0">
                <a:cs typeface="Traditional Arabic" pitchFamily="2" charset="-78"/>
              </a:rPr>
              <a:t>.</a:t>
            </a:r>
          </a:p>
        </p:txBody>
      </p:sp>
      <p:sp>
        <p:nvSpPr>
          <p:cNvPr id="22532"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5F49EC2A-E90C-4B16-93C5-0A2C0D51EC10}" type="slidenum">
              <a:rPr lang="ar-SA" sz="1400"/>
              <a:pPr rtl="0"/>
              <a:t>80</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3316">
                                            <p:txEl>
                                              <p:pRg st="0" end="0"/>
                                            </p:txEl>
                                          </p:spTgt>
                                        </p:tgtEl>
                                        <p:attrNameLst>
                                          <p:attrName>style.visibility</p:attrName>
                                        </p:attrNameLst>
                                      </p:cBhvr>
                                      <p:to>
                                        <p:strVal val="visible"/>
                                      </p:to>
                                    </p:set>
                                    <p:anim calcmode="lin" valueType="num">
                                      <p:cBhvr>
                                        <p:cTn id="7" dur="500" fill="hold"/>
                                        <p:tgtEl>
                                          <p:spTgt spid="13316">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331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331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3316">
                                            <p:txEl>
                                              <p:pRg st="1" end="1"/>
                                            </p:txEl>
                                          </p:spTgt>
                                        </p:tgtEl>
                                        <p:attrNameLst>
                                          <p:attrName>style.visibility</p:attrName>
                                        </p:attrNameLst>
                                      </p:cBhvr>
                                      <p:to>
                                        <p:strVal val="visible"/>
                                      </p:to>
                                    </p:set>
                                    <p:anim calcmode="lin" valueType="num">
                                      <p:cBhvr>
                                        <p:cTn id="14" dur="500" fill="hold"/>
                                        <p:tgtEl>
                                          <p:spTgt spid="13316">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3316">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331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3316">
                                            <p:txEl>
                                              <p:pRg st="2" end="2"/>
                                            </p:txEl>
                                          </p:spTgt>
                                        </p:tgtEl>
                                        <p:attrNameLst>
                                          <p:attrName>style.visibility</p:attrName>
                                        </p:attrNameLst>
                                      </p:cBhvr>
                                      <p:to>
                                        <p:strVal val="visible"/>
                                      </p:to>
                                    </p:set>
                                    <p:anim calcmode="lin" valueType="num">
                                      <p:cBhvr>
                                        <p:cTn id="21" dur="500" fill="hold"/>
                                        <p:tgtEl>
                                          <p:spTgt spid="13316">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3316">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331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3316">
                                            <p:txEl>
                                              <p:pRg st="3" end="3"/>
                                            </p:txEl>
                                          </p:spTgt>
                                        </p:tgtEl>
                                        <p:attrNameLst>
                                          <p:attrName>style.visibility</p:attrName>
                                        </p:attrNameLst>
                                      </p:cBhvr>
                                      <p:to>
                                        <p:strVal val="visible"/>
                                      </p:to>
                                    </p:set>
                                    <p:anim calcmode="lin" valueType="num">
                                      <p:cBhvr>
                                        <p:cTn id="28" dur="500" fill="hold"/>
                                        <p:tgtEl>
                                          <p:spTgt spid="13316">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3316">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331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3316">
                                            <p:txEl>
                                              <p:pRg st="4" end="4"/>
                                            </p:txEl>
                                          </p:spTgt>
                                        </p:tgtEl>
                                        <p:attrNameLst>
                                          <p:attrName>style.visibility</p:attrName>
                                        </p:attrNameLst>
                                      </p:cBhvr>
                                      <p:to>
                                        <p:strVal val="visible"/>
                                      </p:to>
                                    </p:set>
                                    <p:anim calcmode="lin" valueType="num">
                                      <p:cBhvr>
                                        <p:cTn id="35" dur="500" fill="hold"/>
                                        <p:tgtEl>
                                          <p:spTgt spid="13316">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3316">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331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3"/>
          <p:cNvSpPr>
            <a:spLocks noGrp="1" noChangeArrowheads="1"/>
          </p:cNvSpPr>
          <p:nvPr>
            <p:ph idx="1"/>
          </p:nvPr>
        </p:nvSpPr>
        <p:spPr>
          <a:xfrm>
            <a:off x="179388" y="1989138"/>
            <a:ext cx="8640762" cy="3240087"/>
          </a:xfrm>
        </p:spPr>
        <p:txBody>
          <a:bodyPr/>
          <a:lstStyle/>
          <a:p>
            <a:pPr marL="355600" lvl="1" indent="-355600" algn="justLow" eaLnBrk="1" hangingPunct="1">
              <a:spcBef>
                <a:spcPts val="0"/>
              </a:spcBef>
              <a:buFont typeface="Arial" pitchFamily="34" charset="0"/>
              <a:buNone/>
            </a:pPr>
            <a:r>
              <a:rPr lang="ar-SA" dirty="0" smtClean="0">
                <a:cs typeface="Traditional Arabic" pitchFamily="2" charset="-78"/>
              </a:rPr>
              <a:t>4- نفي ما نفاه الله </a:t>
            </a:r>
            <a:r>
              <a:rPr lang="ar-SA" dirty="0" smtClean="0">
                <a:cs typeface="CTraditional Arabic" pitchFamily="2" charset="-78"/>
                <a:sym typeface="AGA Arabesque"/>
              </a:rPr>
              <a:t></a:t>
            </a:r>
            <a:r>
              <a:rPr lang="ar-SA" dirty="0" smtClean="0">
                <a:cs typeface="Traditional Arabic" pitchFamily="2" charset="-78"/>
              </a:rPr>
              <a:t> عن نفسه، وما نفاه عنه رسوله </a:t>
            </a:r>
            <a:r>
              <a:rPr lang="ar-SA" dirty="0" err="1" smtClean="0">
                <a:cs typeface="CTraditional Arabic" pitchFamily="2" charset="-78"/>
              </a:rPr>
              <a:t>ج</a:t>
            </a:r>
            <a:r>
              <a:rPr lang="ar-SA" dirty="0" smtClean="0">
                <a:cs typeface="Traditional Arabic" pitchFamily="2" charset="-78"/>
              </a:rPr>
              <a:t> من الأسماء والصفات، وإثبات كمال ضده, </a:t>
            </a:r>
            <a:r>
              <a:rPr lang="ar-SA" dirty="0" smtClean="0">
                <a:cs typeface="CTraditional Arabic" pitchFamily="2" charset="-78"/>
              </a:rPr>
              <a:t>﴿ </a:t>
            </a:r>
            <a:r>
              <a:rPr lang="ar-SA" dirty="0" smtClean="0">
                <a:solidFill>
                  <a:srgbClr val="00B0F0"/>
                </a:solidFill>
                <a:cs typeface="Traditional Arabic" pitchFamily="2" charset="-78"/>
              </a:rPr>
              <a:t>إِنَّ اللَّهَ لا يَظْلِمُ مِثْقَالَ ذَرَّةٍ </a:t>
            </a:r>
            <a:r>
              <a:rPr lang="ar-SA" dirty="0" smtClean="0">
                <a:cs typeface="CTraditional Arabic" pitchFamily="2" charset="-78"/>
              </a:rPr>
              <a:t>﴾</a:t>
            </a:r>
            <a:r>
              <a:rPr lang="ar-SA" dirty="0" smtClean="0">
                <a:cs typeface="Traditional Arabic" pitchFamily="2" charset="-78"/>
              </a:rPr>
              <a:t>.</a:t>
            </a:r>
          </a:p>
          <a:p>
            <a:pPr marL="355600" lvl="1" indent="-355600" algn="justLow" eaLnBrk="1" hangingPunct="1">
              <a:spcBef>
                <a:spcPts val="0"/>
              </a:spcBef>
              <a:buFont typeface="Arial" pitchFamily="34" charset="0"/>
              <a:buNone/>
            </a:pPr>
            <a:r>
              <a:rPr lang="ar-SA" dirty="0" smtClean="0">
                <a:cs typeface="Traditional Arabic" pitchFamily="2" charset="-78"/>
              </a:rPr>
              <a:t>5- الاعتقاد الجازم بالعجز التام عن إدراك حقيقة ذات الله وكيفية صفاته، وعدم الخوض في ذلك، قال تعالى: </a:t>
            </a:r>
            <a:r>
              <a:rPr lang="ar-SA" dirty="0" smtClean="0">
                <a:cs typeface="CTraditional Arabic" pitchFamily="2" charset="-78"/>
              </a:rPr>
              <a:t>﴿ </a:t>
            </a:r>
            <a:r>
              <a:rPr lang="ar-SA" dirty="0" smtClean="0">
                <a:solidFill>
                  <a:srgbClr val="00B0F0"/>
                </a:solidFill>
                <a:cs typeface="Traditional Arabic" pitchFamily="2" charset="-78"/>
              </a:rPr>
              <a:t>لا تُدْرِكُهُ الأَبْصَارُ وَهُوَ يُدْرِكُ الأَبْصَارَ وَهُوَ اللَّطِيفُ الْخَبِيرُ </a:t>
            </a:r>
            <a:r>
              <a:rPr lang="ar-SA" dirty="0" smtClean="0">
                <a:cs typeface="CTraditional Arabic" pitchFamily="2" charset="-78"/>
              </a:rPr>
              <a:t>﴾</a:t>
            </a:r>
            <a:r>
              <a:rPr lang="ar-SA" dirty="0" smtClean="0">
                <a:cs typeface="Traditional Arabic" pitchFamily="2" charset="-78"/>
              </a:rPr>
              <a:t>.</a:t>
            </a:r>
          </a:p>
          <a:p>
            <a:pPr marL="355600" lvl="1" indent="-355600" algn="justLow" eaLnBrk="1" hangingPunct="1">
              <a:spcBef>
                <a:spcPts val="0"/>
              </a:spcBef>
              <a:buClr>
                <a:srgbClr val="C00000"/>
              </a:buClr>
              <a:buSzPct val="50000"/>
              <a:buFont typeface="Wingdings" pitchFamily="2" charset="2"/>
              <a:buChar char="v"/>
            </a:pPr>
            <a:r>
              <a:rPr lang="ar-SA" dirty="0" smtClean="0">
                <a:cs typeface="Traditional Arabic" pitchFamily="2" charset="-78"/>
              </a:rPr>
              <a:t>قال ابن تيمية: ”ومن الإيمان بالله الإيمان بما وصف </a:t>
            </a:r>
            <a:r>
              <a:rPr lang="ar-SA" dirty="0" err="1" smtClean="0">
                <a:cs typeface="Traditional Arabic" pitchFamily="2" charset="-78"/>
              </a:rPr>
              <a:t>به</a:t>
            </a:r>
            <a:r>
              <a:rPr lang="ar-SA" dirty="0" smtClean="0">
                <a:cs typeface="Traditional Arabic" pitchFamily="2" charset="-78"/>
              </a:rPr>
              <a:t> نفسه في كتابه، وبما وصفه </a:t>
            </a:r>
            <a:r>
              <a:rPr lang="ar-SA" dirty="0" err="1" smtClean="0">
                <a:cs typeface="Traditional Arabic" pitchFamily="2" charset="-78"/>
              </a:rPr>
              <a:t>به</a:t>
            </a:r>
            <a:r>
              <a:rPr lang="ar-SA" dirty="0" smtClean="0">
                <a:cs typeface="Traditional Arabic" pitchFamily="2" charset="-78"/>
              </a:rPr>
              <a:t> رسوله محمد </a:t>
            </a:r>
            <a:r>
              <a:rPr lang="ar-SA" dirty="0" err="1" smtClean="0">
                <a:cs typeface="CTraditional Arabic" pitchFamily="2" charset="-78"/>
              </a:rPr>
              <a:t>ج</a:t>
            </a:r>
            <a:r>
              <a:rPr lang="ar-SA" dirty="0" smtClean="0">
                <a:cs typeface="Traditional Arabic" pitchFamily="2" charset="-78"/>
              </a:rPr>
              <a:t>، من غير تحريف، ولا تعطيل، ومن غير تكييف، ولا تمثيل، بل يؤمنون بأن الله سبحانه ليس كمثله شيء وهو السميع البصير، فلا ينفون عنه ما وصف </a:t>
            </a:r>
            <a:r>
              <a:rPr lang="ar-SA" dirty="0" err="1" smtClean="0">
                <a:cs typeface="Traditional Arabic" pitchFamily="2" charset="-78"/>
              </a:rPr>
              <a:t>به</a:t>
            </a:r>
            <a:r>
              <a:rPr lang="ar-SA" dirty="0" smtClean="0">
                <a:cs typeface="Traditional Arabic" pitchFamily="2" charset="-78"/>
              </a:rPr>
              <a:t> نفسه، ولا يحرّفون الكلم عن مواضعه، ولا يلحدون في أسماء الله وآياته، ولا يكيّفون، ولا يمثلون صفاته بصفات خلقه ”.</a:t>
            </a:r>
            <a:endParaRPr lang="en-US" dirty="0" smtClean="0">
              <a:cs typeface="Traditional Arabic" pitchFamily="2" charset="-78"/>
            </a:endParaRPr>
          </a:p>
        </p:txBody>
      </p:sp>
      <p:sp>
        <p:nvSpPr>
          <p:cNvPr id="23556"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8A325791-777C-42A6-AC9A-F6035860D324}" type="slidenum">
              <a:rPr lang="ar-SA" sz="1400"/>
              <a:pPr rtl="0"/>
              <a:t>81</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3316">
                                            <p:txEl>
                                              <p:pRg st="0" end="0"/>
                                            </p:txEl>
                                          </p:spTgt>
                                        </p:tgtEl>
                                        <p:attrNameLst>
                                          <p:attrName>style.visibility</p:attrName>
                                        </p:attrNameLst>
                                      </p:cBhvr>
                                      <p:to>
                                        <p:strVal val="visible"/>
                                      </p:to>
                                    </p:set>
                                    <p:anim calcmode="lin" valueType="num">
                                      <p:cBhvr>
                                        <p:cTn id="7" dur="500" fill="hold"/>
                                        <p:tgtEl>
                                          <p:spTgt spid="13316">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331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331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3316">
                                            <p:txEl>
                                              <p:pRg st="1" end="1"/>
                                            </p:txEl>
                                          </p:spTgt>
                                        </p:tgtEl>
                                        <p:attrNameLst>
                                          <p:attrName>style.visibility</p:attrName>
                                        </p:attrNameLst>
                                      </p:cBhvr>
                                      <p:to>
                                        <p:strVal val="visible"/>
                                      </p:to>
                                    </p:set>
                                    <p:anim calcmode="lin" valueType="num">
                                      <p:cBhvr>
                                        <p:cTn id="14" dur="500" fill="hold"/>
                                        <p:tgtEl>
                                          <p:spTgt spid="13316">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3316">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331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3316">
                                            <p:txEl>
                                              <p:pRg st="2" end="2"/>
                                            </p:txEl>
                                          </p:spTgt>
                                        </p:tgtEl>
                                        <p:attrNameLst>
                                          <p:attrName>style.visibility</p:attrName>
                                        </p:attrNameLst>
                                      </p:cBhvr>
                                      <p:to>
                                        <p:strVal val="visible"/>
                                      </p:to>
                                    </p:set>
                                    <p:anim calcmode="lin" valueType="num">
                                      <p:cBhvr>
                                        <p:cTn id="21" dur="500" fill="hold"/>
                                        <p:tgtEl>
                                          <p:spTgt spid="13316">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3316">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33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2129E407-B815-43AC-AB95-8C6E40EFB9A0}" type="slidenum">
              <a:rPr lang="ar-SA" sz="1400"/>
              <a:pPr rtl="0"/>
              <a:t>82</a:t>
            </a:fld>
            <a:endParaRPr lang="en-US" sz="1400"/>
          </a:p>
        </p:txBody>
      </p:sp>
      <p:sp>
        <p:nvSpPr>
          <p:cNvPr id="99331" name="Rectangle 3"/>
          <p:cNvSpPr>
            <a:spLocks noChangeArrowheads="1"/>
          </p:cNvSpPr>
          <p:nvPr/>
        </p:nvSpPr>
        <p:spPr bwMode="auto">
          <a:xfrm>
            <a:off x="179388" y="1989138"/>
            <a:ext cx="8640762" cy="3959225"/>
          </a:xfrm>
          <a:prstGeom prst="rect">
            <a:avLst/>
          </a:prstGeom>
          <a:noFill/>
          <a:ln w="9525">
            <a:noFill/>
            <a:miter lim="800000"/>
            <a:headEnd/>
            <a:tailEnd/>
          </a:ln>
        </p:spPr>
        <p:txBody>
          <a:bodyPr/>
          <a:lstStyle/>
          <a:p>
            <a:pPr marL="355600" indent="-355600" algn="justLow">
              <a:spcBef>
                <a:spcPts val="0"/>
              </a:spcBef>
              <a:buClr>
                <a:srgbClr val="3366FF"/>
              </a:buClr>
              <a:buSzPct val="60000"/>
              <a:buFont typeface="Wingdings" pitchFamily="2" charset="2"/>
              <a:buChar char="n"/>
            </a:pPr>
            <a:r>
              <a:rPr lang="ar-SA" sz="2800" b="0" dirty="0">
                <a:solidFill>
                  <a:srgbClr val="0000FF"/>
                </a:solidFill>
                <a:cs typeface="SKR HEAD1" pitchFamily="2" charset="-78"/>
              </a:rPr>
              <a:t>الركن الثاني: الإيمان بالملائكة</a:t>
            </a:r>
          </a:p>
          <a:p>
            <a:pPr marL="355600" indent="-355600" algn="justLow">
              <a:spcBef>
                <a:spcPts val="0"/>
              </a:spcBef>
              <a:buClr>
                <a:srgbClr val="C00000"/>
              </a:buClr>
              <a:buSzPct val="100000"/>
              <a:buFont typeface="Arial" pitchFamily="34" charset="0"/>
              <a:buChar char="•"/>
            </a:pPr>
            <a:r>
              <a:rPr lang="ar-SA" sz="2800" dirty="0">
                <a:solidFill>
                  <a:srgbClr val="C00000"/>
                </a:solidFill>
                <a:cs typeface="Traditional Arabic" pitchFamily="2" charset="-78"/>
              </a:rPr>
              <a:t>معنى الإيمان بالملائكة</a:t>
            </a:r>
          </a:p>
          <a:p>
            <a:pPr marL="355600" indent="-355600" algn="justLow">
              <a:spcBef>
                <a:spcPts val="0"/>
              </a:spcBef>
              <a:buClr>
                <a:srgbClr val="C00000"/>
              </a:buClr>
              <a:buSzPct val="50000"/>
              <a:buFont typeface="Wingdings" pitchFamily="2" charset="2"/>
              <a:buChar char="v"/>
            </a:pPr>
            <a:r>
              <a:rPr lang="ar-SA" sz="2800" b="0" dirty="0">
                <a:cs typeface="Traditional Arabic" pitchFamily="2" charset="-78"/>
              </a:rPr>
              <a:t>الاعتقاد الجازم بوجودهم إجمالاً، وبما ورد في الكتاب العزيز والسنة الصحيحة من صفاتهم وأعمالهم تفصيلاً، والإيمان بمن ورد ذكر اسمه وعمله منهم على وجه الخصوص كجبريل أمين الوحي، من غير زيادة ولا نقصان ولا تحريف</a:t>
            </a:r>
            <a:r>
              <a:rPr lang="ar-SA" sz="2800" b="0" dirty="0" smtClean="0">
                <a:cs typeface="Traditional Arabic" pitchFamily="2" charset="-78"/>
              </a:rPr>
              <a:t>.</a:t>
            </a:r>
          </a:p>
          <a:p>
            <a:pPr marL="355600" indent="-3556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حكم الإيمان بهم وحكم من أنكر وجودهم</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الإيمان بوجودهم وصفتهم وأعمالهم إجمالاً ركن من أركان الإيمان، فمن أنكر وجودهم وكذّب بهم فقد كذّب بصريح القرآن.</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إنكار خلقهم وجحد وجودهم كفر بإجماع المسلمين.</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anim calcmode="lin" valueType="num">
                                      <p:cBhvr>
                                        <p:cTn id="7" dur="500" fill="hold"/>
                                        <p:tgtEl>
                                          <p:spTgt spid="99331">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933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933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99331">
                                            <p:txEl>
                                              <p:pRg st="1" end="1"/>
                                            </p:txEl>
                                          </p:spTgt>
                                        </p:tgtEl>
                                        <p:attrNameLst>
                                          <p:attrName>style.visibility</p:attrName>
                                        </p:attrNameLst>
                                      </p:cBhvr>
                                      <p:to>
                                        <p:strVal val="visible"/>
                                      </p:to>
                                    </p:set>
                                    <p:anim calcmode="lin" valueType="num">
                                      <p:cBhvr>
                                        <p:cTn id="14" dur="500" fill="hold"/>
                                        <p:tgtEl>
                                          <p:spTgt spid="99331">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933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933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99331">
                                            <p:txEl>
                                              <p:pRg st="2" end="2"/>
                                            </p:txEl>
                                          </p:spTgt>
                                        </p:tgtEl>
                                        <p:attrNameLst>
                                          <p:attrName>style.visibility</p:attrName>
                                        </p:attrNameLst>
                                      </p:cBhvr>
                                      <p:to>
                                        <p:strVal val="visible"/>
                                      </p:to>
                                    </p:set>
                                    <p:anim calcmode="lin" valueType="num">
                                      <p:cBhvr>
                                        <p:cTn id="21" dur="500" fill="hold"/>
                                        <p:tgtEl>
                                          <p:spTgt spid="99331">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9933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933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99331">
                                            <p:txEl>
                                              <p:pRg st="3" end="3"/>
                                            </p:txEl>
                                          </p:spTgt>
                                        </p:tgtEl>
                                        <p:attrNameLst>
                                          <p:attrName>style.visibility</p:attrName>
                                        </p:attrNameLst>
                                      </p:cBhvr>
                                      <p:to>
                                        <p:strVal val="visible"/>
                                      </p:to>
                                    </p:set>
                                    <p:anim calcmode="lin" valueType="num">
                                      <p:cBhvr>
                                        <p:cTn id="28" dur="500" fill="hold"/>
                                        <p:tgtEl>
                                          <p:spTgt spid="99331">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9933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9933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99331">
                                            <p:txEl>
                                              <p:pRg st="4" end="4"/>
                                            </p:txEl>
                                          </p:spTgt>
                                        </p:tgtEl>
                                        <p:attrNameLst>
                                          <p:attrName>style.visibility</p:attrName>
                                        </p:attrNameLst>
                                      </p:cBhvr>
                                      <p:to>
                                        <p:strVal val="visible"/>
                                      </p:to>
                                    </p:set>
                                    <p:anim calcmode="lin" valueType="num">
                                      <p:cBhvr>
                                        <p:cTn id="35" dur="500" fill="hold"/>
                                        <p:tgtEl>
                                          <p:spTgt spid="99331">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9933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9933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99331">
                                            <p:txEl>
                                              <p:pRg st="5" end="5"/>
                                            </p:txEl>
                                          </p:spTgt>
                                        </p:tgtEl>
                                        <p:attrNameLst>
                                          <p:attrName>style.visibility</p:attrName>
                                        </p:attrNameLst>
                                      </p:cBhvr>
                                      <p:to>
                                        <p:strVal val="visible"/>
                                      </p:to>
                                    </p:set>
                                    <p:anim calcmode="lin" valueType="num">
                                      <p:cBhvr>
                                        <p:cTn id="42" dur="500" fill="hold"/>
                                        <p:tgtEl>
                                          <p:spTgt spid="99331">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9933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993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bldLvl="5"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061BEEE6-1FAC-4E29-894A-82A97D2EC463}" type="slidenum">
              <a:rPr lang="ar-SA" sz="1400"/>
              <a:pPr rtl="0"/>
              <a:t>83</a:t>
            </a:fld>
            <a:endParaRPr lang="en-US" sz="1400"/>
          </a:p>
        </p:txBody>
      </p:sp>
      <p:sp>
        <p:nvSpPr>
          <p:cNvPr id="99331" name="Rectangle 3"/>
          <p:cNvSpPr>
            <a:spLocks noChangeArrowheads="1"/>
          </p:cNvSpPr>
          <p:nvPr/>
        </p:nvSpPr>
        <p:spPr bwMode="auto">
          <a:xfrm>
            <a:off x="179388" y="1989138"/>
            <a:ext cx="8640762" cy="3959225"/>
          </a:xfrm>
          <a:prstGeom prst="rect">
            <a:avLst/>
          </a:prstGeom>
          <a:noFill/>
          <a:ln w="9525">
            <a:noFill/>
            <a:miter lim="800000"/>
            <a:headEnd/>
            <a:tailEnd/>
          </a:ln>
        </p:spPr>
        <p:txBody>
          <a:bodyPr/>
          <a:lstStyle/>
          <a:p>
            <a:pPr marL="355600" indent="-3556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صفات </a:t>
            </a:r>
            <a:r>
              <a:rPr lang="ar-SA" sz="2800" dirty="0">
                <a:solidFill>
                  <a:srgbClr val="C00000"/>
                </a:solidFill>
                <a:cs typeface="Traditional Arabic" pitchFamily="2" charset="-78"/>
              </a:rPr>
              <a:t>الملائكة:</a:t>
            </a:r>
          </a:p>
          <a:p>
            <a:pPr marL="355600" indent="-355600" algn="justLow">
              <a:spcBef>
                <a:spcPts val="0"/>
              </a:spcBef>
              <a:buClr>
                <a:srgbClr val="C00000"/>
              </a:buClr>
              <a:buSzPct val="100000"/>
            </a:pPr>
            <a:r>
              <a:rPr lang="ar-SA" sz="2800" b="0" dirty="0" smtClean="0">
                <a:cs typeface="Traditional Arabic" pitchFamily="2" charset="-78"/>
              </a:rPr>
              <a:t>1- أنهم أولو أجنحة وخلقة عظيمة: 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الْحَمْدُ لِلَّهِ فَاطِرِ السَّمَوَاتِ وَالأَرْضِ جَاعِلِ الْمَلائِكَةِ رُسُلاً أُولِي أَجْنِحَةٍ مَثْنَى وَثُلاثَ وَرُبَاعَ يَزِيدُ فِي الْخَلْقِ مَا يَشَاءُ </a:t>
            </a:r>
            <a:r>
              <a:rPr lang="ar-SA" sz="2800" b="0" dirty="0" smtClean="0">
                <a:cs typeface="CTraditional Arabic" pitchFamily="2" charset="-78"/>
              </a:rPr>
              <a:t>﴾</a:t>
            </a:r>
            <a:r>
              <a:rPr lang="ar-SA" sz="2800" b="0" dirty="0" smtClean="0">
                <a:cs typeface="Traditional Arabic" pitchFamily="2" charset="-78"/>
              </a:rPr>
              <a:t>. </a:t>
            </a:r>
          </a:p>
          <a:p>
            <a:pPr marL="355600" indent="-355600" algn="justLow">
              <a:spcBef>
                <a:spcPts val="0"/>
              </a:spcBef>
              <a:buClr>
                <a:srgbClr val="C00000"/>
              </a:buClr>
              <a:buSzPct val="100000"/>
            </a:pPr>
            <a:r>
              <a:rPr lang="ar-SA" sz="2800" b="0" dirty="0" smtClean="0">
                <a:cs typeface="Traditional Arabic" pitchFamily="2" charset="-78"/>
              </a:rPr>
              <a:t>2- </a:t>
            </a:r>
            <a:r>
              <a:rPr lang="ar-SA" sz="2800" b="0" dirty="0">
                <a:cs typeface="Traditional Arabic" pitchFamily="2" charset="-78"/>
              </a:rPr>
              <a:t>لهم قدرة على التشكل والتمثل بصورة البشر: قال تعالى: </a:t>
            </a:r>
            <a:r>
              <a:rPr lang="ar-SA" sz="2800" b="0" dirty="0">
                <a:cs typeface="CTraditional Arabic" pitchFamily="2" charset="-78"/>
              </a:rPr>
              <a:t>﴿ </a:t>
            </a:r>
            <a:r>
              <a:rPr lang="ar-SA" sz="2800" b="0" dirty="0">
                <a:solidFill>
                  <a:srgbClr val="00B0F0"/>
                </a:solidFill>
                <a:cs typeface="Traditional Arabic" pitchFamily="2" charset="-78"/>
              </a:rPr>
              <a:t>فَأَرْسَلْنَا إِلَيْهَا رُوحَنَا فَتَمَثَّلَ لَهَا بَشَراً سَوِيّاً </a:t>
            </a:r>
            <a:r>
              <a:rPr lang="ar-SA" sz="2800" b="0" dirty="0" smtClean="0">
                <a:cs typeface="CTraditional Arabic" pitchFamily="2" charset="-78"/>
              </a:rPr>
              <a:t>﴾</a:t>
            </a:r>
            <a:r>
              <a:rPr lang="ar-SA" sz="2800" b="0" dirty="0" smtClean="0">
                <a:cs typeface="Traditional Arabic" pitchFamily="2" charset="-78"/>
              </a:rPr>
              <a:t>, وفي الحديث: ” </a:t>
            </a:r>
            <a:r>
              <a:rPr lang="ar-SA" sz="2800" b="0" dirty="0" smtClean="0">
                <a:solidFill>
                  <a:srgbClr val="FF0000"/>
                </a:solidFill>
                <a:cs typeface="Traditional Arabic" pitchFamily="2" charset="-78"/>
              </a:rPr>
              <a:t>بينما نحن جلوسٌ عند النبي </a:t>
            </a:r>
            <a:r>
              <a:rPr lang="ar-SA" sz="2800" b="0" dirty="0" err="1" smtClean="0">
                <a:solidFill>
                  <a:srgbClr val="FF0000"/>
                </a:solidFill>
                <a:cs typeface="CTraditional Arabic" pitchFamily="2" charset="-78"/>
              </a:rPr>
              <a:t>ج</a:t>
            </a:r>
            <a:r>
              <a:rPr lang="ar-SA" sz="2800" b="0" dirty="0" smtClean="0">
                <a:solidFill>
                  <a:srgbClr val="FF0000"/>
                </a:solidFill>
                <a:cs typeface="Traditional Arabic" pitchFamily="2" charset="-78"/>
              </a:rPr>
              <a:t> ‏ذَاتَ يَوْمٍ، إِذْ طَلَعَ عَلَيْنَا رَجُلٌ شَدِيدُ بَيَاضِ الثِّيَابِ، شَدِيدُ سَوَادِ الشَّعَرِ، لَا يُرَى عَلَيْهِ أَثَرُ السَّفَرِ، وَلَا يَعْرِفُهُ مِنَّا أَحَدٌ </a:t>
            </a:r>
            <a:r>
              <a:rPr lang="ar-SA" sz="2800" b="0" dirty="0" smtClean="0">
                <a:cs typeface="Traditional Arabic" pitchFamily="2" charset="-78"/>
              </a:rPr>
              <a:t>”, وقد ذكر النبي </a:t>
            </a:r>
            <a:r>
              <a:rPr lang="ar-SA" sz="2800" b="0" dirty="0" err="1" smtClean="0">
                <a:cs typeface="CTraditional Arabic" pitchFamily="2" charset="-78"/>
              </a:rPr>
              <a:t>ج</a:t>
            </a:r>
            <a:r>
              <a:rPr lang="ar-SA" sz="2800" b="0" dirty="0" smtClean="0">
                <a:cs typeface="Traditional Arabic" pitchFamily="2" charset="-78"/>
              </a:rPr>
              <a:t> أنه جبريل </a:t>
            </a:r>
            <a:r>
              <a:rPr lang="ar-SA" sz="2800" b="0" dirty="0" smtClean="0">
                <a:cs typeface="CTraditional Arabic"/>
              </a:rPr>
              <a:t>÷</a:t>
            </a:r>
            <a:r>
              <a:rPr lang="ar-SA" sz="2800" b="0" dirty="0" smtClean="0">
                <a:cs typeface="Traditional Arabic" pitchFamily="2" charset="-78"/>
              </a:rPr>
              <a:t>.</a:t>
            </a:r>
          </a:p>
          <a:p>
            <a:pPr marL="355600" indent="-355600" algn="justLow">
              <a:spcBef>
                <a:spcPts val="0"/>
              </a:spcBef>
              <a:buClr>
                <a:schemeClr val="folHlink"/>
              </a:buClr>
              <a:buSzPct val="60000"/>
            </a:pPr>
            <a:r>
              <a:rPr lang="ar-SA" sz="2800" b="0" dirty="0" smtClean="0">
                <a:cs typeface="Traditional Arabic" pitchFamily="2" charset="-78"/>
              </a:rPr>
              <a:t>3- أنهم أعداد كثيرة لا يحصيها إلا الله؛ 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وَمَا يَعْلَمُ جُنُودَ رَبِّكَ إِلاَّ هُوَ </a:t>
            </a:r>
            <a:r>
              <a:rPr lang="ar-SA" sz="2800" b="0" dirty="0" smtClean="0">
                <a:cs typeface="CTraditional Arabic" pitchFamily="2" charset="-78"/>
              </a:rPr>
              <a:t>﴾</a:t>
            </a:r>
            <a:r>
              <a:rPr lang="ar-SA" sz="2800" b="0" dirty="0" smtClean="0">
                <a:cs typeface="Traditional Arabic" pitchFamily="2" charset="-78"/>
              </a:rPr>
              <a:t>.</a:t>
            </a:r>
          </a:p>
          <a:p>
            <a:pPr marL="355600" indent="-355600" algn="justLow">
              <a:spcBef>
                <a:spcPts val="0"/>
              </a:spcBef>
              <a:buClr>
                <a:schemeClr val="folHlink"/>
              </a:buClr>
              <a:buSzPct val="60000"/>
            </a:pPr>
            <a:r>
              <a:rPr lang="ar-SA" sz="2800" b="0" dirty="0" smtClean="0">
                <a:cs typeface="Traditional Arabic" pitchFamily="2" charset="-78"/>
              </a:rPr>
              <a:t>4- أنهم مفطورون على العبادة ومعصومون من المعصية, 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يُسَبِّحُونَ اللَّيْلَ وَالنَّهَارَ لا يَفْتُرُونَ </a:t>
            </a:r>
            <a:r>
              <a:rPr lang="ar-SA" sz="2800" b="0" dirty="0" smtClean="0">
                <a:cs typeface="CTraditional Arabic" pitchFamily="2" charset="-78"/>
              </a:rPr>
              <a:t>﴾</a:t>
            </a:r>
            <a:r>
              <a:rPr lang="ar-SA" sz="2800" b="0" dirty="0" smtClean="0">
                <a:cs typeface="Traditional Arabic" pitchFamily="2" charset="-78"/>
              </a:rPr>
              <a:t>.</a:t>
            </a:r>
          </a:p>
          <a:p>
            <a:pPr marL="355600" indent="-355600" algn="justLow">
              <a:spcBef>
                <a:spcPts val="0"/>
              </a:spcBef>
              <a:buClr>
                <a:srgbClr val="C00000"/>
              </a:buClr>
              <a:buSzPct val="100000"/>
            </a:pP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anim calcmode="lin" valueType="num">
                                      <p:cBhvr>
                                        <p:cTn id="7" dur="500" fill="hold"/>
                                        <p:tgtEl>
                                          <p:spTgt spid="99331">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933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933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99331">
                                            <p:txEl>
                                              <p:pRg st="1" end="1"/>
                                            </p:txEl>
                                          </p:spTgt>
                                        </p:tgtEl>
                                        <p:attrNameLst>
                                          <p:attrName>style.visibility</p:attrName>
                                        </p:attrNameLst>
                                      </p:cBhvr>
                                      <p:to>
                                        <p:strVal val="visible"/>
                                      </p:to>
                                    </p:set>
                                    <p:anim calcmode="lin" valueType="num">
                                      <p:cBhvr>
                                        <p:cTn id="14" dur="500" fill="hold"/>
                                        <p:tgtEl>
                                          <p:spTgt spid="99331">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933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933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99331">
                                            <p:txEl>
                                              <p:pRg st="2" end="2"/>
                                            </p:txEl>
                                          </p:spTgt>
                                        </p:tgtEl>
                                        <p:attrNameLst>
                                          <p:attrName>style.visibility</p:attrName>
                                        </p:attrNameLst>
                                      </p:cBhvr>
                                      <p:to>
                                        <p:strVal val="visible"/>
                                      </p:to>
                                    </p:set>
                                    <p:anim calcmode="lin" valueType="num">
                                      <p:cBhvr>
                                        <p:cTn id="21" dur="500" fill="hold"/>
                                        <p:tgtEl>
                                          <p:spTgt spid="99331">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9933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933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99331">
                                            <p:txEl>
                                              <p:pRg st="3" end="3"/>
                                            </p:txEl>
                                          </p:spTgt>
                                        </p:tgtEl>
                                        <p:attrNameLst>
                                          <p:attrName>style.visibility</p:attrName>
                                        </p:attrNameLst>
                                      </p:cBhvr>
                                      <p:to>
                                        <p:strVal val="visible"/>
                                      </p:to>
                                    </p:set>
                                    <p:anim calcmode="lin" valueType="num">
                                      <p:cBhvr>
                                        <p:cTn id="28" dur="500" fill="hold"/>
                                        <p:tgtEl>
                                          <p:spTgt spid="99331">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9933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9933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99331">
                                            <p:txEl>
                                              <p:pRg st="4" end="4"/>
                                            </p:txEl>
                                          </p:spTgt>
                                        </p:tgtEl>
                                        <p:attrNameLst>
                                          <p:attrName>style.visibility</p:attrName>
                                        </p:attrNameLst>
                                      </p:cBhvr>
                                      <p:to>
                                        <p:strVal val="visible"/>
                                      </p:to>
                                    </p:set>
                                    <p:anim calcmode="lin" valueType="num">
                                      <p:cBhvr>
                                        <p:cTn id="35" dur="500" fill="hold"/>
                                        <p:tgtEl>
                                          <p:spTgt spid="99331">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9933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993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bldLvl="5"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عنصر نائب لرقم الشريحة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4D9595C0-84BC-4386-B8F1-D02B028F4215}" type="slidenum">
              <a:rPr lang="ar-SA" sz="1400"/>
              <a:pPr rtl="0"/>
              <a:t>84</a:t>
            </a:fld>
            <a:endParaRPr lang="en-US" sz="1400"/>
          </a:p>
        </p:txBody>
      </p:sp>
      <p:sp>
        <p:nvSpPr>
          <p:cNvPr id="15365" name="مستطيل 3"/>
          <p:cNvSpPr>
            <a:spLocks noChangeArrowheads="1"/>
          </p:cNvSpPr>
          <p:nvPr/>
        </p:nvSpPr>
        <p:spPr bwMode="auto">
          <a:xfrm>
            <a:off x="179388" y="1989138"/>
            <a:ext cx="8640762" cy="3539430"/>
          </a:xfrm>
          <a:prstGeom prst="rect">
            <a:avLst/>
          </a:prstGeom>
          <a:noFill/>
          <a:ln w="9525">
            <a:noFill/>
            <a:miter lim="800000"/>
            <a:headEnd/>
            <a:tailEnd/>
          </a:ln>
        </p:spPr>
        <p:txBody>
          <a:bodyPr>
            <a:spAutoFit/>
          </a:bodyPr>
          <a:lstStyle/>
          <a:p>
            <a:pPr marL="355600" indent="-3556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نماذج </a:t>
            </a:r>
            <a:r>
              <a:rPr lang="ar-SA" sz="2800" dirty="0">
                <a:solidFill>
                  <a:srgbClr val="C00000"/>
                </a:solidFill>
                <a:cs typeface="Traditional Arabic" pitchFamily="2" charset="-78"/>
              </a:rPr>
              <a:t>من أعمال الملائكة</a:t>
            </a:r>
          </a:p>
          <a:p>
            <a:pPr marL="355600" indent="-355600" algn="justLow">
              <a:spcBef>
                <a:spcPts val="0"/>
              </a:spcBef>
              <a:buClr>
                <a:srgbClr val="C00000"/>
              </a:buClr>
              <a:buSzPct val="100000"/>
            </a:pPr>
            <a:r>
              <a:rPr lang="ar-SA" sz="2800" dirty="0">
                <a:solidFill>
                  <a:srgbClr val="C00000"/>
                </a:solidFill>
                <a:cs typeface="Traditional Arabic" pitchFamily="2" charset="-78"/>
              </a:rPr>
              <a:t>1- جبريل </a:t>
            </a:r>
            <a:r>
              <a:rPr lang="ar-SA" sz="2800" b="0" dirty="0">
                <a:solidFill>
                  <a:srgbClr val="C00000"/>
                </a:solidFill>
                <a:cs typeface="CTraditional Arabic" pitchFamily="2" charset="-78"/>
              </a:rPr>
              <a:t>÷</a:t>
            </a:r>
            <a:r>
              <a:rPr lang="ar-SA" sz="2800" dirty="0">
                <a:solidFill>
                  <a:srgbClr val="C00000"/>
                </a:solidFill>
                <a:cs typeface="Traditional Arabic" pitchFamily="2" charset="-78"/>
              </a:rPr>
              <a:t>: </a:t>
            </a:r>
            <a:r>
              <a:rPr lang="ar-SA" sz="2800" b="0" dirty="0">
                <a:cs typeface="Traditional Arabic" pitchFamily="2" charset="-78"/>
              </a:rPr>
              <a:t>وهو الموكل بالوحي على </a:t>
            </a:r>
            <a:r>
              <a:rPr lang="ar-SA" sz="2800" b="0" dirty="0" smtClean="0">
                <a:cs typeface="Traditional Arabic" pitchFamily="2" charset="-78"/>
              </a:rPr>
              <a:t>الأنبياء.</a:t>
            </a:r>
            <a:endParaRPr lang="ar-SA" sz="2800" b="0" dirty="0">
              <a:cs typeface="Traditional Arabic" pitchFamily="2" charset="-78"/>
            </a:endParaRPr>
          </a:p>
          <a:p>
            <a:pPr marL="355600" indent="-355600" algn="justLow">
              <a:spcBef>
                <a:spcPts val="0"/>
              </a:spcBef>
              <a:buClr>
                <a:srgbClr val="C00000"/>
              </a:buClr>
              <a:buSzPct val="100000"/>
            </a:pPr>
            <a:r>
              <a:rPr lang="ar-SA" sz="2800" dirty="0">
                <a:solidFill>
                  <a:srgbClr val="C00000"/>
                </a:solidFill>
                <a:cs typeface="Traditional Arabic" pitchFamily="2" charset="-78"/>
              </a:rPr>
              <a:t>2- </a:t>
            </a:r>
            <a:r>
              <a:rPr lang="ar-SA" sz="2800" dirty="0" err="1">
                <a:solidFill>
                  <a:srgbClr val="C00000"/>
                </a:solidFill>
                <a:cs typeface="Traditional Arabic" pitchFamily="2" charset="-78"/>
              </a:rPr>
              <a:t>ميكائيل</a:t>
            </a:r>
            <a:r>
              <a:rPr lang="ar-SA" sz="2800" dirty="0">
                <a:solidFill>
                  <a:srgbClr val="C00000"/>
                </a:solidFill>
                <a:cs typeface="Traditional Arabic" pitchFamily="2" charset="-78"/>
              </a:rPr>
              <a:t> </a:t>
            </a:r>
            <a:r>
              <a:rPr lang="ar-SA" sz="2800" b="0" dirty="0">
                <a:solidFill>
                  <a:srgbClr val="C00000"/>
                </a:solidFill>
                <a:cs typeface="CTraditional Arabic" pitchFamily="2" charset="-78"/>
              </a:rPr>
              <a:t>÷</a:t>
            </a:r>
            <a:r>
              <a:rPr lang="ar-SA" sz="2800" dirty="0">
                <a:solidFill>
                  <a:srgbClr val="C00000"/>
                </a:solidFill>
                <a:cs typeface="Traditional Arabic" pitchFamily="2" charset="-78"/>
              </a:rPr>
              <a:t>: </a:t>
            </a:r>
            <a:r>
              <a:rPr lang="ar-SA" sz="2800" b="0" dirty="0">
                <a:cs typeface="Traditional Arabic" pitchFamily="2" charset="-78"/>
              </a:rPr>
              <a:t>وهو الموكل </a:t>
            </a:r>
            <a:r>
              <a:rPr lang="ar-SA" sz="2800" b="0" dirty="0" smtClean="0">
                <a:cs typeface="Traditional Arabic" pitchFamily="2" charset="-78"/>
              </a:rPr>
              <a:t>بالقطر.</a:t>
            </a:r>
          </a:p>
          <a:p>
            <a:pPr marL="457200" indent="-457200" algn="justLow">
              <a:spcBef>
                <a:spcPts val="0"/>
              </a:spcBef>
              <a:buClr>
                <a:schemeClr val="folHlink"/>
              </a:buClr>
              <a:buSzPct val="60000"/>
            </a:pPr>
            <a:r>
              <a:rPr lang="ar-SA" sz="2800" dirty="0" smtClean="0">
                <a:solidFill>
                  <a:srgbClr val="C00000"/>
                </a:solidFill>
                <a:cs typeface="Traditional Arabic" pitchFamily="2" charset="-78"/>
              </a:rPr>
              <a:t>3- </a:t>
            </a:r>
            <a:r>
              <a:rPr lang="ar-SA" sz="2800" dirty="0" err="1" smtClean="0">
                <a:solidFill>
                  <a:srgbClr val="C00000"/>
                </a:solidFill>
                <a:cs typeface="Traditional Arabic" pitchFamily="2" charset="-78"/>
              </a:rPr>
              <a:t>إسرافيل</a:t>
            </a:r>
            <a:r>
              <a:rPr lang="ar-SA" sz="2800" dirty="0" smtClean="0">
                <a:solidFill>
                  <a:srgbClr val="C00000"/>
                </a:solidFill>
                <a:cs typeface="Traditional Arabic" pitchFamily="2" charset="-78"/>
              </a:rPr>
              <a:t> </a:t>
            </a:r>
            <a:r>
              <a:rPr lang="ar-SA" sz="2800" b="0" dirty="0" smtClean="0">
                <a:solidFill>
                  <a:srgbClr val="C00000"/>
                </a:solidFill>
                <a:cs typeface="CTraditional Arabic" pitchFamily="2" charset="-78"/>
              </a:rPr>
              <a:t>÷</a:t>
            </a:r>
            <a:r>
              <a:rPr lang="ar-SA" sz="2800" dirty="0" smtClean="0">
                <a:solidFill>
                  <a:srgbClr val="C00000"/>
                </a:solidFill>
                <a:cs typeface="Traditional Arabic" pitchFamily="2" charset="-78"/>
              </a:rPr>
              <a:t>: </a:t>
            </a:r>
            <a:r>
              <a:rPr lang="ar-SA" sz="2800" b="0" dirty="0" smtClean="0">
                <a:cs typeface="Traditional Arabic" pitchFamily="2" charset="-78"/>
              </a:rPr>
              <a:t>وهو الموكل بالصور والنفخ فيه.</a:t>
            </a:r>
          </a:p>
          <a:p>
            <a:pPr marL="457200" indent="-457200" algn="justLow">
              <a:spcBef>
                <a:spcPts val="0"/>
              </a:spcBef>
              <a:buClr>
                <a:schemeClr val="folHlink"/>
              </a:buClr>
              <a:buSzPct val="60000"/>
            </a:pPr>
            <a:r>
              <a:rPr lang="ar-SA" sz="2800" dirty="0" smtClean="0">
                <a:solidFill>
                  <a:srgbClr val="C00000"/>
                </a:solidFill>
                <a:cs typeface="Traditional Arabic" pitchFamily="2" charset="-78"/>
              </a:rPr>
              <a:t>4- ملك الموت </a:t>
            </a:r>
            <a:r>
              <a:rPr lang="ar-SA" sz="2800" b="0" dirty="0" smtClean="0">
                <a:solidFill>
                  <a:srgbClr val="C00000"/>
                </a:solidFill>
                <a:cs typeface="CTraditional Arabic" pitchFamily="2" charset="-78"/>
              </a:rPr>
              <a:t>÷</a:t>
            </a:r>
            <a:r>
              <a:rPr lang="ar-SA" sz="2800" dirty="0" smtClean="0">
                <a:solidFill>
                  <a:srgbClr val="C00000"/>
                </a:solidFill>
                <a:cs typeface="Traditional Arabic" pitchFamily="2" charset="-78"/>
              </a:rPr>
              <a:t>: </a:t>
            </a:r>
            <a:r>
              <a:rPr lang="ar-SA" sz="2800" b="0" dirty="0" smtClean="0">
                <a:cs typeface="Traditional Arabic" pitchFamily="2" charset="-78"/>
              </a:rPr>
              <a:t>وهو الموكل بقبض الأرواح.</a:t>
            </a:r>
          </a:p>
          <a:p>
            <a:pPr marL="457200" indent="-457200" algn="justLow">
              <a:spcBef>
                <a:spcPts val="0"/>
              </a:spcBef>
              <a:buClr>
                <a:schemeClr val="folHlink"/>
              </a:buClr>
              <a:buSzPct val="60000"/>
            </a:pPr>
            <a:r>
              <a:rPr lang="ar-SA" sz="2800" dirty="0" smtClean="0">
                <a:solidFill>
                  <a:srgbClr val="C00000"/>
                </a:solidFill>
                <a:cs typeface="Traditional Arabic" pitchFamily="2" charset="-78"/>
              </a:rPr>
              <a:t>5- خزنة الجنة.</a:t>
            </a:r>
            <a:endParaRPr lang="ar-SA" sz="2800" b="0" dirty="0" smtClean="0">
              <a:cs typeface="Traditional Arabic" pitchFamily="2" charset="-78"/>
            </a:endParaRPr>
          </a:p>
          <a:p>
            <a:pPr marL="457200" indent="-457200" algn="justLow">
              <a:spcBef>
                <a:spcPts val="0"/>
              </a:spcBef>
              <a:buClr>
                <a:schemeClr val="folHlink"/>
              </a:buClr>
              <a:buSzPct val="60000"/>
            </a:pPr>
            <a:r>
              <a:rPr lang="ar-SA" sz="2800" dirty="0" smtClean="0">
                <a:solidFill>
                  <a:srgbClr val="C00000"/>
                </a:solidFill>
                <a:cs typeface="Traditional Arabic" pitchFamily="2" charset="-78"/>
              </a:rPr>
              <a:t>6- خزنة النار.</a:t>
            </a:r>
          </a:p>
          <a:p>
            <a:pPr marL="457200" indent="-457200" algn="justLow">
              <a:spcBef>
                <a:spcPts val="0"/>
              </a:spcBef>
              <a:buClr>
                <a:schemeClr val="folHlink"/>
              </a:buClr>
              <a:buSzPct val="60000"/>
            </a:pPr>
            <a:r>
              <a:rPr lang="ar-SA" sz="2800" dirty="0" smtClean="0">
                <a:solidFill>
                  <a:srgbClr val="C00000"/>
                </a:solidFill>
                <a:cs typeface="Traditional Arabic" pitchFamily="2" charset="-78"/>
              </a:rPr>
              <a:t>7- حملة العرش.</a:t>
            </a:r>
            <a:endParaRPr lang="ar-SA" sz="2800" b="0" dirty="0" smtClean="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5365">
                                            <p:txEl>
                                              <p:pRg st="0" end="0"/>
                                            </p:txEl>
                                          </p:spTgt>
                                        </p:tgtEl>
                                        <p:attrNameLst>
                                          <p:attrName>style.visibility</p:attrName>
                                        </p:attrNameLst>
                                      </p:cBhvr>
                                      <p:to>
                                        <p:strVal val="visible"/>
                                      </p:to>
                                    </p:set>
                                    <p:anim calcmode="lin" valueType="num">
                                      <p:cBhvr>
                                        <p:cTn id="7" dur="500" fill="hold"/>
                                        <p:tgtEl>
                                          <p:spTgt spid="15365">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536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536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5365">
                                            <p:txEl>
                                              <p:pRg st="1" end="1"/>
                                            </p:txEl>
                                          </p:spTgt>
                                        </p:tgtEl>
                                        <p:attrNameLst>
                                          <p:attrName>style.visibility</p:attrName>
                                        </p:attrNameLst>
                                      </p:cBhvr>
                                      <p:to>
                                        <p:strVal val="visible"/>
                                      </p:to>
                                    </p:set>
                                    <p:anim calcmode="lin" valueType="num">
                                      <p:cBhvr>
                                        <p:cTn id="14" dur="500" fill="hold"/>
                                        <p:tgtEl>
                                          <p:spTgt spid="15365">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5365">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536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5365">
                                            <p:txEl>
                                              <p:pRg st="2" end="2"/>
                                            </p:txEl>
                                          </p:spTgt>
                                        </p:tgtEl>
                                        <p:attrNameLst>
                                          <p:attrName>style.visibility</p:attrName>
                                        </p:attrNameLst>
                                      </p:cBhvr>
                                      <p:to>
                                        <p:strVal val="visible"/>
                                      </p:to>
                                    </p:set>
                                    <p:anim calcmode="lin" valueType="num">
                                      <p:cBhvr>
                                        <p:cTn id="21" dur="500" fill="hold"/>
                                        <p:tgtEl>
                                          <p:spTgt spid="15365">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536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536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5365">
                                            <p:txEl>
                                              <p:pRg st="3" end="3"/>
                                            </p:txEl>
                                          </p:spTgt>
                                        </p:tgtEl>
                                        <p:attrNameLst>
                                          <p:attrName>style.visibility</p:attrName>
                                        </p:attrNameLst>
                                      </p:cBhvr>
                                      <p:to>
                                        <p:strVal val="visible"/>
                                      </p:to>
                                    </p:set>
                                    <p:anim calcmode="lin" valueType="num">
                                      <p:cBhvr>
                                        <p:cTn id="28" dur="500" fill="hold"/>
                                        <p:tgtEl>
                                          <p:spTgt spid="15365">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5365">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536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5365">
                                            <p:txEl>
                                              <p:pRg st="4" end="4"/>
                                            </p:txEl>
                                          </p:spTgt>
                                        </p:tgtEl>
                                        <p:attrNameLst>
                                          <p:attrName>style.visibility</p:attrName>
                                        </p:attrNameLst>
                                      </p:cBhvr>
                                      <p:to>
                                        <p:strVal val="visible"/>
                                      </p:to>
                                    </p:set>
                                    <p:anim calcmode="lin" valueType="num">
                                      <p:cBhvr>
                                        <p:cTn id="35" dur="500" fill="hold"/>
                                        <p:tgtEl>
                                          <p:spTgt spid="15365">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5365">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536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5365">
                                            <p:txEl>
                                              <p:pRg st="5" end="5"/>
                                            </p:txEl>
                                          </p:spTgt>
                                        </p:tgtEl>
                                        <p:attrNameLst>
                                          <p:attrName>style.visibility</p:attrName>
                                        </p:attrNameLst>
                                      </p:cBhvr>
                                      <p:to>
                                        <p:strVal val="visible"/>
                                      </p:to>
                                    </p:set>
                                    <p:anim calcmode="lin" valueType="num">
                                      <p:cBhvr>
                                        <p:cTn id="42" dur="500" fill="hold"/>
                                        <p:tgtEl>
                                          <p:spTgt spid="15365">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15365">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1536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5365">
                                            <p:txEl>
                                              <p:pRg st="6" end="6"/>
                                            </p:txEl>
                                          </p:spTgt>
                                        </p:tgtEl>
                                        <p:attrNameLst>
                                          <p:attrName>style.visibility</p:attrName>
                                        </p:attrNameLst>
                                      </p:cBhvr>
                                      <p:to>
                                        <p:strVal val="visible"/>
                                      </p:to>
                                    </p:set>
                                    <p:anim calcmode="lin" valueType="num">
                                      <p:cBhvr>
                                        <p:cTn id="49" dur="500" fill="hold"/>
                                        <p:tgtEl>
                                          <p:spTgt spid="15365">
                                            <p:txEl>
                                              <p:pRg st="6" end="6"/>
                                            </p:txEl>
                                          </p:spTgt>
                                        </p:tgtEl>
                                        <p:attrNameLst>
                                          <p:attrName>ppt_x</p:attrName>
                                        </p:attrNameLst>
                                      </p:cBhvr>
                                      <p:tavLst>
                                        <p:tav tm="0">
                                          <p:val>
                                            <p:strVal val="#ppt_x-.2"/>
                                          </p:val>
                                        </p:tav>
                                        <p:tav tm="100000">
                                          <p:val>
                                            <p:strVal val="#ppt_x"/>
                                          </p:val>
                                        </p:tav>
                                      </p:tavLst>
                                    </p:anim>
                                    <p:anim calcmode="lin" valueType="num">
                                      <p:cBhvr>
                                        <p:cTn id="50" dur="500" fill="hold"/>
                                        <p:tgtEl>
                                          <p:spTgt spid="15365">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500"/>
                                        <p:tgtEl>
                                          <p:spTgt spid="1536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5365">
                                            <p:txEl>
                                              <p:pRg st="7" end="7"/>
                                            </p:txEl>
                                          </p:spTgt>
                                        </p:tgtEl>
                                        <p:attrNameLst>
                                          <p:attrName>style.visibility</p:attrName>
                                        </p:attrNameLst>
                                      </p:cBhvr>
                                      <p:to>
                                        <p:strVal val="visible"/>
                                      </p:to>
                                    </p:set>
                                    <p:anim calcmode="lin" valueType="num">
                                      <p:cBhvr>
                                        <p:cTn id="56" dur="500" fill="hold"/>
                                        <p:tgtEl>
                                          <p:spTgt spid="15365">
                                            <p:txEl>
                                              <p:pRg st="7" end="7"/>
                                            </p:txEl>
                                          </p:spTgt>
                                        </p:tgtEl>
                                        <p:attrNameLst>
                                          <p:attrName>ppt_x</p:attrName>
                                        </p:attrNameLst>
                                      </p:cBhvr>
                                      <p:tavLst>
                                        <p:tav tm="0">
                                          <p:val>
                                            <p:strVal val="#ppt_x-.2"/>
                                          </p:val>
                                        </p:tav>
                                        <p:tav tm="100000">
                                          <p:val>
                                            <p:strVal val="#ppt_x"/>
                                          </p:val>
                                        </p:tav>
                                      </p:tavLst>
                                    </p:anim>
                                    <p:anim calcmode="lin" valueType="num">
                                      <p:cBhvr>
                                        <p:cTn id="57" dur="500" fill="hold"/>
                                        <p:tgtEl>
                                          <p:spTgt spid="15365">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8" dur="500"/>
                                        <p:tgtEl>
                                          <p:spTgt spid="1536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14A9A250-4C67-4092-938D-FD5783F780EC}" type="slidenum">
              <a:rPr lang="ar-SA" sz="1400"/>
              <a:pPr rtl="0"/>
              <a:t>85</a:t>
            </a:fld>
            <a:endParaRPr lang="en-US" sz="1400"/>
          </a:p>
        </p:txBody>
      </p:sp>
      <p:sp>
        <p:nvSpPr>
          <p:cNvPr id="365571" name="Rectangle 3"/>
          <p:cNvSpPr>
            <a:spLocks noChangeArrowheads="1"/>
          </p:cNvSpPr>
          <p:nvPr/>
        </p:nvSpPr>
        <p:spPr bwMode="auto">
          <a:xfrm>
            <a:off x="179388" y="1989138"/>
            <a:ext cx="8640762" cy="4083068"/>
          </a:xfrm>
          <a:prstGeom prst="rect">
            <a:avLst/>
          </a:prstGeom>
          <a:noFill/>
          <a:ln w="9525">
            <a:noFill/>
            <a:miter lim="800000"/>
            <a:headEnd/>
            <a:tailEnd/>
          </a:ln>
        </p:spPr>
        <p:txBody>
          <a:bodyPr/>
          <a:lstStyle/>
          <a:p>
            <a:pPr marL="342900" indent="-342900" algn="justLow">
              <a:spcBef>
                <a:spcPts val="0"/>
              </a:spcBef>
              <a:buClr>
                <a:srgbClr val="3366FF"/>
              </a:buClr>
              <a:buSzPct val="60000"/>
              <a:buFont typeface="Wingdings" pitchFamily="2" charset="2"/>
              <a:buChar char="n"/>
            </a:pPr>
            <a:r>
              <a:rPr lang="ar-SA" sz="2800" b="0" dirty="0">
                <a:solidFill>
                  <a:srgbClr val="0000FF"/>
                </a:solidFill>
                <a:latin typeface="SKR HEAD1" pitchFamily="2" charset="-78"/>
                <a:cs typeface="SKR HEAD1" pitchFamily="2" charset="-78"/>
              </a:rPr>
              <a:t>الركن الثالث: الإيمان </a:t>
            </a:r>
            <a:r>
              <a:rPr lang="ar-SA" sz="2800" b="0" dirty="0" smtClean="0">
                <a:solidFill>
                  <a:srgbClr val="0000FF"/>
                </a:solidFill>
                <a:latin typeface="SKR HEAD1" pitchFamily="2" charset="-78"/>
                <a:cs typeface="SKR HEAD1" pitchFamily="2" charset="-78"/>
              </a:rPr>
              <a:t>بالكتب</a:t>
            </a:r>
          </a:p>
          <a:p>
            <a:pPr marL="342900" indent="-342900" algn="justLow">
              <a:spcBef>
                <a:spcPts val="0"/>
              </a:spcBef>
              <a:buClr>
                <a:srgbClr val="C00000"/>
              </a:buClr>
              <a:buSzPct val="100000"/>
              <a:buFont typeface="Arial" pitchFamily="34" charset="0"/>
              <a:buChar char="•"/>
            </a:pPr>
            <a:r>
              <a:rPr lang="ar-SA" sz="2800" b="0" dirty="0" smtClean="0">
                <a:latin typeface="SKR HEAD1" pitchFamily="2" charset="-78"/>
                <a:cs typeface="Traditional Arabic" pitchFamily="2" charset="-78"/>
              </a:rPr>
              <a:t>الكتب الإلهية هي ما أنزله الله تعالى على أنبيائه ورسله عليهم الصلاة والسلام، إما مكتوبة في الألواح، أو مسموعة من الله تعالى من وراء حجاب، أو بواسطة الملك.</a:t>
            </a:r>
            <a:endParaRPr lang="ar-SA" sz="2800" b="0" dirty="0">
              <a:solidFill>
                <a:srgbClr val="0000FF"/>
              </a:solidFill>
              <a:latin typeface="SKR HEAD1" pitchFamily="2" charset="-78"/>
              <a:cs typeface="SKR HEAD1" pitchFamily="2" charset="-78"/>
            </a:endParaRPr>
          </a:p>
          <a:p>
            <a:pPr marL="342900" indent="-342900" algn="justLow">
              <a:spcBef>
                <a:spcPts val="0"/>
              </a:spcBef>
              <a:buClr>
                <a:srgbClr val="C00000"/>
              </a:buClr>
              <a:buSzPct val="100000"/>
              <a:buFont typeface="Arial" pitchFamily="34" charset="0"/>
              <a:buChar char="•"/>
            </a:pPr>
            <a:r>
              <a:rPr lang="ar-SA" sz="2800" dirty="0">
                <a:solidFill>
                  <a:srgbClr val="C00000"/>
                </a:solidFill>
                <a:latin typeface="SKR HEAD1" pitchFamily="2" charset="-78"/>
                <a:cs typeface="Traditional Arabic" pitchFamily="2" charset="-78"/>
              </a:rPr>
              <a:t>معنى الإيمان بالكتب</a:t>
            </a:r>
          </a:p>
          <a:p>
            <a:pPr marL="342900" indent="-342900" algn="justLow">
              <a:spcBef>
                <a:spcPts val="0"/>
              </a:spcBef>
              <a:buClr>
                <a:srgbClr val="C00000"/>
              </a:buClr>
              <a:buSzPct val="100000"/>
            </a:pPr>
            <a:r>
              <a:rPr lang="ar-SA" sz="2800" b="0" dirty="0">
                <a:latin typeface="SKR HEAD1" pitchFamily="2" charset="-78"/>
                <a:cs typeface="Traditional Arabic" pitchFamily="2" charset="-78"/>
              </a:rPr>
              <a:t>1- الاعتقاد الجازم بأن الله </a:t>
            </a:r>
            <a:r>
              <a:rPr lang="ar-SA" sz="2800" b="0" dirty="0" smtClean="0">
                <a:latin typeface="SKR HEAD1" pitchFamily="2" charset="-78"/>
                <a:cs typeface="CTraditional Arabic" pitchFamily="2" charset="-78"/>
                <a:sym typeface="AGA Arabesque"/>
              </a:rPr>
              <a:t></a:t>
            </a:r>
            <a:r>
              <a:rPr lang="ar-SA" sz="2800" b="0" dirty="0" smtClean="0">
                <a:latin typeface="SKR HEAD1" pitchFamily="2" charset="-78"/>
                <a:cs typeface="Traditional Arabic" pitchFamily="2" charset="-78"/>
              </a:rPr>
              <a:t> </a:t>
            </a:r>
            <a:r>
              <a:rPr lang="ar-SA" sz="2800" b="0" dirty="0">
                <a:latin typeface="SKR HEAD1" pitchFamily="2" charset="-78"/>
                <a:cs typeface="Traditional Arabic" pitchFamily="2" charset="-78"/>
              </a:rPr>
              <a:t>أنزل كتباً متعددة إلى رسله، وقصَّ خبر عدد منها في كتابه العزيز، وأن هذه الكتب حملت لكل قوم نزلت فيهم شريعة ومنهاجاً، لا تسعهم مخالفتها ولا الخروج عليها، قال تعالى: </a:t>
            </a:r>
            <a:r>
              <a:rPr lang="ar-SA" sz="2800" b="0" dirty="0">
                <a:cs typeface="CTraditional Arabic" pitchFamily="2" charset="-78"/>
              </a:rPr>
              <a:t>﴿ </a:t>
            </a:r>
            <a:r>
              <a:rPr lang="ar-SA" sz="2800" b="0" dirty="0">
                <a:solidFill>
                  <a:srgbClr val="00B0F0"/>
                </a:solidFill>
                <a:cs typeface="Traditional Arabic" pitchFamily="2" charset="-78"/>
              </a:rPr>
              <a:t>لِكُلٍّ جَعَلْنَا مِنْكُمْ شِرْعَةً وَمِنْهَاجاً </a:t>
            </a:r>
            <a:r>
              <a:rPr lang="ar-SA" sz="2800" b="0" dirty="0" smtClean="0">
                <a:cs typeface="CTraditional Arabic" pitchFamily="2" charset="-78"/>
              </a:rPr>
              <a:t>﴾</a:t>
            </a:r>
            <a:r>
              <a:rPr lang="ar-SA" sz="2800" b="0" dirty="0" smtClean="0">
                <a:cs typeface="Traditional Arabic" pitchFamily="2" charset="-78"/>
              </a:rPr>
              <a:t>.</a:t>
            </a:r>
            <a:endParaRPr lang="ar-SA" sz="2800" b="0" dirty="0">
              <a:latin typeface="SKR HEAD1" pitchFamily="2" charset="-78"/>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65571">
                                            <p:txEl>
                                              <p:pRg st="0" end="0"/>
                                            </p:txEl>
                                          </p:spTgt>
                                        </p:tgtEl>
                                        <p:attrNameLst>
                                          <p:attrName>style.visibility</p:attrName>
                                        </p:attrNameLst>
                                      </p:cBhvr>
                                      <p:to>
                                        <p:strVal val="visible"/>
                                      </p:to>
                                    </p:set>
                                    <p:anim calcmode="lin" valueType="num">
                                      <p:cBhvr>
                                        <p:cTn id="7" dur="500" fill="hold"/>
                                        <p:tgtEl>
                                          <p:spTgt spid="365571">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36557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36557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65571">
                                            <p:txEl>
                                              <p:pRg st="1" end="1"/>
                                            </p:txEl>
                                          </p:spTgt>
                                        </p:tgtEl>
                                        <p:attrNameLst>
                                          <p:attrName>style.visibility</p:attrName>
                                        </p:attrNameLst>
                                      </p:cBhvr>
                                      <p:to>
                                        <p:strVal val="visible"/>
                                      </p:to>
                                    </p:set>
                                    <p:anim calcmode="lin" valueType="num">
                                      <p:cBhvr>
                                        <p:cTn id="14" dur="500" fill="hold"/>
                                        <p:tgtEl>
                                          <p:spTgt spid="365571">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36557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36557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65571">
                                            <p:txEl>
                                              <p:pRg st="2" end="2"/>
                                            </p:txEl>
                                          </p:spTgt>
                                        </p:tgtEl>
                                        <p:attrNameLst>
                                          <p:attrName>style.visibility</p:attrName>
                                        </p:attrNameLst>
                                      </p:cBhvr>
                                      <p:to>
                                        <p:strVal val="visible"/>
                                      </p:to>
                                    </p:set>
                                    <p:anim calcmode="lin" valueType="num">
                                      <p:cBhvr>
                                        <p:cTn id="21" dur="500" fill="hold"/>
                                        <p:tgtEl>
                                          <p:spTgt spid="365571">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36557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36557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365571">
                                            <p:txEl>
                                              <p:pRg st="3" end="3"/>
                                            </p:txEl>
                                          </p:spTgt>
                                        </p:tgtEl>
                                        <p:attrNameLst>
                                          <p:attrName>style.visibility</p:attrName>
                                        </p:attrNameLst>
                                      </p:cBhvr>
                                      <p:to>
                                        <p:strVal val="visible"/>
                                      </p:to>
                                    </p:set>
                                    <p:anim calcmode="lin" valueType="num">
                                      <p:cBhvr>
                                        <p:cTn id="28" dur="500" fill="hold"/>
                                        <p:tgtEl>
                                          <p:spTgt spid="365571">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36557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3655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1" grpId="0" build="p" bldLvl="5"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14A9A250-4C67-4092-938D-FD5783F780EC}" type="slidenum">
              <a:rPr lang="ar-SA" sz="1400"/>
              <a:pPr rtl="0"/>
              <a:t>86</a:t>
            </a:fld>
            <a:endParaRPr lang="en-US" sz="1400"/>
          </a:p>
        </p:txBody>
      </p:sp>
      <p:sp>
        <p:nvSpPr>
          <p:cNvPr id="365571" name="Rectangle 3"/>
          <p:cNvSpPr>
            <a:spLocks noChangeArrowheads="1"/>
          </p:cNvSpPr>
          <p:nvPr/>
        </p:nvSpPr>
        <p:spPr bwMode="auto">
          <a:xfrm>
            <a:off x="179388" y="1989138"/>
            <a:ext cx="8640762" cy="3583002"/>
          </a:xfrm>
          <a:prstGeom prst="rect">
            <a:avLst/>
          </a:prstGeom>
          <a:noFill/>
          <a:ln w="9525">
            <a:noFill/>
            <a:miter lim="800000"/>
            <a:headEnd/>
            <a:tailEnd/>
          </a:ln>
        </p:spPr>
        <p:txBody>
          <a:bodyPr/>
          <a:lstStyle/>
          <a:p>
            <a:pPr marL="342900" indent="-342900" algn="justLow">
              <a:spcBef>
                <a:spcPts val="0"/>
              </a:spcBef>
              <a:buClr>
                <a:srgbClr val="C00000"/>
              </a:buClr>
              <a:buSzPct val="100000"/>
            </a:pPr>
            <a:r>
              <a:rPr lang="ar-SA" sz="2800" b="0" dirty="0" smtClean="0">
                <a:latin typeface="SKR HEAD1" pitchFamily="2" charset="-78"/>
                <a:cs typeface="Traditional Arabic" pitchFamily="2" charset="-78"/>
              </a:rPr>
              <a:t>2- </a:t>
            </a:r>
            <a:r>
              <a:rPr lang="ar-SA" sz="2800" b="0" dirty="0">
                <a:latin typeface="SKR HEAD1" pitchFamily="2" charset="-78"/>
                <a:cs typeface="Traditional Arabic" pitchFamily="2" charset="-78"/>
              </a:rPr>
              <a:t>الاعتقاد الجازم بما ذكر في الكتاب والسنة من الكتب السماوية، حيث ورد في القرآن الكريم ذكر صحف إبراهيم </a:t>
            </a:r>
            <a:r>
              <a:rPr lang="ar-SA" sz="2800" b="0" dirty="0">
                <a:latin typeface="SKR HEAD1" pitchFamily="2" charset="-78"/>
                <a:cs typeface="CTraditional Arabic" pitchFamily="2" charset="-78"/>
              </a:rPr>
              <a:t>÷</a:t>
            </a:r>
            <a:r>
              <a:rPr lang="ar-SA" sz="2800" b="0" dirty="0">
                <a:latin typeface="SKR HEAD1" pitchFamily="2" charset="-78"/>
                <a:cs typeface="Traditional Arabic" pitchFamily="2" charset="-78"/>
              </a:rPr>
              <a:t>، قال تعالى: </a:t>
            </a:r>
            <a:r>
              <a:rPr lang="ar-SA" sz="2800" b="0" dirty="0">
                <a:cs typeface="CTraditional Arabic" pitchFamily="2" charset="-78"/>
              </a:rPr>
              <a:t>﴿ </a:t>
            </a:r>
            <a:r>
              <a:rPr lang="ar-SA" sz="2800" b="0" dirty="0">
                <a:solidFill>
                  <a:srgbClr val="00B0F0"/>
                </a:solidFill>
                <a:cs typeface="Traditional Arabic" pitchFamily="2" charset="-78"/>
              </a:rPr>
              <a:t>إِنَّ هَذَا لَفِي الصُّحُفِ الأُولَى (18) صُحُفِ إِبْرَاهِيمَ وَمُوسَى </a:t>
            </a:r>
            <a:r>
              <a:rPr lang="ar-SA" sz="2800" b="0" dirty="0" smtClean="0">
                <a:cs typeface="CTraditional Arabic" pitchFamily="2" charset="-78"/>
              </a:rPr>
              <a:t>﴾</a:t>
            </a:r>
            <a:r>
              <a:rPr lang="ar-SA" sz="2800" b="0" dirty="0" smtClean="0">
                <a:cs typeface="Traditional Arabic" pitchFamily="2" charset="-78"/>
              </a:rPr>
              <a:t>، وصحف موسى </a:t>
            </a:r>
            <a:r>
              <a:rPr lang="ar-SA" sz="2800" b="0" dirty="0" smtClean="0">
                <a:latin typeface="SKR HEAD1" pitchFamily="2" charset="-78"/>
                <a:cs typeface="CTraditional Arabic" pitchFamily="2" charset="-78"/>
              </a:rPr>
              <a:t>÷</a:t>
            </a:r>
            <a:r>
              <a:rPr lang="ar-SA" sz="2800" b="0" dirty="0" smtClean="0">
                <a:cs typeface="Traditional Arabic" pitchFamily="2" charset="-78"/>
              </a:rPr>
              <a:t> هي التوراة، 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إِنَّا أَنزَلْنَا التَّوْرَاةَ فِيهَا هُدًى وَنُورٌ </a:t>
            </a:r>
            <a:r>
              <a:rPr lang="ar-SA" sz="2800" b="0" dirty="0" smtClean="0">
                <a:cs typeface="CTraditional Arabic" pitchFamily="2" charset="-78"/>
              </a:rPr>
              <a:t>﴾</a:t>
            </a:r>
            <a:r>
              <a:rPr lang="ar-SA" sz="2800" b="0" dirty="0" smtClean="0">
                <a:cs typeface="Traditional Arabic" pitchFamily="2" charset="-78"/>
              </a:rPr>
              <a:t>، وزبور داود </a:t>
            </a:r>
            <a:r>
              <a:rPr lang="ar-SA" sz="2800" b="0" dirty="0" smtClean="0">
                <a:latin typeface="SKR HEAD1" pitchFamily="2" charset="-78"/>
                <a:cs typeface="CTraditional Arabic" pitchFamily="2" charset="-78"/>
              </a:rPr>
              <a:t>÷</a:t>
            </a:r>
            <a:r>
              <a:rPr lang="ar-SA" sz="2800" b="0" dirty="0" smtClean="0">
                <a:cs typeface="Traditional Arabic" pitchFamily="2" charset="-78"/>
              </a:rPr>
              <a:t>, 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وَآتَيْنَا دَاوُودَ </a:t>
            </a:r>
            <a:r>
              <a:rPr lang="ar-SA" sz="2800" b="0" dirty="0" err="1" smtClean="0">
                <a:solidFill>
                  <a:srgbClr val="00B0F0"/>
                </a:solidFill>
                <a:cs typeface="Traditional Arabic" pitchFamily="2" charset="-78"/>
              </a:rPr>
              <a:t>زَبُوراً</a:t>
            </a:r>
            <a:r>
              <a:rPr lang="ar-SA" sz="2800" b="0" dirty="0" smtClean="0">
                <a:solidFill>
                  <a:srgbClr val="00B0F0"/>
                </a:solidFill>
                <a:cs typeface="Traditional Arabic" pitchFamily="2" charset="-78"/>
              </a:rPr>
              <a:t> </a:t>
            </a:r>
            <a:r>
              <a:rPr lang="ar-SA" sz="2800" b="0" dirty="0" smtClean="0">
                <a:cs typeface="CTraditional Arabic" pitchFamily="2" charset="-78"/>
              </a:rPr>
              <a:t>﴾</a:t>
            </a:r>
            <a:r>
              <a:rPr lang="ar-SA" sz="2800" b="0" dirty="0" smtClean="0">
                <a:cs typeface="Traditional Arabic" pitchFamily="2" charset="-78"/>
              </a:rPr>
              <a:t>, وإنجيل عيسى </a:t>
            </a:r>
            <a:r>
              <a:rPr lang="ar-SA" sz="2800" b="0" dirty="0" smtClean="0">
                <a:latin typeface="SKR HEAD1" pitchFamily="2" charset="-78"/>
                <a:cs typeface="CTraditional Arabic" pitchFamily="2" charset="-78"/>
              </a:rPr>
              <a:t>÷</a:t>
            </a:r>
            <a:r>
              <a:rPr lang="ar-SA" sz="2800" b="0" dirty="0" smtClean="0">
                <a:latin typeface="SKR HEAD1" pitchFamily="2" charset="-78"/>
                <a:cs typeface="Traditional Arabic" pitchFamily="2" charset="-78"/>
              </a:rPr>
              <a:t>,</a:t>
            </a:r>
            <a:r>
              <a:rPr lang="en-US" sz="2800" b="0" dirty="0" smtClean="0">
                <a:latin typeface="SKR HEAD1" pitchFamily="2" charset="-78"/>
                <a:cs typeface="Traditional Arabic" pitchFamily="2" charset="-78"/>
              </a:rPr>
              <a:t> </a:t>
            </a:r>
            <a:r>
              <a:rPr lang="ar-SA" sz="2800" b="0" dirty="0" smtClean="0">
                <a:latin typeface="SKR HEAD1" pitchFamily="2" charset="-78"/>
                <a:cs typeface="Traditional Arabic" pitchFamily="2" charset="-78"/>
              </a:rPr>
              <a:t>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وَقَفَّيْنَا بِعِيسَى ابْنِ مَرْيَمَ وَآتَيْنَاهُ الإِنجِيلَ </a:t>
            </a:r>
            <a:r>
              <a:rPr lang="ar-SA" sz="2800" b="0" dirty="0" smtClean="0">
                <a:cs typeface="CTraditional Arabic" pitchFamily="2" charset="-78"/>
              </a:rPr>
              <a:t>﴾</a:t>
            </a:r>
            <a:r>
              <a:rPr lang="ar-SA" sz="2800" b="0" dirty="0" smtClean="0">
                <a:cs typeface="Traditional Arabic" pitchFamily="2" charset="-78"/>
              </a:rPr>
              <a:t>.</a:t>
            </a:r>
          </a:p>
          <a:p>
            <a:pPr marL="342900" indent="-342900" algn="justLow">
              <a:spcBef>
                <a:spcPts val="0"/>
              </a:spcBef>
              <a:buClr>
                <a:srgbClr val="C00000"/>
              </a:buClr>
              <a:buSzPct val="100000"/>
            </a:pPr>
            <a:r>
              <a:rPr lang="ar-SA" sz="2800" b="0" dirty="0" smtClean="0">
                <a:latin typeface="SKR HEAD1" pitchFamily="2" charset="-78"/>
                <a:cs typeface="Traditional Arabic" pitchFamily="2" charset="-78"/>
              </a:rPr>
              <a:t>3- الاعتقاد الجازم أنه وقع التحريف في تلك الكتب السماوية السابقة، كما قال تعالى:    </a:t>
            </a:r>
            <a:r>
              <a:rPr lang="ar-SA" sz="2800" b="0" dirty="0" smtClean="0">
                <a:cs typeface="CTraditional Arabic" pitchFamily="2" charset="-78"/>
              </a:rPr>
              <a:t>﴿ </a:t>
            </a:r>
            <a:r>
              <a:rPr lang="ar-SA" sz="2800" b="0" dirty="0" err="1" smtClean="0">
                <a:solidFill>
                  <a:srgbClr val="00B0F0"/>
                </a:solidFill>
                <a:cs typeface="Traditional Arabic" pitchFamily="2" charset="-78"/>
              </a:rPr>
              <a:t>أَفَتَطْمَعُونَ</a:t>
            </a:r>
            <a:r>
              <a:rPr lang="ar-SA" sz="2800" b="0" dirty="0" smtClean="0">
                <a:solidFill>
                  <a:srgbClr val="00B0F0"/>
                </a:solidFill>
                <a:cs typeface="Traditional Arabic" pitchFamily="2" charset="-78"/>
              </a:rPr>
              <a:t> أَنْ يُؤْمِنُوا لَكُمْ وَقَدْ كَانَ فَرِيقٌ مِنْهُمْ يَسْمَعُونَ كَلامَ اللَّهِ ثُمَّ يُحَرِّفُونَهُ مِنْ بَعْدِ مَا عَقَلُوهُ وَهُمْ يَعْلَمُونَ </a:t>
            </a:r>
            <a:r>
              <a:rPr lang="ar-SA" sz="2800" b="0" dirty="0" smtClean="0">
                <a:cs typeface="CTraditional Arabic" pitchFamily="2" charset="-78"/>
              </a:rPr>
              <a:t>﴾</a:t>
            </a:r>
            <a:r>
              <a:rPr lang="ar-SA" sz="2800" b="0" dirty="0" smtClean="0">
                <a:cs typeface="Traditional Arabic" pitchFamily="2" charset="-78"/>
              </a:rPr>
              <a:t>.</a:t>
            </a:r>
            <a:endParaRPr lang="ar-SA" sz="2800" b="0" dirty="0">
              <a:latin typeface="SKR HEAD1" pitchFamily="2" charset="-78"/>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65571">
                                            <p:txEl>
                                              <p:pRg st="0" end="0"/>
                                            </p:txEl>
                                          </p:spTgt>
                                        </p:tgtEl>
                                        <p:attrNameLst>
                                          <p:attrName>style.visibility</p:attrName>
                                        </p:attrNameLst>
                                      </p:cBhvr>
                                      <p:to>
                                        <p:strVal val="visible"/>
                                      </p:to>
                                    </p:set>
                                    <p:anim calcmode="lin" valueType="num">
                                      <p:cBhvr>
                                        <p:cTn id="7" dur="500" fill="hold"/>
                                        <p:tgtEl>
                                          <p:spTgt spid="365571">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36557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36557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65571">
                                            <p:txEl>
                                              <p:pRg st="1" end="1"/>
                                            </p:txEl>
                                          </p:spTgt>
                                        </p:tgtEl>
                                        <p:attrNameLst>
                                          <p:attrName>style.visibility</p:attrName>
                                        </p:attrNameLst>
                                      </p:cBhvr>
                                      <p:to>
                                        <p:strVal val="visible"/>
                                      </p:to>
                                    </p:set>
                                    <p:anim calcmode="lin" valueType="num">
                                      <p:cBhvr>
                                        <p:cTn id="14" dur="500" fill="hold"/>
                                        <p:tgtEl>
                                          <p:spTgt spid="365571">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36557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3655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1" grpId="0" build="p" bldLvl="5"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73987957-69B3-41F6-BA86-801E90428C0D}" type="slidenum">
              <a:rPr lang="ar-SA" sz="1400"/>
              <a:pPr rtl="0"/>
              <a:t>87</a:t>
            </a:fld>
            <a:endParaRPr lang="en-US" sz="1400"/>
          </a:p>
        </p:txBody>
      </p:sp>
      <p:sp>
        <p:nvSpPr>
          <p:cNvPr id="365571" name="Rectangle 3"/>
          <p:cNvSpPr>
            <a:spLocks noChangeArrowheads="1"/>
          </p:cNvSpPr>
          <p:nvPr/>
        </p:nvSpPr>
        <p:spPr bwMode="auto">
          <a:xfrm>
            <a:off x="179388" y="1989138"/>
            <a:ext cx="8640762" cy="4679950"/>
          </a:xfrm>
          <a:prstGeom prst="rect">
            <a:avLst/>
          </a:prstGeom>
          <a:noFill/>
          <a:ln w="9525">
            <a:noFill/>
            <a:miter lim="800000"/>
            <a:headEnd/>
            <a:tailEnd/>
          </a:ln>
        </p:spPr>
        <p:txBody>
          <a:bodyPr/>
          <a:lstStyle/>
          <a:p>
            <a:pPr marL="342900" indent="-342900" algn="justLow">
              <a:spcBef>
                <a:spcPts val="0"/>
              </a:spcBef>
              <a:buClr>
                <a:srgbClr val="C00000"/>
              </a:buClr>
              <a:buSzPct val="100000"/>
            </a:pPr>
            <a:r>
              <a:rPr lang="ar-SA" sz="2800" b="0" dirty="0" smtClean="0">
                <a:latin typeface="SKR HEAD1" pitchFamily="2" charset="-78"/>
                <a:cs typeface="Traditional Arabic" pitchFamily="2" charset="-78"/>
              </a:rPr>
              <a:t>4- </a:t>
            </a:r>
            <a:r>
              <a:rPr lang="ar-SA" sz="2800" b="0" dirty="0">
                <a:latin typeface="SKR HEAD1" pitchFamily="2" charset="-78"/>
                <a:cs typeface="Traditional Arabic" pitchFamily="2" charset="-78"/>
              </a:rPr>
              <a:t>الاعتقاد الجازم بأن القرآن كلام رب العالمين، وكتاب الرحمن الرحيم الذي أنزله الله على خاتم المرسلين نبينا محمد </a:t>
            </a:r>
            <a:r>
              <a:rPr lang="ar-SA" sz="2800" b="0" dirty="0" err="1" smtClean="0">
                <a:latin typeface="SKR HEAD1" pitchFamily="2" charset="-78"/>
                <a:cs typeface="CTraditional Arabic" pitchFamily="2" charset="-78"/>
              </a:rPr>
              <a:t>ج</a:t>
            </a:r>
            <a:r>
              <a:rPr lang="ar-SA" sz="2800" b="0" dirty="0" smtClean="0">
                <a:latin typeface="SKR HEAD1" pitchFamily="2" charset="-78"/>
                <a:cs typeface="Traditional Arabic" pitchFamily="2" charset="-78"/>
              </a:rPr>
              <a:t>.</a:t>
            </a:r>
          </a:p>
          <a:p>
            <a:pPr marL="342900" indent="-342900" algn="justLow">
              <a:spcBef>
                <a:spcPts val="0"/>
              </a:spcBef>
              <a:buClr>
                <a:srgbClr val="C00000"/>
              </a:buClr>
              <a:buSzPct val="100000"/>
              <a:buFont typeface="Arial" pitchFamily="34" charset="0"/>
              <a:buChar char="•"/>
            </a:pPr>
            <a:r>
              <a:rPr lang="ar-SA" sz="2800" dirty="0" smtClean="0">
                <a:solidFill>
                  <a:srgbClr val="C00000"/>
                </a:solidFill>
                <a:latin typeface="SKR HEAD1" pitchFamily="2" charset="-78"/>
                <a:cs typeface="Traditional Arabic" pitchFamily="2" charset="-78"/>
              </a:rPr>
              <a:t>وفي </a:t>
            </a:r>
            <a:r>
              <a:rPr lang="ar-SA" sz="2800" dirty="0">
                <a:solidFill>
                  <a:srgbClr val="C00000"/>
                </a:solidFill>
                <a:latin typeface="SKR HEAD1" pitchFamily="2" charset="-78"/>
                <a:cs typeface="Traditional Arabic" pitchFamily="2" charset="-78"/>
              </a:rPr>
              <a:t>شأن القرآن الكريم يجب الإيمان بما يلي:</a:t>
            </a:r>
          </a:p>
          <a:p>
            <a:pPr marL="342900" indent="-342900" algn="justLow">
              <a:spcBef>
                <a:spcPts val="0"/>
              </a:spcBef>
              <a:buClr>
                <a:srgbClr val="C00000"/>
              </a:buClr>
              <a:buSzPct val="50000"/>
              <a:buFont typeface="Wingdings" pitchFamily="2" charset="2"/>
              <a:buChar char="v"/>
            </a:pPr>
            <a:r>
              <a:rPr lang="ar-SA" sz="2800" b="0" dirty="0">
                <a:latin typeface="SKR HEAD1" pitchFamily="2" charset="-78"/>
                <a:cs typeface="Traditional Arabic" pitchFamily="2" charset="-78"/>
              </a:rPr>
              <a:t>أن القرآن الكريم تكّفل </a:t>
            </a:r>
            <a:r>
              <a:rPr lang="ar-SA" sz="2800" b="0" dirty="0" smtClean="0">
                <a:latin typeface="SKR HEAD1" pitchFamily="2" charset="-78"/>
                <a:cs typeface="Traditional Arabic" pitchFamily="2" charset="-78"/>
              </a:rPr>
              <a:t>الله </a:t>
            </a:r>
            <a:r>
              <a:rPr lang="ar-SA" sz="2800" b="0" dirty="0" smtClean="0">
                <a:latin typeface="SKR HEAD1" pitchFamily="2" charset="-78"/>
                <a:cs typeface="CTraditional Arabic" pitchFamily="2" charset="-78"/>
                <a:sym typeface="AGA Arabesque"/>
              </a:rPr>
              <a:t></a:t>
            </a:r>
            <a:r>
              <a:rPr lang="ar-SA" sz="2800" b="0" dirty="0" smtClean="0">
                <a:latin typeface="SKR HEAD1" pitchFamily="2" charset="-78"/>
                <a:cs typeface="Traditional Arabic" pitchFamily="2" charset="-78"/>
                <a:sym typeface="AGA Arabesque"/>
              </a:rPr>
              <a:t> </a:t>
            </a:r>
            <a:r>
              <a:rPr lang="ar-SA" sz="2800" b="0" dirty="0" smtClean="0">
                <a:latin typeface="SKR HEAD1" pitchFamily="2" charset="-78"/>
                <a:cs typeface="Traditional Arabic" pitchFamily="2" charset="-78"/>
              </a:rPr>
              <a:t>بحفظه</a:t>
            </a:r>
            <a:r>
              <a:rPr lang="ar-SA" sz="2800" b="0" dirty="0">
                <a:latin typeface="SKR HEAD1" pitchFamily="2" charset="-78"/>
                <a:cs typeface="Traditional Arabic" pitchFamily="2" charset="-78"/>
              </a:rPr>
              <a:t>، قال تعالى: </a:t>
            </a:r>
            <a:r>
              <a:rPr lang="ar-SA" sz="2800" b="0" dirty="0">
                <a:cs typeface="CTraditional Arabic" pitchFamily="2" charset="-78"/>
              </a:rPr>
              <a:t>﴿ </a:t>
            </a:r>
            <a:r>
              <a:rPr lang="ar-SA" sz="2800" b="0" dirty="0">
                <a:solidFill>
                  <a:srgbClr val="00B0F0"/>
                </a:solidFill>
                <a:cs typeface="Traditional Arabic" pitchFamily="2" charset="-78"/>
              </a:rPr>
              <a:t>إِنَّا نَحْنُ نَزَّلْنَا الذِّكْرَ وَإِنَّا لَهُ لَحَافِظُونَ </a:t>
            </a:r>
            <a:r>
              <a:rPr lang="ar-SA" sz="2800" b="0" dirty="0" smtClean="0">
                <a:cs typeface="CTraditional Arabic" pitchFamily="2" charset="-78"/>
              </a:rPr>
              <a:t>﴾</a:t>
            </a:r>
            <a:r>
              <a:rPr lang="ar-SA" sz="2800" b="0" dirty="0" smtClean="0">
                <a:cs typeface="Traditional Arabic" pitchFamily="2" charset="-78"/>
              </a:rPr>
              <a:t>, وجعل ذلك مزية للقرآن حيث وقع التحريف في الكتب السابقة.</a:t>
            </a:r>
            <a:endParaRPr lang="ar-SA" sz="2800" b="0" dirty="0">
              <a:cs typeface="Traditional Arabic" pitchFamily="2" charset="-78"/>
            </a:endParaRPr>
          </a:p>
          <a:p>
            <a:pPr marL="342900" indent="-342900" algn="justLow">
              <a:spcBef>
                <a:spcPts val="0"/>
              </a:spcBef>
              <a:buClr>
                <a:srgbClr val="C00000"/>
              </a:buClr>
              <a:buSzPct val="50000"/>
              <a:buFont typeface="Wingdings" pitchFamily="2" charset="2"/>
              <a:buChar char="v"/>
            </a:pPr>
            <a:r>
              <a:rPr lang="ar-SA" sz="2800" b="0" dirty="0">
                <a:latin typeface="SKR HEAD1" pitchFamily="2" charset="-78"/>
                <a:cs typeface="Traditional Arabic" pitchFamily="2" charset="-78"/>
              </a:rPr>
              <a:t>أن القرآن الكريم هو الخاتم لكتب الله جميعاً والمهيمن عليها، قال تعالى: </a:t>
            </a:r>
            <a:r>
              <a:rPr lang="ar-SA" sz="2800" b="0" dirty="0">
                <a:cs typeface="CTraditional Arabic" pitchFamily="2" charset="-78"/>
              </a:rPr>
              <a:t>﴿ </a:t>
            </a:r>
            <a:r>
              <a:rPr lang="ar-SA" sz="2800" b="0" dirty="0">
                <a:solidFill>
                  <a:srgbClr val="00B0F0"/>
                </a:solidFill>
                <a:cs typeface="Traditional Arabic" pitchFamily="2" charset="-78"/>
              </a:rPr>
              <a:t>وَأَنزَلْنَا إِلَيْكَ الْكِتَابَ بِالْحَقِّ مُصَدِّقاً لِمَا بَيْنَ يَدَيْهِ مِنْ الْكِتَابِ وَمُهَيْمِناً عَلَيْهِ </a:t>
            </a:r>
            <a:r>
              <a:rPr lang="ar-SA" sz="2800" b="0" dirty="0" smtClean="0">
                <a:cs typeface="CTraditional Arabic" pitchFamily="2" charset="-78"/>
              </a:rPr>
              <a:t>﴾</a:t>
            </a:r>
            <a:r>
              <a:rPr lang="ar-SA" sz="2800" b="0" dirty="0" smtClean="0">
                <a:cs typeface="Traditional Arabic" pitchFamily="2" charset="-78"/>
              </a:rPr>
              <a:t>.</a:t>
            </a:r>
            <a:endParaRPr lang="ar-SA" sz="2800" b="0" dirty="0">
              <a:latin typeface="SKR HEAD1" pitchFamily="2" charset="-78"/>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65571">
                                            <p:txEl>
                                              <p:pRg st="0" end="0"/>
                                            </p:txEl>
                                          </p:spTgt>
                                        </p:tgtEl>
                                        <p:attrNameLst>
                                          <p:attrName>style.visibility</p:attrName>
                                        </p:attrNameLst>
                                      </p:cBhvr>
                                      <p:to>
                                        <p:strVal val="visible"/>
                                      </p:to>
                                    </p:set>
                                    <p:anim calcmode="lin" valueType="num">
                                      <p:cBhvr>
                                        <p:cTn id="7" dur="500" fill="hold"/>
                                        <p:tgtEl>
                                          <p:spTgt spid="365571">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36557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36557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65571">
                                            <p:txEl>
                                              <p:pRg st="1" end="1"/>
                                            </p:txEl>
                                          </p:spTgt>
                                        </p:tgtEl>
                                        <p:attrNameLst>
                                          <p:attrName>style.visibility</p:attrName>
                                        </p:attrNameLst>
                                      </p:cBhvr>
                                      <p:to>
                                        <p:strVal val="visible"/>
                                      </p:to>
                                    </p:set>
                                    <p:anim calcmode="lin" valueType="num">
                                      <p:cBhvr>
                                        <p:cTn id="14" dur="500" fill="hold"/>
                                        <p:tgtEl>
                                          <p:spTgt spid="365571">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36557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36557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65571">
                                            <p:txEl>
                                              <p:pRg st="2" end="2"/>
                                            </p:txEl>
                                          </p:spTgt>
                                        </p:tgtEl>
                                        <p:attrNameLst>
                                          <p:attrName>style.visibility</p:attrName>
                                        </p:attrNameLst>
                                      </p:cBhvr>
                                      <p:to>
                                        <p:strVal val="visible"/>
                                      </p:to>
                                    </p:set>
                                    <p:anim calcmode="lin" valueType="num">
                                      <p:cBhvr>
                                        <p:cTn id="21" dur="500" fill="hold"/>
                                        <p:tgtEl>
                                          <p:spTgt spid="365571">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36557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36557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365571">
                                            <p:txEl>
                                              <p:pRg st="3" end="3"/>
                                            </p:txEl>
                                          </p:spTgt>
                                        </p:tgtEl>
                                        <p:attrNameLst>
                                          <p:attrName>style.visibility</p:attrName>
                                        </p:attrNameLst>
                                      </p:cBhvr>
                                      <p:to>
                                        <p:strVal val="visible"/>
                                      </p:to>
                                    </p:set>
                                    <p:anim calcmode="lin" valueType="num">
                                      <p:cBhvr>
                                        <p:cTn id="28" dur="500" fill="hold"/>
                                        <p:tgtEl>
                                          <p:spTgt spid="365571">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36557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3655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1" grpId="0" build="p" bldLvl="5"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3"/>
          <p:cNvSpPr>
            <a:spLocks noGrp="1" noChangeArrowheads="1"/>
          </p:cNvSpPr>
          <p:nvPr>
            <p:ph idx="1"/>
          </p:nvPr>
        </p:nvSpPr>
        <p:spPr>
          <a:xfrm>
            <a:off x="179388" y="1989138"/>
            <a:ext cx="8640762" cy="3725878"/>
          </a:xfrm>
        </p:spPr>
        <p:txBody>
          <a:bodyPr/>
          <a:lstStyle/>
          <a:p>
            <a:pPr algn="justLow" eaLnBrk="1" hangingPunct="1">
              <a:spcBef>
                <a:spcPts val="0"/>
              </a:spcBef>
              <a:buClr>
                <a:srgbClr val="C00000"/>
              </a:buClr>
              <a:defRPr/>
            </a:pPr>
            <a:r>
              <a:rPr lang="ar-SA" sz="2800" b="1" dirty="0" smtClean="0">
                <a:solidFill>
                  <a:srgbClr val="C00000"/>
                </a:solidFill>
                <a:cs typeface="Traditional Arabic" pitchFamily="2" charset="-78"/>
              </a:rPr>
              <a:t>حكم الإيمان بالكتب</a:t>
            </a:r>
          </a:p>
          <a:p>
            <a:pPr marL="355600" indent="-355600" algn="justLow" eaLnBrk="1" hangingPunct="1">
              <a:spcBef>
                <a:spcPts val="0"/>
              </a:spcBef>
              <a:buClr>
                <a:srgbClr val="C00000"/>
              </a:buClr>
              <a:buSzPct val="50000"/>
              <a:buFont typeface="Wingdings" pitchFamily="2" charset="2"/>
              <a:buChar char="v"/>
              <a:defRPr/>
            </a:pPr>
            <a:r>
              <a:rPr lang="ar-SA" sz="2800" dirty="0" smtClean="0">
                <a:cs typeface="Traditional Arabic" pitchFamily="2" charset="-78"/>
              </a:rPr>
              <a:t>الإيمان بالكتب الإلهية المنزلة من عند الله ركن من أركان الإيمان، لا يتم الإيمان إلا </a:t>
            </a:r>
            <a:r>
              <a:rPr lang="ar-SA" sz="2800" dirty="0" err="1" smtClean="0">
                <a:cs typeface="Traditional Arabic" pitchFamily="2" charset="-78"/>
              </a:rPr>
              <a:t>به</a:t>
            </a:r>
            <a:r>
              <a:rPr lang="ar-SA" sz="2800" dirty="0" smtClean="0">
                <a:cs typeface="Traditional Arabic" pitchFamily="2" charset="-78"/>
              </a:rPr>
              <a:t>، قال تعالى: </a:t>
            </a:r>
            <a:r>
              <a:rPr lang="ar-SA" sz="2800" dirty="0" smtClean="0">
                <a:cs typeface="CTraditional Arabic" pitchFamily="2" charset="-78"/>
              </a:rPr>
              <a:t>﴿ </a:t>
            </a:r>
            <a:r>
              <a:rPr lang="ar-SA" sz="2800" dirty="0" smtClean="0">
                <a:solidFill>
                  <a:srgbClr val="00B0F0"/>
                </a:solidFill>
                <a:cs typeface="Traditional Arabic" pitchFamily="2" charset="-78"/>
              </a:rPr>
              <a:t>يَا أَيُّهَا الَّذِينَ آمَنُوا آمِنُوا بِاللَّهِ وَرَسُولِهِ وَالْكِتَابِ الَّذِي نَزَّلَ عَلَى رَسُولِهِ وَالْكِتَابِ الَّذِي أَنزَلَ مِنْ قَبْلُ وَمَنْ يَكْفُرْ بِاللَّهِ وَمَلائِكَتِهِ وَكُتُبِهِ وَرُسُلِهِ وَالْيَوْمِ الآخِرِ وَالْيَوْمِ الآخِرِ فَقَدْ ضَلَّ ضَلالاً بَعِيداً</a:t>
            </a:r>
            <a:r>
              <a:rPr lang="ar-SA" sz="2800" dirty="0" smtClean="0">
                <a:cs typeface="CTraditional Arabic" pitchFamily="2" charset="-78"/>
              </a:rPr>
              <a:t>﴾</a:t>
            </a:r>
            <a:r>
              <a:rPr lang="ar-SA" sz="2800" dirty="0" smtClean="0">
                <a:cs typeface="Traditional Arabic" pitchFamily="2" charset="-78"/>
              </a:rPr>
              <a:t>.</a:t>
            </a:r>
          </a:p>
          <a:p>
            <a:pPr marL="355600" indent="-355600" algn="justLow" eaLnBrk="1" hangingPunct="1">
              <a:spcBef>
                <a:spcPts val="0"/>
              </a:spcBef>
              <a:buClr>
                <a:srgbClr val="C00000"/>
              </a:buClr>
              <a:buSzPct val="50000"/>
              <a:buFont typeface="Wingdings" pitchFamily="2" charset="2"/>
              <a:buChar char="v"/>
              <a:defRPr/>
            </a:pPr>
            <a:r>
              <a:rPr lang="ar-SA" sz="2800" dirty="0" smtClean="0">
                <a:cs typeface="Traditional Arabic" pitchFamily="2" charset="-78"/>
              </a:rPr>
              <a:t>فالمنكر إجمالاً أو تفصيلاً لواحد من الكتب الخمسة المذكورة في كتاب الله تعالى مكذب بالقرآن وصحيح السنة.</a:t>
            </a:r>
            <a:endParaRPr lang="en-US" sz="2800" dirty="0" smtClean="0">
              <a:cs typeface="Traditional Arabic" pitchFamily="2" charset="-78"/>
            </a:endParaRPr>
          </a:p>
        </p:txBody>
      </p:sp>
      <p:sp>
        <p:nvSpPr>
          <p:cNvPr id="6"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5" name="عنصر نائب للتاريخ 4"/>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21859">
                                            <p:txEl>
                                              <p:pRg st="0" end="0"/>
                                            </p:txEl>
                                          </p:spTgt>
                                        </p:tgtEl>
                                        <p:attrNameLst>
                                          <p:attrName>style.visibility</p:attrName>
                                        </p:attrNameLst>
                                      </p:cBhvr>
                                      <p:to>
                                        <p:strVal val="visible"/>
                                      </p:to>
                                    </p:set>
                                    <p:anim calcmode="lin" valueType="num">
                                      <p:cBhvr>
                                        <p:cTn id="7" dur="500" fill="hold"/>
                                        <p:tgtEl>
                                          <p:spTgt spid="121859">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2185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2185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21859">
                                            <p:txEl>
                                              <p:pRg st="1" end="1"/>
                                            </p:txEl>
                                          </p:spTgt>
                                        </p:tgtEl>
                                        <p:attrNameLst>
                                          <p:attrName>style.visibility</p:attrName>
                                        </p:attrNameLst>
                                      </p:cBhvr>
                                      <p:to>
                                        <p:strVal val="visible"/>
                                      </p:to>
                                    </p:set>
                                    <p:anim calcmode="lin" valueType="num">
                                      <p:cBhvr>
                                        <p:cTn id="14" dur="500" fill="hold"/>
                                        <p:tgtEl>
                                          <p:spTgt spid="121859">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2185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2185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21859">
                                            <p:txEl>
                                              <p:pRg st="2" end="2"/>
                                            </p:txEl>
                                          </p:spTgt>
                                        </p:tgtEl>
                                        <p:attrNameLst>
                                          <p:attrName>style.visibility</p:attrName>
                                        </p:attrNameLst>
                                      </p:cBhvr>
                                      <p:to>
                                        <p:strVal val="visible"/>
                                      </p:to>
                                    </p:set>
                                    <p:anim calcmode="lin" valueType="num">
                                      <p:cBhvr>
                                        <p:cTn id="21" dur="500" fill="hold"/>
                                        <p:tgtEl>
                                          <p:spTgt spid="121859">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21859">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218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529FE770-0EC3-47A9-B0D9-0F58595CBCC7}" type="slidenum">
              <a:rPr lang="ar-SA" sz="1400"/>
              <a:pPr rtl="0"/>
              <a:t>89</a:t>
            </a:fld>
            <a:endParaRPr lang="en-US" sz="1400"/>
          </a:p>
        </p:txBody>
      </p:sp>
      <p:sp>
        <p:nvSpPr>
          <p:cNvPr id="101379" name="Rectangle 3"/>
          <p:cNvSpPr>
            <a:spLocks noChangeArrowheads="1"/>
          </p:cNvSpPr>
          <p:nvPr/>
        </p:nvSpPr>
        <p:spPr bwMode="auto">
          <a:xfrm>
            <a:off x="179388" y="1989138"/>
            <a:ext cx="8640762" cy="3940192"/>
          </a:xfrm>
          <a:prstGeom prst="rect">
            <a:avLst/>
          </a:prstGeom>
          <a:noFill/>
          <a:ln w="9525">
            <a:noFill/>
            <a:miter lim="800000"/>
            <a:headEnd/>
            <a:tailEnd/>
          </a:ln>
        </p:spPr>
        <p:txBody>
          <a:bodyPr/>
          <a:lstStyle/>
          <a:p>
            <a:pPr marL="355600" indent="-355600" algn="justLow">
              <a:spcBef>
                <a:spcPts val="0"/>
              </a:spcBef>
              <a:buClr>
                <a:srgbClr val="3366FF"/>
              </a:buClr>
              <a:buSzPct val="120000"/>
              <a:buFont typeface="Wingdings" pitchFamily="2" charset="2"/>
              <a:buChar char="§"/>
              <a:defRPr/>
            </a:pPr>
            <a:r>
              <a:rPr lang="ar-SA" sz="2800" b="0" dirty="0">
                <a:solidFill>
                  <a:srgbClr val="0000FF"/>
                </a:solidFill>
                <a:latin typeface="SKR HEAD1" pitchFamily="2" charset="-78"/>
                <a:cs typeface="SKR HEAD1" pitchFamily="2" charset="-78"/>
              </a:rPr>
              <a:t>الركن الرابع: الإيمان </a:t>
            </a:r>
            <a:r>
              <a:rPr lang="ar-SA" sz="2800" b="0" dirty="0" smtClean="0">
                <a:solidFill>
                  <a:srgbClr val="0000FF"/>
                </a:solidFill>
                <a:latin typeface="SKR HEAD1" pitchFamily="2" charset="-78"/>
                <a:cs typeface="SKR HEAD1" pitchFamily="2" charset="-78"/>
              </a:rPr>
              <a:t>بالرسل</a:t>
            </a:r>
          </a:p>
          <a:p>
            <a:pPr marL="355600" indent="-355600" algn="justLow">
              <a:spcBef>
                <a:spcPts val="0"/>
              </a:spcBef>
              <a:buClr>
                <a:srgbClr val="C00000"/>
              </a:buClr>
              <a:buSzPct val="100000"/>
              <a:buFont typeface="Arial" pitchFamily="34" charset="0"/>
              <a:buChar char="•"/>
              <a:defRPr/>
            </a:pPr>
            <a:r>
              <a:rPr lang="ar-SA" sz="2800" b="0" spc="-10" dirty="0" smtClean="0">
                <a:latin typeface="SKR HEAD1" pitchFamily="2" charset="-78"/>
                <a:cs typeface="Traditional Arabic" pitchFamily="2" charset="-78"/>
              </a:rPr>
              <a:t>الرسل والأنبياء صفوة الله من خلقه, قال الله سبحانه وتعالى: </a:t>
            </a:r>
            <a:r>
              <a:rPr lang="ar-SA" sz="2800" b="0" spc="-10" dirty="0" smtClean="0">
                <a:cs typeface="CTraditional Arabic" pitchFamily="2" charset="-78"/>
              </a:rPr>
              <a:t>﴿ </a:t>
            </a:r>
            <a:r>
              <a:rPr lang="ar-SA" sz="2800" b="0" spc="-10" dirty="0" smtClean="0">
                <a:solidFill>
                  <a:srgbClr val="00B0F0"/>
                </a:solidFill>
                <a:cs typeface="Traditional Arabic" pitchFamily="2" charset="-78"/>
              </a:rPr>
              <a:t>اللَّهُ يَصْطَفِي مِنْ الْمَلائِكَةِ رُسُلاً وَمِنْ النَّاسِ </a:t>
            </a:r>
            <a:r>
              <a:rPr lang="ar-SA" sz="2800" b="0" spc="-10" dirty="0" smtClean="0">
                <a:cs typeface="CTraditional Arabic" pitchFamily="2" charset="-78"/>
              </a:rPr>
              <a:t>﴾</a:t>
            </a:r>
            <a:r>
              <a:rPr lang="ar-SA" sz="2800" b="0" spc="-10" dirty="0" smtClean="0">
                <a:cs typeface="Traditional Arabic" pitchFamily="2" charset="-78"/>
              </a:rPr>
              <a:t>, فالنبوة والرسالة اصطفاء واجتباء خصّ الله </a:t>
            </a:r>
            <a:r>
              <a:rPr lang="ar-SA" sz="2800" b="0" spc="-10" dirty="0" err="1" smtClean="0">
                <a:cs typeface="Traditional Arabic" pitchFamily="2" charset="-78"/>
              </a:rPr>
              <a:t>به</a:t>
            </a:r>
            <a:r>
              <a:rPr lang="ar-SA" sz="2800" b="0" spc="-10" dirty="0" smtClean="0">
                <a:cs typeface="Traditional Arabic" pitchFamily="2" charset="-78"/>
              </a:rPr>
              <a:t> من شاء من خلقه.</a:t>
            </a:r>
            <a:endParaRPr lang="ar-SA" sz="2800" b="0" spc="-10" dirty="0">
              <a:solidFill>
                <a:srgbClr val="0000FF"/>
              </a:solidFill>
              <a:latin typeface="SKR HEAD1" pitchFamily="2" charset="-78"/>
              <a:cs typeface="Traditional Arabic" pitchFamily="2" charset="-78"/>
            </a:endParaRPr>
          </a:p>
          <a:p>
            <a:pPr marL="355600" indent="-355600" algn="justLow">
              <a:spcBef>
                <a:spcPts val="0"/>
              </a:spcBef>
              <a:buClr>
                <a:srgbClr val="C00000"/>
              </a:buClr>
              <a:buSzPct val="100000"/>
              <a:buFont typeface="Arial" pitchFamily="34" charset="0"/>
              <a:buChar char="•"/>
              <a:defRPr/>
            </a:pPr>
            <a:r>
              <a:rPr lang="ar-SA" sz="2800" dirty="0">
                <a:solidFill>
                  <a:srgbClr val="C00000"/>
                </a:solidFill>
                <a:latin typeface="SKR HEAD1" pitchFamily="2" charset="-78"/>
                <a:cs typeface="Traditional Arabic" pitchFamily="2" charset="-78"/>
              </a:rPr>
              <a:t>معنى الإيمان بالرسل</a:t>
            </a:r>
          </a:p>
          <a:p>
            <a:pPr marL="355600" indent="-355600" algn="justLow">
              <a:spcBef>
                <a:spcPts val="0"/>
              </a:spcBef>
              <a:buClr>
                <a:schemeClr val="folHlink"/>
              </a:buClr>
              <a:buSzPct val="60000"/>
              <a:defRPr/>
            </a:pPr>
            <a:r>
              <a:rPr lang="ar-SA" sz="2800" b="0" dirty="0">
                <a:cs typeface="Traditional Arabic" pitchFamily="2" charset="-78"/>
              </a:rPr>
              <a:t>1- الاعتقاد الجازم بأن لله تعالى عباداً اختصهم بوحيه واصطفاهم </a:t>
            </a:r>
            <a:r>
              <a:rPr lang="ar-SA" sz="2800" b="0" dirty="0" smtClean="0">
                <a:cs typeface="Traditional Arabic" pitchFamily="2" charset="-78"/>
              </a:rPr>
              <a:t>برسالته، وهم على الدرجة العليا من الكمال البشري في صفاتهم وأخلاقهم، منزّهين عن الفواحش والقبائح، مرسلين بالهدى ودين الحق، مؤيّدين بالبراهين والمعجزات الساطعة، صادقين ومعصومين فيما بلّغوا، ومصدّقين فيما قالوا وبيّنوا.</a:t>
            </a: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anim calcmode="lin" valueType="num">
                                      <p:cBhvr>
                                        <p:cTn id="7" dur="500" fill="hold"/>
                                        <p:tgtEl>
                                          <p:spTgt spid="101379">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137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137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1379">
                                            <p:txEl>
                                              <p:pRg st="1" end="1"/>
                                            </p:txEl>
                                          </p:spTgt>
                                        </p:tgtEl>
                                        <p:attrNameLst>
                                          <p:attrName>style.visibility</p:attrName>
                                        </p:attrNameLst>
                                      </p:cBhvr>
                                      <p:to>
                                        <p:strVal val="visible"/>
                                      </p:to>
                                    </p:set>
                                    <p:anim calcmode="lin" valueType="num">
                                      <p:cBhvr>
                                        <p:cTn id="14" dur="500" fill="hold"/>
                                        <p:tgtEl>
                                          <p:spTgt spid="101379">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137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137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01379">
                                            <p:txEl>
                                              <p:pRg st="2" end="2"/>
                                            </p:txEl>
                                          </p:spTgt>
                                        </p:tgtEl>
                                        <p:attrNameLst>
                                          <p:attrName>style.visibility</p:attrName>
                                        </p:attrNameLst>
                                      </p:cBhvr>
                                      <p:to>
                                        <p:strVal val="visible"/>
                                      </p:to>
                                    </p:set>
                                    <p:anim calcmode="lin" valueType="num">
                                      <p:cBhvr>
                                        <p:cTn id="21" dur="500" fill="hold"/>
                                        <p:tgtEl>
                                          <p:spTgt spid="101379">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01379">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0137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101379">
                                            <p:txEl>
                                              <p:pRg st="3" end="3"/>
                                            </p:txEl>
                                          </p:spTgt>
                                        </p:tgtEl>
                                        <p:attrNameLst>
                                          <p:attrName>style.visibility</p:attrName>
                                        </p:attrNameLst>
                                      </p:cBhvr>
                                      <p:to>
                                        <p:strVal val="visible"/>
                                      </p:to>
                                    </p:set>
                                    <p:anim calcmode="lin" valueType="num">
                                      <p:cBhvr>
                                        <p:cTn id="28" dur="500" fill="hold"/>
                                        <p:tgtEl>
                                          <p:spTgt spid="101379">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01379">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013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build="p" bldLvl="5"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DC27A58B-8CAC-44E8-8EF6-78551270C800}" type="slidenum">
              <a:rPr lang="ar-SA" sz="1400"/>
              <a:pPr rtl="0"/>
              <a:t>90</a:t>
            </a:fld>
            <a:endParaRPr lang="en-US" sz="1400"/>
          </a:p>
        </p:txBody>
      </p:sp>
      <p:sp>
        <p:nvSpPr>
          <p:cNvPr id="101379" name="Rectangle 3"/>
          <p:cNvSpPr>
            <a:spLocks noChangeArrowheads="1"/>
          </p:cNvSpPr>
          <p:nvPr/>
        </p:nvSpPr>
        <p:spPr bwMode="auto">
          <a:xfrm>
            <a:off x="179388" y="1989138"/>
            <a:ext cx="8640762" cy="4032250"/>
          </a:xfrm>
          <a:prstGeom prst="rect">
            <a:avLst/>
          </a:prstGeom>
          <a:noFill/>
          <a:ln w="9525">
            <a:noFill/>
            <a:miter lim="800000"/>
            <a:headEnd/>
            <a:tailEnd/>
          </a:ln>
        </p:spPr>
        <p:txBody>
          <a:bodyPr/>
          <a:lstStyle/>
          <a:p>
            <a:pPr marL="355600" indent="-355600" algn="justLow">
              <a:spcBef>
                <a:spcPts val="0"/>
              </a:spcBef>
              <a:buClr>
                <a:schemeClr val="folHlink"/>
              </a:buClr>
              <a:buSzPct val="60000"/>
              <a:defRPr/>
            </a:pPr>
            <a:r>
              <a:rPr lang="ar-SA" sz="2800" b="0" dirty="0" smtClean="0">
                <a:cs typeface="Traditional Arabic" pitchFamily="2" charset="-78"/>
              </a:rPr>
              <a:t>2- الاعتقاد الجازم والإيمان بمن ورد ذكرهم وخبرهم في القرآن الكريم أو السنة الصحيحة من الأنبياء والمرسلين، والمذكورون في القرآن منهم خمسة وعشرون رسولاً ونبياً.</a:t>
            </a:r>
          </a:p>
          <a:p>
            <a:pPr marL="355600" indent="-355600" algn="justLow">
              <a:spcBef>
                <a:spcPts val="0"/>
              </a:spcBef>
              <a:buClr>
                <a:srgbClr val="C00000"/>
              </a:buClr>
              <a:buSzPct val="50000"/>
              <a:buFont typeface="Wingdings" pitchFamily="2" charset="2"/>
              <a:buChar char="v"/>
              <a:defRPr/>
            </a:pPr>
            <a:r>
              <a:rPr lang="ar-SA" sz="2800" b="0" dirty="0" smtClean="0">
                <a:cs typeface="Traditional Arabic" pitchFamily="2" charset="-78"/>
              </a:rPr>
              <a:t>ومن الرسل المذكورين في القرآن أولو العزم من الرسل الذين ذكرهم الله بقوله تعالى:        </a:t>
            </a:r>
            <a:r>
              <a:rPr lang="ar-SA" sz="2800" b="0" dirty="0" smtClean="0">
                <a:cs typeface="CTraditional Arabic" pitchFamily="2" charset="-78"/>
              </a:rPr>
              <a:t>﴿ </a:t>
            </a:r>
            <a:r>
              <a:rPr lang="ar-SA" sz="2800" b="0" dirty="0" smtClean="0">
                <a:solidFill>
                  <a:srgbClr val="00B0F0"/>
                </a:solidFill>
                <a:cs typeface="Traditional Arabic" pitchFamily="2" charset="-78"/>
              </a:rPr>
              <a:t>فَاصْبِرْ كَمَا صَبَرَ أُوْلُوا الْعَزْمِ مِنْ الرُّسُلِ </a:t>
            </a:r>
            <a:r>
              <a:rPr lang="ar-SA" sz="2800" b="0" dirty="0" smtClean="0">
                <a:cs typeface="CTraditional Arabic" pitchFamily="2" charset="-78"/>
              </a:rPr>
              <a:t>﴾</a:t>
            </a:r>
            <a:r>
              <a:rPr lang="ar-SA" sz="2800" b="0" dirty="0" smtClean="0">
                <a:cs typeface="Traditional Arabic" pitchFamily="2" charset="-78"/>
              </a:rPr>
              <a:t>.</a:t>
            </a: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anim calcmode="lin" valueType="num">
                                      <p:cBhvr>
                                        <p:cTn id="7" dur="500" fill="hold"/>
                                        <p:tgtEl>
                                          <p:spTgt spid="101379">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137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137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1379">
                                            <p:txEl>
                                              <p:pRg st="1" end="1"/>
                                            </p:txEl>
                                          </p:spTgt>
                                        </p:tgtEl>
                                        <p:attrNameLst>
                                          <p:attrName>style.visibility</p:attrName>
                                        </p:attrNameLst>
                                      </p:cBhvr>
                                      <p:to>
                                        <p:strVal val="visible"/>
                                      </p:to>
                                    </p:set>
                                    <p:anim calcmode="lin" valueType="num">
                                      <p:cBhvr>
                                        <p:cTn id="14" dur="500" fill="hold"/>
                                        <p:tgtEl>
                                          <p:spTgt spid="101379">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137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13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uiExpand="1" build="p" bldLvl="5"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DC27A58B-8CAC-44E8-8EF6-78551270C800}" type="slidenum">
              <a:rPr lang="ar-SA" sz="1400"/>
              <a:pPr rtl="0"/>
              <a:t>91</a:t>
            </a:fld>
            <a:endParaRPr lang="en-US" sz="1400"/>
          </a:p>
        </p:txBody>
      </p:sp>
      <p:sp>
        <p:nvSpPr>
          <p:cNvPr id="101379" name="Rectangle 3"/>
          <p:cNvSpPr>
            <a:spLocks noChangeArrowheads="1"/>
          </p:cNvSpPr>
          <p:nvPr/>
        </p:nvSpPr>
        <p:spPr bwMode="auto">
          <a:xfrm>
            <a:off x="179388" y="1989138"/>
            <a:ext cx="8640762" cy="4032250"/>
          </a:xfrm>
          <a:prstGeom prst="rect">
            <a:avLst/>
          </a:prstGeom>
          <a:noFill/>
          <a:ln w="9525">
            <a:noFill/>
            <a:miter lim="800000"/>
            <a:headEnd/>
            <a:tailEnd/>
          </a:ln>
        </p:spPr>
        <p:txBody>
          <a:bodyPr/>
          <a:lstStyle/>
          <a:p>
            <a:pPr marL="355600" indent="-355600" algn="justLow">
              <a:spcBef>
                <a:spcPts val="0"/>
              </a:spcBef>
              <a:buClr>
                <a:schemeClr val="folHlink"/>
              </a:buClr>
              <a:buSzPct val="60000"/>
              <a:defRPr/>
            </a:pPr>
            <a:r>
              <a:rPr lang="ar-SA" sz="2800" b="0" spc="-50" dirty="0" smtClean="0">
                <a:cs typeface="Traditional Arabic" pitchFamily="2" charset="-78"/>
              </a:rPr>
              <a:t>3- الاعتقاد الجازم بنبوة محمد </a:t>
            </a:r>
            <a:r>
              <a:rPr lang="ar-SA" sz="2800" b="0" spc="-50" dirty="0" err="1" smtClean="0">
                <a:cs typeface="CTraditional Arabic" pitchFamily="2" charset="-78"/>
              </a:rPr>
              <a:t>ج</a:t>
            </a:r>
            <a:r>
              <a:rPr lang="ar-SA" sz="2800" b="0" spc="-50" dirty="0" smtClean="0">
                <a:cs typeface="Traditional Arabic" pitchFamily="2" charset="-78"/>
              </a:rPr>
              <a:t>, قال تعالى: </a:t>
            </a:r>
            <a:r>
              <a:rPr lang="ar-SA" sz="2800" b="0" spc="-50" dirty="0" smtClean="0">
                <a:cs typeface="CTraditional Arabic" pitchFamily="2" charset="-78"/>
              </a:rPr>
              <a:t>﴿ </a:t>
            </a:r>
            <a:r>
              <a:rPr lang="ar-SA" sz="2800" b="0" spc="-50" dirty="0" smtClean="0">
                <a:solidFill>
                  <a:srgbClr val="00B0F0"/>
                </a:solidFill>
                <a:cs typeface="Traditional Arabic" pitchFamily="2" charset="-78"/>
              </a:rPr>
              <a:t>مُحَمَّدٌ رَسُولُ اللَّهِ </a:t>
            </a:r>
            <a:r>
              <a:rPr lang="ar-SA" sz="2800" b="0" spc="-50" dirty="0" smtClean="0">
                <a:cs typeface="CTraditional Arabic" pitchFamily="2" charset="-78"/>
              </a:rPr>
              <a:t>﴾</a:t>
            </a:r>
            <a:r>
              <a:rPr lang="ar-SA" sz="2800" b="0" spc="-50" dirty="0" smtClean="0">
                <a:cs typeface="Traditional Arabic" pitchFamily="2" charset="-78"/>
              </a:rPr>
              <a:t>. ويجب الاعتقاد بما يلي:</a:t>
            </a:r>
          </a:p>
          <a:p>
            <a:pPr marL="355600" algn="justLow">
              <a:spcBef>
                <a:spcPts val="0"/>
              </a:spcBef>
              <a:buClr>
                <a:schemeClr val="hlink"/>
              </a:buClr>
              <a:buSzPct val="60000"/>
              <a:defRPr/>
            </a:pPr>
            <a:r>
              <a:rPr lang="ar-SA" sz="2800" b="0" dirty="0" smtClean="0">
                <a:cs typeface="Traditional Arabic" pitchFamily="2" charset="-78"/>
              </a:rPr>
              <a:t>أ- الاعتقاد الجازم أنه خاتم الأنبياء والمرسلين, 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مَا كَانَ مُحَمَّدٌ أَبَا أَحَدٍ مِنْ رِجَالِكُمْ وَلَكِنْ رَسُولَ اللَّهِ وَخَاتَمَ النَّبِيِّينَ </a:t>
            </a:r>
            <a:r>
              <a:rPr lang="ar-SA" sz="2800" b="0" dirty="0" smtClean="0">
                <a:cs typeface="CTraditional Arabic" pitchFamily="2" charset="-78"/>
              </a:rPr>
              <a:t>﴾</a:t>
            </a:r>
            <a:r>
              <a:rPr lang="ar-SA" sz="2800" b="0" dirty="0" smtClean="0">
                <a:cs typeface="Traditional Arabic" pitchFamily="2" charset="-78"/>
              </a:rPr>
              <a:t>.</a:t>
            </a:r>
          </a:p>
          <a:p>
            <a:pPr marL="355600" algn="justLow">
              <a:spcBef>
                <a:spcPts val="0"/>
              </a:spcBef>
              <a:buClr>
                <a:schemeClr val="hlink"/>
              </a:buClr>
              <a:buSzPct val="60000"/>
              <a:defRPr/>
            </a:pPr>
            <a:r>
              <a:rPr lang="ar-SA" sz="2800" b="0" dirty="0" smtClean="0">
                <a:cs typeface="Traditional Arabic" pitchFamily="2" charset="-78"/>
              </a:rPr>
              <a:t>ب- الاعتقاد الجازم أنه ورد ذكره </a:t>
            </a:r>
            <a:r>
              <a:rPr lang="ar-SA" sz="2800" b="0" dirty="0" err="1" smtClean="0">
                <a:cs typeface="CTraditional Arabic" pitchFamily="2" charset="-78"/>
              </a:rPr>
              <a:t>ج</a:t>
            </a:r>
            <a:r>
              <a:rPr lang="ar-SA" sz="2800" b="0" dirty="0" smtClean="0">
                <a:cs typeface="Traditional Arabic" pitchFamily="2" charset="-78"/>
              </a:rPr>
              <a:t> ووصفه ونبوته والوصية بالإيمان </a:t>
            </a:r>
            <a:r>
              <a:rPr lang="ar-SA" sz="2800" b="0" dirty="0" err="1" smtClean="0">
                <a:cs typeface="Traditional Arabic" pitchFamily="2" charset="-78"/>
              </a:rPr>
              <a:t>به</a:t>
            </a:r>
            <a:r>
              <a:rPr lang="ar-SA" sz="2800" b="0" dirty="0" smtClean="0">
                <a:cs typeface="Traditional Arabic" pitchFamily="2" charset="-78"/>
              </a:rPr>
              <a:t> في الكتب السابقة, كما في قوله تعالى: </a:t>
            </a:r>
            <a:r>
              <a:rPr lang="ar-SA" sz="2800" b="0" dirty="0" smtClean="0">
                <a:cs typeface="CTraditional Arabic" pitchFamily="2" charset="-78"/>
              </a:rPr>
              <a:t>﴿ </a:t>
            </a:r>
            <a:r>
              <a:rPr lang="ar-SA" sz="2800" b="0" dirty="0" smtClean="0">
                <a:solidFill>
                  <a:srgbClr val="00B0F0"/>
                </a:solidFill>
                <a:cs typeface="Traditional Arabic" pitchFamily="2" charset="-78"/>
              </a:rPr>
              <a:t>وَإِذْ أَخَذَ اللَّهُ مِيثَاقَ النَّبِيِّينَ لَمَا آتَيْتُكُمْ مِنْ كِتَابٍ وَحِكْمَةٍ ثُمَّ جَاءَكُمْ رَسُولٌ مُصَدِّقٌ لِمَا مَعَكُمْ لَتُؤْمِنُنَّ </a:t>
            </a:r>
            <a:r>
              <a:rPr lang="ar-SA" sz="2800" b="0" dirty="0" err="1" smtClean="0">
                <a:solidFill>
                  <a:srgbClr val="00B0F0"/>
                </a:solidFill>
                <a:cs typeface="Traditional Arabic" pitchFamily="2" charset="-78"/>
              </a:rPr>
              <a:t>بِهِ</a:t>
            </a:r>
            <a:r>
              <a:rPr lang="ar-SA" sz="2800" b="0" dirty="0" smtClean="0">
                <a:solidFill>
                  <a:srgbClr val="00B0F0"/>
                </a:solidFill>
                <a:cs typeface="Traditional Arabic" pitchFamily="2" charset="-78"/>
              </a:rPr>
              <a:t> وَلَتَنْصُرُنَّهُ قَالَ أَأَقْرَرْتُمْ وَأَخَذْتُمْ عَلَى ذَلِكُمْ إِصْرِي قَالُوا أَقْرَرْنَا قَالَ فَاشْهَدُوا وَأَنَا مَعَكُمْ مِنْ الشَّاهِدِينَ </a:t>
            </a:r>
            <a:r>
              <a:rPr lang="ar-SA" sz="2800" b="0" dirty="0" smtClean="0">
                <a:cs typeface="CTraditional Arabic" pitchFamily="2" charset="-78"/>
              </a:rPr>
              <a:t>﴾</a:t>
            </a:r>
            <a:r>
              <a:rPr lang="ar-SA" sz="2800" b="0" dirty="0" smtClean="0">
                <a:cs typeface="Traditional Arabic" pitchFamily="2" charset="-78"/>
              </a:rPr>
              <a:t>.</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anim calcmode="lin" valueType="num">
                                      <p:cBhvr>
                                        <p:cTn id="7" dur="500" fill="hold"/>
                                        <p:tgtEl>
                                          <p:spTgt spid="101379">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137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137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1379">
                                            <p:txEl>
                                              <p:pRg st="1" end="1"/>
                                            </p:txEl>
                                          </p:spTgt>
                                        </p:tgtEl>
                                        <p:attrNameLst>
                                          <p:attrName>style.visibility</p:attrName>
                                        </p:attrNameLst>
                                      </p:cBhvr>
                                      <p:to>
                                        <p:strVal val="visible"/>
                                      </p:to>
                                    </p:set>
                                    <p:anim calcmode="lin" valueType="num">
                                      <p:cBhvr>
                                        <p:cTn id="14" dur="500" fill="hold"/>
                                        <p:tgtEl>
                                          <p:spTgt spid="101379">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137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137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01379">
                                            <p:txEl>
                                              <p:pRg st="2" end="2"/>
                                            </p:txEl>
                                          </p:spTgt>
                                        </p:tgtEl>
                                        <p:attrNameLst>
                                          <p:attrName>style.visibility</p:attrName>
                                        </p:attrNameLst>
                                      </p:cBhvr>
                                      <p:to>
                                        <p:strVal val="visible"/>
                                      </p:to>
                                    </p:set>
                                    <p:anim calcmode="lin" valueType="num">
                                      <p:cBhvr>
                                        <p:cTn id="21" dur="500" fill="hold"/>
                                        <p:tgtEl>
                                          <p:spTgt spid="101379">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01379">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013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build="p" bldLvl="5"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DC27A58B-8CAC-44E8-8EF6-78551270C800}" type="slidenum">
              <a:rPr lang="ar-SA" sz="1400"/>
              <a:pPr rtl="0"/>
              <a:t>92</a:t>
            </a:fld>
            <a:endParaRPr lang="en-US" sz="1400"/>
          </a:p>
        </p:txBody>
      </p:sp>
      <p:sp>
        <p:nvSpPr>
          <p:cNvPr id="101379" name="Rectangle 3"/>
          <p:cNvSpPr>
            <a:spLocks noChangeArrowheads="1"/>
          </p:cNvSpPr>
          <p:nvPr/>
        </p:nvSpPr>
        <p:spPr bwMode="auto">
          <a:xfrm>
            <a:off x="179388" y="1989138"/>
            <a:ext cx="8640762" cy="4032250"/>
          </a:xfrm>
          <a:prstGeom prst="rect">
            <a:avLst/>
          </a:prstGeom>
          <a:noFill/>
          <a:ln w="9525">
            <a:noFill/>
            <a:miter lim="800000"/>
            <a:headEnd/>
            <a:tailEnd/>
          </a:ln>
        </p:spPr>
        <p:txBody>
          <a:bodyPr/>
          <a:lstStyle/>
          <a:p>
            <a:pPr marL="355600" indent="-355600" algn="justLow">
              <a:spcBef>
                <a:spcPts val="0"/>
              </a:spcBef>
              <a:buClr>
                <a:schemeClr val="hlink"/>
              </a:buClr>
              <a:buSzPct val="60000"/>
            </a:pPr>
            <a:r>
              <a:rPr lang="ar-SA" sz="2800" b="0" dirty="0" smtClean="0">
                <a:cs typeface="Traditional Arabic" pitchFamily="2" charset="-78"/>
              </a:rPr>
              <a:t>ج- الاعتقاد الجازم أنه مبعوث إلى الناس أجمعين, 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وَمَا أَرْسَلْنَاكَ إِلاَّ كَافَّةً لِلنَّاسِ بَشِيراً وَنَذِيراً </a:t>
            </a:r>
            <a:r>
              <a:rPr lang="ar-SA" sz="2800" b="0" dirty="0" smtClean="0">
                <a:cs typeface="CTraditional Arabic" pitchFamily="2" charset="-78"/>
              </a:rPr>
              <a:t>﴾</a:t>
            </a:r>
            <a:r>
              <a:rPr lang="ar-SA" sz="2800" b="0" dirty="0" smtClean="0">
                <a:cs typeface="Traditional Arabic" pitchFamily="2" charset="-78"/>
              </a:rPr>
              <a:t>.</a:t>
            </a:r>
          </a:p>
          <a:p>
            <a:pPr marL="355600" indent="-355600" algn="justLow">
              <a:spcBef>
                <a:spcPts val="0"/>
              </a:spcBef>
              <a:buClr>
                <a:schemeClr val="hlink"/>
              </a:buClr>
              <a:buSzPct val="60000"/>
            </a:pPr>
            <a:r>
              <a:rPr lang="ar-SA" sz="2800" b="0" dirty="0" smtClean="0">
                <a:cs typeface="Traditional Arabic" pitchFamily="2" charset="-78"/>
              </a:rPr>
              <a:t>د- الاعتقاد الجازم أنه مبعوث إلى الإنس والجن, 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وَإِذْ صَرَفْنَا إِلَيْكَ نَفَراً مِنْ الْجِنِّ يَسْتَمِعُونَ الْقُرْآنَ فَلَمَّا حَضَرُوهُ قَالُوا أَنْصِتُوا فَلَمَّا قُضِيَ وَلَّوْا إِلَى قَوْمِهِمْ مُنْذِرِينَ </a:t>
            </a:r>
            <a:r>
              <a:rPr lang="ar-SA" sz="2800" b="0" dirty="0" smtClean="0">
                <a:cs typeface="CTraditional Arabic" pitchFamily="2" charset="-78"/>
              </a:rPr>
              <a:t>﴾</a:t>
            </a:r>
            <a:r>
              <a:rPr lang="ar-SA" sz="2800" b="0" dirty="0" smtClean="0">
                <a:cs typeface="Traditional Arabic" pitchFamily="2" charset="-78"/>
              </a:rPr>
              <a:t>.</a:t>
            </a:r>
          </a:p>
          <a:p>
            <a:pPr marL="355600" indent="-355600" algn="justLow">
              <a:spcBef>
                <a:spcPts val="0"/>
              </a:spcBef>
              <a:buClr>
                <a:schemeClr val="hlink"/>
              </a:buClr>
              <a:buSzPct val="60000"/>
            </a:pP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anim calcmode="lin" valueType="num">
                                      <p:cBhvr>
                                        <p:cTn id="7" dur="500" fill="hold"/>
                                        <p:tgtEl>
                                          <p:spTgt spid="101379">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137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137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1379">
                                            <p:txEl>
                                              <p:pRg st="1" end="1"/>
                                            </p:txEl>
                                          </p:spTgt>
                                        </p:tgtEl>
                                        <p:attrNameLst>
                                          <p:attrName>style.visibility</p:attrName>
                                        </p:attrNameLst>
                                      </p:cBhvr>
                                      <p:to>
                                        <p:strVal val="visible"/>
                                      </p:to>
                                    </p:set>
                                    <p:anim calcmode="lin" valueType="num">
                                      <p:cBhvr>
                                        <p:cTn id="14" dur="500" fill="hold"/>
                                        <p:tgtEl>
                                          <p:spTgt spid="101379">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137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13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build="p" bldLvl="5"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67398DF8-D40B-46A8-BD28-B482CF91BDE8}" type="slidenum">
              <a:rPr lang="ar-SA" sz="1400"/>
              <a:pPr rtl="0"/>
              <a:t>93</a:t>
            </a:fld>
            <a:endParaRPr lang="en-US" sz="1400"/>
          </a:p>
        </p:txBody>
      </p:sp>
      <p:sp>
        <p:nvSpPr>
          <p:cNvPr id="101379" name="Rectangle 3"/>
          <p:cNvSpPr>
            <a:spLocks noChangeArrowheads="1"/>
          </p:cNvSpPr>
          <p:nvPr/>
        </p:nvSpPr>
        <p:spPr bwMode="auto">
          <a:xfrm>
            <a:off x="179388" y="1989138"/>
            <a:ext cx="8640762" cy="4032250"/>
          </a:xfrm>
          <a:prstGeom prst="rect">
            <a:avLst/>
          </a:prstGeom>
          <a:noFill/>
          <a:ln w="9525">
            <a:noFill/>
            <a:miter lim="800000"/>
            <a:headEnd/>
            <a:tailEnd/>
          </a:ln>
        </p:spPr>
        <p:txBody>
          <a:bodyPr/>
          <a:lstStyle/>
          <a:p>
            <a:pPr marL="355600" indent="-355600" algn="justLow">
              <a:spcBef>
                <a:spcPts val="0"/>
              </a:spcBef>
              <a:buClr>
                <a:srgbClr val="C00000"/>
              </a:buClr>
              <a:buSzPct val="100000"/>
              <a:buFont typeface="Arial" pitchFamily="34" charset="0"/>
              <a:buChar char="•"/>
              <a:defRPr/>
            </a:pPr>
            <a:r>
              <a:rPr lang="ar-SA" sz="2800" dirty="0">
                <a:solidFill>
                  <a:srgbClr val="C00000"/>
                </a:solidFill>
                <a:cs typeface="Traditional Arabic" pitchFamily="2" charset="-78"/>
              </a:rPr>
              <a:t>حكم الإيمان بالرسل</a:t>
            </a:r>
          </a:p>
          <a:p>
            <a:pPr marL="355600" indent="-355600" algn="justLow">
              <a:spcBef>
                <a:spcPts val="0"/>
              </a:spcBef>
              <a:buClr>
                <a:srgbClr val="C00000"/>
              </a:buClr>
              <a:buSzPct val="50000"/>
              <a:buFont typeface="Wingdings" pitchFamily="2" charset="2"/>
              <a:buChar char="v"/>
              <a:defRPr/>
            </a:pPr>
            <a:r>
              <a:rPr lang="ar-SA" sz="2800" b="0" dirty="0">
                <a:cs typeface="Traditional Arabic" pitchFamily="2" charset="-78"/>
              </a:rPr>
              <a:t>الإيمان بالرسل هو الركن الرابع من أركان الإيمان، فلا يعتبر المسلم مسلماً ولا مؤمناً حتى يؤمن بالرسل إجمالاً، وبمن </a:t>
            </a:r>
            <a:r>
              <a:rPr lang="ar-SA" sz="2800" b="0" dirty="0" err="1">
                <a:cs typeface="Traditional Arabic" pitchFamily="2" charset="-78"/>
              </a:rPr>
              <a:t>سمّى</a:t>
            </a:r>
            <a:r>
              <a:rPr lang="ar-SA" sz="2800" b="0" dirty="0">
                <a:cs typeface="Traditional Arabic" pitchFamily="2" charset="-78"/>
              </a:rPr>
              <a:t> الله منهم تفصيلاً، ولا يفرِّق بين أحد منهم في الإيمان، فكلهم رسل الله، أَتوا بكلمة الله، فمن آمن بهم جميعاً فهو المؤمن، ومن آمن ببعض وكفر ببعض فهو كافر بهم جميعاً, قال تعالى: </a:t>
            </a:r>
            <a:r>
              <a:rPr lang="ar-SA" sz="2800" b="0" dirty="0">
                <a:cs typeface="CTraditional Arabic" pitchFamily="2" charset="-78"/>
              </a:rPr>
              <a:t>﴿ </a:t>
            </a:r>
            <a:r>
              <a:rPr lang="ar-SA" sz="2800" b="0" dirty="0">
                <a:solidFill>
                  <a:srgbClr val="00B0F0"/>
                </a:solidFill>
                <a:cs typeface="Traditional Arabic" pitchFamily="2" charset="-78"/>
              </a:rPr>
              <a:t>إِنَّ الَّذِينَ يَكْفُرُونَ بِاللَّهِ وَرُسُلِهِ وَيُرِيدُونَ أَنْ يُفَرِّقُوا بَيْنَ اللَّهِ وَرُسُلِهِ وَيَقُولُونَ نُؤْمِنُ بِبَعْضٍ وَنَكْفُرُ بِبَعْضٍ وَيُرِيدُونَ أَنْ يَتَّخِذُوا بَيْنَ ذَلِكَ سَبِيلاً (150) أُوْلَئِكَ هُمْ الْكَافِرُونَ حَقّاً وَأَعْتَدْنَا لِلْكَافِرِينَ عَذَاباً مُهِيناً </a:t>
            </a:r>
            <a:r>
              <a:rPr lang="ar-SA" sz="2800" b="0" dirty="0">
                <a:cs typeface="CTraditional Arabic" pitchFamily="2" charset="-78"/>
              </a:rPr>
              <a:t>﴾</a:t>
            </a:r>
            <a:r>
              <a:rPr lang="ar-SA" sz="2800" b="0" dirty="0">
                <a:cs typeface="Traditional Arabic" pitchFamily="2" charset="-78"/>
              </a:rPr>
              <a:t>.</a:t>
            </a:r>
            <a:endParaRPr lang="ar-SA" sz="2800" dirty="0">
              <a:solidFill>
                <a:srgbClr val="C00000"/>
              </a:solidFill>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anim calcmode="lin" valueType="num">
                                      <p:cBhvr>
                                        <p:cTn id="7" dur="500" fill="hold"/>
                                        <p:tgtEl>
                                          <p:spTgt spid="101379">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137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137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1379">
                                            <p:txEl>
                                              <p:pRg st="1" end="1"/>
                                            </p:txEl>
                                          </p:spTgt>
                                        </p:tgtEl>
                                        <p:attrNameLst>
                                          <p:attrName>style.visibility</p:attrName>
                                        </p:attrNameLst>
                                      </p:cBhvr>
                                      <p:to>
                                        <p:strVal val="visible"/>
                                      </p:to>
                                    </p:set>
                                    <p:anim calcmode="lin" valueType="num">
                                      <p:cBhvr>
                                        <p:cTn id="14" dur="500" fill="hold"/>
                                        <p:tgtEl>
                                          <p:spTgt spid="101379">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137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13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build="p" bldLvl="5"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44807586-354A-461D-9EC7-D44830E122D7}" type="slidenum">
              <a:rPr lang="ar-SA" sz="1400"/>
              <a:pPr rtl="0"/>
              <a:t>94</a:t>
            </a:fld>
            <a:endParaRPr lang="en-US" sz="1400"/>
          </a:p>
        </p:txBody>
      </p:sp>
      <p:sp>
        <p:nvSpPr>
          <p:cNvPr id="103427" name="Rectangle 3"/>
          <p:cNvSpPr>
            <a:spLocks noChangeArrowheads="1"/>
          </p:cNvSpPr>
          <p:nvPr/>
        </p:nvSpPr>
        <p:spPr bwMode="auto">
          <a:xfrm>
            <a:off x="179388" y="1989138"/>
            <a:ext cx="8640762" cy="2797184"/>
          </a:xfrm>
          <a:prstGeom prst="rect">
            <a:avLst/>
          </a:prstGeom>
          <a:noFill/>
          <a:ln w="9525">
            <a:noFill/>
            <a:miter lim="800000"/>
            <a:headEnd/>
            <a:tailEnd/>
          </a:ln>
        </p:spPr>
        <p:txBody>
          <a:bodyPr/>
          <a:lstStyle/>
          <a:p>
            <a:pPr marL="342900" indent="-342900" algn="justLow">
              <a:spcBef>
                <a:spcPts val="0"/>
              </a:spcBef>
              <a:buClr>
                <a:srgbClr val="3366FF"/>
              </a:buClr>
              <a:buSzPct val="120000"/>
              <a:buFont typeface="Wingdings" pitchFamily="2" charset="2"/>
              <a:buChar char="§"/>
            </a:pPr>
            <a:r>
              <a:rPr lang="ar-SA" sz="2800" b="0" dirty="0">
                <a:solidFill>
                  <a:srgbClr val="0000FF"/>
                </a:solidFill>
                <a:latin typeface="SKR HEAD1" pitchFamily="2" charset="-78"/>
                <a:cs typeface="SKR HEAD1" pitchFamily="2" charset="-78"/>
              </a:rPr>
              <a:t>الركن الخامس: الإيمان باليوم </a:t>
            </a:r>
            <a:r>
              <a:rPr lang="ar-SA" sz="2800" b="0" dirty="0" smtClean="0">
                <a:solidFill>
                  <a:srgbClr val="0000FF"/>
                </a:solidFill>
                <a:latin typeface="SKR HEAD1" pitchFamily="2" charset="-78"/>
                <a:cs typeface="SKR HEAD1" pitchFamily="2" charset="-78"/>
              </a:rPr>
              <a:t>الآخر</a:t>
            </a:r>
          </a:p>
          <a:p>
            <a:pPr marL="342900" indent="-342900" algn="justLow">
              <a:spcBef>
                <a:spcPts val="0"/>
              </a:spcBef>
              <a:buClr>
                <a:srgbClr val="C00000"/>
              </a:buClr>
              <a:buSzPct val="100000"/>
              <a:buFont typeface="Arial" pitchFamily="34" charset="0"/>
              <a:buChar char="•"/>
            </a:pPr>
            <a:r>
              <a:rPr lang="ar-SA" sz="2800" b="0" dirty="0" smtClean="0">
                <a:latin typeface="SKR HEAD1" pitchFamily="2" charset="-78"/>
                <a:cs typeface="Traditional Arabic" pitchFamily="2" charset="-78"/>
              </a:rPr>
              <a:t>اليوم الآخر يشتمل على ما بعد الحياة الدنيا، فيدخل فيه كل ما ورد </a:t>
            </a:r>
            <a:r>
              <a:rPr lang="ar-SA" sz="2800" b="0" dirty="0" err="1" smtClean="0">
                <a:latin typeface="SKR HEAD1" pitchFamily="2" charset="-78"/>
                <a:cs typeface="Traditional Arabic" pitchFamily="2" charset="-78"/>
              </a:rPr>
              <a:t>به</a:t>
            </a:r>
            <a:r>
              <a:rPr lang="ar-SA" sz="2800" b="0" dirty="0" smtClean="0">
                <a:latin typeface="SKR HEAD1" pitchFamily="2" charset="-78"/>
                <a:cs typeface="Traditional Arabic" pitchFamily="2" charset="-78"/>
              </a:rPr>
              <a:t> الخبر في كتاب الله وسنة رسوله </a:t>
            </a:r>
            <a:r>
              <a:rPr lang="ar-SA" sz="2800" b="0" dirty="0" err="1" smtClean="0">
                <a:latin typeface="SKR HEAD1" pitchFamily="2" charset="-78"/>
                <a:cs typeface="CTraditional Arabic" pitchFamily="2" charset="-78"/>
              </a:rPr>
              <a:t>ج</a:t>
            </a:r>
            <a:r>
              <a:rPr lang="ar-SA" sz="2800" b="0" dirty="0" smtClean="0">
                <a:latin typeface="SKR HEAD1" pitchFamily="2" charset="-78"/>
                <a:cs typeface="Traditional Arabic" pitchFamily="2" charset="-78"/>
              </a:rPr>
              <a:t> مما يقع بعد الموت، وفيه حياة البرزخ وفتنة القبر وعذابه ونعيمه، وفيه البعث والحشر والحساب، ثم الثواب والعقاب والجنة والنار.</a:t>
            </a: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anim calcmode="lin" valueType="num">
                                      <p:cBhvr>
                                        <p:cTn id="7" dur="500" fill="hold"/>
                                        <p:tgtEl>
                                          <p:spTgt spid="103427">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342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342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3427">
                                            <p:txEl>
                                              <p:pRg st="1" end="1"/>
                                            </p:txEl>
                                          </p:spTgt>
                                        </p:tgtEl>
                                        <p:attrNameLst>
                                          <p:attrName>style.visibility</p:attrName>
                                        </p:attrNameLst>
                                      </p:cBhvr>
                                      <p:to>
                                        <p:strVal val="visible"/>
                                      </p:to>
                                    </p:set>
                                    <p:anim calcmode="lin" valueType="num">
                                      <p:cBhvr>
                                        <p:cTn id="14" dur="500" fill="hold"/>
                                        <p:tgtEl>
                                          <p:spTgt spid="103427">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342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34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bldLvl="5"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44807586-354A-461D-9EC7-D44830E122D7}" type="slidenum">
              <a:rPr lang="ar-SA" sz="1400"/>
              <a:pPr rtl="0"/>
              <a:t>95</a:t>
            </a:fld>
            <a:endParaRPr lang="en-US" sz="1400"/>
          </a:p>
        </p:txBody>
      </p:sp>
      <p:sp>
        <p:nvSpPr>
          <p:cNvPr id="103427" name="Rectangle 3"/>
          <p:cNvSpPr>
            <a:spLocks noChangeArrowheads="1"/>
          </p:cNvSpPr>
          <p:nvPr/>
        </p:nvSpPr>
        <p:spPr bwMode="auto">
          <a:xfrm>
            <a:off x="179388" y="1989138"/>
            <a:ext cx="8640762" cy="3583002"/>
          </a:xfrm>
          <a:prstGeom prst="rect">
            <a:avLst/>
          </a:prstGeom>
          <a:noFill/>
          <a:ln w="9525">
            <a:noFill/>
            <a:miter lim="800000"/>
            <a:headEnd/>
            <a:tailEnd/>
          </a:ln>
        </p:spPr>
        <p:txBody>
          <a:bodyPr/>
          <a:lstStyle/>
          <a:p>
            <a:pPr marL="342900" indent="-342900" algn="justLow">
              <a:spcBef>
                <a:spcPts val="0"/>
              </a:spcBef>
              <a:buClr>
                <a:srgbClr val="C00000"/>
              </a:buClr>
              <a:buSzPct val="100000"/>
              <a:buFont typeface="Arial" pitchFamily="34" charset="0"/>
              <a:buChar char="•"/>
            </a:pPr>
            <a:r>
              <a:rPr lang="ar-SA" sz="2800" dirty="0" smtClean="0">
                <a:solidFill>
                  <a:srgbClr val="C00000"/>
                </a:solidFill>
                <a:latin typeface="SKR HEAD1" pitchFamily="2" charset="-78"/>
                <a:cs typeface="Traditional Arabic" pitchFamily="2" charset="-78"/>
              </a:rPr>
              <a:t>معنى </a:t>
            </a:r>
            <a:r>
              <a:rPr lang="ar-SA" sz="2800" dirty="0">
                <a:solidFill>
                  <a:srgbClr val="C00000"/>
                </a:solidFill>
                <a:latin typeface="SKR HEAD1" pitchFamily="2" charset="-78"/>
                <a:cs typeface="Traditional Arabic" pitchFamily="2" charset="-78"/>
              </a:rPr>
              <a:t>الإيمان باليوم الآخر</a:t>
            </a:r>
          </a:p>
          <a:p>
            <a:pPr marL="342900" indent="-342900" algn="justLow">
              <a:spcBef>
                <a:spcPts val="0"/>
              </a:spcBef>
              <a:buClr>
                <a:srgbClr val="C00000"/>
              </a:buClr>
              <a:buSzPct val="50000"/>
              <a:buFont typeface="Wingdings" pitchFamily="2" charset="2"/>
              <a:buChar char="v"/>
            </a:pPr>
            <a:r>
              <a:rPr lang="ar-SA" sz="2800" b="0" dirty="0">
                <a:cs typeface="Traditional Arabic" pitchFamily="2" charset="-78"/>
              </a:rPr>
              <a:t>الاعتقاد الجازم بفناء الحياة الدنيا وزوالها وموت سكانها </a:t>
            </a:r>
            <a:r>
              <a:rPr lang="ar-SA" sz="2800" b="0" dirty="0" smtClean="0">
                <a:cs typeface="Traditional Arabic" pitchFamily="2" charset="-78"/>
              </a:rPr>
              <a:t>وإقبال </a:t>
            </a:r>
            <a:r>
              <a:rPr lang="ar-SA" sz="2800" b="0" dirty="0">
                <a:cs typeface="Traditional Arabic" pitchFamily="2" charset="-78"/>
              </a:rPr>
              <a:t>الحياة الآخرة.</a:t>
            </a:r>
          </a:p>
          <a:p>
            <a:pPr marL="342900" indent="-342900" algn="justLow">
              <a:spcBef>
                <a:spcPts val="0"/>
              </a:spcBef>
              <a:buClr>
                <a:srgbClr val="C00000"/>
              </a:buClr>
              <a:buSzPct val="50000"/>
              <a:buFont typeface="Wingdings" pitchFamily="2" charset="2"/>
              <a:buChar char="v"/>
            </a:pPr>
            <a:r>
              <a:rPr lang="ar-SA" sz="2800" b="0" dirty="0">
                <a:cs typeface="Traditional Arabic" pitchFamily="2" charset="-78"/>
              </a:rPr>
              <a:t>الاعتقاد الجازم بما ثبت في القرآن الكريم وصحيح السنة المطهرة من علامات القيامة الصغرى والكبرى, التي تكون في آخر الزمان بين يدي فناء الدنيا وقيام القيامة.</a:t>
            </a:r>
          </a:p>
          <a:p>
            <a:pPr marL="342900" indent="-342900" algn="justLow">
              <a:spcBef>
                <a:spcPts val="0"/>
              </a:spcBef>
              <a:buClr>
                <a:srgbClr val="C00000"/>
              </a:buClr>
              <a:buSzPct val="50000"/>
              <a:buFont typeface="Wingdings" pitchFamily="2" charset="2"/>
              <a:buChar char="v"/>
            </a:pPr>
            <a:r>
              <a:rPr lang="ar-SA" sz="2800" b="0" dirty="0">
                <a:cs typeface="Traditional Arabic" pitchFamily="2" charset="-78"/>
              </a:rPr>
              <a:t>الاعتقاد الجازم بالأخبار الغيبية عن الموت وما بعده, والبعث وصفته, والحشر وهوله, والحساب ودقته, والثواب وعظمته, والجنة ونعيمها, والعقاب وشدته, والنار وجحيمها</a:t>
            </a:r>
            <a:r>
              <a:rPr lang="ar-SA" sz="2800" b="0" dirty="0" smtClean="0">
                <a:cs typeface="Traditional Arabic" pitchFamily="2" charset="-78"/>
              </a:rPr>
              <a:t>.</a:t>
            </a:r>
          </a:p>
          <a:p>
            <a:pPr marL="342900" indent="-342900" algn="justLow">
              <a:spcBef>
                <a:spcPts val="0"/>
              </a:spcBef>
              <a:buClr>
                <a:srgbClr val="C00000"/>
              </a:buClr>
              <a:buSzPct val="100000"/>
              <a:buFont typeface="Arial" pitchFamily="34" charset="0"/>
              <a:buChar char="•"/>
              <a:defRPr/>
            </a:pPr>
            <a:r>
              <a:rPr lang="ar-SA" sz="2800" dirty="0" smtClean="0">
                <a:solidFill>
                  <a:srgbClr val="C00000"/>
                </a:solidFill>
                <a:latin typeface="SKR HEAD1" pitchFamily="2" charset="-78"/>
                <a:cs typeface="Traditional Arabic" pitchFamily="2" charset="-78"/>
              </a:rPr>
              <a:t>حكم الإيمان باليوم الآخر</a:t>
            </a:r>
          </a:p>
          <a:p>
            <a:pPr marL="355600" indent="-355600" algn="justLow">
              <a:spcBef>
                <a:spcPts val="0"/>
              </a:spcBef>
              <a:buClr>
                <a:srgbClr val="C00000"/>
              </a:buClr>
              <a:buSzPct val="50000"/>
              <a:buFont typeface="Wingdings" pitchFamily="2" charset="2"/>
              <a:buChar char="v"/>
              <a:defRPr/>
            </a:pPr>
            <a:r>
              <a:rPr lang="ar-SA" sz="2800" b="0" spc="-20" dirty="0" smtClean="0">
                <a:cs typeface="Traditional Arabic" pitchFamily="2" charset="-78"/>
              </a:rPr>
              <a:t>الإيمان باليوم الآخر من أركان الإيمان، قال تعالى: </a:t>
            </a:r>
            <a:r>
              <a:rPr lang="ar-SA" sz="2800" b="0" spc="-20" dirty="0" smtClean="0">
                <a:cs typeface="CTraditional Arabic" pitchFamily="2" charset="-78"/>
              </a:rPr>
              <a:t>﴿ </a:t>
            </a:r>
            <a:r>
              <a:rPr lang="ar-SA" sz="2800" b="0" spc="-20" dirty="0" smtClean="0">
                <a:solidFill>
                  <a:srgbClr val="00B0F0"/>
                </a:solidFill>
                <a:cs typeface="Traditional Arabic" pitchFamily="2" charset="-78"/>
              </a:rPr>
              <a:t>وَلَكِنَّ الْبِرَّ مَنْ آمَنَ بِاللَّهِ وَالْيَوْمِ  الآخِرِ </a:t>
            </a:r>
            <a:r>
              <a:rPr lang="ar-SA" sz="2800" b="0" spc="-20" dirty="0" smtClean="0">
                <a:cs typeface="CTraditional Arabic" pitchFamily="2" charset="-78"/>
              </a:rPr>
              <a:t>﴾</a:t>
            </a:r>
            <a:r>
              <a:rPr lang="ar-SA" sz="2800" b="0" spc="-20" dirty="0" smtClean="0">
                <a:cs typeface="Traditional Arabic" pitchFamily="2" charset="-78"/>
              </a:rPr>
              <a:t>.</a:t>
            </a:r>
            <a:endParaRPr lang="ar-SA" sz="2800" b="0" dirty="0" smtClean="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anim calcmode="lin" valueType="num">
                                      <p:cBhvr>
                                        <p:cTn id="7" dur="500" fill="hold"/>
                                        <p:tgtEl>
                                          <p:spTgt spid="103427">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342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342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3427">
                                            <p:txEl>
                                              <p:pRg st="1" end="1"/>
                                            </p:txEl>
                                          </p:spTgt>
                                        </p:tgtEl>
                                        <p:attrNameLst>
                                          <p:attrName>style.visibility</p:attrName>
                                        </p:attrNameLst>
                                      </p:cBhvr>
                                      <p:to>
                                        <p:strVal val="visible"/>
                                      </p:to>
                                    </p:set>
                                    <p:anim calcmode="lin" valueType="num">
                                      <p:cBhvr>
                                        <p:cTn id="14" dur="500" fill="hold"/>
                                        <p:tgtEl>
                                          <p:spTgt spid="103427">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342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342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03427">
                                            <p:txEl>
                                              <p:pRg st="2" end="2"/>
                                            </p:txEl>
                                          </p:spTgt>
                                        </p:tgtEl>
                                        <p:attrNameLst>
                                          <p:attrName>style.visibility</p:attrName>
                                        </p:attrNameLst>
                                      </p:cBhvr>
                                      <p:to>
                                        <p:strVal val="visible"/>
                                      </p:to>
                                    </p:set>
                                    <p:anim calcmode="lin" valueType="num">
                                      <p:cBhvr>
                                        <p:cTn id="21" dur="500" fill="hold"/>
                                        <p:tgtEl>
                                          <p:spTgt spid="103427">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0342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0342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103427">
                                            <p:txEl>
                                              <p:pRg st="3" end="3"/>
                                            </p:txEl>
                                          </p:spTgt>
                                        </p:tgtEl>
                                        <p:attrNameLst>
                                          <p:attrName>style.visibility</p:attrName>
                                        </p:attrNameLst>
                                      </p:cBhvr>
                                      <p:to>
                                        <p:strVal val="visible"/>
                                      </p:to>
                                    </p:set>
                                    <p:anim calcmode="lin" valueType="num">
                                      <p:cBhvr>
                                        <p:cTn id="28" dur="500" fill="hold"/>
                                        <p:tgtEl>
                                          <p:spTgt spid="103427">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0342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0342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103427">
                                            <p:txEl>
                                              <p:pRg st="4" end="4"/>
                                            </p:txEl>
                                          </p:spTgt>
                                        </p:tgtEl>
                                        <p:attrNameLst>
                                          <p:attrName>style.visibility</p:attrName>
                                        </p:attrNameLst>
                                      </p:cBhvr>
                                      <p:to>
                                        <p:strVal val="visible"/>
                                      </p:to>
                                    </p:set>
                                    <p:anim calcmode="lin" valueType="num">
                                      <p:cBhvr>
                                        <p:cTn id="35" dur="500" fill="hold"/>
                                        <p:tgtEl>
                                          <p:spTgt spid="103427">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03427">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03427">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103427">
                                            <p:txEl>
                                              <p:pRg st="5" end="5"/>
                                            </p:txEl>
                                          </p:spTgt>
                                        </p:tgtEl>
                                        <p:attrNameLst>
                                          <p:attrName>style.visibility</p:attrName>
                                        </p:attrNameLst>
                                      </p:cBhvr>
                                      <p:to>
                                        <p:strVal val="visible"/>
                                      </p:to>
                                    </p:set>
                                    <p:anim calcmode="lin" valueType="num">
                                      <p:cBhvr>
                                        <p:cTn id="42" dur="500" fill="hold"/>
                                        <p:tgtEl>
                                          <p:spTgt spid="103427">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103427">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1034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bldLvl="5"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13F47CDE-C82B-4E2F-A92A-6289F288E860}" type="slidenum">
              <a:rPr lang="ar-SA" sz="1400"/>
              <a:pPr rtl="0"/>
              <a:t>96</a:t>
            </a:fld>
            <a:endParaRPr lang="en-US" sz="1400"/>
          </a:p>
        </p:txBody>
      </p:sp>
      <p:sp>
        <p:nvSpPr>
          <p:cNvPr id="103427" name="Rectangle 3"/>
          <p:cNvSpPr>
            <a:spLocks noChangeArrowheads="1"/>
          </p:cNvSpPr>
          <p:nvPr/>
        </p:nvSpPr>
        <p:spPr bwMode="auto">
          <a:xfrm>
            <a:off x="179388" y="1989138"/>
            <a:ext cx="8640762" cy="4011630"/>
          </a:xfrm>
          <a:prstGeom prst="rect">
            <a:avLst/>
          </a:prstGeom>
          <a:noFill/>
          <a:ln w="9525">
            <a:noFill/>
            <a:miter lim="800000"/>
            <a:headEnd/>
            <a:tailEnd/>
          </a:ln>
        </p:spPr>
        <p:txBody>
          <a:bodyPr/>
          <a:lstStyle/>
          <a:p>
            <a:pPr marL="355600" indent="-355600" algn="justLow">
              <a:spcBef>
                <a:spcPts val="0"/>
              </a:spcBef>
              <a:buClr>
                <a:srgbClr val="C00000"/>
              </a:buClr>
              <a:buSzPct val="100000"/>
              <a:buFont typeface="Arial" pitchFamily="34" charset="0"/>
              <a:buChar char="•"/>
              <a:defRPr/>
            </a:pPr>
            <a:r>
              <a:rPr lang="ar-SA" sz="2800" dirty="0" smtClean="0">
                <a:solidFill>
                  <a:srgbClr val="C00000"/>
                </a:solidFill>
                <a:latin typeface="SKR HEAD1" pitchFamily="2" charset="-78"/>
                <a:cs typeface="Traditional Arabic" pitchFamily="2" charset="-78"/>
              </a:rPr>
              <a:t>اهتمام </a:t>
            </a:r>
            <a:r>
              <a:rPr lang="ar-SA" sz="2800" dirty="0">
                <a:solidFill>
                  <a:srgbClr val="C00000"/>
                </a:solidFill>
                <a:latin typeface="SKR HEAD1" pitchFamily="2" charset="-78"/>
                <a:cs typeface="Traditional Arabic" pitchFamily="2" charset="-78"/>
              </a:rPr>
              <a:t>القرآن باليوم الآخر</a:t>
            </a:r>
          </a:p>
          <a:p>
            <a:pPr marL="355600" indent="-355600" algn="justLow">
              <a:spcBef>
                <a:spcPts val="0"/>
              </a:spcBef>
              <a:buClr>
                <a:srgbClr val="C00000"/>
              </a:buClr>
              <a:buSzPct val="50000"/>
              <a:defRPr/>
            </a:pPr>
            <a:r>
              <a:rPr lang="ar-SA" sz="2800" b="0" spc="-20" dirty="0">
                <a:cs typeface="Traditional Arabic" pitchFamily="2" charset="-78"/>
              </a:rPr>
              <a:t>1- ربط الإيمان </a:t>
            </a:r>
            <a:r>
              <a:rPr lang="ar-SA" sz="2800" b="0" spc="-20" dirty="0" err="1">
                <a:cs typeface="Traditional Arabic" pitchFamily="2" charset="-78"/>
              </a:rPr>
              <a:t>به</a:t>
            </a:r>
            <a:r>
              <a:rPr lang="ar-SA" sz="2800" b="0" spc="-20" dirty="0">
                <a:cs typeface="Traditional Arabic" pitchFamily="2" charset="-78"/>
              </a:rPr>
              <a:t> بالإيمان بالله تعالى في آيات كثيرة, قال تعالى: </a:t>
            </a:r>
            <a:r>
              <a:rPr lang="ar-SA" sz="2800" b="0" spc="-20" dirty="0">
                <a:cs typeface="CTraditional Arabic" pitchFamily="2" charset="-78"/>
              </a:rPr>
              <a:t>﴿ </a:t>
            </a:r>
            <a:r>
              <a:rPr lang="ar-SA" sz="2800" b="0" spc="-20" dirty="0">
                <a:solidFill>
                  <a:srgbClr val="00B0F0"/>
                </a:solidFill>
                <a:cs typeface="Traditional Arabic" pitchFamily="2" charset="-78"/>
              </a:rPr>
              <a:t>لَقَدْ كَانَ لَكُمْ فِي رَسُولِ اللَّهِ أُسْوَةٌ حَسَنَةٌ لِمَنْ كَانَ يَرْجُو اللَّهَ وَالْيَوْمَ الآخِرَ </a:t>
            </a:r>
            <a:r>
              <a:rPr lang="ar-SA" sz="2800" b="0" spc="-20" dirty="0">
                <a:cs typeface="CTraditional Arabic" pitchFamily="2" charset="-78"/>
              </a:rPr>
              <a:t>﴾</a:t>
            </a:r>
            <a:r>
              <a:rPr lang="ar-SA" sz="2800" b="0" spc="-20" dirty="0">
                <a:cs typeface="Traditional Arabic" pitchFamily="2" charset="-78"/>
              </a:rPr>
              <a:t>.</a:t>
            </a:r>
          </a:p>
          <a:p>
            <a:pPr marL="355600" indent="-355600" algn="justLow">
              <a:spcBef>
                <a:spcPts val="0"/>
              </a:spcBef>
              <a:buClr>
                <a:srgbClr val="C00000"/>
              </a:buClr>
              <a:buSzPct val="50000"/>
              <a:defRPr/>
            </a:pPr>
            <a:r>
              <a:rPr lang="ar-SA" sz="2800" b="0" spc="-20" dirty="0">
                <a:cs typeface="Traditional Arabic" pitchFamily="2" charset="-78"/>
              </a:rPr>
              <a:t>2- الإكثار من ذكره في الآيات، فالآيات كثيرة في ذكر الجنة ونعيمها والنار وعذابها، وكذلك في البعث والنشر والحساب، ومثل ذلك وصف أحداث آخر الدنيا وأهوال يوم القيامة</a:t>
            </a:r>
            <a:r>
              <a:rPr lang="ar-SA" sz="2800" b="0" spc="-20" dirty="0" smtClean="0">
                <a:cs typeface="Traditional Arabic" pitchFamily="2" charset="-78"/>
              </a:rPr>
              <a:t>.</a:t>
            </a:r>
            <a:endParaRPr lang="ar-SA" sz="2800" b="0" spc="-2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anim calcmode="lin" valueType="num">
                                      <p:cBhvr>
                                        <p:cTn id="7" dur="500" fill="hold"/>
                                        <p:tgtEl>
                                          <p:spTgt spid="103427">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342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342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3427">
                                            <p:txEl>
                                              <p:pRg st="1" end="1"/>
                                            </p:txEl>
                                          </p:spTgt>
                                        </p:tgtEl>
                                        <p:attrNameLst>
                                          <p:attrName>style.visibility</p:attrName>
                                        </p:attrNameLst>
                                      </p:cBhvr>
                                      <p:to>
                                        <p:strVal val="visible"/>
                                      </p:to>
                                    </p:set>
                                    <p:anim calcmode="lin" valueType="num">
                                      <p:cBhvr>
                                        <p:cTn id="14" dur="500" fill="hold"/>
                                        <p:tgtEl>
                                          <p:spTgt spid="103427">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342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342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03427">
                                            <p:txEl>
                                              <p:pRg st="2" end="2"/>
                                            </p:txEl>
                                          </p:spTgt>
                                        </p:tgtEl>
                                        <p:attrNameLst>
                                          <p:attrName>style.visibility</p:attrName>
                                        </p:attrNameLst>
                                      </p:cBhvr>
                                      <p:to>
                                        <p:strVal val="visible"/>
                                      </p:to>
                                    </p:set>
                                    <p:anim calcmode="lin" valueType="num">
                                      <p:cBhvr>
                                        <p:cTn id="21" dur="500" fill="hold"/>
                                        <p:tgtEl>
                                          <p:spTgt spid="103427">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0342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034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bldLvl="5"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3FA1C709-424C-4685-99F9-A594EC9604D8}" type="slidenum">
              <a:rPr lang="ar-SA" sz="1400"/>
              <a:pPr rtl="0"/>
              <a:t>97</a:t>
            </a:fld>
            <a:endParaRPr lang="en-US" sz="1400"/>
          </a:p>
        </p:txBody>
      </p:sp>
      <p:sp>
        <p:nvSpPr>
          <p:cNvPr id="103427" name="Rectangle 3"/>
          <p:cNvSpPr>
            <a:spLocks noChangeArrowheads="1"/>
          </p:cNvSpPr>
          <p:nvPr/>
        </p:nvSpPr>
        <p:spPr bwMode="auto">
          <a:xfrm>
            <a:off x="179388" y="1989138"/>
            <a:ext cx="8640762" cy="3297250"/>
          </a:xfrm>
          <a:prstGeom prst="rect">
            <a:avLst/>
          </a:prstGeom>
          <a:noFill/>
          <a:ln w="9525">
            <a:noFill/>
            <a:miter lim="800000"/>
            <a:headEnd/>
            <a:tailEnd/>
          </a:ln>
        </p:spPr>
        <p:txBody>
          <a:bodyPr/>
          <a:lstStyle/>
          <a:p>
            <a:pPr marL="355600" indent="-355600" algn="justLow">
              <a:spcBef>
                <a:spcPts val="0"/>
              </a:spcBef>
              <a:buClr>
                <a:srgbClr val="C00000"/>
              </a:buClr>
              <a:buSzPct val="50000"/>
              <a:defRPr/>
            </a:pPr>
            <a:r>
              <a:rPr lang="ar-SA" sz="2800" b="0" spc="-20" dirty="0" smtClean="0">
                <a:cs typeface="Traditional Arabic" pitchFamily="2" charset="-78"/>
              </a:rPr>
              <a:t>3- كثرة الأسماء التي أُطلقت على اليوم الآخر في القرآن الكريم لكثرة ما فيه من الأحوال والمواقف والمشاهد، ومن هذه الأسماء:</a:t>
            </a:r>
          </a:p>
          <a:p>
            <a:pPr marL="355600" indent="-355600" algn="justLow">
              <a:spcBef>
                <a:spcPts val="0"/>
              </a:spcBef>
              <a:buClr>
                <a:srgbClr val="C00000"/>
              </a:buClr>
              <a:buSzPct val="50000"/>
              <a:buFont typeface="Wingdings" pitchFamily="2" charset="2"/>
              <a:buChar char="v"/>
              <a:defRPr/>
            </a:pPr>
            <a:r>
              <a:rPr lang="ar-SA" sz="2800" dirty="0" smtClean="0">
                <a:solidFill>
                  <a:srgbClr val="C00000"/>
                </a:solidFill>
                <a:cs typeface="Traditional Arabic" pitchFamily="2" charset="-78"/>
              </a:rPr>
              <a:t>يوم القيامة: </a:t>
            </a:r>
            <a:r>
              <a:rPr lang="ar-SA" sz="2800" b="0" dirty="0" smtClean="0">
                <a:cs typeface="Traditional Arabic" pitchFamily="2" charset="-78"/>
              </a:rPr>
              <a:t>لأنه اليوم الذي يقوم فيه الناس لرب العالمين.</a:t>
            </a:r>
          </a:p>
          <a:p>
            <a:pPr marL="342900" indent="-342900" algn="justLow">
              <a:spcBef>
                <a:spcPts val="0"/>
              </a:spcBef>
              <a:buClr>
                <a:srgbClr val="C00000"/>
              </a:buClr>
              <a:buSzPct val="50000"/>
              <a:buFont typeface="Wingdings" pitchFamily="2" charset="2"/>
              <a:buChar char="v"/>
              <a:defRPr/>
            </a:pPr>
            <a:r>
              <a:rPr lang="ar-SA" sz="2800" dirty="0" smtClean="0">
                <a:solidFill>
                  <a:srgbClr val="C00000"/>
                </a:solidFill>
                <a:cs typeface="Traditional Arabic" pitchFamily="2" charset="-78"/>
              </a:rPr>
              <a:t>يوم </a:t>
            </a:r>
            <a:r>
              <a:rPr lang="ar-SA" sz="2800" dirty="0">
                <a:solidFill>
                  <a:srgbClr val="C00000"/>
                </a:solidFill>
                <a:cs typeface="Traditional Arabic" pitchFamily="2" charset="-78"/>
              </a:rPr>
              <a:t>الدين: </a:t>
            </a:r>
            <a:r>
              <a:rPr lang="ar-SA" sz="2800" b="0" dirty="0">
                <a:cs typeface="Traditional Arabic" pitchFamily="2" charset="-78"/>
              </a:rPr>
              <a:t>لأنه يوم الجزاء </a:t>
            </a:r>
            <a:r>
              <a:rPr lang="ar-SA" sz="2800" b="0" dirty="0" smtClean="0">
                <a:cs typeface="Traditional Arabic" pitchFamily="2" charset="-78"/>
              </a:rPr>
              <a:t>والحساب.</a:t>
            </a:r>
            <a:endParaRPr lang="ar-SA" sz="2800" b="0" dirty="0">
              <a:cs typeface="Traditional Arabic" pitchFamily="2" charset="-78"/>
            </a:endParaRPr>
          </a:p>
          <a:p>
            <a:pPr marL="342900" indent="-342900" algn="justLow">
              <a:spcBef>
                <a:spcPts val="0"/>
              </a:spcBef>
              <a:buClr>
                <a:srgbClr val="C00000"/>
              </a:buClr>
              <a:buSzPct val="50000"/>
              <a:buFont typeface="Wingdings" pitchFamily="2" charset="2"/>
              <a:buChar char="v"/>
              <a:defRPr/>
            </a:pPr>
            <a:r>
              <a:rPr lang="ar-SA" sz="2800" dirty="0">
                <a:solidFill>
                  <a:srgbClr val="C00000"/>
                </a:solidFill>
                <a:cs typeface="Traditional Arabic" pitchFamily="2" charset="-78"/>
              </a:rPr>
              <a:t>يوم البعث: </a:t>
            </a:r>
            <a:r>
              <a:rPr lang="ar-SA" sz="2800" b="0" dirty="0">
                <a:cs typeface="Traditional Arabic" pitchFamily="2" charset="-78"/>
              </a:rPr>
              <a:t>وفيه يبعث الناس من قبورهم </a:t>
            </a:r>
            <a:r>
              <a:rPr lang="ar-SA" sz="2800" b="0" dirty="0" smtClean="0">
                <a:cs typeface="Traditional Arabic" pitchFamily="2" charset="-78"/>
              </a:rPr>
              <a:t>أحياء.</a:t>
            </a:r>
            <a:endParaRPr lang="ar-SA" sz="2800" b="0" dirty="0">
              <a:cs typeface="Traditional Arabic" pitchFamily="2" charset="-78"/>
            </a:endParaRPr>
          </a:p>
          <a:p>
            <a:pPr marL="342900" indent="-342900" algn="justLow">
              <a:spcBef>
                <a:spcPts val="0"/>
              </a:spcBef>
              <a:buClr>
                <a:srgbClr val="C00000"/>
              </a:buClr>
              <a:buSzPct val="50000"/>
              <a:buFont typeface="Wingdings" pitchFamily="2" charset="2"/>
              <a:buChar char="v"/>
              <a:defRPr/>
            </a:pPr>
            <a:r>
              <a:rPr lang="ar-SA" sz="2800" dirty="0">
                <a:solidFill>
                  <a:srgbClr val="C00000"/>
                </a:solidFill>
                <a:cs typeface="Traditional Arabic" pitchFamily="2" charset="-78"/>
              </a:rPr>
              <a:t>يوم الجمع: </a:t>
            </a:r>
            <a:r>
              <a:rPr lang="ar-SA" sz="2800" b="0" dirty="0">
                <a:cs typeface="Traditional Arabic" pitchFamily="2" charset="-78"/>
              </a:rPr>
              <a:t>حيث يجمع الله فيه الأولين </a:t>
            </a:r>
            <a:r>
              <a:rPr lang="ar-SA" sz="2800" b="0" dirty="0" smtClean="0">
                <a:cs typeface="Traditional Arabic" pitchFamily="2" charset="-78"/>
              </a:rPr>
              <a:t>والآخرين.</a:t>
            </a: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anim calcmode="lin" valueType="num">
                                      <p:cBhvr>
                                        <p:cTn id="7" dur="500" fill="hold"/>
                                        <p:tgtEl>
                                          <p:spTgt spid="103427">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342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342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3427">
                                            <p:txEl>
                                              <p:pRg st="1" end="1"/>
                                            </p:txEl>
                                          </p:spTgt>
                                        </p:tgtEl>
                                        <p:attrNameLst>
                                          <p:attrName>style.visibility</p:attrName>
                                        </p:attrNameLst>
                                      </p:cBhvr>
                                      <p:to>
                                        <p:strVal val="visible"/>
                                      </p:to>
                                    </p:set>
                                    <p:anim calcmode="lin" valueType="num">
                                      <p:cBhvr>
                                        <p:cTn id="14" dur="500" fill="hold"/>
                                        <p:tgtEl>
                                          <p:spTgt spid="103427">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342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342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03427">
                                            <p:txEl>
                                              <p:pRg st="2" end="2"/>
                                            </p:txEl>
                                          </p:spTgt>
                                        </p:tgtEl>
                                        <p:attrNameLst>
                                          <p:attrName>style.visibility</p:attrName>
                                        </p:attrNameLst>
                                      </p:cBhvr>
                                      <p:to>
                                        <p:strVal val="visible"/>
                                      </p:to>
                                    </p:set>
                                    <p:anim calcmode="lin" valueType="num">
                                      <p:cBhvr>
                                        <p:cTn id="21" dur="500" fill="hold"/>
                                        <p:tgtEl>
                                          <p:spTgt spid="103427">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0342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0342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103427">
                                            <p:txEl>
                                              <p:pRg st="3" end="3"/>
                                            </p:txEl>
                                          </p:spTgt>
                                        </p:tgtEl>
                                        <p:attrNameLst>
                                          <p:attrName>style.visibility</p:attrName>
                                        </p:attrNameLst>
                                      </p:cBhvr>
                                      <p:to>
                                        <p:strVal val="visible"/>
                                      </p:to>
                                    </p:set>
                                    <p:anim calcmode="lin" valueType="num">
                                      <p:cBhvr>
                                        <p:cTn id="28" dur="500" fill="hold"/>
                                        <p:tgtEl>
                                          <p:spTgt spid="103427">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0342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0342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103427">
                                            <p:txEl>
                                              <p:pRg st="4" end="4"/>
                                            </p:txEl>
                                          </p:spTgt>
                                        </p:tgtEl>
                                        <p:attrNameLst>
                                          <p:attrName>style.visibility</p:attrName>
                                        </p:attrNameLst>
                                      </p:cBhvr>
                                      <p:to>
                                        <p:strVal val="visible"/>
                                      </p:to>
                                    </p:set>
                                    <p:anim calcmode="lin" valueType="num">
                                      <p:cBhvr>
                                        <p:cTn id="35" dur="500" fill="hold"/>
                                        <p:tgtEl>
                                          <p:spTgt spid="103427">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03427">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034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bldLvl="5"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3FA1C709-424C-4685-99F9-A594EC9604D8}" type="slidenum">
              <a:rPr lang="ar-SA" sz="1400"/>
              <a:pPr rtl="0"/>
              <a:t>98</a:t>
            </a:fld>
            <a:endParaRPr lang="en-US" sz="1400"/>
          </a:p>
        </p:txBody>
      </p:sp>
      <p:sp>
        <p:nvSpPr>
          <p:cNvPr id="103427" name="Rectangle 3"/>
          <p:cNvSpPr>
            <a:spLocks noChangeArrowheads="1"/>
          </p:cNvSpPr>
          <p:nvPr/>
        </p:nvSpPr>
        <p:spPr bwMode="auto">
          <a:xfrm>
            <a:off x="179388" y="1989138"/>
            <a:ext cx="8640762" cy="3654440"/>
          </a:xfrm>
          <a:prstGeom prst="rect">
            <a:avLst/>
          </a:prstGeom>
          <a:noFill/>
          <a:ln w="9525">
            <a:noFill/>
            <a:miter lim="800000"/>
            <a:headEnd/>
            <a:tailEnd/>
          </a:ln>
        </p:spPr>
        <p:txBody>
          <a:bodyPr/>
          <a:lstStyle/>
          <a:p>
            <a:pPr marL="342900" indent="-342900" algn="justLow">
              <a:spcBef>
                <a:spcPts val="0"/>
              </a:spcBef>
              <a:buClr>
                <a:srgbClr val="C00000"/>
              </a:buClr>
              <a:buSzPct val="100000"/>
              <a:buFont typeface="Arial" pitchFamily="34" charset="0"/>
              <a:buChar char="•"/>
              <a:defRPr/>
            </a:pPr>
            <a:r>
              <a:rPr lang="ar-SA" sz="2800" dirty="0" smtClean="0">
                <a:solidFill>
                  <a:srgbClr val="C00000"/>
                </a:solidFill>
                <a:cs typeface="Traditional Arabic" pitchFamily="2" charset="-78"/>
              </a:rPr>
              <a:t>حكمة </a:t>
            </a:r>
            <a:r>
              <a:rPr lang="ar-SA" sz="2800" dirty="0">
                <a:solidFill>
                  <a:srgbClr val="C00000"/>
                </a:solidFill>
                <a:cs typeface="Traditional Arabic" pitchFamily="2" charset="-78"/>
              </a:rPr>
              <a:t>اهتمام القرآن باليوم الآخر</a:t>
            </a:r>
          </a:p>
          <a:p>
            <a:pPr marL="355600" indent="-355600" algn="justLow">
              <a:spcBef>
                <a:spcPts val="0"/>
              </a:spcBef>
              <a:buClr>
                <a:srgbClr val="C00000"/>
              </a:buClr>
              <a:buSzPct val="100000"/>
              <a:defRPr/>
            </a:pPr>
            <a:r>
              <a:rPr lang="ar-SA" sz="2800" b="0" dirty="0">
                <a:cs typeface="Traditional Arabic" pitchFamily="2" charset="-78"/>
              </a:rPr>
              <a:t>1- الأثر العظيم للإيمان باليوم الآخر في حياة المسلم، ترغيباً وتوجيهاً إلى عمل الخير، وترهيباً وتحذيراً من عمل الشر، واستصحاباً للتقوى في القلوب، والتعلق بالله في النفوس، قال تعالى: </a:t>
            </a:r>
            <a:r>
              <a:rPr lang="ar-SA" sz="2800" b="0" dirty="0">
                <a:cs typeface="CTraditional Arabic" pitchFamily="2" charset="-78"/>
              </a:rPr>
              <a:t>﴿ </a:t>
            </a:r>
            <a:r>
              <a:rPr lang="ar-SA" sz="2800" b="0" dirty="0">
                <a:solidFill>
                  <a:srgbClr val="00B0F0"/>
                </a:solidFill>
                <a:cs typeface="Traditional Arabic" pitchFamily="2" charset="-78"/>
              </a:rPr>
              <a:t>إِنَّمَا يَعْمُرُ مَسَاجِدَ اللَّهِ مَنْ آمَنَ بِاللَّهِ وَالْيَوْمِ الآخِرِ </a:t>
            </a:r>
            <a:r>
              <a:rPr lang="ar-SA" sz="2800" b="0" dirty="0">
                <a:cs typeface="CTraditional Arabic" pitchFamily="2" charset="-78"/>
              </a:rPr>
              <a:t>﴾</a:t>
            </a:r>
            <a:r>
              <a:rPr lang="ar-SA" sz="2800" b="0" dirty="0">
                <a:cs typeface="Traditional Arabic" pitchFamily="2" charset="-78"/>
              </a:rPr>
              <a:t>. </a:t>
            </a:r>
            <a:endParaRPr lang="ar-SA" sz="2800" b="0" dirty="0" smtClean="0">
              <a:cs typeface="Traditional Arabic" pitchFamily="2" charset="-78"/>
            </a:endParaRPr>
          </a:p>
          <a:p>
            <a:pPr marL="355600" indent="-355600" algn="justLow">
              <a:spcBef>
                <a:spcPts val="0"/>
              </a:spcBef>
              <a:buClr>
                <a:srgbClr val="C00000"/>
              </a:buClr>
              <a:buSzPct val="100000"/>
              <a:defRPr/>
            </a:pPr>
            <a:r>
              <a:rPr lang="ar-SA" sz="2800" b="0" dirty="0" smtClean="0">
                <a:cs typeface="Traditional Arabic" pitchFamily="2" charset="-78"/>
              </a:rPr>
              <a:t>2- أثر الإيمان باليوم الآخر في تحقيق غاية الوجود البشري، فإن الله تعالى ما خلق الخلق هملاً، ولا تركهم سدى، بل خلق الخلق ليعبدوه، وبالإلهية والتعظيم يفردوه، 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أَفَحَسِبْتُمْ أَنَّمَا خَلَقْنَاكُمْ عَبَثاً وَأَنَّكُمْ إِلَيْنَا لا تُرْجَعُونَ </a:t>
            </a:r>
            <a:r>
              <a:rPr lang="ar-SA" sz="2800" b="0" dirty="0" smtClean="0">
                <a:cs typeface="CTraditional Arabic" pitchFamily="2" charset="-78"/>
              </a:rPr>
              <a:t>﴾</a:t>
            </a:r>
            <a:r>
              <a:rPr lang="ar-SA" sz="2800" b="0" dirty="0" smtClean="0">
                <a:cs typeface="Traditional Arabic" pitchFamily="2" charset="-78"/>
              </a:rPr>
              <a:t>.</a:t>
            </a:r>
          </a:p>
        </p:txBody>
      </p:sp>
      <p:sp>
        <p:nvSpPr>
          <p:cNvPr id="7" name="Rectangle 2"/>
          <p:cNvSpPr txBox="1">
            <a:spLocks noChangeArrowheads="1"/>
          </p:cNvSpPr>
          <p:nvPr/>
        </p:nvSpPr>
        <p:spPr>
          <a:xfrm>
            <a:off x="457200" y="1071546"/>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anim calcmode="lin" valueType="num">
                                      <p:cBhvr>
                                        <p:cTn id="7" dur="500" fill="hold"/>
                                        <p:tgtEl>
                                          <p:spTgt spid="103427">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342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342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3427">
                                            <p:txEl>
                                              <p:pRg st="1" end="1"/>
                                            </p:txEl>
                                          </p:spTgt>
                                        </p:tgtEl>
                                        <p:attrNameLst>
                                          <p:attrName>style.visibility</p:attrName>
                                        </p:attrNameLst>
                                      </p:cBhvr>
                                      <p:to>
                                        <p:strVal val="visible"/>
                                      </p:to>
                                    </p:set>
                                    <p:anim calcmode="lin" valueType="num">
                                      <p:cBhvr>
                                        <p:cTn id="14" dur="500" fill="hold"/>
                                        <p:tgtEl>
                                          <p:spTgt spid="103427">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342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342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03427">
                                            <p:txEl>
                                              <p:pRg st="2" end="2"/>
                                            </p:txEl>
                                          </p:spTgt>
                                        </p:tgtEl>
                                        <p:attrNameLst>
                                          <p:attrName>style.visibility</p:attrName>
                                        </p:attrNameLst>
                                      </p:cBhvr>
                                      <p:to>
                                        <p:strVal val="visible"/>
                                      </p:to>
                                    </p:set>
                                    <p:anim calcmode="lin" valueType="num">
                                      <p:cBhvr>
                                        <p:cTn id="21" dur="500" fill="hold"/>
                                        <p:tgtEl>
                                          <p:spTgt spid="103427">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0342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034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bldLvl="5"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1E925EA6-0F0A-41AE-AC85-6D4973A9FA19}" type="slidenum">
              <a:rPr lang="ar-SA" sz="1400"/>
              <a:pPr rtl="0"/>
              <a:t>99</a:t>
            </a:fld>
            <a:endParaRPr lang="en-US" sz="1400"/>
          </a:p>
        </p:txBody>
      </p:sp>
      <p:sp>
        <p:nvSpPr>
          <p:cNvPr id="104451" name="Rectangle 3"/>
          <p:cNvSpPr>
            <a:spLocks noChangeArrowheads="1"/>
          </p:cNvSpPr>
          <p:nvPr/>
        </p:nvSpPr>
        <p:spPr bwMode="auto">
          <a:xfrm>
            <a:off x="179388" y="1989138"/>
            <a:ext cx="8640762" cy="4106862"/>
          </a:xfrm>
          <a:prstGeom prst="rect">
            <a:avLst/>
          </a:prstGeom>
          <a:noFill/>
          <a:ln w="9525">
            <a:noFill/>
            <a:miter lim="800000"/>
            <a:headEnd/>
            <a:tailEnd/>
          </a:ln>
        </p:spPr>
        <p:txBody>
          <a:bodyPr/>
          <a:lstStyle/>
          <a:p>
            <a:pPr marL="355600" indent="-355600" algn="justLow">
              <a:spcBef>
                <a:spcPts val="0"/>
              </a:spcBef>
              <a:buClr>
                <a:schemeClr val="folHlink"/>
              </a:buClr>
              <a:buSzPct val="60000"/>
            </a:pPr>
            <a:r>
              <a:rPr lang="ar-SA" sz="2800" b="0" dirty="0" smtClean="0">
                <a:cs typeface="Traditional Arabic" pitchFamily="2" charset="-78"/>
              </a:rPr>
              <a:t>3- كثرة نسيان العباد له, وغفلتهم عنه, وانشغالهم بدنياهم وتعلقهم </a:t>
            </a:r>
            <a:r>
              <a:rPr lang="ar-SA" sz="2800" b="0" dirty="0" err="1" smtClean="0">
                <a:cs typeface="Traditional Arabic" pitchFamily="2" charset="-78"/>
              </a:rPr>
              <a:t>بها</a:t>
            </a:r>
            <a:r>
              <a:rPr lang="ar-SA" sz="2800" b="0" dirty="0" smtClean="0">
                <a:cs typeface="Traditional Arabic" pitchFamily="2" charset="-78"/>
              </a:rPr>
              <a:t> كأنما يعيشون فيها أبداً، مما يستدعي كثرة التذكير بحقيقة الدنيا وفنائها، وذكر الآخرة وخلودها وبقائها.</a:t>
            </a:r>
          </a:p>
          <a:p>
            <a:pPr marL="355600" indent="-355600" algn="justLow">
              <a:spcBef>
                <a:spcPts val="0"/>
              </a:spcBef>
              <a:buClr>
                <a:schemeClr val="folHlink"/>
              </a:buClr>
              <a:buSzPct val="60000"/>
              <a:buFont typeface="Wingdings" pitchFamily="2" charset="2"/>
              <a:buNone/>
            </a:pPr>
            <a:r>
              <a:rPr lang="ar-SA" sz="2800" b="0" dirty="0" smtClean="0">
                <a:cs typeface="Traditional Arabic" pitchFamily="2" charset="-78"/>
              </a:rPr>
              <a:t>4- </a:t>
            </a:r>
            <a:r>
              <a:rPr lang="ar-SA" sz="2800" b="0" dirty="0">
                <a:cs typeface="Traditional Arabic" pitchFamily="2" charset="-78"/>
              </a:rPr>
              <a:t>إنكار الكافرين واستبعادهم وتعجبهم من البعث بعد الموت، وعدم تصورهم الحياة الأخرى، قال تعالى: </a:t>
            </a:r>
            <a:r>
              <a:rPr lang="ar-SA" sz="2800" b="0" dirty="0">
                <a:cs typeface="CTraditional Arabic" pitchFamily="2" charset="-78"/>
              </a:rPr>
              <a:t>﴿ </a:t>
            </a:r>
            <a:r>
              <a:rPr lang="ar-SA" sz="2800" b="0" dirty="0">
                <a:solidFill>
                  <a:srgbClr val="00B0F0"/>
                </a:solidFill>
                <a:cs typeface="Traditional Arabic" pitchFamily="2" charset="-78"/>
              </a:rPr>
              <a:t>فَقَالَ الْكَافِرُونَ هَذَا شَيْءٌ عَجِيبٌ (2) أَئِذَا مِتْنَا وَكُنَّا تُرَاباً ذَلِكَ رَجْعٌ بَعِيدٌ </a:t>
            </a:r>
            <a:r>
              <a:rPr lang="ar-SA" sz="2800" b="0" dirty="0">
                <a:cs typeface="CTraditional Arabic" pitchFamily="2" charset="-78"/>
              </a:rPr>
              <a:t>﴾</a:t>
            </a:r>
            <a:r>
              <a:rPr lang="ar-SA" sz="2800" b="0" dirty="0">
                <a:cs typeface="Traditional Arabic" pitchFamily="2" charset="-78"/>
              </a:rPr>
              <a:t>.</a:t>
            </a:r>
            <a:endParaRPr lang="en-US" sz="2800" b="0" dirty="0">
              <a:cs typeface="Traditional Arabic" pitchFamily="2" charset="-78"/>
              <a:sym typeface="AGA Arabesque" pitchFamily="2" charset="2"/>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anim calcmode="lin" valueType="num">
                                      <p:cBhvr>
                                        <p:cTn id="7" dur="500" fill="hold"/>
                                        <p:tgtEl>
                                          <p:spTgt spid="104451">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445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445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4451">
                                            <p:txEl>
                                              <p:pRg st="1" end="1"/>
                                            </p:txEl>
                                          </p:spTgt>
                                        </p:tgtEl>
                                        <p:attrNameLst>
                                          <p:attrName>style.visibility</p:attrName>
                                        </p:attrNameLst>
                                      </p:cBhvr>
                                      <p:to>
                                        <p:strVal val="visible"/>
                                      </p:to>
                                    </p:set>
                                    <p:anim calcmode="lin" valueType="num">
                                      <p:cBhvr>
                                        <p:cTn id="14" dur="500" fill="hold"/>
                                        <p:tgtEl>
                                          <p:spTgt spid="104451">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445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44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bldLvl="5"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78191A3E-92B8-4425-B9FB-4BAC6B962C5A}" type="slidenum">
              <a:rPr lang="ar-SA" sz="1400"/>
              <a:pPr rtl="0"/>
              <a:t>100</a:t>
            </a:fld>
            <a:endParaRPr lang="en-US" sz="1400"/>
          </a:p>
        </p:txBody>
      </p:sp>
      <p:sp>
        <p:nvSpPr>
          <p:cNvPr id="200707" name="Rectangle 3"/>
          <p:cNvSpPr>
            <a:spLocks noChangeArrowheads="1"/>
          </p:cNvSpPr>
          <p:nvPr/>
        </p:nvSpPr>
        <p:spPr bwMode="auto">
          <a:xfrm>
            <a:off x="179388" y="1989138"/>
            <a:ext cx="8640762" cy="3683000"/>
          </a:xfrm>
          <a:prstGeom prst="rect">
            <a:avLst/>
          </a:prstGeom>
          <a:noFill/>
          <a:ln w="9525">
            <a:noFill/>
            <a:miter lim="800000"/>
            <a:headEnd/>
            <a:tailEnd/>
          </a:ln>
        </p:spPr>
        <p:txBody>
          <a:bodyPr/>
          <a:lstStyle/>
          <a:p>
            <a:pPr marL="342900" indent="-342900" algn="justLow">
              <a:buClr>
                <a:srgbClr val="3366FF"/>
              </a:buClr>
              <a:buSzPct val="120000"/>
              <a:buFont typeface="Wingdings" pitchFamily="2" charset="2"/>
              <a:buChar char="§"/>
              <a:defRPr/>
            </a:pPr>
            <a:r>
              <a:rPr lang="ar-SA" sz="2800" b="0" dirty="0">
                <a:solidFill>
                  <a:srgbClr val="0000FF"/>
                </a:solidFill>
                <a:latin typeface="SKR HEAD1" pitchFamily="2" charset="-78"/>
                <a:cs typeface="SKR HEAD1" pitchFamily="2" charset="-78"/>
              </a:rPr>
              <a:t>الركن السادس: الإيمان بالقدر خيره </a:t>
            </a:r>
            <a:r>
              <a:rPr lang="ar-SA" sz="2800" b="0" dirty="0" smtClean="0">
                <a:solidFill>
                  <a:srgbClr val="0000FF"/>
                </a:solidFill>
                <a:latin typeface="SKR HEAD1" pitchFamily="2" charset="-78"/>
                <a:cs typeface="SKR HEAD1" pitchFamily="2" charset="-78"/>
              </a:rPr>
              <a:t>وشره</a:t>
            </a:r>
          </a:p>
          <a:p>
            <a:pPr marL="355600" indent="-355600" algn="justLow">
              <a:buClr>
                <a:srgbClr val="C00000"/>
              </a:buClr>
              <a:buFont typeface="Arial" pitchFamily="34" charset="0"/>
              <a:buChar char="•"/>
              <a:defRPr/>
            </a:pPr>
            <a:r>
              <a:rPr lang="ar-SA" sz="2800" dirty="0" smtClean="0">
                <a:solidFill>
                  <a:srgbClr val="C00000"/>
                </a:solidFill>
                <a:latin typeface="SKR HEAD1" pitchFamily="2" charset="-78"/>
                <a:cs typeface="Traditional Arabic" pitchFamily="2" charset="-78"/>
              </a:rPr>
              <a:t>القدر </a:t>
            </a:r>
            <a:r>
              <a:rPr lang="ar-SA" sz="2800" dirty="0">
                <a:solidFill>
                  <a:srgbClr val="C00000"/>
                </a:solidFill>
                <a:latin typeface="SKR HEAD1" pitchFamily="2" charset="-78"/>
                <a:cs typeface="Traditional Arabic" pitchFamily="2" charset="-78"/>
              </a:rPr>
              <a:t>لغة: </a:t>
            </a:r>
            <a:r>
              <a:rPr lang="ar-SA" sz="2800" b="0" dirty="0">
                <a:latin typeface="SKR HEAD1" pitchFamily="2" charset="-78"/>
                <a:cs typeface="Traditional Arabic" pitchFamily="2" charset="-78"/>
              </a:rPr>
              <a:t>مبلغ الشيء وكُنْهه ونهايته، والقدر: مبلغ كل شيء، يقال: قَدْرُه كذا أي مَبْلغه.</a:t>
            </a:r>
          </a:p>
          <a:p>
            <a:pPr marL="355600" indent="-355600" algn="justLow">
              <a:buClr>
                <a:srgbClr val="C00000"/>
              </a:buClr>
              <a:buFont typeface="Arial" pitchFamily="34" charset="0"/>
              <a:buChar char="•"/>
              <a:defRPr/>
            </a:pPr>
            <a:r>
              <a:rPr lang="ar-SA" sz="2800" dirty="0">
                <a:solidFill>
                  <a:srgbClr val="C00000"/>
                </a:solidFill>
                <a:latin typeface="SKR HEAD1" pitchFamily="2" charset="-78"/>
                <a:cs typeface="Traditional Arabic" pitchFamily="2" charset="-78"/>
              </a:rPr>
              <a:t>المعنى الاصطلاحي </a:t>
            </a:r>
            <a:r>
              <a:rPr lang="ar-SA" sz="2800" dirty="0" smtClean="0">
                <a:solidFill>
                  <a:srgbClr val="C00000"/>
                </a:solidFill>
                <a:latin typeface="SKR HEAD1" pitchFamily="2" charset="-78"/>
                <a:cs typeface="Traditional Arabic" pitchFamily="2" charset="-78"/>
              </a:rPr>
              <a:t>للقدر: </a:t>
            </a:r>
            <a:r>
              <a:rPr lang="ar-SA" sz="2800" b="0" dirty="0">
                <a:latin typeface="SKR HEAD1" pitchFamily="2" charset="-78"/>
                <a:cs typeface="Traditional Arabic" pitchFamily="2" charset="-78"/>
              </a:rPr>
              <a:t>هو </a:t>
            </a:r>
            <a:r>
              <a:rPr lang="ar-SA" sz="2800" b="0" dirty="0" smtClean="0">
                <a:latin typeface="SKR HEAD1" pitchFamily="2" charset="-78"/>
                <a:cs typeface="Traditional Arabic" pitchFamily="2" charset="-78"/>
              </a:rPr>
              <a:t>ما </a:t>
            </a:r>
            <a:r>
              <a:rPr lang="ar-SA" sz="2800" b="0" dirty="0">
                <a:latin typeface="SKR HEAD1" pitchFamily="2" charset="-78"/>
                <a:cs typeface="Traditional Arabic" pitchFamily="2" charset="-78"/>
              </a:rPr>
              <a:t>سبق به علم الله، وجرى به القلم مما هو كائن إلى </a:t>
            </a:r>
            <a:r>
              <a:rPr lang="ar-SA" sz="2800" b="0" dirty="0" smtClean="0">
                <a:latin typeface="SKR HEAD1" pitchFamily="2" charset="-78"/>
                <a:cs typeface="Traditional Arabic" pitchFamily="2" charset="-78"/>
              </a:rPr>
              <a:t>الأبد.</a:t>
            </a:r>
          </a:p>
          <a:p>
            <a:pPr marL="355600" indent="-355600" algn="justLow">
              <a:buClr>
                <a:srgbClr val="C00000"/>
              </a:buClr>
              <a:buFont typeface="Arial" pitchFamily="34" charset="0"/>
              <a:buChar char="•"/>
              <a:defRPr/>
            </a:pPr>
            <a:r>
              <a:rPr lang="ar-SA" sz="2800" b="0" dirty="0" smtClean="0">
                <a:latin typeface="SKR HEAD1" pitchFamily="2" charset="-78"/>
                <a:cs typeface="Traditional Arabic" pitchFamily="2" charset="-78"/>
              </a:rPr>
              <a:t>والمراد أن الله تعالى علم مقادير الأشياء وأزمانها قبل إيجادها، ثم أوجد ما سبق في علمه أنه يوجد”.</a:t>
            </a:r>
            <a:endParaRPr lang="ar-SA" sz="2800" b="0" dirty="0">
              <a:latin typeface="Times New Roman" pitchFamily="18" charset="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 calcmode="lin" valueType="num">
                                      <p:cBhvr>
                                        <p:cTn id="7" dur="500" fill="hold"/>
                                        <p:tgtEl>
                                          <p:spTgt spid="200707">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20070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20070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200707">
                                            <p:txEl>
                                              <p:pRg st="1" end="1"/>
                                            </p:txEl>
                                          </p:spTgt>
                                        </p:tgtEl>
                                        <p:attrNameLst>
                                          <p:attrName>style.visibility</p:attrName>
                                        </p:attrNameLst>
                                      </p:cBhvr>
                                      <p:to>
                                        <p:strVal val="visible"/>
                                      </p:to>
                                    </p:set>
                                    <p:anim calcmode="lin" valueType="num">
                                      <p:cBhvr>
                                        <p:cTn id="14" dur="500" fill="hold"/>
                                        <p:tgtEl>
                                          <p:spTgt spid="200707">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20070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20070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200707">
                                            <p:txEl>
                                              <p:pRg st="2" end="2"/>
                                            </p:txEl>
                                          </p:spTgt>
                                        </p:tgtEl>
                                        <p:attrNameLst>
                                          <p:attrName>style.visibility</p:attrName>
                                        </p:attrNameLst>
                                      </p:cBhvr>
                                      <p:to>
                                        <p:strVal val="visible"/>
                                      </p:to>
                                    </p:set>
                                    <p:anim calcmode="lin" valueType="num">
                                      <p:cBhvr>
                                        <p:cTn id="21" dur="500" fill="hold"/>
                                        <p:tgtEl>
                                          <p:spTgt spid="200707">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20070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20070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200707">
                                            <p:txEl>
                                              <p:pRg st="3" end="3"/>
                                            </p:txEl>
                                          </p:spTgt>
                                        </p:tgtEl>
                                        <p:attrNameLst>
                                          <p:attrName>style.visibility</p:attrName>
                                        </p:attrNameLst>
                                      </p:cBhvr>
                                      <p:to>
                                        <p:strVal val="visible"/>
                                      </p:to>
                                    </p:set>
                                    <p:anim calcmode="lin" valueType="num">
                                      <p:cBhvr>
                                        <p:cTn id="28" dur="500" fill="hold"/>
                                        <p:tgtEl>
                                          <p:spTgt spid="200707">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20070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2007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bldLvl="5"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78191A3E-92B8-4425-B9FB-4BAC6B962C5A}" type="slidenum">
              <a:rPr lang="ar-SA" sz="1400"/>
              <a:pPr rtl="0"/>
              <a:t>101</a:t>
            </a:fld>
            <a:endParaRPr lang="en-US" sz="1400"/>
          </a:p>
        </p:txBody>
      </p:sp>
      <p:sp>
        <p:nvSpPr>
          <p:cNvPr id="200707" name="Rectangle 3"/>
          <p:cNvSpPr>
            <a:spLocks noChangeArrowheads="1"/>
          </p:cNvSpPr>
          <p:nvPr/>
        </p:nvSpPr>
        <p:spPr bwMode="auto">
          <a:xfrm>
            <a:off x="179388" y="1989138"/>
            <a:ext cx="8640762" cy="3683000"/>
          </a:xfrm>
          <a:prstGeom prst="rect">
            <a:avLst/>
          </a:prstGeom>
          <a:noFill/>
          <a:ln w="9525">
            <a:noFill/>
            <a:miter lim="800000"/>
            <a:headEnd/>
            <a:tailEnd/>
          </a:ln>
        </p:spPr>
        <p:txBody>
          <a:bodyPr/>
          <a:lstStyle/>
          <a:p>
            <a:pPr marL="355600" indent="-355600" algn="justLow">
              <a:buClr>
                <a:srgbClr val="C00000"/>
              </a:buClr>
              <a:buFont typeface="Arial" pitchFamily="34" charset="0"/>
              <a:buChar char="•"/>
              <a:defRPr/>
            </a:pPr>
            <a:r>
              <a:rPr lang="ar-SA" sz="2800" dirty="0" smtClean="0">
                <a:solidFill>
                  <a:srgbClr val="C00000"/>
                </a:solidFill>
                <a:latin typeface="SKR HEAD1" pitchFamily="2" charset="-78"/>
                <a:cs typeface="Traditional Arabic" pitchFamily="2" charset="-78"/>
              </a:rPr>
              <a:t>القضاء </a:t>
            </a:r>
            <a:r>
              <a:rPr lang="ar-SA" sz="2800" dirty="0">
                <a:solidFill>
                  <a:srgbClr val="C00000"/>
                </a:solidFill>
                <a:latin typeface="SKR HEAD1" pitchFamily="2" charset="-78"/>
                <a:cs typeface="Traditional Arabic" pitchFamily="2" charset="-78"/>
              </a:rPr>
              <a:t>لغة: </a:t>
            </a:r>
            <a:r>
              <a:rPr lang="ar-SA" sz="2800" b="0" dirty="0">
                <a:latin typeface="SKR HEAD1" pitchFamily="2" charset="-78"/>
                <a:cs typeface="Traditional Arabic" pitchFamily="2" charset="-78"/>
              </a:rPr>
              <a:t>الإحكام والإنفاذ، ويرد بمعنى الصُّنع والحكم، ومرجع معناه إلى انقطاع الشيء وتمامه. وعلى هذا فإن معنى القضاء: إتمام الشيء وإحكامه وإنفاذه، قولاً كان أو فعلاً أو إرادة، ففي القول مثل قوله تعالى: </a:t>
            </a:r>
            <a:r>
              <a:rPr lang="ar-SA" sz="2800" b="0" dirty="0">
                <a:cs typeface="CTraditional Arabic" pitchFamily="2" charset="-78"/>
              </a:rPr>
              <a:t>﴿ </a:t>
            </a:r>
            <a:r>
              <a:rPr lang="ar-SA" sz="2800" b="0" dirty="0">
                <a:solidFill>
                  <a:srgbClr val="00B0F0"/>
                </a:solidFill>
                <a:cs typeface="Traditional Arabic" pitchFamily="2" charset="-78"/>
              </a:rPr>
              <a:t>وَقَضَى رَبُّكَ أَلاَّ تَعْبُدُوا إِلاَّ إِيَّاهُ </a:t>
            </a:r>
            <a:r>
              <a:rPr lang="ar-SA" sz="2800" b="0" dirty="0" smtClean="0">
                <a:cs typeface="CTraditional Arabic" pitchFamily="2" charset="-78"/>
              </a:rPr>
              <a:t>﴾</a:t>
            </a:r>
            <a:r>
              <a:rPr lang="ar-SA" sz="2800" b="0" dirty="0" smtClean="0">
                <a:cs typeface="Traditional Arabic" pitchFamily="2" charset="-78"/>
              </a:rPr>
              <a:t>, وفي الفعل مثل قوله تعالى: </a:t>
            </a:r>
            <a:r>
              <a:rPr lang="ar-SA" sz="2800" b="0" dirty="0" smtClean="0">
                <a:cs typeface="CTraditional Arabic" pitchFamily="2" charset="-78"/>
              </a:rPr>
              <a:t>﴿ </a:t>
            </a:r>
            <a:r>
              <a:rPr lang="ar-SA" sz="2800" b="0" dirty="0" smtClean="0">
                <a:solidFill>
                  <a:srgbClr val="00B0F0"/>
                </a:solidFill>
                <a:cs typeface="Traditional Arabic" pitchFamily="2" charset="-78"/>
              </a:rPr>
              <a:t>فَقَضَاهُنَّ سَبْعَ سَمَاوَاتٍ </a:t>
            </a:r>
            <a:r>
              <a:rPr lang="ar-SA" sz="2800" b="0" dirty="0" smtClean="0">
                <a:cs typeface="CTraditional Arabic" pitchFamily="2" charset="-78"/>
              </a:rPr>
              <a:t>﴾</a:t>
            </a:r>
            <a:r>
              <a:rPr lang="ar-SA" sz="2800" b="0" dirty="0" smtClean="0">
                <a:cs typeface="Traditional Arabic" pitchFamily="2" charset="-78"/>
              </a:rPr>
              <a:t>, وفي الإرادة مثل قوله تعالى:        </a:t>
            </a:r>
            <a:r>
              <a:rPr lang="ar-SA" sz="2800" b="0" dirty="0" smtClean="0">
                <a:cs typeface="CTraditional Arabic" pitchFamily="2" charset="-78"/>
              </a:rPr>
              <a:t>﴿ </a:t>
            </a:r>
            <a:r>
              <a:rPr lang="ar-SA" sz="2800" b="0" dirty="0" smtClean="0">
                <a:solidFill>
                  <a:srgbClr val="00B0F0"/>
                </a:solidFill>
                <a:cs typeface="Traditional Arabic" pitchFamily="2" charset="-78"/>
              </a:rPr>
              <a:t>وَإِذَا قَضَى أَمْراً فَإِنَّمَا يَقُولُ لَهُ كُنْ فَيَكُونُ </a:t>
            </a:r>
            <a:r>
              <a:rPr lang="ar-SA" sz="2800" b="0" dirty="0" smtClean="0">
                <a:cs typeface="CTraditional Arabic" pitchFamily="2" charset="-78"/>
              </a:rPr>
              <a:t>﴾</a:t>
            </a:r>
            <a:r>
              <a:rPr lang="ar-SA" sz="2800" b="0" dirty="0" smtClean="0">
                <a:cs typeface="Traditional Arabic" pitchFamily="2" charset="-78"/>
              </a:rPr>
              <a:t>.</a:t>
            </a:r>
            <a:endParaRPr lang="ar-SA" sz="2800" b="0" dirty="0">
              <a:cs typeface="Traditional Arabic" pitchFamily="2" charset="-78"/>
            </a:endParaRPr>
          </a:p>
          <a:p>
            <a:pPr marL="355600" indent="-355600" algn="justLow">
              <a:buClr>
                <a:srgbClr val="C00000"/>
              </a:buClr>
              <a:buFont typeface="Arial" pitchFamily="34" charset="0"/>
              <a:buChar char="•"/>
              <a:defRPr/>
            </a:pPr>
            <a:r>
              <a:rPr lang="ar-SA" sz="2800" dirty="0">
                <a:solidFill>
                  <a:srgbClr val="C00000"/>
                </a:solidFill>
                <a:latin typeface="SKR HEAD1" pitchFamily="2" charset="-78"/>
                <a:cs typeface="Traditional Arabic" pitchFamily="2" charset="-78"/>
              </a:rPr>
              <a:t>والمعنى الاصطلاحي للقضاء: </a:t>
            </a:r>
            <a:r>
              <a:rPr lang="ar-SA" sz="2800" b="0" dirty="0">
                <a:latin typeface="SKR HEAD1" pitchFamily="2" charset="-78"/>
                <a:cs typeface="Traditional Arabic" pitchFamily="2" charset="-78"/>
              </a:rPr>
              <a:t>هو الخلق </a:t>
            </a:r>
            <a:r>
              <a:rPr lang="ar-SA" sz="2800" b="0" dirty="0" smtClean="0">
                <a:latin typeface="SKR HEAD1" pitchFamily="2" charset="-78"/>
                <a:cs typeface="Traditional Arabic" pitchFamily="2" charset="-78"/>
              </a:rPr>
              <a:t>والإنفاذ, بموجب التقدير السابق.</a:t>
            </a:r>
            <a:endParaRPr lang="ar-SA" sz="2800" b="0" dirty="0">
              <a:latin typeface="Times New Roman" pitchFamily="18" charset="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 calcmode="lin" valueType="num">
                                      <p:cBhvr>
                                        <p:cTn id="7" dur="500" fill="hold"/>
                                        <p:tgtEl>
                                          <p:spTgt spid="200707">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20070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20070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200707">
                                            <p:txEl>
                                              <p:pRg st="1" end="1"/>
                                            </p:txEl>
                                          </p:spTgt>
                                        </p:tgtEl>
                                        <p:attrNameLst>
                                          <p:attrName>style.visibility</p:attrName>
                                        </p:attrNameLst>
                                      </p:cBhvr>
                                      <p:to>
                                        <p:strVal val="visible"/>
                                      </p:to>
                                    </p:set>
                                    <p:anim calcmode="lin" valueType="num">
                                      <p:cBhvr>
                                        <p:cTn id="14" dur="500" fill="hold"/>
                                        <p:tgtEl>
                                          <p:spTgt spid="200707">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20070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2007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bldLvl="5"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a:xfrm>
            <a:off x="179388" y="1989138"/>
            <a:ext cx="8640762" cy="3754437"/>
          </a:xfrm>
        </p:spPr>
        <p:txBody>
          <a:bodyPr/>
          <a:lstStyle/>
          <a:p>
            <a:pPr algn="justLow" eaLnBrk="1" hangingPunct="1">
              <a:spcBef>
                <a:spcPts val="0"/>
              </a:spcBef>
              <a:defRPr/>
            </a:pPr>
            <a:r>
              <a:rPr lang="ar-SA" sz="2800" b="1" dirty="0" smtClean="0">
                <a:solidFill>
                  <a:srgbClr val="C00000"/>
                </a:solidFill>
                <a:cs typeface="Traditional Arabic" pitchFamily="2" charset="-78"/>
              </a:rPr>
              <a:t>معنى الإيمان بالقضاء والقدر</a:t>
            </a:r>
          </a:p>
          <a:p>
            <a:pPr marL="355600" indent="-355600" algn="justLow" eaLnBrk="1" hangingPunct="1">
              <a:spcBef>
                <a:spcPts val="0"/>
              </a:spcBef>
              <a:buClr>
                <a:srgbClr val="C00000"/>
              </a:buClr>
              <a:buSzPct val="50000"/>
              <a:buFont typeface="Wingdings" pitchFamily="2" charset="2"/>
              <a:buChar char="v"/>
              <a:defRPr/>
            </a:pPr>
            <a:r>
              <a:rPr lang="ar-SA" sz="2800" dirty="0" smtClean="0">
                <a:cs typeface="Traditional Arabic" pitchFamily="2" charset="-78"/>
              </a:rPr>
              <a:t>الاعتقاد الجازم الذي لا يخالطه شكٌ أن الله تعالى علم علماً محيطاً لكل شيء كان وسيكون، وعلم ما لم يكن لو كان كيف يكون، وأنه تعالى كتب مقادير الخلائق في اللوح المحفوظ قبل أن يخلقهم، وقبل أن يخلق السموات والأرض بخمسين ألف سنة.</a:t>
            </a:r>
          </a:p>
          <a:p>
            <a:pPr marL="355600" indent="-355600" algn="justLow" eaLnBrk="1" hangingPunct="1">
              <a:spcBef>
                <a:spcPts val="0"/>
              </a:spcBef>
              <a:buClr>
                <a:srgbClr val="C00000"/>
              </a:buClr>
              <a:buSzPct val="50000"/>
              <a:buFont typeface="Wingdings" pitchFamily="2" charset="2"/>
              <a:buChar char="v"/>
              <a:defRPr/>
            </a:pPr>
            <a:r>
              <a:rPr lang="ar-SA" sz="2800" dirty="0" smtClean="0">
                <a:cs typeface="Traditional Arabic" pitchFamily="2" charset="-78"/>
              </a:rPr>
              <a:t>وأن مشيئته تعالى نافذة وقدرته كاملة، لا يكون في ملكه وكَوْنه إلا ما أراد، وأنه تعالى خالق الخلق أجمعين، وخالق قُدْرتهم وأعمالهم، فهو وَحْده الخالق وما سواه مخلوق.</a:t>
            </a:r>
          </a:p>
          <a:p>
            <a:pPr marL="355600" indent="-355600" algn="justLow" eaLnBrk="1" hangingPunct="1">
              <a:spcBef>
                <a:spcPts val="0"/>
              </a:spcBef>
              <a:buClr>
                <a:srgbClr val="C00000"/>
              </a:buClr>
              <a:buSzPct val="50000"/>
              <a:buFont typeface="Wingdings" pitchFamily="2" charset="2"/>
              <a:buChar char="v"/>
              <a:defRPr/>
            </a:pPr>
            <a:r>
              <a:rPr lang="ar-SA" sz="2800" dirty="0" smtClean="0">
                <a:cs typeface="Traditional Arabic" pitchFamily="2" charset="-78"/>
              </a:rPr>
              <a:t>وأن كل ما يجري في الكون عموماً، فهو مما سبق </a:t>
            </a:r>
            <a:r>
              <a:rPr lang="ar-SA" sz="2800" dirty="0" err="1" smtClean="0">
                <a:cs typeface="Traditional Arabic" pitchFamily="2" charset="-78"/>
              </a:rPr>
              <a:t>به</a:t>
            </a:r>
            <a:r>
              <a:rPr lang="ar-SA" sz="2800" dirty="0" smtClean="0">
                <a:cs typeface="Traditional Arabic" pitchFamily="2" charset="-78"/>
              </a:rPr>
              <a:t> علم الله وجرى </a:t>
            </a:r>
            <a:r>
              <a:rPr lang="ar-SA" sz="2800" dirty="0" err="1" smtClean="0">
                <a:cs typeface="Traditional Arabic" pitchFamily="2" charset="-78"/>
              </a:rPr>
              <a:t>به</a:t>
            </a:r>
            <a:r>
              <a:rPr lang="ar-SA" sz="2800" dirty="0" smtClean="0">
                <a:cs typeface="Traditional Arabic" pitchFamily="2" charset="-78"/>
              </a:rPr>
              <a:t> قدره وقضاؤه، وأن ما أصاب الإنسان لم يكن ليخطئه، وما أخطأه لم يكن ليصيبه، وأن كل إنسان قد كتب الله له رزقه، وأجله، وعمله، وشقي أو سعيد عند نفخ الروح فيه وهو في بطن أمه.</a:t>
            </a:r>
            <a:endParaRPr lang="en-US" sz="2800" dirty="0" smtClean="0">
              <a:cs typeface="Traditional Arabic" pitchFamily="2" charset="-78"/>
            </a:endParaRPr>
          </a:p>
          <a:p>
            <a:pPr marL="355600" indent="-355600" algn="justLow" eaLnBrk="1" hangingPunct="1">
              <a:spcBef>
                <a:spcPts val="0"/>
              </a:spcBef>
              <a:buClr>
                <a:srgbClr val="C00000"/>
              </a:buClr>
              <a:buSzPct val="50000"/>
              <a:buFont typeface="Wingdings" pitchFamily="2" charset="2"/>
              <a:buChar char="v"/>
              <a:defRPr/>
            </a:pPr>
            <a:endParaRPr lang="en-US" sz="2800" dirty="0" smtClean="0">
              <a:cs typeface="Traditional Arabic" pitchFamily="2" charset="-78"/>
            </a:endParaRPr>
          </a:p>
        </p:txBody>
      </p:sp>
      <p:sp>
        <p:nvSpPr>
          <p:cNvPr id="41988"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51C93505-975F-4E4A-974C-3A6ABE918BA3}" type="slidenum">
              <a:rPr lang="ar-SA" sz="1400"/>
              <a:pPr rtl="0"/>
              <a:t>102</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p:cTn id="7" dur="500" fill="hold"/>
                                        <p:tgtEl>
                                          <p:spTgt spid="22531">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2253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2253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22531">
                                            <p:txEl>
                                              <p:pRg st="1" end="1"/>
                                            </p:txEl>
                                          </p:spTgt>
                                        </p:tgtEl>
                                        <p:attrNameLst>
                                          <p:attrName>style.visibility</p:attrName>
                                        </p:attrNameLst>
                                      </p:cBhvr>
                                      <p:to>
                                        <p:strVal val="visible"/>
                                      </p:to>
                                    </p:set>
                                    <p:anim calcmode="lin" valueType="num">
                                      <p:cBhvr>
                                        <p:cTn id="14" dur="500" fill="hold"/>
                                        <p:tgtEl>
                                          <p:spTgt spid="22531">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2253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2253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22531">
                                            <p:txEl>
                                              <p:pRg st="2" end="2"/>
                                            </p:txEl>
                                          </p:spTgt>
                                        </p:tgtEl>
                                        <p:attrNameLst>
                                          <p:attrName>style.visibility</p:attrName>
                                        </p:attrNameLst>
                                      </p:cBhvr>
                                      <p:to>
                                        <p:strVal val="visible"/>
                                      </p:to>
                                    </p:set>
                                    <p:anim calcmode="lin" valueType="num">
                                      <p:cBhvr>
                                        <p:cTn id="21" dur="500" fill="hold"/>
                                        <p:tgtEl>
                                          <p:spTgt spid="22531">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2253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2253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22531">
                                            <p:txEl>
                                              <p:pRg st="3" end="3"/>
                                            </p:txEl>
                                          </p:spTgt>
                                        </p:tgtEl>
                                        <p:attrNameLst>
                                          <p:attrName>style.visibility</p:attrName>
                                        </p:attrNameLst>
                                      </p:cBhvr>
                                      <p:to>
                                        <p:strVal val="visible"/>
                                      </p:to>
                                    </p:set>
                                    <p:anim calcmode="lin" valueType="num">
                                      <p:cBhvr>
                                        <p:cTn id="28" dur="500" fill="hold"/>
                                        <p:tgtEl>
                                          <p:spTgt spid="22531">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2253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225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E1F95F1D-D956-4461-BF87-BFD913569EB4}" type="slidenum">
              <a:rPr lang="ar-SA" sz="1400"/>
              <a:pPr rtl="0"/>
              <a:t>103</a:t>
            </a:fld>
            <a:endParaRPr lang="en-US" sz="1400"/>
          </a:p>
        </p:txBody>
      </p:sp>
      <p:sp>
        <p:nvSpPr>
          <p:cNvPr id="108547" name="Rectangle 3"/>
          <p:cNvSpPr>
            <a:spLocks noChangeArrowheads="1"/>
          </p:cNvSpPr>
          <p:nvPr/>
        </p:nvSpPr>
        <p:spPr bwMode="auto">
          <a:xfrm>
            <a:off x="179388" y="1989138"/>
            <a:ext cx="8640762" cy="3725878"/>
          </a:xfrm>
          <a:prstGeom prst="rect">
            <a:avLst/>
          </a:prstGeom>
          <a:noFill/>
          <a:ln w="9525">
            <a:noFill/>
            <a:miter lim="800000"/>
            <a:headEnd/>
            <a:tailEnd/>
          </a:ln>
        </p:spPr>
        <p:txBody>
          <a:bodyPr/>
          <a:lstStyle/>
          <a:p>
            <a:pPr marL="355600" indent="-355600" algn="justLow">
              <a:spcBef>
                <a:spcPts val="0"/>
              </a:spcBef>
              <a:buClr>
                <a:srgbClr val="C00000"/>
              </a:buClr>
              <a:buSzPct val="100000"/>
              <a:buFont typeface="Arial" pitchFamily="34" charset="0"/>
              <a:buChar char="•"/>
              <a:defRPr/>
            </a:pPr>
            <a:r>
              <a:rPr lang="ar-SA" sz="2800" dirty="0">
                <a:solidFill>
                  <a:srgbClr val="C00000"/>
                </a:solidFill>
                <a:cs typeface="Traditional Arabic" pitchFamily="2" charset="-78"/>
              </a:rPr>
              <a:t>يستخلص مما سبق أن الإيمان بالقدر </a:t>
            </a:r>
            <a:r>
              <a:rPr lang="ar-SA" sz="2800" dirty="0" err="1">
                <a:solidFill>
                  <a:srgbClr val="C00000"/>
                </a:solidFill>
                <a:cs typeface="Traditional Arabic" pitchFamily="2" charset="-78"/>
              </a:rPr>
              <a:t>يشتمل</a:t>
            </a:r>
            <a:r>
              <a:rPr lang="ar-SA" sz="2800" dirty="0">
                <a:solidFill>
                  <a:srgbClr val="C00000"/>
                </a:solidFill>
                <a:cs typeface="Traditional Arabic" pitchFamily="2" charset="-78"/>
              </a:rPr>
              <a:t> على أربع مراتب هي:</a:t>
            </a:r>
          </a:p>
          <a:p>
            <a:pPr marL="457200" indent="-457200" algn="justLow">
              <a:spcBef>
                <a:spcPts val="0"/>
              </a:spcBef>
              <a:buClr>
                <a:schemeClr val="folHlink"/>
              </a:buClr>
              <a:buSzPct val="60000"/>
              <a:defRPr/>
            </a:pPr>
            <a:r>
              <a:rPr lang="ar-SA" sz="2800" dirty="0">
                <a:solidFill>
                  <a:srgbClr val="C00000"/>
                </a:solidFill>
                <a:cs typeface="Traditional Arabic" pitchFamily="2" charset="-78"/>
              </a:rPr>
              <a:t>الأول: </a:t>
            </a:r>
            <a:r>
              <a:rPr lang="ar-SA" sz="2800" b="0" dirty="0">
                <a:cs typeface="Traditional Arabic" pitchFamily="2" charset="-78"/>
              </a:rPr>
              <a:t>الإيمان بعلم الله القديم وأنه علم أعمال العباد قبل أن يعملوها.</a:t>
            </a:r>
          </a:p>
          <a:p>
            <a:pPr marL="457200" indent="-457200" algn="justLow">
              <a:spcBef>
                <a:spcPts val="0"/>
              </a:spcBef>
              <a:buClr>
                <a:schemeClr val="folHlink"/>
              </a:buClr>
              <a:buSzPct val="60000"/>
              <a:defRPr/>
            </a:pPr>
            <a:r>
              <a:rPr lang="ar-SA" sz="2800" dirty="0">
                <a:solidFill>
                  <a:srgbClr val="C00000"/>
                </a:solidFill>
                <a:cs typeface="Traditional Arabic" pitchFamily="2" charset="-78"/>
              </a:rPr>
              <a:t>الثاني: </a:t>
            </a:r>
            <a:r>
              <a:rPr lang="ar-SA" sz="2800" b="0" dirty="0">
                <a:cs typeface="Traditional Arabic" pitchFamily="2" charset="-78"/>
              </a:rPr>
              <a:t>كتابة ذلك في اللوح المحفوظ.</a:t>
            </a:r>
          </a:p>
          <a:p>
            <a:pPr marL="457200" indent="-457200" algn="justLow">
              <a:spcBef>
                <a:spcPts val="0"/>
              </a:spcBef>
              <a:buClr>
                <a:schemeClr val="folHlink"/>
              </a:buClr>
              <a:buSzPct val="60000"/>
              <a:defRPr/>
            </a:pPr>
            <a:r>
              <a:rPr lang="ar-SA" sz="2800" dirty="0">
                <a:solidFill>
                  <a:srgbClr val="C00000"/>
                </a:solidFill>
                <a:cs typeface="Traditional Arabic" pitchFamily="2" charset="-78"/>
              </a:rPr>
              <a:t>الثالث: </a:t>
            </a:r>
            <a:r>
              <a:rPr lang="ar-SA" sz="2800" b="0" dirty="0">
                <a:cs typeface="Traditional Arabic" pitchFamily="2" charset="-78"/>
              </a:rPr>
              <a:t>مشيئة الله النافذة وقدرته الشاملة.</a:t>
            </a:r>
          </a:p>
          <a:p>
            <a:pPr marL="457200" indent="-457200" algn="justLow">
              <a:spcBef>
                <a:spcPts val="0"/>
              </a:spcBef>
              <a:buClr>
                <a:schemeClr val="folHlink"/>
              </a:buClr>
              <a:buSzPct val="60000"/>
              <a:defRPr/>
            </a:pPr>
            <a:r>
              <a:rPr lang="ar-SA" sz="2800" dirty="0">
                <a:solidFill>
                  <a:srgbClr val="C00000"/>
                </a:solidFill>
                <a:cs typeface="Traditional Arabic" pitchFamily="2" charset="-78"/>
              </a:rPr>
              <a:t>الرابع: </a:t>
            </a:r>
            <a:r>
              <a:rPr lang="ar-SA" sz="2800" b="0" dirty="0">
                <a:cs typeface="Traditional Arabic" pitchFamily="2" charset="-78"/>
              </a:rPr>
              <a:t>إيجاد الله لكل المخلوقات, وأنه الخالق وكل ما سواه مخلوق</a:t>
            </a:r>
            <a:r>
              <a:rPr lang="ar-SA" sz="2800" b="0" dirty="0" smtClean="0">
                <a:cs typeface="Traditional Arabic" pitchFamily="2" charset="-78"/>
              </a:rPr>
              <a:t>.</a:t>
            </a:r>
          </a:p>
          <a:p>
            <a:pPr marL="355600" indent="-355600" algn="justLow">
              <a:spcBef>
                <a:spcPts val="0"/>
              </a:spcBef>
              <a:buClr>
                <a:srgbClr val="C00000"/>
              </a:buClr>
              <a:buSzPct val="100000"/>
              <a:buFont typeface="Arial" pitchFamily="34" charset="0"/>
              <a:buChar char="•"/>
              <a:defRPr/>
            </a:pPr>
            <a:r>
              <a:rPr lang="ar-SA" sz="2800" dirty="0" smtClean="0">
                <a:solidFill>
                  <a:srgbClr val="C00000"/>
                </a:solidFill>
                <a:cs typeface="Traditional Arabic" pitchFamily="2" charset="-78"/>
              </a:rPr>
              <a:t>حكم الإيمان بالقدر</a:t>
            </a:r>
          </a:p>
          <a:p>
            <a:pPr marL="355600" indent="-355600" algn="justLow">
              <a:spcBef>
                <a:spcPts val="0"/>
              </a:spcBef>
              <a:buClr>
                <a:srgbClr val="C00000"/>
              </a:buClr>
              <a:buSzPct val="50000"/>
              <a:buFont typeface="Wingdings" pitchFamily="2" charset="2"/>
              <a:buChar char="v"/>
              <a:defRPr/>
            </a:pPr>
            <a:r>
              <a:rPr lang="ar-SA" sz="2800" b="0" dirty="0" smtClean="0">
                <a:cs typeface="Traditional Arabic" pitchFamily="2" charset="-78"/>
              </a:rPr>
              <a:t>الإيمان بالقدر الركن السادس من أركان الإيمان، فالإيمان </a:t>
            </a:r>
            <a:r>
              <a:rPr lang="ar-SA" sz="2800" b="0" dirty="0" err="1" smtClean="0">
                <a:cs typeface="Traditional Arabic" pitchFamily="2" charset="-78"/>
              </a:rPr>
              <a:t>به</a:t>
            </a:r>
            <a:r>
              <a:rPr lang="ar-SA" sz="2800" b="0" dirty="0" smtClean="0">
                <a:cs typeface="Traditional Arabic" pitchFamily="2" charset="-78"/>
              </a:rPr>
              <a:t> واجب, والمكذّب بالقدر جملةً كافر.</a:t>
            </a:r>
          </a:p>
          <a:p>
            <a:pPr marL="355600" indent="-355600" algn="justLow">
              <a:spcBef>
                <a:spcPts val="0"/>
              </a:spcBef>
              <a:buClr>
                <a:srgbClr val="C00000"/>
              </a:buClr>
              <a:buSzPct val="50000"/>
              <a:buFont typeface="Wingdings" pitchFamily="2" charset="2"/>
              <a:buChar char="v"/>
              <a:defRPr/>
            </a:pPr>
            <a:r>
              <a:rPr lang="ar-SA" sz="2800" b="0" dirty="0" smtClean="0">
                <a:cs typeface="Traditional Arabic" pitchFamily="2" charset="-78"/>
              </a:rPr>
              <a:t>الدليل على وجوب الإيمان بالقدر جملة قوله تعالى: </a:t>
            </a:r>
            <a:r>
              <a:rPr lang="ar-SA" sz="2800" b="0" dirty="0" smtClean="0">
                <a:cs typeface="CTraditional Arabic" pitchFamily="2" charset="-78"/>
              </a:rPr>
              <a:t>﴿ </a:t>
            </a:r>
            <a:r>
              <a:rPr lang="ar-SA" sz="2800" b="0" dirty="0" smtClean="0">
                <a:solidFill>
                  <a:srgbClr val="00B0F0"/>
                </a:solidFill>
                <a:cs typeface="Traditional Arabic" pitchFamily="2" charset="-78"/>
              </a:rPr>
              <a:t>إِنَّا كُلَّ شَيْءٍ خَلَقْنَاهُ بِقَدَرٍ </a:t>
            </a:r>
            <a:r>
              <a:rPr lang="ar-SA" sz="2800" b="0" dirty="0" smtClean="0">
                <a:cs typeface="CTraditional Arabic" pitchFamily="2" charset="-78"/>
              </a:rPr>
              <a:t>﴾</a:t>
            </a:r>
            <a:r>
              <a:rPr lang="ar-SA" sz="2800" b="0" dirty="0" smtClean="0">
                <a:cs typeface="Traditional Arabic" pitchFamily="2" charset="-78"/>
              </a:rPr>
              <a:t>. </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أركان الإيمان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8547">
                                            <p:txEl>
                                              <p:pRg st="0" end="0"/>
                                            </p:txEl>
                                          </p:spTgt>
                                        </p:tgtEl>
                                        <p:attrNameLst>
                                          <p:attrName>style.visibility</p:attrName>
                                        </p:attrNameLst>
                                      </p:cBhvr>
                                      <p:to>
                                        <p:strVal val="visible"/>
                                      </p:to>
                                    </p:set>
                                    <p:anim calcmode="lin" valueType="num">
                                      <p:cBhvr>
                                        <p:cTn id="7" dur="500" fill="hold"/>
                                        <p:tgtEl>
                                          <p:spTgt spid="108547">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854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854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8547">
                                            <p:txEl>
                                              <p:pRg st="1" end="1"/>
                                            </p:txEl>
                                          </p:spTgt>
                                        </p:tgtEl>
                                        <p:attrNameLst>
                                          <p:attrName>style.visibility</p:attrName>
                                        </p:attrNameLst>
                                      </p:cBhvr>
                                      <p:to>
                                        <p:strVal val="visible"/>
                                      </p:to>
                                    </p:set>
                                    <p:anim calcmode="lin" valueType="num">
                                      <p:cBhvr>
                                        <p:cTn id="14" dur="500" fill="hold"/>
                                        <p:tgtEl>
                                          <p:spTgt spid="108547">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854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854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08547">
                                            <p:txEl>
                                              <p:pRg st="2" end="2"/>
                                            </p:txEl>
                                          </p:spTgt>
                                        </p:tgtEl>
                                        <p:attrNameLst>
                                          <p:attrName>style.visibility</p:attrName>
                                        </p:attrNameLst>
                                      </p:cBhvr>
                                      <p:to>
                                        <p:strVal val="visible"/>
                                      </p:to>
                                    </p:set>
                                    <p:anim calcmode="lin" valueType="num">
                                      <p:cBhvr>
                                        <p:cTn id="21" dur="500" fill="hold"/>
                                        <p:tgtEl>
                                          <p:spTgt spid="108547">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0854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0854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108547">
                                            <p:txEl>
                                              <p:pRg st="3" end="3"/>
                                            </p:txEl>
                                          </p:spTgt>
                                        </p:tgtEl>
                                        <p:attrNameLst>
                                          <p:attrName>style.visibility</p:attrName>
                                        </p:attrNameLst>
                                      </p:cBhvr>
                                      <p:to>
                                        <p:strVal val="visible"/>
                                      </p:to>
                                    </p:set>
                                    <p:anim calcmode="lin" valueType="num">
                                      <p:cBhvr>
                                        <p:cTn id="28" dur="500" fill="hold"/>
                                        <p:tgtEl>
                                          <p:spTgt spid="108547">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0854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0854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108547">
                                            <p:txEl>
                                              <p:pRg st="4" end="4"/>
                                            </p:txEl>
                                          </p:spTgt>
                                        </p:tgtEl>
                                        <p:attrNameLst>
                                          <p:attrName>style.visibility</p:attrName>
                                        </p:attrNameLst>
                                      </p:cBhvr>
                                      <p:to>
                                        <p:strVal val="visible"/>
                                      </p:to>
                                    </p:set>
                                    <p:anim calcmode="lin" valueType="num">
                                      <p:cBhvr>
                                        <p:cTn id="35" dur="500" fill="hold"/>
                                        <p:tgtEl>
                                          <p:spTgt spid="108547">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08547">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08547">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108547">
                                            <p:txEl>
                                              <p:pRg st="5" end="5"/>
                                            </p:txEl>
                                          </p:spTgt>
                                        </p:tgtEl>
                                        <p:attrNameLst>
                                          <p:attrName>style.visibility</p:attrName>
                                        </p:attrNameLst>
                                      </p:cBhvr>
                                      <p:to>
                                        <p:strVal val="visible"/>
                                      </p:to>
                                    </p:set>
                                    <p:anim calcmode="lin" valueType="num">
                                      <p:cBhvr>
                                        <p:cTn id="42" dur="500" fill="hold"/>
                                        <p:tgtEl>
                                          <p:spTgt spid="108547">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108547">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108547">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grpId="0" nodeType="clickEffect">
                                  <p:stCondLst>
                                    <p:cond delay="0"/>
                                  </p:stCondLst>
                                  <p:childTnLst>
                                    <p:set>
                                      <p:cBhvr>
                                        <p:cTn id="48" dur="1" fill="hold">
                                          <p:stCondLst>
                                            <p:cond delay="0"/>
                                          </p:stCondLst>
                                        </p:cTn>
                                        <p:tgtEl>
                                          <p:spTgt spid="108547">
                                            <p:txEl>
                                              <p:pRg st="6" end="6"/>
                                            </p:txEl>
                                          </p:spTgt>
                                        </p:tgtEl>
                                        <p:attrNameLst>
                                          <p:attrName>style.visibility</p:attrName>
                                        </p:attrNameLst>
                                      </p:cBhvr>
                                      <p:to>
                                        <p:strVal val="visible"/>
                                      </p:to>
                                    </p:set>
                                    <p:anim calcmode="lin" valueType="num">
                                      <p:cBhvr>
                                        <p:cTn id="49" dur="500" fill="hold"/>
                                        <p:tgtEl>
                                          <p:spTgt spid="108547">
                                            <p:txEl>
                                              <p:pRg st="6" end="6"/>
                                            </p:txEl>
                                          </p:spTgt>
                                        </p:tgtEl>
                                        <p:attrNameLst>
                                          <p:attrName>ppt_x</p:attrName>
                                        </p:attrNameLst>
                                      </p:cBhvr>
                                      <p:tavLst>
                                        <p:tav tm="0">
                                          <p:val>
                                            <p:strVal val="#ppt_x-.2"/>
                                          </p:val>
                                        </p:tav>
                                        <p:tav tm="100000">
                                          <p:val>
                                            <p:strVal val="#ppt_x"/>
                                          </p:val>
                                        </p:tav>
                                      </p:tavLst>
                                    </p:anim>
                                    <p:anim calcmode="lin" valueType="num">
                                      <p:cBhvr>
                                        <p:cTn id="50" dur="500" fill="hold"/>
                                        <p:tgtEl>
                                          <p:spTgt spid="108547">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500"/>
                                        <p:tgtEl>
                                          <p:spTgt spid="108547">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grpId="0" nodeType="clickEffect">
                                  <p:stCondLst>
                                    <p:cond delay="0"/>
                                  </p:stCondLst>
                                  <p:childTnLst>
                                    <p:set>
                                      <p:cBhvr>
                                        <p:cTn id="55" dur="1" fill="hold">
                                          <p:stCondLst>
                                            <p:cond delay="0"/>
                                          </p:stCondLst>
                                        </p:cTn>
                                        <p:tgtEl>
                                          <p:spTgt spid="108547">
                                            <p:txEl>
                                              <p:pRg st="7" end="7"/>
                                            </p:txEl>
                                          </p:spTgt>
                                        </p:tgtEl>
                                        <p:attrNameLst>
                                          <p:attrName>style.visibility</p:attrName>
                                        </p:attrNameLst>
                                      </p:cBhvr>
                                      <p:to>
                                        <p:strVal val="visible"/>
                                      </p:to>
                                    </p:set>
                                    <p:anim calcmode="lin" valueType="num">
                                      <p:cBhvr>
                                        <p:cTn id="56" dur="500" fill="hold"/>
                                        <p:tgtEl>
                                          <p:spTgt spid="108547">
                                            <p:txEl>
                                              <p:pRg st="7" end="7"/>
                                            </p:txEl>
                                          </p:spTgt>
                                        </p:tgtEl>
                                        <p:attrNameLst>
                                          <p:attrName>ppt_x</p:attrName>
                                        </p:attrNameLst>
                                      </p:cBhvr>
                                      <p:tavLst>
                                        <p:tav tm="0">
                                          <p:val>
                                            <p:strVal val="#ppt_x-.2"/>
                                          </p:val>
                                        </p:tav>
                                        <p:tav tm="100000">
                                          <p:val>
                                            <p:strVal val="#ppt_x"/>
                                          </p:val>
                                        </p:tav>
                                      </p:tavLst>
                                    </p:anim>
                                    <p:anim calcmode="lin" valueType="num">
                                      <p:cBhvr>
                                        <p:cTn id="57" dur="500" fill="hold"/>
                                        <p:tgtEl>
                                          <p:spTgt spid="108547">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8" dur="500"/>
                                        <p:tgtEl>
                                          <p:spTgt spid="10854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build="p" bldLvl="5"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16"/>
          <p:cNvSpPr txBox="1">
            <a:spLocks noGrp="1" noChangeArrowheads="1"/>
          </p:cNvSpPr>
          <p:nvPr/>
        </p:nvSpPr>
        <p:spPr bwMode="auto">
          <a:xfrm>
            <a:off x="6858000" y="6248400"/>
            <a:ext cx="1905000" cy="457200"/>
          </a:xfrm>
          <a:prstGeom prst="rect">
            <a:avLst/>
          </a:prstGeom>
          <a:noFill/>
          <a:ln w="9525">
            <a:noFill/>
            <a:miter lim="800000"/>
            <a:headEnd/>
            <a:tailEnd/>
          </a:ln>
        </p:spPr>
        <p:txBody>
          <a:bodyPr anchor="b"/>
          <a:lstStyle/>
          <a:p>
            <a:pPr rtl="0"/>
            <a:fld id="{32B2E8BA-900B-4AE3-B699-8E6259B17800}" type="slidenum">
              <a:rPr lang="ar-SA" sz="1400">
                <a:solidFill>
                  <a:schemeClr val="bg2"/>
                </a:solidFill>
              </a:rPr>
              <a:pPr rtl="0"/>
              <a:t>104</a:t>
            </a:fld>
            <a:endParaRPr lang="en-US" sz="1400">
              <a:solidFill>
                <a:schemeClr val="bg2"/>
              </a:solidFill>
            </a:endParaRPr>
          </a:p>
        </p:txBody>
      </p:sp>
      <p:sp>
        <p:nvSpPr>
          <p:cNvPr id="7" name="Rectangle 2"/>
          <p:cNvSpPr txBox="1">
            <a:spLocks noChangeArrowheads="1"/>
          </p:cNvSpPr>
          <p:nvPr/>
        </p:nvSpPr>
        <p:spPr bwMode="auto">
          <a:xfrm>
            <a:off x="457200" y="685800"/>
            <a:ext cx="8229600" cy="1219200"/>
          </a:xfrm>
          <a:prstGeom prst="rect">
            <a:avLst/>
          </a:prstGeom>
          <a:noFill/>
          <a:ln w="9525">
            <a:noFill/>
            <a:miter lim="800000"/>
            <a:headEnd/>
            <a:tailEnd/>
          </a:ln>
        </p:spPr>
        <p:txBody>
          <a:bodyPr anchor="b"/>
          <a:lstStyle/>
          <a:p>
            <a:pPr algn="ctr" rtl="0">
              <a:defRPr/>
            </a:pPr>
            <a:r>
              <a:rPr lang="ar-SA" sz="6000" b="0" kern="0" dirty="0">
                <a:solidFill>
                  <a:srgbClr val="006633"/>
                </a:solidFill>
                <a:latin typeface="SKR HEAD1" pitchFamily="2" charset="-78"/>
                <a:ea typeface="+mj-ea"/>
                <a:cs typeface="SKR HEAD1" pitchFamily="2" charset="-78"/>
              </a:rPr>
              <a:t>الوحدة الثانية</a:t>
            </a:r>
            <a:endParaRPr lang="en-US" sz="6000" b="0" kern="0" dirty="0">
              <a:solidFill>
                <a:srgbClr val="006633"/>
              </a:solidFill>
              <a:latin typeface="SKR HEAD1" pitchFamily="2" charset="-78"/>
              <a:ea typeface="+mj-ea"/>
              <a:cs typeface="SKR HEAD1" pitchFamily="2" charset="-78"/>
            </a:endParaRPr>
          </a:p>
        </p:txBody>
      </p:sp>
      <p:sp>
        <p:nvSpPr>
          <p:cNvPr id="8" name="مربع نص 7"/>
          <p:cNvSpPr txBox="1"/>
          <p:nvPr/>
        </p:nvSpPr>
        <p:spPr>
          <a:xfrm>
            <a:off x="2209800" y="1981200"/>
            <a:ext cx="4876800" cy="1216025"/>
          </a:xfrm>
          <a:prstGeom prst="rect">
            <a:avLst/>
          </a:prstGeom>
          <a:noFill/>
        </p:spPr>
        <p:txBody>
          <a:bodyPr rtlCol="1">
            <a:spAutoFit/>
          </a:bodyPr>
          <a:lstStyle/>
          <a:p>
            <a:pPr algn="ctr" rtl="0">
              <a:defRPr/>
            </a:pPr>
            <a:r>
              <a:rPr lang="ar-SA" sz="3800" b="0" dirty="0">
                <a:solidFill>
                  <a:srgbClr val="006633"/>
                </a:solidFill>
                <a:latin typeface="SKR HEAD1" pitchFamily="2" charset="-78"/>
                <a:ea typeface="+mj-ea"/>
                <a:cs typeface="SKR HEAD1" pitchFamily="2" charset="-78"/>
              </a:rPr>
              <a:t>خصائص العقيدة الإسلامية</a:t>
            </a:r>
          </a:p>
          <a:p>
            <a:pPr algn="ctr" rtl="0">
              <a:defRPr/>
            </a:pPr>
            <a:endParaRPr lang="ar-SA" sz="3500" b="0" dirty="0">
              <a:solidFill>
                <a:srgbClr val="006633"/>
              </a:solidFill>
            </a:endParaRPr>
          </a:p>
        </p:txBody>
      </p:sp>
      <p:sp>
        <p:nvSpPr>
          <p:cNvPr id="44038" name="Rectangle 3"/>
          <p:cNvSpPr txBox="1">
            <a:spLocks noChangeArrowheads="1"/>
          </p:cNvSpPr>
          <p:nvPr/>
        </p:nvSpPr>
        <p:spPr bwMode="auto">
          <a:xfrm>
            <a:off x="2627784" y="3121025"/>
            <a:ext cx="3038004" cy="2971800"/>
          </a:xfrm>
          <a:prstGeom prst="rect">
            <a:avLst/>
          </a:prstGeom>
          <a:noFill/>
          <a:ln w="9525">
            <a:noFill/>
            <a:miter lim="800000"/>
            <a:headEnd/>
            <a:tailEnd/>
          </a:ln>
        </p:spPr>
        <p:txBody>
          <a:bodyPr/>
          <a:lstStyle/>
          <a:p>
            <a:pPr marL="342900" indent="-342900">
              <a:spcBef>
                <a:spcPct val="20000"/>
              </a:spcBef>
              <a:buClr>
                <a:srgbClr val="CC9900"/>
              </a:buClr>
              <a:buSzPct val="65000"/>
              <a:buFont typeface="Wingdings" pitchFamily="2" charset="2"/>
              <a:buChar char="§"/>
            </a:pPr>
            <a:r>
              <a:rPr lang="ar-SA" sz="3200" b="0" dirty="0">
                <a:latin typeface="SKR HEAD1" pitchFamily="2" charset="-78"/>
                <a:cs typeface="SKR HEAD1" pitchFamily="2" charset="-78"/>
              </a:rPr>
              <a:t>عقيدة ثابتة</a:t>
            </a:r>
          </a:p>
          <a:p>
            <a:pPr marL="342900" indent="-342900">
              <a:spcBef>
                <a:spcPct val="20000"/>
              </a:spcBef>
              <a:buClr>
                <a:srgbClr val="CC9900"/>
              </a:buClr>
              <a:buSzPct val="65000"/>
              <a:buFont typeface="Wingdings" pitchFamily="2" charset="2"/>
              <a:buChar char="§"/>
            </a:pPr>
            <a:r>
              <a:rPr lang="ar-SA" sz="3200" b="0" dirty="0">
                <a:latin typeface="SKR HEAD1" pitchFamily="2" charset="-78"/>
                <a:cs typeface="SKR HEAD1" pitchFamily="2" charset="-78"/>
              </a:rPr>
              <a:t>عقيدة فطرية</a:t>
            </a:r>
          </a:p>
          <a:p>
            <a:pPr marL="342900" indent="-342900">
              <a:spcBef>
                <a:spcPct val="20000"/>
              </a:spcBef>
              <a:buClr>
                <a:srgbClr val="CC9900"/>
              </a:buClr>
              <a:buSzPct val="65000"/>
              <a:buFont typeface="Wingdings" pitchFamily="2" charset="2"/>
              <a:buChar char="§"/>
            </a:pPr>
            <a:r>
              <a:rPr lang="ar-SA" sz="3200" b="0" dirty="0">
                <a:latin typeface="SKR HEAD1" pitchFamily="2" charset="-78"/>
                <a:cs typeface="SKR HEAD1" pitchFamily="2" charset="-78"/>
              </a:rPr>
              <a:t>عقيدة مبرهنة</a:t>
            </a:r>
          </a:p>
          <a:p>
            <a:pPr marL="342900" indent="-342900">
              <a:spcBef>
                <a:spcPct val="20000"/>
              </a:spcBef>
              <a:buClr>
                <a:srgbClr val="CC9900"/>
              </a:buClr>
              <a:buSzPct val="65000"/>
              <a:buFont typeface="Wingdings" pitchFamily="2" charset="2"/>
              <a:buChar char="§"/>
            </a:pPr>
            <a:r>
              <a:rPr lang="ar-SA" sz="3200" b="0" dirty="0">
                <a:latin typeface="SKR HEAD1" pitchFamily="2" charset="-78"/>
                <a:cs typeface="SKR HEAD1" pitchFamily="2" charset="-78"/>
              </a:rPr>
              <a:t>عقيدة واضحة</a:t>
            </a:r>
          </a:p>
          <a:p>
            <a:pPr marL="342900" indent="-342900">
              <a:spcBef>
                <a:spcPct val="20000"/>
              </a:spcBef>
              <a:buClr>
                <a:srgbClr val="CC9900"/>
              </a:buClr>
              <a:buSzPct val="65000"/>
              <a:buFont typeface="Wingdings" pitchFamily="2" charset="2"/>
              <a:buChar char="§"/>
            </a:pPr>
            <a:r>
              <a:rPr lang="ar-SA" sz="3200" b="0" dirty="0">
                <a:latin typeface="SKR HEAD1" pitchFamily="2" charset="-78"/>
                <a:cs typeface="SKR HEAD1" pitchFamily="2" charset="-78"/>
              </a:rPr>
              <a:t>عقيدة وسطية</a:t>
            </a:r>
          </a:p>
        </p:txBody>
      </p:sp>
      <p:sp>
        <p:nvSpPr>
          <p:cNvPr id="9" name="عنصر نائب للتاريخ 8"/>
          <p:cNvSpPr>
            <a:spLocks noGrp="1"/>
          </p:cNvSpPr>
          <p:nvPr>
            <p:ph type="dt" sz="quarter" idx="10"/>
          </p:nvPr>
        </p:nvSpPr>
        <p:spPr/>
        <p:txBody>
          <a:bodyPr/>
          <a:lstStyle/>
          <a:p>
            <a:pPr>
              <a:defRPr/>
            </a:pPr>
            <a:r>
              <a:rPr lang="ar-SA" smtClean="0"/>
              <a:t>الثقافة الإسلامية 101</a:t>
            </a:r>
            <a:endParaRPr lang="en-US"/>
          </a:p>
        </p:txBody>
      </p:sp>
      <p:sp>
        <p:nvSpPr>
          <p:cNvPr id="10" name="عنصر نائب للتذييل 9"/>
          <p:cNvSpPr>
            <a:spLocks noGrp="1"/>
          </p:cNvSpPr>
          <p:nvPr>
            <p:ph type="ftr" sz="quarter" idx="11"/>
          </p:nvPr>
        </p:nvSpPr>
        <p:spPr/>
        <p:txBody>
          <a:bodyPr/>
          <a:lstStyle/>
          <a:p>
            <a:pPr>
              <a:defRPr/>
            </a:pPr>
            <a:r>
              <a:rPr lang="ar-SA"/>
              <a:t>العقيدة الإسلامية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44038">
                                            <p:txEl>
                                              <p:pRg st="0" end="0"/>
                                            </p:txEl>
                                          </p:spTgt>
                                        </p:tgtEl>
                                        <p:attrNameLst>
                                          <p:attrName>style.visibility</p:attrName>
                                        </p:attrNameLst>
                                      </p:cBhvr>
                                      <p:to>
                                        <p:strVal val="visible"/>
                                      </p:to>
                                    </p:set>
                                    <p:animEffect transition="in" filter="fade">
                                      <p:cBhvr>
                                        <p:cTn id="19" dur="500"/>
                                        <p:tgtEl>
                                          <p:spTgt spid="44038">
                                            <p:txEl>
                                              <p:pRg st="0" end="0"/>
                                            </p:txEl>
                                          </p:spTgt>
                                        </p:tgtEl>
                                      </p:cBhvr>
                                    </p:animEffect>
                                    <p:anim calcmode="lin" valueType="num">
                                      <p:cBhvr>
                                        <p:cTn id="20" dur="500" fill="hold"/>
                                        <p:tgtEl>
                                          <p:spTgt spid="44038">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4403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44038">
                                            <p:txEl>
                                              <p:pRg st="1" end="1"/>
                                            </p:txEl>
                                          </p:spTgt>
                                        </p:tgtEl>
                                        <p:attrNameLst>
                                          <p:attrName>style.visibility</p:attrName>
                                        </p:attrNameLst>
                                      </p:cBhvr>
                                      <p:to>
                                        <p:strVal val="visible"/>
                                      </p:to>
                                    </p:set>
                                    <p:animEffect transition="in" filter="fade">
                                      <p:cBhvr>
                                        <p:cTn id="26" dur="500"/>
                                        <p:tgtEl>
                                          <p:spTgt spid="44038">
                                            <p:txEl>
                                              <p:pRg st="1" end="1"/>
                                            </p:txEl>
                                          </p:spTgt>
                                        </p:tgtEl>
                                      </p:cBhvr>
                                    </p:animEffect>
                                    <p:anim calcmode="lin" valueType="num">
                                      <p:cBhvr>
                                        <p:cTn id="27" dur="500" fill="hold"/>
                                        <p:tgtEl>
                                          <p:spTgt spid="44038">
                                            <p:txEl>
                                              <p:pRg st="1" end="1"/>
                                            </p:txEl>
                                          </p:spTgt>
                                        </p:tgtEl>
                                        <p:attrNameLst>
                                          <p:attrName>ppt_x</p:attrName>
                                        </p:attrNameLst>
                                      </p:cBhvr>
                                      <p:tavLst>
                                        <p:tav tm="0">
                                          <p:val>
                                            <p:strVal val="#ppt_x"/>
                                          </p:val>
                                        </p:tav>
                                        <p:tav tm="100000">
                                          <p:val>
                                            <p:strVal val="#ppt_x"/>
                                          </p:val>
                                        </p:tav>
                                      </p:tavLst>
                                    </p:anim>
                                    <p:anim calcmode="lin" valueType="num">
                                      <p:cBhvr>
                                        <p:cTn id="28" dur="500" fill="hold"/>
                                        <p:tgtEl>
                                          <p:spTgt spid="440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nodeType="clickEffect">
                                  <p:stCondLst>
                                    <p:cond delay="0"/>
                                  </p:stCondLst>
                                  <p:childTnLst>
                                    <p:set>
                                      <p:cBhvr>
                                        <p:cTn id="32" dur="1" fill="hold">
                                          <p:stCondLst>
                                            <p:cond delay="0"/>
                                          </p:stCondLst>
                                        </p:cTn>
                                        <p:tgtEl>
                                          <p:spTgt spid="44038">
                                            <p:txEl>
                                              <p:pRg st="2" end="2"/>
                                            </p:txEl>
                                          </p:spTgt>
                                        </p:tgtEl>
                                        <p:attrNameLst>
                                          <p:attrName>style.visibility</p:attrName>
                                        </p:attrNameLst>
                                      </p:cBhvr>
                                      <p:to>
                                        <p:strVal val="visible"/>
                                      </p:to>
                                    </p:set>
                                    <p:animEffect transition="in" filter="fade">
                                      <p:cBhvr>
                                        <p:cTn id="33" dur="500"/>
                                        <p:tgtEl>
                                          <p:spTgt spid="44038">
                                            <p:txEl>
                                              <p:pRg st="2" end="2"/>
                                            </p:txEl>
                                          </p:spTgt>
                                        </p:tgtEl>
                                      </p:cBhvr>
                                    </p:animEffect>
                                    <p:anim calcmode="lin" valueType="num">
                                      <p:cBhvr>
                                        <p:cTn id="34" dur="500" fill="hold"/>
                                        <p:tgtEl>
                                          <p:spTgt spid="44038">
                                            <p:txEl>
                                              <p:pRg st="2" end="2"/>
                                            </p:txEl>
                                          </p:spTgt>
                                        </p:tgtEl>
                                        <p:attrNameLst>
                                          <p:attrName>ppt_x</p:attrName>
                                        </p:attrNameLst>
                                      </p:cBhvr>
                                      <p:tavLst>
                                        <p:tav tm="0">
                                          <p:val>
                                            <p:strVal val="#ppt_x"/>
                                          </p:val>
                                        </p:tav>
                                        <p:tav tm="100000">
                                          <p:val>
                                            <p:strVal val="#ppt_x"/>
                                          </p:val>
                                        </p:tav>
                                      </p:tavLst>
                                    </p:anim>
                                    <p:anim calcmode="lin" valueType="num">
                                      <p:cBhvr>
                                        <p:cTn id="35" dur="500" fill="hold"/>
                                        <p:tgtEl>
                                          <p:spTgt spid="440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44038">
                                            <p:txEl>
                                              <p:pRg st="3" end="3"/>
                                            </p:txEl>
                                          </p:spTgt>
                                        </p:tgtEl>
                                        <p:attrNameLst>
                                          <p:attrName>style.visibility</p:attrName>
                                        </p:attrNameLst>
                                      </p:cBhvr>
                                      <p:to>
                                        <p:strVal val="visible"/>
                                      </p:to>
                                    </p:set>
                                    <p:animEffect transition="in" filter="fade">
                                      <p:cBhvr>
                                        <p:cTn id="40" dur="500"/>
                                        <p:tgtEl>
                                          <p:spTgt spid="44038">
                                            <p:txEl>
                                              <p:pRg st="3" end="3"/>
                                            </p:txEl>
                                          </p:spTgt>
                                        </p:tgtEl>
                                      </p:cBhvr>
                                    </p:animEffect>
                                    <p:anim calcmode="lin" valueType="num">
                                      <p:cBhvr>
                                        <p:cTn id="41" dur="500" fill="hold"/>
                                        <p:tgtEl>
                                          <p:spTgt spid="44038">
                                            <p:txEl>
                                              <p:pRg st="3" end="3"/>
                                            </p:txEl>
                                          </p:spTgt>
                                        </p:tgtEl>
                                        <p:attrNameLst>
                                          <p:attrName>ppt_x</p:attrName>
                                        </p:attrNameLst>
                                      </p:cBhvr>
                                      <p:tavLst>
                                        <p:tav tm="0">
                                          <p:val>
                                            <p:strVal val="#ppt_x"/>
                                          </p:val>
                                        </p:tav>
                                        <p:tav tm="100000">
                                          <p:val>
                                            <p:strVal val="#ppt_x"/>
                                          </p:val>
                                        </p:tav>
                                      </p:tavLst>
                                    </p:anim>
                                    <p:anim calcmode="lin" valueType="num">
                                      <p:cBhvr>
                                        <p:cTn id="42" dur="500" fill="hold"/>
                                        <p:tgtEl>
                                          <p:spTgt spid="4403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nodeType="clickEffect">
                                  <p:stCondLst>
                                    <p:cond delay="0"/>
                                  </p:stCondLst>
                                  <p:childTnLst>
                                    <p:set>
                                      <p:cBhvr>
                                        <p:cTn id="46" dur="1" fill="hold">
                                          <p:stCondLst>
                                            <p:cond delay="0"/>
                                          </p:stCondLst>
                                        </p:cTn>
                                        <p:tgtEl>
                                          <p:spTgt spid="44038">
                                            <p:txEl>
                                              <p:pRg st="4" end="4"/>
                                            </p:txEl>
                                          </p:spTgt>
                                        </p:tgtEl>
                                        <p:attrNameLst>
                                          <p:attrName>style.visibility</p:attrName>
                                        </p:attrNameLst>
                                      </p:cBhvr>
                                      <p:to>
                                        <p:strVal val="visible"/>
                                      </p:to>
                                    </p:set>
                                    <p:animEffect transition="in" filter="fade">
                                      <p:cBhvr>
                                        <p:cTn id="47" dur="500"/>
                                        <p:tgtEl>
                                          <p:spTgt spid="44038">
                                            <p:txEl>
                                              <p:pRg st="4" end="4"/>
                                            </p:txEl>
                                          </p:spTgt>
                                        </p:tgtEl>
                                      </p:cBhvr>
                                    </p:animEffect>
                                    <p:anim calcmode="lin" valueType="num">
                                      <p:cBhvr>
                                        <p:cTn id="48" dur="500" fill="hold"/>
                                        <p:tgtEl>
                                          <p:spTgt spid="44038">
                                            <p:txEl>
                                              <p:pRg st="4" end="4"/>
                                            </p:txEl>
                                          </p:spTgt>
                                        </p:tgtEl>
                                        <p:attrNameLst>
                                          <p:attrName>ppt_x</p:attrName>
                                        </p:attrNameLst>
                                      </p:cBhvr>
                                      <p:tavLst>
                                        <p:tav tm="0">
                                          <p:val>
                                            <p:strVal val="#ppt_x"/>
                                          </p:val>
                                        </p:tav>
                                        <p:tav tm="100000">
                                          <p:val>
                                            <p:strVal val="#ppt_x"/>
                                          </p:val>
                                        </p:tav>
                                      </p:tavLst>
                                    </p:anim>
                                    <p:anim calcmode="lin" valueType="num">
                                      <p:cBhvr>
                                        <p:cTn id="49" dur="500" fill="hold"/>
                                        <p:tgtEl>
                                          <p:spTgt spid="4403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766E0382-746C-4ABB-A598-3FDF512246E3}" type="slidenum">
              <a:rPr lang="ar-SA" sz="1400"/>
              <a:pPr rtl="0"/>
              <a:t>105</a:t>
            </a:fld>
            <a:endParaRPr lang="en-US" sz="1400"/>
          </a:p>
        </p:txBody>
      </p:sp>
      <p:sp>
        <p:nvSpPr>
          <p:cNvPr id="111619" name="Rectangle 3"/>
          <p:cNvSpPr>
            <a:spLocks noChangeArrowheads="1"/>
          </p:cNvSpPr>
          <p:nvPr/>
        </p:nvSpPr>
        <p:spPr bwMode="auto">
          <a:xfrm>
            <a:off x="179388" y="1989138"/>
            <a:ext cx="8640762" cy="3467100"/>
          </a:xfrm>
          <a:prstGeom prst="rect">
            <a:avLst/>
          </a:prstGeom>
          <a:noFill/>
          <a:ln w="9525">
            <a:noFill/>
            <a:miter lim="800000"/>
            <a:headEnd/>
            <a:tailEnd/>
          </a:ln>
        </p:spPr>
        <p:txBody>
          <a:bodyPr/>
          <a:lstStyle/>
          <a:p>
            <a:pPr marL="355600" indent="-355600" algn="justLow">
              <a:spcBef>
                <a:spcPts val="0"/>
              </a:spcBef>
              <a:buClr>
                <a:srgbClr val="C00000"/>
              </a:buClr>
              <a:buSzPct val="100000"/>
              <a:buFont typeface="Arial" pitchFamily="34" charset="0"/>
              <a:buChar char="•"/>
            </a:pPr>
            <a:r>
              <a:rPr lang="ar-SA" sz="2800" b="0" spc="-30" dirty="0">
                <a:cs typeface="Traditional Arabic" pitchFamily="2" charset="-78"/>
              </a:rPr>
              <a:t>العقيدة الإسلامية ثابتة لا تقبل الزيادة ولا النقصان، ولا التحريف ولا التبديل، فهي محفوظة بحفظ الله لها في مصادرها الأصلية، قال تعالى: </a:t>
            </a:r>
            <a:r>
              <a:rPr lang="ar-SA" sz="2800" b="0" spc="-30" dirty="0">
                <a:cs typeface="CTraditional Arabic" pitchFamily="2" charset="-78"/>
              </a:rPr>
              <a:t>﴿ </a:t>
            </a:r>
            <a:r>
              <a:rPr lang="ar-SA" sz="2800" b="0" spc="-30" dirty="0">
                <a:solidFill>
                  <a:srgbClr val="00B0F0"/>
                </a:solidFill>
                <a:cs typeface="Traditional Arabic" pitchFamily="2" charset="-78"/>
              </a:rPr>
              <a:t>إِنَّا نَحْنُ نَزَّلْنَا الذِّكْرَ وَإِنَّا لَهُ لَحَافِظُونَ </a:t>
            </a:r>
            <a:r>
              <a:rPr lang="ar-SA" sz="2800" b="0" spc="-30" dirty="0" smtClean="0">
                <a:cs typeface="CTraditional Arabic" pitchFamily="2" charset="-78"/>
              </a:rPr>
              <a:t>﴾</a:t>
            </a:r>
            <a:r>
              <a:rPr lang="ar-SA" sz="2800" b="0" spc="-30" dirty="0" smtClean="0">
                <a:cs typeface="Traditional Arabic" pitchFamily="2" charset="-78"/>
              </a:rPr>
              <a:t>.</a:t>
            </a:r>
          </a:p>
          <a:p>
            <a:pPr marL="355600" indent="-355600" algn="justLow">
              <a:spcBef>
                <a:spcPts val="0"/>
              </a:spcBef>
              <a:buClr>
                <a:srgbClr val="C00000"/>
              </a:buClr>
              <a:buSzPct val="100000"/>
              <a:buFont typeface="Arial" pitchFamily="34" charset="0"/>
              <a:buChar char="•"/>
            </a:pPr>
            <a:r>
              <a:rPr lang="ar-SA" sz="2800" b="0" spc="-40" dirty="0" smtClean="0">
                <a:cs typeface="Traditional Arabic" pitchFamily="2" charset="-78"/>
              </a:rPr>
              <a:t>الزيادة على ما ثبت في الكتاب والسنة شرك، قال تعالى: </a:t>
            </a:r>
            <a:r>
              <a:rPr lang="ar-SA" sz="2800" b="0" spc="-40" dirty="0" smtClean="0">
                <a:cs typeface="CTraditional Arabic" pitchFamily="2" charset="-78"/>
              </a:rPr>
              <a:t>﴿ </a:t>
            </a:r>
            <a:r>
              <a:rPr lang="ar-SA" sz="2800" b="0" spc="-40" dirty="0" smtClean="0">
                <a:solidFill>
                  <a:srgbClr val="00B0F0"/>
                </a:solidFill>
                <a:cs typeface="Traditional Arabic" pitchFamily="2" charset="-78"/>
              </a:rPr>
              <a:t>أَمْ لَهُمْ شُرَكَاءُ شَرَعُوا لَهُمْ مِنْ الدِّينِ مَا لَمْ يَأْذَنْ </a:t>
            </a:r>
            <a:r>
              <a:rPr lang="ar-SA" sz="2800" b="0" spc="-40" dirty="0" err="1" smtClean="0">
                <a:solidFill>
                  <a:srgbClr val="00B0F0"/>
                </a:solidFill>
                <a:cs typeface="Traditional Arabic" pitchFamily="2" charset="-78"/>
              </a:rPr>
              <a:t>بِهِ</a:t>
            </a:r>
            <a:r>
              <a:rPr lang="ar-SA" sz="2800" b="0" spc="-40" dirty="0" smtClean="0">
                <a:solidFill>
                  <a:srgbClr val="00B0F0"/>
                </a:solidFill>
                <a:cs typeface="Traditional Arabic" pitchFamily="2" charset="-78"/>
              </a:rPr>
              <a:t> اللَّهُ وَلَوْلا كَلِمَةُ الْفَصْلِ لَقُضِيَ بَيْنَهُمْ وَإِنَّ الظَّالِمِينَ لَهُمْ عَذَابٌ أَلِيمٌ </a:t>
            </a:r>
            <a:r>
              <a:rPr lang="ar-SA" sz="2800" b="0" spc="-40" dirty="0" smtClean="0">
                <a:cs typeface="CTraditional Arabic" pitchFamily="2" charset="-78"/>
              </a:rPr>
              <a:t>﴾</a:t>
            </a:r>
            <a:r>
              <a:rPr lang="ar-SA" sz="2800" b="0" spc="-40" dirty="0" smtClean="0">
                <a:cs typeface="Traditional Arabic" pitchFamily="2" charset="-78"/>
              </a:rPr>
              <a:t>.</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عقيدة ثابتة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250" autoRev="1" fill="hold">
                                          <p:stCondLst>
                                            <p:cond delay="0"/>
                                          </p:stCondLst>
                                        </p:cTn>
                                        <p:tgtEl>
                                          <p:spTgt spid="7"/>
                                        </p:tgtEl>
                                        <p:attrNameLst>
                                          <p:attrName>ppt_w</p:attrName>
                                        </p:attrNameLst>
                                      </p:cBhvr>
                                    </p:anim>
                                    <p:anim by="(#ppt_w*0.50)" calcmode="lin" valueType="num">
                                      <p:cBhvr>
                                        <p:cTn id="8" dur="250" decel="50000" autoRev="1" fill="hold">
                                          <p:stCondLst>
                                            <p:cond delay="0"/>
                                          </p:stCondLst>
                                        </p:cTn>
                                        <p:tgtEl>
                                          <p:spTgt spid="7"/>
                                        </p:tgtEl>
                                        <p:attrNameLst>
                                          <p:attrName>ppt_x</p:attrName>
                                        </p:attrNameLst>
                                      </p:cBhvr>
                                    </p:anim>
                                    <p:anim from="(-#ppt_h/2)" to="(#ppt_y)" calcmode="lin" valueType="num">
                                      <p:cBhvr>
                                        <p:cTn id="9" dur="500" fill="hold">
                                          <p:stCondLst>
                                            <p:cond delay="0"/>
                                          </p:stCondLst>
                                        </p:cTn>
                                        <p:tgtEl>
                                          <p:spTgt spid="7"/>
                                        </p:tgtEl>
                                        <p:attrNameLst>
                                          <p:attrName>ppt_y</p:attrName>
                                        </p:attrNameLst>
                                      </p:cBhvr>
                                    </p:anim>
                                    <p:animRot by="21600000">
                                      <p:cBhvr>
                                        <p:cTn id="10" dur="500" fill="hold">
                                          <p:stCondLst>
                                            <p:cond delay="0"/>
                                          </p:stCondLst>
                                        </p:cTn>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grpId="0" nodeType="clickEffect">
                                  <p:stCondLst>
                                    <p:cond delay="0"/>
                                  </p:stCondLst>
                                  <p:childTnLst>
                                    <p:set>
                                      <p:cBhvr>
                                        <p:cTn id="14" dur="1" fill="hold">
                                          <p:stCondLst>
                                            <p:cond delay="0"/>
                                          </p:stCondLst>
                                        </p:cTn>
                                        <p:tgtEl>
                                          <p:spTgt spid="111619">
                                            <p:txEl>
                                              <p:pRg st="0" end="0"/>
                                            </p:txEl>
                                          </p:spTgt>
                                        </p:tgtEl>
                                        <p:attrNameLst>
                                          <p:attrName>style.visibility</p:attrName>
                                        </p:attrNameLst>
                                      </p:cBhvr>
                                      <p:to>
                                        <p:strVal val="visible"/>
                                      </p:to>
                                    </p:set>
                                    <p:anim calcmode="lin" valueType="num">
                                      <p:cBhvr>
                                        <p:cTn id="15" dur="500" fill="hold"/>
                                        <p:tgtEl>
                                          <p:spTgt spid="111619">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11161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11161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111619">
                                            <p:txEl>
                                              <p:pRg st="1" end="1"/>
                                            </p:txEl>
                                          </p:spTgt>
                                        </p:tgtEl>
                                        <p:attrNameLst>
                                          <p:attrName>style.visibility</p:attrName>
                                        </p:attrNameLst>
                                      </p:cBhvr>
                                      <p:to>
                                        <p:strVal val="visible"/>
                                      </p:to>
                                    </p:set>
                                    <p:anim calcmode="lin" valueType="num">
                                      <p:cBhvr>
                                        <p:cTn id="22" dur="500" fill="hold"/>
                                        <p:tgtEl>
                                          <p:spTgt spid="111619">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11161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1116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bldLvl="5" autoUpdateAnimBg="0"/>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B8575B7F-9B49-4BEB-8B76-9B3CEC7B7118}" type="slidenum">
              <a:rPr lang="ar-SA" sz="1400"/>
              <a:pPr rtl="0"/>
              <a:t>106</a:t>
            </a:fld>
            <a:endParaRPr lang="en-US" sz="1400"/>
          </a:p>
        </p:txBody>
      </p:sp>
      <p:sp>
        <p:nvSpPr>
          <p:cNvPr id="111619" name="Rectangle 3"/>
          <p:cNvSpPr>
            <a:spLocks noChangeArrowheads="1"/>
          </p:cNvSpPr>
          <p:nvPr/>
        </p:nvSpPr>
        <p:spPr bwMode="auto">
          <a:xfrm>
            <a:off x="179388" y="1989138"/>
            <a:ext cx="8640762" cy="3467100"/>
          </a:xfrm>
          <a:prstGeom prst="rect">
            <a:avLst/>
          </a:prstGeom>
          <a:noFill/>
          <a:ln w="9525">
            <a:noFill/>
            <a:miter lim="800000"/>
            <a:headEnd/>
            <a:tailEnd/>
          </a:ln>
        </p:spPr>
        <p:txBody>
          <a:bodyPr/>
          <a:lstStyle/>
          <a:p>
            <a:pPr algn="justLow">
              <a:spcBef>
                <a:spcPts val="0"/>
              </a:spcBef>
              <a:buClr>
                <a:schemeClr val="folHlink"/>
              </a:buClr>
              <a:buSzPct val="60000"/>
              <a:buFont typeface="Wingdings" pitchFamily="2" charset="2"/>
              <a:buNone/>
            </a:pPr>
            <a:endParaRPr lang="ar-SA" sz="2800" b="0" dirty="0" smtClean="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عقيدة ثابتة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
        <p:nvSpPr>
          <p:cNvPr id="9" name="مستطيل 8"/>
          <p:cNvSpPr/>
          <p:nvPr/>
        </p:nvSpPr>
        <p:spPr>
          <a:xfrm>
            <a:off x="142844" y="2000240"/>
            <a:ext cx="8715436" cy="3108543"/>
          </a:xfrm>
          <a:prstGeom prst="rect">
            <a:avLst/>
          </a:prstGeom>
        </p:spPr>
        <p:txBody>
          <a:bodyPr wrap="square">
            <a:spAutoFit/>
          </a:bodyPr>
          <a:lstStyle/>
          <a:p>
            <a:pPr marL="355600" indent="-3556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من دلائل ربانية العقيدة الإسلامية, ومؤيداتها ما يلي:</a:t>
            </a:r>
          </a:p>
          <a:p>
            <a:pPr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rPr>
              <a:t>أولاً: تواتر النصوص الدالة على المرجعية العليا الثابتة للكتاب والسنة</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وَمَا آتَاكُمْ الرَّسُولُ فَخُذُوهُ وَمَا نَهَاكُمْ عَنْهُ فَانْتَهُوا </a:t>
            </a:r>
            <a:r>
              <a:rPr lang="ar-SA" sz="2800" b="0" dirty="0" smtClean="0">
                <a:cs typeface="CTraditional Arabic" pitchFamily="2" charset="-78"/>
              </a:rPr>
              <a:t>﴾</a:t>
            </a:r>
            <a:r>
              <a:rPr lang="ar-SA" sz="2800" b="0" dirty="0" smtClean="0">
                <a:cs typeface="Traditional Arabic" pitchFamily="2" charset="-78"/>
              </a:rPr>
              <a:t>.</a:t>
            </a:r>
          </a:p>
          <a:p>
            <a:pPr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rPr>
              <a:t>ثانياً: ثبوت كمال الدين وتمام تبليغ الرسالة</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الرسول </a:t>
            </a:r>
            <a:r>
              <a:rPr lang="ar-SA" sz="2800" b="0" dirty="0" err="1" smtClean="0">
                <a:cs typeface="CTraditional Arabic" pitchFamily="2" charset="-78"/>
              </a:rPr>
              <a:t>ج</a:t>
            </a:r>
            <a:r>
              <a:rPr lang="ar-SA" sz="2800" b="0" dirty="0" smtClean="0">
                <a:cs typeface="Traditional Arabic" pitchFamily="2" charset="-78"/>
              </a:rPr>
              <a:t> قد أوقف أمته على أصول ومسائل العقيدة, وبلغ المسلمين جميع شرائع وأحكام الدين. 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الْيَوْمَ أَكْمَلْتُ لَكُمْ دِينَكُمْ وَأَتْمَمْتُ عَلَيْكُمْ نِعْمَتِي وَرَضِيتُ لَكُمْ الإِسْلامَ دِيناً </a:t>
            </a:r>
            <a:r>
              <a:rPr lang="ar-SA" sz="2800" b="0" dirty="0" smtClean="0">
                <a:cs typeface="CTraditional Arabic" pitchFamily="2" charset="-78"/>
              </a:rPr>
              <a:t>﴾</a:t>
            </a:r>
            <a:r>
              <a:rPr lang="ar-SA" sz="2800" b="0" dirty="0" smtClean="0">
                <a:cs typeface="Traditional Arabic" pitchFamily="2" charset="-78"/>
              </a:rPr>
              <a:t>, إذ العقيدة هي أهم ما في الدين.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fill="hold"/>
                                        <p:tgtEl>
                                          <p:spTgt spid="9">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 calcmode="lin" valueType="num">
                                      <p:cBhvr>
                                        <p:cTn id="14" dur="500" fill="hold"/>
                                        <p:tgtEl>
                                          <p:spTgt spid="9">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 calcmode="lin" valueType="num">
                                      <p:cBhvr>
                                        <p:cTn id="21" dur="500" fill="hold"/>
                                        <p:tgtEl>
                                          <p:spTgt spid="9">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9">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 calcmode="lin" valueType="num">
                                      <p:cBhvr>
                                        <p:cTn id="28" dur="500" fill="hold"/>
                                        <p:tgtEl>
                                          <p:spTgt spid="9">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9">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 calcmode="lin" valueType="num">
                                      <p:cBhvr>
                                        <p:cTn id="35" dur="500" fill="hold"/>
                                        <p:tgtEl>
                                          <p:spTgt spid="9">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9">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B8575B7F-9B49-4BEB-8B76-9B3CEC7B7118}" type="slidenum">
              <a:rPr lang="ar-SA" sz="1400"/>
              <a:pPr rtl="0"/>
              <a:t>107</a:t>
            </a:fld>
            <a:endParaRPr lang="en-US" sz="1400"/>
          </a:p>
        </p:txBody>
      </p:sp>
      <p:sp>
        <p:nvSpPr>
          <p:cNvPr id="111619" name="Rectangle 3"/>
          <p:cNvSpPr>
            <a:spLocks noChangeArrowheads="1"/>
          </p:cNvSpPr>
          <p:nvPr/>
        </p:nvSpPr>
        <p:spPr bwMode="auto">
          <a:xfrm>
            <a:off x="179388" y="1989138"/>
            <a:ext cx="8640762" cy="3940192"/>
          </a:xfrm>
          <a:prstGeom prst="rect">
            <a:avLst/>
          </a:prstGeom>
          <a:noFill/>
          <a:ln w="9525">
            <a:noFill/>
            <a:miter lim="800000"/>
            <a:headEnd/>
            <a:tailEnd/>
          </a:ln>
        </p:spPr>
        <p:txBody>
          <a:bodyPr/>
          <a:lstStyle/>
          <a:p>
            <a:pPr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rPr>
              <a:t>ثالثاً</a:t>
            </a:r>
            <a:r>
              <a:rPr lang="ar-SA" sz="2800" dirty="0">
                <a:solidFill>
                  <a:srgbClr val="C00000"/>
                </a:solidFill>
                <a:cs typeface="Traditional Arabic" pitchFamily="2" charset="-78"/>
              </a:rPr>
              <a:t>: حرمة القول على الله بلا علم</a:t>
            </a:r>
          </a:p>
          <a:p>
            <a:pPr marL="355600" indent="-355600" algn="justLow">
              <a:spcBef>
                <a:spcPts val="0"/>
              </a:spcBef>
              <a:buClr>
                <a:srgbClr val="C00000"/>
              </a:buClr>
              <a:buSzPct val="50000"/>
              <a:buFont typeface="Wingdings" pitchFamily="2" charset="2"/>
              <a:buChar char="v"/>
            </a:pPr>
            <a:r>
              <a:rPr lang="ar-SA" sz="2800" b="0" spc="-60" dirty="0">
                <a:cs typeface="Traditional Arabic" pitchFamily="2" charset="-78"/>
              </a:rPr>
              <a:t>لقد حرم الله تعالى الكلام بلا علم مطلقاً, وخص القول عليه بلا علم </a:t>
            </a:r>
            <a:r>
              <a:rPr lang="ar-SA" sz="2800" b="0" spc="-60" dirty="0" smtClean="0">
                <a:cs typeface="Traditional Arabic" pitchFamily="2" charset="-78"/>
              </a:rPr>
              <a:t>بالنهي, </a:t>
            </a:r>
            <a:r>
              <a:rPr lang="ar-SA" sz="2800" b="0" dirty="0" smtClean="0">
                <a:cs typeface="Traditional Arabic" pitchFamily="2" charset="-78"/>
              </a:rPr>
              <a:t>قال </a:t>
            </a:r>
            <a:r>
              <a:rPr lang="ar-SA" sz="2800" b="0" dirty="0">
                <a:cs typeface="Traditional Arabic" pitchFamily="2" charset="-78"/>
              </a:rPr>
              <a:t>تعالى</a:t>
            </a:r>
            <a:r>
              <a:rPr lang="ar-SA" sz="2800" b="0" dirty="0" smtClean="0">
                <a:cs typeface="Traditional Arabic" pitchFamily="2" charset="-78"/>
              </a:rPr>
              <a:t>:     </a:t>
            </a:r>
            <a:r>
              <a:rPr lang="ar-SA" sz="2800" b="0" spc="-60" dirty="0" smtClean="0">
                <a:cs typeface="CTraditional Arabic" pitchFamily="2" charset="-78"/>
              </a:rPr>
              <a:t>﴿ </a:t>
            </a:r>
            <a:r>
              <a:rPr lang="ar-SA" sz="2800" b="0" spc="-60" dirty="0">
                <a:solidFill>
                  <a:srgbClr val="00B0F0"/>
                </a:solidFill>
                <a:cs typeface="Traditional Arabic" pitchFamily="2" charset="-78"/>
              </a:rPr>
              <a:t>وَلا تَقْفُ مَا لَيْسَ </a:t>
            </a:r>
            <a:r>
              <a:rPr lang="ar-SA" sz="2800" b="0" spc="-60" dirty="0" err="1">
                <a:solidFill>
                  <a:srgbClr val="00B0F0"/>
                </a:solidFill>
                <a:cs typeface="Traditional Arabic" pitchFamily="2" charset="-78"/>
              </a:rPr>
              <a:t>لَكَ</a:t>
            </a:r>
            <a:r>
              <a:rPr lang="ar-SA" sz="2800" b="0" spc="-60" dirty="0">
                <a:solidFill>
                  <a:srgbClr val="00B0F0"/>
                </a:solidFill>
                <a:cs typeface="Traditional Arabic" pitchFamily="2" charset="-78"/>
              </a:rPr>
              <a:t> </a:t>
            </a:r>
            <a:r>
              <a:rPr lang="ar-SA" sz="2800" b="0" spc="-60" dirty="0" err="1">
                <a:solidFill>
                  <a:srgbClr val="00B0F0"/>
                </a:solidFill>
                <a:cs typeface="Traditional Arabic" pitchFamily="2" charset="-78"/>
              </a:rPr>
              <a:t>بِهِ</a:t>
            </a:r>
            <a:r>
              <a:rPr lang="ar-SA" sz="2800" b="0" spc="-60" dirty="0">
                <a:solidFill>
                  <a:srgbClr val="00B0F0"/>
                </a:solidFill>
                <a:cs typeface="Traditional Arabic" pitchFamily="2" charset="-78"/>
              </a:rPr>
              <a:t> عِلْمٌ إِنَّ السَّمْعَ وَالْبَصَرَ وَالْفُؤَادَ كُلُّ أُوْلَئِكَ كَانَ عَنْهُ </a:t>
            </a:r>
            <a:r>
              <a:rPr lang="ar-SA" sz="2800" b="0" spc="-60" dirty="0" smtClean="0">
                <a:solidFill>
                  <a:srgbClr val="00B0F0"/>
                </a:solidFill>
                <a:cs typeface="Traditional Arabic" pitchFamily="2" charset="-78"/>
              </a:rPr>
              <a:t>مَسْئُولاً </a:t>
            </a:r>
            <a:r>
              <a:rPr lang="ar-SA" sz="2800" b="0" spc="-60" dirty="0" smtClean="0">
                <a:cs typeface="CTraditional Arabic" pitchFamily="2" charset="-78"/>
              </a:rPr>
              <a:t>﴾</a:t>
            </a:r>
            <a:r>
              <a:rPr lang="ar-SA" sz="2800" b="0" spc="-60" dirty="0" smtClean="0">
                <a:cs typeface="Traditional Arabic" pitchFamily="2" charset="-78"/>
              </a:rPr>
              <a:t>.</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الكلام </a:t>
            </a:r>
            <a:r>
              <a:rPr lang="ar-SA" sz="2800" b="0" dirty="0">
                <a:cs typeface="Traditional Arabic" pitchFamily="2" charset="-78"/>
              </a:rPr>
              <a:t>في العقيدة عن الله وأسمائه وصفاته وأفعاله والأمور الغيبية لا يمكن أن يكون صحيحاً إلا بعلم ونص من قرآن أو سنة صحيحة, قال تعالى: </a:t>
            </a:r>
            <a:r>
              <a:rPr lang="ar-SA" sz="2800" b="0" dirty="0">
                <a:cs typeface="CTraditional Arabic" pitchFamily="2" charset="-78"/>
              </a:rPr>
              <a:t>﴿ </a:t>
            </a:r>
            <a:r>
              <a:rPr lang="ar-SA" sz="2800" b="0" dirty="0">
                <a:solidFill>
                  <a:srgbClr val="00B0F0"/>
                </a:solidFill>
                <a:cs typeface="Traditional Arabic" pitchFamily="2" charset="-78"/>
              </a:rPr>
              <a:t>يَا أَيُّهَا الَّذِينَ آمَنُوا لا تُقَدِّمُوا بَيْنَ يَدَيْ اللَّهِ وَرَسُولِهِ وَاتَّقُوا اللَّهَ إِنَّ اللَّهَ سَمِيعٌ عَلِيمٌ </a:t>
            </a:r>
            <a:r>
              <a:rPr lang="ar-SA" sz="2800" b="0" dirty="0" smtClean="0">
                <a:cs typeface="CTraditional Arabic" pitchFamily="2" charset="-78"/>
              </a:rPr>
              <a:t>﴾</a:t>
            </a:r>
            <a:r>
              <a:rPr lang="ar-SA" sz="2800" b="0" dirty="0" smtClean="0">
                <a:cs typeface="Traditional Arabic" pitchFamily="2" charset="-78"/>
              </a:rPr>
              <a:t>.</a:t>
            </a:r>
          </a:p>
          <a:p>
            <a:pPr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rPr>
              <a:t>رابعاً: التأكيد على التعظيم والتسليم</a:t>
            </a:r>
            <a:endParaRPr lang="ar-SA" sz="2800" spc="-40" dirty="0" smtClean="0">
              <a:solidFill>
                <a:srgbClr val="C00000"/>
              </a:solidFill>
              <a:cs typeface="Traditional Arabic" pitchFamily="2" charset="-78"/>
            </a:endParaRPr>
          </a:p>
          <a:p>
            <a:pPr marL="355600" indent="-355600" algn="justLow">
              <a:spcBef>
                <a:spcPts val="0"/>
              </a:spcBef>
              <a:buClr>
                <a:srgbClr val="C00000"/>
              </a:buClr>
              <a:buSzPct val="50000"/>
              <a:buFont typeface="Wingdings" pitchFamily="2" charset="2"/>
              <a:buChar char="v"/>
            </a:pPr>
            <a:r>
              <a:rPr lang="ar-SA" sz="2800" b="0" spc="-40" dirty="0" smtClean="0">
                <a:cs typeface="Traditional Arabic" pitchFamily="2" charset="-78"/>
              </a:rPr>
              <a:t>لقد جاء القرآن بتعظيم ما جاء عن الله وعن رسوله </a:t>
            </a:r>
            <a:r>
              <a:rPr lang="ar-SA" sz="2800" b="0" spc="-40" dirty="0" err="1" smtClean="0">
                <a:cs typeface="CTraditional Arabic" pitchFamily="2" charset="-78"/>
              </a:rPr>
              <a:t>ج</a:t>
            </a:r>
            <a:r>
              <a:rPr lang="ar-SA" sz="2800" b="0" spc="-40" dirty="0" smtClean="0">
                <a:cs typeface="Traditional Arabic" pitchFamily="2" charset="-78"/>
              </a:rPr>
              <a:t>, وأكد على ضرورة التعظيم والتسليم لنصوص </a:t>
            </a:r>
            <a:r>
              <a:rPr lang="ar-SA" sz="2800" b="0" spc="-40" dirty="0" err="1" smtClean="0">
                <a:cs typeface="Traditional Arabic" pitchFamily="2" charset="-78"/>
              </a:rPr>
              <a:t>الوحيين</a:t>
            </a:r>
            <a:r>
              <a:rPr lang="ar-SA" sz="2800" b="0" spc="-40" dirty="0" smtClean="0">
                <a:cs typeface="Traditional Arabic" pitchFamily="2" charset="-78"/>
              </a:rPr>
              <a:t> ولزوم </a:t>
            </a:r>
            <a:r>
              <a:rPr lang="ar-SA" sz="2800" b="0" spc="-40" dirty="0" err="1" smtClean="0">
                <a:cs typeface="Traditional Arabic" pitchFamily="2" charset="-78"/>
              </a:rPr>
              <a:t>اتباعهما</a:t>
            </a:r>
            <a:r>
              <a:rPr lang="ar-SA" sz="2800" b="0" spc="-40" dirty="0" smtClean="0">
                <a:cs typeface="Traditional Arabic" pitchFamily="2" charset="-78"/>
              </a:rPr>
              <a:t>, قال تعالى: </a:t>
            </a:r>
            <a:r>
              <a:rPr lang="ar-SA" sz="2800" b="0" spc="-40" dirty="0" smtClean="0">
                <a:cs typeface="CTraditional Arabic" pitchFamily="2" charset="-78"/>
              </a:rPr>
              <a:t>﴿ </a:t>
            </a:r>
            <a:r>
              <a:rPr lang="ar-SA" sz="2800" b="0" spc="-40" dirty="0" smtClean="0">
                <a:solidFill>
                  <a:srgbClr val="00B0F0"/>
                </a:solidFill>
                <a:cs typeface="Traditional Arabic" pitchFamily="2" charset="-78"/>
              </a:rPr>
              <a:t>فَلا وَرَبِّكَ لا يُؤْمِنُونَ حَتَّى يُحَكِّمُوكَ فِيمَا شَجَرَ بَيْنَهُمْ ثُمَّ لا يَجِدُوا فِي أَنفُسِهِمْ حَرَجاً مِمَّا قَضَيْتَ وَيُسَلِّمُوا تَسْلِيماً </a:t>
            </a:r>
            <a:r>
              <a:rPr lang="ar-SA" sz="2800" b="0" spc="-40" dirty="0" smtClean="0">
                <a:cs typeface="CTraditional Arabic" pitchFamily="2" charset="-78"/>
              </a:rPr>
              <a:t>﴾</a:t>
            </a:r>
            <a:r>
              <a:rPr lang="ar-SA" sz="2800" b="0" spc="-40" dirty="0" smtClean="0">
                <a:cs typeface="Traditional Arabic" pitchFamily="2" charset="-78"/>
              </a:rPr>
              <a:t>. </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عقيدة ثابتة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1619">
                                            <p:txEl>
                                              <p:pRg st="0" end="0"/>
                                            </p:txEl>
                                          </p:spTgt>
                                        </p:tgtEl>
                                        <p:attrNameLst>
                                          <p:attrName>style.visibility</p:attrName>
                                        </p:attrNameLst>
                                      </p:cBhvr>
                                      <p:to>
                                        <p:strVal val="visible"/>
                                      </p:to>
                                    </p:set>
                                    <p:anim calcmode="lin" valueType="num">
                                      <p:cBhvr>
                                        <p:cTn id="7" dur="500" fill="hold"/>
                                        <p:tgtEl>
                                          <p:spTgt spid="111619">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1161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1161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11619">
                                            <p:txEl>
                                              <p:pRg st="1" end="1"/>
                                            </p:txEl>
                                          </p:spTgt>
                                        </p:tgtEl>
                                        <p:attrNameLst>
                                          <p:attrName>style.visibility</p:attrName>
                                        </p:attrNameLst>
                                      </p:cBhvr>
                                      <p:to>
                                        <p:strVal val="visible"/>
                                      </p:to>
                                    </p:set>
                                    <p:anim calcmode="lin" valueType="num">
                                      <p:cBhvr>
                                        <p:cTn id="14" dur="500" fill="hold"/>
                                        <p:tgtEl>
                                          <p:spTgt spid="111619">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1161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1161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11619">
                                            <p:txEl>
                                              <p:pRg st="2" end="2"/>
                                            </p:txEl>
                                          </p:spTgt>
                                        </p:tgtEl>
                                        <p:attrNameLst>
                                          <p:attrName>style.visibility</p:attrName>
                                        </p:attrNameLst>
                                      </p:cBhvr>
                                      <p:to>
                                        <p:strVal val="visible"/>
                                      </p:to>
                                    </p:set>
                                    <p:anim calcmode="lin" valueType="num">
                                      <p:cBhvr>
                                        <p:cTn id="21" dur="500" fill="hold"/>
                                        <p:tgtEl>
                                          <p:spTgt spid="111619">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11619">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1161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111619">
                                            <p:txEl>
                                              <p:pRg st="3" end="3"/>
                                            </p:txEl>
                                          </p:spTgt>
                                        </p:tgtEl>
                                        <p:attrNameLst>
                                          <p:attrName>style.visibility</p:attrName>
                                        </p:attrNameLst>
                                      </p:cBhvr>
                                      <p:to>
                                        <p:strVal val="visible"/>
                                      </p:to>
                                    </p:set>
                                    <p:anim calcmode="lin" valueType="num">
                                      <p:cBhvr>
                                        <p:cTn id="28" dur="500" fill="hold"/>
                                        <p:tgtEl>
                                          <p:spTgt spid="111619">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11619">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1161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111619">
                                            <p:txEl>
                                              <p:pRg st="4" end="4"/>
                                            </p:txEl>
                                          </p:spTgt>
                                        </p:tgtEl>
                                        <p:attrNameLst>
                                          <p:attrName>style.visibility</p:attrName>
                                        </p:attrNameLst>
                                      </p:cBhvr>
                                      <p:to>
                                        <p:strVal val="visible"/>
                                      </p:to>
                                    </p:set>
                                    <p:anim calcmode="lin" valueType="num">
                                      <p:cBhvr>
                                        <p:cTn id="35" dur="500" fill="hold"/>
                                        <p:tgtEl>
                                          <p:spTgt spid="111619">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11619">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116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bldLvl="5"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D15F74EA-FDEC-4A75-B1AD-B7CB92343E60}" type="slidenum">
              <a:rPr lang="ar-SA" sz="1400"/>
              <a:pPr rtl="0"/>
              <a:t>108</a:t>
            </a:fld>
            <a:endParaRPr lang="en-US" sz="1400"/>
          </a:p>
        </p:txBody>
      </p:sp>
      <p:sp>
        <p:nvSpPr>
          <p:cNvPr id="112643" name="Rectangle 3"/>
          <p:cNvSpPr>
            <a:spLocks noChangeArrowheads="1"/>
          </p:cNvSpPr>
          <p:nvPr/>
        </p:nvSpPr>
        <p:spPr bwMode="auto">
          <a:xfrm>
            <a:off x="179388" y="1989138"/>
            <a:ext cx="8640762" cy="4011630"/>
          </a:xfrm>
          <a:prstGeom prst="rect">
            <a:avLst/>
          </a:prstGeom>
          <a:noFill/>
          <a:ln w="9525">
            <a:noFill/>
            <a:miter lim="800000"/>
            <a:headEnd/>
            <a:tailEnd/>
          </a:ln>
        </p:spPr>
        <p:txBody>
          <a:bodyPr/>
          <a:lstStyle/>
          <a:p>
            <a:pPr marL="355600" indent="-355600" algn="justLow">
              <a:spcBef>
                <a:spcPts val="0"/>
              </a:spcBef>
              <a:buClr>
                <a:srgbClr val="C00000"/>
              </a:buClr>
              <a:buSzPct val="100000"/>
              <a:buFont typeface="Arial" pitchFamily="34" charset="0"/>
              <a:buChar char="•"/>
            </a:pPr>
            <a:r>
              <a:rPr lang="ar-SA" sz="2800" b="0" dirty="0">
                <a:cs typeface="Traditional Arabic" pitchFamily="2" charset="-78"/>
              </a:rPr>
              <a:t>العقيدة الإسلامية مصدرها من الله تعالى, وهو جل وعلا خالق الإنسان, والعالم </a:t>
            </a:r>
            <a:r>
              <a:rPr lang="ar-SA" sz="2800" b="0" dirty="0" err="1">
                <a:cs typeface="Traditional Arabic" pitchFamily="2" charset="-78"/>
              </a:rPr>
              <a:t>به</a:t>
            </a:r>
            <a:r>
              <a:rPr lang="ar-SA" sz="2800" b="0" dirty="0">
                <a:cs typeface="Traditional Arabic" pitchFamily="2" charset="-78"/>
              </a:rPr>
              <a:t> وبما يصلحه ويناسبه, </a:t>
            </a:r>
            <a:r>
              <a:rPr lang="ar-SA" sz="2800" b="0" dirty="0">
                <a:cs typeface="CTraditional Arabic" pitchFamily="2" charset="-78"/>
              </a:rPr>
              <a:t>﴿ </a:t>
            </a:r>
            <a:r>
              <a:rPr lang="ar-SA" sz="2800" b="0" dirty="0">
                <a:solidFill>
                  <a:srgbClr val="00B0F0"/>
                </a:solidFill>
                <a:cs typeface="Traditional Arabic" pitchFamily="2" charset="-78"/>
              </a:rPr>
              <a:t>أَلا يَعْلَمُ مَنْ خَلَقَ وَهُوَ اللَّطِيفُ الْخَبِيرُ </a:t>
            </a:r>
            <a:r>
              <a:rPr lang="ar-SA" sz="2800" b="0" dirty="0">
                <a:cs typeface="CTraditional Arabic" pitchFamily="2" charset="-78"/>
              </a:rPr>
              <a:t>﴾</a:t>
            </a:r>
            <a:r>
              <a:rPr lang="ar-SA" sz="2800" b="0" dirty="0">
                <a:cs typeface="Traditional Arabic" pitchFamily="2" charset="-78"/>
              </a:rPr>
              <a:t>. </a:t>
            </a:r>
          </a:p>
          <a:p>
            <a:pPr marL="355600" indent="-355600" algn="justLow">
              <a:spcBef>
                <a:spcPts val="0"/>
              </a:spcBef>
              <a:buClr>
                <a:srgbClr val="C00000"/>
              </a:buClr>
              <a:buSzPct val="100000"/>
              <a:buFont typeface="Arial" pitchFamily="34" charset="0"/>
              <a:buChar char="•"/>
            </a:pPr>
            <a:r>
              <a:rPr lang="ar-SA" sz="2800" b="0" dirty="0">
                <a:cs typeface="Traditional Arabic" pitchFamily="2" charset="-78"/>
              </a:rPr>
              <a:t>العقيدة الإسلامية عقيدة متفقة مع الفطرة السوية التي خلق الله تعالى الناس عليها, قال تعالى: </a:t>
            </a:r>
            <a:r>
              <a:rPr lang="ar-SA" sz="2800" b="0" dirty="0">
                <a:cs typeface="CTraditional Arabic" pitchFamily="2" charset="-78"/>
              </a:rPr>
              <a:t>﴿ </a:t>
            </a:r>
            <a:r>
              <a:rPr lang="ar-SA" sz="2800" b="0" dirty="0">
                <a:solidFill>
                  <a:srgbClr val="00B0F0"/>
                </a:solidFill>
                <a:cs typeface="Traditional Arabic" pitchFamily="2" charset="-78"/>
              </a:rPr>
              <a:t>فَأَقِمْ وَجْهَكَ لِلدِّينِ حَنِيفاً فِطْرَةَ اللَّهِ الَّتِي فَطَرَ النَّاسَ عَلَيْهَا لا تَبْدِيلَ لِخَلْقِ اللَّهِ ذَلِكَ الدِّينُ الْقَيِّمُ </a:t>
            </a:r>
            <a:r>
              <a:rPr lang="ar-SA" sz="2800" b="0" dirty="0">
                <a:cs typeface="CTraditional Arabic" pitchFamily="2" charset="-78"/>
              </a:rPr>
              <a:t>﴾</a:t>
            </a:r>
            <a:r>
              <a:rPr lang="ar-SA" sz="2800" b="0" dirty="0">
                <a:cs typeface="Traditional Arabic" pitchFamily="2" charset="-78"/>
              </a:rPr>
              <a:t>. </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عقيدة فطرية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250" autoRev="1" fill="hold">
                                          <p:stCondLst>
                                            <p:cond delay="0"/>
                                          </p:stCondLst>
                                        </p:cTn>
                                        <p:tgtEl>
                                          <p:spTgt spid="7"/>
                                        </p:tgtEl>
                                        <p:attrNameLst>
                                          <p:attrName>ppt_w</p:attrName>
                                        </p:attrNameLst>
                                      </p:cBhvr>
                                    </p:anim>
                                    <p:anim by="(#ppt_w*0.50)" calcmode="lin" valueType="num">
                                      <p:cBhvr>
                                        <p:cTn id="8" dur="250" decel="50000" autoRev="1" fill="hold">
                                          <p:stCondLst>
                                            <p:cond delay="0"/>
                                          </p:stCondLst>
                                        </p:cTn>
                                        <p:tgtEl>
                                          <p:spTgt spid="7"/>
                                        </p:tgtEl>
                                        <p:attrNameLst>
                                          <p:attrName>ppt_x</p:attrName>
                                        </p:attrNameLst>
                                      </p:cBhvr>
                                    </p:anim>
                                    <p:anim from="(-#ppt_h/2)" to="(#ppt_y)" calcmode="lin" valueType="num">
                                      <p:cBhvr>
                                        <p:cTn id="9" dur="500" fill="hold">
                                          <p:stCondLst>
                                            <p:cond delay="0"/>
                                          </p:stCondLst>
                                        </p:cTn>
                                        <p:tgtEl>
                                          <p:spTgt spid="7"/>
                                        </p:tgtEl>
                                        <p:attrNameLst>
                                          <p:attrName>ppt_y</p:attrName>
                                        </p:attrNameLst>
                                      </p:cBhvr>
                                    </p:anim>
                                    <p:animRot by="21600000">
                                      <p:cBhvr>
                                        <p:cTn id="10" dur="500" fill="hold">
                                          <p:stCondLst>
                                            <p:cond delay="0"/>
                                          </p:stCondLst>
                                        </p:cTn>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grpId="0" nodeType="clickEffect">
                                  <p:stCondLst>
                                    <p:cond delay="0"/>
                                  </p:stCondLst>
                                  <p:childTnLst>
                                    <p:set>
                                      <p:cBhvr>
                                        <p:cTn id="14" dur="1" fill="hold">
                                          <p:stCondLst>
                                            <p:cond delay="0"/>
                                          </p:stCondLst>
                                        </p:cTn>
                                        <p:tgtEl>
                                          <p:spTgt spid="112643">
                                            <p:txEl>
                                              <p:pRg st="0" end="0"/>
                                            </p:txEl>
                                          </p:spTgt>
                                        </p:tgtEl>
                                        <p:attrNameLst>
                                          <p:attrName>style.visibility</p:attrName>
                                        </p:attrNameLst>
                                      </p:cBhvr>
                                      <p:to>
                                        <p:strVal val="visible"/>
                                      </p:to>
                                    </p:set>
                                    <p:anim calcmode="lin" valueType="num">
                                      <p:cBhvr>
                                        <p:cTn id="15" dur="500" fill="hold"/>
                                        <p:tgtEl>
                                          <p:spTgt spid="112643">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11264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11264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112643">
                                            <p:txEl>
                                              <p:pRg st="1" end="1"/>
                                            </p:txEl>
                                          </p:spTgt>
                                        </p:tgtEl>
                                        <p:attrNameLst>
                                          <p:attrName>style.visibility</p:attrName>
                                        </p:attrNameLst>
                                      </p:cBhvr>
                                      <p:to>
                                        <p:strVal val="visible"/>
                                      </p:to>
                                    </p:set>
                                    <p:anim calcmode="lin" valueType="num">
                                      <p:cBhvr>
                                        <p:cTn id="22" dur="500" fill="hold"/>
                                        <p:tgtEl>
                                          <p:spTgt spid="112643">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11264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1126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bldLvl="5" autoUpdateAnimBg="0"/>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0ED195FA-8BAD-41D6-8AF4-A0C776FD1F42}" type="slidenum">
              <a:rPr lang="ar-SA" sz="1400"/>
              <a:pPr rtl="0"/>
              <a:t>109</a:t>
            </a:fld>
            <a:endParaRPr lang="en-US" sz="1400"/>
          </a:p>
        </p:txBody>
      </p:sp>
      <p:sp>
        <p:nvSpPr>
          <p:cNvPr id="112643" name="Rectangle 3"/>
          <p:cNvSpPr>
            <a:spLocks noChangeArrowheads="1"/>
          </p:cNvSpPr>
          <p:nvPr/>
        </p:nvSpPr>
        <p:spPr bwMode="auto">
          <a:xfrm>
            <a:off x="179388" y="1989138"/>
            <a:ext cx="8640762" cy="3583002"/>
          </a:xfrm>
          <a:prstGeom prst="rect">
            <a:avLst/>
          </a:prstGeom>
          <a:noFill/>
          <a:ln w="9525">
            <a:noFill/>
            <a:miter lim="800000"/>
            <a:headEnd/>
            <a:tailEnd/>
          </a:ln>
        </p:spPr>
        <p:txBody>
          <a:bodyPr/>
          <a:lstStyle/>
          <a:p>
            <a:pPr marL="355600" indent="-355600" algn="justLow">
              <a:spcBef>
                <a:spcPts val="0"/>
              </a:spcBef>
              <a:buClr>
                <a:srgbClr val="C00000"/>
              </a:buClr>
              <a:buSzPct val="100000"/>
              <a:buFont typeface="Arial" pitchFamily="34" charset="0"/>
              <a:buChar char="•"/>
              <a:defRPr/>
            </a:pPr>
            <a:r>
              <a:rPr lang="ar-SA" sz="2800" dirty="0">
                <a:solidFill>
                  <a:srgbClr val="C00000"/>
                </a:solidFill>
                <a:cs typeface="Traditional Arabic" pitchFamily="2" charset="-78"/>
              </a:rPr>
              <a:t>للفطرة السوية آثار إيمانية عقدية نوجزها في هذه النقاط:</a:t>
            </a:r>
          </a:p>
          <a:p>
            <a:pPr marL="457200" indent="-457200" algn="justLow">
              <a:spcBef>
                <a:spcPts val="0"/>
              </a:spcBef>
              <a:buClr>
                <a:schemeClr val="folHlink"/>
              </a:buClr>
              <a:buSzPct val="60000"/>
              <a:defRPr/>
            </a:pPr>
            <a:r>
              <a:rPr lang="ar-SA" sz="2800" dirty="0">
                <a:solidFill>
                  <a:srgbClr val="C00000"/>
                </a:solidFill>
                <a:cs typeface="Traditional Arabic" pitchFamily="2" charset="-78"/>
              </a:rPr>
              <a:t>1- الفطرة تهدي العبد إلى أصول التوحيد والإيمان</a:t>
            </a:r>
          </a:p>
          <a:p>
            <a:pPr marL="355600" indent="-355600" algn="justLow">
              <a:spcBef>
                <a:spcPts val="0"/>
              </a:spcBef>
              <a:buClr>
                <a:srgbClr val="C00000"/>
              </a:buClr>
              <a:buSzPct val="50000"/>
              <a:buFont typeface="Wingdings" pitchFamily="2" charset="2"/>
              <a:buChar char="v"/>
              <a:defRPr/>
            </a:pPr>
            <a:r>
              <a:rPr lang="ar-SA" sz="2800" b="0" dirty="0">
                <a:cs typeface="Traditional Arabic" pitchFamily="2" charset="-78"/>
              </a:rPr>
              <a:t>الإيمان بالله </a:t>
            </a:r>
            <a:r>
              <a:rPr lang="ar-SA" sz="2800" b="0" dirty="0" smtClean="0">
                <a:cs typeface="Traditional Arabic" pitchFamily="2" charset="-78"/>
              </a:rPr>
              <a:t>فطري.</a:t>
            </a:r>
          </a:p>
          <a:p>
            <a:pPr marL="355600" indent="-355600" algn="justLow">
              <a:spcBef>
                <a:spcPts val="0"/>
              </a:spcBef>
              <a:buClr>
                <a:srgbClr val="C00000"/>
              </a:buClr>
              <a:buSzPct val="50000"/>
              <a:buFont typeface="Wingdings" pitchFamily="2" charset="2"/>
              <a:buChar char="v"/>
              <a:defRPr/>
            </a:pPr>
            <a:r>
              <a:rPr lang="ar-SA" sz="2800" b="0" dirty="0" smtClean="0">
                <a:cs typeface="Traditional Arabic" pitchFamily="2" charset="-78"/>
              </a:rPr>
              <a:t>القلوب </a:t>
            </a:r>
            <a:r>
              <a:rPr lang="ar-SA" sz="2800" b="0" dirty="0">
                <a:cs typeface="Traditional Arabic" pitchFamily="2" charset="-78"/>
              </a:rPr>
              <a:t>مفطورة على الإقرار </a:t>
            </a:r>
            <a:r>
              <a:rPr lang="ar-SA" sz="2800" b="0" dirty="0" err="1">
                <a:cs typeface="Traditional Arabic" pitchFamily="2" charset="-78"/>
              </a:rPr>
              <a:t>به</a:t>
            </a:r>
            <a:r>
              <a:rPr lang="ar-SA" sz="2800" b="0" dirty="0">
                <a:cs typeface="Traditional Arabic" pitchFamily="2" charset="-78"/>
              </a:rPr>
              <a:t> سبحانه أعظم من كونها مفطورة على الإقرار بغيره من الموجودات, قال تعالى: </a:t>
            </a:r>
            <a:r>
              <a:rPr lang="ar-SA" sz="2800" b="0" dirty="0">
                <a:cs typeface="CTraditional Arabic" pitchFamily="2" charset="-78"/>
              </a:rPr>
              <a:t>﴿ </a:t>
            </a:r>
            <a:r>
              <a:rPr lang="ar-SA" sz="2800" b="0" dirty="0">
                <a:solidFill>
                  <a:srgbClr val="00B0F0"/>
                </a:solidFill>
                <a:cs typeface="Traditional Arabic" pitchFamily="2" charset="-78"/>
              </a:rPr>
              <a:t>أَفِي اللَّهِ شَكٌّ فَاطِرِ السَّمَوَاتِ وَالأَرْضِ </a:t>
            </a:r>
            <a:r>
              <a:rPr lang="ar-SA" sz="2800" b="0" dirty="0">
                <a:cs typeface="CTraditional Arabic" pitchFamily="2" charset="-78"/>
              </a:rPr>
              <a:t>﴾</a:t>
            </a:r>
            <a:r>
              <a:rPr lang="ar-SA" sz="2800" b="0" dirty="0">
                <a:cs typeface="Traditional Arabic" pitchFamily="2" charset="-78"/>
              </a:rPr>
              <a:t>. </a:t>
            </a:r>
          </a:p>
          <a:p>
            <a:pPr marL="355600" indent="-355600" algn="justLow">
              <a:spcBef>
                <a:spcPts val="0"/>
              </a:spcBef>
              <a:buClr>
                <a:srgbClr val="C00000"/>
              </a:buClr>
              <a:buSzPct val="50000"/>
              <a:buFont typeface="Wingdings" pitchFamily="2" charset="2"/>
              <a:buChar char="v"/>
              <a:defRPr/>
            </a:pPr>
            <a:r>
              <a:rPr lang="ar-SA" sz="2800" b="0" dirty="0" smtClean="0">
                <a:cs typeface="Traditional Arabic" pitchFamily="2" charset="-78"/>
              </a:rPr>
              <a:t>الإقرار والاعتراف بالخالق فطري ضروري في نفوس الناس.</a:t>
            </a: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عقيدة فطرية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anim calcmode="lin" valueType="num">
                                      <p:cBhvr>
                                        <p:cTn id="7" dur="500" fill="hold"/>
                                        <p:tgtEl>
                                          <p:spTgt spid="112643">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1264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1264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12643">
                                            <p:txEl>
                                              <p:pRg st="1" end="1"/>
                                            </p:txEl>
                                          </p:spTgt>
                                        </p:tgtEl>
                                        <p:attrNameLst>
                                          <p:attrName>style.visibility</p:attrName>
                                        </p:attrNameLst>
                                      </p:cBhvr>
                                      <p:to>
                                        <p:strVal val="visible"/>
                                      </p:to>
                                    </p:set>
                                    <p:anim calcmode="lin" valueType="num">
                                      <p:cBhvr>
                                        <p:cTn id="14" dur="500" fill="hold"/>
                                        <p:tgtEl>
                                          <p:spTgt spid="112643">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1264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1264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12643">
                                            <p:txEl>
                                              <p:pRg st="2" end="2"/>
                                            </p:txEl>
                                          </p:spTgt>
                                        </p:tgtEl>
                                        <p:attrNameLst>
                                          <p:attrName>style.visibility</p:attrName>
                                        </p:attrNameLst>
                                      </p:cBhvr>
                                      <p:to>
                                        <p:strVal val="visible"/>
                                      </p:to>
                                    </p:set>
                                    <p:anim calcmode="lin" valueType="num">
                                      <p:cBhvr>
                                        <p:cTn id="21" dur="500" fill="hold"/>
                                        <p:tgtEl>
                                          <p:spTgt spid="112643">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1264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1264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112643">
                                            <p:txEl>
                                              <p:pRg st="3" end="3"/>
                                            </p:txEl>
                                          </p:spTgt>
                                        </p:tgtEl>
                                        <p:attrNameLst>
                                          <p:attrName>style.visibility</p:attrName>
                                        </p:attrNameLst>
                                      </p:cBhvr>
                                      <p:to>
                                        <p:strVal val="visible"/>
                                      </p:to>
                                    </p:set>
                                    <p:anim calcmode="lin" valueType="num">
                                      <p:cBhvr>
                                        <p:cTn id="28" dur="500" fill="hold"/>
                                        <p:tgtEl>
                                          <p:spTgt spid="112643">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1264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1264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112643">
                                            <p:txEl>
                                              <p:pRg st="4" end="4"/>
                                            </p:txEl>
                                          </p:spTgt>
                                        </p:tgtEl>
                                        <p:attrNameLst>
                                          <p:attrName>style.visibility</p:attrName>
                                        </p:attrNameLst>
                                      </p:cBhvr>
                                      <p:to>
                                        <p:strVal val="visible"/>
                                      </p:to>
                                    </p:set>
                                    <p:anim calcmode="lin" valueType="num">
                                      <p:cBhvr>
                                        <p:cTn id="35" dur="500" fill="hold"/>
                                        <p:tgtEl>
                                          <p:spTgt spid="112643">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1264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126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bldLvl="5"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7655D957-86D2-4CAD-944B-FC29164310D9}" type="slidenum">
              <a:rPr lang="ar-SA" sz="1400"/>
              <a:pPr rtl="0"/>
              <a:t>110</a:t>
            </a:fld>
            <a:endParaRPr lang="en-US" sz="1400"/>
          </a:p>
        </p:txBody>
      </p:sp>
      <p:sp>
        <p:nvSpPr>
          <p:cNvPr id="112643" name="Rectangle 3"/>
          <p:cNvSpPr>
            <a:spLocks noChangeArrowheads="1"/>
          </p:cNvSpPr>
          <p:nvPr/>
        </p:nvSpPr>
        <p:spPr bwMode="auto">
          <a:xfrm>
            <a:off x="179388" y="1989138"/>
            <a:ext cx="8640762" cy="3725878"/>
          </a:xfrm>
          <a:prstGeom prst="rect">
            <a:avLst/>
          </a:prstGeom>
          <a:noFill/>
          <a:ln w="9525">
            <a:noFill/>
            <a:miter lim="800000"/>
            <a:headEnd/>
            <a:tailEnd/>
          </a:ln>
        </p:spPr>
        <p:txBody>
          <a:bodyPr/>
          <a:lstStyle/>
          <a:p>
            <a:pPr marL="457200" indent="-457200" algn="justLow">
              <a:spcBef>
                <a:spcPts val="0"/>
              </a:spcBef>
              <a:buClr>
                <a:schemeClr val="folHlink"/>
              </a:buClr>
              <a:buSzPct val="60000"/>
              <a:defRPr/>
            </a:pPr>
            <a:r>
              <a:rPr lang="ar-SA" sz="2800" dirty="0">
                <a:solidFill>
                  <a:srgbClr val="C00000"/>
                </a:solidFill>
                <a:cs typeface="Traditional Arabic" pitchFamily="2" charset="-78"/>
              </a:rPr>
              <a:t>2- الفطرة تدل على اتصاف الخالق بالصفات العُلى والكمال المطلق</a:t>
            </a:r>
          </a:p>
          <a:p>
            <a:pPr marL="355600" indent="-355600" algn="justLow">
              <a:spcBef>
                <a:spcPts val="0"/>
              </a:spcBef>
              <a:buClr>
                <a:srgbClr val="C00000"/>
              </a:buClr>
              <a:buSzPct val="50000"/>
              <a:buFont typeface="Wingdings" pitchFamily="2" charset="2"/>
              <a:buChar char="v"/>
              <a:defRPr/>
            </a:pPr>
            <a:r>
              <a:rPr lang="ar-SA" sz="2800" b="0" dirty="0">
                <a:cs typeface="Traditional Arabic" pitchFamily="2" charset="-78"/>
              </a:rPr>
              <a:t>فهي تدرك أن من يخلق لا يكون كمن لا يخلق, قال تعالى: </a:t>
            </a:r>
            <a:r>
              <a:rPr lang="ar-SA" sz="2800" b="0" dirty="0">
                <a:cs typeface="CTraditional Arabic" pitchFamily="2" charset="-78"/>
              </a:rPr>
              <a:t>﴿ </a:t>
            </a:r>
            <a:r>
              <a:rPr lang="ar-SA" sz="2800" b="0" dirty="0">
                <a:solidFill>
                  <a:srgbClr val="00B0F0"/>
                </a:solidFill>
                <a:cs typeface="Traditional Arabic" pitchFamily="2" charset="-78"/>
              </a:rPr>
              <a:t>أَفَمَنْ يَخْلُقُ كَمَنْ لا يَخْلُقُ أَفَلا تَذَكَّرُونَ </a:t>
            </a:r>
            <a:r>
              <a:rPr lang="ar-SA" sz="2800" b="0" dirty="0">
                <a:cs typeface="CTraditional Arabic" pitchFamily="2" charset="-78"/>
              </a:rPr>
              <a:t>﴾</a:t>
            </a:r>
            <a:r>
              <a:rPr lang="ar-SA" sz="2800" b="0" dirty="0">
                <a:cs typeface="Traditional Arabic" pitchFamily="2" charset="-78"/>
              </a:rPr>
              <a:t>. </a:t>
            </a:r>
          </a:p>
          <a:p>
            <a:pPr marL="457200" indent="-457200" algn="justLow">
              <a:spcBef>
                <a:spcPts val="0"/>
              </a:spcBef>
              <a:buClr>
                <a:schemeClr val="folHlink"/>
              </a:buClr>
              <a:buSzPct val="60000"/>
              <a:defRPr/>
            </a:pPr>
            <a:r>
              <a:rPr lang="ar-SA" sz="2800" dirty="0">
                <a:solidFill>
                  <a:srgbClr val="C00000"/>
                </a:solidFill>
                <a:cs typeface="Traditional Arabic" pitchFamily="2" charset="-78"/>
              </a:rPr>
              <a:t>3- الفطرة تهتدي إلى تفرُّده تعالى </a:t>
            </a:r>
            <a:r>
              <a:rPr lang="ar-SA" sz="2800" dirty="0" err="1">
                <a:solidFill>
                  <a:srgbClr val="C00000"/>
                </a:solidFill>
                <a:cs typeface="Traditional Arabic" pitchFamily="2" charset="-78"/>
              </a:rPr>
              <a:t>بالألوهية</a:t>
            </a:r>
            <a:endParaRPr lang="ar-SA" sz="2800" dirty="0">
              <a:solidFill>
                <a:srgbClr val="C00000"/>
              </a:solidFill>
              <a:cs typeface="Traditional Arabic" pitchFamily="2" charset="-78"/>
            </a:endParaRPr>
          </a:p>
          <a:p>
            <a:pPr marL="355600" indent="-355600" algn="justLow">
              <a:spcBef>
                <a:spcPts val="0"/>
              </a:spcBef>
              <a:buClr>
                <a:srgbClr val="C00000"/>
              </a:buClr>
              <a:buSzPct val="50000"/>
              <a:buFont typeface="Wingdings" pitchFamily="2" charset="2"/>
              <a:buChar char="v"/>
              <a:defRPr/>
            </a:pPr>
            <a:r>
              <a:rPr lang="ar-SA" sz="2800" b="0" dirty="0">
                <a:cs typeface="Traditional Arabic" pitchFamily="2" charset="-78"/>
              </a:rPr>
              <a:t>إن غشيت الفطرة غاشية الإلحاد فأفسدت فطرتها وحرفتها عن مقتضى إقرارها بخالقها, فإن القلب يفزع إلى خالقه, ويلجأ إلى بارئه عند حلول الحوادث العظام والخطوب الجسام, قال تعالى: </a:t>
            </a:r>
            <a:r>
              <a:rPr lang="ar-SA" sz="2800" b="0" dirty="0">
                <a:cs typeface="CTraditional Arabic" pitchFamily="2" charset="-78"/>
              </a:rPr>
              <a:t>﴿ </a:t>
            </a:r>
            <a:r>
              <a:rPr lang="ar-SA" sz="2800" b="0" dirty="0">
                <a:solidFill>
                  <a:srgbClr val="00B0F0"/>
                </a:solidFill>
                <a:cs typeface="Traditional Arabic" pitchFamily="2" charset="-78"/>
              </a:rPr>
              <a:t>وَإِذَا مَسَّكُمْ الضُّرُّ فِي الْبَحْرِ ضَلَّ مَنْ تَدْعُونَ إِلاَّ إِيَّاهُ </a:t>
            </a:r>
            <a:r>
              <a:rPr lang="ar-SA" sz="2800" b="0" dirty="0">
                <a:cs typeface="CTraditional Arabic" pitchFamily="2" charset="-78"/>
              </a:rPr>
              <a:t>﴾</a:t>
            </a:r>
            <a:r>
              <a:rPr lang="ar-SA" sz="2800" b="0" dirty="0">
                <a:cs typeface="Traditional Arabic" pitchFamily="2" charset="-78"/>
              </a:rPr>
              <a:t>. </a:t>
            </a:r>
            <a:endParaRPr lang="ar-SA" sz="2800" b="0" dirty="0" smtClean="0">
              <a:cs typeface="Traditional Arabic" pitchFamily="2" charset="-78"/>
            </a:endParaRPr>
          </a:p>
          <a:p>
            <a:pPr marL="355600" indent="-355600" algn="justLow">
              <a:spcBef>
                <a:spcPts val="0"/>
              </a:spcBef>
              <a:buClr>
                <a:srgbClr val="C00000"/>
              </a:buClr>
              <a:buSzPct val="50000"/>
              <a:buFont typeface="Wingdings" pitchFamily="2" charset="2"/>
              <a:buChar char="v"/>
              <a:defRPr/>
            </a:pPr>
            <a:r>
              <a:rPr lang="ar-SA" sz="2800" b="0" dirty="0" smtClean="0">
                <a:cs typeface="Traditional Arabic" pitchFamily="2" charset="-78"/>
              </a:rPr>
              <a:t>فهذه هي الفطرة السليمة تخفق فيها القلوب بأصل التوحيد اعتقاداً بوجود الخالق وعظمته, وتتعلق فيها النفوس بحقيقة أصل </a:t>
            </a:r>
            <a:r>
              <a:rPr lang="ar-SA" sz="2800" b="0" dirty="0" err="1" smtClean="0">
                <a:cs typeface="Traditional Arabic" pitchFamily="2" charset="-78"/>
              </a:rPr>
              <a:t>الألوهية</a:t>
            </a:r>
            <a:r>
              <a:rPr lang="ar-SA" sz="2800" b="0" dirty="0" smtClean="0">
                <a:cs typeface="Traditional Arabic" pitchFamily="2" charset="-78"/>
              </a:rPr>
              <a:t> إذ هي تخاف بطش الله ونقمته.</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عقيدة فطرية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anim calcmode="lin" valueType="num">
                                      <p:cBhvr>
                                        <p:cTn id="7" dur="500" fill="hold"/>
                                        <p:tgtEl>
                                          <p:spTgt spid="112643">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1264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1264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12643">
                                            <p:txEl>
                                              <p:pRg st="1" end="1"/>
                                            </p:txEl>
                                          </p:spTgt>
                                        </p:tgtEl>
                                        <p:attrNameLst>
                                          <p:attrName>style.visibility</p:attrName>
                                        </p:attrNameLst>
                                      </p:cBhvr>
                                      <p:to>
                                        <p:strVal val="visible"/>
                                      </p:to>
                                    </p:set>
                                    <p:anim calcmode="lin" valueType="num">
                                      <p:cBhvr>
                                        <p:cTn id="14" dur="500" fill="hold"/>
                                        <p:tgtEl>
                                          <p:spTgt spid="112643">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1264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1264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12643">
                                            <p:txEl>
                                              <p:pRg st="2" end="2"/>
                                            </p:txEl>
                                          </p:spTgt>
                                        </p:tgtEl>
                                        <p:attrNameLst>
                                          <p:attrName>style.visibility</p:attrName>
                                        </p:attrNameLst>
                                      </p:cBhvr>
                                      <p:to>
                                        <p:strVal val="visible"/>
                                      </p:to>
                                    </p:set>
                                    <p:anim calcmode="lin" valueType="num">
                                      <p:cBhvr>
                                        <p:cTn id="21" dur="500" fill="hold"/>
                                        <p:tgtEl>
                                          <p:spTgt spid="112643">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1264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1264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112643">
                                            <p:txEl>
                                              <p:pRg st="3" end="3"/>
                                            </p:txEl>
                                          </p:spTgt>
                                        </p:tgtEl>
                                        <p:attrNameLst>
                                          <p:attrName>style.visibility</p:attrName>
                                        </p:attrNameLst>
                                      </p:cBhvr>
                                      <p:to>
                                        <p:strVal val="visible"/>
                                      </p:to>
                                    </p:set>
                                    <p:anim calcmode="lin" valueType="num">
                                      <p:cBhvr>
                                        <p:cTn id="28" dur="500" fill="hold"/>
                                        <p:tgtEl>
                                          <p:spTgt spid="112643">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1264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1264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112643">
                                            <p:txEl>
                                              <p:pRg st="4" end="4"/>
                                            </p:txEl>
                                          </p:spTgt>
                                        </p:tgtEl>
                                        <p:attrNameLst>
                                          <p:attrName>style.visibility</p:attrName>
                                        </p:attrNameLst>
                                      </p:cBhvr>
                                      <p:to>
                                        <p:strVal val="visible"/>
                                      </p:to>
                                    </p:set>
                                    <p:anim calcmode="lin" valueType="num">
                                      <p:cBhvr>
                                        <p:cTn id="35" dur="500" fill="hold"/>
                                        <p:tgtEl>
                                          <p:spTgt spid="112643">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1264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126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bldLvl="5"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D0A0161F-65BB-4050-A4D8-A64A46814C2D}" type="slidenum">
              <a:rPr lang="ar-SA" sz="1400"/>
              <a:pPr rtl="0"/>
              <a:t>111</a:t>
            </a:fld>
            <a:endParaRPr lang="en-US" sz="1400"/>
          </a:p>
        </p:txBody>
      </p:sp>
      <p:sp>
        <p:nvSpPr>
          <p:cNvPr id="113667" name="Rectangle 3"/>
          <p:cNvSpPr>
            <a:spLocks noChangeArrowheads="1"/>
          </p:cNvSpPr>
          <p:nvPr/>
        </p:nvSpPr>
        <p:spPr bwMode="auto">
          <a:xfrm>
            <a:off x="179388" y="1989138"/>
            <a:ext cx="8640762" cy="4103687"/>
          </a:xfrm>
          <a:prstGeom prst="rect">
            <a:avLst/>
          </a:prstGeom>
          <a:noFill/>
          <a:ln w="9525">
            <a:noFill/>
            <a:miter lim="800000"/>
            <a:headEnd/>
            <a:tailEnd/>
          </a:ln>
        </p:spPr>
        <p:txBody>
          <a:bodyPr/>
          <a:lstStyle/>
          <a:p>
            <a:pPr marL="355600" indent="-355600" algn="justLow">
              <a:spcBef>
                <a:spcPts val="0"/>
              </a:spcBef>
              <a:buClr>
                <a:srgbClr val="C00000"/>
              </a:buClr>
              <a:buSzPct val="100000"/>
              <a:buFont typeface="Arial" pitchFamily="34" charset="0"/>
              <a:buChar char="•"/>
              <a:defRPr/>
            </a:pPr>
            <a:r>
              <a:rPr lang="ar-SA" sz="2800" b="0" dirty="0" smtClean="0">
                <a:cs typeface="Traditional Arabic" pitchFamily="2" charset="-78"/>
              </a:rPr>
              <a:t>مما اختصت </a:t>
            </a:r>
            <a:r>
              <a:rPr lang="ar-SA" sz="2800" b="0" dirty="0" err="1" smtClean="0">
                <a:cs typeface="Traditional Arabic" pitchFamily="2" charset="-78"/>
              </a:rPr>
              <a:t>به</a:t>
            </a:r>
            <a:r>
              <a:rPr lang="ar-SA" sz="2800" b="0" dirty="0" smtClean="0">
                <a:cs typeface="Traditional Arabic" pitchFamily="2" charset="-78"/>
              </a:rPr>
              <a:t> العقيدة الإسلامية الصحيحة أنها لا يخالفها عقل صريح، ولا يناقضها برهان قاطع، بل هي عقيدة الدليل والبرهان، 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قُلْ هَاتُوا بُرْهَانَكُمْ إِنْ كُنتُمْ صَادِقِينَ </a:t>
            </a:r>
            <a:r>
              <a:rPr lang="ar-SA" sz="2800" b="0" dirty="0" smtClean="0">
                <a:cs typeface="CTraditional Arabic" pitchFamily="2" charset="-78"/>
              </a:rPr>
              <a:t>﴾</a:t>
            </a:r>
            <a:r>
              <a:rPr lang="ar-SA" sz="2800" b="0" dirty="0" smtClean="0">
                <a:cs typeface="Traditional Arabic" pitchFamily="2" charset="-78"/>
              </a:rPr>
              <a:t>.</a:t>
            </a:r>
          </a:p>
          <a:p>
            <a:pPr marL="355600" indent="-355600" algn="justLow">
              <a:spcBef>
                <a:spcPts val="0"/>
              </a:spcBef>
              <a:buClr>
                <a:srgbClr val="C00000"/>
              </a:buClr>
              <a:buSzPct val="100000"/>
              <a:buFont typeface="Arial" pitchFamily="34" charset="0"/>
              <a:buChar char="•"/>
              <a:defRPr/>
            </a:pPr>
            <a:r>
              <a:rPr lang="ar-SA" sz="2800" b="0" dirty="0" smtClean="0">
                <a:cs typeface="Traditional Arabic" pitchFamily="2" charset="-78"/>
              </a:rPr>
              <a:t>القرآن قرّر حقائق العقيدة الكبرى بالحجج العقلية والأدلة الكونية، وجادل المنكرين للبعث، وواجه المعدّدين للآلهة.</a:t>
            </a:r>
          </a:p>
          <a:p>
            <a:pPr marL="355600" indent="-355600" algn="justLow">
              <a:spcBef>
                <a:spcPts val="0"/>
              </a:spcBef>
              <a:buClr>
                <a:srgbClr val="C00000"/>
              </a:buClr>
              <a:buSzPct val="100000"/>
              <a:buFont typeface="Arial" pitchFamily="34" charset="0"/>
              <a:buChar char="•"/>
              <a:defRPr/>
            </a:pPr>
            <a:r>
              <a:rPr lang="ar-SA" sz="2800" dirty="0" smtClean="0">
                <a:solidFill>
                  <a:srgbClr val="C00000"/>
                </a:solidFill>
                <a:cs typeface="Traditional Arabic" pitchFamily="2" charset="-78"/>
              </a:rPr>
              <a:t>أمثلة على إقامة الحجج العقلية على المسائل العقدية</a:t>
            </a:r>
          </a:p>
          <a:p>
            <a:pPr algn="justLow">
              <a:spcBef>
                <a:spcPts val="0"/>
              </a:spcBef>
              <a:buClr>
                <a:schemeClr val="folHlink"/>
              </a:buClr>
              <a:buSzPct val="60000"/>
              <a:buFont typeface="Wingdings" pitchFamily="2" charset="2"/>
              <a:buNone/>
              <a:defRPr/>
            </a:pPr>
            <a:r>
              <a:rPr lang="ar-SA" sz="2800" b="0" dirty="0" smtClean="0">
                <a:cs typeface="Traditional Arabic" pitchFamily="2" charset="-78"/>
              </a:rPr>
              <a:t>1- 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أَمْ خُلِقُوا مِنْ غَيْرِ شَيْءٍ أَمْ هُمْ الْخَالِقُونَ </a:t>
            </a:r>
            <a:r>
              <a:rPr lang="ar-SA" sz="2800" b="0" dirty="0" smtClean="0">
                <a:cs typeface="CTraditional Arabic" pitchFamily="2" charset="-78"/>
              </a:rPr>
              <a:t>﴾</a:t>
            </a:r>
            <a:r>
              <a:rPr lang="ar-SA" sz="2800" b="0" dirty="0" smtClean="0">
                <a:cs typeface="Traditional Arabic" pitchFamily="2" charset="-78"/>
              </a:rPr>
              <a:t>.</a:t>
            </a:r>
          </a:p>
          <a:p>
            <a:pPr marL="355600" indent="-355600" algn="justLow">
              <a:spcBef>
                <a:spcPts val="0"/>
              </a:spcBef>
              <a:buClr>
                <a:srgbClr val="C00000"/>
              </a:buClr>
              <a:buSzPct val="100000"/>
              <a:defRPr/>
            </a:pPr>
            <a:r>
              <a:rPr lang="ar-SA" sz="2800" b="0" dirty="0" smtClean="0">
                <a:cs typeface="Traditional Arabic" pitchFamily="2" charset="-78"/>
              </a:rPr>
              <a:t>2- 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وَضَرَبَ لَنَا مَثَلاً وَنَسِيَ خَلْقَهُ قَالَ مَنْ يُحْيِ الْعِظَامَ وَهِيَ رَمِيمٌ (78) قُلْ يُحْيِيهَا الَّذِي أَنشَأَهَا أَوَّلَ مَرَّةٍ وَهُوَ بِكُلِّ خَلْقٍ عَلِيمٌ </a:t>
            </a:r>
            <a:r>
              <a:rPr lang="ar-SA" sz="2800" b="0" dirty="0" smtClean="0">
                <a:cs typeface="CTraditional Arabic" pitchFamily="2" charset="-78"/>
              </a:rPr>
              <a:t>﴾</a:t>
            </a:r>
            <a:r>
              <a:rPr lang="ar-SA" sz="2800" b="0" dirty="0" smtClean="0">
                <a:cs typeface="Traditional Arabic" pitchFamily="2" charset="-78"/>
              </a:rPr>
              <a:t>.</a:t>
            </a:r>
          </a:p>
          <a:p>
            <a:pPr marL="355600" indent="-355600" algn="justLow">
              <a:spcBef>
                <a:spcPts val="0"/>
              </a:spcBef>
              <a:buClr>
                <a:srgbClr val="C00000"/>
              </a:buClr>
              <a:buSzPct val="100000"/>
              <a:buFont typeface="Arial" pitchFamily="34" charset="0"/>
              <a:buChar char="•"/>
              <a:defRPr/>
            </a:pP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عقيدة مبرهنة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250" autoRev="1" fill="hold">
                                          <p:stCondLst>
                                            <p:cond delay="0"/>
                                          </p:stCondLst>
                                        </p:cTn>
                                        <p:tgtEl>
                                          <p:spTgt spid="7"/>
                                        </p:tgtEl>
                                        <p:attrNameLst>
                                          <p:attrName>ppt_w</p:attrName>
                                        </p:attrNameLst>
                                      </p:cBhvr>
                                    </p:anim>
                                    <p:anim by="(#ppt_w*0.50)" calcmode="lin" valueType="num">
                                      <p:cBhvr>
                                        <p:cTn id="8" dur="250" decel="50000" autoRev="1" fill="hold">
                                          <p:stCondLst>
                                            <p:cond delay="0"/>
                                          </p:stCondLst>
                                        </p:cTn>
                                        <p:tgtEl>
                                          <p:spTgt spid="7"/>
                                        </p:tgtEl>
                                        <p:attrNameLst>
                                          <p:attrName>ppt_x</p:attrName>
                                        </p:attrNameLst>
                                      </p:cBhvr>
                                    </p:anim>
                                    <p:anim from="(-#ppt_h/2)" to="(#ppt_y)" calcmode="lin" valueType="num">
                                      <p:cBhvr>
                                        <p:cTn id="9" dur="500" fill="hold">
                                          <p:stCondLst>
                                            <p:cond delay="0"/>
                                          </p:stCondLst>
                                        </p:cTn>
                                        <p:tgtEl>
                                          <p:spTgt spid="7"/>
                                        </p:tgtEl>
                                        <p:attrNameLst>
                                          <p:attrName>ppt_y</p:attrName>
                                        </p:attrNameLst>
                                      </p:cBhvr>
                                    </p:anim>
                                    <p:animRot by="21600000">
                                      <p:cBhvr>
                                        <p:cTn id="10" dur="500" fill="hold">
                                          <p:stCondLst>
                                            <p:cond delay="0"/>
                                          </p:stCondLst>
                                        </p:cTn>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113667">
                                            <p:txEl>
                                              <p:pRg st="0" end="0"/>
                                            </p:txEl>
                                          </p:spTgt>
                                        </p:tgtEl>
                                        <p:attrNameLst>
                                          <p:attrName>style.visibility</p:attrName>
                                        </p:attrNameLst>
                                      </p:cBhvr>
                                      <p:to>
                                        <p:strVal val="visible"/>
                                      </p:to>
                                    </p:set>
                                    <p:anim calcmode="lin" valueType="num">
                                      <p:cBhvr>
                                        <p:cTn id="15" dur="500" fill="hold"/>
                                        <p:tgtEl>
                                          <p:spTgt spid="113667">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11366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11366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113667">
                                            <p:txEl>
                                              <p:pRg st="1" end="1"/>
                                            </p:txEl>
                                          </p:spTgt>
                                        </p:tgtEl>
                                        <p:attrNameLst>
                                          <p:attrName>style.visibility</p:attrName>
                                        </p:attrNameLst>
                                      </p:cBhvr>
                                      <p:to>
                                        <p:strVal val="visible"/>
                                      </p:to>
                                    </p:set>
                                    <p:anim calcmode="lin" valueType="num">
                                      <p:cBhvr>
                                        <p:cTn id="22" dur="500" fill="hold"/>
                                        <p:tgtEl>
                                          <p:spTgt spid="113667">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11366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113667">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113667">
                                            <p:txEl>
                                              <p:pRg st="2" end="2"/>
                                            </p:txEl>
                                          </p:spTgt>
                                        </p:tgtEl>
                                        <p:attrNameLst>
                                          <p:attrName>style.visibility</p:attrName>
                                        </p:attrNameLst>
                                      </p:cBhvr>
                                      <p:to>
                                        <p:strVal val="visible"/>
                                      </p:to>
                                    </p:set>
                                    <p:anim calcmode="lin" valueType="num">
                                      <p:cBhvr>
                                        <p:cTn id="29" dur="500" fill="hold"/>
                                        <p:tgtEl>
                                          <p:spTgt spid="113667">
                                            <p:txEl>
                                              <p:pRg st="2" end="2"/>
                                            </p:txEl>
                                          </p:spTgt>
                                        </p:tgtEl>
                                        <p:attrNameLst>
                                          <p:attrName>ppt_x</p:attrName>
                                        </p:attrNameLst>
                                      </p:cBhvr>
                                      <p:tavLst>
                                        <p:tav tm="0">
                                          <p:val>
                                            <p:strVal val="#ppt_x-.2"/>
                                          </p:val>
                                        </p:tav>
                                        <p:tav tm="100000">
                                          <p:val>
                                            <p:strVal val="#ppt_x"/>
                                          </p:val>
                                        </p:tav>
                                      </p:tavLst>
                                    </p:anim>
                                    <p:anim calcmode="lin" valueType="num">
                                      <p:cBhvr>
                                        <p:cTn id="30" dur="500" fill="hold"/>
                                        <p:tgtEl>
                                          <p:spTgt spid="11366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500"/>
                                        <p:tgtEl>
                                          <p:spTgt spid="113667">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113667">
                                            <p:txEl>
                                              <p:pRg st="3" end="3"/>
                                            </p:txEl>
                                          </p:spTgt>
                                        </p:tgtEl>
                                        <p:attrNameLst>
                                          <p:attrName>style.visibility</p:attrName>
                                        </p:attrNameLst>
                                      </p:cBhvr>
                                      <p:to>
                                        <p:strVal val="visible"/>
                                      </p:to>
                                    </p:set>
                                    <p:anim calcmode="lin" valueType="num">
                                      <p:cBhvr>
                                        <p:cTn id="36" dur="500" fill="hold"/>
                                        <p:tgtEl>
                                          <p:spTgt spid="113667">
                                            <p:txEl>
                                              <p:pRg st="3" end="3"/>
                                            </p:txEl>
                                          </p:spTgt>
                                        </p:tgtEl>
                                        <p:attrNameLst>
                                          <p:attrName>ppt_x</p:attrName>
                                        </p:attrNameLst>
                                      </p:cBhvr>
                                      <p:tavLst>
                                        <p:tav tm="0">
                                          <p:val>
                                            <p:strVal val="#ppt_x-.2"/>
                                          </p:val>
                                        </p:tav>
                                        <p:tav tm="100000">
                                          <p:val>
                                            <p:strVal val="#ppt_x"/>
                                          </p:val>
                                        </p:tav>
                                      </p:tavLst>
                                    </p:anim>
                                    <p:anim calcmode="lin" valueType="num">
                                      <p:cBhvr>
                                        <p:cTn id="37" dur="500" fill="hold"/>
                                        <p:tgtEl>
                                          <p:spTgt spid="11366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500"/>
                                        <p:tgtEl>
                                          <p:spTgt spid="113667">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nodeType="clickEffect">
                                  <p:stCondLst>
                                    <p:cond delay="0"/>
                                  </p:stCondLst>
                                  <p:childTnLst>
                                    <p:set>
                                      <p:cBhvr>
                                        <p:cTn id="42" dur="1" fill="hold">
                                          <p:stCondLst>
                                            <p:cond delay="0"/>
                                          </p:stCondLst>
                                        </p:cTn>
                                        <p:tgtEl>
                                          <p:spTgt spid="113667">
                                            <p:txEl>
                                              <p:pRg st="4" end="4"/>
                                            </p:txEl>
                                          </p:spTgt>
                                        </p:tgtEl>
                                        <p:attrNameLst>
                                          <p:attrName>style.visibility</p:attrName>
                                        </p:attrNameLst>
                                      </p:cBhvr>
                                      <p:to>
                                        <p:strVal val="visible"/>
                                      </p:to>
                                    </p:set>
                                    <p:anim calcmode="lin" valueType="num">
                                      <p:cBhvr>
                                        <p:cTn id="43" dur="500" fill="hold"/>
                                        <p:tgtEl>
                                          <p:spTgt spid="113667">
                                            <p:txEl>
                                              <p:pRg st="4" end="4"/>
                                            </p:txEl>
                                          </p:spTgt>
                                        </p:tgtEl>
                                        <p:attrNameLst>
                                          <p:attrName>ppt_x</p:attrName>
                                        </p:attrNameLst>
                                      </p:cBhvr>
                                      <p:tavLst>
                                        <p:tav tm="0">
                                          <p:val>
                                            <p:strVal val="#ppt_x-.2"/>
                                          </p:val>
                                        </p:tav>
                                        <p:tav tm="100000">
                                          <p:val>
                                            <p:strVal val="#ppt_x"/>
                                          </p:val>
                                        </p:tav>
                                      </p:tavLst>
                                    </p:anim>
                                    <p:anim calcmode="lin" valueType="num">
                                      <p:cBhvr>
                                        <p:cTn id="44" dur="500" fill="hold"/>
                                        <p:tgtEl>
                                          <p:spTgt spid="113667">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5" dur="500"/>
                                        <p:tgtEl>
                                          <p:spTgt spid="1136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059A9D1A-5048-437A-97AA-5B5106B31242}" type="slidenum">
              <a:rPr lang="ar-SA" sz="1400"/>
              <a:pPr rtl="0"/>
              <a:t>112</a:t>
            </a:fld>
            <a:endParaRPr lang="en-US" sz="1400"/>
          </a:p>
        </p:txBody>
      </p:sp>
      <p:sp>
        <p:nvSpPr>
          <p:cNvPr id="114691" name="Rectangle 3"/>
          <p:cNvSpPr>
            <a:spLocks noChangeArrowheads="1"/>
          </p:cNvSpPr>
          <p:nvPr/>
        </p:nvSpPr>
        <p:spPr bwMode="auto">
          <a:xfrm>
            <a:off x="179388" y="1989138"/>
            <a:ext cx="8640762" cy="4106862"/>
          </a:xfrm>
          <a:prstGeom prst="rect">
            <a:avLst/>
          </a:prstGeom>
          <a:noFill/>
          <a:ln w="9525">
            <a:noFill/>
            <a:miter lim="800000"/>
            <a:headEnd/>
            <a:tailEnd/>
          </a:ln>
        </p:spPr>
        <p:txBody>
          <a:bodyPr/>
          <a:lstStyle/>
          <a:p>
            <a:pPr marL="355600" indent="-355600" algn="justLow">
              <a:spcBef>
                <a:spcPts val="0"/>
              </a:spcBef>
              <a:buClr>
                <a:srgbClr val="C00000"/>
              </a:buClr>
              <a:buSzPct val="100000"/>
              <a:buFont typeface="Arial" pitchFamily="34" charset="0"/>
              <a:buChar char="•"/>
            </a:pPr>
            <a:r>
              <a:rPr lang="ar-SA" sz="2800" b="0" dirty="0">
                <a:cs typeface="Traditional Arabic" pitchFamily="2" charset="-78"/>
              </a:rPr>
              <a:t>العقيدة الإسلامية واضحة لا غموض فيها، سهلة لا </a:t>
            </a:r>
            <a:r>
              <a:rPr lang="ar-SA" sz="2800" b="0" dirty="0" err="1">
                <a:cs typeface="Traditional Arabic" pitchFamily="2" charset="-78"/>
              </a:rPr>
              <a:t>ع</a:t>
            </a:r>
            <a:r>
              <a:rPr lang="ar-EG" sz="2800" b="0" dirty="0">
                <a:cs typeface="Traditional Arabic" pitchFamily="2" charset="-78"/>
              </a:rPr>
              <a:t>ُ</a:t>
            </a:r>
            <a:r>
              <a:rPr lang="ar-SA" sz="2800" b="0" dirty="0">
                <a:cs typeface="Traditional Arabic" pitchFamily="2" charset="-78"/>
              </a:rPr>
              <a:t>سْر فيها.</a:t>
            </a:r>
          </a:p>
          <a:p>
            <a:pPr marL="355600" indent="-355600" algn="justLow">
              <a:spcBef>
                <a:spcPts val="0"/>
              </a:spcBef>
              <a:buClr>
                <a:srgbClr val="C00000"/>
              </a:buClr>
              <a:buSzPct val="100000"/>
              <a:buFont typeface="Arial" pitchFamily="34" charset="0"/>
              <a:buChar char="•"/>
            </a:pPr>
            <a:r>
              <a:rPr lang="ar-SA" sz="2800" b="0" dirty="0">
                <a:cs typeface="Traditional Arabic" pitchFamily="2" charset="-78"/>
              </a:rPr>
              <a:t>العقيدة الإسلامية قائمة على التوحيد, وهو أظهر وأسهل.</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rPr>
              <a:t>تتلخص </a:t>
            </a:r>
            <a:r>
              <a:rPr lang="ar-SA" sz="2800" b="0" dirty="0">
                <a:cs typeface="Traditional Arabic" pitchFamily="2" charset="-78"/>
              </a:rPr>
              <a:t>العقيدة في ذات الله تعالى بإثبات وجوده, وأن لهذا الكون ربّاً واحداً خلقه وأتقنه, وقدّر كل شيء </a:t>
            </a:r>
            <a:r>
              <a:rPr lang="ar-SA" sz="2800" b="0" dirty="0" smtClean="0">
                <a:cs typeface="Traditional Arabic" pitchFamily="2" charset="-78"/>
              </a:rPr>
              <a:t>فيه, </a:t>
            </a:r>
            <a:r>
              <a:rPr lang="ar-SA" sz="2800" b="0" dirty="0">
                <a:cs typeface="Traditional Arabic" pitchFamily="2" charset="-78"/>
              </a:rPr>
              <a:t>قال تعالى: </a:t>
            </a:r>
            <a:r>
              <a:rPr lang="ar-SA" sz="2800" b="0" dirty="0">
                <a:cs typeface="CTraditional Arabic" pitchFamily="2" charset="-78"/>
              </a:rPr>
              <a:t>﴿ </a:t>
            </a:r>
            <a:r>
              <a:rPr lang="ar-SA" sz="2800" b="0" dirty="0">
                <a:solidFill>
                  <a:srgbClr val="00B0F0"/>
                </a:solidFill>
                <a:cs typeface="Traditional Arabic" pitchFamily="2" charset="-78"/>
              </a:rPr>
              <a:t>قُلْ هُوَ اللَّهُ أَحَدٌ (1) اللَّهُ الصَّمَدُ (2) لَمْ يَلِدْ وَلَمْ يُولَدْ (3) وَلَمْ يَكُنْ لَهُ كُفُواً أَحَدٌ </a:t>
            </a:r>
            <a:r>
              <a:rPr lang="ar-SA" sz="2800" b="0" dirty="0">
                <a:cs typeface="CTraditional Arabic" pitchFamily="2" charset="-78"/>
              </a:rPr>
              <a:t>﴾</a:t>
            </a:r>
            <a:r>
              <a:rPr lang="ar-SA" sz="2800" b="0" dirty="0">
                <a:cs typeface="Traditional Arabic" pitchFamily="2" charset="-78"/>
              </a:rPr>
              <a:t>.</a:t>
            </a:r>
          </a:p>
          <a:p>
            <a:pPr marL="355600" indent="-355600" algn="justLow">
              <a:spcBef>
                <a:spcPts val="0"/>
              </a:spcBef>
              <a:buClr>
                <a:srgbClr val="C00000"/>
              </a:buClr>
              <a:buSzPct val="100000"/>
              <a:buFont typeface="Arial" pitchFamily="34" charset="0"/>
              <a:buChar char="•"/>
            </a:pPr>
            <a:r>
              <a:rPr lang="ar-SA" sz="2800" b="0" dirty="0">
                <a:cs typeface="Traditional Arabic" pitchFamily="2" charset="-78"/>
              </a:rPr>
              <a:t>عقيدة الإسلام في ذات النبي </a:t>
            </a:r>
            <a:r>
              <a:rPr lang="ar-SA" sz="2800" b="0" dirty="0" err="1">
                <a:cs typeface="CTraditional Arabic" pitchFamily="2" charset="-78"/>
              </a:rPr>
              <a:t>ج</a:t>
            </a:r>
            <a:r>
              <a:rPr lang="ar-SA" sz="2800" b="0" dirty="0">
                <a:cs typeface="Traditional Arabic" pitchFamily="2" charset="-78"/>
              </a:rPr>
              <a:t> واضحة نيرة ليس فيها غموض ولا التواء, ولا تهويل ولا ادعاء, فهو </a:t>
            </a:r>
            <a:r>
              <a:rPr lang="ar-SA" sz="2800" b="0" dirty="0" err="1">
                <a:cs typeface="CTraditional Arabic" pitchFamily="2" charset="-78"/>
              </a:rPr>
              <a:t>ج</a:t>
            </a:r>
            <a:r>
              <a:rPr lang="ar-SA" sz="2800" b="0" dirty="0">
                <a:cs typeface="Traditional Arabic" pitchFamily="2" charset="-78"/>
              </a:rPr>
              <a:t> بشر اصطفاه الله تعالى, وخصه بالوحي, قال تعالى: </a:t>
            </a:r>
            <a:r>
              <a:rPr lang="ar-SA" sz="2800" b="0" dirty="0">
                <a:cs typeface="CTraditional Arabic" pitchFamily="2" charset="-78"/>
              </a:rPr>
              <a:t>﴿ </a:t>
            </a:r>
            <a:r>
              <a:rPr lang="ar-SA" sz="2800" b="0" dirty="0">
                <a:solidFill>
                  <a:srgbClr val="00B0F0"/>
                </a:solidFill>
                <a:cs typeface="Traditional Arabic" pitchFamily="2" charset="-78"/>
              </a:rPr>
              <a:t>قُلْ إِنَّمَا أَنَا بَشَرٌ مِثْلُكُمْ يُوحَى إِلَيَّ أَنَّمَا إِلَهُكُمْ إِلَهٌ وَاحِدٌ </a:t>
            </a:r>
            <a:r>
              <a:rPr lang="ar-SA" sz="2800" b="0" dirty="0">
                <a:cs typeface="CTraditional Arabic" pitchFamily="2" charset="-78"/>
              </a:rPr>
              <a:t>﴾</a:t>
            </a:r>
            <a:r>
              <a:rPr lang="ar-SA" sz="2800" b="0" dirty="0">
                <a:cs typeface="Traditional Arabic" pitchFamily="2" charset="-78"/>
              </a:rPr>
              <a:t>.</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عقيدة واضحة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250" autoRev="1" fill="hold">
                                          <p:stCondLst>
                                            <p:cond delay="0"/>
                                          </p:stCondLst>
                                        </p:cTn>
                                        <p:tgtEl>
                                          <p:spTgt spid="7"/>
                                        </p:tgtEl>
                                        <p:attrNameLst>
                                          <p:attrName>ppt_w</p:attrName>
                                        </p:attrNameLst>
                                      </p:cBhvr>
                                    </p:anim>
                                    <p:anim by="(#ppt_w*0.50)" calcmode="lin" valueType="num">
                                      <p:cBhvr>
                                        <p:cTn id="8" dur="250" decel="50000" autoRev="1" fill="hold">
                                          <p:stCondLst>
                                            <p:cond delay="0"/>
                                          </p:stCondLst>
                                        </p:cTn>
                                        <p:tgtEl>
                                          <p:spTgt spid="7"/>
                                        </p:tgtEl>
                                        <p:attrNameLst>
                                          <p:attrName>ppt_x</p:attrName>
                                        </p:attrNameLst>
                                      </p:cBhvr>
                                    </p:anim>
                                    <p:anim from="(-#ppt_h/2)" to="(#ppt_y)" calcmode="lin" valueType="num">
                                      <p:cBhvr>
                                        <p:cTn id="9" dur="500" fill="hold">
                                          <p:stCondLst>
                                            <p:cond delay="0"/>
                                          </p:stCondLst>
                                        </p:cTn>
                                        <p:tgtEl>
                                          <p:spTgt spid="7"/>
                                        </p:tgtEl>
                                        <p:attrNameLst>
                                          <p:attrName>ppt_y</p:attrName>
                                        </p:attrNameLst>
                                      </p:cBhvr>
                                    </p:anim>
                                    <p:animRot by="21600000">
                                      <p:cBhvr>
                                        <p:cTn id="10" dur="500" fill="hold">
                                          <p:stCondLst>
                                            <p:cond delay="0"/>
                                          </p:stCondLst>
                                        </p:cTn>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grpId="0" nodeType="clickEffect">
                                  <p:stCondLst>
                                    <p:cond delay="0"/>
                                  </p:stCondLst>
                                  <p:childTnLst>
                                    <p:set>
                                      <p:cBhvr>
                                        <p:cTn id="14" dur="1" fill="hold">
                                          <p:stCondLst>
                                            <p:cond delay="0"/>
                                          </p:stCondLst>
                                        </p:cTn>
                                        <p:tgtEl>
                                          <p:spTgt spid="114691">
                                            <p:txEl>
                                              <p:pRg st="0" end="0"/>
                                            </p:txEl>
                                          </p:spTgt>
                                        </p:tgtEl>
                                        <p:attrNameLst>
                                          <p:attrName>style.visibility</p:attrName>
                                        </p:attrNameLst>
                                      </p:cBhvr>
                                      <p:to>
                                        <p:strVal val="visible"/>
                                      </p:to>
                                    </p:set>
                                    <p:anim calcmode="lin" valueType="num">
                                      <p:cBhvr>
                                        <p:cTn id="15" dur="500" fill="hold"/>
                                        <p:tgtEl>
                                          <p:spTgt spid="114691">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11469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11469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114691">
                                            <p:txEl>
                                              <p:pRg st="1" end="1"/>
                                            </p:txEl>
                                          </p:spTgt>
                                        </p:tgtEl>
                                        <p:attrNameLst>
                                          <p:attrName>style.visibility</p:attrName>
                                        </p:attrNameLst>
                                      </p:cBhvr>
                                      <p:to>
                                        <p:strVal val="visible"/>
                                      </p:to>
                                    </p:set>
                                    <p:anim calcmode="lin" valueType="num">
                                      <p:cBhvr>
                                        <p:cTn id="22" dur="500" fill="hold"/>
                                        <p:tgtEl>
                                          <p:spTgt spid="114691">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11469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114691">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114691">
                                            <p:txEl>
                                              <p:pRg st="2" end="2"/>
                                            </p:txEl>
                                          </p:spTgt>
                                        </p:tgtEl>
                                        <p:attrNameLst>
                                          <p:attrName>style.visibility</p:attrName>
                                        </p:attrNameLst>
                                      </p:cBhvr>
                                      <p:to>
                                        <p:strVal val="visible"/>
                                      </p:to>
                                    </p:set>
                                    <p:anim calcmode="lin" valueType="num">
                                      <p:cBhvr>
                                        <p:cTn id="29" dur="500" fill="hold"/>
                                        <p:tgtEl>
                                          <p:spTgt spid="114691">
                                            <p:txEl>
                                              <p:pRg st="2" end="2"/>
                                            </p:txEl>
                                          </p:spTgt>
                                        </p:tgtEl>
                                        <p:attrNameLst>
                                          <p:attrName>ppt_x</p:attrName>
                                        </p:attrNameLst>
                                      </p:cBhvr>
                                      <p:tavLst>
                                        <p:tav tm="0">
                                          <p:val>
                                            <p:strVal val="#ppt_x-.2"/>
                                          </p:val>
                                        </p:tav>
                                        <p:tav tm="100000">
                                          <p:val>
                                            <p:strVal val="#ppt_x"/>
                                          </p:val>
                                        </p:tav>
                                      </p:tavLst>
                                    </p:anim>
                                    <p:anim calcmode="lin" valueType="num">
                                      <p:cBhvr>
                                        <p:cTn id="30" dur="500" fill="hold"/>
                                        <p:tgtEl>
                                          <p:spTgt spid="11469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500"/>
                                        <p:tgtEl>
                                          <p:spTgt spid="114691">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114691">
                                            <p:txEl>
                                              <p:pRg st="3" end="3"/>
                                            </p:txEl>
                                          </p:spTgt>
                                        </p:tgtEl>
                                        <p:attrNameLst>
                                          <p:attrName>style.visibility</p:attrName>
                                        </p:attrNameLst>
                                      </p:cBhvr>
                                      <p:to>
                                        <p:strVal val="visible"/>
                                      </p:to>
                                    </p:set>
                                    <p:anim calcmode="lin" valueType="num">
                                      <p:cBhvr>
                                        <p:cTn id="36" dur="500" fill="hold"/>
                                        <p:tgtEl>
                                          <p:spTgt spid="114691">
                                            <p:txEl>
                                              <p:pRg st="3" end="3"/>
                                            </p:txEl>
                                          </p:spTgt>
                                        </p:tgtEl>
                                        <p:attrNameLst>
                                          <p:attrName>ppt_x</p:attrName>
                                        </p:attrNameLst>
                                      </p:cBhvr>
                                      <p:tavLst>
                                        <p:tav tm="0">
                                          <p:val>
                                            <p:strVal val="#ppt_x-.2"/>
                                          </p:val>
                                        </p:tav>
                                        <p:tav tm="100000">
                                          <p:val>
                                            <p:strVal val="#ppt_x"/>
                                          </p:val>
                                        </p:tav>
                                      </p:tavLst>
                                    </p:anim>
                                    <p:anim calcmode="lin" valueType="num">
                                      <p:cBhvr>
                                        <p:cTn id="37" dur="500" fill="hold"/>
                                        <p:tgtEl>
                                          <p:spTgt spid="11469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500"/>
                                        <p:tgtEl>
                                          <p:spTgt spid="1146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bldLvl="5" autoUpdateAnimBg="0"/>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CAAC1F61-9535-447A-85C9-3104FAFFAFDE}" type="slidenum">
              <a:rPr lang="ar-SA" sz="1400"/>
              <a:pPr rtl="0"/>
              <a:t>113</a:t>
            </a:fld>
            <a:endParaRPr lang="en-US" sz="1400"/>
          </a:p>
        </p:txBody>
      </p:sp>
      <p:sp>
        <p:nvSpPr>
          <p:cNvPr id="114691" name="Rectangle 3"/>
          <p:cNvSpPr>
            <a:spLocks noChangeArrowheads="1"/>
          </p:cNvSpPr>
          <p:nvPr/>
        </p:nvSpPr>
        <p:spPr bwMode="auto">
          <a:xfrm>
            <a:off x="179388" y="1989138"/>
            <a:ext cx="8640762" cy="4106862"/>
          </a:xfrm>
          <a:prstGeom prst="rect">
            <a:avLst/>
          </a:prstGeom>
          <a:noFill/>
          <a:ln w="9525">
            <a:noFill/>
            <a:miter lim="800000"/>
            <a:headEnd/>
            <a:tailEnd/>
          </a:ln>
        </p:spPr>
        <p:txBody>
          <a:bodyPr/>
          <a:lstStyle/>
          <a:p>
            <a:pPr marL="355600" indent="-355600" algn="justLow">
              <a:spcBef>
                <a:spcPts val="0"/>
              </a:spcBef>
              <a:buClr>
                <a:srgbClr val="C00000"/>
              </a:buClr>
              <a:buSzPct val="100000"/>
              <a:buFont typeface="Arial" pitchFamily="34" charset="0"/>
              <a:buChar char="•"/>
            </a:pPr>
            <a:r>
              <a:rPr lang="ar-SA" sz="2800" b="0" dirty="0">
                <a:cs typeface="Traditional Arabic" pitchFamily="2" charset="-78"/>
              </a:rPr>
              <a:t>الرسول </a:t>
            </a:r>
            <a:r>
              <a:rPr lang="ar-SA" sz="2800" b="0" dirty="0" err="1">
                <a:cs typeface="CTraditional Arabic" pitchFamily="2" charset="-78"/>
              </a:rPr>
              <a:t>ج</a:t>
            </a:r>
            <a:r>
              <a:rPr lang="ar-SA" sz="2800" b="0" dirty="0">
                <a:cs typeface="Traditional Arabic" pitchFamily="2" charset="-78"/>
              </a:rPr>
              <a:t> </a:t>
            </a:r>
            <a:r>
              <a:rPr lang="ar-SA" sz="2800" b="0" dirty="0" smtClean="0">
                <a:cs typeface="Traditional Arabic" pitchFamily="2" charset="-78"/>
              </a:rPr>
              <a:t>ليس ملكاً, ولا </a:t>
            </a:r>
            <a:r>
              <a:rPr lang="ar-SA" sz="2800" b="0" dirty="0">
                <a:cs typeface="Traditional Arabic" pitchFamily="2" charset="-78"/>
              </a:rPr>
              <a:t>يعلم الغيب إلا ما أطلعه الله سبحانه عليه, وليس له من الأمر شيء, قال تعالى: </a:t>
            </a:r>
            <a:r>
              <a:rPr lang="ar-SA" sz="2800" b="0" dirty="0">
                <a:cs typeface="CTraditional Arabic" pitchFamily="2" charset="-78"/>
              </a:rPr>
              <a:t>﴿ </a:t>
            </a:r>
            <a:r>
              <a:rPr lang="ar-SA" sz="2800" b="0" dirty="0">
                <a:solidFill>
                  <a:srgbClr val="00B0F0"/>
                </a:solidFill>
                <a:cs typeface="Traditional Arabic" pitchFamily="2" charset="-78"/>
              </a:rPr>
              <a:t>قُلْ مَا كُنْتُ بِدْعاً مِنْ الرُّسُلِ وَمَا أَدْرِي مَا يُفْعَلُ </a:t>
            </a:r>
            <a:r>
              <a:rPr lang="ar-SA" sz="2800" b="0" dirty="0" err="1">
                <a:solidFill>
                  <a:srgbClr val="00B0F0"/>
                </a:solidFill>
                <a:cs typeface="Traditional Arabic" pitchFamily="2" charset="-78"/>
              </a:rPr>
              <a:t>بِي</a:t>
            </a:r>
            <a:r>
              <a:rPr lang="ar-SA" sz="2800" b="0" dirty="0">
                <a:solidFill>
                  <a:srgbClr val="00B0F0"/>
                </a:solidFill>
                <a:cs typeface="Traditional Arabic" pitchFamily="2" charset="-78"/>
              </a:rPr>
              <a:t> وَلا بِكُمْ إِنْ أَتَّبِعُ إِلاَّ مَا يُوحَى إِلَيَّ وَمَا أَنَا إِلاَّ نَذِيرٌ مُبِينٌ </a:t>
            </a:r>
            <a:r>
              <a:rPr lang="ar-SA" sz="2800" b="0" dirty="0">
                <a:cs typeface="CTraditional Arabic" pitchFamily="2" charset="-78"/>
              </a:rPr>
              <a:t>﴾</a:t>
            </a:r>
            <a:r>
              <a:rPr lang="ar-SA" sz="2800" b="0" dirty="0">
                <a:cs typeface="Traditional Arabic" pitchFamily="2" charset="-78"/>
              </a:rPr>
              <a:t>. </a:t>
            </a:r>
          </a:p>
          <a:p>
            <a:pPr marL="355600" indent="-355600" algn="justLow">
              <a:spcBef>
                <a:spcPts val="0"/>
              </a:spcBef>
              <a:buClr>
                <a:srgbClr val="C00000"/>
              </a:buClr>
              <a:buSzPct val="100000"/>
              <a:buFont typeface="Arial" pitchFamily="34" charset="0"/>
              <a:buChar char="•"/>
            </a:pPr>
            <a:r>
              <a:rPr lang="ar-SA" sz="2800" b="0" dirty="0">
                <a:cs typeface="Traditional Arabic" pitchFamily="2" charset="-78"/>
              </a:rPr>
              <a:t>قضية النبوة والرسالة في عقل المسلم وشعوره واضحة تماماً متميزةٌ عن قضية الربوبية </a:t>
            </a:r>
            <a:r>
              <a:rPr lang="ar-SA" sz="2800" b="0" dirty="0" err="1">
                <a:cs typeface="Traditional Arabic" pitchFamily="2" charset="-78"/>
              </a:rPr>
              <a:t>والألوهية</a:t>
            </a:r>
            <a:r>
              <a:rPr lang="ar-SA" sz="2800" b="0" dirty="0">
                <a:cs typeface="Traditional Arabic" pitchFamily="2" charset="-78"/>
              </a:rPr>
              <a:t>، فالرسل ليسوا آلهة ولا أبناء آلهة، قال تعالى: </a:t>
            </a:r>
            <a:r>
              <a:rPr lang="ar-SA" sz="2800" b="0" dirty="0">
                <a:cs typeface="CTraditional Arabic" pitchFamily="2" charset="-78"/>
              </a:rPr>
              <a:t>﴿ </a:t>
            </a:r>
            <a:r>
              <a:rPr lang="ar-SA" sz="2800" b="0" dirty="0">
                <a:solidFill>
                  <a:srgbClr val="00B0F0"/>
                </a:solidFill>
                <a:cs typeface="Traditional Arabic" pitchFamily="2" charset="-78"/>
              </a:rPr>
              <a:t>مَا الْمَسِيحُ ابْنُ مَرْيَمَ إِلاَّ رَسُولٌ قَدْ خَلَتْ مِنْ قَبْلِهِ الرُّسُلُ وَأُمُّهُ صِدِّيقَةٌ كَانَا يَأْكُلانِ الطَّعَامَ </a:t>
            </a:r>
            <a:r>
              <a:rPr lang="ar-SA" sz="2800" b="0" dirty="0">
                <a:cs typeface="CTraditional Arabic" pitchFamily="2" charset="-78"/>
              </a:rPr>
              <a:t>﴾</a:t>
            </a:r>
            <a:r>
              <a:rPr lang="ar-SA" sz="2800" b="0" dirty="0">
                <a:cs typeface="Traditional Arabic" pitchFamily="2" charset="-78"/>
              </a:rPr>
              <a:t>. </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عقيدة واضحة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 calcmode="lin" valueType="num">
                                      <p:cBhvr>
                                        <p:cTn id="7" dur="500" fill="hold"/>
                                        <p:tgtEl>
                                          <p:spTgt spid="114691">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1469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1469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14691">
                                            <p:txEl>
                                              <p:pRg st="1" end="1"/>
                                            </p:txEl>
                                          </p:spTgt>
                                        </p:tgtEl>
                                        <p:attrNameLst>
                                          <p:attrName>style.visibility</p:attrName>
                                        </p:attrNameLst>
                                      </p:cBhvr>
                                      <p:to>
                                        <p:strVal val="visible"/>
                                      </p:to>
                                    </p:set>
                                    <p:anim calcmode="lin" valueType="num">
                                      <p:cBhvr>
                                        <p:cTn id="14" dur="500" fill="hold"/>
                                        <p:tgtEl>
                                          <p:spTgt spid="114691">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1469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146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bldLvl="5"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64982888-B65D-4258-A173-5FED9383FE65}" type="slidenum">
              <a:rPr lang="ar-SA" sz="1400"/>
              <a:pPr rtl="0"/>
              <a:t>114</a:t>
            </a:fld>
            <a:endParaRPr lang="en-US" sz="1400"/>
          </a:p>
        </p:txBody>
      </p:sp>
      <p:sp>
        <p:nvSpPr>
          <p:cNvPr id="114691" name="Rectangle 3"/>
          <p:cNvSpPr>
            <a:spLocks noChangeArrowheads="1"/>
          </p:cNvSpPr>
          <p:nvPr/>
        </p:nvSpPr>
        <p:spPr bwMode="auto">
          <a:xfrm>
            <a:off x="179388" y="1989138"/>
            <a:ext cx="8640762" cy="4106862"/>
          </a:xfrm>
          <a:prstGeom prst="rect">
            <a:avLst/>
          </a:prstGeom>
          <a:noFill/>
          <a:ln w="9525">
            <a:noFill/>
            <a:miter lim="800000"/>
            <a:headEnd/>
            <a:tailEnd/>
          </a:ln>
        </p:spPr>
        <p:txBody>
          <a:bodyPr/>
          <a:lstStyle/>
          <a:p>
            <a:pPr marL="355600" indent="-355600" algn="justLow">
              <a:spcBef>
                <a:spcPts val="0"/>
              </a:spcBef>
              <a:buClr>
                <a:srgbClr val="C00000"/>
              </a:buClr>
              <a:buSzPct val="100000"/>
              <a:buFont typeface="Arial" pitchFamily="34" charset="0"/>
              <a:buChar char="•"/>
              <a:defRPr/>
            </a:pPr>
            <a:r>
              <a:rPr lang="ar-SA" sz="2800" dirty="0">
                <a:solidFill>
                  <a:srgbClr val="C00000"/>
                </a:solidFill>
                <a:cs typeface="Traditional Arabic" pitchFamily="2" charset="-78"/>
              </a:rPr>
              <a:t>مظاهر الوضوح في العقيدة الإسلامية</a:t>
            </a:r>
          </a:p>
          <a:p>
            <a:pPr marL="457200" indent="-457200" algn="justLow">
              <a:spcBef>
                <a:spcPts val="0"/>
              </a:spcBef>
              <a:buClr>
                <a:schemeClr val="folHlink"/>
              </a:buClr>
              <a:buSzPct val="60000"/>
              <a:defRPr/>
            </a:pPr>
            <a:r>
              <a:rPr lang="ar-SA" sz="2800" dirty="0">
                <a:solidFill>
                  <a:srgbClr val="C00000"/>
                </a:solidFill>
                <a:cs typeface="Traditional Arabic" pitchFamily="2" charset="-78"/>
              </a:rPr>
              <a:t>1- الوحدانية ونفي التعدد</a:t>
            </a:r>
          </a:p>
          <a:p>
            <a:pPr marL="514350" indent="-514350" algn="justLow">
              <a:spcBef>
                <a:spcPts val="0"/>
              </a:spcBef>
              <a:buClr>
                <a:schemeClr val="folHlink"/>
              </a:buClr>
              <a:buSzPct val="60000"/>
              <a:defRPr/>
            </a:pPr>
            <a:r>
              <a:rPr lang="ar-SA" sz="2800" b="0" dirty="0">
                <a:cs typeface="Traditional Arabic" pitchFamily="2" charset="-78"/>
              </a:rPr>
              <a:t>أ- التوحيد في </a:t>
            </a:r>
            <a:r>
              <a:rPr lang="ar-SA" sz="2800" b="0" dirty="0" smtClean="0">
                <a:cs typeface="Traditional Arabic" pitchFamily="2" charset="-78"/>
              </a:rPr>
              <a:t>الخلق.</a:t>
            </a:r>
            <a:endParaRPr lang="ar-SA" sz="2800" b="0" dirty="0">
              <a:cs typeface="Traditional Arabic" pitchFamily="2" charset="-78"/>
            </a:endParaRPr>
          </a:p>
          <a:p>
            <a:pPr marL="514350" indent="-514350" algn="justLow">
              <a:spcBef>
                <a:spcPts val="0"/>
              </a:spcBef>
              <a:buClr>
                <a:schemeClr val="folHlink"/>
              </a:buClr>
              <a:buSzPct val="60000"/>
              <a:defRPr/>
            </a:pPr>
            <a:r>
              <a:rPr lang="ar-SA" sz="2800" b="0" dirty="0">
                <a:cs typeface="Traditional Arabic" pitchFamily="2" charset="-78"/>
              </a:rPr>
              <a:t>ب- توحيد مصدر التلقي في الوحي كتاباً </a:t>
            </a:r>
            <a:r>
              <a:rPr lang="ar-SA" sz="2800" b="0" dirty="0" smtClean="0">
                <a:cs typeface="Traditional Arabic" pitchFamily="2" charset="-78"/>
              </a:rPr>
              <a:t>وسنة, فالأمر والنهي منهما, والطاعة والاستجابة لهما, والرجوع والتحاكم إليهما, قال تعالى: </a:t>
            </a:r>
            <a:r>
              <a:rPr lang="ar-SA" sz="2800" b="0" spc="-50" dirty="0" smtClean="0">
                <a:cs typeface="CTraditional Arabic" pitchFamily="2" charset="-78"/>
              </a:rPr>
              <a:t>﴿ </a:t>
            </a:r>
            <a:r>
              <a:rPr lang="ar-SA" sz="2800" b="0" spc="-50" dirty="0" smtClean="0">
                <a:solidFill>
                  <a:srgbClr val="00B0F0"/>
                </a:solidFill>
                <a:cs typeface="Traditional Arabic" pitchFamily="2" charset="-78"/>
              </a:rPr>
              <a:t>ضَرَبَ اللَّهُ مَثَلاً رَجُلاً فِيهِ شُرَكَاءُ مُتَشَاكِسُونَ وَرَجُلاً سَلَماً لِرَجُلٍ هَلْ يَسْتَوِيَانِ مَثَلاً الْحَمْدُ لِلَّهِ بَلْ أَكْثَرُهُمْ لا يَعْلَمُونَ </a:t>
            </a:r>
            <a:r>
              <a:rPr lang="ar-SA" sz="2800" b="0" spc="-50" dirty="0" smtClean="0">
                <a:cs typeface="CTraditional Arabic" pitchFamily="2" charset="-78"/>
              </a:rPr>
              <a:t>﴾</a:t>
            </a:r>
            <a:r>
              <a:rPr lang="ar-SA" sz="2800" b="0" spc="-50" dirty="0" smtClean="0">
                <a:cs typeface="Traditional Arabic" pitchFamily="2" charset="-78"/>
              </a:rPr>
              <a:t>.</a:t>
            </a:r>
            <a:endParaRPr lang="ar-SA" sz="2800" b="0" dirty="0">
              <a:cs typeface="Traditional Arabic" pitchFamily="2" charset="-78"/>
            </a:endParaRPr>
          </a:p>
          <a:p>
            <a:pPr marL="514350" indent="-514350" algn="justLow">
              <a:spcBef>
                <a:spcPts val="0"/>
              </a:spcBef>
              <a:buClr>
                <a:schemeClr val="folHlink"/>
              </a:buClr>
              <a:buSzPct val="60000"/>
              <a:defRPr/>
            </a:pPr>
            <a:r>
              <a:rPr lang="ar-SA" sz="2800" dirty="0">
                <a:solidFill>
                  <a:srgbClr val="C00000"/>
                </a:solidFill>
                <a:cs typeface="Traditional Arabic" pitchFamily="2" charset="-78"/>
              </a:rPr>
              <a:t>2- تقرير </a:t>
            </a:r>
            <a:r>
              <a:rPr lang="ar-SA" sz="2800" dirty="0" smtClean="0">
                <a:solidFill>
                  <a:srgbClr val="C00000"/>
                </a:solidFill>
                <a:cs typeface="Traditional Arabic" pitchFamily="2" charset="-78"/>
              </a:rPr>
              <a:t>السماحة </a:t>
            </a:r>
            <a:r>
              <a:rPr lang="ar-SA" sz="2800" dirty="0">
                <a:solidFill>
                  <a:srgbClr val="C00000"/>
                </a:solidFill>
                <a:cs typeface="Traditional Arabic" pitchFamily="2" charset="-78"/>
              </a:rPr>
              <a:t>واليسر وإنكار الغُلُو والعسر</a:t>
            </a:r>
          </a:p>
          <a:p>
            <a:pPr marL="355600" indent="-355600" algn="justLow">
              <a:spcBef>
                <a:spcPts val="0"/>
              </a:spcBef>
              <a:buClr>
                <a:srgbClr val="C00000"/>
              </a:buClr>
              <a:buSzPct val="50000"/>
              <a:buFont typeface="Wingdings" pitchFamily="2" charset="2"/>
              <a:buChar char="v"/>
              <a:defRPr/>
            </a:pPr>
            <a:r>
              <a:rPr lang="ar-SA" sz="2800" b="0" spc="-100" dirty="0">
                <a:cs typeface="Traditional Arabic" pitchFamily="2" charset="-78"/>
              </a:rPr>
              <a:t>من مظاهر الوضوح السماحة واليسر في الإسلام, قال </a:t>
            </a:r>
            <a:r>
              <a:rPr lang="ar-SA" sz="2800" b="0" spc="-100" dirty="0">
                <a:cs typeface="CTraditional Arabic" pitchFamily="2" charset="-78"/>
              </a:rPr>
              <a:t>ج</a:t>
            </a:r>
            <a:r>
              <a:rPr lang="ar-SA" sz="2800" b="0" spc="-100" dirty="0">
                <a:cs typeface="Traditional Arabic" pitchFamily="2" charset="-78"/>
              </a:rPr>
              <a:t>:“</a:t>
            </a:r>
            <a:r>
              <a:rPr lang="ar-SA" sz="2800" b="0" spc="-100" dirty="0">
                <a:solidFill>
                  <a:srgbClr val="FF0000"/>
                </a:solidFill>
                <a:cs typeface="Traditional Arabic" pitchFamily="2" charset="-78"/>
              </a:rPr>
              <a:t>أَحَبُّ الدِّينِ إِلَى اللَّهِ </a:t>
            </a:r>
            <a:r>
              <a:rPr lang="ar-SA" sz="2800" b="0" spc="-100" dirty="0" err="1">
                <a:solidFill>
                  <a:srgbClr val="FF0000"/>
                </a:solidFill>
                <a:cs typeface="Traditional Arabic" pitchFamily="2" charset="-78"/>
              </a:rPr>
              <a:t>الْحَنِيفِيَّةُ</a:t>
            </a:r>
            <a:r>
              <a:rPr lang="ar-SA" sz="2800" b="0" spc="-100" dirty="0">
                <a:solidFill>
                  <a:srgbClr val="FF0000"/>
                </a:solidFill>
                <a:cs typeface="Traditional Arabic" pitchFamily="2" charset="-78"/>
              </a:rPr>
              <a:t> السَّمْحَةُ</a:t>
            </a:r>
            <a:r>
              <a:rPr lang="ar-SA" sz="2800" b="0" spc="-100" dirty="0" smtClean="0">
                <a:cs typeface="Traditional Arabic" pitchFamily="2" charset="-78"/>
              </a:rPr>
              <a:t>“.</a:t>
            </a: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عقيدة واضحة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lgn="ctr">
              <a:defRPr/>
            </a:pPr>
            <a:r>
              <a:rPr lang="ar-SA"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 calcmode="lin" valueType="num">
                                      <p:cBhvr>
                                        <p:cTn id="7" dur="500" fill="hold"/>
                                        <p:tgtEl>
                                          <p:spTgt spid="114691">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1469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1469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14691">
                                            <p:txEl>
                                              <p:pRg st="1" end="1"/>
                                            </p:txEl>
                                          </p:spTgt>
                                        </p:tgtEl>
                                        <p:attrNameLst>
                                          <p:attrName>style.visibility</p:attrName>
                                        </p:attrNameLst>
                                      </p:cBhvr>
                                      <p:to>
                                        <p:strVal val="visible"/>
                                      </p:to>
                                    </p:set>
                                    <p:anim calcmode="lin" valueType="num">
                                      <p:cBhvr>
                                        <p:cTn id="14" dur="500" fill="hold"/>
                                        <p:tgtEl>
                                          <p:spTgt spid="114691">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1469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1469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14691">
                                            <p:txEl>
                                              <p:pRg st="2" end="2"/>
                                            </p:txEl>
                                          </p:spTgt>
                                        </p:tgtEl>
                                        <p:attrNameLst>
                                          <p:attrName>style.visibility</p:attrName>
                                        </p:attrNameLst>
                                      </p:cBhvr>
                                      <p:to>
                                        <p:strVal val="visible"/>
                                      </p:to>
                                    </p:set>
                                    <p:anim calcmode="lin" valueType="num">
                                      <p:cBhvr>
                                        <p:cTn id="21" dur="500" fill="hold"/>
                                        <p:tgtEl>
                                          <p:spTgt spid="114691">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1469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1469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114691">
                                            <p:txEl>
                                              <p:pRg st="3" end="3"/>
                                            </p:txEl>
                                          </p:spTgt>
                                        </p:tgtEl>
                                        <p:attrNameLst>
                                          <p:attrName>style.visibility</p:attrName>
                                        </p:attrNameLst>
                                      </p:cBhvr>
                                      <p:to>
                                        <p:strVal val="visible"/>
                                      </p:to>
                                    </p:set>
                                    <p:anim calcmode="lin" valueType="num">
                                      <p:cBhvr>
                                        <p:cTn id="28" dur="500" fill="hold"/>
                                        <p:tgtEl>
                                          <p:spTgt spid="114691">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1469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1469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114691">
                                            <p:txEl>
                                              <p:pRg st="4" end="4"/>
                                            </p:txEl>
                                          </p:spTgt>
                                        </p:tgtEl>
                                        <p:attrNameLst>
                                          <p:attrName>style.visibility</p:attrName>
                                        </p:attrNameLst>
                                      </p:cBhvr>
                                      <p:to>
                                        <p:strVal val="visible"/>
                                      </p:to>
                                    </p:set>
                                    <p:anim calcmode="lin" valueType="num">
                                      <p:cBhvr>
                                        <p:cTn id="35" dur="500" fill="hold"/>
                                        <p:tgtEl>
                                          <p:spTgt spid="114691">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1469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1469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114691">
                                            <p:txEl>
                                              <p:pRg st="5" end="5"/>
                                            </p:txEl>
                                          </p:spTgt>
                                        </p:tgtEl>
                                        <p:attrNameLst>
                                          <p:attrName>style.visibility</p:attrName>
                                        </p:attrNameLst>
                                      </p:cBhvr>
                                      <p:to>
                                        <p:strVal val="visible"/>
                                      </p:to>
                                    </p:set>
                                    <p:anim calcmode="lin" valueType="num">
                                      <p:cBhvr>
                                        <p:cTn id="42" dur="500" fill="hold"/>
                                        <p:tgtEl>
                                          <p:spTgt spid="114691">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11469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1146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bldLvl="5"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64982888-B65D-4258-A173-5FED9383FE65}" type="slidenum">
              <a:rPr lang="ar-SA" sz="1400"/>
              <a:pPr rtl="0"/>
              <a:t>115</a:t>
            </a:fld>
            <a:endParaRPr lang="en-US" sz="1400"/>
          </a:p>
        </p:txBody>
      </p:sp>
      <p:sp>
        <p:nvSpPr>
          <p:cNvPr id="114691" name="Rectangle 3"/>
          <p:cNvSpPr>
            <a:spLocks noChangeArrowheads="1"/>
          </p:cNvSpPr>
          <p:nvPr/>
        </p:nvSpPr>
        <p:spPr bwMode="auto">
          <a:xfrm>
            <a:off x="179388" y="1989138"/>
            <a:ext cx="8640762" cy="4106862"/>
          </a:xfrm>
          <a:prstGeom prst="rect">
            <a:avLst/>
          </a:prstGeom>
          <a:noFill/>
          <a:ln w="9525">
            <a:noFill/>
            <a:miter lim="800000"/>
            <a:headEnd/>
            <a:tailEnd/>
          </a:ln>
        </p:spPr>
        <p:txBody>
          <a:bodyPr/>
          <a:lstStyle/>
          <a:p>
            <a:pPr marL="355600" indent="-355600" algn="justLow">
              <a:spcBef>
                <a:spcPts val="0"/>
              </a:spcBef>
              <a:buClr>
                <a:srgbClr val="C00000"/>
              </a:buClr>
              <a:buSzPct val="50000"/>
              <a:buFont typeface="Wingdings" pitchFamily="2" charset="2"/>
              <a:buChar char="v"/>
              <a:defRPr/>
            </a:pPr>
            <a:r>
              <a:rPr lang="ar-SA" sz="2800" b="0" spc="-100" dirty="0" smtClean="0">
                <a:cs typeface="Traditional Arabic" pitchFamily="2" charset="-78"/>
              </a:rPr>
              <a:t>وردت  النصوص بترك التكلف علماً وعملاً, قال ابن مسعود </a:t>
            </a:r>
            <a:r>
              <a:rPr lang="ar-SA" sz="2800" b="0" spc="-100" dirty="0" smtClean="0">
                <a:cs typeface="CTraditional Arabic" pitchFamily="2" charset="-78"/>
              </a:rPr>
              <a:t>ت</a:t>
            </a:r>
            <a:r>
              <a:rPr lang="ar-SA" sz="2800" b="0" spc="-100" dirty="0" smtClean="0">
                <a:cs typeface="Traditional Arabic" pitchFamily="2" charset="-78"/>
              </a:rPr>
              <a:t>: " مَنْ عَلِمَ شَيْئًا فَلْيَقُلْبِهِ, وَمَنْ لَمْ يَعْلَمْ فَلْيَقُلْ: ‏اللَّهُ أَعْلَمُ, فَإِنَّ مِنْ الْعِلْمِ أَنْ يَقُولَ لِمَا لَا يَعْلَمُ اللَّهُ أَعْلَمُ, قَالَ اللَّهُ </a:t>
            </a:r>
            <a:r>
              <a:rPr lang="ar-SA" sz="2800" b="0" spc="-100" dirty="0" smtClean="0">
                <a:cs typeface="Traditional Arabic" pitchFamily="2" charset="-78"/>
                <a:sym typeface="AGA Arabesque"/>
              </a:rPr>
              <a:t> </a:t>
            </a:r>
            <a:r>
              <a:rPr lang="ar-SA" sz="2800" b="0" spc="-100" dirty="0" smtClean="0">
                <a:cs typeface="Traditional Arabic" pitchFamily="2" charset="-78"/>
              </a:rPr>
              <a:t>لِنَبِيِّهِ </a:t>
            </a:r>
            <a:r>
              <a:rPr lang="ar-SA" sz="2800" b="0" spc="-100" dirty="0" smtClean="0">
                <a:cs typeface="CTraditional Arabic" pitchFamily="2" charset="-78"/>
              </a:rPr>
              <a:t>ج</a:t>
            </a:r>
            <a:r>
              <a:rPr lang="ar-SA" sz="2800" b="0" spc="-100" dirty="0" smtClean="0">
                <a:cs typeface="Traditional Arabic" pitchFamily="2" charset="-78"/>
              </a:rPr>
              <a:t>: </a:t>
            </a:r>
            <a:r>
              <a:rPr lang="ar-SA" sz="2800" b="0" spc="-50" dirty="0" smtClean="0">
                <a:cs typeface="CTraditional Arabic" pitchFamily="2" charset="-78"/>
              </a:rPr>
              <a:t>﴿ </a:t>
            </a:r>
            <a:r>
              <a:rPr lang="ar-SA" sz="2800" b="0" spc="-50" dirty="0" smtClean="0">
                <a:solidFill>
                  <a:srgbClr val="00B0F0"/>
                </a:solidFill>
                <a:cs typeface="Traditional Arabic" pitchFamily="2" charset="-78"/>
              </a:rPr>
              <a:t>قُلْ مَا أَسْأَلُكُمْ عَلَيْهِ مِنْ أَجْرٍ وَمَا أَنَا مِنْ الْمُتَكَلِّفِينَ </a:t>
            </a:r>
            <a:r>
              <a:rPr lang="ar-SA" sz="2800" b="0" spc="-50" dirty="0" smtClean="0">
                <a:cs typeface="CTraditional Arabic" pitchFamily="2" charset="-78"/>
              </a:rPr>
              <a:t>﴾</a:t>
            </a:r>
            <a:r>
              <a:rPr lang="ar-SA" sz="2800" b="0" spc="-50" dirty="0" smtClean="0">
                <a:cs typeface="Traditional Arabic" pitchFamily="2" charset="-78"/>
              </a:rPr>
              <a:t>.</a:t>
            </a:r>
            <a:endParaRPr lang="ar-SA" sz="2800" b="0" spc="-100" dirty="0">
              <a:cs typeface="Traditional Arabic" pitchFamily="2" charset="-78"/>
            </a:endParaRPr>
          </a:p>
          <a:p>
            <a:pPr algn="justLow">
              <a:spcBef>
                <a:spcPts val="0"/>
              </a:spcBef>
              <a:buClr>
                <a:schemeClr val="folHlink"/>
              </a:buClr>
              <a:buSzPct val="60000"/>
              <a:defRPr/>
            </a:pPr>
            <a:r>
              <a:rPr lang="ar-SA" sz="2800" dirty="0">
                <a:solidFill>
                  <a:srgbClr val="C00000"/>
                </a:solidFill>
                <a:cs typeface="Traditional Arabic" pitchFamily="2" charset="-78"/>
              </a:rPr>
              <a:t>3- فطرية العقيدة</a:t>
            </a:r>
          </a:p>
          <a:p>
            <a:pPr marL="355600" indent="-355600" algn="justLow">
              <a:spcBef>
                <a:spcPts val="0"/>
              </a:spcBef>
              <a:buClr>
                <a:srgbClr val="C00000"/>
              </a:buClr>
              <a:buSzPct val="50000"/>
              <a:buFont typeface="Wingdings" pitchFamily="2" charset="2"/>
              <a:buChar char="v"/>
              <a:defRPr/>
            </a:pPr>
            <a:r>
              <a:rPr lang="ar-SA" sz="2800" b="0" spc="-60" dirty="0">
                <a:cs typeface="Traditional Arabic" pitchFamily="2" charset="-78"/>
              </a:rPr>
              <a:t>لا تحتاج أصول الاعتقاد إلى متخصصين أو علماء, بل يفهمها ويؤمن </a:t>
            </a:r>
            <a:r>
              <a:rPr lang="ar-SA" sz="2800" b="0" spc="-60" dirty="0" err="1">
                <a:cs typeface="Traditional Arabic" pitchFamily="2" charset="-78"/>
              </a:rPr>
              <a:t>بها</a:t>
            </a:r>
            <a:r>
              <a:rPr lang="ar-SA" sz="2800" b="0" spc="-60" dirty="0">
                <a:cs typeface="Traditional Arabic" pitchFamily="2" charset="-78"/>
              </a:rPr>
              <a:t> كل أحد من عالم ومتعلم وعامي.</a:t>
            </a:r>
          </a:p>
          <a:p>
            <a:pPr algn="justLow">
              <a:spcBef>
                <a:spcPts val="0"/>
              </a:spcBef>
              <a:buClr>
                <a:schemeClr val="folHlink"/>
              </a:buClr>
              <a:buSzPct val="60000"/>
              <a:defRPr/>
            </a:pP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عقيدة واضحة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lgn="ctr">
              <a:defRPr/>
            </a:pPr>
            <a:r>
              <a:rPr lang="ar-SA"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 calcmode="lin" valueType="num">
                                      <p:cBhvr>
                                        <p:cTn id="7" dur="500" fill="hold"/>
                                        <p:tgtEl>
                                          <p:spTgt spid="114691">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1469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1469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14691">
                                            <p:txEl>
                                              <p:pRg st="1" end="1"/>
                                            </p:txEl>
                                          </p:spTgt>
                                        </p:tgtEl>
                                        <p:attrNameLst>
                                          <p:attrName>style.visibility</p:attrName>
                                        </p:attrNameLst>
                                      </p:cBhvr>
                                      <p:to>
                                        <p:strVal val="visible"/>
                                      </p:to>
                                    </p:set>
                                    <p:anim calcmode="lin" valueType="num">
                                      <p:cBhvr>
                                        <p:cTn id="14" dur="500" fill="hold"/>
                                        <p:tgtEl>
                                          <p:spTgt spid="114691">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1469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1469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14691">
                                            <p:txEl>
                                              <p:pRg st="2" end="2"/>
                                            </p:txEl>
                                          </p:spTgt>
                                        </p:tgtEl>
                                        <p:attrNameLst>
                                          <p:attrName>style.visibility</p:attrName>
                                        </p:attrNameLst>
                                      </p:cBhvr>
                                      <p:to>
                                        <p:strVal val="visible"/>
                                      </p:to>
                                    </p:set>
                                    <p:anim calcmode="lin" valueType="num">
                                      <p:cBhvr>
                                        <p:cTn id="21" dur="500" fill="hold"/>
                                        <p:tgtEl>
                                          <p:spTgt spid="114691">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1469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146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bldLvl="5"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5FE11F3C-979E-40C4-AE3B-D61C59033C7E}" type="slidenum">
              <a:rPr lang="ar-SA" sz="1400"/>
              <a:pPr rtl="0"/>
              <a:t>116</a:t>
            </a:fld>
            <a:endParaRPr lang="en-US" sz="1400"/>
          </a:p>
        </p:txBody>
      </p:sp>
      <p:sp>
        <p:nvSpPr>
          <p:cNvPr id="115715" name="Rectangle 3"/>
          <p:cNvSpPr>
            <a:spLocks noChangeArrowheads="1"/>
          </p:cNvSpPr>
          <p:nvPr/>
        </p:nvSpPr>
        <p:spPr bwMode="auto">
          <a:xfrm>
            <a:off x="179388" y="1989138"/>
            <a:ext cx="8640762" cy="3600450"/>
          </a:xfrm>
          <a:prstGeom prst="rect">
            <a:avLst/>
          </a:prstGeom>
          <a:noFill/>
          <a:ln w="9525">
            <a:noFill/>
            <a:miter lim="800000"/>
            <a:headEnd/>
            <a:tailEnd/>
          </a:ln>
        </p:spPr>
        <p:txBody>
          <a:bodyPr/>
          <a:lstStyle/>
          <a:p>
            <a:pPr marL="355600" indent="-355600" algn="justLow">
              <a:spcBef>
                <a:spcPts val="0"/>
              </a:spcBef>
              <a:buClr>
                <a:srgbClr val="C00000"/>
              </a:buClr>
              <a:buSzPct val="100000"/>
              <a:buFont typeface="Arial" pitchFamily="34" charset="0"/>
              <a:buChar char="•"/>
              <a:defRPr/>
            </a:pPr>
            <a:r>
              <a:rPr lang="ar-SA" sz="2800" b="0" spc="-50" dirty="0">
                <a:cs typeface="Traditional Arabic" pitchFamily="2" charset="-78"/>
              </a:rPr>
              <a:t>الوسطية تعني التوازن بين الأمور المتقابلة والتوسط بين الأطراف المتباعدة على ما تقتضيه النصوص الشرعية، وأمة الإسلام أمة الوسط</a:t>
            </a:r>
            <a:r>
              <a:rPr lang="ar-EG" sz="2800" b="0" spc="-50" dirty="0">
                <a:cs typeface="Traditional Arabic" pitchFamily="2" charset="-78"/>
              </a:rPr>
              <a:t>، قال تعالى:</a:t>
            </a:r>
            <a:r>
              <a:rPr lang="ar-SA" sz="2800" b="0" spc="-50" dirty="0">
                <a:cs typeface="Traditional Arabic" pitchFamily="2" charset="-78"/>
              </a:rPr>
              <a:t> </a:t>
            </a:r>
            <a:r>
              <a:rPr lang="ar-SA" sz="2800" b="0" spc="-50" dirty="0">
                <a:cs typeface="CTraditional Arabic" pitchFamily="2" charset="-78"/>
              </a:rPr>
              <a:t>﴿ </a:t>
            </a:r>
            <a:r>
              <a:rPr lang="ar-SA" sz="2800" b="0" spc="-50" dirty="0">
                <a:solidFill>
                  <a:srgbClr val="00B0F0"/>
                </a:solidFill>
                <a:cs typeface="Traditional Arabic" pitchFamily="2" charset="-78"/>
              </a:rPr>
              <a:t>وَكَذَلِكَ جَعَلْنَاكُمْ أُمَّةً وَسَطاً </a:t>
            </a:r>
            <a:r>
              <a:rPr lang="ar-SA" sz="2800" b="0" spc="-50" dirty="0">
                <a:cs typeface="CTraditional Arabic" pitchFamily="2" charset="-78"/>
              </a:rPr>
              <a:t>﴾</a:t>
            </a:r>
            <a:r>
              <a:rPr lang="ar-SA" sz="2800" b="0" spc="-50" dirty="0">
                <a:cs typeface="Traditional Arabic" pitchFamily="2" charset="-78"/>
              </a:rPr>
              <a:t>.</a:t>
            </a:r>
          </a:p>
          <a:p>
            <a:pPr marL="355600" indent="-355600" algn="justLow">
              <a:spcBef>
                <a:spcPts val="0"/>
              </a:spcBef>
              <a:buClr>
                <a:srgbClr val="C00000"/>
              </a:buClr>
              <a:buSzPct val="100000"/>
              <a:buFont typeface="Arial" pitchFamily="34" charset="0"/>
              <a:buChar char="•"/>
              <a:defRPr/>
            </a:pPr>
            <a:r>
              <a:rPr lang="ar-SA" sz="2800" spc="-50" dirty="0">
                <a:solidFill>
                  <a:srgbClr val="C00000"/>
                </a:solidFill>
                <a:cs typeface="Traditional Arabic" pitchFamily="2" charset="-78"/>
              </a:rPr>
              <a:t>نماذج من الوسطية </a:t>
            </a:r>
          </a:p>
          <a:p>
            <a:pPr marL="355600" indent="-355600" algn="justLow">
              <a:spcBef>
                <a:spcPts val="0"/>
              </a:spcBef>
              <a:buClr>
                <a:schemeClr val="folHlink"/>
              </a:buClr>
              <a:buSzPct val="60000"/>
              <a:defRPr/>
            </a:pPr>
            <a:r>
              <a:rPr lang="ar-SA" sz="2800" spc="-50" dirty="0">
                <a:solidFill>
                  <a:srgbClr val="C00000"/>
                </a:solidFill>
                <a:cs typeface="Traditional Arabic" pitchFamily="2" charset="-78"/>
              </a:rPr>
              <a:t>1- الوسطية في أصل العقيدة والتوحيد وهو الإيمان بالله تعالى</a:t>
            </a:r>
          </a:p>
          <a:p>
            <a:pPr marL="355600" indent="-355600" algn="justLow">
              <a:spcBef>
                <a:spcPts val="0"/>
              </a:spcBef>
              <a:buClr>
                <a:srgbClr val="C00000"/>
              </a:buClr>
              <a:buSzPct val="50000"/>
              <a:buFont typeface="Wingdings" pitchFamily="2" charset="2"/>
              <a:buChar char="v"/>
              <a:defRPr/>
            </a:pPr>
            <a:r>
              <a:rPr lang="ar-SA" sz="2800" b="0" spc="-50" dirty="0">
                <a:cs typeface="Traditional Arabic" pitchFamily="2" charset="-78"/>
              </a:rPr>
              <a:t>عقيدة الإسلام وسط في إثبات </a:t>
            </a:r>
            <a:r>
              <a:rPr lang="ar-SA" sz="2800" b="0" spc="-50" dirty="0" err="1">
                <a:cs typeface="Traditional Arabic" pitchFamily="2" charset="-78"/>
              </a:rPr>
              <a:t>الألوهية</a:t>
            </a:r>
            <a:r>
              <a:rPr lang="ar-SA" sz="2800" b="0" spc="-50" dirty="0">
                <a:cs typeface="Traditional Arabic" pitchFamily="2" charset="-78"/>
              </a:rPr>
              <a:t> بين المنكرين الجاحدين لوجوده, وبين الذين عدّدوا فجعلوا الإله آلهة وليس إلهاً واحداً, قال تعالى: </a:t>
            </a:r>
            <a:r>
              <a:rPr lang="ar-SA" sz="2800" b="0" spc="-50" dirty="0">
                <a:cs typeface="CTraditional Arabic" pitchFamily="2" charset="-78"/>
              </a:rPr>
              <a:t>﴿ </a:t>
            </a:r>
            <a:r>
              <a:rPr lang="ar-SA" sz="2800" b="0" spc="-50" dirty="0">
                <a:solidFill>
                  <a:srgbClr val="00B0F0"/>
                </a:solidFill>
                <a:cs typeface="Traditional Arabic" pitchFamily="2" charset="-78"/>
              </a:rPr>
              <a:t>أَجَعَلَ الآلِهَةَ إِلَهاً وَاحِداً إِنَّ هَذَا لَشَيْءٌ عُجَابٌ </a:t>
            </a:r>
            <a:r>
              <a:rPr lang="ar-SA" sz="2800" b="0" spc="-50" dirty="0" smtClean="0">
                <a:cs typeface="CTraditional Arabic" pitchFamily="2" charset="-78"/>
              </a:rPr>
              <a:t>﴾</a:t>
            </a:r>
            <a:r>
              <a:rPr lang="ar-SA" sz="2800" b="0" spc="-50" dirty="0" smtClean="0">
                <a:cs typeface="Traditional Arabic" pitchFamily="2" charset="-78"/>
              </a:rPr>
              <a:t>.</a:t>
            </a:r>
          </a:p>
          <a:p>
            <a:pPr algn="justLow">
              <a:spcBef>
                <a:spcPts val="0"/>
              </a:spcBef>
              <a:buFont typeface="Arial" pitchFamily="34" charset="0"/>
              <a:buNone/>
              <a:defRPr/>
            </a:pPr>
            <a:r>
              <a:rPr lang="ar-SA" sz="2800" spc="-50" dirty="0" smtClean="0">
                <a:solidFill>
                  <a:srgbClr val="C00000"/>
                </a:solidFill>
                <a:cs typeface="Traditional Arabic" pitchFamily="2" charset="-78"/>
              </a:rPr>
              <a:t>2- الوسطية في صفات الله بين التعطيل والتجسيم</a:t>
            </a:r>
          </a:p>
          <a:p>
            <a:pPr marL="355600" indent="-355600" algn="justLow">
              <a:spcBef>
                <a:spcPts val="0"/>
              </a:spcBef>
              <a:buClr>
                <a:srgbClr val="C00000"/>
              </a:buClr>
              <a:buSzPct val="50000"/>
              <a:buFont typeface="Wingdings" pitchFamily="2" charset="2"/>
              <a:buChar char="v"/>
              <a:defRPr/>
            </a:pPr>
            <a:r>
              <a:rPr lang="ar-SA" sz="2800" b="0" spc="-40" dirty="0" smtClean="0">
                <a:cs typeface="Traditional Arabic" pitchFamily="2" charset="-78"/>
              </a:rPr>
              <a:t>أي بين من نفوا عنه الصفات مطلقاً، وبين من بالغوا في إثباتها وبلغوا حدّ التجسيم والتشبيه، فعقيدة الإسلام تثبت الصفات لله وتنفي التجسيم والتشبيه، وتمنع ذلك بالتعظيم والتنزيه.</a:t>
            </a:r>
          </a:p>
          <a:p>
            <a:pPr marL="355600" indent="-355600" algn="justLow">
              <a:spcBef>
                <a:spcPts val="0"/>
              </a:spcBef>
              <a:buClr>
                <a:srgbClr val="C00000"/>
              </a:buClr>
              <a:buSzPct val="50000"/>
              <a:buFont typeface="Wingdings" pitchFamily="2" charset="2"/>
              <a:buChar char="v"/>
              <a:defRPr/>
            </a:pPr>
            <a:endParaRPr lang="ar-SA" sz="2800" b="0" spc="-50" dirty="0">
              <a:cs typeface="Traditional Arabic" pitchFamily="2" charset="-78"/>
            </a:endParaRPr>
          </a:p>
          <a:p>
            <a:pPr marL="355600" indent="-355600" algn="justLow">
              <a:spcBef>
                <a:spcPts val="0"/>
              </a:spcBef>
              <a:buClr>
                <a:schemeClr val="folHlink"/>
              </a:buClr>
              <a:buSzPct val="60000"/>
              <a:defRPr/>
            </a:pPr>
            <a:endParaRPr lang="ar-SA" sz="2800" b="0" spc="-50" dirty="0">
              <a:cs typeface="Traditional Arabic" pitchFamily="2" charset="-78"/>
            </a:endParaRPr>
          </a:p>
          <a:p>
            <a:pPr marL="355600" indent="-355600" algn="justLow">
              <a:spcBef>
                <a:spcPts val="0"/>
              </a:spcBef>
              <a:buClr>
                <a:schemeClr val="folHlink"/>
              </a:buClr>
              <a:buSzPct val="60000"/>
              <a:defRPr/>
            </a:pPr>
            <a:endParaRPr lang="ar-SA" sz="2800" b="0" spc="-5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عقيدة وسطية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dirty="0"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250" autoRev="1" fill="hold">
                                          <p:stCondLst>
                                            <p:cond delay="0"/>
                                          </p:stCondLst>
                                        </p:cTn>
                                        <p:tgtEl>
                                          <p:spTgt spid="7"/>
                                        </p:tgtEl>
                                        <p:attrNameLst>
                                          <p:attrName>ppt_w</p:attrName>
                                        </p:attrNameLst>
                                      </p:cBhvr>
                                    </p:anim>
                                    <p:anim by="(#ppt_w*0.50)" calcmode="lin" valueType="num">
                                      <p:cBhvr>
                                        <p:cTn id="8" dur="250" decel="50000" autoRev="1" fill="hold">
                                          <p:stCondLst>
                                            <p:cond delay="0"/>
                                          </p:stCondLst>
                                        </p:cTn>
                                        <p:tgtEl>
                                          <p:spTgt spid="7"/>
                                        </p:tgtEl>
                                        <p:attrNameLst>
                                          <p:attrName>ppt_x</p:attrName>
                                        </p:attrNameLst>
                                      </p:cBhvr>
                                    </p:anim>
                                    <p:anim from="(-#ppt_h/2)" to="(#ppt_y)" calcmode="lin" valueType="num">
                                      <p:cBhvr>
                                        <p:cTn id="9" dur="500" fill="hold">
                                          <p:stCondLst>
                                            <p:cond delay="0"/>
                                          </p:stCondLst>
                                        </p:cTn>
                                        <p:tgtEl>
                                          <p:spTgt spid="7"/>
                                        </p:tgtEl>
                                        <p:attrNameLst>
                                          <p:attrName>ppt_y</p:attrName>
                                        </p:attrNameLst>
                                      </p:cBhvr>
                                    </p:anim>
                                    <p:animRot by="21600000">
                                      <p:cBhvr>
                                        <p:cTn id="10" dur="500" fill="hold">
                                          <p:stCondLst>
                                            <p:cond delay="0"/>
                                          </p:stCondLst>
                                        </p:cTn>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grpId="0" nodeType="clickEffect">
                                  <p:stCondLst>
                                    <p:cond delay="0"/>
                                  </p:stCondLst>
                                  <p:childTnLst>
                                    <p:set>
                                      <p:cBhvr>
                                        <p:cTn id="14" dur="1" fill="hold">
                                          <p:stCondLst>
                                            <p:cond delay="0"/>
                                          </p:stCondLst>
                                        </p:cTn>
                                        <p:tgtEl>
                                          <p:spTgt spid="115715">
                                            <p:txEl>
                                              <p:pRg st="0" end="0"/>
                                            </p:txEl>
                                          </p:spTgt>
                                        </p:tgtEl>
                                        <p:attrNameLst>
                                          <p:attrName>style.visibility</p:attrName>
                                        </p:attrNameLst>
                                      </p:cBhvr>
                                      <p:to>
                                        <p:strVal val="visible"/>
                                      </p:to>
                                    </p:set>
                                    <p:anim calcmode="lin" valueType="num">
                                      <p:cBhvr>
                                        <p:cTn id="15" dur="500" fill="hold"/>
                                        <p:tgtEl>
                                          <p:spTgt spid="115715">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11571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11571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115715">
                                            <p:txEl>
                                              <p:pRg st="1" end="1"/>
                                            </p:txEl>
                                          </p:spTgt>
                                        </p:tgtEl>
                                        <p:attrNameLst>
                                          <p:attrName>style.visibility</p:attrName>
                                        </p:attrNameLst>
                                      </p:cBhvr>
                                      <p:to>
                                        <p:strVal val="visible"/>
                                      </p:to>
                                    </p:set>
                                    <p:anim calcmode="lin" valueType="num">
                                      <p:cBhvr>
                                        <p:cTn id="22" dur="500" fill="hold"/>
                                        <p:tgtEl>
                                          <p:spTgt spid="115715">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115715">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115715">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115715">
                                            <p:txEl>
                                              <p:pRg st="2" end="2"/>
                                            </p:txEl>
                                          </p:spTgt>
                                        </p:tgtEl>
                                        <p:attrNameLst>
                                          <p:attrName>style.visibility</p:attrName>
                                        </p:attrNameLst>
                                      </p:cBhvr>
                                      <p:to>
                                        <p:strVal val="visible"/>
                                      </p:to>
                                    </p:set>
                                    <p:anim calcmode="lin" valueType="num">
                                      <p:cBhvr>
                                        <p:cTn id="29" dur="500" fill="hold"/>
                                        <p:tgtEl>
                                          <p:spTgt spid="115715">
                                            <p:txEl>
                                              <p:pRg st="2" end="2"/>
                                            </p:txEl>
                                          </p:spTgt>
                                        </p:tgtEl>
                                        <p:attrNameLst>
                                          <p:attrName>ppt_x</p:attrName>
                                        </p:attrNameLst>
                                      </p:cBhvr>
                                      <p:tavLst>
                                        <p:tav tm="0">
                                          <p:val>
                                            <p:strVal val="#ppt_x-.2"/>
                                          </p:val>
                                        </p:tav>
                                        <p:tav tm="100000">
                                          <p:val>
                                            <p:strVal val="#ppt_x"/>
                                          </p:val>
                                        </p:tav>
                                      </p:tavLst>
                                    </p:anim>
                                    <p:anim calcmode="lin" valueType="num">
                                      <p:cBhvr>
                                        <p:cTn id="30" dur="500" fill="hold"/>
                                        <p:tgtEl>
                                          <p:spTgt spid="11571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500"/>
                                        <p:tgtEl>
                                          <p:spTgt spid="11571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115715">
                                            <p:txEl>
                                              <p:pRg st="3" end="3"/>
                                            </p:txEl>
                                          </p:spTgt>
                                        </p:tgtEl>
                                        <p:attrNameLst>
                                          <p:attrName>style.visibility</p:attrName>
                                        </p:attrNameLst>
                                      </p:cBhvr>
                                      <p:to>
                                        <p:strVal val="visible"/>
                                      </p:to>
                                    </p:set>
                                    <p:anim calcmode="lin" valueType="num">
                                      <p:cBhvr>
                                        <p:cTn id="36" dur="500" fill="hold"/>
                                        <p:tgtEl>
                                          <p:spTgt spid="115715">
                                            <p:txEl>
                                              <p:pRg st="3" end="3"/>
                                            </p:txEl>
                                          </p:spTgt>
                                        </p:tgtEl>
                                        <p:attrNameLst>
                                          <p:attrName>ppt_x</p:attrName>
                                        </p:attrNameLst>
                                      </p:cBhvr>
                                      <p:tavLst>
                                        <p:tav tm="0">
                                          <p:val>
                                            <p:strVal val="#ppt_x-.2"/>
                                          </p:val>
                                        </p:tav>
                                        <p:tav tm="100000">
                                          <p:val>
                                            <p:strVal val="#ppt_x"/>
                                          </p:val>
                                        </p:tav>
                                      </p:tavLst>
                                    </p:anim>
                                    <p:anim calcmode="lin" valueType="num">
                                      <p:cBhvr>
                                        <p:cTn id="37" dur="500" fill="hold"/>
                                        <p:tgtEl>
                                          <p:spTgt spid="115715">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500"/>
                                        <p:tgtEl>
                                          <p:spTgt spid="115715">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grpId="0" nodeType="clickEffect">
                                  <p:stCondLst>
                                    <p:cond delay="0"/>
                                  </p:stCondLst>
                                  <p:childTnLst>
                                    <p:set>
                                      <p:cBhvr>
                                        <p:cTn id="42" dur="1" fill="hold">
                                          <p:stCondLst>
                                            <p:cond delay="0"/>
                                          </p:stCondLst>
                                        </p:cTn>
                                        <p:tgtEl>
                                          <p:spTgt spid="115715">
                                            <p:txEl>
                                              <p:pRg st="4" end="4"/>
                                            </p:txEl>
                                          </p:spTgt>
                                        </p:tgtEl>
                                        <p:attrNameLst>
                                          <p:attrName>style.visibility</p:attrName>
                                        </p:attrNameLst>
                                      </p:cBhvr>
                                      <p:to>
                                        <p:strVal val="visible"/>
                                      </p:to>
                                    </p:set>
                                    <p:anim calcmode="lin" valueType="num">
                                      <p:cBhvr>
                                        <p:cTn id="43" dur="500" fill="hold"/>
                                        <p:tgtEl>
                                          <p:spTgt spid="115715">
                                            <p:txEl>
                                              <p:pRg st="4" end="4"/>
                                            </p:txEl>
                                          </p:spTgt>
                                        </p:tgtEl>
                                        <p:attrNameLst>
                                          <p:attrName>ppt_x</p:attrName>
                                        </p:attrNameLst>
                                      </p:cBhvr>
                                      <p:tavLst>
                                        <p:tav tm="0">
                                          <p:val>
                                            <p:strVal val="#ppt_x-.2"/>
                                          </p:val>
                                        </p:tav>
                                        <p:tav tm="100000">
                                          <p:val>
                                            <p:strVal val="#ppt_x"/>
                                          </p:val>
                                        </p:tav>
                                      </p:tavLst>
                                    </p:anim>
                                    <p:anim calcmode="lin" valueType="num">
                                      <p:cBhvr>
                                        <p:cTn id="44" dur="500" fill="hold"/>
                                        <p:tgtEl>
                                          <p:spTgt spid="115715">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5" dur="500"/>
                                        <p:tgtEl>
                                          <p:spTgt spid="115715">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9" presetClass="entr" presetSubtype="0" fill="hold" grpId="0" nodeType="clickEffect">
                                  <p:stCondLst>
                                    <p:cond delay="0"/>
                                  </p:stCondLst>
                                  <p:childTnLst>
                                    <p:set>
                                      <p:cBhvr>
                                        <p:cTn id="49" dur="1" fill="hold">
                                          <p:stCondLst>
                                            <p:cond delay="0"/>
                                          </p:stCondLst>
                                        </p:cTn>
                                        <p:tgtEl>
                                          <p:spTgt spid="115715">
                                            <p:txEl>
                                              <p:pRg st="5" end="5"/>
                                            </p:txEl>
                                          </p:spTgt>
                                        </p:tgtEl>
                                        <p:attrNameLst>
                                          <p:attrName>style.visibility</p:attrName>
                                        </p:attrNameLst>
                                      </p:cBhvr>
                                      <p:to>
                                        <p:strVal val="visible"/>
                                      </p:to>
                                    </p:set>
                                    <p:anim calcmode="lin" valueType="num">
                                      <p:cBhvr>
                                        <p:cTn id="50" dur="500" fill="hold"/>
                                        <p:tgtEl>
                                          <p:spTgt spid="115715">
                                            <p:txEl>
                                              <p:pRg st="5" end="5"/>
                                            </p:txEl>
                                          </p:spTgt>
                                        </p:tgtEl>
                                        <p:attrNameLst>
                                          <p:attrName>ppt_x</p:attrName>
                                        </p:attrNameLst>
                                      </p:cBhvr>
                                      <p:tavLst>
                                        <p:tav tm="0">
                                          <p:val>
                                            <p:strVal val="#ppt_x-.2"/>
                                          </p:val>
                                        </p:tav>
                                        <p:tav tm="100000">
                                          <p:val>
                                            <p:strVal val="#ppt_x"/>
                                          </p:val>
                                        </p:tav>
                                      </p:tavLst>
                                    </p:anim>
                                    <p:anim calcmode="lin" valueType="num">
                                      <p:cBhvr>
                                        <p:cTn id="51" dur="500" fill="hold"/>
                                        <p:tgtEl>
                                          <p:spTgt spid="115715">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52" dur="500"/>
                                        <p:tgtEl>
                                          <p:spTgt spid="1157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build="p" bldLvl="5" autoUpdateAnimBg="0"/>
      <p:bldP spid="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عقيدة وسطية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
        <p:nvSpPr>
          <p:cNvPr id="8" name="عنصر نائب للمحتوى 7"/>
          <p:cNvSpPr>
            <a:spLocks noGrp="1"/>
          </p:cNvSpPr>
          <p:nvPr>
            <p:ph/>
          </p:nvPr>
        </p:nvSpPr>
        <p:spPr>
          <a:xfrm>
            <a:off x="142875" y="2000250"/>
            <a:ext cx="8715375" cy="4132263"/>
          </a:xfrm>
        </p:spPr>
        <p:txBody>
          <a:bodyPr/>
          <a:lstStyle/>
          <a:p>
            <a:pPr marL="0" indent="0" algn="justLow">
              <a:spcBef>
                <a:spcPts val="0"/>
              </a:spcBef>
              <a:buFont typeface="Arial" pitchFamily="34" charset="0"/>
              <a:buNone/>
              <a:defRPr/>
            </a:pPr>
            <a:r>
              <a:rPr lang="ar-SA" sz="2800" b="1" spc="-50" dirty="0" smtClean="0">
                <a:solidFill>
                  <a:srgbClr val="C00000"/>
                </a:solidFill>
                <a:cs typeface="Traditional Arabic" pitchFamily="2" charset="-78"/>
              </a:rPr>
              <a:t>3- الوسطية في الإيمان بالأنبياء</a:t>
            </a:r>
          </a:p>
          <a:p>
            <a:pPr marL="355600" indent="-355600" algn="justLow">
              <a:spcBef>
                <a:spcPts val="0"/>
              </a:spcBef>
              <a:buClr>
                <a:srgbClr val="C00000"/>
              </a:buClr>
              <a:buSzPct val="50000"/>
              <a:buFont typeface="Wingdings" pitchFamily="2" charset="2"/>
              <a:buChar char="v"/>
              <a:defRPr/>
            </a:pPr>
            <a:r>
              <a:rPr lang="ar-SA" sz="2800" spc="-50" dirty="0" smtClean="0">
                <a:cs typeface="Traditional Arabic" pitchFamily="2" charset="-78"/>
              </a:rPr>
              <a:t>إن اليهود تجاوزوا الحد في عدم احترام الأنبياء حتى كذبوهم بل قتلوهم, قال تعالى: </a:t>
            </a:r>
            <a:r>
              <a:rPr lang="ar-SA" sz="2800" spc="-50" dirty="0" smtClean="0">
                <a:cs typeface="CTraditional Arabic" pitchFamily="2" charset="-78"/>
              </a:rPr>
              <a:t>﴿ </a:t>
            </a:r>
            <a:r>
              <a:rPr lang="ar-SA" sz="2800" spc="-50" dirty="0" err="1" smtClean="0">
                <a:solidFill>
                  <a:srgbClr val="00B0F0"/>
                </a:solidFill>
                <a:cs typeface="Traditional Arabic" pitchFamily="2" charset="-78"/>
              </a:rPr>
              <a:t>أَفَكُلَّمَا</a:t>
            </a:r>
            <a:r>
              <a:rPr lang="ar-SA" sz="2800" spc="-50" dirty="0" smtClean="0">
                <a:solidFill>
                  <a:srgbClr val="00B0F0"/>
                </a:solidFill>
                <a:cs typeface="Traditional Arabic" pitchFamily="2" charset="-78"/>
              </a:rPr>
              <a:t> جَاءَكُمْ رَسُولٌ بِمَا لا تَهْوَى أَنفُسُكُمْ اسْتَكْبَرْتُمْ فَفَرِيقاً كَذَّبْتُمْ وَفَرِيقاً تَقْتُلُونَ </a:t>
            </a:r>
            <a:r>
              <a:rPr lang="ar-SA" sz="2800" spc="-50" dirty="0" smtClean="0">
                <a:cs typeface="CTraditional Arabic" pitchFamily="2" charset="-78"/>
              </a:rPr>
              <a:t>﴾</a:t>
            </a:r>
            <a:r>
              <a:rPr lang="ar-SA" sz="2800" spc="-50" dirty="0" smtClean="0">
                <a:cs typeface="Traditional Arabic" pitchFamily="2" charset="-78"/>
              </a:rPr>
              <a:t>. </a:t>
            </a:r>
          </a:p>
          <a:p>
            <a:pPr marL="355600" indent="-355600" algn="justLow">
              <a:spcBef>
                <a:spcPts val="0"/>
              </a:spcBef>
              <a:buClr>
                <a:srgbClr val="C00000"/>
              </a:buClr>
              <a:buSzPct val="50000"/>
              <a:buFont typeface="Wingdings" pitchFamily="2" charset="2"/>
              <a:buChar char="v"/>
              <a:defRPr/>
            </a:pPr>
            <a:r>
              <a:rPr lang="ar-SA" sz="2800" spc="-50" dirty="0" smtClean="0">
                <a:cs typeface="Traditional Arabic" pitchFamily="2" charset="-78"/>
              </a:rPr>
              <a:t>النصارى غلوا في الأنبياء وتجاوزوا الحد في تعظيمهم, حتى ألهوهم, قال تعالى: </a:t>
            </a:r>
            <a:r>
              <a:rPr lang="ar-SA" sz="2800" spc="-50" dirty="0" smtClean="0">
                <a:cs typeface="CTraditional Arabic" pitchFamily="2" charset="-78"/>
              </a:rPr>
              <a:t>﴿ </a:t>
            </a:r>
            <a:r>
              <a:rPr lang="ar-SA" sz="2800" spc="-50" dirty="0" smtClean="0">
                <a:solidFill>
                  <a:srgbClr val="00B0F0"/>
                </a:solidFill>
                <a:cs typeface="Traditional Arabic" pitchFamily="2" charset="-78"/>
              </a:rPr>
              <a:t>اتَّخَذُوا أَحْبَارَهُمْ وَرُهْبَانَهُمْ أَرْبَاباً مِنْ دُونِ اللَّهِ وَالْمَسِيحَ ابْنَ مَرْيَمَ وَمَا أُمِرُوا إِلاَّ لِيَعْبُدُوا إِلَهاً وَاحِداً لا إِلَهَ إِلاَّ هُوَ سُبْحَانَهُ عَمَّا يُشْرِكُونَ </a:t>
            </a:r>
            <a:r>
              <a:rPr lang="ar-SA" sz="2800" spc="-50" dirty="0" smtClean="0">
                <a:cs typeface="CTraditional Arabic" pitchFamily="2" charset="-78"/>
              </a:rPr>
              <a:t>﴾</a:t>
            </a:r>
            <a:r>
              <a:rPr lang="ar-SA" sz="2800" spc="-50" dirty="0" smtClean="0">
                <a:cs typeface="Traditional Arabic" pitchFamily="2" charset="-78"/>
              </a:rPr>
              <a:t>. </a:t>
            </a:r>
          </a:p>
          <a:p>
            <a:pPr marL="355600" indent="-355600" algn="justLow">
              <a:spcBef>
                <a:spcPts val="0"/>
              </a:spcBef>
              <a:buClr>
                <a:srgbClr val="C00000"/>
              </a:buClr>
              <a:buSzPct val="50000"/>
              <a:buFont typeface="Wingdings" pitchFamily="2" charset="2"/>
              <a:buChar char="v"/>
              <a:defRPr/>
            </a:pPr>
            <a:r>
              <a:rPr lang="ar-SA" sz="2800" spc="-50" dirty="0" smtClean="0">
                <a:cs typeface="Traditional Arabic" pitchFamily="2" charset="-78"/>
              </a:rPr>
              <a:t>المسلمون يؤمنون بهم ويوقّرونهم ويعرفون حقّهم، ولا يقولون فيهم ما لا يليق بهم، وهم مع ذلك لا يعبدونهم، ولا يغلون فيهم، ويقرّون مع بشريتهم بنبوتهم، فلا يجردونهم من البشرية، ولا يجعلون بشريتهم كغيرهم من البشر، بل يجعلون النبوة مزية لها خصائصها المعروفة.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 calcmode="lin" valueType="num">
                                      <p:cBhvr>
                                        <p:cTn id="14" dur="500" fill="hold"/>
                                        <p:tgtEl>
                                          <p:spTgt spid="8">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8">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 calcmode="lin" valueType="num">
                                      <p:cBhvr>
                                        <p:cTn id="21" dur="500" fill="hold"/>
                                        <p:tgtEl>
                                          <p:spTgt spid="8">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 calcmode="lin" valueType="num">
                                      <p:cBhvr>
                                        <p:cTn id="28" dur="500" fill="hold"/>
                                        <p:tgtEl>
                                          <p:spTgt spid="8">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8">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عقيدة وسطية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
        <p:nvSpPr>
          <p:cNvPr id="8" name="عنصر نائب للمحتوى 7"/>
          <p:cNvSpPr>
            <a:spLocks noGrp="1"/>
          </p:cNvSpPr>
          <p:nvPr>
            <p:ph/>
          </p:nvPr>
        </p:nvSpPr>
        <p:spPr>
          <a:xfrm>
            <a:off x="142875" y="2000250"/>
            <a:ext cx="8715375" cy="4132263"/>
          </a:xfrm>
        </p:spPr>
        <p:txBody>
          <a:bodyPr/>
          <a:lstStyle/>
          <a:p>
            <a:pPr marL="0" indent="0" algn="justLow">
              <a:spcBef>
                <a:spcPts val="0"/>
              </a:spcBef>
              <a:buFont typeface="Arial" pitchFamily="34" charset="0"/>
              <a:buNone/>
              <a:defRPr/>
            </a:pPr>
            <a:r>
              <a:rPr lang="ar-SA" sz="2800" b="1" spc="-50" dirty="0" smtClean="0">
                <a:solidFill>
                  <a:srgbClr val="C00000"/>
                </a:solidFill>
                <a:cs typeface="Traditional Arabic" pitchFamily="2" charset="-78"/>
              </a:rPr>
              <a:t>4- الوسطية في العلاقة بالعقائد الأخرى</a:t>
            </a:r>
          </a:p>
          <a:p>
            <a:pPr marL="355600" indent="-355600" algn="justLow">
              <a:spcBef>
                <a:spcPts val="0"/>
              </a:spcBef>
              <a:buClr>
                <a:srgbClr val="C00000"/>
              </a:buClr>
              <a:buSzPct val="50000"/>
              <a:buFont typeface="Wingdings" pitchFamily="2" charset="2"/>
              <a:buChar char="v"/>
              <a:defRPr/>
            </a:pPr>
            <a:r>
              <a:rPr lang="ar-SA" sz="2800" spc="-50" dirty="0" smtClean="0">
                <a:cs typeface="Traditional Arabic" pitchFamily="2" charset="-78"/>
              </a:rPr>
              <a:t>قال تعالى: </a:t>
            </a:r>
            <a:r>
              <a:rPr lang="ar-SA" sz="2800" spc="-50" dirty="0" smtClean="0">
                <a:cs typeface="CTraditional Arabic" pitchFamily="2" charset="-78"/>
              </a:rPr>
              <a:t>﴿ </a:t>
            </a:r>
            <a:r>
              <a:rPr lang="ar-SA" sz="2800" spc="-50" dirty="0" smtClean="0">
                <a:solidFill>
                  <a:srgbClr val="00B0F0"/>
                </a:solidFill>
                <a:cs typeface="Traditional Arabic" pitchFamily="2" charset="-78"/>
              </a:rPr>
              <a:t>لا إِكْرَاهَ فِي الدِّينِ </a:t>
            </a:r>
            <a:r>
              <a:rPr lang="ar-SA" sz="2800" spc="-50" dirty="0" smtClean="0">
                <a:cs typeface="CTraditional Arabic" pitchFamily="2" charset="-78"/>
              </a:rPr>
              <a:t>﴾</a:t>
            </a:r>
            <a:r>
              <a:rPr lang="ar-SA" sz="2800" spc="-50" dirty="0" smtClean="0">
                <a:cs typeface="Traditional Arabic" pitchFamily="2" charset="-78"/>
              </a:rPr>
              <a:t>, أصل قرآني معتمد, وفي الوقت نفسه لا تهاون ولا تلاعب بالدين.</a:t>
            </a:r>
          </a:p>
          <a:p>
            <a:pPr marL="355600" indent="-355600" algn="justLow">
              <a:spcBef>
                <a:spcPts val="0"/>
              </a:spcBef>
              <a:buClr>
                <a:srgbClr val="C00000"/>
              </a:buClr>
              <a:buSzPct val="50000"/>
              <a:buFont typeface="Wingdings" pitchFamily="2" charset="2"/>
              <a:buChar char="v"/>
              <a:defRPr/>
            </a:pPr>
            <a:r>
              <a:rPr lang="ar-SA" sz="2800" spc="-50" dirty="0" smtClean="0">
                <a:cs typeface="Traditional Arabic" pitchFamily="2" charset="-78"/>
              </a:rPr>
              <a:t>عقيدة الإسلام لا تقبل الذوبان في غيرها بل تدعو في قوة إلى الثبات عليها والاستمساك </a:t>
            </a:r>
            <a:r>
              <a:rPr lang="ar-SA" sz="2800" spc="-50" dirty="0" err="1" smtClean="0">
                <a:cs typeface="Traditional Arabic" pitchFamily="2" charset="-78"/>
              </a:rPr>
              <a:t>بها</a:t>
            </a:r>
            <a:r>
              <a:rPr lang="ar-SA" sz="2800" spc="-50" dirty="0" smtClean="0">
                <a:cs typeface="Traditional Arabic" pitchFamily="2" charset="-78"/>
              </a:rPr>
              <a:t>, قال تعالى: </a:t>
            </a:r>
            <a:r>
              <a:rPr lang="ar-SA" sz="2800" spc="-50" dirty="0" smtClean="0">
                <a:cs typeface="CTraditional Arabic" pitchFamily="2" charset="-78"/>
              </a:rPr>
              <a:t>﴿ </a:t>
            </a:r>
            <a:r>
              <a:rPr lang="ar-SA" sz="2800" spc="-50" dirty="0" smtClean="0">
                <a:solidFill>
                  <a:srgbClr val="00B0F0"/>
                </a:solidFill>
                <a:cs typeface="Traditional Arabic" pitchFamily="2" charset="-78"/>
              </a:rPr>
              <a:t>فَاسْتَمْسِكْ بِالَّذِي أُوحِيَ إِلَيْكَ إِنَّكَ عَلَى صِرَاطٍ مُسْتَقِيمٍ </a:t>
            </a:r>
            <a:r>
              <a:rPr lang="ar-SA" sz="2800" spc="-50" dirty="0" smtClean="0">
                <a:cs typeface="CTraditional Arabic" pitchFamily="2" charset="-78"/>
              </a:rPr>
              <a:t>﴾</a:t>
            </a:r>
            <a:r>
              <a:rPr lang="ar-SA" sz="2800" spc="-50" dirty="0" smtClean="0">
                <a:cs typeface="Traditional Arabic" pitchFamily="2" charset="-78"/>
              </a:rPr>
              <a:t>.</a:t>
            </a:r>
          </a:p>
          <a:p>
            <a:pPr marL="355600" indent="-355600" algn="justLow">
              <a:spcBef>
                <a:spcPts val="0"/>
              </a:spcBef>
              <a:buClr>
                <a:srgbClr val="C00000"/>
              </a:buClr>
              <a:buSzPct val="50000"/>
              <a:buFont typeface="Wingdings" pitchFamily="2" charset="2"/>
              <a:buChar char="v"/>
              <a:defRPr/>
            </a:pPr>
            <a:r>
              <a:rPr lang="ar-SA" sz="2800" spc="-50" dirty="0" smtClean="0">
                <a:cs typeface="Traditional Arabic" pitchFamily="2" charset="-78"/>
              </a:rPr>
              <a:t>العقيدة الإسلامية وسطية بين البراءة من الكفار وعدم موالاتهم إذا أظهروا عداوتهم, وبين السماحة وإقامة العدل في التعامل معهم, قال تعالى: </a:t>
            </a:r>
            <a:r>
              <a:rPr lang="ar-SA" sz="2800" spc="-50" dirty="0" smtClean="0">
                <a:cs typeface="CTraditional Arabic" pitchFamily="2" charset="-78"/>
              </a:rPr>
              <a:t>﴿ </a:t>
            </a:r>
            <a:r>
              <a:rPr lang="ar-SA" sz="2800" spc="-50" dirty="0" smtClean="0">
                <a:solidFill>
                  <a:srgbClr val="00B0F0"/>
                </a:solidFill>
                <a:cs typeface="Traditional Arabic" pitchFamily="2" charset="-78"/>
              </a:rPr>
              <a:t>لا تَتَّخِذُوا عَدُوِّي وَعَدُوَّكُمْ أَوْلِيَاءَ </a:t>
            </a:r>
            <a:r>
              <a:rPr lang="ar-SA" sz="2800" spc="-50" dirty="0" smtClean="0">
                <a:cs typeface="CTraditional Arabic" pitchFamily="2" charset="-78"/>
              </a:rPr>
              <a:t>﴾</a:t>
            </a:r>
            <a:r>
              <a:rPr lang="ar-SA" sz="2800" spc="-50" dirty="0" smtClean="0">
                <a:cs typeface="Traditional Arabic" pitchFamily="2" charset="-78"/>
              </a:rPr>
              <a:t>.</a:t>
            </a:r>
          </a:p>
          <a:p>
            <a:pPr marL="0" indent="0" algn="justLow">
              <a:spcBef>
                <a:spcPts val="0"/>
              </a:spcBef>
              <a:buNone/>
              <a:defRPr/>
            </a:pPr>
            <a:r>
              <a:rPr lang="ar-SA" sz="2800" b="1" spc="-50" dirty="0" smtClean="0">
                <a:solidFill>
                  <a:srgbClr val="C00000"/>
                </a:solidFill>
                <a:cs typeface="Traditional Arabic" pitchFamily="2" charset="-78"/>
              </a:rPr>
              <a:t>5- الوسطية في الصلة بالدنيا والآخرة</a:t>
            </a:r>
          </a:p>
          <a:p>
            <a:pPr marL="355600" indent="-355600" algn="justLow">
              <a:spcBef>
                <a:spcPts val="0"/>
              </a:spcBef>
              <a:buClr>
                <a:srgbClr val="C00000"/>
              </a:buClr>
              <a:buSzPct val="50000"/>
              <a:buFont typeface="Wingdings" pitchFamily="2" charset="2"/>
              <a:buChar char="v"/>
              <a:defRPr/>
            </a:pPr>
            <a:r>
              <a:rPr lang="ar-SA" sz="2800" spc="-50" dirty="0" smtClean="0">
                <a:cs typeface="Traditional Arabic" pitchFamily="2" charset="-78"/>
              </a:rPr>
              <a:t>العقيدة وسط بين الرهبانية المنقطعة عن الدنيا, والشهوانية الغافلة عن الآخرة, قال تعالى:            </a:t>
            </a:r>
            <a:r>
              <a:rPr lang="ar-SA" sz="2800" spc="-50" dirty="0" smtClean="0">
                <a:cs typeface="CTraditional Arabic" pitchFamily="2" charset="-78"/>
              </a:rPr>
              <a:t>﴿ </a:t>
            </a:r>
            <a:r>
              <a:rPr lang="ar-SA" sz="2800" spc="-50" dirty="0" smtClean="0">
                <a:solidFill>
                  <a:srgbClr val="00B0F0"/>
                </a:solidFill>
                <a:cs typeface="Traditional Arabic" pitchFamily="2" charset="-78"/>
              </a:rPr>
              <a:t>وَرَهْبَانِيَّةً ابْتَدَعُوهَا مَا كَتَبْنَاهَا عَلَيْهِمْ </a:t>
            </a:r>
            <a:r>
              <a:rPr lang="ar-SA" sz="2800" spc="-50" dirty="0" smtClean="0">
                <a:cs typeface="CTraditional Arabic" pitchFamily="2" charset="-78"/>
              </a:rPr>
              <a:t>﴾</a:t>
            </a:r>
            <a:r>
              <a:rPr lang="ar-SA" sz="2800" spc="-50" dirty="0" smtClean="0">
                <a:cs typeface="Traditional Arabic" pitchFamily="2" charset="-78"/>
              </a:rPr>
              <a:t>.</a:t>
            </a:r>
          </a:p>
          <a:p>
            <a:pPr marL="355600" indent="-355600" algn="justLow">
              <a:spcBef>
                <a:spcPts val="0"/>
              </a:spcBef>
              <a:buClr>
                <a:srgbClr val="C00000"/>
              </a:buClr>
              <a:buSzPct val="50000"/>
              <a:buFont typeface="Wingdings" pitchFamily="2" charset="2"/>
              <a:buChar char="v"/>
              <a:defRPr/>
            </a:pPr>
            <a:endParaRPr lang="ar-SA" sz="2800" spc="-50" dirty="0" smtClean="0">
              <a:cs typeface="CTraditional Arabic"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 calcmode="lin" valueType="num">
                                      <p:cBhvr>
                                        <p:cTn id="14" dur="500" fill="hold"/>
                                        <p:tgtEl>
                                          <p:spTgt spid="8">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8">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 calcmode="lin" valueType="num">
                                      <p:cBhvr>
                                        <p:cTn id="21" dur="500" fill="hold"/>
                                        <p:tgtEl>
                                          <p:spTgt spid="8">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 calcmode="lin" valueType="num">
                                      <p:cBhvr>
                                        <p:cTn id="28" dur="500" fill="hold"/>
                                        <p:tgtEl>
                                          <p:spTgt spid="8">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8">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8">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 calcmode="lin" valueType="num">
                                      <p:cBhvr>
                                        <p:cTn id="35" dur="500" fill="hold"/>
                                        <p:tgtEl>
                                          <p:spTgt spid="8">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8">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8">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8">
                                            <p:txEl>
                                              <p:pRg st="5" end="5"/>
                                            </p:txEl>
                                          </p:spTgt>
                                        </p:tgtEl>
                                        <p:attrNameLst>
                                          <p:attrName>style.visibility</p:attrName>
                                        </p:attrNameLst>
                                      </p:cBhvr>
                                      <p:to>
                                        <p:strVal val="visible"/>
                                      </p:to>
                                    </p:set>
                                    <p:anim calcmode="lin" valueType="num">
                                      <p:cBhvr>
                                        <p:cTn id="42" dur="500" fill="hold"/>
                                        <p:tgtEl>
                                          <p:spTgt spid="8">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8">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7" name="Rectangle 16"/>
          <p:cNvSpPr txBox="1">
            <a:spLocks noGrp="1" noChangeArrowheads="1"/>
          </p:cNvSpPr>
          <p:nvPr/>
        </p:nvSpPr>
        <p:spPr bwMode="auto">
          <a:xfrm>
            <a:off x="6858000" y="6248400"/>
            <a:ext cx="1905000" cy="457200"/>
          </a:xfrm>
          <a:prstGeom prst="rect">
            <a:avLst/>
          </a:prstGeom>
          <a:noFill/>
          <a:ln w="9525">
            <a:noFill/>
            <a:miter lim="800000"/>
            <a:headEnd/>
            <a:tailEnd/>
          </a:ln>
        </p:spPr>
        <p:txBody>
          <a:bodyPr anchor="b"/>
          <a:lstStyle/>
          <a:p>
            <a:pPr rtl="0"/>
            <a:fld id="{A49B3201-D1FA-4AEB-AC4A-BAB5BBB5A078}" type="slidenum">
              <a:rPr lang="ar-SA" sz="1400">
                <a:solidFill>
                  <a:schemeClr val="bg2"/>
                </a:solidFill>
              </a:rPr>
              <a:pPr rtl="0"/>
              <a:t>119</a:t>
            </a:fld>
            <a:endParaRPr lang="en-US" sz="1400">
              <a:solidFill>
                <a:schemeClr val="bg2"/>
              </a:solidFill>
            </a:endParaRPr>
          </a:p>
        </p:txBody>
      </p:sp>
      <p:sp>
        <p:nvSpPr>
          <p:cNvPr id="6" name="Rectangle 2"/>
          <p:cNvSpPr txBox="1">
            <a:spLocks noChangeArrowheads="1"/>
          </p:cNvSpPr>
          <p:nvPr/>
        </p:nvSpPr>
        <p:spPr bwMode="auto">
          <a:xfrm>
            <a:off x="457200" y="685800"/>
            <a:ext cx="8229600" cy="1219200"/>
          </a:xfrm>
          <a:prstGeom prst="rect">
            <a:avLst/>
          </a:prstGeom>
          <a:noFill/>
          <a:ln w="9525">
            <a:noFill/>
            <a:miter lim="800000"/>
            <a:headEnd/>
            <a:tailEnd/>
          </a:ln>
        </p:spPr>
        <p:txBody>
          <a:bodyPr anchor="b"/>
          <a:lstStyle/>
          <a:p>
            <a:pPr algn="ctr" rtl="0">
              <a:defRPr/>
            </a:pPr>
            <a:r>
              <a:rPr lang="ar-SA" sz="6000" b="0" kern="0" dirty="0">
                <a:solidFill>
                  <a:srgbClr val="006633"/>
                </a:solidFill>
                <a:latin typeface="SKR HEAD1" pitchFamily="2" charset="-78"/>
                <a:ea typeface="+mj-ea"/>
                <a:cs typeface="SKR HEAD1" pitchFamily="2" charset="-78"/>
              </a:rPr>
              <a:t>الوحدة الثالثة</a:t>
            </a:r>
            <a:endParaRPr lang="en-US" sz="6000" b="0" kern="0" dirty="0">
              <a:solidFill>
                <a:srgbClr val="006633"/>
              </a:solidFill>
              <a:latin typeface="SKR HEAD1" pitchFamily="2" charset="-78"/>
              <a:ea typeface="+mj-ea"/>
              <a:cs typeface="SKR HEAD1" pitchFamily="2" charset="-78"/>
            </a:endParaRPr>
          </a:p>
        </p:txBody>
      </p:sp>
      <p:sp>
        <p:nvSpPr>
          <p:cNvPr id="7" name="مربع نص 6"/>
          <p:cNvSpPr txBox="1"/>
          <p:nvPr/>
        </p:nvSpPr>
        <p:spPr>
          <a:xfrm>
            <a:off x="2209800" y="1981200"/>
            <a:ext cx="4876800" cy="1216025"/>
          </a:xfrm>
          <a:prstGeom prst="rect">
            <a:avLst/>
          </a:prstGeom>
          <a:noFill/>
        </p:spPr>
        <p:txBody>
          <a:bodyPr rtlCol="1">
            <a:spAutoFit/>
          </a:bodyPr>
          <a:lstStyle/>
          <a:p>
            <a:pPr algn="ctr" rtl="0">
              <a:defRPr/>
            </a:pPr>
            <a:r>
              <a:rPr lang="ar-SA" sz="3800" b="0" dirty="0">
                <a:solidFill>
                  <a:srgbClr val="006633"/>
                </a:solidFill>
                <a:latin typeface="SKR HEAD1" pitchFamily="2" charset="-78"/>
                <a:ea typeface="+mj-ea"/>
                <a:cs typeface="SKR HEAD1" pitchFamily="2" charset="-78"/>
              </a:rPr>
              <a:t>أهمية العقيدة الإسلامية وآثارها</a:t>
            </a:r>
          </a:p>
          <a:p>
            <a:pPr algn="ctr" rtl="0">
              <a:defRPr/>
            </a:pPr>
            <a:endParaRPr lang="ar-SA" sz="3500" b="0" dirty="0">
              <a:solidFill>
                <a:srgbClr val="006633"/>
              </a:solidFill>
            </a:endParaRPr>
          </a:p>
        </p:txBody>
      </p:sp>
      <p:sp>
        <p:nvSpPr>
          <p:cNvPr id="62470" name="Rectangle 3"/>
          <p:cNvSpPr txBox="1">
            <a:spLocks noChangeArrowheads="1"/>
          </p:cNvSpPr>
          <p:nvPr/>
        </p:nvSpPr>
        <p:spPr bwMode="auto">
          <a:xfrm>
            <a:off x="1371600" y="3357563"/>
            <a:ext cx="5486400" cy="2971800"/>
          </a:xfrm>
          <a:prstGeom prst="rect">
            <a:avLst/>
          </a:prstGeom>
          <a:noFill/>
          <a:ln w="9525">
            <a:noFill/>
            <a:miter lim="800000"/>
            <a:headEnd/>
            <a:tailEnd/>
          </a:ln>
        </p:spPr>
        <p:txBody>
          <a:bodyPr/>
          <a:lstStyle/>
          <a:p>
            <a:pPr marL="342900" indent="-342900">
              <a:spcBef>
                <a:spcPct val="20000"/>
              </a:spcBef>
              <a:buClr>
                <a:srgbClr val="CC9900"/>
              </a:buClr>
              <a:buSzPct val="65000"/>
              <a:buFont typeface="Wingdings" pitchFamily="2" charset="2"/>
              <a:buChar char="§"/>
            </a:pPr>
            <a:r>
              <a:rPr lang="ar-SA" sz="3200" b="0" dirty="0">
                <a:latin typeface="SKR HEAD1" pitchFamily="2" charset="-78"/>
                <a:cs typeface="SKR HEAD1" pitchFamily="2" charset="-78"/>
              </a:rPr>
              <a:t>آثار العقيدة على الفرد</a:t>
            </a:r>
          </a:p>
          <a:p>
            <a:pPr marL="342900" indent="-342900">
              <a:spcBef>
                <a:spcPct val="20000"/>
              </a:spcBef>
              <a:buClr>
                <a:srgbClr val="CC9900"/>
              </a:buClr>
              <a:buSzPct val="65000"/>
              <a:buFont typeface="Wingdings" pitchFamily="2" charset="2"/>
              <a:buChar char="§"/>
            </a:pPr>
            <a:r>
              <a:rPr lang="ar-SA" sz="3200" b="0" dirty="0">
                <a:latin typeface="SKR HEAD1" pitchFamily="2" charset="-78"/>
                <a:cs typeface="SKR HEAD1" pitchFamily="2" charset="-78"/>
              </a:rPr>
              <a:t>آثار العقيدة على المجتمع</a:t>
            </a:r>
          </a:p>
        </p:txBody>
      </p:sp>
      <p:sp>
        <p:nvSpPr>
          <p:cNvPr id="8" name="عنصر نائب للتاريخ 7"/>
          <p:cNvSpPr>
            <a:spLocks noGrp="1"/>
          </p:cNvSpPr>
          <p:nvPr>
            <p:ph type="dt" sz="quarter" idx="10"/>
          </p:nvPr>
        </p:nvSpPr>
        <p:spPr/>
        <p:txBody>
          <a:bodyPr/>
          <a:lstStyle/>
          <a:p>
            <a:pPr>
              <a:defRPr/>
            </a:pPr>
            <a:r>
              <a:rPr lang="ar-SA" smtClean="0"/>
              <a:t>الثقافة الإسلامية 101</a:t>
            </a:r>
            <a:endParaRPr lang="en-US"/>
          </a:p>
        </p:txBody>
      </p:sp>
      <p:sp>
        <p:nvSpPr>
          <p:cNvPr id="9" name="عنصر نائب للتذييل 8"/>
          <p:cNvSpPr>
            <a:spLocks noGrp="1"/>
          </p:cNvSpPr>
          <p:nvPr>
            <p:ph type="ftr" sz="quarter" idx="11"/>
          </p:nvPr>
        </p:nvSpPr>
        <p:spPr/>
        <p:txBody>
          <a:bodyPr/>
          <a:lstStyle/>
          <a:p>
            <a:pPr>
              <a:defRPr/>
            </a:pPr>
            <a:r>
              <a:rPr lang="ar-SA"/>
              <a:t>العقيدة الإسلامية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62470">
                                            <p:txEl>
                                              <p:pRg st="0" end="0"/>
                                            </p:txEl>
                                          </p:spTgt>
                                        </p:tgtEl>
                                        <p:attrNameLst>
                                          <p:attrName>style.visibility</p:attrName>
                                        </p:attrNameLst>
                                      </p:cBhvr>
                                      <p:to>
                                        <p:strVal val="visible"/>
                                      </p:to>
                                    </p:set>
                                    <p:animEffect transition="in" filter="fade">
                                      <p:cBhvr>
                                        <p:cTn id="19" dur="500"/>
                                        <p:tgtEl>
                                          <p:spTgt spid="62470">
                                            <p:txEl>
                                              <p:pRg st="0" end="0"/>
                                            </p:txEl>
                                          </p:spTgt>
                                        </p:tgtEl>
                                      </p:cBhvr>
                                    </p:animEffect>
                                    <p:anim calcmode="lin" valueType="num">
                                      <p:cBhvr>
                                        <p:cTn id="20" dur="500" fill="hold"/>
                                        <p:tgtEl>
                                          <p:spTgt spid="62470">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6247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62470">
                                            <p:txEl>
                                              <p:pRg st="1" end="1"/>
                                            </p:txEl>
                                          </p:spTgt>
                                        </p:tgtEl>
                                        <p:attrNameLst>
                                          <p:attrName>style.visibility</p:attrName>
                                        </p:attrNameLst>
                                      </p:cBhvr>
                                      <p:to>
                                        <p:strVal val="visible"/>
                                      </p:to>
                                    </p:set>
                                    <p:animEffect transition="in" filter="fade">
                                      <p:cBhvr>
                                        <p:cTn id="26" dur="500"/>
                                        <p:tgtEl>
                                          <p:spTgt spid="62470">
                                            <p:txEl>
                                              <p:pRg st="1" end="1"/>
                                            </p:txEl>
                                          </p:spTgt>
                                        </p:tgtEl>
                                      </p:cBhvr>
                                    </p:animEffect>
                                    <p:anim calcmode="lin" valueType="num">
                                      <p:cBhvr>
                                        <p:cTn id="27" dur="500" fill="hold"/>
                                        <p:tgtEl>
                                          <p:spTgt spid="62470">
                                            <p:txEl>
                                              <p:pRg st="1" end="1"/>
                                            </p:txEl>
                                          </p:spTgt>
                                        </p:tgtEl>
                                        <p:attrNameLst>
                                          <p:attrName>ppt_x</p:attrName>
                                        </p:attrNameLst>
                                      </p:cBhvr>
                                      <p:tavLst>
                                        <p:tav tm="0">
                                          <p:val>
                                            <p:strVal val="#ppt_x"/>
                                          </p:val>
                                        </p:tav>
                                        <p:tav tm="100000">
                                          <p:val>
                                            <p:strVal val="#ppt_x"/>
                                          </p:val>
                                        </p:tav>
                                      </p:tavLst>
                                    </p:anim>
                                    <p:anim calcmode="lin" valueType="num">
                                      <p:cBhvr>
                                        <p:cTn id="28" dur="500" fill="hold"/>
                                        <p:tgtEl>
                                          <p:spTgt spid="62470">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A44E8AC6-B710-48D3-9EA1-77D44242D8CB}" type="slidenum">
              <a:rPr lang="ar-SA" sz="1400"/>
              <a:pPr rtl="0"/>
              <a:t>120</a:t>
            </a:fld>
            <a:endParaRPr lang="en-US" sz="1400"/>
          </a:p>
        </p:txBody>
      </p:sp>
      <p:sp>
        <p:nvSpPr>
          <p:cNvPr id="348163" name="Rectangle 3"/>
          <p:cNvSpPr>
            <a:spLocks noChangeArrowheads="1"/>
          </p:cNvSpPr>
          <p:nvPr/>
        </p:nvSpPr>
        <p:spPr bwMode="auto">
          <a:xfrm>
            <a:off x="179388" y="1989138"/>
            <a:ext cx="8640762" cy="4176712"/>
          </a:xfrm>
          <a:prstGeom prst="rect">
            <a:avLst/>
          </a:prstGeom>
          <a:noFill/>
          <a:ln w="9525">
            <a:noFill/>
            <a:miter lim="800000"/>
            <a:headEnd/>
            <a:tailEnd/>
          </a:ln>
        </p:spPr>
        <p:txBody>
          <a:bodyPr/>
          <a:lstStyle/>
          <a:p>
            <a:pPr marL="342900" indent="-342900" algn="justLow">
              <a:spcBef>
                <a:spcPts val="0"/>
              </a:spcBef>
              <a:buClr>
                <a:schemeClr val="folHlink"/>
              </a:buClr>
              <a:buSzPct val="60000"/>
              <a:buFont typeface="Wingdings" pitchFamily="2" charset="2"/>
              <a:buNone/>
              <a:defRPr/>
            </a:pPr>
            <a:r>
              <a:rPr lang="ar-SA" sz="2800" b="0" dirty="0">
                <a:solidFill>
                  <a:srgbClr val="0000FF"/>
                </a:solidFill>
                <a:latin typeface="SKR HEAD1" pitchFamily="2" charset="-78"/>
                <a:cs typeface="SKR HEAD1" pitchFamily="2" charset="-78"/>
              </a:rPr>
              <a:t>1- هداية العقل</a:t>
            </a:r>
          </a:p>
          <a:p>
            <a:pPr marL="355600" indent="-355600" algn="justLow">
              <a:spcBef>
                <a:spcPts val="0"/>
              </a:spcBef>
              <a:buClr>
                <a:srgbClr val="C00000"/>
              </a:buClr>
              <a:buSzPct val="100000"/>
              <a:buFont typeface="Arial" pitchFamily="34" charset="0"/>
              <a:buChar char="•"/>
              <a:defRPr/>
            </a:pPr>
            <a:r>
              <a:rPr lang="ar-SA" sz="2800" b="0" dirty="0">
                <a:cs typeface="Traditional Arabic" pitchFamily="2" charset="-78"/>
              </a:rPr>
              <a:t>تقوم العقيدة الإسلامية على أساس من رعاية العقل </a:t>
            </a:r>
            <a:r>
              <a:rPr lang="ar-SA" sz="2800" b="0" dirty="0" err="1">
                <a:cs typeface="Traditional Arabic" pitchFamily="2" charset="-78"/>
              </a:rPr>
              <a:t>وهدايته</a:t>
            </a:r>
            <a:r>
              <a:rPr lang="ar-SA" sz="2800" b="0" dirty="0">
                <a:cs typeface="Traditional Arabic" pitchFamily="2" charset="-78"/>
              </a:rPr>
              <a:t>.</a:t>
            </a:r>
          </a:p>
          <a:p>
            <a:pPr marL="355600" indent="-355600" algn="justLow">
              <a:spcBef>
                <a:spcPts val="0"/>
              </a:spcBef>
              <a:buClr>
                <a:schemeClr val="folHlink"/>
              </a:buClr>
              <a:buSzPct val="60000"/>
              <a:buFont typeface="Wingdings" pitchFamily="2" charset="2"/>
              <a:buNone/>
              <a:defRPr/>
            </a:pPr>
            <a:r>
              <a:rPr lang="ar-SA" sz="2800" dirty="0">
                <a:solidFill>
                  <a:srgbClr val="C00000"/>
                </a:solidFill>
                <a:cs typeface="Traditional Arabic" pitchFamily="2" charset="-78"/>
              </a:rPr>
              <a:t>أ </a:t>
            </a:r>
            <a:r>
              <a:rPr lang="ar-SA" sz="2800" dirty="0" err="1">
                <a:solidFill>
                  <a:srgbClr val="C00000"/>
                </a:solidFill>
                <a:cs typeface="Traditional Arabic" pitchFamily="2" charset="-78"/>
              </a:rPr>
              <a:t>ـ</a:t>
            </a:r>
            <a:r>
              <a:rPr lang="ar-SA" sz="2800" dirty="0">
                <a:solidFill>
                  <a:srgbClr val="C00000"/>
                </a:solidFill>
                <a:cs typeface="Traditional Arabic" pitchFamily="2" charset="-78"/>
              </a:rPr>
              <a:t> منع الإكراه: </a:t>
            </a:r>
            <a:r>
              <a:rPr lang="ar-SA" sz="2800" b="0" dirty="0">
                <a:cs typeface="Traditional Arabic" pitchFamily="2" charset="-78"/>
              </a:rPr>
              <a:t>فالعقيدة الإسلامية تقوم على الاختيار والاقتناع, قال تعالى: </a:t>
            </a:r>
            <a:r>
              <a:rPr lang="ar-SA" sz="2800" b="0" spc="-50" dirty="0">
                <a:cs typeface="CTraditional Arabic" pitchFamily="2" charset="-78"/>
              </a:rPr>
              <a:t>﴿ </a:t>
            </a:r>
            <a:r>
              <a:rPr lang="ar-SA" sz="2800" b="0" spc="-50" dirty="0">
                <a:solidFill>
                  <a:srgbClr val="00B0F0"/>
                </a:solidFill>
                <a:cs typeface="Traditional Arabic" pitchFamily="2" charset="-78"/>
              </a:rPr>
              <a:t>لا إِكْرَاهَ فِي الدِّينِ </a:t>
            </a:r>
            <a:r>
              <a:rPr lang="ar-SA" sz="2800" b="0" spc="-50" dirty="0">
                <a:cs typeface="CTraditional Arabic" pitchFamily="2" charset="-78"/>
              </a:rPr>
              <a:t>﴾</a:t>
            </a:r>
            <a:r>
              <a:rPr lang="ar-SA" sz="2800" b="0" dirty="0">
                <a:cs typeface="Traditional Arabic" pitchFamily="2" charset="-78"/>
              </a:rPr>
              <a:t>.</a:t>
            </a:r>
          </a:p>
          <a:p>
            <a:pPr marL="355600" indent="-355600" algn="justLow">
              <a:spcBef>
                <a:spcPts val="0"/>
              </a:spcBef>
              <a:buClr>
                <a:schemeClr val="folHlink"/>
              </a:buClr>
              <a:buSzPct val="60000"/>
              <a:buFont typeface="Wingdings" pitchFamily="2" charset="2"/>
              <a:buNone/>
              <a:defRPr/>
            </a:pPr>
            <a:r>
              <a:rPr lang="ar-SA" sz="2800" dirty="0">
                <a:solidFill>
                  <a:srgbClr val="C00000"/>
                </a:solidFill>
                <a:cs typeface="Traditional Arabic" pitchFamily="2" charset="-78"/>
              </a:rPr>
              <a:t>ب </a:t>
            </a:r>
            <a:r>
              <a:rPr lang="ar-SA" sz="2800" dirty="0" err="1">
                <a:solidFill>
                  <a:srgbClr val="C00000"/>
                </a:solidFill>
                <a:cs typeface="Traditional Arabic" pitchFamily="2" charset="-78"/>
              </a:rPr>
              <a:t>ـ</a:t>
            </a:r>
            <a:r>
              <a:rPr lang="ar-SA" sz="2800" dirty="0">
                <a:solidFill>
                  <a:srgbClr val="C00000"/>
                </a:solidFill>
                <a:cs typeface="Traditional Arabic" pitchFamily="2" charset="-78"/>
              </a:rPr>
              <a:t> الاعتماد على البرهان: </a:t>
            </a:r>
            <a:r>
              <a:rPr lang="ar-SA" sz="2800" b="0" dirty="0">
                <a:cs typeface="Traditional Arabic" pitchFamily="2" charset="-78"/>
              </a:rPr>
              <a:t>يقوم الإيمان بالعقيدة على اليقين </a:t>
            </a:r>
            <a:r>
              <a:rPr lang="ar-SA" sz="2800" b="0" dirty="0" smtClean="0">
                <a:cs typeface="Traditional Arabic" pitchFamily="2" charset="-78"/>
              </a:rPr>
              <a:t>الجازم, </a:t>
            </a:r>
            <a:r>
              <a:rPr lang="ar-SA" sz="2800" b="0" dirty="0">
                <a:cs typeface="Traditional Arabic" pitchFamily="2" charset="-78"/>
              </a:rPr>
              <a:t>القائم على الدليل والبرهان </a:t>
            </a:r>
            <a:r>
              <a:rPr lang="ar-SA" sz="2800" b="0" spc="-50" dirty="0">
                <a:cs typeface="CTraditional Arabic" pitchFamily="2" charset="-78"/>
              </a:rPr>
              <a:t>﴿ </a:t>
            </a:r>
            <a:r>
              <a:rPr lang="ar-SA" sz="2800" b="0" spc="-50" dirty="0">
                <a:solidFill>
                  <a:srgbClr val="00B0F0"/>
                </a:solidFill>
                <a:cs typeface="Traditional Arabic" pitchFamily="2" charset="-78"/>
              </a:rPr>
              <a:t>قُلْ هَاتُوا بُرْهَانَكُمْ </a:t>
            </a:r>
            <a:r>
              <a:rPr lang="ar-SA" sz="2800" b="0" spc="-50" dirty="0" smtClean="0">
                <a:cs typeface="CTraditional Arabic" pitchFamily="2" charset="-78"/>
              </a:rPr>
              <a:t>﴾</a:t>
            </a:r>
            <a:r>
              <a:rPr lang="ar-SA" sz="2800" b="0" dirty="0" smtClean="0">
                <a:cs typeface="Traditional Arabic" pitchFamily="2" charset="-78"/>
              </a:rPr>
              <a:t>.</a:t>
            </a: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آثار العقيدة على الفرد</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7">
                                            <p:txEl>
                                              <p:pRg st="0" end="0"/>
                                            </p:txEl>
                                          </p:spTgt>
                                        </p:tgtEl>
                                        <p:attrNameLst>
                                          <p:attrName>style.visibility</p:attrName>
                                        </p:attrNameLst>
                                      </p:cBhvr>
                                      <p:to>
                                        <p:strVal val="visible"/>
                                      </p:to>
                                    </p:set>
                                    <p:anim by="(-#ppt_w*2)" calcmode="lin" valueType="num">
                                      <p:cBhvr rctx="PPT">
                                        <p:cTn id="7" dur="250" autoRev="1" fill="hold">
                                          <p:stCondLst>
                                            <p:cond delay="0"/>
                                          </p:stCondLst>
                                        </p:cTn>
                                        <p:tgtEl>
                                          <p:spTgt spid="7">
                                            <p:txEl>
                                              <p:pRg st="0" end="0"/>
                                            </p:txEl>
                                          </p:spTgt>
                                        </p:tgtEl>
                                        <p:attrNameLst>
                                          <p:attrName>ppt_w</p:attrName>
                                        </p:attrNameLst>
                                      </p:cBhvr>
                                    </p:anim>
                                    <p:anim by="(#ppt_w*0.50)" calcmode="lin" valueType="num">
                                      <p:cBhvr>
                                        <p:cTn id="8" dur="250" decel="50000" autoRev="1" fill="hold">
                                          <p:stCondLst>
                                            <p:cond delay="0"/>
                                          </p:stCondLst>
                                        </p:cTn>
                                        <p:tgtEl>
                                          <p:spTgt spid="7">
                                            <p:txEl>
                                              <p:pRg st="0" end="0"/>
                                            </p:txEl>
                                          </p:spTgt>
                                        </p:tgtEl>
                                        <p:attrNameLst>
                                          <p:attrName>ppt_x</p:attrName>
                                        </p:attrNameLst>
                                      </p:cBhvr>
                                    </p:anim>
                                    <p:anim from="(-#ppt_h/2)" to="(#ppt_y)" calcmode="lin" valueType="num">
                                      <p:cBhvr>
                                        <p:cTn id="9" dur="500" fill="hold">
                                          <p:stCondLst>
                                            <p:cond delay="0"/>
                                          </p:stCondLst>
                                        </p:cTn>
                                        <p:tgtEl>
                                          <p:spTgt spid="7">
                                            <p:txEl>
                                              <p:pRg st="0" end="0"/>
                                            </p:txEl>
                                          </p:spTgt>
                                        </p:tgtEl>
                                        <p:attrNameLst>
                                          <p:attrName>ppt_y</p:attrName>
                                        </p:attrNameLst>
                                      </p:cBhvr>
                                    </p:anim>
                                    <p:animRot by="21600000">
                                      <p:cBhvr>
                                        <p:cTn id="10" dur="500" fill="hold">
                                          <p:stCondLst>
                                            <p:cond delay="0"/>
                                          </p:stCondLst>
                                        </p:cTn>
                                        <p:tgtEl>
                                          <p:spTgt spid="7">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grpId="0" nodeType="clickEffect">
                                  <p:stCondLst>
                                    <p:cond delay="0"/>
                                  </p:stCondLst>
                                  <p:childTnLst>
                                    <p:set>
                                      <p:cBhvr>
                                        <p:cTn id="14" dur="1" fill="hold">
                                          <p:stCondLst>
                                            <p:cond delay="0"/>
                                          </p:stCondLst>
                                        </p:cTn>
                                        <p:tgtEl>
                                          <p:spTgt spid="348163">
                                            <p:txEl>
                                              <p:pRg st="0" end="0"/>
                                            </p:txEl>
                                          </p:spTgt>
                                        </p:tgtEl>
                                        <p:attrNameLst>
                                          <p:attrName>style.visibility</p:attrName>
                                        </p:attrNameLst>
                                      </p:cBhvr>
                                      <p:to>
                                        <p:strVal val="visible"/>
                                      </p:to>
                                    </p:set>
                                    <p:anim calcmode="lin" valueType="num">
                                      <p:cBhvr>
                                        <p:cTn id="15" dur="500" fill="hold"/>
                                        <p:tgtEl>
                                          <p:spTgt spid="348163">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34816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34816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348163">
                                            <p:txEl>
                                              <p:pRg st="1" end="1"/>
                                            </p:txEl>
                                          </p:spTgt>
                                        </p:tgtEl>
                                        <p:attrNameLst>
                                          <p:attrName>style.visibility</p:attrName>
                                        </p:attrNameLst>
                                      </p:cBhvr>
                                      <p:to>
                                        <p:strVal val="visible"/>
                                      </p:to>
                                    </p:set>
                                    <p:anim calcmode="lin" valueType="num">
                                      <p:cBhvr>
                                        <p:cTn id="22" dur="500" fill="hold"/>
                                        <p:tgtEl>
                                          <p:spTgt spid="348163">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34816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34816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348163">
                                            <p:txEl>
                                              <p:pRg st="2" end="2"/>
                                            </p:txEl>
                                          </p:spTgt>
                                        </p:tgtEl>
                                        <p:attrNameLst>
                                          <p:attrName>style.visibility</p:attrName>
                                        </p:attrNameLst>
                                      </p:cBhvr>
                                      <p:to>
                                        <p:strVal val="visible"/>
                                      </p:to>
                                    </p:set>
                                    <p:anim calcmode="lin" valueType="num">
                                      <p:cBhvr>
                                        <p:cTn id="29" dur="500" fill="hold"/>
                                        <p:tgtEl>
                                          <p:spTgt spid="348163">
                                            <p:txEl>
                                              <p:pRg st="2" end="2"/>
                                            </p:txEl>
                                          </p:spTgt>
                                        </p:tgtEl>
                                        <p:attrNameLst>
                                          <p:attrName>ppt_x</p:attrName>
                                        </p:attrNameLst>
                                      </p:cBhvr>
                                      <p:tavLst>
                                        <p:tav tm="0">
                                          <p:val>
                                            <p:strVal val="#ppt_x-.2"/>
                                          </p:val>
                                        </p:tav>
                                        <p:tav tm="100000">
                                          <p:val>
                                            <p:strVal val="#ppt_x"/>
                                          </p:val>
                                        </p:tav>
                                      </p:tavLst>
                                    </p:anim>
                                    <p:anim calcmode="lin" valueType="num">
                                      <p:cBhvr>
                                        <p:cTn id="30" dur="500" fill="hold"/>
                                        <p:tgtEl>
                                          <p:spTgt spid="34816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500"/>
                                        <p:tgtEl>
                                          <p:spTgt spid="34816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348163">
                                            <p:txEl>
                                              <p:pRg st="3" end="3"/>
                                            </p:txEl>
                                          </p:spTgt>
                                        </p:tgtEl>
                                        <p:attrNameLst>
                                          <p:attrName>style.visibility</p:attrName>
                                        </p:attrNameLst>
                                      </p:cBhvr>
                                      <p:to>
                                        <p:strVal val="visible"/>
                                      </p:to>
                                    </p:set>
                                    <p:anim calcmode="lin" valueType="num">
                                      <p:cBhvr>
                                        <p:cTn id="36" dur="500" fill="hold"/>
                                        <p:tgtEl>
                                          <p:spTgt spid="348163">
                                            <p:txEl>
                                              <p:pRg st="3" end="3"/>
                                            </p:txEl>
                                          </p:spTgt>
                                        </p:tgtEl>
                                        <p:attrNameLst>
                                          <p:attrName>ppt_x</p:attrName>
                                        </p:attrNameLst>
                                      </p:cBhvr>
                                      <p:tavLst>
                                        <p:tav tm="0">
                                          <p:val>
                                            <p:strVal val="#ppt_x-.2"/>
                                          </p:val>
                                        </p:tav>
                                        <p:tav tm="100000">
                                          <p:val>
                                            <p:strVal val="#ppt_x"/>
                                          </p:val>
                                        </p:tav>
                                      </p:tavLst>
                                    </p:anim>
                                    <p:anim calcmode="lin" valueType="num">
                                      <p:cBhvr>
                                        <p:cTn id="37" dur="500" fill="hold"/>
                                        <p:tgtEl>
                                          <p:spTgt spid="34816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500"/>
                                        <p:tgtEl>
                                          <p:spTgt spid="3481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63" grpId="0" build="p"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A44E8AC6-B710-48D3-9EA1-77D44242D8CB}" type="slidenum">
              <a:rPr lang="ar-SA" sz="1400"/>
              <a:pPr rtl="0"/>
              <a:t>121</a:t>
            </a:fld>
            <a:endParaRPr lang="en-US" sz="1400"/>
          </a:p>
        </p:txBody>
      </p:sp>
      <p:sp>
        <p:nvSpPr>
          <p:cNvPr id="348163" name="Rectangle 3"/>
          <p:cNvSpPr>
            <a:spLocks noChangeArrowheads="1"/>
          </p:cNvSpPr>
          <p:nvPr/>
        </p:nvSpPr>
        <p:spPr bwMode="auto">
          <a:xfrm>
            <a:off x="179388" y="1989138"/>
            <a:ext cx="8640762" cy="4176712"/>
          </a:xfrm>
          <a:prstGeom prst="rect">
            <a:avLst/>
          </a:prstGeom>
          <a:noFill/>
          <a:ln w="9525">
            <a:noFill/>
            <a:miter lim="800000"/>
            <a:headEnd/>
            <a:tailEnd/>
          </a:ln>
        </p:spPr>
        <p:txBody>
          <a:bodyPr/>
          <a:lstStyle/>
          <a:p>
            <a:pPr marL="355600" indent="-355600" algn="justLow">
              <a:spcBef>
                <a:spcPts val="0"/>
              </a:spcBef>
              <a:buClr>
                <a:schemeClr val="folHlink"/>
              </a:buClr>
              <a:buSzPct val="60000"/>
              <a:buFont typeface="Wingdings" pitchFamily="2" charset="2"/>
              <a:buNone/>
              <a:defRPr/>
            </a:pPr>
            <a:r>
              <a:rPr lang="ar-SA" sz="2800" dirty="0" smtClean="0">
                <a:solidFill>
                  <a:srgbClr val="C00000"/>
                </a:solidFill>
                <a:cs typeface="Traditional Arabic" pitchFamily="2" charset="-78"/>
              </a:rPr>
              <a:t>ج- </a:t>
            </a:r>
            <a:r>
              <a:rPr lang="ar-SA" sz="2800" dirty="0">
                <a:solidFill>
                  <a:srgbClr val="C00000"/>
                </a:solidFill>
                <a:cs typeface="Traditional Arabic" pitchFamily="2" charset="-78"/>
              </a:rPr>
              <a:t>الإجابة على الأسئلة الكبرى في الحياة: </a:t>
            </a:r>
            <a:r>
              <a:rPr lang="ar-SA" sz="2800" b="0" dirty="0" smtClean="0">
                <a:cs typeface="Traditional Arabic" pitchFamily="2" charset="-78"/>
              </a:rPr>
              <a:t>عن </a:t>
            </a:r>
            <a:r>
              <a:rPr lang="ar-SA" sz="2800" b="0" dirty="0">
                <a:cs typeface="Traditional Arabic" pitchFamily="2" charset="-78"/>
              </a:rPr>
              <a:t>الوجود وخالقه, والإنسان وغايته, والعالم ونهايته, وفي الإيمان يجد المؤمن الإجابة الشافية الهادية لتساؤلاته المحيرة: من أنا؟ ومن أين جئت؟ وإلى أين أذهب؟ ولماذا خُلقت؟ ومن خلقني</a:t>
            </a:r>
            <a:r>
              <a:rPr lang="ar-SA" sz="2800" b="0" dirty="0" smtClean="0">
                <a:cs typeface="Traditional Arabic" pitchFamily="2" charset="-78"/>
              </a:rPr>
              <a:t>؟</a:t>
            </a:r>
          </a:p>
          <a:p>
            <a:pPr algn="ctr">
              <a:spcBef>
                <a:spcPts val="0"/>
              </a:spcBef>
              <a:buClr>
                <a:schemeClr val="folHlink"/>
              </a:buClr>
              <a:buSzPct val="60000"/>
              <a:buFont typeface="Wingdings" pitchFamily="2" charset="2"/>
              <a:buNone/>
              <a:defRPr/>
            </a:pPr>
            <a:r>
              <a:rPr lang="ar-SA" sz="2800" b="0" dirty="0" smtClean="0">
                <a:cs typeface="Traditional Arabic" pitchFamily="2" charset="-78"/>
              </a:rPr>
              <a:t>جئتُ لا أعلمُ من أين ولكني أتيتُ</a:t>
            </a:r>
          </a:p>
          <a:p>
            <a:pPr algn="ctr">
              <a:spcBef>
                <a:spcPts val="0"/>
              </a:spcBef>
              <a:buClr>
                <a:schemeClr val="folHlink"/>
              </a:buClr>
              <a:buSzPct val="60000"/>
              <a:buFont typeface="Wingdings" pitchFamily="2" charset="2"/>
              <a:buNone/>
              <a:defRPr/>
            </a:pPr>
            <a:r>
              <a:rPr lang="ar-SA" sz="2800" b="0" dirty="0" smtClean="0">
                <a:cs typeface="Traditional Arabic" pitchFamily="2" charset="-78"/>
              </a:rPr>
              <a:t>ولقد أبصـرتُ قدّامي طريقاً فمشَيتُ</a:t>
            </a:r>
          </a:p>
          <a:p>
            <a:pPr algn="ctr">
              <a:spcBef>
                <a:spcPts val="0"/>
              </a:spcBef>
              <a:buClr>
                <a:schemeClr val="folHlink"/>
              </a:buClr>
              <a:buSzPct val="60000"/>
              <a:buFont typeface="Wingdings" pitchFamily="2" charset="2"/>
              <a:buNone/>
              <a:defRPr/>
            </a:pPr>
            <a:r>
              <a:rPr lang="ar-SA" sz="2800" b="0" dirty="0" smtClean="0">
                <a:cs typeface="Traditional Arabic" pitchFamily="2" charset="-78"/>
              </a:rPr>
              <a:t>وسأبقى سائراً إن شِئتُ هذا أم أبيتُ</a:t>
            </a:r>
          </a:p>
          <a:p>
            <a:pPr marL="342900" indent="-342900" algn="ctr">
              <a:spcBef>
                <a:spcPts val="0"/>
              </a:spcBef>
              <a:buClr>
                <a:schemeClr val="folHlink"/>
              </a:buClr>
              <a:buSzPct val="60000"/>
              <a:buFont typeface="Wingdings" pitchFamily="2" charset="2"/>
              <a:buNone/>
              <a:defRPr/>
            </a:pPr>
            <a:r>
              <a:rPr lang="ar-SA" sz="2800" b="0" dirty="0" smtClean="0">
                <a:cs typeface="Traditional Arabic" pitchFamily="2" charset="-78"/>
              </a:rPr>
              <a:t>كيف جئتُ؟ كيف أبصرتُ طريقي؟ لســـتُ أدري</a:t>
            </a:r>
          </a:p>
          <a:p>
            <a:pPr marL="342900" indent="-342900" algn="justLow">
              <a:spcBef>
                <a:spcPts val="0"/>
              </a:spcBef>
              <a:buClr>
                <a:schemeClr val="folHlink"/>
              </a:buClr>
              <a:buSzPct val="60000"/>
              <a:defRPr/>
            </a:pPr>
            <a:r>
              <a:rPr lang="ar-SA" sz="2800" dirty="0" smtClean="0">
                <a:solidFill>
                  <a:srgbClr val="C00000"/>
                </a:solidFill>
                <a:cs typeface="Traditional Arabic" pitchFamily="2" charset="-78"/>
              </a:rPr>
              <a:t>د- تحرير العقل من الخرافات والأوهام: </a:t>
            </a:r>
            <a:r>
              <a:rPr lang="ar-SA" sz="2800" b="0" dirty="0" smtClean="0">
                <a:cs typeface="Traditional Arabic" pitchFamily="2" charset="-78"/>
              </a:rPr>
              <a:t>إن وضوح العقيدة في أدلتها وبراهينها، ومنهجها في البناء على الإثبات العقليّ، والدليل الكونيّ.</a:t>
            </a:r>
          </a:p>
          <a:p>
            <a:pPr marL="342900" indent="-342900" algn="ctr">
              <a:spcBef>
                <a:spcPts val="0"/>
              </a:spcBef>
              <a:buClr>
                <a:schemeClr val="folHlink"/>
              </a:buClr>
              <a:buSzPct val="60000"/>
              <a:buFont typeface="Wingdings" pitchFamily="2" charset="2"/>
              <a:buNone/>
              <a:defRPr/>
            </a:pPr>
            <a:endParaRPr lang="ar-SA" sz="2800" b="0" dirty="0" smtClean="0">
              <a:cs typeface="Traditional Arabic" pitchFamily="2" charset="-78"/>
            </a:endParaRPr>
          </a:p>
          <a:p>
            <a:pPr marL="342900" indent="-342900" algn="ctr">
              <a:spcBef>
                <a:spcPts val="0"/>
              </a:spcBef>
              <a:buClr>
                <a:schemeClr val="folHlink"/>
              </a:buClr>
              <a:buSzPct val="60000"/>
              <a:buFont typeface="Wingdings" pitchFamily="2" charset="2"/>
              <a:buNone/>
              <a:defRPr/>
            </a:pP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آثار العقيدة على الفرد</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48163">
                                            <p:txEl>
                                              <p:pRg st="0" end="0"/>
                                            </p:txEl>
                                          </p:spTgt>
                                        </p:tgtEl>
                                        <p:attrNameLst>
                                          <p:attrName>style.visibility</p:attrName>
                                        </p:attrNameLst>
                                      </p:cBhvr>
                                      <p:to>
                                        <p:strVal val="visible"/>
                                      </p:to>
                                    </p:set>
                                    <p:anim calcmode="lin" valueType="num">
                                      <p:cBhvr>
                                        <p:cTn id="7" dur="500" fill="hold"/>
                                        <p:tgtEl>
                                          <p:spTgt spid="348163">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34816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34816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48163">
                                            <p:txEl>
                                              <p:pRg st="1" end="1"/>
                                            </p:txEl>
                                          </p:spTgt>
                                        </p:tgtEl>
                                        <p:attrNameLst>
                                          <p:attrName>style.visibility</p:attrName>
                                        </p:attrNameLst>
                                      </p:cBhvr>
                                      <p:to>
                                        <p:strVal val="visible"/>
                                      </p:to>
                                    </p:set>
                                    <p:anim calcmode="lin" valueType="num">
                                      <p:cBhvr>
                                        <p:cTn id="14" dur="500" fill="hold"/>
                                        <p:tgtEl>
                                          <p:spTgt spid="348163">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34816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34816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48163">
                                            <p:txEl>
                                              <p:pRg st="2" end="2"/>
                                            </p:txEl>
                                          </p:spTgt>
                                        </p:tgtEl>
                                        <p:attrNameLst>
                                          <p:attrName>style.visibility</p:attrName>
                                        </p:attrNameLst>
                                      </p:cBhvr>
                                      <p:to>
                                        <p:strVal val="visible"/>
                                      </p:to>
                                    </p:set>
                                    <p:anim calcmode="lin" valueType="num">
                                      <p:cBhvr>
                                        <p:cTn id="21" dur="500" fill="hold"/>
                                        <p:tgtEl>
                                          <p:spTgt spid="348163">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34816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34816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348163">
                                            <p:txEl>
                                              <p:pRg st="3" end="3"/>
                                            </p:txEl>
                                          </p:spTgt>
                                        </p:tgtEl>
                                        <p:attrNameLst>
                                          <p:attrName>style.visibility</p:attrName>
                                        </p:attrNameLst>
                                      </p:cBhvr>
                                      <p:to>
                                        <p:strVal val="visible"/>
                                      </p:to>
                                    </p:set>
                                    <p:anim calcmode="lin" valueType="num">
                                      <p:cBhvr>
                                        <p:cTn id="28" dur="500" fill="hold"/>
                                        <p:tgtEl>
                                          <p:spTgt spid="348163">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34816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34816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348163">
                                            <p:txEl>
                                              <p:pRg st="4" end="4"/>
                                            </p:txEl>
                                          </p:spTgt>
                                        </p:tgtEl>
                                        <p:attrNameLst>
                                          <p:attrName>style.visibility</p:attrName>
                                        </p:attrNameLst>
                                      </p:cBhvr>
                                      <p:to>
                                        <p:strVal val="visible"/>
                                      </p:to>
                                    </p:set>
                                    <p:anim calcmode="lin" valueType="num">
                                      <p:cBhvr>
                                        <p:cTn id="35" dur="500" fill="hold"/>
                                        <p:tgtEl>
                                          <p:spTgt spid="348163">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34816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34816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348163">
                                            <p:txEl>
                                              <p:pRg st="5" end="5"/>
                                            </p:txEl>
                                          </p:spTgt>
                                        </p:tgtEl>
                                        <p:attrNameLst>
                                          <p:attrName>style.visibility</p:attrName>
                                        </p:attrNameLst>
                                      </p:cBhvr>
                                      <p:to>
                                        <p:strVal val="visible"/>
                                      </p:to>
                                    </p:set>
                                    <p:anim calcmode="lin" valueType="num">
                                      <p:cBhvr>
                                        <p:cTn id="42" dur="500" fill="hold"/>
                                        <p:tgtEl>
                                          <p:spTgt spid="348163">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34816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3481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63" grpId="0" build="p"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980A937A-DC7C-4D0C-B2A5-769A3BE93075}" type="slidenum">
              <a:rPr lang="ar-SA" sz="1400"/>
              <a:pPr rtl="0"/>
              <a:t>122</a:t>
            </a:fld>
            <a:endParaRPr lang="en-US" sz="1400"/>
          </a:p>
        </p:txBody>
      </p:sp>
      <p:sp>
        <p:nvSpPr>
          <p:cNvPr id="349187" name="Rectangle 3"/>
          <p:cNvSpPr>
            <a:spLocks noChangeArrowheads="1"/>
          </p:cNvSpPr>
          <p:nvPr/>
        </p:nvSpPr>
        <p:spPr bwMode="auto">
          <a:xfrm>
            <a:off x="179388" y="1989138"/>
            <a:ext cx="8640762" cy="3538537"/>
          </a:xfrm>
          <a:prstGeom prst="rect">
            <a:avLst/>
          </a:prstGeom>
          <a:noFill/>
          <a:ln w="9525">
            <a:noFill/>
            <a:miter lim="800000"/>
            <a:headEnd/>
            <a:tailEnd/>
          </a:ln>
        </p:spPr>
        <p:txBody>
          <a:bodyPr/>
          <a:lstStyle/>
          <a:p>
            <a:pPr algn="justLow">
              <a:spcBef>
                <a:spcPts val="0"/>
              </a:spcBef>
              <a:buClr>
                <a:schemeClr val="folHlink"/>
              </a:buClr>
              <a:buSzPct val="60000"/>
              <a:buFont typeface="Wingdings" pitchFamily="2" charset="2"/>
              <a:buNone/>
            </a:pPr>
            <a:r>
              <a:rPr lang="ar-SA" sz="2800" b="0" dirty="0" smtClean="0">
                <a:solidFill>
                  <a:srgbClr val="0000FF"/>
                </a:solidFill>
                <a:latin typeface="SKR HEAD1" pitchFamily="2" charset="-78"/>
                <a:cs typeface="SKR HEAD1" pitchFamily="2" charset="-78"/>
              </a:rPr>
              <a:t>2- سكينة النفس</a:t>
            </a:r>
          </a:p>
          <a:p>
            <a:pPr marL="355600" indent="-355600" algn="justLow">
              <a:spcBef>
                <a:spcPts val="0"/>
              </a:spcBef>
              <a:buClr>
                <a:schemeClr val="folHlink"/>
              </a:buClr>
              <a:buSzPct val="60000"/>
            </a:pPr>
            <a:r>
              <a:rPr lang="ar-SA" sz="2800" dirty="0" smtClean="0">
                <a:solidFill>
                  <a:srgbClr val="C00000"/>
                </a:solidFill>
                <a:cs typeface="Traditional Arabic" pitchFamily="2" charset="-78"/>
              </a:rPr>
              <a:t>أ- الخالق </a:t>
            </a:r>
            <a:r>
              <a:rPr lang="ar-SA" sz="2800" dirty="0">
                <a:solidFill>
                  <a:srgbClr val="C00000"/>
                </a:solidFill>
                <a:cs typeface="Traditional Arabic" pitchFamily="2" charset="-78"/>
              </a:rPr>
              <a:t>مصدر </a:t>
            </a:r>
            <a:r>
              <a:rPr lang="ar-SA" sz="2800" dirty="0" smtClean="0">
                <a:solidFill>
                  <a:srgbClr val="C00000"/>
                </a:solidFill>
                <a:cs typeface="Traditional Arabic" pitchFamily="2" charset="-78"/>
              </a:rPr>
              <a:t>الطمأنينة: </a:t>
            </a:r>
            <a:r>
              <a:rPr lang="ar-SA" sz="2800" b="0" dirty="0" smtClean="0">
                <a:cs typeface="Traditional Arabic" pitchFamily="2" charset="-78"/>
              </a:rPr>
              <a:t>قال تعالى: </a:t>
            </a:r>
            <a:r>
              <a:rPr lang="ar-SA" sz="2800" b="0" spc="-50" dirty="0" smtClean="0">
                <a:cs typeface="CTraditional Arabic" pitchFamily="2" charset="-78"/>
              </a:rPr>
              <a:t>﴿ </a:t>
            </a:r>
            <a:r>
              <a:rPr lang="ar-SA" sz="2800" b="0" spc="-50" dirty="0" smtClean="0">
                <a:solidFill>
                  <a:srgbClr val="00B0F0"/>
                </a:solidFill>
                <a:cs typeface="Traditional Arabic" pitchFamily="2" charset="-78"/>
              </a:rPr>
              <a:t>هُوَ الَّذِي أَنْزَلَ السَّكِينَةَ فِي قُلُوبِ الْمُؤْمِنِينَ لِيَزْدَادُوا إِيمَاناً مَعَ إِيمَانِهِمْ </a:t>
            </a:r>
            <a:r>
              <a:rPr lang="ar-SA" sz="2800" b="0" spc="-50" dirty="0" smtClean="0">
                <a:cs typeface="CTraditional Arabic" pitchFamily="2" charset="-78"/>
              </a:rPr>
              <a:t>﴾</a:t>
            </a:r>
            <a:r>
              <a:rPr lang="ar-SA" sz="2800" b="0" dirty="0" smtClean="0">
                <a:cs typeface="Traditional Arabic" pitchFamily="2" charset="-78"/>
              </a:rPr>
              <a:t>.</a:t>
            </a:r>
            <a:endParaRPr lang="ar-SA" sz="2800" b="0" dirty="0">
              <a:cs typeface="Traditional Arabic" pitchFamily="2" charset="-78"/>
            </a:endParaRPr>
          </a:p>
          <a:p>
            <a:pPr marL="355600" indent="-355600" algn="justLow">
              <a:spcBef>
                <a:spcPts val="0"/>
              </a:spcBef>
              <a:buClr>
                <a:schemeClr val="folHlink"/>
              </a:buClr>
              <a:buSzPct val="60000"/>
              <a:buFont typeface="Wingdings" pitchFamily="2" charset="2"/>
              <a:buNone/>
            </a:pPr>
            <a:r>
              <a:rPr lang="ar-SA" sz="2800" spc="-10" dirty="0">
                <a:solidFill>
                  <a:srgbClr val="C00000"/>
                </a:solidFill>
                <a:cs typeface="Traditional Arabic" pitchFamily="2" charset="-78"/>
              </a:rPr>
              <a:t>ب- دفع القلق </a:t>
            </a:r>
            <a:r>
              <a:rPr lang="ar-SA" sz="2800" spc="-10" dirty="0" smtClean="0">
                <a:solidFill>
                  <a:srgbClr val="C00000"/>
                </a:solidFill>
                <a:cs typeface="Traditional Arabic" pitchFamily="2" charset="-78"/>
              </a:rPr>
              <a:t>والتوتر: </a:t>
            </a:r>
            <a:r>
              <a:rPr lang="ar-SA" sz="2800" b="0" spc="-10" dirty="0" smtClean="0">
                <a:cs typeface="Traditional Arabic" pitchFamily="2" charset="-78"/>
              </a:rPr>
              <a:t>في النفس قلق على المستقبل، ولا يزيل هذا القلق إلا الإيمان، فالمؤمن الموحِّد ينظر إلى الغيب بعين التفاؤل والرضا عن الله تعالى في قضائه وقدره, </a:t>
            </a:r>
            <a:r>
              <a:rPr lang="ar-SA" sz="2800" b="0" spc="-10" dirty="0" smtClean="0">
                <a:cs typeface="CTraditional Arabic" pitchFamily="2" charset="-78"/>
              </a:rPr>
              <a:t>﴿ </a:t>
            </a:r>
            <a:r>
              <a:rPr lang="ar-SA" sz="2800" b="0" spc="-10" dirty="0" smtClean="0">
                <a:solidFill>
                  <a:srgbClr val="00B0F0"/>
                </a:solidFill>
                <a:cs typeface="Traditional Arabic" pitchFamily="2" charset="-78"/>
              </a:rPr>
              <a:t>الَّذِينَ آمَنُوا وَلَمْ يَلْبِسُوا إِيمَانَهُمْ بِظُلْمٍ أُوْلَئِكَ لَهُمْ الأَمْنُ وَهُمْ مُهْتَدُونَ </a:t>
            </a:r>
            <a:r>
              <a:rPr lang="ar-SA" sz="2800" b="0" spc="-10" dirty="0" smtClean="0">
                <a:cs typeface="CTraditional Arabic" pitchFamily="2" charset="-78"/>
              </a:rPr>
              <a:t>﴾</a:t>
            </a:r>
            <a:r>
              <a:rPr lang="ar-SA" sz="2800" b="0" spc="-10" dirty="0" smtClean="0">
                <a:cs typeface="Traditional Arabic" pitchFamily="2" charset="-78"/>
              </a:rPr>
              <a:t>.</a:t>
            </a:r>
          </a:p>
          <a:p>
            <a:pPr marL="355600" indent="-355600" algn="justLow">
              <a:spcBef>
                <a:spcPts val="0"/>
              </a:spcBef>
              <a:buClr>
                <a:schemeClr val="folHlink"/>
              </a:buClr>
              <a:buSzPct val="60000"/>
            </a:pPr>
            <a:r>
              <a:rPr lang="ar-SA" sz="2800" dirty="0" smtClean="0">
                <a:solidFill>
                  <a:srgbClr val="C00000"/>
                </a:solidFill>
                <a:cs typeface="Traditional Arabic" pitchFamily="2" charset="-78"/>
              </a:rPr>
              <a:t>ج- التوافق بين الإيمان والفطرة: </a:t>
            </a:r>
            <a:r>
              <a:rPr lang="ar-SA" sz="2800" b="0" dirty="0" smtClean="0">
                <a:cs typeface="Traditional Arabic" pitchFamily="2" charset="-78"/>
              </a:rPr>
              <a:t>من أسباب الطمأنينة التوافق بين الإيمان والفطرة الذي </a:t>
            </a:r>
            <a:r>
              <a:rPr lang="ar-SA" sz="2800" b="0" dirty="0" err="1" smtClean="0">
                <a:cs typeface="Traditional Arabic" pitchFamily="2" charset="-78"/>
              </a:rPr>
              <a:t>به</a:t>
            </a:r>
            <a:r>
              <a:rPr lang="ar-SA" sz="2800" b="0" dirty="0" smtClean="0">
                <a:cs typeface="Traditional Arabic" pitchFamily="2" charset="-78"/>
              </a:rPr>
              <a:t> تطمئن النفس وتسعد, قال تعالى: </a:t>
            </a:r>
            <a:r>
              <a:rPr lang="ar-SA" sz="2800" b="0" spc="-50" dirty="0" smtClean="0">
                <a:cs typeface="CTraditional Arabic" pitchFamily="2" charset="-78"/>
              </a:rPr>
              <a:t>﴿ </a:t>
            </a:r>
            <a:r>
              <a:rPr lang="ar-SA" sz="2800" b="0" spc="-50" dirty="0" smtClean="0">
                <a:solidFill>
                  <a:srgbClr val="00B0F0"/>
                </a:solidFill>
                <a:cs typeface="Traditional Arabic" pitchFamily="2" charset="-78"/>
              </a:rPr>
              <a:t>اللَّهُ نُورُ السَّمَوَاتِ وَالأَرْضِ مَثَلُ نُورِهِ كَمِشْكَاةٍ فِيهَا مِصْبَاحٌ الْمِصْبَاحُ فِي زُجَاجَةٍ الزُّجَاجَةُ كَأَنَّهَا كَوْكَبٌ دُرِّيٌّ يُوقَدُ مِنْ شَجَرَةٍ مُبَارَكَةٍ زَيْتُونِةٍ لا شَرْقِيَّةٍ وَلا غَرْبِيَّةٍ يَكَادُ زَيْتُهَا يُضِيءُ وَلَوْ لَمْ تَمْسَسْهُ نَارٌ نُورٌ عَلَى نُورٍ </a:t>
            </a:r>
            <a:r>
              <a:rPr lang="ar-SA" sz="2800" b="0" spc="-50" dirty="0" smtClean="0">
                <a:cs typeface="CTraditional Arabic" pitchFamily="2" charset="-78"/>
              </a:rPr>
              <a:t>﴾</a:t>
            </a:r>
            <a:r>
              <a:rPr lang="ar-SA" sz="2800" b="0" dirty="0" smtClean="0">
                <a:cs typeface="Traditional Arabic" pitchFamily="2" charset="-78"/>
              </a:rPr>
              <a:t>.</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آثار العقيدة على الفرد</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49187">
                                            <p:txEl>
                                              <p:pRg st="0" end="0"/>
                                            </p:txEl>
                                          </p:spTgt>
                                        </p:tgtEl>
                                        <p:attrNameLst>
                                          <p:attrName>style.visibility</p:attrName>
                                        </p:attrNameLst>
                                      </p:cBhvr>
                                      <p:to>
                                        <p:strVal val="visible"/>
                                      </p:to>
                                    </p:set>
                                    <p:anim calcmode="lin" valueType="num">
                                      <p:cBhvr>
                                        <p:cTn id="7" dur="500" fill="hold"/>
                                        <p:tgtEl>
                                          <p:spTgt spid="349187">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34918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34918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49187">
                                            <p:txEl>
                                              <p:pRg st="1" end="1"/>
                                            </p:txEl>
                                          </p:spTgt>
                                        </p:tgtEl>
                                        <p:attrNameLst>
                                          <p:attrName>style.visibility</p:attrName>
                                        </p:attrNameLst>
                                      </p:cBhvr>
                                      <p:to>
                                        <p:strVal val="visible"/>
                                      </p:to>
                                    </p:set>
                                    <p:anim calcmode="lin" valueType="num">
                                      <p:cBhvr>
                                        <p:cTn id="14" dur="500" fill="hold"/>
                                        <p:tgtEl>
                                          <p:spTgt spid="349187">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34918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34918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49187">
                                            <p:txEl>
                                              <p:pRg st="2" end="2"/>
                                            </p:txEl>
                                          </p:spTgt>
                                        </p:tgtEl>
                                        <p:attrNameLst>
                                          <p:attrName>style.visibility</p:attrName>
                                        </p:attrNameLst>
                                      </p:cBhvr>
                                      <p:to>
                                        <p:strVal val="visible"/>
                                      </p:to>
                                    </p:set>
                                    <p:anim calcmode="lin" valueType="num">
                                      <p:cBhvr>
                                        <p:cTn id="21" dur="500" fill="hold"/>
                                        <p:tgtEl>
                                          <p:spTgt spid="349187">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34918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34918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349187">
                                            <p:txEl>
                                              <p:pRg st="3" end="3"/>
                                            </p:txEl>
                                          </p:spTgt>
                                        </p:tgtEl>
                                        <p:attrNameLst>
                                          <p:attrName>style.visibility</p:attrName>
                                        </p:attrNameLst>
                                      </p:cBhvr>
                                      <p:to>
                                        <p:strVal val="visible"/>
                                      </p:to>
                                    </p:set>
                                    <p:anim calcmode="lin" valueType="num">
                                      <p:cBhvr>
                                        <p:cTn id="28" dur="500" fill="hold"/>
                                        <p:tgtEl>
                                          <p:spTgt spid="349187">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34918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3491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87"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245A69F4-9491-4D5C-89FD-D9AC015B5D3B}" type="slidenum">
              <a:rPr lang="ar-SA" sz="1400"/>
              <a:pPr rtl="0"/>
              <a:t>123</a:t>
            </a:fld>
            <a:endParaRPr lang="en-US" sz="1400"/>
          </a:p>
        </p:txBody>
      </p:sp>
      <p:sp>
        <p:nvSpPr>
          <p:cNvPr id="350211" name="Rectangle 3"/>
          <p:cNvSpPr>
            <a:spLocks noChangeArrowheads="1"/>
          </p:cNvSpPr>
          <p:nvPr/>
        </p:nvSpPr>
        <p:spPr bwMode="auto">
          <a:xfrm>
            <a:off x="179388" y="1989138"/>
            <a:ext cx="8640762" cy="4103687"/>
          </a:xfrm>
          <a:prstGeom prst="rect">
            <a:avLst/>
          </a:prstGeom>
          <a:noFill/>
          <a:ln w="9525">
            <a:noFill/>
            <a:miter lim="800000"/>
            <a:headEnd/>
            <a:tailEnd/>
          </a:ln>
        </p:spPr>
        <p:txBody>
          <a:bodyPr/>
          <a:lstStyle/>
          <a:p>
            <a:pPr algn="justLow">
              <a:spcBef>
                <a:spcPts val="0"/>
              </a:spcBef>
              <a:buClr>
                <a:schemeClr val="folHlink"/>
              </a:buClr>
              <a:buSzPct val="60000"/>
            </a:pPr>
            <a:r>
              <a:rPr lang="ar-SA" sz="2800" b="0" dirty="0" smtClean="0">
                <a:solidFill>
                  <a:srgbClr val="0000FF"/>
                </a:solidFill>
                <a:latin typeface="SKR HEAD1" pitchFamily="2" charset="-78"/>
                <a:cs typeface="SKR HEAD1" pitchFamily="2" charset="-78"/>
              </a:rPr>
              <a:t>3- استقامة السلوك</a:t>
            </a:r>
          </a:p>
          <a:p>
            <a:pPr marL="514350" indent="-514350" algn="justLow">
              <a:spcBef>
                <a:spcPts val="0"/>
              </a:spcBef>
              <a:buClr>
                <a:schemeClr val="folHlink"/>
              </a:buClr>
              <a:buSzPct val="60000"/>
            </a:pPr>
            <a:r>
              <a:rPr lang="ar-SA" sz="2800" dirty="0" smtClean="0">
                <a:solidFill>
                  <a:srgbClr val="C00000"/>
                </a:solidFill>
                <a:cs typeface="Traditional Arabic" pitchFamily="2" charset="-78"/>
              </a:rPr>
              <a:t>أ- الربط </a:t>
            </a:r>
            <a:r>
              <a:rPr lang="ar-SA" sz="2800" dirty="0">
                <a:solidFill>
                  <a:srgbClr val="C00000"/>
                </a:solidFill>
                <a:cs typeface="Traditional Arabic" pitchFamily="2" charset="-78"/>
              </a:rPr>
              <a:t>بين الإيمان والعمل</a:t>
            </a:r>
            <a:r>
              <a:rPr lang="ar-SA" sz="2800" dirty="0" smtClean="0">
                <a:solidFill>
                  <a:srgbClr val="C00000"/>
                </a:solidFill>
                <a:cs typeface="Traditional Arabic" pitchFamily="2" charset="-78"/>
              </a:rPr>
              <a:t>: </a:t>
            </a:r>
            <a:r>
              <a:rPr lang="ar-SA" sz="2800" b="0" dirty="0" smtClean="0">
                <a:cs typeface="Traditional Arabic" pitchFamily="2" charset="-78"/>
              </a:rPr>
              <a:t>ثمرة الإيمان الخالص هي العمل الصالح على مراد الله ومراد رسوله </a:t>
            </a:r>
            <a:r>
              <a:rPr lang="ar-SA" sz="2800" b="0" dirty="0" err="1" smtClean="0">
                <a:cs typeface="CTraditional Arabic" pitchFamily="2" charset="-78"/>
              </a:rPr>
              <a:t>ج</a:t>
            </a:r>
            <a:r>
              <a:rPr lang="ar-SA" sz="2800" b="0" dirty="0" smtClean="0">
                <a:cs typeface="Traditional Arabic" pitchFamily="2" charset="-78"/>
              </a:rPr>
              <a:t>, وذلك هو سبيل الله, 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وَأَنَّ هَذَا صِرَاطِي مُسْتَقِيماً فَاتَّبِعُوهُ </a:t>
            </a:r>
            <a:r>
              <a:rPr lang="ar-SA" sz="2800" b="0" dirty="0" smtClean="0">
                <a:cs typeface="CTraditional Arabic" pitchFamily="2" charset="-78"/>
              </a:rPr>
              <a:t>﴾</a:t>
            </a:r>
            <a:r>
              <a:rPr lang="ar-SA" sz="2800" b="0" dirty="0" smtClean="0">
                <a:cs typeface="Traditional Arabic" pitchFamily="2" charset="-78"/>
              </a:rPr>
              <a:t>.</a:t>
            </a:r>
          </a:p>
          <a:p>
            <a:pPr algn="justLow">
              <a:spcBef>
                <a:spcPts val="0"/>
              </a:spcBef>
              <a:buClr>
                <a:schemeClr val="folHlink"/>
              </a:buClr>
              <a:buSzPct val="60000"/>
            </a:pPr>
            <a:r>
              <a:rPr lang="ar-SA" sz="2800" spc="-40" dirty="0" smtClean="0">
                <a:solidFill>
                  <a:srgbClr val="C00000"/>
                </a:solidFill>
                <a:cs typeface="Traditional Arabic" pitchFamily="2" charset="-78"/>
              </a:rPr>
              <a:t>ب- الاستجابة والامتثال: </a:t>
            </a:r>
            <a:r>
              <a:rPr lang="ar-SA" sz="2800" b="0" spc="-40" dirty="0" smtClean="0">
                <a:cs typeface="Traditional Arabic" pitchFamily="2" charset="-78"/>
              </a:rPr>
              <a:t>إن استقرار الإيمان تنقاد </a:t>
            </a:r>
            <a:r>
              <a:rPr lang="ar-SA" sz="2800" b="0" spc="-40" dirty="0" err="1" smtClean="0">
                <a:cs typeface="Traditional Arabic" pitchFamily="2" charset="-78"/>
              </a:rPr>
              <a:t>به</a:t>
            </a:r>
            <a:r>
              <a:rPr lang="ar-SA" sz="2800" b="0" spc="-40" dirty="0" smtClean="0">
                <a:cs typeface="Traditional Arabic" pitchFamily="2" charset="-78"/>
              </a:rPr>
              <a:t> النفوس للاستسلام للأمر والنهي الشرعي.</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قال أنس في قوله تعالى: </a:t>
            </a:r>
            <a:r>
              <a:rPr lang="ar-SA" sz="2800" b="0" spc="-50" dirty="0" smtClean="0">
                <a:cs typeface="CTraditional Arabic" pitchFamily="2" charset="-78"/>
              </a:rPr>
              <a:t>﴿ </a:t>
            </a:r>
            <a:r>
              <a:rPr lang="ar-SA" sz="2800" b="0" spc="-50" dirty="0" smtClean="0">
                <a:solidFill>
                  <a:srgbClr val="00B0F0"/>
                </a:solidFill>
                <a:cs typeface="Traditional Arabic" pitchFamily="2" charset="-78"/>
              </a:rPr>
              <a:t>يَا أَيُّهَا الَّذِينَ آمَنُوا إِنَّمَا الْخَمْرُ وَالْمَيْسِرُ وَالأَنصَابُ وَالأَزْلامُ رِجْسٌ مِنْ عَمَلِ الشَّيْطَانِ فَاجْتَنِبُوهُ لَعَلَّكُمْ تُفْلِحُونَ </a:t>
            </a:r>
            <a:r>
              <a:rPr lang="ar-SA" sz="2800" b="0" spc="-50" dirty="0" smtClean="0">
                <a:cs typeface="CTraditional Arabic" pitchFamily="2" charset="-78"/>
              </a:rPr>
              <a:t>﴾</a:t>
            </a:r>
            <a:r>
              <a:rPr lang="ar-SA" sz="2800" b="0" dirty="0" smtClean="0">
                <a:cs typeface="Traditional Arabic" pitchFamily="2" charset="-78"/>
              </a:rPr>
              <a:t>.</a:t>
            </a:r>
          </a:p>
          <a:p>
            <a:pPr marL="355600" indent="-355600" algn="justLow">
              <a:spcBef>
                <a:spcPts val="0"/>
              </a:spcBef>
              <a:buClr>
                <a:srgbClr val="C00000"/>
              </a:buClr>
              <a:buSzPct val="50000"/>
            </a:pPr>
            <a:r>
              <a:rPr lang="ar-SA" sz="2800" dirty="0" smtClean="0">
                <a:solidFill>
                  <a:srgbClr val="C00000"/>
                </a:solidFill>
                <a:cs typeface="Traditional Arabic" pitchFamily="2" charset="-78"/>
              </a:rPr>
              <a:t>ج- الاستقامة وملازمة الطاعات: </a:t>
            </a:r>
            <a:r>
              <a:rPr lang="ar-SA" sz="2800" b="0" dirty="0" smtClean="0">
                <a:cs typeface="Traditional Arabic" pitchFamily="2" charset="-78"/>
              </a:rPr>
              <a:t>من ثمرات التوحيد تحقيق استقامة أعمال القلب والجوارح, والاستقامة تبدأ من استقامة القلب, وهي تتوقف على الإخلاص, والإخلاص يتوقف في حصوله وكماله على معرفة العبد لربه, وتعظيمه وتأليهه.</a:t>
            </a:r>
          </a:p>
          <a:p>
            <a:pPr marL="355600" indent="-355600" algn="justLow">
              <a:spcBef>
                <a:spcPts val="0"/>
              </a:spcBef>
              <a:buClr>
                <a:srgbClr val="C00000"/>
              </a:buClr>
              <a:buSzPct val="50000"/>
              <a:buFont typeface="Wingdings" pitchFamily="2" charset="2"/>
              <a:buChar char="v"/>
            </a:pPr>
            <a:endParaRPr lang="ar-SA" sz="2800" b="0" dirty="0" smtClean="0">
              <a:cs typeface="Traditional Arabic" pitchFamily="2" charset="-78"/>
            </a:endParaRPr>
          </a:p>
          <a:p>
            <a:pPr marL="514350" indent="-514350" algn="justLow">
              <a:spcBef>
                <a:spcPts val="0"/>
              </a:spcBef>
              <a:buClr>
                <a:schemeClr val="folHlink"/>
              </a:buClr>
              <a:buSzPct val="60000"/>
              <a:buAutoNum type="arabic1Minus"/>
            </a:pP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آثار العقيدة على الفرد</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50211">
                                            <p:txEl>
                                              <p:pRg st="0" end="0"/>
                                            </p:txEl>
                                          </p:spTgt>
                                        </p:tgtEl>
                                        <p:attrNameLst>
                                          <p:attrName>style.visibility</p:attrName>
                                        </p:attrNameLst>
                                      </p:cBhvr>
                                      <p:to>
                                        <p:strVal val="visible"/>
                                      </p:to>
                                    </p:set>
                                    <p:anim calcmode="lin" valueType="num">
                                      <p:cBhvr>
                                        <p:cTn id="7" dur="500" fill="hold"/>
                                        <p:tgtEl>
                                          <p:spTgt spid="350211">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3502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3502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50211">
                                            <p:txEl>
                                              <p:pRg st="1" end="1"/>
                                            </p:txEl>
                                          </p:spTgt>
                                        </p:tgtEl>
                                        <p:attrNameLst>
                                          <p:attrName>style.visibility</p:attrName>
                                        </p:attrNameLst>
                                      </p:cBhvr>
                                      <p:to>
                                        <p:strVal val="visible"/>
                                      </p:to>
                                    </p:set>
                                    <p:anim calcmode="lin" valueType="num">
                                      <p:cBhvr>
                                        <p:cTn id="14" dur="500" fill="hold"/>
                                        <p:tgtEl>
                                          <p:spTgt spid="350211">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3502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3502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50211">
                                            <p:txEl>
                                              <p:pRg st="2" end="2"/>
                                            </p:txEl>
                                          </p:spTgt>
                                        </p:tgtEl>
                                        <p:attrNameLst>
                                          <p:attrName>style.visibility</p:attrName>
                                        </p:attrNameLst>
                                      </p:cBhvr>
                                      <p:to>
                                        <p:strVal val="visible"/>
                                      </p:to>
                                    </p:set>
                                    <p:anim calcmode="lin" valueType="num">
                                      <p:cBhvr>
                                        <p:cTn id="21" dur="500" fill="hold"/>
                                        <p:tgtEl>
                                          <p:spTgt spid="350211">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3502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3502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350211">
                                            <p:txEl>
                                              <p:pRg st="3" end="3"/>
                                            </p:txEl>
                                          </p:spTgt>
                                        </p:tgtEl>
                                        <p:attrNameLst>
                                          <p:attrName>style.visibility</p:attrName>
                                        </p:attrNameLst>
                                      </p:cBhvr>
                                      <p:to>
                                        <p:strVal val="visible"/>
                                      </p:to>
                                    </p:set>
                                    <p:anim calcmode="lin" valueType="num">
                                      <p:cBhvr>
                                        <p:cTn id="28" dur="500" fill="hold"/>
                                        <p:tgtEl>
                                          <p:spTgt spid="350211">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3502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3502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350211">
                                            <p:txEl>
                                              <p:pRg st="4" end="4"/>
                                            </p:txEl>
                                          </p:spTgt>
                                        </p:tgtEl>
                                        <p:attrNameLst>
                                          <p:attrName>style.visibility</p:attrName>
                                        </p:attrNameLst>
                                      </p:cBhvr>
                                      <p:to>
                                        <p:strVal val="visible"/>
                                      </p:to>
                                    </p:set>
                                    <p:anim calcmode="lin" valueType="num">
                                      <p:cBhvr>
                                        <p:cTn id="35" dur="500" fill="hold"/>
                                        <p:tgtEl>
                                          <p:spTgt spid="350211">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3502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350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11" grpId="0"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FEB2A054-1206-4454-A7CF-42BCEF45EFF5}" type="slidenum">
              <a:rPr lang="ar-SA" sz="1400"/>
              <a:pPr rtl="0"/>
              <a:t>124</a:t>
            </a:fld>
            <a:endParaRPr lang="en-US" sz="1400"/>
          </a:p>
        </p:txBody>
      </p:sp>
      <p:sp>
        <p:nvSpPr>
          <p:cNvPr id="353283" name="Rectangle 3"/>
          <p:cNvSpPr>
            <a:spLocks noChangeArrowheads="1"/>
          </p:cNvSpPr>
          <p:nvPr/>
        </p:nvSpPr>
        <p:spPr bwMode="auto">
          <a:xfrm>
            <a:off x="179388" y="1989138"/>
            <a:ext cx="8640762" cy="3754437"/>
          </a:xfrm>
          <a:prstGeom prst="rect">
            <a:avLst/>
          </a:prstGeom>
          <a:noFill/>
          <a:ln w="9525">
            <a:noFill/>
            <a:miter lim="800000"/>
            <a:headEnd/>
            <a:tailEnd/>
          </a:ln>
        </p:spPr>
        <p:txBody>
          <a:bodyPr/>
          <a:lstStyle/>
          <a:p>
            <a:pPr algn="justLow">
              <a:spcBef>
                <a:spcPts val="0"/>
              </a:spcBef>
              <a:buClr>
                <a:schemeClr val="folHlink"/>
              </a:buClr>
              <a:buSzPct val="60000"/>
            </a:pPr>
            <a:r>
              <a:rPr lang="ar-SA" sz="2800" b="0" dirty="0" smtClean="0">
                <a:solidFill>
                  <a:srgbClr val="0000FF"/>
                </a:solidFill>
                <a:latin typeface="SKR HEAD1" pitchFamily="2" charset="-78"/>
                <a:cs typeface="SKR HEAD1" pitchFamily="2" charset="-78"/>
              </a:rPr>
              <a:t>4- تقوية الأمل ومواجهة الصعاب</a:t>
            </a:r>
          </a:p>
          <a:p>
            <a:pPr marL="514350" indent="-514350" algn="justLow">
              <a:spcBef>
                <a:spcPts val="0"/>
              </a:spcBef>
              <a:buClr>
                <a:schemeClr val="folHlink"/>
              </a:buClr>
              <a:buSzPct val="60000"/>
            </a:pPr>
            <a:r>
              <a:rPr lang="ar-SA" sz="2800" dirty="0" smtClean="0">
                <a:solidFill>
                  <a:srgbClr val="C00000"/>
                </a:solidFill>
                <a:cs typeface="Traditional Arabic" pitchFamily="2" charset="-78"/>
              </a:rPr>
              <a:t>أ- إحياء الأمل وإقصاء اليأس: </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قال تعالى: </a:t>
            </a:r>
            <a:r>
              <a:rPr lang="ar-SA" sz="2800" b="0" spc="-50" dirty="0" smtClean="0">
                <a:cs typeface="CTraditional Arabic" pitchFamily="2" charset="-78"/>
              </a:rPr>
              <a:t>﴿ </a:t>
            </a:r>
            <a:r>
              <a:rPr lang="ar-SA" sz="2800" b="0" spc="-50" dirty="0" smtClean="0">
                <a:solidFill>
                  <a:srgbClr val="00B0F0"/>
                </a:solidFill>
                <a:cs typeface="Traditional Arabic" pitchFamily="2" charset="-78"/>
              </a:rPr>
              <a:t>قُلْ يَا عِبَادِي الَّذِينَ أَسْرَفُوا عَلَى أَنْفُسِهِمْ لا تَقْنَطُوا مِنْ رَحْمَةِ اللَّهِ إِنَّ اللَّهَ يَغْفِرُ الذُّنُوبَ جَمِيعاً إِنَّهُ هُوَ الْغَفُورُ الرَّحِيمُ </a:t>
            </a:r>
            <a:r>
              <a:rPr lang="ar-SA" sz="2800" b="0" spc="-50" dirty="0" smtClean="0">
                <a:cs typeface="CTraditional Arabic" pitchFamily="2" charset="-78"/>
              </a:rPr>
              <a:t>﴾</a:t>
            </a:r>
            <a:r>
              <a:rPr lang="ar-SA" sz="2800" b="0" dirty="0" smtClean="0">
                <a:cs typeface="Traditional Arabic" pitchFamily="2" charset="-78"/>
              </a:rPr>
              <a:t>.</a:t>
            </a:r>
          </a:p>
          <a:p>
            <a:pPr algn="justLow">
              <a:spcBef>
                <a:spcPts val="0"/>
              </a:spcBef>
              <a:buClr>
                <a:schemeClr val="folHlink"/>
              </a:buClr>
              <a:buSzPct val="60000"/>
            </a:pPr>
            <a:r>
              <a:rPr lang="ar-SA" sz="2800" dirty="0" smtClean="0">
                <a:solidFill>
                  <a:srgbClr val="C00000"/>
                </a:solidFill>
                <a:cs typeface="Traditional Arabic" pitchFamily="2" charset="-78"/>
              </a:rPr>
              <a:t>ب- المواجهة والمواصلة: </a:t>
            </a:r>
            <a:r>
              <a:rPr lang="ar-SA" sz="2800" b="0" dirty="0" smtClean="0">
                <a:cs typeface="Traditional Arabic" pitchFamily="2" charset="-78"/>
              </a:rPr>
              <a:t>رغم الصعاب والمشكلات فإن الصبر زاد المؤمنين.</a:t>
            </a:r>
          </a:p>
          <a:p>
            <a:pPr marL="355600" indent="-355600" algn="justLow">
              <a:spcBef>
                <a:spcPts val="0"/>
              </a:spcBef>
              <a:buClr>
                <a:srgbClr val="C00000"/>
              </a:buClr>
              <a:buSzPct val="50000"/>
              <a:buFont typeface="Wingdings" pitchFamily="2" charset="2"/>
              <a:buChar char="v"/>
            </a:pPr>
            <a:r>
              <a:rPr lang="ar-SA" sz="2800" b="0" spc="-120" dirty="0" smtClean="0">
                <a:cs typeface="Traditional Arabic" pitchFamily="2" charset="-78"/>
              </a:rPr>
              <a:t>قال تعالى: </a:t>
            </a:r>
            <a:r>
              <a:rPr lang="ar-SA" sz="2800" b="0" spc="-120" dirty="0" smtClean="0">
                <a:cs typeface="CTraditional Arabic" pitchFamily="2" charset="-78"/>
              </a:rPr>
              <a:t>﴿ </a:t>
            </a:r>
            <a:r>
              <a:rPr lang="ar-SA" sz="2800" b="0" spc="-120" dirty="0" smtClean="0">
                <a:solidFill>
                  <a:srgbClr val="00B0F0"/>
                </a:solidFill>
                <a:cs typeface="Traditional Arabic" pitchFamily="2" charset="-78"/>
              </a:rPr>
              <a:t>وَبَشِّرْ الصَّابِرِينَ (155) الَّذِينَ إِذَا أَصَابَتْهُمْ مُصِيبَةٌ قَالُوا إِنَّا لِلَّهِ وَإِنَّا إِلَيْهِ رَاجِعُونَ </a:t>
            </a:r>
            <a:r>
              <a:rPr lang="ar-SA" sz="2800" b="0" spc="-120" dirty="0" smtClean="0">
                <a:cs typeface="CTraditional Arabic" pitchFamily="2" charset="-78"/>
              </a:rPr>
              <a:t>﴾</a:t>
            </a:r>
            <a:r>
              <a:rPr lang="ar-SA" sz="2800" b="0" spc="-120" dirty="0" smtClean="0">
                <a:cs typeface="Traditional Arabic" pitchFamily="2" charset="-78"/>
              </a:rPr>
              <a:t>.</a:t>
            </a:r>
          </a:p>
          <a:p>
            <a:pPr marL="355600" indent="-355600" algn="justLow">
              <a:spcBef>
                <a:spcPts val="0"/>
              </a:spcBef>
              <a:buClr>
                <a:schemeClr val="folHlink"/>
              </a:buClr>
              <a:buSzPct val="60000"/>
            </a:pPr>
            <a:r>
              <a:rPr lang="ar-SA" sz="2800" dirty="0" smtClean="0">
                <a:solidFill>
                  <a:srgbClr val="C00000"/>
                </a:solidFill>
                <a:cs typeface="Traditional Arabic" pitchFamily="2" charset="-78"/>
              </a:rPr>
              <a:t>ج- السكينة والقناعة: </a:t>
            </a:r>
            <a:r>
              <a:rPr lang="ar-SA" sz="2800" b="0" dirty="0" smtClean="0">
                <a:cs typeface="Traditional Arabic" pitchFamily="2" charset="-78"/>
              </a:rPr>
              <a:t>إن الإيمان يثمر طمأنينة القلب وراحته, وقناعته بما رزق الله, وعدم تعلقه بغيره, وهذه هي الحياة الطيبة.</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قال تعالى: </a:t>
            </a:r>
            <a:r>
              <a:rPr lang="ar-SA" sz="2800" b="0" spc="-50" dirty="0" smtClean="0">
                <a:cs typeface="CTraditional Arabic" pitchFamily="2" charset="-78"/>
              </a:rPr>
              <a:t>﴿ </a:t>
            </a:r>
            <a:r>
              <a:rPr lang="ar-SA" sz="2800" b="0" spc="-50" dirty="0" smtClean="0">
                <a:solidFill>
                  <a:srgbClr val="00B0F0"/>
                </a:solidFill>
                <a:cs typeface="Traditional Arabic" pitchFamily="2" charset="-78"/>
              </a:rPr>
              <a:t>مَنْ عَمِلَ صَالِحاً مِنْ ذَكَرٍ أَوْ أُنثَى وَهُوَ مُؤْمِنٌ </a:t>
            </a:r>
            <a:r>
              <a:rPr lang="ar-SA" sz="2800" b="0" spc="-50" dirty="0" err="1" smtClean="0">
                <a:solidFill>
                  <a:srgbClr val="00B0F0"/>
                </a:solidFill>
                <a:cs typeface="Traditional Arabic" pitchFamily="2" charset="-78"/>
              </a:rPr>
              <a:t>فَلَنُحْيِيَنَّهُ</a:t>
            </a:r>
            <a:r>
              <a:rPr lang="ar-SA" sz="2800" b="0" spc="-50" dirty="0" smtClean="0">
                <a:solidFill>
                  <a:srgbClr val="00B0F0"/>
                </a:solidFill>
                <a:cs typeface="Traditional Arabic" pitchFamily="2" charset="-78"/>
              </a:rPr>
              <a:t> حَيَاةً طَيِّبَةً </a:t>
            </a:r>
            <a:r>
              <a:rPr lang="ar-SA" sz="2800" b="0" spc="-50" dirty="0" err="1" smtClean="0">
                <a:solidFill>
                  <a:srgbClr val="00B0F0"/>
                </a:solidFill>
                <a:cs typeface="Traditional Arabic" pitchFamily="2" charset="-78"/>
              </a:rPr>
              <a:t>وَلَنَجْزِيَنَّهُمْ</a:t>
            </a:r>
            <a:r>
              <a:rPr lang="ar-SA" sz="2800" b="0" spc="-50" dirty="0" smtClean="0">
                <a:solidFill>
                  <a:srgbClr val="00B0F0"/>
                </a:solidFill>
                <a:cs typeface="Traditional Arabic" pitchFamily="2" charset="-78"/>
              </a:rPr>
              <a:t> أَجْرَهُمْ بِأَحْسَنِ مَا كَانُوا يَعْمَلُونَ </a:t>
            </a:r>
            <a:r>
              <a:rPr lang="ar-SA" sz="2800" b="0" spc="-50" dirty="0" smtClean="0">
                <a:cs typeface="CTraditional Arabic" pitchFamily="2" charset="-78"/>
              </a:rPr>
              <a:t>﴾</a:t>
            </a:r>
            <a:r>
              <a:rPr lang="ar-SA" sz="2800" b="0" dirty="0" smtClean="0">
                <a:cs typeface="Traditional Arabic" pitchFamily="2" charset="-78"/>
              </a:rPr>
              <a:t>.</a:t>
            </a:r>
          </a:p>
          <a:p>
            <a:pPr marL="355600" indent="-355600" algn="justLow">
              <a:spcBef>
                <a:spcPts val="0"/>
              </a:spcBef>
              <a:buClr>
                <a:srgbClr val="C00000"/>
              </a:buClr>
              <a:buSzPct val="50000"/>
            </a:pP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آثار العقيدة على الفرد</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dirty="0"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53283">
                                            <p:txEl>
                                              <p:pRg st="0" end="0"/>
                                            </p:txEl>
                                          </p:spTgt>
                                        </p:tgtEl>
                                        <p:attrNameLst>
                                          <p:attrName>style.visibility</p:attrName>
                                        </p:attrNameLst>
                                      </p:cBhvr>
                                      <p:to>
                                        <p:strVal val="visible"/>
                                      </p:to>
                                    </p:set>
                                    <p:anim calcmode="lin" valueType="num">
                                      <p:cBhvr>
                                        <p:cTn id="7" dur="500" fill="hold"/>
                                        <p:tgtEl>
                                          <p:spTgt spid="353283">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35328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35328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53283">
                                            <p:txEl>
                                              <p:pRg st="1" end="1"/>
                                            </p:txEl>
                                          </p:spTgt>
                                        </p:tgtEl>
                                        <p:attrNameLst>
                                          <p:attrName>style.visibility</p:attrName>
                                        </p:attrNameLst>
                                      </p:cBhvr>
                                      <p:to>
                                        <p:strVal val="visible"/>
                                      </p:to>
                                    </p:set>
                                    <p:anim calcmode="lin" valueType="num">
                                      <p:cBhvr>
                                        <p:cTn id="14" dur="500" fill="hold"/>
                                        <p:tgtEl>
                                          <p:spTgt spid="353283">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35328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35328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53283">
                                            <p:txEl>
                                              <p:pRg st="2" end="2"/>
                                            </p:txEl>
                                          </p:spTgt>
                                        </p:tgtEl>
                                        <p:attrNameLst>
                                          <p:attrName>style.visibility</p:attrName>
                                        </p:attrNameLst>
                                      </p:cBhvr>
                                      <p:to>
                                        <p:strVal val="visible"/>
                                      </p:to>
                                    </p:set>
                                    <p:anim calcmode="lin" valueType="num">
                                      <p:cBhvr>
                                        <p:cTn id="21" dur="500" fill="hold"/>
                                        <p:tgtEl>
                                          <p:spTgt spid="353283">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35328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35328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353283">
                                            <p:txEl>
                                              <p:pRg st="3" end="3"/>
                                            </p:txEl>
                                          </p:spTgt>
                                        </p:tgtEl>
                                        <p:attrNameLst>
                                          <p:attrName>style.visibility</p:attrName>
                                        </p:attrNameLst>
                                      </p:cBhvr>
                                      <p:to>
                                        <p:strVal val="visible"/>
                                      </p:to>
                                    </p:set>
                                    <p:anim calcmode="lin" valueType="num">
                                      <p:cBhvr>
                                        <p:cTn id="28" dur="500" fill="hold"/>
                                        <p:tgtEl>
                                          <p:spTgt spid="353283">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35328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35328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353283">
                                            <p:txEl>
                                              <p:pRg st="4" end="4"/>
                                            </p:txEl>
                                          </p:spTgt>
                                        </p:tgtEl>
                                        <p:attrNameLst>
                                          <p:attrName>style.visibility</p:attrName>
                                        </p:attrNameLst>
                                      </p:cBhvr>
                                      <p:to>
                                        <p:strVal val="visible"/>
                                      </p:to>
                                    </p:set>
                                    <p:anim calcmode="lin" valueType="num">
                                      <p:cBhvr>
                                        <p:cTn id="35" dur="500" fill="hold"/>
                                        <p:tgtEl>
                                          <p:spTgt spid="353283">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35328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35328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353283">
                                            <p:txEl>
                                              <p:pRg st="5" end="5"/>
                                            </p:txEl>
                                          </p:spTgt>
                                        </p:tgtEl>
                                        <p:attrNameLst>
                                          <p:attrName>style.visibility</p:attrName>
                                        </p:attrNameLst>
                                      </p:cBhvr>
                                      <p:to>
                                        <p:strVal val="visible"/>
                                      </p:to>
                                    </p:set>
                                    <p:anim calcmode="lin" valueType="num">
                                      <p:cBhvr>
                                        <p:cTn id="42" dur="500" fill="hold"/>
                                        <p:tgtEl>
                                          <p:spTgt spid="353283">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35328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35328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grpId="0" nodeType="clickEffect">
                                  <p:stCondLst>
                                    <p:cond delay="0"/>
                                  </p:stCondLst>
                                  <p:childTnLst>
                                    <p:set>
                                      <p:cBhvr>
                                        <p:cTn id="48" dur="1" fill="hold">
                                          <p:stCondLst>
                                            <p:cond delay="0"/>
                                          </p:stCondLst>
                                        </p:cTn>
                                        <p:tgtEl>
                                          <p:spTgt spid="353283">
                                            <p:txEl>
                                              <p:pRg st="6" end="6"/>
                                            </p:txEl>
                                          </p:spTgt>
                                        </p:tgtEl>
                                        <p:attrNameLst>
                                          <p:attrName>style.visibility</p:attrName>
                                        </p:attrNameLst>
                                      </p:cBhvr>
                                      <p:to>
                                        <p:strVal val="visible"/>
                                      </p:to>
                                    </p:set>
                                    <p:anim calcmode="lin" valueType="num">
                                      <p:cBhvr>
                                        <p:cTn id="49" dur="500" fill="hold"/>
                                        <p:tgtEl>
                                          <p:spTgt spid="353283">
                                            <p:txEl>
                                              <p:pRg st="6" end="6"/>
                                            </p:txEl>
                                          </p:spTgt>
                                        </p:tgtEl>
                                        <p:attrNameLst>
                                          <p:attrName>ppt_x</p:attrName>
                                        </p:attrNameLst>
                                      </p:cBhvr>
                                      <p:tavLst>
                                        <p:tav tm="0">
                                          <p:val>
                                            <p:strVal val="#ppt_x-.2"/>
                                          </p:val>
                                        </p:tav>
                                        <p:tav tm="100000">
                                          <p:val>
                                            <p:strVal val="#ppt_x"/>
                                          </p:val>
                                        </p:tav>
                                      </p:tavLst>
                                    </p:anim>
                                    <p:anim calcmode="lin" valueType="num">
                                      <p:cBhvr>
                                        <p:cTn id="50" dur="500" fill="hold"/>
                                        <p:tgtEl>
                                          <p:spTgt spid="35328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500"/>
                                        <p:tgtEl>
                                          <p:spTgt spid="3532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3" grpId="0"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CA7D3BA5-88EE-4DF6-85CF-5A8DB7C5D4CD}" type="slidenum">
              <a:rPr lang="ar-SA" sz="1400"/>
              <a:pPr rtl="0"/>
              <a:t>125</a:t>
            </a:fld>
            <a:endParaRPr lang="en-US" sz="1400"/>
          </a:p>
        </p:txBody>
      </p:sp>
      <p:sp>
        <p:nvSpPr>
          <p:cNvPr id="366595" name="Rectangle 3"/>
          <p:cNvSpPr>
            <a:spLocks noChangeArrowheads="1"/>
          </p:cNvSpPr>
          <p:nvPr/>
        </p:nvSpPr>
        <p:spPr bwMode="auto">
          <a:xfrm>
            <a:off x="179388" y="1989138"/>
            <a:ext cx="8640762" cy="4319587"/>
          </a:xfrm>
          <a:prstGeom prst="rect">
            <a:avLst/>
          </a:prstGeom>
          <a:noFill/>
          <a:ln w="9525">
            <a:noFill/>
            <a:miter lim="800000"/>
            <a:headEnd/>
            <a:tailEnd/>
          </a:ln>
        </p:spPr>
        <p:txBody>
          <a:bodyPr/>
          <a:lstStyle/>
          <a:p>
            <a:pPr marL="342900" indent="-342900" algn="justLow">
              <a:spcBef>
                <a:spcPts val="0"/>
              </a:spcBef>
              <a:buClr>
                <a:schemeClr val="folHlink"/>
              </a:buClr>
              <a:buSzPct val="60000"/>
            </a:pPr>
            <a:r>
              <a:rPr lang="ar-SA" sz="2800" b="0" dirty="0" smtClean="0">
                <a:solidFill>
                  <a:srgbClr val="0000FF"/>
                </a:solidFill>
                <a:latin typeface="SKR HEAD1" pitchFamily="2" charset="-78"/>
                <a:cs typeface="SKR HEAD1" pitchFamily="2" charset="-78"/>
              </a:rPr>
              <a:t>5- الثبات في الشدائد</a:t>
            </a:r>
          </a:p>
          <a:p>
            <a:pPr marL="355600" indent="-355600" algn="justLow">
              <a:spcBef>
                <a:spcPts val="0"/>
              </a:spcBef>
              <a:buClr>
                <a:srgbClr val="C00000"/>
              </a:buClr>
              <a:buSzPct val="100000"/>
              <a:buFont typeface="Arial" pitchFamily="34" charset="0"/>
              <a:buChar char="•"/>
            </a:pPr>
            <a:r>
              <a:rPr lang="ar-SA" sz="2800" b="0" spc="-30" dirty="0" smtClean="0">
                <a:cs typeface="Traditional Arabic" pitchFamily="2" charset="-78"/>
              </a:rPr>
              <a:t>إن هذا التوحيد والإيمان الذي مصدره الوحي المعصوم عصمة للقلب في الشدائد, قال تعالى: </a:t>
            </a:r>
            <a:r>
              <a:rPr lang="ar-SA" sz="2800" b="0" spc="-30" dirty="0" smtClean="0">
                <a:cs typeface="CTraditional Arabic" pitchFamily="2" charset="-78"/>
              </a:rPr>
              <a:t>﴿ </a:t>
            </a:r>
            <a:r>
              <a:rPr lang="ar-SA" sz="2800" b="0" spc="-30" dirty="0" smtClean="0">
                <a:solidFill>
                  <a:srgbClr val="00B0F0"/>
                </a:solidFill>
                <a:cs typeface="Traditional Arabic" pitchFamily="2" charset="-78"/>
              </a:rPr>
              <a:t>قُلْ نَزَّلَهُ رُوحُ الْقُدُسِ مِنْ رَبِّكَ بِالْحَقِّ لِيُثَبِّتَ الَّذِينَ آمَنُوا وَهُدًى وَبُشْرَى لِلْمُسْلِمِينَ </a:t>
            </a:r>
            <a:r>
              <a:rPr lang="ar-SA" sz="2800" b="0" spc="-30" dirty="0" smtClean="0">
                <a:cs typeface="CTraditional Arabic" pitchFamily="2" charset="-78"/>
              </a:rPr>
              <a:t>﴾</a:t>
            </a:r>
            <a:r>
              <a:rPr lang="ar-SA" sz="2800" b="0" spc="-30" dirty="0" smtClean="0">
                <a:cs typeface="Traditional Arabic" pitchFamily="2" charset="-78"/>
              </a:rPr>
              <a:t>.</a:t>
            </a:r>
          </a:p>
          <a:p>
            <a:pPr marL="355600" indent="-355600" algn="justLow">
              <a:spcBef>
                <a:spcPts val="0"/>
              </a:spcBef>
              <a:buClr>
                <a:schemeClr val="folHlink"/>
              </a:buClr>
              <a:buSzPct val="60000"/>
            </a:pPr>
            <a:r>
              <a:rPr lang="ar-SA" sz="2800" dirty="0" smtClean="0">
                <a:solidFill>
                  <a:srgbClr val="C00000"/>
                </a:solidFill>
                <a:cs typeface="Traditional Arabic" pitchFamily="2" charset="-78"/>
              </a:rPr>
              <a:t>أ- الربط بالمثوبة والأجر: </a:t>
            </a:r>
            <a:r>
              <a:rPr lang="ar-SA" sz="2800" b="0" dirty="0" smtClean="0">
                <a:cs typeface="Traditional Arabic" pitchFamily="2" charset="-78"/>
              </a:rPr>
              <a:t>الإيمان يجعل في البلاء أجراً, فيثبت المؤمن حينئذ احتساباً للأجر, قال </a:t>
            </a:r>
            <a:r>
              <a:rPr lang="ar-SA" sz="2800" b="0" dirty="0" smtClean="0">
                <a:cs typeface="CTraditional Arabic" pitchFamily="2" charset="-78"/>
              </a:rPr>
              <a:t>ج</a:t>
            </a:r>
            <a:r>
              <a:rPr lang="ar-SA" sz="2800" b="0" dirty="0" smtClean="0">
                <a:cs typeface="Traditional Arabic" pitchFamily="2" charset="-78"/>
              </a:rPr>
              <a:t>:“</a:t>
            </a:r>
            <a:r>
              <a:rPr lang="ar-SA" sz="2800" b="0" dirty="0" smtClean="0">
                <a:solidFill>
                  <a:srgbClr val="FF0000"/>
                </a:solidFill>
                <a:cs typeface="Traditional Arabic" pitchFamily="2" charset="-78"/>
              </a:rPr>
              <a:t>‏لَا يُصِيبُ الْمُؤْمِنَ هَمٌّ، وَلَا حَزَنٌ، وَلَا نَصَبٌ، ‏‏وَلَا ‏وَصَبٌ،‏ ‏وَلَا أَذًى، إِلَّا كُفِّرَ عَنْهُ</a:t>
            </a:r>
            <a:r>
              <a:rPr lang="ar-SA" sz="2800" b="0" dirty="0" smtClean="0">
                <a:cs typeface="Traditional Arabic" pitchFamily="2" charset="-78"/>
              </a:rPr>
              <a:t>“.</a:t>
            </a:r>
          </a:p>
          <a:p>
            <a:pPr marL="355600" indent="-355600" algn="justLow">
              <a:spcBef>
                <a:spcPts val="0"/>
              </a:spcBef>
              <a:buClr>
                <a:schemeClr val="folHlink"/>
              </a:buClr>
              <a:buSzPct val="60000"/>
            </a:pPr>
            <a:r>
              <a:rPr lang="ar-SA" sz="2800" dirty="0" smtClean="0">
                <a:solidFill>
                  <a:srgbClr val="C00000"/>
                </a:solidFill>
                <a:cs typeface="Traditional Arabic" pitchFamily="2" charset="-78"/>
              </a:rPr>
              <a:t>ب- الربط بقدرة رب العالمين: </a:t>
            </a:r>
            <a:r>
              <a:rPr lang="ar-SA" sz="2800" b="0" dirty="0" smtClean="0">
                <a:cs typeface="Traditional Arabic" pitchFamily="2" charset="-78"/>
              </a:rPr>
              <a:t>من حقائق الإيمان العظمى أن الموت والحياة بيد الله, ومن المسلمات عند المؤمن أنه </a:t>
            </a:r>
            <a:r>
              <a:rPr lang="ar-SA" sz="2800" b="0" spc="-50" dirty="0" smtClean="0">
                <a:cs typeface="CTraditional Arabic" pitchFamily="2" charset="-78"/>
              </a:rPr>
              <a:t>﴿ </a:t>
            </a:r>
            <a:r>
              <a:rPr lang="ar-SA" sz="2800" b="0" spc="-50" dirty="0" smtClean="0">
                <a:solidFill>
                  <a:srgbClr val="00B0F0"/>
                </a:solidFill>
                <a:cs typeface="Traditional Arabic" pitchFamily="2" charset="-78"/>
              </a:rPr>
              <a:t>فَإِذَا جَاءَ أَجَلُهُمْ لا يَسْتَأْخِرُونَ سَاعَةً وَلا يَسْتَقْدِمُونَ </a:t>
            </a:r>
            <a:r>
              <a:rPr lang="ar-SA" sz="2800" b="0" spc="-50" dirty="0" smtClean="0">
                <a:cs typeface="CTraditional Arabic" pitchFamily="2" charset="-78"/>
              </a:rPr>
              <a:t>﴾</a:t>
            </a:r>
            <a:r>
              <a:rPr lang="ar-SA" sz="2800" b="0" dirty="0" smtClean="0">
                <a:cs typeface="Traditional Arabic" pitchFamily="2" charset="-78"/>
              </a:rPr>
              <a:t>.</a:t>
            </a:r>
          </a:p>
          <a:p>
            <a:pPr marL="355600" indent="-355600" algn="justLow">
              <a:spcBef>
                <a:spcPts val="0"/>
              </a:spcBef>
              <a:buClr>
                <a:schemeClr val="folHlink"/>
              </a:buClr>
              <a:buSzPct val="60000"/>
            </a:pPr>
            <a:r>
              <a:rPr lang="ar-SA" sz="2800" spc="-70" dirty="0" smtClean="0">
                <a:solidFill>
                  <a:srgbClr val="C00000"/>
                </a:solidFill>
                <a:cs typeface="Traditional Arabic" pitchFamily="2" charset="-78"/>
              </a:rPr>
              <a:t>ج- الربط باليقين بالرزق من رب العالمين: </a:t>
            </a:r>
            <a:r>
              <a:rPr lang="ar-SA" sz="2800" b="0" spc="-70" dirty="0" smtClean="0">
                <a:cs typeface="Traditional Arabic" pitchFamily="2" charset="-78"/>
              </a:rPr>
              <a:t>إن المؤمن يوقن بأن الرزق بيد الله, فيثبت على الحق ولا يلين, ويصبر على الشدة ولا يضعف, ويوقن أنه: </a:t>
            </a:r>
            <a:r>
              <a:rPr lang="ar-SA" sz="2800" b="0" spc="-70" dirty="0" smtClean="0">
                <a:cs typeface="CTraditional Arabic" pitchFamily="2" charset="-78"/>
              </a:rPr>
              <a:t>﴿ </a:t>
            </a:r>
            <a:r>
              <a:rPr lang="ar-SA" sz="2800" b="0" spc="-70" dirty="0" smtClean="0">
                <a:solidFill>
                  <a:srgbClr val="00B0F0"/>
                </a:solidFill>
                <a:cs typeface="Traditional Arabic" pitchFamily="2" charset="-78"/>
              </a:rPr>
              <a:t>وَفِي السَّمَاءِ رِزْقُكُمْ وَمَا تُوعَدُونَ </a:t>
            </a:r>
            <a:r>
              <a:rPr lang="ar-SA" sz="2800" b="0" spc="-70" dirty="0" smtClean="0">
                <a:cs typeface="CTraditional Arabic" pitchFamily="2" charset="-78"/>
              </a:rPr>
              <a:t>﴾</a:t>
            </a:r>
            <a:r>
              <a:rPr lang="ar-SA" sz="2800" b="0" spc="-70" dirty="0" smtClean="0">
                <a:cs typeface="Traditional Arabic" pitchFamily="2" charset="-78"/>
              </a:rPr>
              <a:t>.</a:t>
            </a:r>
            <a:endParaRPr lang="ar-SA" sz="2800" b="0" spc="-7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آثار العقيدة على الفرد</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66595">
                                            <p:txEl>
                                              <p:pRg st="0" end="0"/>
                                            </p:txEl>
                                          </p:spTgt>
                                        </p:tgtEl>
                                        <p:attrNameLst>
                                          <p:attrName>style.visibility</p:attrName>
                                        </p:attrNameLst>
                                      </p:cBhvr>
                                      <p:to>
                                        <p:strVal val="visible"/>
                                      </p:to>
                                    </p:set>
                                    <p:anim calcmode="lin" valueType="num">
                                      <p:cBhvr>
                                        <p:cTn id="7" dur="500" fill="hold"/>
                                        <p:tgtEl>
                                          <p:spTgt spid="366595">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36659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36659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66595">
                                            <p:txEl>
                                              <p:pRg st="1" end="1"/>
                                            </p:txEl>
                                          </p:spTgt>
                                        </p:tgtEl>
                                        <p:attrNameLst>
                                          <p:attrName>style.visibility</p:attrName>
                                        </p:attrNameLst>
                                      </p:cBhvr>
                                      <p:to>
                                        <p:strVal val="visible"/>
                                      </p:to>
                                    </p:set>
                                    <p:anim calcmode="lin" valueType="num">
                                      <p:cBhvr>
                                        <p:cTn id="14" dur="500" fill="hold"/>
                                        <p:tgtEl>
                                          <p:spTgt spid="366595">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366595">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36659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66595">
                                            <p:txEl>
                                              <p:pRg st="2" end="2"/>
                                            </p:txEl>
                                          </p:spTgt>
                                        </p:tgtEl>
                                        <p:attrNameLst>
                                          <p:attrName>style.visibility</p:attrName>
                                        </p:attrNameLst>
                                      </p:cBhvr>
                                      <p:to>
                                        <p:strVal val="visible"/>
                                      </p:to>
                                    </p:set>
                                    <p:anim calcmode="lin" valueType="num">
                                      <p:cBhvr>
                                        <p:cTn id="21" dur="500" fill="hold"/>
                                        <p:tgtEl>
                                          <p:spTgt spid="366595">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36659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36659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366595">
                                            <p:txEl>
                                              <p:pRg st="3" end="3"/>
                                            </p:txEl>
                                          </p:spTgt>
                                        </p:tgtEl>
                                        <p:attrNameLst>
                                          <p:attrName>style.visibility</p:attrName>
                                        </p:attrNameLst>
                                      </p:cBhvr>
                                      <p:to>
                                        <p:strVal val="visible"/>
                                      </p:to>
                                    </p:set>
                                    <p:anim calcmode="lin" valueType="num">
                                      <p:cBhvr>
                                        <p:cTn id="28" dur="500" fill="hold"/>
                                        <p:tgtEl>
                                          <p:spTgt spid="366595">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366595">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36659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366595">
                                            <p:txEl>
                                              <p:pRg st="4" end="4"/>
                                            </p:txEl>
                                          </p:spTgt>
                                        </p:tgtEl>
                                        <p:attrNameLst>
                                          <p:attrName>style.visibility</p:attrName>
                                        </p:attrNameLst>
                                      </p:cBhvr>
                                      <p:to>
                                        <p:strVal val="visible"/>
                                      </p:to>
                                    </p:set>
                                    <p:anim calcmode="lin" valueType="num">
                                      <p:cBhvr>
                                        <p:cTn id="35" dur="500" fill="hold"/>
                                        <p:tgtEl>
                                          <p:spTgt spid="366595">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366595">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3665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595" grpId="0" uiExpand="1"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945D0F8D-D61A-4BA4-A62E-8F0C04CA4F53}" type="slidenum">
              <a:rPr lang="ar-SA" sz="1400"/>
              <a:pPr rtl="0"/>
              <a:t>126</a:t>
            </a:fld>
            <a:endParaRPr lang="en-US" sz="1400"/>
          </a:p>
        </p:txBody>
      </p:sp>
      <p:sp>
        <p:nvSpPr>
          <p:cNvPr id="354307" name="Rectangle 3"/>
          <p:cNvSpPr>
            <a:spLocks noChangeArrowheads="1"/>
          </p:cNvSpPr>
          <p:nvPr/>
        </p:nvSpPr>
        <p:spPr bwMode="auto">
          <a:xfrm>
            <a:off x="179388" y="1989138"/>
            <a:ext cx="8640762" cy="3168054"/>
          </a:xfrm>
          <a:prstGeom prst="rect">
            <a:avLst/>
          </a:prstGeom>
          <a:noFill/>
          <a:ln w="9525">
            <a:noFill/>
            <a:miter lim="800000"/>
            <a:headEnd/>
            <a:tailEnd/>
          </a:ln>
        </p:spPr>
        <p:txBody>
          <a:bodyPr/>
          <a:lstStyle/>
          <a:p>
            <a:pPr marL="342900" indent="-342900" algn="justLow">
              <a:spcBef>
                <a:spcPts val="0"/>
              </a:spcBef>
              <a:buClr>
                <a:schemeClr val="folHlink"/>
              </a:buClr>
              <a:buSzPct val="60000"/>
            </a:pPr>
            <a:r>
              <a:rPr lang="ar-SA" sz="2800" b="0" dirty="0" smtClean="0">
                <a:solidFill>
                  <a:srgbClr val="0000FF"/>
                </a:solidFill>
                <a:latin typeface="SKR HEAD1" pitchFamily="2" charset="-78"/>
                <a:cs typeface="SKR HEAD1" pitchFamily="2" charset="-78"/>
              </a:rPr>
              <a:t>6- بناء المسؤولية والرقابة الذاتية</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rPr>
              <a:t>الإيمان بالله </a:t>
            </a:r>
            <a:r>
              <a:rPr lang="ar-SA" sz="2800" b="0" dirty="0" smtClean="0">
                <a:latin typeface="SKR HEAD1" pitchFamily="2" charset="-78"/>
                <a:cs typeface="CTraditional Arabic" pitchFamily="2" charset="-78"/>
                <a:sym typeface="AGA Arabesque"/>
              </a:rPr>
              <a:t></a:t>
            </a:r>
            <a:r>
              <a:rPr lang="ar-SA" sz="2800" b="0" dirty="0" smtClean="0">
                <a:cs typeface="Traditional Arabic" pitchFamily="2" charset="-78"/>
              </a:rPr>
              <a:t> يغرس في وعي المؤمن, وفي أغوار وجدانه الإحساس بالمسؤولية والاندفاع الذاتي نحوها, متأثراً بعلاقته الواعية مع الله سبحانه وارتباطه به.</a:t>
            </a:r>
          </a:p>
          <a:p>
            <a:pPr marL="355600" indent="-355600" algn="justLow">
              <a:spcBef>
                <a:spcPts val="0"/>
              </a:spcBef>
              <a:buClr>
                <a:schemeClr val="folHlink"/>
              </a:buClr>
              <a:buSzPct val="60000"/>
            </a:pPr>
            <a:r>
              <a:rPr lang="ar-SA" sz="2800" dirty="0" smtClean="0">
                <a:solidFill>
                  <a:srgbClr val="C00000"/>
                </a:solidFill>
                <a:cs typeface="Traditional Arabic" pitchFamily="2" charset="-78"/>
              </a:rPr>
              <a:t>أ- تعميق </a:t>
            </a:r>
            <a:r>
              <a:rPr lang="ar-SA" sz="2800" dirty="0">
                <a:solidFill>
                  <a:srgbClr val="C00000"/>
                </a:solidFill>
                <a:cs typeface="Traditional Arabic" pitchFamily="2" charset="-78"/>
              </a:rPr>
              <a:t>مراقبة الله</a:t>
            </a:r>
            <a:r>
              <a:rPr lang="ar-SA" sz="2800" dirty="0" smtClean="0">
                <a:solidFill>
                  <a:srgbClr val="C00000"/>
                </a:solidFill>
                <a:cs typeface="Traditional Arabic" pitchFamily="2" charset="-78"/>
              </a:rPr>
              <a:t>: </a:t>
            </a:r>
            <a:r>
              <a:rPr lang="ar-SA" sz="2800" b="0" dirty="0" smtClean="0">
                <a:cs typeface="Traditional Arabic" pitchFamily="2" charset="-78"/>
              </a:rPr>
              <a:t>الإنسان المؤمن يشعر بمراقبة الله تعالى ومخافته, ويعمل وهو يعلم أن الله </a:t>
            </a:r>
            <a:r>
              <a:rPr lang="ar-SA" sz="2800" b="0" dirty="0" smtClean="0">
                <a:cs typeface="CTraditional Arabic" pitchFamily="2" charset="-78"/>
                <a:sym typeface="AGA Arabesque"/>
              </a:rPr>
              <a:t></a:t>
            </a:r>
            <a:r>
              <a:rPr lang="ar-SA" sz="2800" b="0" dirty="0" smtClean="0">
                <a:cs typeface="Traditional Arabic" pitchFamily="2" charset="-78"/>
              </a:rPr>
              <a:t> معه يراه, ويعلم به ويراقبه, ولا يخفى عليه شيء في الأرض ولا في السماء, قال تعالى: </a:t>
            </a:r>
            <a:r>
              <a:rPr lang="ar-SA" sz="2800" b="0" spc="-50" dirty="0" smtClean="0">
                <a:cs typeface="CTraditional Arabic" pitchFamily="2" charset="-78"/>
              </a:rPr>
              <a:t>﴿ </a:t>
            </a:r>
            <a:r>
              <a:rPr lang="ar-SA" sz="2800" b="0" spc="-50" dirty="0" smtClean="0">
                <a:solidFill>
                  <a:srgbClr val="00B0F0"/>
                </a:solidFill>
                <a:cs typeface="Traditional Arabic" pitchFamily="2" charset="-78"/>
              </a:rPr>
              <a:t>عَالِمِ الْغَيْبِ لا يَعْزُبُ عَنْهُ مِثْقَالُ ذَرَّةٍ فِي السَّمَوَاتِ وَلا فِي الأَرْضِ وَلا أَصْغَرُ مِنْ ذَلِكَ وَلا أَكْبَرُ إِلاَّ فِي كِتَابٍ مُبِينٍ </a:t>
            </a:r>
            <a:r>
              <a:rPr lang="ar-SA" sz="2800" b="0" spc="-50" dirty="0" smtClean="0">
                <a:cs typeface="CTraditional Arabic" pitchFamily="2" charset="-78"/>
              </a:rPr>
              <a:t>﴾</a:t>
            </a:r>
            <a:r>
              <a:rPr lang="ar-SA" sz="2800" b="0" dirty="0" smtClean="0">
                <a:cs typeface="Traditional Arabic" pitchFamily="2" charset="-78"/>
              </a:rPr>
              <a:t>.</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آثار العقيدة على الفرد</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
        <p:nvSpPr>
          <p:cNvPr id="9" name="مربع نص 8"/>
          <p:cNvSpPr txBox="1"/>
          <p:nvPr/>
        </p:nvSpPr>
        <p:spPr>
          <a:xfrm>
            <a:off x="179512" y="5214950"/>
            <a:ext cx="7776864" cy="954107"/>
          </a:xfrm>
          <a:prstGeom prst="rect">
            <a:avLst/>
          </a:prstGeom>
          <a:noFill/>
        </p:spPr>
        <p:txBody>
          <a:bodyPr wrap="square" rtlCol="1">
            <a:spAutoFit/>
          </a:bodyPr>
          <a:lstStyle/>
          <a:p>
            <a:pPr algn="justLow">
              <a:spcBef>
                <a:spcPts val="0"/>
              </a:spcBef>
              <a:buClr>
                <a:schemeClr val="folHlink"/>
              </a:buClr>
              <a:buSzPct val="60000"/>
            </a:pPr>
            <a:r>
              <a:rPr lang="ar-SA" sz="2800" b="0" dirty="0" smtClean="0">
                <a:cs typeface="Traditional Arabic" pitchFamily="2" charset="-78"/>
              </a:rPr>
              <a:t>إذا ما خلوت الدهر يوماً فلا تقل          خلوت ولكن قل عليّ رقيب</a:t>
            </a:r>
          </a:p>
          <a:p>
            <a:pPr algn="justLow">
              <a:spcBef>
                <a:spcPts val="0"/>
              </a:spcBef>
              <a:buClr>
                <a:schemeClr val="folHlink"/>
              </a:buClr>
              <a:buSzPct val="60000"/>
            </a:pPr>
            <a:r>
              <a:rPr lang="ar-SA" sz="2800" b="0" dirty="0" smtClean="0">
                <a:cs typeface="Traditional Arabic" pitchFamily="2" charset="-78"/>
              </a:rPr>
              <a:t>ولا تحسـبن الله يغـفـل ساعة          ولا أن ما يخـفى عليه يغيب</a:t>
            </a:r>
            <a:endParaRPr lang="ar-S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54307">
                                            <p:txEl>
                                              <p:pRg st="0" end="0"/>
                                            </p:txEl>
                                          </p:spTgt>
                                        </p:tgtEl>
                                        <p:attrNameLst>
                                          <p:attrName>style.visibility</p:attrName>
                                        </p:attrNameLst>
                                      </p:cBhvr>
                                      <p:to>
                                        <p:strVal val="visible"/>
                                      </p:to>
                                    </p:set>
                                    <p:anim calcmode="lin" valueType="num">
                                      <p:cBhvr>
                                        <p:cTn id="7" dur="500" fill="hold"/>
                                        <p:tgtEl>
                                          <p:spTgt spid="354307">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35430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35430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54307">
                                            <p:txEl>
                                              <p:pRg st="1" end="1"/>
                                            </p:txEl>
                                          </p:spTgt>
                                        </p:tgtEl>
                                        <p:attrNameLst>
                                          <p:attrName>style.visibility</p:attrName>
                                        </p:attrNameLst>
                                      </p:cBhvr>
                                      <p:to>
                                        <p:strVal val="visible"/>
                                      </p:to>
                                    </p:set>
                                    <p:anim calcmode="lin" valueType="num">
                                      <p:cBhvr>
                                        <p:cTn id="14" dur="500" fill="hold"/>
                                        <p:tgtEl>
                                          <p:spTgt spid="354307">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35430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35430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54307">
                                            <p:txEl>
                                              <p:pRg st="2" end="2"/>
                                            </p:txEl>
                                          </p:spTgt>
                                        </p:tgtEl>
                                        <p:attrNameLst>
                                          <p:attrName>style.visibility</p:attrName>
                                        </p:attrNameLst>
                                      </p:cBhvr>
                                      <p:to>
                                        <p:strVal val="visible"/>
                                      </p:to>
                                    </p:set>
                                    <p:anim calcmode="lin" valueType="num">
                                      <p:cBhvr>
                                        <p:cTn id="21" dur="500" fill="hold"/>
                                        <p:tgtEl>
                                          <p:spTgt spid="354307">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35430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35430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 calcmode="lin" valueType="num">
                                      <p:cBhvr>
                                        <p:cTn id="28" dur="500" fill="hold"/>
                                        <p:tgtEl>
                                          <p:spTgt spid="9">
                                            <p:txEl>
                                              <p:pRg st="0" end="0"/>
                                            </p:txEl>
                                          </p:spTgt>
                                        </p:tgtEl>
                                        <p:attrNameLst>
                                          <p:attrName>ppt_x</p:attrName>
                                        </p:attrNameLst>
                                      </p:cBhvr>
                                      <p:tavLst>
                                        <p:tav tm="0">
                                          <p:val>
                                            <p:strVal val="#ppt_x-.2"/>
                                          </p:val>
                                        </p:tav>
                                        <p:tav tm="100000">
                                          <p:val>
                                            <p:strVal val="#ppt_x"/>
                                          </p:val>
                                        </p:tav>
                                      </p:tavLst>
                                    </p:anim>
                                    <p:anim calcmode="lin" valueType="num">
                                      <p:cBhvr>
                                        <p:cTn id="29" dur="500" fill="hold"/>
                                        <p:tgtEl>
                                          <p:spTgt spid="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9">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anim calcmode="lin" valueType="num">
                                      <p:cBhvr>
                                        <p:cTn id="35" dur="500" fill="hold"/>
                                        <p:tgtEl>
                                          <p:spTgt spid="9">
                                            <p:txEl>
                                              <p:pRg st="1" end="1"/>
                                            </p:txEl>
                                          </p:spTgt>
                                        </p:tgtEl>
                                        <p:attrNameLst>
                                          <p:attrName>ppt_x</p:attrName>
                                        </p:attrNameLst>
                                      </p:cBhvr>
                                      <p:tavLst>
                                        <p:tav tm="0">
                                          <p:val>
                                            <p:strVal val="#ppt_x-.2"/>
                                          </p:val>
                                        </p:tav>
                                        <p:tav tm="100000">
                                          <p:val>
                                            <p:strVal val="#ppt_x"/>
                                          </p:val>
                                        </p:tav>
                                      </p:tavLst>
                                    </p:anim>
                                    <p:anim calcmode="lin" valueType="num">
                                      <p:cBhvr>
                                        <p:cTn id="36" dur="500" fill="hold"/>
                                        <p:tgtEl>
                                          <p:spTgt spid="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307"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945D0F8D-D61A-4BA4-A62E-8F0C04CA4F53}" type="slidenum">
              <a:rPr lang="ar-SA" sz="1400"/>
              <a:pPr rtl="0"/>
              <a:t>127</a:t>
            </a:fld>
            <a:endParaRPr lang="en-US" sz="1400"/>
          </a:p>
        </p:txBody>
      </p:sp>
      <p:sp>
        <p:nvSpPr>
          <p:cNvPr id="354307" name="Rectangle 3"/>
          <p:cNvSpPr>
            <a:spLocks noChangeArrowheads="1"/>
          </p:cNvSpPr>
          <p:nvPr/>
        </p:nvSpPr>
        <p:spPr bwMode="auto">
          <a:xfrm>
            <a:off x="179388" y="1989138"/>
            <a:ext cx="8640762" cy="3888134"/>
          </a:xfrm>
          <a:prstGeom prst="rect">
            <a:avLst/>
          </a:prstGeom>
          <a:noFill/>
          <a:ln w="9525">
            <a:noFill/>
            <a:miter lim="800000"/>
            <a:headEnd/>
            <a:tailEnd/>
          </a:ln>
        </p:spPr>
        <p:txBody>
          <a:bodyPr/>
          <a:lstStyle/>
          <a:p>
            <a:pPr marL="355600" indent="-355600" algn="justLow">
              <a:spcBef>
                <a:spcPts val="0"/>
              </a:spcBef>
              <a:buClr>
                <a:schemeClr val="folHlink"/>
              </a:buClr>
              <a:buSzPct val="60000"/>
            </a:pPr>
            <a:r>
              <a:rPr lang="ar-SA" sz="2800" dirty="0" smtClean="0">
                <a:solidFill>
                  <a:srgbClr val="C00000"/>
                </a:solidFill>
                <a:cs typeface="Traditional Arabic" pitchFamily="2" charset="-78"/>
              </a:rPr>
              <a:t>ب- </a:t>
            </a:r>
            <a:r>
              <a:rPr lang="ar-SA" sz="2800" dirty="0">
                <a:solidFill>
                  <a:srgbClr val="C00000"/>
                </a:solidFill>
                <a:cs typeface="Traditional Arabic" pitchFamily="2" charset="-78"/>
              </a:rPr>
              <a:t>حياة الضمير: </a:t>
            </a:r>
            <a:r>
              <a:rPr lang="ar-SA" sz="2800" b="0" dirty="0" smtClean="0">
                <a:cs typeface="Traditional Arabic" pitchFamily="2" charset="-78"/>
              </a:rPr>
              <a:t>إن الشعور بالمسؤولية شعور يحركه الإيمان بالله, فإذا غاب الإيمان أو ضعف جفّت المشاعر وتعطلت العواطف, ومات الضمير, ولم يعد انتفاع بالحواس التي أنعم الله </a:t>
            </a:r>
            <a:r>
              <a:rPr lang="ar-SA" sz="2800" b="0" dirty="0" err="1" smtClean="0">
                <a:cs typeface="Traditional Arabic" pitchFamily="2" charset="-78"/>
              </a:rPr>
              <a:t>بها</a:t>
            </a:r>
            <a:r>
              <a:rPr lang="ar-SA" sz="2800" b="0" dirty="0" smtClean="0">
                <a:cs typeface="Traditional Arabic" pitchFamily="2" charset="-78"/>
              </a:rPr>
              <a:t> على الإنسان, قال تعالى: </a:t>
            </a:r>
            <a:r>
              <a:rPr lang="ar-SA" sz="2800" b="0" spc="-50" dirty="0" smtClean="0">
                <a:cs typeface="CTraditional Arabic" pitchFamily="2" charset="-78"/>
              </a:rPr>
              <a:t>﴿ </a:t>
            </a:r>
            <a:r>
              <a:rPr lang="ar-SA" sz="2800" b="0" spc="-50" dirty="0" smtClean="0">
                <a:solidFill>
                  <a:srgbClr val="00B0F0"/>
                </a:solidFill>
                <a:cs typeface="Traditional Arabic" pitchFamily="2" charset="-78"/>
              </a:rPr>
              <a:t>وَلَقَدْ ذَرَأْنَا لِجَهَنَّمَ كَثِيراً مِنْ الْجِنِّ وَالإِنسِ لَهُمْ قُلُوبٌ لا يَفْقَهُونَ بِهَا لَهُمْ قُلُوبٌ لا يَفْقَهُونَ بِهَا وَلَهُمْ أَعْيُنٌ لا يُبْصِرُونَ بِهَا وَلَهُمْ آذَانٌ لا يَسْمَعُونَ بِهَا أُوْلَئِكَ كَالأَنْعَامِ بَلْ هُمْ أَضَلُّ أُوْلَئِكَ هُمْ الْغَافِلُونَ </a:t>
            </a:r>
            <a:r>
              <a:rPr lang="ar-SA" sz="2800" b="0" spc="-50" dirty="0" smtClean="0">
                <a:cs typeface="CTraditional Arabic" pitchFamily="2" charset="-78"/>
              </a:rPr>
              <a:t>﴾</a:t>
            </a:r>
            <a:r>
              <a:rPr lang="ar-SA" sz="2800" b="0" dirty="0" smtClean="0">
                <a:cs typeface="Traditional Arabic" pitchFamily="2" charset="-78"/>
              </a:rPr>
              <a:t>. </a:t>
            </a: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آثار العقيدة على الفرد</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54307">
                                            <p:txEl>
                                              <p:pRg st="0" end="0"/>
                                            </p:txEl>
                                          </p:spTgt>
                                        </p:tgtEl>
                                        <p:attrNameLst>
                                          <p:attrName>style.visibility</p:attrName>
                                        </p:attrNameLst>
                                      </p:cBhvr>
                                      <p:to>
                                        <p:strVal val="visible"/>
                                      </p:to>
                                    </p:set>
                                    <p:anim calcmode="lin" valueType="num">
                                      <p:cBhvr>
                                        <p:cTn id="7" dur="500" fill="hold"/>
                                        <p:tgtEl>
                                          <p:spTgt spid="354307">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35430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3543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307" grpId="0" build="p"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3"/>
          <p:cNvSpPr>
            <a:spLocks noGrp="1" noChangeArrowheads="1"/>
          </p:cNvSpPr>
          <p:nvPr>
            <p:ph idx="1"/>
          </p:nvPr>
        </p:nvSpPr>
        <p:spPr>
          <a:xfrm>
            <a:off x="179388" y="1989138"/>
            <a:ext cx="8640762" cy="4464050"/>
          </a:xfrm>
        </p:spPr>
        <p:txBody>
          <a:bodyPr/>
          <a:lstStyle/>
          <a:p>
            <a:pPr marL="609600" indent="-609600" algn="justLow" eaLnBrk="1" hangingPunct="1">
              <a:spcBef>
                <a:spcPts val="0"/>
              </a:spcBef>
              <a:buNone/>
            </a:pPr>
            <a:r>
              <a:rPr lang="ar-SA" sz="2800" dirty="0" smtClean="0">
                <a:solidFill>
                  <a:srgbClr val="0000FF"/>
                </a:solidFill>
                <a:latin typeface="SKR HEAD1" pitchFamily="2" charset="-78"/>
                <a:cs typeface="SKR HEAD1" pitchFamily="2" charset="-78"/>
              </a:rPr>
              <a:t>7- الفوز في الآخرة</a:t>
            </a:r>
          </a:p>
          <a:p>
            <a:pPr marL="355600" indent="-355600" algn="justLow" eaLnBrk="1" hangingPunct="1">
              <a:spcBef>
                <a:spcPts val="0"/>
              </a:spcBef>
              <a:buClr>
                <a:srgbClr val="C00000"/>
              </a:buClr>
            </a:pPr>
            <a:r>
              <a:rPr lang="ar-SA" sz="2800" dirty="0" smtClean="0">
                <a:cs typeface="Traditional Arabic" pitchFamily="2" charset="-78"/>
              </a:rPr>
              <a:t>إن امتناع الخلود في النار لمن ظلم نفسه من الموحدين, ودخول الجنة ابتداء لمن اقتصد من أصحاب اليمين, والفوز بالدرجات العلى لمن سبق بالخيرات, مع رضوان الله تعالى ورؤية وجهه الكريم في الجنات, لهو غاية المطالب, ونهاية </a:t>
            </a:r>
            <a:r>
              <a:rPr lang="ar-SA" sz="2800" dirty="0" err="1" smtClean="0">
                <a:cs typeface="Traditional Arabic" pitchFamily="2" charset="-78"/>
              </a:rPr>
              <a:t>الرغائب</a:t>
            </a:r>
            <a:r>
              <a:rPr lang="ar-SA" sz="2800" dirty="0" smtClean="0">
                <a:cs typeface="Traditional Arabic" pitchFamily="2" charset="-78"/>
              </a:rPr>
              <a:t> لجميع المؤمنين, قال تعالى:   </a:t>
            </a:r>
            <a:r>
              <a:rPr lang="ar-SA" sz="2800" spc="-50" dirty="0" smtClean="0">
                <a:cs typeface="CTraditional Arabic" pitchFamily="2" charset="-78"/>
              </a:rPr>
              <a:t>﴿ </a:t>
            </a:r>
            <a:r>
              <a:rPr lang="ar-SA" sz="2800" spc="-50" dirty="0" smtClean="0">
                <a:solidFill>
                  <a:srgbClr val="00B0F0"/>
                </a:solidFill>
                <a:cs typeface="Traditional Arabic" pitchFamily="2" charset="-78"/>
              </a:rPr>
              <a:t>ثُمَّ أَوْرَثْنَا الْكِتَابَ الَّذِينَ اصْطَفَيْنَا مِنْ عِبَادِنَا فَمِنْهُمْ ظَالِمٌ لِنَفْسِهِ وَمِنْهُمْ مُقْتَصِدٌ وَمِنْهُمْ سَابِقٌ بِالْخَيْرَاتِ بِإِذْنِ اللَّهِ ذَلِكَ هُوَ الْفَضْلُ الْكَبِيرُ (32) جَنَّاتُ عَدْنٍ يَدْخُلُونَهَا يُحَلَّوْنَ فِيهَا مِنْ أَسَاوِرَ مِنْ ذَهَبٍ وَلُؤْلُؤاً وَلِبَاسُهُمْ فِيهَا حَرِيرٌ </a:t>
            </a:r>
            <a:r>
              <a:rPr lang="ar-SA" sz="2800" spc="-50" dirty="0" smtClean="0">
                <a:cs typeface="CTraditional Arabic" pitchFamily="2" charset="-78"/>
              </a:rPr>
              <a:t>﴾</a:t>
            </a:r>
            <a:r>
              <a:rPr lang="ar-SA" sz="2800" dirty="0" smtClean="0">
                <a:cs typeface="Traditional Arabic" pitchFamily="2" charset="-78"/>
              </a:rPr>
              <a:t>.</a:t>
            </a:r>
          </a:p>
        </p:txBody>
      </p:sp>
      <p:sp>
        <p:nvSpPr>
          <p:cNvPr id="69636"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6E666E47-8D10-420C-91DB-3FF39E635B4E}" type="slidenum">
              <a:rPr lang="ar-SA" sz="1400"/>
              <a:pPr rtl="0"/>
              <a:t>128</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آثار العقيدة على الفرد</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7892">
                                            <p:txEl>
                                              <p:pRg st="0" end="0"/>
                                            </p:txEl>
                                          </p:spTgt>
                                        </p:tgtEl>
                                        <p:attrNameLst>
                                          <p:attrName>style.visibility</p:attrName>
                                        </p:attrNameLst>
                                      </p:cBhvr>
                                      <p:to>
                                        <p:strVal val="visible"/>
                                      </p:to>
                                    </p:set>
                                    <p:anim calcmode="lin" valueType="num">
                                      <p:cBhvr>
                                        <p:cTn id="7" dur="500" fill="hold"/>
                                        <p:tgtEl>
                                          <p:spTgt spid="37892">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3789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3789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7892">
                                            <p:txEl>
                                              <p:pRg st="1" end="1"/>
                                            </p:txEl>
                                          </p:spTgt>
                                        </p:tgtEl>
                                        <p:attrNameLst>
                                          <p:attrName>style.visibility</p:attrName>
                                        </p:attrNameLst>
                                      </p:cBhvr>
                                      <p:to>
                                        <p:strVal val="visible"/>
                                      </p:to>
                                    </p:set>
                                    <p:anim calcmode="lin" valueType="num">
                                      <p:cBhvr>
                                        <p:cTn id="14" dur="500" fill="hold"/>
                                        <p:tgtEl>
                                          <p:spTgt spid="37892">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3789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3789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3"/>
          <p:cNvSpPr>
            <a:spLocks noGrp="1" noChangeArrowheads="1"/>
          </p:cNvSpPr>
          <p:nvPr>
            <p:ph idx="1"/>
          </p:nvPr>
        </p:nvSpPr>
        <p:spPr>
          <a:xfrm>
            <a:off x="179388" y="1989138"/>
            <a:ext cx="8640762" cy="1511300"/>
          </a:xfrm>
        </p:spPr>
        <p:txBody>
          <a:bodyPr/>
          <a:lstStyle/>
          <a:p>
            <a:pPr marL="355600" indent="-355600" algn="justLow" eaLnBrk="1" hangingPunct="1">
              <a:spcBef>
                <a:spcPts val="0"/>
              </a:spcBef>
              <a:buClr>
                <a:srgbClr val="C00000"/>
              </a:buClr>
            </a:pPr>
            <a:r>
              <a:rPr lang="ar-SA" sz="2800" dirty="0" smtClean="0">
                <a:cs typeface="Traditional Arabic" pitchFamily="2" charset="-78"/>
              </a:rPr>
              <a:t>قال تعالى: </a:t>
            </a:r>
            <a:r>
              <a:rPr lang="ar-SA" sz="2800" spc="-50" dirty="0" smtClean="0">
                <a:cs typeface="CTraditional Arabic" pitchFamily="2" charset="-78"/>
              </a:rPr>
              <a:t>﴿ </a:t>
            </a:r>
            <a:r>
              <a:rPr lang="ar-SA" sz="2800" spc="-50" dirty="0" smtClean="0">
                <a:solidFill>
                  <a:srgbClr val="00B0F0"/>
                </a:solidFill>
                <a:cs typeface="Traditional Arabic" pitchFamily="2" charset="-78"/>
              </a:rPr>
              <a:t>إِنَّ اللَّهَ لا يَغْفِرُ أَنْ يُشْرَكَ </a:t>
            </a:r>
            <a:r>
              <a:rPr lang="ar-SA" sz="2800" spc="-50" dirty="0" err="1" smtClean="0">
                <a:solidFill>
                  <a:srgbClr val="00B0F0"/>
                </a:solidFill>
                <a:cs typeface="Traditional Arabic" pitchFamily="2" charset="-78"/>
              </a:rPr>
              <a:t>بِهِ</a:t>
            </a:r>
            <a:r>
              <a:rPr lang="ar-SA" sz="2800" spc="-50" dirty="0" smtClean="0">
                <a:solidFill>
                  <a:srgbClr val="00B0F0"/>
                </a:solidFill>
                <a:cs typeface="Traditional Arabic" pitchFamily="2" charset="-78"/>
              </a:rPr>
              <a:t> وَيَغْفِرُ مَا دُونَ ذَلِكَ لِمَنْ يَشَاءُ </a:t>
            </a:r>
            <a:r>
              <a:rPr lang="ar-SA" sz="2800" spc="-50" dirty="0" smtClean="0">
                <a:cs typeface="CTraditional Arabic" pitchFamily="2" charset="-78"/>
              </a:rPr>
              <a:t>﴾</a:t>
            </a:r>
            <a:r>
              <a:rPr lang="ar-SA" sz="2800" dirty="0" smtClean="0">
                <a:cs typeface="Traditional Arabic" pitchFamily="2" charset="-78"/>
              </a:rPr>
              <a:t>, قال عليٌّ </a:t>
            </a:r>
            <a:r>
              <a:rPr lang="ar-SA" sz="2800" dirty="0" err="1" smtClean="0">
                <a:cs typeface="CTraditional Arabic" pitchFamily="2" charset="-78"/>
              </a:rPr>
              <a:t>ت</a:t>
            </a:r>
            <a:r>
              <a:rPr lang="ar-SA" sz="2800" dirty="0" smtClean="0">
                <a:cs typeface="Traditional Arabic" pitchFamily="2" charset="-78"/>
              </a:rPr>
              <a:t> :”‏مَا فِي الْقُرْآنِ آيَةٌ أَحَبُّ إِلَيَّ مِنْ هَذِهِ الْآيَةِ”، وقال علي بن الحسين: ”هذه أرجى آية في كتاب الله”.</a:t>
            </a:r>
          </a:p>
          <a:p>
            <a:pPr marL="609600" indent="-609600" algn="justLow" eaLnBrk="1" hangingPunct="1">
              <a:spcBef>
                <a:spcPts val="0"/>
              </a:spcBef>
            </a:pPr>
            <a:endParaRPr lang="ar-SA" sz="2800" dirty="0" smtClean="0">
              <a:cs typeface="Traditional Arabic" pitchFamily="2" charset="-78"/>
            </a:endParaRPr>
          </a:p>
        </p:txBody>
      </p:sp>
      <p:sp>
        <p:nvSpPr>
          <p:cNvPr id="69636"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6E666E47-8D10-420C-91DB-3FF39E635B4E}" type="slidenum">
              <a:rPr lang="ar-SA" sz="1400"/>
              <a:pPr rtl="0"/>
              <a:t>129</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آثار العقيدة على الفرد</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
        <p:nvSpPr>
          <p:cNvPr id="9" name="مربع نص 8"/>
          <p:cNvSpPr txBox="1"/>
          <p:nvPr/>
        </p:nvSpPr>
        <p:spPr>
          <a:xfrm>
            <a:off x="611560" y="3429000"/>
            <a:ext cx="7416824" cy="1384995"/>
          </a:xfrm>
          <a:prstGeom prst="rect">
            <a:avLst/>
          </a:prstGeom>
          <a:noFill/>
        </p:spPr>
        <p:txBody>
          <a:bodyPr wrap="square" rtlCol="1">
            <a:spAutoFit/>
          </a:bodyPr>
          <a:lstStyle/>
          <a:p>
            <a:pPr algn="justLow"/>
            <a:r>
              <a:rPr lang="ar-SA" sz="2800" b="0" dirty="0" smtClean="0">
                <a:cs typeface="Traditional Arabic" pitchFamily="2" charset="-78"/>
              </a:rPr>
              <a:t>يا رب إن عظمت ذنوبي كثرة     فلقد علمت بأن عفوك أعظم</a:t>
            </a:r>
          </a:p>
          <a:p>
            <a:pPr algn="justLow"/>
            <a:r>
              <a:rPr lang="ar-SA" sz="2800" b="0" dirty="0" smtClean="0">
                <a:cs typeface="Traditional Arabic" pitchFamily="2" charset="-78"/>
              </a:rPr>
              <a:t>إن كان لا يـرجوك إلا محسن    فـبمن يلـوذ ويستجير المجرم</a:t>
            </a:r>
          </a:p>
          <a:p>
            <a:pPr algn="justLow"/>
            <a:r>
              <a:rPr lang="ar-SA" sz="2800" b="0" dirty="0" smtClean="0">
                <a:cs typeface="Traditional Arabic" pitchFamily="2" charset="-78"/>
              </a:rPr>
              <a:t>مالي إليك وسيـلة إلا </a:t>
            </a:r>
            <a:r>
              <a:rPr lang="ar-SA" sz="2800" b="0" dirty="0" err="1" smtClean="0">
                <a:cs typeface="Traditional Arabic" pitchFamily="2" charset="-78"/>
              </a:rPr>
              <a:t>الـرجا</a:t>
            </a:r>
            <a:r>
              <a:rPr lang="ar-SA" sz="2800" b="0" dirty="0" smtClean="0">
                <a:cs typeface="Traditional Arabic" pitchFamily="2" charset="-78"/>
              </a:rPr>
              <a:t>    وجـميل عفوك ثم أني مسلم</a:t>
            </a:r>
            <a:endParaRPr lang="ar-SA" sz="2800" b="0" dirty="0">
              <a:cs typeface="Traditional Arabic"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7892">
                                            <p:txEl>
                                              <p:pRg st="0" end="0"/>
                                            </p:txEl>
                                          </p:spTgt>
                                        </p:tgtEl>
                                        <p:attrNameLst>
                                          <p:attrName>style.visibility</p:attrName>
                                        </p:attrNameLst>
                                      </p:cBhvr>
                                      <p:to>
                                        <p:strVal val="visible"/>
                                      </p:to>
                                    </p:set>
                                    <p:anim calcmode="lin" valueType="num">
                                      <p:cBhvr>
                                        <p:cTn id="7" dur="500" fill="hold"/>
                                        <p:tgtEl>
                                          <p:spTgt spid="37892">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3789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3789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 calcmode="lin" valueType="num">
                                      <p:cBhvr>
                                        <p:cTn id="14" dur="500" fill="hold"/>
                                        <p:tgtEl>
                                          <p:spTgt spid="9">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 calcmode="lin" valueType="num">
                                      <p:cBhvr>
                                        <p:cTn id="21" dur="500" fill="hold"/>
                                        <p:tgtEl>
                                          <p:spTgt spid="9">
                                            <p:txEl>
                                              <p:pRg st="1" end="1"/>
                                            </p:txEl>
                                          </p:spTgt>
                                        </p:tgtEl>
                                        <p:attrNameLst>
                                          <p:attrName>ppt_x</p:attrName>
                                        </p:attrNameLst>
                                      </p:cBhvr>
                                      <p:tavLst>
                                        <p:tav tm="0">
                                          <p:val>
                                            <p:strVal val="#ppt_x-.2"/>
                                          </p:val>
                                        </p:tav>
                                        <p:tav tm="100000">
                                          <p:val>
                                            <p:strVal val="#ppt_x"/>
                                          </p:val>
                                        </p:tav>
                                      </p:tavLst>
                                    </p:anim>
                                    <p:anim calcmode="lin" valueType="num">
                                      <p:cBhvr>
                                        <p:cTn id="22" dur="500" fill="hold"/>
                                        <p:tgtEl>
                                          <p:spTgt spid="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anim calcmode="lin" valueType="num">
                                      <p:cBhvr>
                                        <p:cTn id="28" dur="500" fill="hold"/>
                                        <p:tgtEl>
                                          <p:spTgt spid="9">
                                            <p:txEl>
                                              <p:pRg st="2" end="2"/>
                                            </p:txEl>
                                          </p:spTgt>
                                        </p:tgtEl>
                                        <p:attrNameLst>
                                          <p:attrName>ppt_x</p:attrName>
                                        </p:attrNameLst>
                                      </p:cBhvr>
                                      <p:tavLst>
                                        <p:tav tm="0">
                                          <p:val>
                                            <p:strVal val="#ppt_x-.2"/>
                                          </p:val>
                                        </p:tav>
                                        <p:tav tm="100000">
                                          <p:val>
                                            <p:strVal val="#ppt_x"/>
                                          </p:val>
                                        </p:tav>
                                      </p:tavLst>
                                    </p:anim>
                                    <p:anim calcmode="lin" valueType="num">
                                      <p:cBhvr>
                                        <p:cTn id="29" dur="500" fill="hold"/>
                                        <p:tgtEl>
                                          <p:spTgt spid="9">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E40F64DE-D9F7-4192-ABA2-9234EB8D60CB}" type="slidenum">
              <a:rPr lang="ar-SA" sz="1400"/>
              <a:pPr rtl="0"/>
              <a:t>130</a:t>
            </a:fld>
            <a:endParaRPr lang="en-US" sz="1400"/>
          </a:p>
        </p:txBody>
      </p:sp>
      <p:sp>
        <p:nvSpPr>
          <p:cNvPr id="357379" name="Rectangle 3"/>
          <p:cNvSpPr>
            <a:spLocks noChangeArrowheads="1"/>
          </p:cNvSpPr>
          <p:nvPr/>
        </p:nvSpPr>
        <p:spPr bwMode="auto">
          <a:xfrm>
            <a:off x="179388" y="1989138"/>
            <a:ext cx="8640762" cy="4679950"/>
          </a:xfrm>
          <a:prstGeom prst="rect">
            <a:avLst/>
          </a:prstGeom>
          <a:noFill/>
          <a:ln w="9525">
            <a:noFill/>
            <a:miter lim="800000"/>
            <a:headEnd/>
            <a:tailEnd/>
          </a:ln>
        </p:spPr>
        <p:txBody>
          <a:bodyPr/>
          <a:lstStyle/>
          <a:p>
            <a:pPr marL="342900" indent="-342900" algn="justLow">
              <a:spcBef>
                <a:spcPts val="0"/>
              </a:spcBef>
              <a:buClr>
                <a:schemeClr val="folHlink"/>
              </a:buClr>
              <a:buSzPct val="60000"/>
            </a:pPr>
            <a:r>
              <a:rPr lang="ar-SA" sz="2800" b="0" dirty="0" smtClean="0">
                <a:solidFill>
                  <a:srgbClr val="0000FF"/>
                </a:solidFill>
                <a:latin typeface="SKR HEAD1" pitchFamily="2" charset="-78"/>
                <a:cs typeface="SKR HEAD1" pitchFamily="2" charset="-78"/>
              </a:rPr>
              <a:t>1- تحقيق الأخوة الإيمانية والتعارف الإنساني</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rPr>
              <a:t>إن الإيمان بالله تعالى هو الركيزة الأولى التي قام عليها مجتمع المسلمين الأول في المدينة النبوية, وعليه قامت الركيزة الثانية وهي التآخي والاجتماع.</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rPr>
              <a:t>قال تعالى: </a:t>
            </a:r>
            <a:r>
              <a:rPr lang="ar-SA" sz="2800" b="0" spc="-50" dirty="0" smtClean="0">
                <a:cs typeface="CTraditional Arabic" pitchFamily="2" charset="-78"/>
              </a:rPr>
              <a:t>﴿ </a:t>
            </a:r>
            <a:r>
              <a:rPr lang="ar-SA" sz="2800" b="0" spc="-50" dirty="0" smtClean="0">
                <a:solidFill>
                  <a:srgbClr val="00B0F0"/>
                </a:solidFill>
                <a:cs typeface="Traditional Arabic" pitchFamily="2" charset="-78"/>
              </a:rPr>
              <a:t>وَاعْتَصِمُوا بِحَبْلِ اللَّهِ جَمِيعاً وَلا تَفَرَّقُوا وَاذْكُرُوا نِعْمَةَ اللَّهِ عَلَيْكُمْ إِذْ كُنْتُمْ أَعْدَاءً فَأَلَّفَ بَيْنَ قُلُوبِكُمْ فَأَصْبَحْتُمْ بِنِعْمَتِهِ إِخْوَاناً وَكُنْتُمْ عَلَى شَفَا حُفْرَةٍ مِنْ النَّارِ فَأَنْقَذَكُمْ مِنْهَا </a:t>
            </a:r>
            <a:r>
              <a:rPr lang="ar-SA" sz="2800" b="0" spc="-50" dirty="0" smtClean="0">
                <a:cs typeface="CTraditional Arabic" pitchFamily="2" charset="-78"/>
              </a:rPr>
              <a:t>﴾</a:t>
            </a:r>
            <a:r>
              <a:rPr lang="ar-SA" sz="2800" b="0" dirty="0" smtClean="0">
                <a:cs typeface="Traditional Arabic" pitchFamily="2" charset="-78"/>
              </a:rPr>
              <a:t>. </a:t>
            </a: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آثار العقيدة على المجتمع</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7">
                                            <p:txEl>
                                              <p:pRg st="0" end="0"/>
                                            </p:txEl>
                                          </p:spTgt>
                                        </p:tgtEl>
                                        <p:attrNameLst>
                                          <p:attrName>style.visibility</p:attrName>
                                        </p:attrNameLst>
                                      </p:cBhvr>
                                      <p:to>
                                        <p:strVal val="visible"/>
                                      </p:to>
                                    </p:set>
                                    <p:anim by="(-#ppt_w*2)" calcmode="lin" valueType="num">
                                      <p:cBhvr rctx="PPT">
                                        <p:cTn id="7" dur="250" autoRev="1" fill="hold">
                                          <p:stCondLst>
                                            <p:cond delay="0"/>
                                          </p:stCondLst>
                                        </p:cTn>
                                        <p:tgtEl>
                                          <p:spTgt spid="7">
                                            <p:txEl>
                                              <p:pRg st="0" end="0"/>
                                            </p:txEl>
                                          </p:spTgt>
                                        </p:tgtEl>
                                        <p:attrNameLst>
                                          <p:attrName>ppt_w</p:attrName>
                                        </p:attrNameLst>
                                      </p:cBhvr>
                                    </p:anim>
                                    <p:anim by="(#ppt_w*0.50)" calcmode="lin" valueType="num">
                                      <p:cBhvr>
                                        <p:cTn id="8" dur="250" decel="50000" autoRev="1" fill="hold">
                                          <p:stCondLst>
                                            <p:cond delay="0"/>
                                          </p:stCondLst>
                                        </p:cTn>
                                        <p:tgtEl>
                                          <p:spTgt spid="7">
                                            <p:txEl>
                                              <p:pRg st="0" end="0"/>
                                            </p:txEl>
                                          </p:spTgt>
                                        </p:tgtEl>
                                        <p:attrNameLst>
                                          <p:attrName>ppt_x</p:attrName>
                                        </p:attrNameLst>
                                      </p:cBhvr>
                                    </p:anim>
                                    <p:anim from="(-#ppt_h/2)" to="(#ppt_y)" calcmode="lin" valueType="num">
                                      <p:cBhvr>
                                        <p:cTn id="9" dur="500" fill="hold">
                                          <p:stCondLst>
                                            <p:cond delay="0"/>
                                          </p:stCondLst>
                                        </p:cTn>
                                        <p:tgtEl>
                                          <p:spTgt spid="7">
                                            <p:txEl>
                                              <p:pRg st="0" end="0"/>
                                            </p:txEl>
                                          </p:spTgt>
                                        </p:tgtEl>
                                        <p:attrNameLst>
                                          <p:attrName>ppt_y</p:attrName>
                                        </p:attrNameLst>
                                      </p:cBhvr>
                                    </p:anim>
                                    <p:animRot by="21600000">
                                      <p:cBhvr>
                                        <p:cTn id="10" dur="500" fill="hold">
                                          <p:stCondLst>
                                            <p:cond delay="0"/>
                                          </p:stCondLst>
                                        </p:cTn>
                                        <p:tgtEl>
                                          <p:spTgt spid="7">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grpId="0" nodeType="clickEffect">
                                  <p:stCondLst>
                                    <p:cond delay="0"/>
                                  </p:stCondLst>
                                  <p:childTnLst>
                                    <p:set>
                                      <p:cBhvr>
                                        <p:cTn id="14" dur="1" fill="hold">
                                          <p:stCondLst>
                                            <p:cond delay="0"/>
                                          </p:stCondLst>
                                        </p:cTn>
                                        <p:tgtEl>
                                          <p:spTgt spid="357379">
                                            <p:txEl>
                                              <p:pRg st="0" end="0"/>
                                            </p:txEl>
                                          </p:spTgt>
                                        </p:tgtEl>
                                        <p:attrNameLst>
                                          <p:attrName>style.visibility</p:attrName>
                                        </p:attrNameLst>
                                      </p:cBhvr>
                                      <p:to>
                                        <p:strVal val="visible"/>
                                      </p:to>
                                    </p:set>
                                    <p:anim calcmode="lin" valueType="num">
                                      <p:cBhvr>
                                        <p:cTn id="15" dur="500" fill="hold"/>
                                        <p:tgtEl>
                                          <p:spTgt spid="357379">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35737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35737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357379">
                                            <p:txEl>
                                              <p:pRg st="1" end="1"/>
                                            </p:txEl>
                                          </p:spTgt>
                                        </p:tgtEl>
                                        <p:attrNameLst>
                                          <p:attrName>style.visibility</p:attrName>
                                        </p:attrNameLst>
                                      </p:cBhvr>
                                      <p:to>
                                        <p:strVal val="visible"/>
                                      </p:to>
                                    </p:set>
                                    <p:anim calcmode="lin" valueType="num">
                                      <p:cBhvr>
                                        <p:cTn id="22" dur="500" fill="hold"/>
                                        <p:tgtEl>
                                          <p:spTgt spid="357379">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35737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357379">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357379">
                                            <p:txEl>
                                              <p:pRg st="2" end="2"/>
                                            </p:txEl>
                                          </p:spTgt>
                                        </p:tgtEl>
                                        <p:attrNameLst>
                                          <p:attrName>style.visibility</p:attrName>
                                        </p:attrNameLst>
                                      </p:cBhvr>
                                      <p:to>
                                        <p:strVal val="visible"/>
                                      </p:to>
                                    </p:set>
                                    <p:anim calcmode="lin" valueType="num">
                                      <p:cBhvr>
                                        <p:cTn id="29" dur="500" fill="hold"/>
                                        <p:tgtEl>
                                          <p:spTgt spid="357379">
                                            <p:txEl>
                                              <p:pRg st="2" end="2"/>
                                            </p:txEl>
                                          </p:spTgt>
                                        </p:tgtEl>
                                        <p:attrNameLst>
                                          <p:attrName>ppt_x</p:attrName>
                                        </p:attrNameLst>
                                      </p:cBhvr>
                                      <p:tavLst>
                                        <p:tav tm="0">
                                          <p:val>
                                            <p:strVal val="#ppt_x-.2"/>
                                          </p:val>
                                        </p:tav>
                                        <p:tav tm="100000">
                                          <p:val>
                                            <p:strVal val="#ppt_x"/>
                                          </p:val>
                                        </p:tav>
                                      </p:tavLst>
                                    </p:anim>
                                    <p:anim calcmode="lin" valueType="num">
                                      <p:cBhvr>
                                        <p:cTn id="30" dur="500" fill="hold"/>
                                        <p:tgtEl>
                                          <p:spTgt spid="357379">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500"/>
                                        <p:tgtEl>
                                          <p:spTgt spid="3573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79" grpId="0" build="p"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E40F64DE-D9F7-4192-ABA2-9234EB8D60CB}" type="slidenum">
              <a:rPr lang="ar-SA" sz="1400"/>
              <a:pPr rtl="0"/>
              <a:t>131</a:t>
            </a:fld>
            <a:endParaRPr lang="en-US" sz="1400"/>
          </a:p>
        </p:txBody>
      </p:sp>
      <p:sp>
        <p:nvSpPr>
          <p:cNvPr id="357379" name="Rectangle 3"/>
          <p:cNvSpPr>
            <a:spLocks noChangeArrowheads="1"/>
          </p:cNvSpPr>
          <p:nvPr/>
        </p:nvSpPr>
        <p:spPr bwMode="auto">
          <a:xfrm>
            <a:off x="179388" y="1989138"/>
            <a:ext cx="8640762" cy="4679950"/>
          </a:xfrm>
          <a:prstGeom prst="rect">
            <a:avLst/>
          </a:prstGeom>
          <a:noFill/>
          <a:ln w="9525">
            <a:noFill/>
            <a:miter lim="800000"/>
            <a:headEnd/>
            <a:tailEnd/>
          </a:ln>
        </p:spPr>
        <p:txBody>
          <a:bodyPr/>
          <a:lstStyle/>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rPr>
              <a:t>قال </a:t>
            </a:r>
            <a:r>
              <a:rPr lang="ar-SA" sz="2800" b="0" dirty="0" smtClean="0">
                <a:cs typeface="CTraditional Arabic" pitchFamily="2" charset="-78"/>
              </a:rPr>
              <a:t>ج</a:t>
            </a:r>
            <a:r>
              <a:rPr lang="ar-SA" sz="2800" b="0" dirty="0" smtClean="0">
                <a:cs typeface="Traditional Arabic" pitchFamily="2" charset="-78"/>
              </a:rPr>
              <a:t>:“‏</a:t>
            </a:r>
            <a:r>
              <a:rPr lang="ar-SA" sz="2800" b="0" dirty="0" smtClean="0">
                <a:solidFill>
                  <a:srgbClr val="FF0000"/>
                </a:solidFill>
                <a:cs typeface="Traditional Arabic" pitchFamily="2" charset="-78"/>
              </a:rPr>
              <a:t>الْمُسْلِمُ أَخُو الْمُسْلِمِ، لَا يَظْلِمُه وَلَا ‏يُسْلِمُهُ، وَمَنْ كَانَ فِي حَاجَةِ أَخِيهِ كَانَ اللَّهُ فِي حَاجَتِهِ، وَمَن ْفَرَّجَ عَنْ مُسْلِمٍ كُرْبَةً فَرَّجَ اللَّهُ عَنْهُ كُرْبَةً مِنْ كُرُبَاتِ يَوْمِ الْقِيَامَةِ، وَمَنْ سَتَرَ مُسْلِمًا سَتَرَهُ اللَّهُ يَوْمَ الْقِيَامَةِ</a:t>
            </a:r>
            <a:r>
              <a:rPr lang="ar-SA" sz="2800" b="0" dirty="0" smtClean="0">
                <a:cs typeface="Traditional Arabic" pitchFamily="2" charset="-78"/>
              </a:rPr>
              <a:t>“.</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rPr>
              <a:t>إن هذا الشعور لا يقف عند حد المجتمع الإسلامي, بل إن التعارف والتواصل يمتد بسبب هذا المشترك الإيماني بالله تعالى إلى سائر المجتمعات, قال تعالى: </a:t>
            </a:r>
            <a:r>
              <a:rPr lang="ar-SA" sz="2800" b="0" spc="-50" dirty="0" smtClean="0">
                <a:cs typeface="CTraditional Arabic" pitchFamily="2" charset="-78"/>
              </a:rPr>
              <a:t>﴿ </a:t>
            </a:r>
            <a:r>
              <a:rPr lang="ar-SA" sz="2800" b="0" spc="-50" dirty="0" smtClean="0">
                <a:solidFill>
                  <a:srgbClr val="00B0F0"/>
                </a:solidFill>
                <a:cs typeface="Traditional Arabic" pitchFamily="2" charset="-78"/>
              </a:rPr>
              <a:t>يَا أَيُّهَا النَّاسُ اتَّقُوا رَبَّكُمْ الَّذِي خَلَقَكُمْ مِنْ نَفْسٍ وَاحِدَةٍ وَخَلَقَ مِنْهَا زَوْجَهَا وَبَثَّ مِنْهُمَا رِجَالاً كَثِيراً وَنِسَاءً </a:t>
            </a:r>
            <a:r>
              <a:rPr lang="ar-SA" sz="2800" b="0" spc="-50" dirty="0" smtClean="0">
                <a:cs typeface="CTraditional Arabic" pitchFamily="2" charset="-78"/>
              </a:rPr>
              <a:t>﴾</a:t>
            </a:r>
            <a:r>
              <a:rPr lang="ar-SA" sz="2800" b="0" dirty="0" smtClean="0">
                <a:cs typeface="Traditional Arabic" pitchFamily="2" charset="-78"/>
              </a:rPr>
              <a:t>.</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آثار العقيدة على المجتمع</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57379">
                                            <p:txEl>
                                              <p:pRg st="0" end="0"/>
                                            </p:txEl>
                                          </p:spTgt>
                                        </p:tgtEl>
                                        <p:attrNameLst>
                                          <p:attrName>style.visibility</p:attrName>
                                        </p:attrNameLst>
                                      </p:cBhvr>
                                      <p:to>
                                        <p:strVal val="visible"/>
                                      </p:to>
                                    </p:set>
                                    <p:anim calcmode="lin" valueType="num">
                                      <p:cBhvr>
                                        <p:cTn id="7" dur="500" fill="hold"/>
                                        <p:tgtEl>
                                          <p:spTgt spid="357379">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35737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35737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57379">
                                            <p:txEl>
                                              <p:pRg st="1" end="1"/>
                                            </p:txEl>
                                          </p:spTgt>
                                        </p:tgtEl>
                                        <p:attrNameLst>
                                          <p:attrName>style.visibility</p:attrName>
                                        </p:attrNameLst>
                                      </p:cBhvr>
                                      <p:to>
                                        <p:strVal val="visible"/>
                                      </p:to>
                                    </p:set>
                                    <p:anim calcmode="lin" valueType="num">
                                      <p:cBhvr>
                                        <p:cTn id="14" dur="500" fill="hold"/>
                                        <p:tgtEl>
                                          <p:spTgt spid="357379">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35737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3573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79" grpId="0" build="p"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B8C35512-2774-4561-BAF5-84DA70223B3E}" type="slidenum">
              <a:rPr lang="ar-SA" sz="1400"/>
              <a:pPr rtl="0"/>
              <a:t>132</a:t>
            </a:fld>
            <a:endParaRPr lang="en-US" sz="1400"/>
          </a:p>
        </p:txBody>
      </p:sp>
      <p:sp>
        <p:nvSpPr>
          <p:cNvPr id="370693" name="Rectangle 5"/>
          <p:cNvSpPr>
            <a:spLocks noChangeArrowheads="1"/>
          </p:cNvSpPr>
          <p:nvPr/>
        </p:nvSpPr>
        <p:spPr bwMode="auto">
          <a:xfrm>
            <a:off x="179388" y="1989138"/>
            <a:ext cx="8640762" cy="3467100"/>
          </a:xfrm>
          <a:prstGeom prst="rect">
            <a:avLst/>
          </a:prstGeom>
          <a:noFill/>
          <a:ln w="9525">
            <a:noFill/>
            <a:miter lim="800000"/>
            <a:headEnd/>
            <a:tailEnd/>
          </a:ln>
        </p:spPr>
        <p:txBody>
          <a:bodyPr/>
          <a:lstStyle/>
          <a:p>
            <a:pPr marL="342900" indent="-342900" algn="justLow">
              <a:spcBef>
                <a:spcPts val="0"/>
              </a:spcBef>
              <a:buClr>
                <a:schemeClr val="folHlink"/>
              </a:buClr>
              <a:buSzPct val="60000"/>
            </a:pPr>
            <a:r>
              <a:rPr lang="ar-SA" sz="2800" b="0" dirty="0" smtClean="0">
                <a:solidFill>
                  <a:srgbClr val="0000FF"/>
                </a:solidFill>
                <a:latin typeface="SKR HEAD1" pitchFamily="2" charset="-78"/>
                <a:cs typeface="SKR HEAD1" pitchFamily="2" charset="-78"/>
              </a:rPr>
              <a:t>2- الانضباط السلوكي والأمني</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rPr>
              <a:t>إن للعقيدة الإسلامية أثرها الواضح في ضبط السلوك الإنساني وتقويم النزعات البشرية, بل ومحاربة الجريمة, ومكافحة الفساد بكل أشكاله وصوره, وبالتالي فهي العامل الأساسي في حفظ أمن المجتمعات.</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rPr>
              <a:t>العقيدة تربط أفعال العبد بالإيمان, فتدل على أن الصالحات وأعمال الطاعات كلها إيمان, وهي سبب في زيادة رصيد الإيمان, كما تنبه إلى أن أعمال الفسوق والعصيان سبب في نقص الإيمان وضعفه.</a:t>
            </a: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آثار العقيدة على المجتمع</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70693">
                                            <p:txEl>
                                              <p:pRg st="0" end="0"/>
                                            </p:txEl>
                                          </p:spTgt>
                                        </p:tgtEl>
                                        <p:attrNameLst>
                                          <p:attrName>style.visibility</p:attrName>
                                        </p:attrNameLst>
                                      </p:cBhvr>
                                      <p:to>
                                        <p:strVal val="visible"/>
                                      </p:to>
                                    </p:set>
                                    <p:anim calcmode="lin" valueType="num">
                                      <p:cBhvr>
                                        <p:cTn id="7" dur="500" fill="hold"/>
                                        <p:tgtEl>
                                          <p:spTgt spid="370693">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37069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37069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70693">
                                            <p:txEl>
                                              <p:pRg st="1" end="1"/>
                                            </p:txEl>
                                          </p:spTgt>
                                        </p:tgtEl>
                                        <p:attrNameLst>
                                          <p:attrName>style.visibility</p:attrName>
                                        </p:attrNameLst>
                                      </p:cBhvr>
                                      <p:to>
                                        <p:strVal val="visible"/>
                                      </p:to>
                                    </p:set>
                                    <p:anim calcmode="lin" valueType="num">
                                      <p:cBhvr>
                                        <p:cTn id="14" dur="500" fill="hold"/>
                                        <p:tgtEl>
                                          <p:spTgt spid="370693">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37069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37069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70693">
                                            <p:txEl>
                                              <p:pRg st="2" end="2"/>
                                            </p:txEl>
                                          </p:spTgt>
                                        </p:tgtEl>
                                        <p:attrNameLst>
                                          <p:attrName>style.visibility</p:attrName>
                                        </p:attrNameLst>
                                      </p:cBhvr>
                                      <p:to>
                                        <p:strVal val="visible"/>
                                      </p:to>
                                    </p:set>
                                    <p:anim calcmode="lin" valueType="num">
                                      <p:cBhvr>
                                        <p:cTn id="21" dur="500" fill="hold"/>
                                        <p:tgtEl>
                                          <p:spTgt spid="370693">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37069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37069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693" grpId="0" build="p"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B8C35512-2774-4561-BAF5-84DA70223B3E}" type="slidenum">
              <a:rPr lang="ar-SA" sz="1400"/>
              <a:pPr rtl="0"/>
              <a:t>133</a:t>
            </a:fld>
            <a:endParaRPr lang="en-US" sz="1400"/>
          </a:p>
        </p:txBody>
      </p:sp>
      <p:sp>
        <p:nvSpPr>
          <p:cNvPr id="370693" name="Rectangle 5"/>
          <p:cNvSpPr>
            <a:spLocks noChangeArrowheads="1"/>
          </p:cNvSpPr>
          <p:nvPr/>
        </p:nvSpPr>
        <p:spPr bwMode="auto">
          <a:xfrm>
            <a:off x="179388" y="1989138"/>
            <a:ext cx="8640762" cy="3467100"/>
          </a:xfrm>
          <a:prstGeom prst="rect">
            <a:avLst/>
          </a:prstGeom>
          <a:noFill/>
          <a:ln w="9525">
            <a:noFill/>
            <a:miter lim="800000"/>
            <a:headEnd/>
            <a:tailEnd/>
          </a:ln>
        </p:spPr>
        <p:txBody>
          <a:bodyPr/>
          <a:lstStyle/>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rPr>
              <a:t>الإيمان هو الوازع الرادع في قلب المؤمن, بحيث يمنع من ارتكاب المحرم, ويدفع لفعل الخير وإن كان غير واجب عليه, كما مثل الرسول </a:t>
            </a:r>
            <a:r>
              <a:rPr lang="ar-SA" sz="2800" b="0" dirty="0" err="1" smtClean="0">
                <a:cs typeface="CTraditional Arabic" pitchFamily="2" charset="-78"/>
              </a:rPr>
              <a:t>ج</a:t>
            </a:r>
            <a:r>
              <a:rPr lang="ar-SA" sz="2800" b="0" dirty="0" smtClean="0">
                <a:cs typeface="Traditional Arabic" pitchFamily="2" charset="-78"/>
              </a:rPr>
              <a:t> في قصة النفر الثلاثة الذين آواهم الغار.</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rPr>
              <a:t>قال </a:t>
            </a:r>
            <a:r>
              <a:rPr lang="ar-SA" sz="2800" b="0" dirty="0" smtClean="0">
                <a:cs typeface="CTraditional Arabic" pitchFamily="2" charset="-78"/>
              </a:rPr>
              <a:t>ج</a:t>
            </a:r>
            <a:r>
              <a:rPr lang="ar-SA" sz="2800" b="0" dirty="0" smtClean="0">
                <a:cs typeface="Traditional Arabic" pitchFamily="2" charset="-78"/>
              </a:rPr>
              <a:t>:“</a:t>
            </a:r>
            <a:r>
              <a:rPr lang="ar-SA" sz="2800" b="0" dirty="0" smtClean="0">
                <a:solidFill>
                  <a:srgbClr val="FF0000"/>
                </a:solidFill>
                <a:cs typeface="Traditional Arabic" pitchFamily="2" charset="-78"/>
              </a:rPr>
              <a:t>الْمُفْلِسَ مِنْ أُمَّتِي يَأْتِي يَوْمَ الْقِيَامَةِ بِصَلَاةٍ وَصِيَامٍ وَزَكَاةٍ، وَيَأْتِي قَدْ شَتَمَ هَذَا، ‏‏وَقَذَفَ ‏هَذَا، وَأَكَلَ مَالَ هَذَا، وَسَفَكَ دَمَ هَذَا، وَضَرَبَ هَذَا، فَيُعْطَى هَذَا مِنْ حَسَنَاتِهِ، وَهَذَا مِنْ حَسَنَاتِهِ، فَإِنْ فَنِيَتْ حَسَنَاتُهُ قَبْلَ أَنْ ‏يُقْضَى مَا عَلَيْهِ أُخِذَ مِنْ خَطَايَاهُمْ فَطُرِحَتْ عَلَيْهِ، ثُمَّ طُرِحَ فِي النَّارِ</a:t>
            </a:r>
            <a:r>
              <a:rPr lang="ar-SA" sz="2800" b="0" dirty="0" smtClean="0">
                <a:cs typeface="Traditional Arabic" pitchFamily="2" charset="-78"/>
              </a:rPr>
              <a:t>“.</a:t>
            </a: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آثار العقيدة على المجتمع</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70693">
                                            <p:txEl>
                                              <p:pRg st="0" end="0"/>
                                            </p:txEl>
                                          </p:spTgt>
                                        </p:tgtEl>
                                        <p:attrNameLst>
                                          <p:attrName>style.visibility</p:attrName>
                                        </p:attrNameLst>
                                      </p:cBhvr>
                                      <p:to>
                                        <p:strVal val="visible"/>
                                      </p:to>
                                    </p:set>
                                    <p:anim calcmode="lin" valueType="num">
                                      <p:cBhvr>
                                        <p:cTn id="7" dur="500" fill="hold"/>
                                        <p:tgtEl>
                                          <p:spTgt spid="370693">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37069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37069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70693">
                                            <p:txEl>
                                              <p:pRg st="1" end="1"/>
                                            </p:txEl>
                                          </p:spTgt>
                                        </p:tgtEl>
                                        <p:attrNameLst>
                                          <p:attrName>style.visibility</p:attrName>
                                        </p:attrNameLst>
                                      </p:cBhvr>
                                      <p:to>
                                        <p:strVal val="visible"/>
                                      </p:to>
                                    </p:set>
                                    <p:anim calcmode="lin" valueType="num">
                                      <p:cBhvr>
                                        <p:cTn id="14" dur="500" fill="hold"/>
                                        <p:tgtEl>
                                          <p:spTgt spid="370693">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37069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37069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693"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9CB4D30F-6567-4C1F-AFD4-D54E27C359BD}" type="slidenum">
              <a:rPr lang="ar-SA" sz="1400"/>
              <a:pPr rtl="0"/>
              <a:t>134</a:t>
            </a:fld>
            <a:endParaRPr lang="en-US" sz="1400"/>
          </a:p>
        </p:txBody>
      </p:sp>
      <p:sp>
        <p:nvSpPr>
          <p:cNvPr id="360451" name="Rectangle 3"/>
          <p:cNvSpPr>
            <a:spLocks noChangeArrowheads="1"/>
          </p:cNvSpPr>
          <p:nvPr/>
        </p:nvSpPr>
        <p:spPr bwMode="auto">
          <a:xfrm>
            <a:off x="179388" y="1989138"/>
            <a:ext cx="8640762" cy="3322637"/>
          </a:xfrm>
          <a:prstGeom prst="rect">
            <a:avLst/>
          </a:prstGeom>
          <a:noFill/>
          <a:ln w="9525">
            <a:noFill/>
            <a:miter lim="800000"/>
            <a:headEnd/>
            <a:tailEnd/>
          </a:ln>
        </p:spPr>
        <p:txBody>
          <a:bodyPr/>
          <a:lstStyle/>
          <a:p>
            <a:pPr marL="457200" indent="-457200" algn="justLow">
              <a:spcBef>
                <a:spcPts val="0"/>
              </a:spcBef>
              <a:buClr>
                <a:schemeClr val="folHlink"/>
              </a:buClr>
              <a:buSzPct val="60000"/>
            </a:pPr>
            <a:r>
              <a:rPr lang="ar-SA" sz="2800" b="0" dirty="0" smtClean="0">
                <a:solidFill>
                  <a:srgbClr val="0000FF"/>
                </a:solidFill>
                <a:latin typeface="SKR HEAD1" pitchFamily="2" charset="-78"/>
                <a:cs typeface="SKR HEAD1" pitchFamily="2" charset="-78"/>
              </a:rPr>
              <a:t>3- التكافل والتعاون الاجتماعي</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rPr>
              <a:t>إن المجتمع المؤمن مجتمع متماسك في بنيانه, </a:t>
            </a:r>
            <a:r>
              <a:rPr lang="ar-SA" sz="2800" b="0" dirty="0" err="1" smtClean="0">
                <a:cs typeface="Traditional Arabic" pitchFamily="2" charset="-78"/>
              </a:rPr>
              <a:t>متناصر</a:t>
            </a:r>
            <a:r>
              <a:rPr lang="ar-SA" sz="2800" b="0" dirty="0" smtClean="0">
                <a:cs typeface="Traditional Arabic" pitchFamily="2" charset="-78"/>
              </a:rPr>
              <a:t> متراحم بين أفراده, قال </a:t>
            </a:r>
            <a:r>
              <a:rPr lang="ar-SA" sz="2800" b="0" dirty="0" smtClean="0">
                <a:cs typeface="CTraditional Arabic" pitchFamily="2" charset="-78"/>
              </a:rPr>
              <a:t>ج</a:t>
            </a:r>
            <a:r>
              <a:rPr lang="ar-SA" sz="2800" b="0" dirty="0" smtClean="0">
                <a:cs typeface="Traditional Arabic" pitchFamily="2" charset="-78"/>
              </a:rPr>
              <a:t>: ”</a:t>
            </a:r>
            <a:r>
              <a:rPr lang="ar-SA" sz="2800" b="0" dirty="0" smtClean="0">
                <a:solidFill>
                  <a:srgbClr val="FF0000"/>
                </a:solidFill>
                <a:cs typeface="Traditional Arabic" pitchFamily="2" charset="-78"/>
              </a:rPr>
              <a:t>الْمُؤْمِنُ لِلْمُؤْمِنِ كَالْبُنْيَانِ، يَشُدُّ بَعْضُهُ بَعْضًا</a:t>
            </a:r>
            <a:r>
              <a:rPr lang="ar-SA" sz="2800" b="0" dirty="0" smtClean="0">
                <a:cs typeface="Traditional Arabic" pitchFamily="2" charset="-78"/>
              </a:rPr>
              <a:t>”، وشبّك بين أصابعه. </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rPr>
              <a:t>القرآن المكي الذي كانت جل موضوعاته تدول حول العقيدة وقضاياها, لا يغفل أن يرعى حق </a:t>
            </a:r>
            <a:r>
              <a:rPr lang="ar-SA" sz="2800" b="0" dirty="0" err="1" smtClean="0">
                <a:cs typeface="Traditional Arabic" pitchFamily="2" charset="-78"/>
              </a:rPr>
              <a:t>الضعفة</a:t>
            </a:r>
            <a:r>
              <a:rPr lang="ar-SA" sz="2800" b="0" dirty="0" smtClean="0">
                <a:cs typeface="Traditional Arabic" pitchFamily="2" charset="-78"/>
              </a:rPr>
              <a:t> في المجتمع, فيشير إليهم, وينبه على الاهتمام بهم ورعايتهم, قال تعالى: </a:t>
            </a:r>
            <a:r>
              <a:rPr lang="ar-SA" sz="2800" b="0" spc="-50" dirty="0" smtClean="0">
                <a:cs typeface="CTraditional Arabic" pitchFamily="2" charset="-78"/>
              </a:rPr>
              <a:t>﴿ </a:t>
            </a:r>
            <a:r>
              <a:rPr lang="ar-SA" sz="2800" b="0" spc="-50" dirty="0" smtClean="0">
                <a:solidFill>
                  <a:srgbClr val="00B0F0"/>
                </a:solidFill>
                <a:cs typeface="Traditional Arabic" pitchFamily="2" charset="-78"/>
              </a:rPr>
              <a:t>فَأَمَّا الْيَتِيمَ فَلا تَقْهَرْ (9) وَأَمَّا السَّائِلَ فَلا تَنْهَرْ </a:t>
            </a:r>
            <a:r>
              <a:rPr lang="ar-SA" sz="2800" b="0" spc="-50" dirty="0" smtClean="0">
                <a:cs typeface="CTraditional Arabic" pitchFamily="2" charset="-78"/>
              </a:rPr>
              <a:t>﴾</a:t>
            </a:r>
            <a:r>
              <a:rPr lang="ar-SA" sz="2800" b="0" dirty="0" smtClean="0">
                <a:cs typeface="Traditional Arabic" pitchFamily="2" charset="-78"/>
              </a:rPr>
              <a:t>.</a:t>
            </a: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آثار العقيدة على المجتمع</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dirty="0"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60451">
                                            <p:txEl>
                                              <p:pRg st="0" end="0"/>
                                            </p:txEl>
                                          </p:spTgt>
                                        </p:tgtEl>
                                        <p:attrNameLst>
                                          <p:attrName>style.visibility</p:attrName>
                                        </p:attrNameLst>
                                      </p:cBhvr>
                                      <p:to>
                                        <p:strVal val="visible"/>
                                      </p:to>
                                    </p:set>
                                    <p:anim calcmode="lin" valueType="num">
                                      <p:cBhvr>
                                        <p:cTn id="7" dur="500" fill="hold"/>
                                        <p:tgtEl>
                                          <p:spTgt spid="360451">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36045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36045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60451">
                                            <p:txEl>
                                              <p:pRg st="1" end="1"/>
                                            </p:txEl>
                                          </p:spTgt>
                                        </p:tgtEl>
                                        <p:attrNameLst>
                                          <p:attrName>style.visibility</p:attrName>
                                        </p:attrNameLst>
                                      </p:cBhvr>
                                      <p:to>
                                        <p:strVal val="visible"/>
                                      </p:to>
                                    </p:set>
                                    <p:anim calcmode="lin" valueType="num">
                                      <p:cBhvr>
                                        <p:cTn id="14" dur="500" fill="hold"/>
                                        <p:tgtEl>
                                          <p:spTgt spid="360451">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36045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36045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60451">
                                            <p:txEl>
                                              <p:pRg st="2" end="2"/>
                                            </p:txEl>
                                          </p:spTgt>
                                        </p:tgtEl>
                                        <p:attrNameLst>
                                          <p:attrName>style.visibility</p:attrName>
                                        </p:attrNameLst>
                                      </p:cBhvr>
                                      <p:to>
                                        <p:strVal val="visible"/>
                                      </p:to>
                                    </p:set>
                                    <p:anim calcmode="lin" valueType="num">
                                      <p:cBhvr>
                                        <p:cTn id="21" dur="500" fill="hold"/>
                                        <p:tgtEl>
                                          <p:spTgt spid="360451">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36045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3604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451" grpId="0" build="p"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96A19318-F15F-42C9-B3C9-A439A4691D93}" type="slidenum">
              <a:rPr lang="ar-SA" sz="1400"/>
              <a:pPr rtl="0"/>
              <a:t>135</a:t>
            </a:fld>
            <a:endParaRPr lang="en-US" sz="1400"/>
          </a:p>
        </p:txBody>
      </p:sp>
      <p:sp>
        <p:nvSpPr>
          <p:cNvPr id="362499" name="Rectangle 3"/>
          <p:cNvSpPr>
            <a:spLocks noChangeArrowheads="1"/>
          </p:cNvSpPr>
          <p:nvPr/>
        </p:nvSpPr>
        <p:spPr bwMode="auto">
          <a:xfrm>
            <a:off x="179388" y="1989138"/>
            <a:ext cx="8640762" cy="3394075"/>
          </a:xfrm>
          <a:prstGeom prst="rect">
            <a:avLst/>
          </a:prstGeom>
          <a:noFill/>
          <a:ln w="9525">
            <a:noFill/>
            <a:miter lim="800000"/>
            <a:headEnd/>
            <a:tailEnd/>
          </a:ln>
        </p:spPr>
        <p:txBody>
          <a:bodyPr/>
          <a:lstStyle/>
          <a:p>
            <a:pPr marL="457200" indent="-457200" algn="justLow">
              <a:spcBef>
                <a:spcPts val="0"/>
              </a:spcBef>
              <a:buClr>
                <a:schemeClr val="folHlink"/>
              </a:buClr>
              <a:buSzPct val="60000"/>
            </a:pPr>
            <a:r>
              <a:rPr lang="ar-SA" sz="2800" b="0" dirty="0" smtClean="0">
                <a:solidFill>
                  <a:srgbClr val="0000FF"/>
                </a:solidFill>
                <a:latin typeface="SKR HEAD1" pitchFamily="2" charset="-78"/>
                <a:cs typeface="SKR HEAD1" pitchFamily="2" charset="-78"/>
              </a:rPr>
              <a:t>4- العدالة في الحكم والقضاء</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rPr>
              <a:t>العدل أساس الملك ونظامه, وصمام الأمن في المجتمعات وعماده, وشاهد ذلك أنه لما “</a:t>
            </a:r>
            <a:r>
              <a:rPr lang="ar-SA" sz="2800" b="0" dirty="0" smtClean="0">
                <a:solidFill>
                  <a:srgbClr val="FF0000"/>
                </a:solidFill>
                <a:cs typeface="Traditional Arabic" pitchFamily="2" charset="-78"/>
              </a:rPr>
              <a:t>أَفَاءَ اللَّهُ </a:t>
            </a:r>
            <a:r>
              <a:rPr lang="ar-SA" sz="2800" b="0" dirty="0" smtClean="0">
                <a:solidFill>
                  <a:srgbClr val="FF0000"/>
                </a:solidFill>
                <a:cs typeface="CTraditional Arabic" pitchFamily="2" charset="-78"/>
                <a:sym typeface="AGA Arabesque"/>
              </a:rPr>
              <a:t></a:t>
            </a:r>
            <a:r>
              <a:rPr lang="ar-SA" sz="2800" b="0" dirty="0" smtClean="0">
                <a:solidFill>
                  <a:srgbClr val="FF0000"/>
                </a:solidFill>
                <a:cs typeface="Traditional Arabic" pitchFamily="2" charset="-78"/>
              </a:rPr>
              <a:t>‏ ‏خَيْبَرَ ‏عَلَى رَسُولِ اللَّهِ </a:t>
            </a:r>
            <a:r>
              <a:rPr lang="ar-SA" sz="2800" b="0" dirty="0" smtClean="0">
                <a:solidFill>
                  <a:srgbClr val="FF0000"/>
                </a:solidFill>
                <a:cs typeface="CTraditional Arabic" pitchFamily="2" charset="-78"/>
              </a:rPr>
              <a:t>‏ج</a:t>
            </a:r>
            <a:r>
              <a:rPr lang="ar-SA" sz="2800" b="0" dirty="0" smtClean="0">
                <a:solidFill>
                  <a:srgbClr val="FF0000"/>
                </a:solidFill>
                <a:cs typeface="Traditional Arabic" pitchFamily="2" charset="-78"/>
              </a:rPr>
              <a:t> ‏فَأَقَرَّهُمْ رَسُولُ اللَّهِ‏ </a:t>
            </a:r>
            <a:r>
              <a:rPr lang="ar-SA" sz="2800" b="0" dirty="0" smtClean="0">
                <a:solidFill>
                  <a:srgbClr val="FF0000"/>
                </a:solidFill>
                <a:cs typeface="CTraditional Arabic" pitchFamily="2" charset="-78"/>
              </a:rPr>
              <a:t> ‏ج</a:t>
            </a:r>
            <a:r>
              <a:rPr lang="ar-SA" sz="2800" b="0" dirty="0" smtClean="0">
                <a:solidFill>
                  <a:srgbClr val="FF0000"/>
                </a:solidFill>
                <a:cs typeface="Traditional Arabic" pitchFamily="2" charset="-78"/>
              </a:rPr>
              <a:t> ‏كَمَا كَانُوا، وَجَعَلَهَا بَيْنَهُ وَبَيْنَهُمْ، فَبَعَثَ ‏‏عَبْدَ اللَّهِ بْنَ </a:t>
            </a:r>
            <a:r>
              <a:rPr lang="ar-SA" sz="2800" b="0" dirty="0" err="1" smtClean="0">
                <a:solidFill>
                  <a:srgbClr val="FF0000"/>
                </a:solidFill>
                <a:cs typeface="Traditional Arabic" pitchFamily="2" charset="-78"/>
              </a:rPr>
              <a:t>رَوَاحَةَ</a:t>
            </a:r>
            <a:r>
              <a:rPr lang="ar-SA" sz="2800" b="0" dirty="0" smtClean="0">
                <a:solidFill>
                  <a:srgbClr val="FF0000"/>
                </a:solidFill>
                <a:cs typeface="Traditional Arabic" pitchFamily="2" charset="-78"/>
              </a:rPr>
              <a:t>  ‏</a:t>
            </a:r>
            <a:r>
              <a:rPr lang="ar-SA" sz="2800" b="0" dirty="0" err="1" smtClean="0">
                <a:solidFill>
                  <a:srgbClr val="FF0000"/>
                </a:solidFill>
                <a:cs typeface="Traditional Arabic" pitchFamily="2" charset="-78"/>
              </a:rPr>
              <a:t>فَخَرَصَهَا</a:t>
            </a:r>
            <a:r>
              <a:rPr lang="ar-SA" sz="2800" b="0" dirty="0" smtClean="0">
                <a:solidFill>
                  <a:srgbClr val="FF0000"/>
                </a:solidFill>
                <a:cs typeface="Traditional Arabic" pitchFamily="2" charset="-78"/>
              </a:rPr>
              <a:t> عَلَيْهِمْ، ثُمَّ قَالَ لَهُمْ: ‏يَا مَعْشَرَ الْيَهُودِ؛ أَنْتُمْ أَبْغَضُ الْخَلْقِ إِلَيَّ، قَتَلْتُمْ أَنْبِيَاءَ اللَّهِ </a:t>
            </a:r>
            <a:r>
              <a:rPr lang="ar-SA" sz="2800" b="0" dirty="0" smtClean="0">
                <a:solidFill>
                  <a:srgbClr val="FF0000"/>
                </a:solidFill>
                <a:cs typeface="CTraditional Arabic" pitchFamily="2" charset="-78"/>
                <a:sym typeface="AGA Arabesque"/>
              </a:rPr>
              <a:t></a:t>
            </a:r>
            <a:r>
              <a:rPr lang="ar-SA" sz="2800" b="0" dirty="0" smtClean="0">
                <a:solidFill>
                  <a:srgbClr val="FF0000"/>
                </a:solidFill>
                <a:cs typeface="Traditional Arabic" pitchFamily="2" charset="-78"/>
              </a:rPr>
              <a:t>، وَكَذَبْتُمْ عَلَى اللَّهِ، وَلَيْسَ يَحْمِلُنِي بُغْضِي إِيَّاكُمْ عَلَى أَنْ ‏‏أَحِيفَ ‏‏عَلَيْكُمْ، قَدْ ‏</a:t>
            </a:r>
            <a:r>
              <a:rPr lang="ar-SA" sz="2800" b="0" dirty="0" err="1" smtClean="0">
                <a:solidFill>
                  <a:srgbClr val="FF0000"/>
                </a:solidFill>
                <a:cs typeface="Traditional Arabic" pitchFamily="2" charset="-78"/>
              </a:rPr>
              <a:t>خَرَصْتُ</a:t>
            </a:r>
            <a:r>
              <a:rPr lang="ar-SA" sz="2800" b="0" dirty="0" smtClean="0">
                <a:solidFill>
                  <a:srgbClr val="FF0000"/>
                </a:solidFill>
                <a:cs typeface="Traditional Arabic" pitchFamily="2" charset="-78"/>
              </a:rPr>
              <a:t> ‏عِشْرِينَ أَلْفَ‏ ‏وَسْقٍ‏ ‏مِنْ تَمْرٍ، فَإِنْ شِئْتُمْ فَلَكُمْ، وَإِنْ أَبَيْتُمْ فَلِي. فَقَالُوا: بِهَذَا قَامَتْ السَّمَوَاتُ وَالْأَرْضُ، قَدْ أَخَذْنَا فَاخْرُجُوا عَنَّا</a:t>
            </a:r>
            <a:r>
              <a:rPr lang="ar-SA" sz="2800" b="0" dirty="0" smtClean="0">
                <a:cs typeface="Traditional Arabic" pitchFamily="2" charset="-78"/>
              </a:rPr>
              <a:t>“.</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rPr>
              <a:t>أمر الله تعالى المؤمنين عامة, والقضاة والحكام منهم خاصة بالحكم بالعدل بين الناس كافة, قال تعالى: </a:t>
            </a:r>
            <a:r>
              <a:rPr lang="ar-SA" sz="2800" b="0" spc="-50" dirty="0" smtClean="0">
                <a:cs typeface="CTraditional Arabic" pitchFamily="2" charset="-78"/>
              </a:rPr>
              <a:t>﴿ </a:t>
            </a:r>
            <a:r>
              <a:rPr lang="ar-SA" sz="2800" b="0" spc="-50" dirty="0" smtClean="0">
                <a:solidFill>
                  <a:srgbClr val="00B0F0"/>
                </a:solidFill>
                <a:cs typeface="Traditional Arabic" pitchFamily="2" charset="-78"/>
              </a:rPr>
              <a:t>إِنَّ اللَّهَ يَأْمُرُكُمْ أَنْ </a:t>
            </a:r>
            <a:r>
              <a:rPr lang="ar-SA" sz="2800" b="0" spc="-50" dirty="0" err="1" smtClean="0">
                <a:solidFill>
                  <a:srgbClr val="00B0F0"/>
                </a:solidFill>
                <a:cs typeface="Traditional Arabic" pitchFamily="2" charset="-78"/>
              </a:rPr>
              <a:t>تُؤَدُّوا</a:t>
            </a:r>
            <a:r>
              <a:rPr lang="ar-SA" sz="2800" b="0" spc="-50" dirty="0" smtClean="0">
                <a:solidFill>
                  <a:srgbClr val="00B0F0"/>
                </a:solidFill>
                <a:cs typeface="Traditional Arabic" pitchFamily="2" charset="-78"/>
              </a:rPr>
              <a:t> الأَمَانَاتِ إِلَى أَهْلِهَا وَإِذَا حَكَمْتُمْ بَيْنَ النَّاسِ أَنْ تَحْكُمُوا بِالْعَدْلِ إِنَّ اللَّهَ نِعِمَّا يَعِظُكُمْ </a:t>
            </a:r>
            <a:r>
              <a:rPr lang="ar-SA" sz="2800" b="0" spc="-50" dirty="0" err="1" smtClean="0">
                <a:solidFill>
                  <a:srgbClr val="00B0F0"/>
                </a:solidFill>
                <a:cs typeface="Traditional Arabic" pitchFamily="2" charset="-78"/>
              </a:rPr>
              <a:t>بِهِ</a:t>
            </a:r>
            <a:r>
              <a:rPr lang="ar-SA" sz="2800" b="0" spc="-50" dirty="0" smtClean="0">
                <a:solidFill>
                  <a:srgbClr val="00B0F0"/>
                </a:solidFill>
                <a:cs typeface="Traditional Arabic" pitchFamily="2" charset="-78"/>
              </a:rPr>
              <a:t> إِنَّ اللَّهَ كَانَ سَمِيعاً بَصِيراً </a:t>
            </a:r>
            <a:r>
              <a:rPr lang="ar-SA" sz="2800" b="0" spc="-50" dirty="0" smtClean="0">
                <a:cs typeface="CTraditional Arabic" pitchFamily="2" charset="-78"/>
              </a:rPr>
              <a:t>﴾</a:t>
            </a:r>
            <a:r>
              <a:rPr lang="ar-SA" sz="2800" b="0" dirty="0" smtClean="0">
                <a:cs typeface="Traditional Arabic" pitchFamily="2" charset="-78"/>
              </a:rPr>
              <a:t>.</a:t>
            </a:r>
          </a:p>
          <a:p>
            <a:pPr marL="457200" indent="-457200" algn="justLow">
              <a:spcBef>
                <a:spcPts val="0"/>
              </a:spcBef>
              <a:buClr>
                <a:schemeClr val="folHlink"/>
              </a:buClr>
              <a:buSzPct val="60000"/>
            </a:pPr>
            <a:endParaRPr lang="ar-SA" sz="2800" b="0" dirty="0" smtClean="0">
              <a:solidFill>
                <a:srgbClr val="0000FF"/>
              </a:solidFill>
              <a:latin typeface="SKR HEAD1" pitchFamily="2" charset="-78"/>
              <a:cs typeface="SKR HEAD1"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آثار العقيدة على المجتمع</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62499">
                                            <p:txEl>
                                              <p:pRg st="0" end="0"/>
                                            </p:txEl>
                                          </p:spTgt>
                                        </p:tgtEl>
                                        <p:attrNameLst>
                                          <p:attrName>style.visibility</p:attrName>
                                        </p:attrNameLst>
                                      </p:cBhvr>
                                      <p:to>
                                        <p:strVal val="visible"/>
                                      </p:to>
                                    </p:set>
                                    <p:anim calcmode="lin" valueType="num">
                                      <p:cBhvr>
                                        <p:cTn id="7" dur="500" fill="hold"/>
                                        <p:tgtEl>
                                          <p:spTgt spid="362499">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36249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3624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62499">
                                            <p:txEl>
                                              <p:pRg st="1" end="1"/>
                                            </p:txEl>
                                          </p:spTgt>
                                        </p:tgtEl>
                                        <p:attrNameLst>
                                          <p:attrName>style.visibility</p:attrName>
                                        </p:attrNameLst>
                                      </p:cBhvr>
                                      <p:to>
                                        <p:strVal val="visible"/>
                                      </p:to>
                                    </p:set>
                                    <p:anim calcmode="lin" valueType="num">
                                      <p:cBhvr>
                                        <p:cTn id="14" dur="500" fill="hold"/>
                                        <p:tgtEl>
                                          <p:spTgt spid="362499">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36249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3624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62499">
                                            <p:txEl>
                                              <p:pRg st="2" end="2"/>
                                            </p:txEl>
                                          </p:spTgt>
                                        </p:tgtEl>
                                        <p:attrNameLst>
                                          <p:attrName>style.visibility</p:attrName>
                                        </p:attrNameLst>
                                      </p:cBhvr>
                                      <p:to>
                                        <p:strVal val="visible"/>
                                      </p:to>
                                    </p:set>
                                    <p:anim calcmode="lin" valueType="num">
                                      <p:cBhvr>
                                        <p:cTn id="21" dur="500" fill="hold"/>
                                        <p:tgtEl>
                                          <p:spTgt spid="362499">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362499">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3624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499" grpId="0" build="p"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16"/>
          <p:cNvSpPr txBox="1">
            <a:spLocks noGrp="1" noChangeArrowheads="1"/>
          </p:cNvSpPr>
          <p:nvPr/>
        </p:nvSpPr>
        <p:spPr bwMode="auto">
          <a:xfrm>
            <a:off x="6858000" y="6248400"/>
            <a:ext cx="1905000" cy="457200"/>
          </a:xfrm>
          <a:prstGeom prst="rect">
            <a:avLst/>
          </a:prstGeom>
          <a:noFill/>
          <a:ln w="9525">
            <a:noFill/>
            <a:miter lim="800000"/>
            <a:headEnd/>
            <a:tailEnd/>
          </a:ln>
        </p:spPr>
        <p:txBody>
          <a:bodyPr anchor="b"/>
          <a:lstStyle/>
          <a:p>
            <a:pPr rtl="0"/>
            <a:fld id="{2DC6C6ED-2CF2-4704-9D3B-2C9E9B2A5390}" type="slidenum">
              <a:rPr lang="ar-SA" sz="1400">
                <a:solidFill>
                  <a:schemeClr val="bg2"/>
                </a:solidFill>
              </a:rPr>
              <a:pPr rtl="0"/>
              <a:t>136</a:t>
            </a:fld>
            <a:endParaRPr lang="en-US" sz="1400">
              <a:solidFill>
                <a:schemeClr val="bg2"/>
              </a:solidFill>
            </a:endParaRPr>
          </a:p>
        </p:txBody>
      </p:sp>
      <p:sp>
        <p:nvSpPr>
          <p:cNvPr id="6" name="Rectangle 2"/>
          <p:cNvSpPr txBox="1">
            <a:spLocks noChangeArrowheads="1"/>
          </p:cNvSpPr>
          <p:nvPr/>
        </p:nvSpPr>
        <p:spPr bwMode="auto">
          <a:xfrm>
            <a:off x="457200" y="685800"/>
            <a:ext cx="8229600" cy="1219200"/>
          </a:xfrm>
          <a:prstGeom prst="rect">
            <a:avLst/>
          </a:prstGeom>
          <a:noFill/>
          <a:ln w="9525">
            <a:noFill/>
            <a:miter lim="800000"/>
            <a:headEnd/>
            <a:tailEnd/>
          </a:ln>
        </p:spPr>
        <p:txBody>
          <a:bodyPr anchor="b"/>
          <a:lstStyle/>
          <a:p>
            <a:pPr algn="ctr" rtl="0">
              <a:defRPr/>
            </a:pPr>
            <a:r>
              <a:rPr lang="ar-SA" sz="6000" b="0" kern="0" dirty="0">
                <a:solidFill>
                  <a:srgbClr val="006633"/>
                </a:solidFill>
                <a:latin typeface="SKR HEAD1" pitchFamily="2" charset="-78"/>
                <a:ea typeface="+mj-ea"/>
                <a:cs typeface="SKR HEAD1" pitchFamily="2" charset="-78"/>
              </a:rPr>
              <a:t>الوحدة الرابعة</a:t>
            </a:r>
            <a:endParaRPr lang="en-US" sz="6000" b="0" kern="0" dirty="0">
              <a:solidFill>
                <a:srgbClr val="006633"/>
              </a:solidFill>
              <a:latin typeface="SKR HEAD1" pitchFamily="2" charset="-78"/>
              <a:ea typeface="+mj-ea"/>
              <a:cs typeface="SKR HEAD1" pitchFamily="2" charset="-78"/>
            </a:endParaRPr>
          </a:p>
        </p:txBody>
      </p:sp>
      <p:sp>
        <p:nvSpPr>
          <p:cNvPr id="7" name="مربع نص 6"/>
          <p:cNvSpPr txBox="1"/>
          <p:nvPr/>
        </p:nvSpPr>
        <p:spPr>
          <a:xfrm>
            <a:off x="2209800" y="1981200"/>
            <a:ext cx="4876800" cy="1216025"/>
          </a:xfrm>
          <a:prstGeom prst="rect">
            <a:avLst/>
          </a:prstGeom>
          <a:noFill/>
        </p:spPr>
        <p:txBody>
          <a:bodyPr rtlCol="1">
            <a:spAutoFit/>
          </a:bodyPr>
          <a:lstStyle/>
          <a:p>
            <a:pPr algn="ctr" rtl="0">
              <a:defRPr/>
            </a:pPr>
            <a:r>
              <a:rPr lang="ar-SA" sz="3800" b="0" dirty="0">
                <a:solidFill>
                  <a:srgbClr val="006633"/>
                </a:solidFill>
                <a:latin typeface="SKR HEAD1" pitchFamily="2" charset="-78"/>
                <a:ea typeface="+mj-ea"/>
                <a:cs typeface="SKR HEAD1" pitchFamily="2" charset="-78"/>
              </a:rPr>
              <a:t>مسائل في العقيدة الإسلامية</a:t>
            </a:r>
          </a:p>
          <a:p>
            <a:pPr algn="ctr" rtl="0">
              <a:defRPr/>
            </a:pPr>
            <a:endParaRPr lang="ar-SA" sz="3500" b="0" dirty="0">
              <a:solidFill>
                <a:srgbClr val="006633"/>
              </a:solidFill>
            </a:endParaRPr>
          </a:p>
        </p:txBody>
      </p:sp>
      <p:sp>
        <p:nvSpPr>
          <p:cNvPr id="75782" name="Rectangle 3"/>
          <p:cNvSpPr txBox="1">
            <a:spLocks noChangeArrowheads="1"/>
          </p:cNvSpPr>
          <p:nvPr/>
        </p:nvSpPr>
        <p:spPr bwMode="auto">
          <a:xfrm>
            <a:off x="4714876" y="3357563"/>
            <a:ext cx="3857636" cy="2971800"/>
          </a:xfrm>
          <a:prstGeom prst="rect">
            <a:avLst/>
          </a:prstGeom>
          <a:noFill/>
          <a:ln w="9525">
            <a:noFill/>
            <a:miter lim="800000"/>
            <a:headEnd/>
            <a:tailEnd/>
          </a:ln>
        </p:spPr>
        <p:txBody>
          <a:bodyPr/>
          <a:lstStyle/>
          <a:p>
            <a:pPr marL="342900" indent="-342900" algn="justLow">
              <a:spcBef>
                <a:spcPct val="20000"/>
              </a:spcBef>
              <a:buClr>
                <a:srgbClr val="CC9900"/>
              </a:buClr>
              <a:buSzPct val="65000"/>
              <a:buFont typeface="Wingdings" pitchFamily="2" charset="2"/>
              <a:buChar char="§"/>
            </a:pPr>
            <a:r>
              <a:rPr lang="ar-SA" sz="3200" b="0" dirty="0">
                <a:latin typeface="SKR HEAD1" pitchFamily="2" charset="-78"/>
                <a:cs typeface="SKR HEAD1" pitchFamily="2" charset="-78"/>
              </a:rPr>
              <a:t>العلاقة بين العقيدة والشريعة</a:t>
            </a:r>
          </a:p>
          <a:p>
            <a:pPr marL="342900" indent="-342900" algn="justLow">
              <a:spcBef>
                <a:spcPct val="20000"/>
              </a:spcBef>
              <a:buClr>
                <a:srgbClr val="CC9900"/>
              </a:buClr>
              <a:buSzPct val="65000"/>
              <a:buFont typeface="Wingdings" pitchFamily="2" charset="2"/>
              <a:buChar char="§"/>
            </a:pPr>
            <a:r>
              <a:rPr lang="ar-SA" sz="3200" b="0" dirty="0" smtClean="0">
                <a:latin typeface="SKR HEAD1" pitchFamily="2" charset="-78"/>
                <a:cs typeface="SKR HEAD1" pitchFamily="2" charset="-78"/>
              </a:rPr>
              <a:t>الكبائر </a:t>
            </a:r>
            <a:r>
              <a:rPr lang="ar-SA" sz="3200" b="0" dirty="0">
                <a:latin typeface="SKR HEAD1" pitchFamily="2" charset="-78"/>
                <a:cs typeface="SKR HEAD1" pitchFamily="2" charset="-78"/>
              </a:rPr>
              <a:t>وصلتها بالعقيدة</a:t>
            </a:r>
          </a:p>
          <a:p>
            <a:pPr marL="342900" indent="-342900" algn="justLow">
              <a:spcBef>
                <a:spcPct val="20000"/>
              </a:spcBef>
              <a:buClr>
                <a:srgbClr val="CC9900"/>
              </a:buClr>
              <a:buSzPct val="65000"/>
              <a:buFont typeface="Wingdings" pitchFamily="2" charset="2"/>
              <a:buChar char="§"/>
            </a:pPr>
            <a:r>
              <a:rPr lang="ar-SA" sz="3200" b="0" dirty="0" smtClean="0">
                <a:latin typeface="SKR HEAD1" pitchFamily="2" charset="-78"/>
                <a:cs typeface="SKR HEAD1" pitchFamily="2" charset="-78"/>
              </a:rPr>
              <a:t>الاستهزاء </a:t>
            </a:r>
            <a:r>
              <a:rPr lang="ar-SA" sz="3200" b="0" dirty="0">
                <a:latin typeface="SKR HEAD1" pitchFamily="2" charset="-78"/>
                <a:cs typeface="SKR HEAD1" pitchFamily="2" charset="-78"/>
              </a:rPr>
              <a:t>بالدين</a:t>
            </a:r>
          </a:p>
          <a:p>
            <a:pPr marL="342900" indent="-342900" algn="justLow">
              <a:spcBef>
                <a:spcPct val="20000"/>
              </a:spcBef>
              <a:buClr>
                <a:srgbClr val="CC9900"/>
              </a:buClr>
              <a:buSzPct val="65000"/>
              <a:buFont typeface="Wingdings" pitchFamily="2" charset="2"/>
              <a:buChar char="§"/>
            </a:pPr>
            <a:r>
              <a:rPr lang="ar-SA" sz="3200" b="0" dirty="0" smtClean="0">
                <a:latin typeface="SKR HEAD1" pitchFamily="2" charset="-78"/>
                <a:cs typeface="SKR HEAD1" pitchFamily="2" charset="-78"/>
              </a:rPr>
              <a:t>الغلو </a:t>
            </a:r>
            <a:r>
              <a:rPr lang="ar-SA" sz="3200" b="0" dirty="0">
                <a:latin typeface="SKR HEAD1" pitchFamily="2" charset="-78"/>
                <a:cs typeface="SKR HEAD1" pitchFamily="2" charset="-78"/>
              </a:rPr>
              <a:t>في </a:t>
            </a:r>
            <a:r>
              <a:rPr lang="ar-SA" sz="3200" b="0" dirty="0" smtClean="0">
                <a:latin typeface="SKR HEAD1" pitchFamily="2" charset="-78"/>
                <a:cs typeface="SKR HEAD1" pitchFamily="2" charset="-78"/>
              </a:rPr>
              <a:t>الدين</a:t>
            </a:r>
            <a:endParaRPr lang="ar-SA" sz="3200" b="0" dirty="0">
              <a:latin typeface="SKR HEAD1" pitchFamily="2" charset="-78"/>
              <a:cs typeface="SKR HEAD1" pitchFamily="2" charset="-78"/>
            </a:endParaRPr>
          </a:p>
        </p:txBody>
      </p:sp>
      <p:sp>
        <p:nvSpPr>
          <p:cNvPr id="8" name="عنصر نائب للتاريخ 7"/>
          <p:cNvSpPr>
            <a:spLocks noGrp="1"/>
          </p:cNvSpPr>
          <p:nvPr>
            <p:ph type="dt" sz="quarter" idx="10"/>
          </p:nvPr>
        </p:nvSpPr>
        <p:spPr/>
        <p:txBody>
          <a:bodyPr/>
          <a:lstStyle/>
          <a:p>
            <a:pPr>
              <a:defRPr/>
            </a:pPr>
            <a:r>
              <a:rPr lang="ar-SA" smtClean="0"/>
              <a:t>الثقافة الإسلامية 101</a:t>
            </a:r>
            <a:endParaRPr lang="en-US"/>
          </a:p>
        </p:txBody>
      </p:sp>
      <p:sp>
        <p:nvSpPr>
          <p:cNvPr id="9" name="عنصر نائب للتذييل 8"/>
          <p:cNvSpPr>
            <a:spLocks noGrp="1"/>
          </p:cNvSpPr>
          <p:nvPr>
            <p:ph type="ftr" sz="quarter" idx="11"/>
          </p:nvPr>
        </p:nvSpPr>
        <p:spPr/>
        <p:txBody>
          <a:bodyPr/>
          <a:lstStyle/>
          <a:p>
            <a:pPr>
              <a:defRPr/>
            </a:pPr>
            <a:r>
              <a:rPr lang="ar-SA"/>
              <a:t>العقيدة الإسلامية</a:t>
            </a:r>
          </a:p>
        </p:txBody>
      </p:sp>
      <p:sp>
        <p:nvSpPr>
          <p:cNvPr id="10" name="Rectangle 3"/>
          <p:cNvSpPr txBox="1">
            <a:spLocks noChangeArrowheads="1"/>
          </p:cNvSpPr>
          <p:nvPr/>
        </p:nvSpPr>
        <p:spPr bwMode="auto">
          <a:xfrm>
            <a:off x="571472" y="3357562"/>
            <a:ext cx="3643322" cy="2971800"/>
          </a:xfrm>
          <a:prstGeom prst="rect">
            <a:avLst/>
          </a:prstGeom>
          <a:noFill/>
          <a:ln w="9525">
            <a:noFill/>
            <a:miter lim="800000"/>
            <a:headEnd/>
            <a:tailEnd/>
          </a:ln>
        </p:spPr>
        <p:txBody>
          <a:bodyPr/>
          <a:lstStyle/>
          <a:p>
            <a:pPr marL="342900" indent="-342900">
              <a:spcBef>
                <a:spcPct val="20000"/>
              </a:spcBef>
              <a:buClr>
                <a:srgbClr val="CC9900"/>
              </a:buClr>
              <a:buSzPct val="65000"/>
              <a:buFont typeface="Wingdings" pitchFamily="2" charset="2"/>
              <a:buChar char="§"/>
            </a:pPr>
            <a:r>
              <a:rPr lang="ar-SA" sz="3200" b="0" dirty="0" smtClean="0">
                <a:latin typeface="SKR HEAD1" pitchFamily="2" charset="-78"/>
                <a:cs typeface="SKR HEAD1" pitchFamily="2" charset="-78"/>
              </a:rPr>
              <a:t>حرية </a:t>
            </a:r>
            <a:r>
              <a:rPr lang="ar-SA" sz="3200" b="0" dirty="0">
                <a:latin typeface="SKR HEAD1" pitchFamily="2" charset="-78"/>
                <a:cs typeface="SKR HEAD1" pitchFamily="2" charset="-78"/>
              </a:rPr>
              <a:t>الاعتقاد في الإسلام</a:t>
            </a:r>
          </a:p>
          <a:p>
            <a:pPr marL="342900" indent="-342900">
              <a:spcBef>
                <a:spcPct val="20000"/>
              </a:spcBef>
              <a:buClr>
                <a:srgbClr val="CC9900"/>
              </a:buClr>
              <a:buSzPct val="65000"/>
              <a:buFont typeface="Wingdings" pitchFamily="2" charset="2"/>
              <a:buChar char="§"/>
            </a:pPr>
            <a:r>
              <a:rPr lang="ar-SA" sz="3200" b="0" dirty="0" smtClean="0">
                <a:latin typeface="SKR HEAD1" pitchFamily="2" charset="-78"/>
                <a:cs typeface="SKR HEAD1" pitchFamily="2" charset="-78"/>
              </a:rPr>
              <a:t>تحكيم </a:t>
            </a:r>
            <a:r>
              <a:rPr lang="ar-SA" sz="3200" b="0" dirty="0">
                <a:latin typeface="SKR HEAD1" pitchFamily="2" charset="-78"/>
                <a:cs typeface="SKR HEAD1" pitchFamily="2" charset="-78"/>
              </a:rPr>
              <a:t>الشريعة</a:t>
            </a:r>
          </a:p>
          <a:p>
            <a:pPr marL="342900" indent="-342900">
              <a:spcBef>
                <a:spcPct val="20000"/>
              </a:spcBef>
              <a:buClr>
                <a:srgbClr val="CC9900"/>
              </a:buClr>
              <a:buSzPct val="65000"/>
              <a:buFont typeface="Wingdings" pitchFamily="2" charset="2"/>
              <a:buChar char="§"/>
            </a:pPr>
            <a:r>
              <a:rPr lang="ar-SA" sz="3200" b="0" dirty="0" smtClean="0">
                <a:latin typeface="SKR HEAD1" pitchFamily="2" charset="-78"/>
                <a:cs typeface="SKR HEAD1" pitchFamily="2" charset="-78"/>
              </a:rPr>
              <a:t>الولاء </a:t>
            </a:r>
            <a:r>
              <a:rPr lang="ar-SA" sz="3200" b="0" dirty="0" err="1">
                <a:latin typeface="SKR HEAD1" pitchFamily="2" charset="-78"/>
                <a:cs typeface="SKR HEAD1" pitchFamily="2" charset="-78"/>
              </a:rPr>
              <a:t>والبراء</a:t>
            </a:r>
            <a:endParaRPr lang="ar-SA" sz="3200" b="0" dirty="0">
              <a:latin typeface="SKR HEAD1" pitchFamily="2" charset="-78"/>
              <a:cs typeface="SKR HEAD1" pitchFamily="2" charset="-78"/>
            </a:endParaRPr>
          </a:p>
          <a:p>
            <a:pPr marL="342900" indent="-342900">
              <a:spcBef>
                <a:spcPct val="20000"/>
              </a:spcBef>
              <a:buClr>
                <a:srgbClr val="CC9900"/>
              </a:buClr>
              <a:buSzPct val="65000"/>
              <a:buFont typeface="Wingdings" pitchFamily="2" charset="2"/>
              <a:buChar char="§"/>
            </a:pPr>
            <a:r>
              <a:rPr lang="ar-SA" sz="3200" b="0" dirty="0" smtClean="0">
                <a:latin typeface="SKR HEAD1" pitchFamily="2" charset="-78"/>
                <a:cs typeface="SKR HEAD1" pitchFamily="2" charset="-78"/>
              </a:rPr>
              <a:t>بين </a:t>
            </a:r>
            <a:r>
              <a:rPr lang="ar-SA" sz="3200" b="0" dirty="0">
                <a:latin typeface="SKR HEAD1" pitchFamily="2" charset="-78"/>
                <a:cs typeface="SKR HEAD1" pitchFamily="2" charset="-78"/>
              </a:rPr>
              <a:t>العقل والنقل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75782">
                                            <p:txEl>
                                              <p:pRg st="0" end="0"/>
                                            </p:txEl>
                                          </p:spTgt>
                                        </p:tgtEl>
                                        <p:attrNameLst>
                                          <p:attrName>style.visibility</p:attrName>
                                        </p:attrNameLst>
                                      </p:cBhvr>
                                      <p:to>
                                        <p:strVal val="visible"/>
                                      </p:to>
                                    </p:set>
                                    <p:animEffect transition="in" filter="fade">
                                      <p:cBhvr>
                                        <p:cTn id="21" dur="500"/>
                                        <p:tgtEl>
                                          <p:spTgt spid="75782">
                                            <p:txEl>
                                              <p:pRg st="0" end="0"/>
                                            </p:txEl>
                                          </p:spTgt>
                                        </p:tgtEl>
                                      </p:cBhvr>
                                    </p:animEffect>
                                    <p:anim calcmode="lin" valueType="num">
                                      <p:cBhvr>
                                        <p:cTn id="22" dur="500" fill="hold"/>
                                        <p:tgtEl>
                                          <p:spTgt spid="75782">
                                            <p:txEl>
                                              <p:pRg st="0" end="0"/>
                                            </p:txEl>
                                          </p:spTgt>
                                        </p:tgtEl>
                                        <p:attrNameLst>
                                          <p:attrName>ppt_x</p:attrName>
                                        </p:attrNameLst>
                                      </p:cBhvr>
                                      <p:tavLst>
                                        <p:tav tm="0">
                                          <p:val>
                                            <p:strVal val="#ppt_x"/>
                                          </p:val>
                                        </p:tav>
                                        <p:tav tm="100000">
                                          <p:val>
                                            <p:strVal val="#ppt_x"/>
                                          </p:val>
                                        </p:tav>
                                      </p:tavLst>
                                    </p:anim>
                                    <p:anim calcmode="lin" valueType="num">
                                      <p:cBhvr>
                                        <p:cTn id="23" dur="500" fill="hold"/>
                                        <p:tgtEl>
                                          <p:spTgt spid="7578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10">
                                            <p:txEl>
                                              <p:pRg st="0" end="0"/>
                                            </p:txEl>
                                          </p:spTgt>
                                        </p:tgtEl>
                                        <p:attrNameLst>
                                          <p:attrName>style.visibility</p:attrName>
                                        </p:attrNameLst>
                                      </p:cBhvr>
                                      <p:to>
                                        <p:strVal val="visible"/>
                                      </p:to>
                                    </p:set>
                                    <p:animEffect transition="in" filter="fade">
                                      <p:cBhvr>
                                        <p:cTn id="28" dur="500"/>
                                        <p:tgtEl>
                                          <p:spTgt spid="10">
                                            <p:txEl>
                                              <p:pRg st="0" end="0"/>
                                            </p:txEl>
                                          </p:spTgt>
                                        </p:tgtEl>
                                      </p:cBhvr>
                                    </p:animEffect>
                                    <p:anim calcmode="lin" valueType="num">
                                      <p:cBhvr>
                                        <p:cTn id="29"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75782">
                                            <p:txEl>
                                              <p:pRg st="1" end="1"/>
                                            </p:txEl>
                                          </p:spTgt>
                                        </p:tgtEl>
                                        <p:attrNameLst>
                                          <p:attrName>style.visibility</p:attrName>
                                        </p:attrNameLst>
                                      </p:cBhvr>
                                      <p:to>
                                        <p:strVal val="visible"/>
                                      </p:to>
                                    </p:set>
                                    <p:animEffect transition="in" filter="fade">
                                      <p:cBhvr>
                                        <p:cTn id="35" dur="500"/>
                                        <p:tgtEl>
                                          <p:spTgt spid="75782">
                                            <p:txEl>
                                              <p:pRg st="1" end="1"/>
                                            </p:txEl>
                                          </p:spTgt>
                                        </p:tgtEl>
                                      </p:cBhvr>
                                    </p:animEffect>
                                    <p:anim calcmode="lin" valueType="num">
                                      <p:cBhvr>
                                        <p:cTn id="36" dur="500" fill="hold"/>
                                        <p:tgtEl>
                                          <p:spTgt spid="75782">
                                            <p:txEl>
                                              <p:pRg st="1" end="1"/>
                                            </p:txEl>
                                          </p:spTgt>
                                        </p:tgtEl>
                                        <p:attrNameLst>
                                          <p:attrName>ppt_x</p:attrName>
                                        </p:attrNameLst>
                                      </p:cBhvr>
                                      <p:tavLst>
                                        <p:tav tm="0">
                                          <p:val>
                                            <p:strVal val="#ppt_x"/>
                                          </p:val>
                                        </p:tav>
                                        <p:tav tm="100000">
                                          <p:val>
                                            <p:strVal val="#ppt_x"/>
                                          </p:val>
                                        </p:tav>
                                      </p:tavLst>
                                    </p:anim>
                                    <p:anim calcmode="lin" valueType="num">
                                      <p:cBhvr>
                                        <p:cTn id="37" dur="500" fill="hold"/>
                                        <p:tgtEl>
                                          <p:spTgt spid="7578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10">
                                            <p:txEl>
                                              <p:pRg st="1" end="1"/>
                                            </p:txEl>
                                          </p:spTgt>
                                        </p:tgtEl>
                                        <p:attrNameLst>
                                          <p:attrName>style.visibility</p:attrName>
                                        </p:attrNameLst>
                                      </p:cBhvr>
                                      <p:to>
                                        <p:strVal val="visible"/>
                                      </p:to>
                                    </p:set>
                                    <p:animEffect transition="in" filter="fade">
                                      <p:cBhvr>
                                        <p:cTn id="42" dur="500"/>
                                        <p:tgtEl>
                                          <p:spTgt spid="10">
                                            <p:txEl>
                                              <p:pRg st="1" end="1"/>
                                            </p:txEl>
                                          </p:spTgt>
                                        </p:tgtEl>
                                      </p:cBhvr>
                                    </p:animEffect>
                                    <p:anim calcmode="lin" valueType="num">
                                      <p:cBhvr>
                                        <p:cTn id="43"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44" dur="5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75782">
                                            <p:txEl>
                                              <p:pRg st="2" end="2"/>
                                            </p:txEl>
                                          </p:spTgt>
                                        </p:tgtEl>
                                        <p:attrNameLst>
                                          <p:attrName>style.visibility</p:attrName>
                                        </p:attrNameLst>
                                      </p:cBhvr>
                                      <p:to>
                                        <p:strVal val="visible"/>
                                      </p:to>
                                    </p:set>
                                    <p:animEffect transition="in" filter="fade">
                                      <p:cBhvr>
                                        <p:cTn id="49" dur="500"/>
                                        <p:tgtEl>
                                          <p:spTgt spid="75782">
                                            <p:txEl>
                                              <p:pRg st="2" end="2"/>
                                            </p:txEl>
                                          </p:spTgt>
                                        </p:tgtEl>
                                      </p:cBhvr>
                                    </p:animEffect>
                                    <p:anim calcmode="lin" valueType="num">
                                      <p:cBhvr>
                                        <p:cTn id="50" dur="500" fill="hold"/>
                                        <p:tgtEl>
                                          <p:spTgt spid="75782">
                                            <p:txEl>
                                              <p:pRg st="2" end="2"/>
                                            </p:txEl>
                                          </p:spTgt>
                                        </p:tgtEl>
                                        <p:attrNameLst>
                                          <p:attrName>ppt_x</p:attrName>
                                        </p:attrNameLst>
                                      </p:cBhvr>
                                      <p:tavLst>
                                        <p:tav tm="0">
                                          <p:val>
                                            <p:strVal val="#ppt_x"/>
                                          </p:val>
                                        </p:tav>
                                        <p:tav tm="100000">
                                          <p:val>
                                            <p:strVal val="#ppt_x"/>
                                          </p:val>
                                        </p:tav>
                                      </p:tavLst>
                                    </p:anim>
                                    <p:anim calcmode="lin" valueType="num">
                                      <p:cBhvr>
                                        <p:cTn id="51" dur="500" fill="hold"/>
                                        <p:tgtEl>
                                          <p:spTgt spid="7578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10">
                                            <p:txEl>
                                              <p:pRg st="2" end="2"/>
                                            </p:txEl>
                                          </p:spTgt>
                                        </p:tgtEl>
                                        <p:attrNameLst>
                                          <p:attrName>style.visibility</p:attrName>
                                        </p:attrNameLst>
                                      </p:cBhvr>
                                      <p:to>
                                        <p:strVal val="visible"/>
                                      </p:to>
                                    </p:set>
                                    <p:animEffect transition="in" filter="fade">
                                      <p:cBhvr>
                                        <p:cTn id="56" dur="500"/>
                                        <p:tgtEl>
                                          <p:spTgt spid="10">
                                            <p:txEl>
                                              <p:pRg st="2" end="2"/>
                                            </p:txEl>
                                          </p:spTgt>
                                        </p:tgtEl>
                                      </p:cBhvr>
                                    </p:animEffect>
                                    <p:anim calcmode="lin" valueType="num">
                                      <p:cBhvr>
                                        <p:cTn id="57"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58" dur="5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75782">
                                            <p:txEl>
                                              <p:pRg st="3" end="3"/>
                                            </p:txEl>
                                          </p:spTgt>
                                        </p:tgtEl>
                                        <p:attrNameLst>
                                          <p:attrName>style.visibility</p:attrName>
                                        </p:attrNameLst>
                                      </p:cBhvr>
                                      <p:to>
                                        <p:strVal val="visible"/>
                                      </p:to>
                                    </p:set>
                                    <p:animEffect transition="in" filter="fade">
                                      <p:cBhvr>
                                        <p:cTn id="63" dur="500"/>
                                        <p:tgtEl>
                                          <p:spTgt spid="75782">
                                            <p:txEl>
                                              <p:pRg st="3" end="3"/>
                                            </p:txEl>
                                          </p:spTgt>
                                        </p:tgtEl>
                                      </p:cBhvr>
                                    </p:animEffect>
                                    <p:anim calcmode="lin" valueType="num">
                                      <p:cBhvr>
                                        <p:cTn id="64" dur="500" fill="hold"/>
                                        <p:tgtEl>
                                          <p:spTgt spid="75782">
                                            <p:txEl>
                                              <p:pRg st="3" end="3"/>
                                            </p:txEl>
                                          </p:spTgt>
                                        </p:tgtEl>
                                        <p:attrNameLst>
                                          <p:attrName>ppt_x</p:attrName>
                                        </p:attrNameLst>
                                      </p:cBhvr>
                                      <p:tavLst>
                                        <p:tav tm="0">
                                          <p:val>
                                            <p:strVal val="#ppt_x"/>
                                          </p:val>
                                        </p:tav>
                                        <p:tav tm="100000">
                                          <p:val>
                                            <p:strVal val="#ppt_x"/>
                                          </p:val>
                                        </p:tav>
                                      </p:tavLst>
                                    </p:anim>
                                    <p:anim calcmode="lin" valueType="num">
                                      <p:cBhvr>
                                        <p:cTn id="65" dur="500" fill="hold"/>
                                        <p:tgtEl>
                                          <p:spTgt spid="7578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7" presetClass="entr" presetSubtype="0" fill="hold" nodeType="clickEffect">
                                  <p:stCondLst>
                                    <p:cond delay="0"/>
                                  </p:stCondLst>
                                  <p:childTnLst>
                                    <p:set>
                                      <p:cBhvr>
                                        <p:cTn id="69" dur="1" fill="hold">
                                          <p:stCondLst>
                                            <p:cond delay="0"/>
                                          </p:stCondLst>
                                        </p:cTn>
                                        <p:tgtEl>
                                          <p:spTgt spid="10">
                                            <p:txEl>
                                              <p:pRg st="3" end="3"/>
                                            </p:txEl>
                                          </p:spTgt>
                                        </p:tgtEl>
                                        <p:attrNameLst>
                                          <p:attrName>style.visibility</p:attrName>
                                        </p:attrNameLst>
                                      </p:cBhvr>
                                      <p:to>
                                        <p:strVal val="visible"/>
                                      </p:to>
                                    </p:set>
                                    <p:animEffect transition="in" filter="fade">
                                      <p:cBhvr>
                                        <p:cTn id="70" dur="500"/>
                                        <p:tgtEl>
                                          <p:spTgt spid="10">
                                            <p:txEl>
                                              <p:pRg st="3" end="3"/>
                                            </p:txEl>
                                          </p:spTgt>
                                        </p:tgtEl>
                                      </p:cBhvr>
                                    </p:animEffect>
                                    <p:anim calcmode="lin" valueType="num">
                                      <p:cBhvr>
                                        <p:cTn id="71"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72" dur="5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3"/>
          <p:cNvSpPr>
            <a:spLocks noGrp="1" noChangeArrowheads="1"/>
          </p:cNvSpPr>
          <p:nvPr>
            <p:ph idx="1"/>
          </p:nvPr>
        </p:nvSpPr>
        <p:spPr>
          <a:xfrm>
            <a:off x="179388" y="1989138"/>
            <a:ext cx="8640762" cy="4102100"/>
          </a:xfrm>
        </p:spPr>
        <p:txBody>
          <a:bodyPr/>
          <a:lstStyle/>
          <a:p>
            <a:pPr marL="355600" indent="-355600" algn="justLow" eaLnBrk="1" hangingPunct="1">
              <a:spcBef>
                <a:spcPts val="0"/>
              </a:spcBef>
              <a:buClr>
                <a:srgbClr val="3366FF"/>
              </a:buClr>
              <a:buSzPct val="120000"/>
              <a:buFont typeface="Wingdings" pitchFamily="2" charset="2"/>
              <a:buChar char="§"/>
            </a:pPr>
            <a:r>
              <a:rPr lang="ar-SA" sz="2800" dirty="0" smtClean="0">
                <a:solidFill>
                  <a:srgbClr val="0000FF"/>
                </a:solidFill>
                <a:cs typeface="SKR HEAD1" pitchFamily="2" charset="-78"/>
              </a:rPr>
              <a:t>الجانب الأول: وحدة العقيدة في الرسالات الإلهية </a:t>
            </a:r>
          </a:p>
          <a:p>
            <a:pPr marL="355600" indent="-355600" algn="justLow" eaLnBrk="1" hangingPunct="1">
              <a:spcBef>
                <a:spcPts val="0"/>
              </a:spcBef>
              <a:buClr>
                <a:srgbClr val="C00000"/>
              </a:buClr>
            </a:pPr>
            <a:r>
              <a:rPr lang="ar-SA" sz="2800" dirty="0" smtClean="0">
                <a:cs typeface="Traditional Arabic" pitchFamily="2" charset="-78"/>
              </a:rPr>
              <a:t>أرسل الله الرسل جميعا برسالة واحدة هي رسالة التوحيد, وعبادة الله تعالى وحده.</a:t>
            </a:r>
          </a:p>
          <a:p>
            <a:pPr marL="355600" indent="-355600" algn="justLow" eaLnBrk="1" hangingPunct="1">
              <a:spcBef>
                <a:spcPts val="0"/>
              </a:spcBef>
              <a:buClr>
                <a:srgbClr val="C00000"/>
              </a:buClr>
            </a:pPr>
            <a:r>
              <a:rPr lang="ar-SA" sz="2800" dirty="0" smtClean="0">
                <a:cs typeface="Traditional Arabic" pitchFamily="2" charset="-78"/>
              </a:rPr>
              <a:t>دين الأنبياء والرسل جميعاً واحد وهو الإسلام.</a:t>
            </a:r>
          </a:p>
          <a:p>
            <a:pPr marL="355600" indent="-355600" algn="justLow" eaLnBrk="1" hangingPunct="1">
              <a:spcBef>
                <a:spcPts val="0"/>
              </a:spcBef>
              <a:buClr>
                <a:srgbClr val="C00000"/>
              </a:buClr>
            </a:pPr>
            <a:r>
              <a:rPr lang="ar-SA" sz="2800" dirty="0" smtClean="0">
                <a:cs typeface="Traditional Arabic" pitchFamily="2" charset="-78"/>
              </a:rPr>
              <a:t>أول ما جاء </a:t>
            </a:r>
            <a:r>
              <a:rPr lang="ar-SA" sz="2800" dirty="0" err="1" smtClean="0">
                <a:cs typeface="Traditional Arabic" pitchFamily="2" charset="-78"/>
              </a:rPr>
              <a:t>به</a:t>
            </a:r>
            <a:r>
              <a:rPr lang="ar-SA" sz="2800" dirty="0" smtClean="0">
                <a:cs typeface="Traditional Arabic" pitchFamily="2" charset="-78"/>
              </a:rPr>
              <a:t> النبيون وأُرسل </a:t>
            </a:r>
            <a:r>
              <a:rPr lang="ar-SA" sz="2800" dirty="0" err="1" smtClean="0">
                <a:cs typeface="Traditional Arabic" pitchFamily="2" charset="-78"/>
              </a:rPr>
              <a:t>به</a:t>
            </a:r>
            <a:r>
              <a:rPr lang="ar-SA" sz="2800" dirty="0" smtClean="0">
                <a:cs typeface="Traditional Arabic" pitchFamily="2" charset="-78"/>
              </a:rPr>
              <a:t> المرسلون الدعوة إلى توحيد الله وحده.</a:t>
            </a:r>
          </a:p>
          <a:p>
            <a:pPr marL="355600" indent="-355600" algn="justLow" eaLnBrk="1" hangingPunct="1">
              <a:spcBef>
                <a:spcPts val="0"/>
              </a:spcBef>
              <a:buClr>
                <a:srgbClr val="C00000"/>
              </a:buClr>
            </a:pPr>
            <a:r>
              <a:rPr lang="ar-SA" sz="2800" spc="-90" dirty="0" smtClean="0">
                <a:cs typeface="Traditional Arabic" pitchFamily="2" charset="-78"/>
              </a:rPr>
              <a:t>وكما اتفقت الرسالات في الدعوة إلى التوحيد اتفقت أيضاً في الدعوة إلى الإيمان باليوم الآخر وما فيه من البعث والجزاء والثواب والعقاب.</a:t>
            </a:r>
          </a:p>
          <a:p>
            <a:pPr marL="355600" indent="-355600" algn="justLow" eaLnBrk="1" hangingPunct="1">
              <a:spcBef>
                <a:spcPts val="0"/>
              </a:spcBef>
              <a:buClr>
                <a:srgbClr val="C00000"/>
              </a:buClr>
            </a:pPr>
            <a:r>
              <a:rPr lang="ar-SA" sz="2800" dirty="0" smtClean="0">
                <a:cs typeface="Traditional Arabic" pitchFamily="2" charset="-78"/>
              </a:rPr>
              <a:t>مع اتفاق الرسل في الدعوة إلى التوحيد والإيمان باليوم الآخر والاستكثار من العمل الصالح, ومحاربة الشرك بمختلف صوره, فإن حكمة الله اقتضت وقوع الاختلاف في الشرائع وتفصيلات الأحكام، قال تعالى: </a:t>
            </a:r>
            <a:r>
              <a:rPr lang="ar-SA" sz="2800" spc="-50" dirty="0" smtClean="0">
                <a:cs typeface="CTraditional Arabic" pitchFamily="2" charset="-78"/>
              </a:rPr>
              <a:t>﴿ </a:t>
            </a:r>
            <a:r>
              <a:rPr lang="ar-SA" sz="2800" spc="-50" dirty="0" smtClean="0">
                <a:solidFill>
                  <a:srgbClr val="00B0F0"/>
                </a:solidFill>
                <a:cs typeface="Traditional Arabic" pitchFamily="2" charset="-78"/>
              </a:rPr>
              <a:t>لِكُلٍّ جَعَلْنَا مِنْكُمْ شِرْعَةً وَمِنْهَاجاً </a:t>
            </a:r>
            <a:r>
              <a:rPr lang="ar-SA" sz="2800" spc="-50" dirty="0" smtClean="0">
                <a:cs typeface="CTraditional Arabic" pitchFamily="2" charset="-78"/>
              </a:rPr>
              <a:t>﴾</a:t>
            </a:r>
            <a:r>
              <a:rPr lang="ar-SA" sz="2800" dirty="0" smtClean="0">
                <a:cs typeface="Traditional Arabic" pitchFamily="2" charset="-78"/>
              </a:rPr>
              <a:t>.</a:t>
            </a:r>
          </a:p>
        </p:txBody>
      </p:sp>
      <p:sp>
        <p:nvSpPr>
          <p:cNvPr id="76804"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71C2B835-848D-42E6-93E2-798107AC5014}" type="slidenum">
              <a:rPr lang="ar-SA" sz="1400"/>
              <a:pPr rtl="0"/>
              <a:t>137</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العلاقة بين العقيدة والشريعة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7">
                                            <p:txEl>
                                              <p:pRg st="0" end="0"/>
                                            </p:txEl>
                                          </p:spTgt>
                                        </p:tgtEl>
                                        <p:attrNameLst>
                                          <p:attrName>style.visibility</p:attrName>
                                        </p:attrNameLst>
                                      </p:cBhvr>
                                      <p:to>
                                        <p:strVal val="visible"/>
                                      </p:to>
                                    </p:set>
                                    <p:anim by="(-#ppt_w*2)" calcmode="lin" valueType="num">
                                      <p:cBhvr rctx="PPT">
                                        <p:cTn id="7" dur="250" autoRev="1" fill="hold">
                                          <p:stCondLst>
                                            <p:cond delay="0"/>
                                          </p:stCondLst>
                                        </p:cTn>
                                        <p:tgtEl>
                                          <p:spTgt spid="7">
                                            <p:txEl>
                                              <p:pRg st="0" end="0"/>
                                            </p:txEl>
                                          </p:spTgt>
                                        </p:tgtEl>
                                        <p:attrNameLst>
                                          <p:attrName>ppt_w</p:attrName>
                                        </p:attrNameLst>
                                      </p:cBhvr>
                                    </p:anim>
                                    <p:anim by="(#ppt_w*0.50)" calcmode="lin" valueType="num">
                                      <p:cBhvr>
                                        <p:cTn id="8" dur="250" decel="50000" autoRev="1" fill="hold">
                                          <p:stCondLst>
                                            <p:cond delay="0"/>
                                          </p:stCondLst>
                                        </p:cTn>
                                        <p:tgtEl>
                                          <p:spTgt spid="7">
                                            <p:txEl>
                                              <p:pRg st="0" end="0"/>
                                            </p:txEl>
                                          </p:spTgt>
                                        </p:tgtEl>
                                        <p:attrNameLst>
                                          <p:attrName>ppt_x</p:attrName>
                                        </p:attrNameLst>
                                      </p:cBhvr>
                                    </p:anim>
                                    <p:anim from="(-#ppt_h/2)" to="(#ppt_y)" calcmode="lin" valueType="num">
                                      <p:cBhvr>
                                        <p:cTn id="9" dur="500" fill="hold">
                                          <p:stCondLst>
                                            <p:cond delay="0"/>
                                          </p:stCondLst>
                                        </p:cTn>
                                        <p:tgtEl>
                                          <p:spTgt spid="7">
                                            <p:txEl>
                                              <p:pRg st="0" end="0"/>
                                            </p:txEl>
                                          </p:spTgt>
                                        </p:tgtEl>
                                        <p:attrNameLst>
                                          <p:attrName>ppt_y</p:attrName>
                                        </p:attrNameLst>
                                      </p:cBhvr>
                                    </p:anim>
                                    <p:animRot by="21600000">
                                      <p:cBhvr>
                                        <p:cTn id="10" dur="500" fill="hold">
                                          <p:stCondLst>
                                            <p:cond delay="0"/>
                                          </p:stCondLst>
                                        </p:cTn>
                                        <p:tgtEl>
                                          <p:spTgt spid="7">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76802">
                                            <p:txEl>
                                              <p:pRg st="0" end="0"/>
                                            </p:txEl>
                                          </p:spTgt>
                                        </p:tgtEl>
                                        <p:attrNameLst>
                                          <p:attrName>style.visibility</p:attrName>
                                        </p:attrNameLst>
                                      </p:cBhvr>
                                      <p:to>
                                        <p:strVal val="visible"/>
                                      </p:to>
                                    </p:set>
                                    <p:anim calcmode="lin" valueType="num">
                                      <p:cBhvr>
                                        <p:cTn id="15" dur="500" fill="hold"/>
                                        <p:tgtEl>
                                          <p:spTgt spid="76802">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7680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7680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76802">
                                            <p:txEl>
                                              <p:pRg st="1" end="1"/>
                                            </p:txEl>
                                          </p:spTgt>
                                        </p:tgtEl>
                                        <p:attrNameLst>
                                          <p:attrName>style.visibility</p:attrName>
                                        </p:attrNameLst>
                                      </p:cBhvr>
                                      <p:to>
                                        <p:strVal val="visible"/>
                                      </p:to>
                                    </p:set>
                                    <p:anim calcmode="lin" valueType="num">
                                      <p:cBhvr>
                                        <p:cTn id="22" dur="500" fill="hold"/>
                                        <p:tgtEl>
                                          <p:spTgt spid="76802">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7680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7680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76802">
                                            <p:txEl>
                                              <p:pRg st="2" end="2"/>
                                            </p:txEl>
                                          </p:spTgt>
                                        </p:tgtEl>
                                        <p:attrNameLst>
                                          <p:attrName>style.visibility</p:attrName>
                                        </p:attrNameLst>
                                      </p:cBhvr>
                                      <p:to>
                                        <p:strVal val="visible"/>
                                      </p:to>
                                    </p:set>
                                    <p:anim calcmode="lin" valueType="num">
                                      <p:cBhvr>
                                        <p:cTn id="29" dur="500" fill="hold"/>
                                        <p:tgtEl>
                                          <p:spTgt spid="76802">
                                            <p:txEl>
                                              <p:pRg st="2" end="2"/>
                                            </p:txEl>
                                          </p:spTgt>
                                        </p:tgtEl>
                                        <p:attrNameLst>
                                          <p:attrName>ppt_x</p:attrName>
                                        </p:attrNameLst>
                                      </p:cBhvr>
                                      <p:tavLst>
                                        <p:tav tm="0">
                                          <p:val>
                                            <p:strVal val="#ppt_x-.2"/>
                                          </p:val>
                                        </p:tav>
                                        <p:tav tm="100000">
                                          <p:val>
                                            <p:strVal val="#ppt_x"/>
                                          </p:val>
                                        </p:tav>
                                      </p:tavLst>
                                    </p:anim>
                                    <p:anim calcmode="lin" valueType="num">
                                      <p:cBhvr>
                                        <p:cTn id="30" dur="500" fill="hold"/>
                                        <p:tgtEl>
                                          <p:spTgt spid="76802">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500"/>
                                        <p:tgtEl>
                                          <p:spTgt spid="76802">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76802">
                                            <p:txEl>
                                              <p:pRg st="3" end="3"/>
                                            </p:txEl>
                                          </p:spTgt>
                                        </p:tgtEl>
                                        <p:attrNameLst>
                                          <p:attrName>style.visibility</p:attrName>
                                        </p:attrNameLst>
                                      </p:cBhvr>
                                      <p:to>
                                        <p:strVal val="visible"/>
                                      </p:to>
                                    </p:set>
                                    <p:anim calcmode="lin" valueType="num">
                                      <p:cBhvr>
                                        <p:cTn id="36" dur="500" fill="hold"/>
                                        <p:tgtEl>
                                          <p:spTgt spid="76802">
                                            <p:txEl>
                                              <p:pRg st="3" end="3"/>
                                            </p:txEl>
                                          </p:spTgt>
                                        </p:tgtEl>
                                        <p:attrNameLst>
                                          <p:attrName>ppt_x</p:attrName>
                                        </p:attrNameLst>
                                      </p:cBhvr>
                                      <p:tavLst>
                                        <p:tav tm="0">
                                          <p:val>
                                            <p:strVal val="#ppt_x-.2"/>
                                          </p:val>
                                        </p:tav>
                                        <p:tav tm="100000">
                                          <p:val>
                                            <p:strVal val="#ppt_x"/>
                                          </p:val>
                                        </p:tav>
                                      </p:tavLst>
                                    </p:anim>
                                    <p:anim calcmode="lin" valueType="num">
                                      <p:cBhvr>
                                        <p:cTn id="37" dur="500" fill="hold"/>
                                        <p:tgtEl>
                                          <p:spTgt spid="76802">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500"/>
                                        <p:tgtEl>
                                          <p:spTgt spid="76802">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nodeType="clickEffect">
                                  <p:stCondLst>
                                    <p:cond delay="0"/>
                                  </p:stCondLst>
                                  <p:childTnLst>
                                    <p:set>
                                      <p:cBhvr>
                                        <p:cTn id="42" dur="1" fill="hold">
                                          <p:stCondLst>
                                            <p:cond delay="0"/>
                                          </p:stCondLst>
                                        </p:cTn>
                                        <p:tgtEl>
                                          <p:spTgt spid="76802">
                                            <p:txEl>
                                              <p:pRg st="4" end="4"/>
                                            </p:txEl>
                                          </p:spTgt>
                                        </p:tgtEl>
                                        <p:attrNameLst>
                                          <p:attrName>style.visibility</p:attrName>
                                        </p:attrNameLst>
                                      </p:cBhvr>
                                      <p:to>
                                        <p:strVal val="visible"/>
                                      </p:to>
                                    </p:set>
                                    <p:anim calcmode="lin" valueType="num">
                                      <p:cBhvr>
                                        <p:cTn id="43" dur="500" fill="hold"/>
                                        <p:tgtEl>
                                          <p:spTgt spid="76802">
                                            <p:txEl>
                                              <p:pRg st="4" end="4"/>
                                            </p:txEl>
                                          </p:spTgt>
                                        </p:tgtEl>
                                        <p:attrNameLst>
                                          <p:attrName>ppt_x</p:attrName>
                                        </p:attrNameLst>
                                      </p:cBhvr>
                                      <p:tavLst>
                                        <p:tav tm="0">
                                          <p:val>
                                            <p:strVal val="#ppt_x-.2"/>
                                          </p:val>
                                        </p:tav>
                                        <p:tav tm="100000">
                                          <p:val>
                                            <p:strVal val="#ppt_x"/>
                                          </p:val>
                                        </p:tav>
                                      </p:tavLst>
                                    </p:anim>
                                    <p:anim calcmode="lin" valueType="num">
                                      <p:cBhvr>
                                        <p:cTn id="44" dur="500" fill="hold"/>
                                        <p:tgtEl>
                                          <p:spTgt spid="76802">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5" dur="500"/>
                                        <p:tgtEl>
                                          <p:spTgt spid="76802">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9" presetClass="entr" presetSubtype="0" fill="hold" nodeType="clickEffect">
                                  <p:stCondLst>
                                    <p:cond delay="0"/>
                                  </p:stCondLst>
                                  <p:childTnLst>
                                    <p:set>
                                      <p:cBhvr>
                                        <p:cTn id="49" dur="1" fill="hold">
                                          <p:stCondLst>
                                            <p:cond delay="0"/>
                                          </p:stCondLst>
                                        </p:cTn>
                                        <p:tgtEl>
                                          <p:spTgt spid="76802">
                                            <p:txEl>
                                              <p:pRg st="5" end="5"/>
                                            </p:txEl>
                                          </p:spTgt>
                                        </p:tgtEl>
                                        <p:attrNameLst>
                                          <p:attrName>style.visibility</p:attrName>
                                        </p:attrNameLst>
                                      </p:cBhvr>
                                      <p:to>
                                        <p:strVal val="visible"/>
                                      </p:to>
                                    </p:set>
                                    <p:anim calcmode="lin" valueType="num">
                                      <p:cBhvr>
                                        <p:cTn id="50" dur="500" fill="hold"/>
                                        <p:tgtEl>
                                          <p:spTgt spid="76802">
                                            <p:txEl>
                                              <p:pRg st="5" end="5"/>
                                            </p:txEl>
                                          </p:spTgt>
                                        </p:tgtEl>
                                        <p:attrNameLst>
                                          <p:attrName>ppt_x</p:attrName>
                                        </p:attrNameLst>
                                      </p:cBhvr>
                                      <p:tavLst>
                                        <p:tav tm="0">
                                          <p:val>
                                            <p:strVal val="#ppt_x-.2"/>
                                          </p:val>
                                        </p:tav>
                                        <p:tav tm="100000">
                                          <p:val>
                                            <p:strVal val="#ppt_x"/>
                                          </p:val>
                                        </p:tav>
                                      </p:tavLst>
                                    </p:anim>
                                    <p:anim calcmode="lin" valueType="num">
                                      <p:cBhvr>
                                        <p:cTn id="51" dur="500" fill="hold"/>
                                        <p:tgtEl>
                                          <p:spTgt spid="76802">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52" dur="500"/>
                                        <p:tgtEl>
                                          <p:spTgt spid="7680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3"/>
          <p:cNvSpPr>
            <a:spLocks noGrp="1" noChangeArrowheads="1"/>
          </p:cNvSpPr>
          <p:nvPr>
            <p:ph idx="1"/>
          </p:nvPr>
        </p:nvSpPr>
        <p:spPr>
          <a:xfrm>
            <a:off x="179388" y="1989138"/>
            <a:ext cx="8640762" cy="3898900"/>
          </a:xfrm>
        </p:spPr>
        <p:txBody>
          <a:bodyPr rtlCol="1">
            <a:noAutofit/>
          </a:bodyPr>
          <a:lstStyle/>
          <a:p>
            <a:pPr marL="355600" indent="-355600" algn="justLow" eaLnBrk="1" hangingPunct="1">
              <a:spcBef>
                <a:spcPts val="0"/>
              </a:spcBef>
              <a:spcAft>
                <a:spcPts val="0"/>
              </a:spcAft>
              <a:buClr>
                <a:srgbClr val="3366FF"/>
              </a:buClr>
              <a:buSzPct val="120000"/>
              <a:buFont typeface="Wingdings" pitchFamily="2" charset="2"/>
              <a:buChar char="§"/>
              <a:defRPr/>
            </a:pPr>
            <a:r>
              <a:rPr lang="ar-SA" sz="2800" dirty="0" smtClean="0">
                <a:solidFill>
                  <a:srgbClr val="0000FF"/>
                </a:solidFill>
                <a:cs typeface="SKR HEAD1" pitchFamily="2" charset="-78"/>
              </a:rPr>
              <a:t>الجانب الثاني: العلاقة بين العقيدة والشريعة</a:t>
            </a:r>
          </a:p>
          <a:p>
            <a:pPr algn="justLow" eaLnBrk="1" fontAlgn="auto" hangingPunct="1">
              <a:spcBef>
                <a:spcPts val="0"/>
              </a:spcBef>
              <a:spcAft>
                <a:spcPts val="0"/>
              </a:spcAft>
              <a:buClr>
                <a:srgbClr val="C00000"/>
              </a:buClr>
              <a:defRPr/>
            </a:pPr>
            <a:r>
              <a:rPr lang="ar-SA" sz="2800" b="1" dirty="0" smtClean="0">
                <a:solidFill>
                  <a:srgbClr val="C00000"/>
                </a:solidFill>
                <a:cs typeface="Traditional Arabic" pitchFamily="2" charset="-78"/>
              </a:rPr>
              <a:t>القسم الأول: قسم الاعتقاد: </a:t>
            </a:r>
            <a:r>
              <a:rPr lang="ar-SA" sz="2800" dirty="0" smtClean="0">
                <a:cs typeface="Traditional Arabic" pitchFamily="2" charset="-78"/>
              </a:rPr>
              <a:t>هو قسم مختص بأركان الإيمان, والأصل فيه التمسك بالكتاب والسنة الثابتة عن رسول الله </a:t>
            </a:r>
            <a:r>
              <a:rPr lang="ar-SA" sz="2800" dirty="0" err="1" smtClean="0">
                <a:cs typeface="CTraditional Arabic" pitchFamily="2" charset="-78"/>
              </a:rPr>
              <a:t>ج</a:t>
            </a:r>
            <a:r>
              <a:rPr lang="ar-SA" sz="2800" dirty="0" smtClean="0">
                <a:cs typeface="Traditional Arabic" pitchFamily="2" charset="-78"/>
              </a:rPr>
              <a:t>, ومجانبة الهوى والبدعة.</a:t>
            </a:r>
          </a:p>
          <a:p>
            <a:pPr algn="justLow" eaLnBrk="1" fontAlgn="auto" hangingPunct="1">
              <a:spcBef>
                <a:spcPts val="0"/>
              </a:spcBef>
              <a:spcAft>
                <a:spcPts val="0"/>
              </a:spcAft>
              <a:buClr>
                <a:srgbClr val="C00000"/>
              </a:buClr>
              <a:defRPr/>
            </a:pPr>
            <a:r>
              <a:rPr lang="ar-SA" sz="2800" b="1" dirty="0" smtClean="0">
                <a:solidFill>
                  <a:srgbClr val="C00000"/>
                </a:solidFill>
                <a:cs typeface="Traditional Arabic" pitchFamily="2" charset="-78"/>
              </a:rPr>
              <a:t>القسم الثاني: قسم التشريع: </a:t>
            </a:r>
            <a:r>
              <a:rPr lang="ar-SA" sz="2800" dirty="0" smtClean="0">
                <a:cs typeface="Traditional Arabic" pitchFamily="2" charset="-78"/>
              </a:rPr>
              <a:t>هو قسم مختص بالأحكام التشريعية من الحلال والحرام, وهو القسم العملي التطبيقي الذي أساسه القسم الإيماني </a:t>
            </a:r>
            <a:r>
              <a:rPr lang="ar-SA" sz="2800" dirty="0" err="1" smtClean="0">
                <a:cs typeface="Traditional Arabic" pitchFamily="2" charset="-78"/>
              </a:rPr>
              <a:t>الاعتقادي</a:t>
            </a:r>
            <a:r>
              <a:rPr lang="ar-SA" sz="2800" dirty="0" smtClean="0">
                <a:cs typeface="Traditional Arabic" pitchFamily="2" charset="-78"/>
              </a:rPr>
              <a:t>, إذ هو مبني على القسم الأول وقائم عليه. </a:t>
            </a:r>
          </a:p>
        </p:txBody>
      </p:sp>
      <p:sp>
        <p:nvSpPr>
          <p:cNvPr id="77828"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54BE0D22-C32B-4689-BC88-2EECC6538A7C}" type="slidenum">
              <a:rPr lang="ar-SA" sz="1400"/>
              <a:pPr rtl="0"/>
              <a:t>138</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العلاقة بين العقيدة والشريعة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3252">
                                            <p:txEl>
                                              <p:pRg st="0" end="0"/>
                                            </p:txEl>
                                          </p:spTgt>
                                        </p:tgtEl>
                                        <p:attrNameLst>
                                          <p:attrName>style.visibility</p:attrName>
                                        </p:attrNameLst>
                                      </p:cBhvr>
                                      <p:to>
                                        <p:strVal val="visible"/>
                                      </p:to>
                                    </p:set>
                                    <p:anim calcmode="lin" valueType="num">
                                      <p:cBhvr>
                                        <p:cTn id="7" dur="500" fill="hold"/>
                                        <p:tgtEl>
                                          <p:spTgt spid="53252">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5325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5325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53252">
                                            <p:txEl>
                                              <p:pRg st="1" end="1"/>
                                            </p:txEl>
                                          </p:spTgt>
                                        </p:tgtEl>
                                        <p:attrNameLst>
                                          <p:attrName>style.visibility</p:attrName>
                                        </p:attrNameLst>
                                      </p:cBhvr>
                                      <p:to>
                                        <p:strVal val="visible"/>
                                      </p:to>
                                    </p:set>
                                    <p:anim calcmode="lin" valueType="num">
                                      <p:cBhvr>
                                        <p:cTn id="14" dur="500" fill="hold"/>
                                        <p:tgtEl>
                                          <p:spTgt spid="53252">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5325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5325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53252">
                                            <p:txEl>
                                              <p:pRg st="2" end="2"/>
                                            </p:txEl>
                                          </p:spTgt>
                                        </p:tgtEl>
                                        <p:attrNameLst>
                                          <p:attrName>style.visibility</p:attrName>
                                        </p:attrNameLst>
                                      </p:cBhvr>
                                      <p:to>
                                        <p:strVal val="visible"/>
                                      </p:to>
                                    </p:set>
                                    <p:anim calcmode="lin" valueType="num">
                                      <p:cBhvr>
                                        <p:cTn id="21" dur="500" fill="hold"/>
                                        <p:tgtEl>
                                          <p:spTgt spid="53252">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53252">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5325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3"/>
          <p:cNvSpPr>
            <a:spLocks noGrp="1" noChangeArrowheads="1"/>
          </p:cNvSpPr>
          <p:nvPr>
            <p:ph idx="1"/>
          </p:nvPr>
        </p:nvSpPr>
        <p:spPr>
          <a:xfrm>
            <a:off x="179388" y="1989138"/>
            <a:ext cx="8640762" cy="3898900"/>
          </a:xfrm>
        </p:spPr>
        <p:txBody>
          <a:bodyPr rtlCol="1">
            <a:noAutofit/>
          </a:bodyPr>
          <a:lstStyle/>
          <a:p>
            <a:pPr algn="justLow" eaLnBrk="1" fontAlgn="auto" hangingPunct="1">
              <a:spcBef>
                <a:spcPts val="0"/>
              </a:spcBef>
              <a:spcAft>
                <a:spcPts val="0"/>
              </a:spcAft>
              <a:buClr>
                <a:srgbClr val="C00000"/>
              </a:buClr>
              <a:defRPr/>
            </a:pPr>
            <a:r>
              <a:rPr lang="ar-SA" sz="2800" b="1" dirty="0" smtClean="0">
                <a:solidFill>
                  <a:srgbClr val="C00000"/>
                </a:solidFill>
                <a:cs typeface="Traditional Arabic" pitchFamily="2" charset="-78"/>
              </a:rPr>
              <a:t>مما يوضح الصلة بين العقيدة والشريعة</a:t>
            </a:r>
          </a:p>
          <a:p>
            <a:pPr marL="0" indent="0" algn="justLow" eaLnBrk="1" fontAlgn="auto" hangingPunct="1">
              <a:spcBef>
                <a:spcPts val="0"/>
              </a:spcBef>
              <a:spcAft>
                <a:spcPts val="0"/>
              </a:spcAft>
              <a:buClr>
                <a:srgbClr val="C00000"/>
              </a:buClr>
              <a:buSzPct val="50000"/>
              <a:buNone/>
              <a:defRPr/>
            </a:pPr>
            <a:r>
              <a:rPr lang="ar-SA" sz="2800" b="1" dirty="0" smtClean="0">
                <a:solidFill>
                  <a:srgbClr val="C00000"/>
                </a:solidFill>
                <a:cs typeface="Traditional Arabic" pitchFamily="2" charset="-78"/>
              </a:rPr>
              <a:t>أولاً: </a:t>
            </a:r>
            <a:r>
              <a:rPr lang="ar-SA" sz="2800" dirty="0" smtClean="0">
                <a:cs typeface="Traditional Arabic" pitchFamily="2" charset="-78"/>
              </a:rPr>
              <a:t>العمل بدون عقيدة صحيحة لا نفع فيه.</a:t>
            </a:r>
          </a:p>
          <a:p>
            <a:pPr marL="355600" indent="-355600" algn="justLow" eaLnBrk="1" fontAlgn="auto" hangingPunct="1">
              <a:spcBef>
                <a:spcPts val="0"/>
              </a:spcBef>
              <a:spcAft>
                <a:spcPts val="0"/>
              </a:spcAft>
              <a:buClr>
                <a:srgbClr val="C00000"/>
              </a:buClr>
              <a:buSzPct val="50000"/>
              <a:buFont typeface="Wingdings" pitchFamily="2" charset="2"/>
              <a:buChar char="v"/>
              <a:defRPr/>
            </a:pPr>
            <a:r>
              <a:rPr lang="ar-SA" sz="2800" dirty="0" smtClean="0">
                <a:cs typeface="Traditional Arabic" pitchFamily="2" charset="-78"/>
              </a:rPr>
              <a:t>قال تعالى: </a:t>
            </a:r>
            <a:r>
              <a:rPr lang="ar-SA" sz="2800" spc="-50" dirty="0" smtClean="0">
                <a:cs typeface="CTraditional Arabic" pitchFamily="2" charset="-78"/>
              </a:rPr>
              <a:t>﴿ </a:t>
            </a:r>
            <a:r>
              <a:rPr lang="ar-SA" sz="2800" spc="-50" dirty="0" smtClean="0">
                <a:solidFill>
                  <a:srgbClr val="00B0F0"/>
                </a:solidFill>
                <a:cs typeface="Traditional Arabic" pitchFamily="2" charset="-78"/>
              </a:rPr>
              <a:t>وَقَدِمْنَا إِلَى مَا عَمِلُوا مِنْ عَمَلٍ فَجَعَلْنَاهُ هَبَاءً مَنْثُوراً </a:t>
            </a:r>
            <a:r>
              <a:rPr lang="ar-SA" sz="2800" spc="-50" dirty="0" smtClean="0">
                <a:cs typeface="CTraditional Arabic" pitchFamily="2" charset="-78"/>
              </a:rPr>
              <a:t>﴾</a:t>
            </a:r>
            <a:r>
              <a:rPr lang="ar-SA" sz="2800" dirty="0" smtClean="0">
                <a:cs typeface="Traditional Arabic" pitchFamily="2" charset="-78"/>
              </a:rPr>
              <a:t>.</a:t>
            </a:r>
          </a:p>
          <a:p>
            <a:pPr marL="0" indent="0" algn="justLow" eaLnBrk="1" fontAlgn="auto" hangingPunct="1">
              <a:spcBef>
                <a:spcPts val="0"/>
              </a:spcBef>
              <a:spcAft>
                <a:spcPts val="0"/>
              </a:spcAft>
              <a:buClr>
                <a:srgbClr val="C00000"/>
              </a:buClr>
              <a:buSzPct val="50000"/>
              <a:buNone/>
              <a:defRPr/>
            </a:pPr>
            <a:r>
              <a:rPr lang="ar-SA" sz="2800" b="1" spc="-40" dirty="0" smtClean="0">
                <a:solidFill>
                  <a:srgbClr val="C00000"/>
                </a:solidFill>
                <a:cs typeface="Traditional Arabic" pitchFamily="2" charset="-78"/>
              </a:rPr>
              <a:t>ثانياً: </a:t>
            </a:r>
            <a:r>
              <a:rPr lang="ar-SA" sz="2800" spc="-40" dirty="0" smtClean="0">
                <a:cs typeface="Traditional Arabic" pitchFamily="2" charset="-78"/>
              </a:rPr>
              <a:t>ورود أحكام الإسلام مرتبطة بالإيمان بالله واليوم الآخر, ومبنية على الإيمان بأسمائه وصفاته.</a:t>
            </a:r>
          </a:p>
          <a:p>
            <a:pPr marL="355600" indent="-355600" algn="justLow" eaLnBrk="1" fontAlgn="auto" hangingPunct="1">
              <a:spcBef>
                <a:spcPts val="0"/>
              </a:spcBef>
              <a:spcAft>
                <a:spcPts val="0"/>
              </a:spcAft>
              <a:buClr>
                <a:srgbClr val="C00000"/>
              </a:buClr>
              <a:buSzPct val="50000"/>
              <a:buFont typeface="Wingdings" pitchFamily="2" charset="2"/>
              <a:buChar char="v"/>
              <a:defRPr/>
            </a:pPr>
            <a:r>
              <a:rPr lang="ar-SA" sz="2800" dirty="0" smtClean="0">
                <a:cs typeface="Traditional Arabic" pitchFamily="2" charset="-78"/>
              </a:rPr>
              <a:t>قال تعالى: </a:t>
            </a:r>
            <a:r>
              <a:rPr lang="ar-SA" sz="2800" spc="-50" dirty="0" smtClean="0">
                <a:cs typeface="CTraditional Arabic" pitchFamily="2" charset="-78"/>
              </a:rPr>
              <a:t>﴿ </a:t>
            </a:r>
            <a:r>
              <a:rPr lang="ar-SA" sz="2800" spc="-50" dirty="0" smtClean="0">
                <a:solidFill>
                  <a:srgbClr val="00B0F0"/>
                </a:solidFill>
                <a:cs typeface="Traditional Arabic" pitchFamily="2" charset="-78"/>
              </a:rPr>
              <a:t>وَاسْتَعِينُوا بِالصَّبْرِ وَالصَّلاةِ وَإِنَّهَا لَكَبِيرَةٌ إِلاَّ عَلَى الْخَاشِعِينَ (45) الَّذِينَ يَظُنُّونَ أَنَّهُمْ </a:t>
            </a:r>
            <a:r>
              <a:rPr lang="ar-SA" sz="2800" spc="-50" dirty="0" err="1" smtClean="0">
                <a:solidFill>
                  <a:srgbClr val="00B0F0"/>
                </a:solidFill>
                <a:cs typeface="Traditional Arabic" pitchFamily="2" charset="-78"/>
              </a:rPr>
              <a:t>مُلاقُواْ</a:t>
            </a:r>
            <a:r>
              <a:rPr lang="ar-SA" sz="2800" spc="-50" dirty="0" smtClean="0">
                <a:solidFill>
                  <a:srgbClr val="00B0F0"/>
                </a:solidFill>
                <a:cs typeface="Traditional Arabic" pitchFamily="2" charset="-78"/>
              </a:rPr>
              <a:t> رَبِّهِمْ وَأَنَّهُمْ إِلَيْهِ رَاجِعُونَ </a:t>
            </a:r>
            <a:r>
              <a:rPr lang="ar-SA" sz="2800" spc="-50" dirty="0" smtClean="0">
                <a:cs typeface="CTraditional Arabic" pitchFamily="2" charset="-78"/>
              </a:rPr>
              <a:t>﴾</a:t>
            </a:r>
            <a:r>
              <a:rPr lang="ar-SA" sz="2800" dirty="0" smtClean="0">
                <a:cs typeface="Traditional Arabic" pitchFamily="2" charset="-78"/>
              </a:rPr>
              <a:t>.</a:t>
            </a:r>
          </a:p>
          <a:p>
            <a:pPr marL="355600" indent="-355600" algn="justLow" eaLnBrk="1" fontAlgn="auto" hangingPunct="1">
              <a:spcBef>
                <a:spcPts val="0"/>
              </a:spcBef>
              <a:spcAft>
                <a:spcPts val="0"/>
              </a:spcAft>
              <a:buClr>
                <a:srgbClr val="C00000"/>
              </a:buClr>
              <a:buSzPct val="50000"/>
              <a:buNone/>
              <a:defRPr/>
            </a:pPr>
            <a:r>
              <a:rPr lang="ar-SA" sz="2800" b="1" dirty="0" smtClean="0">
                <a:solidFill>
                  <a:srgbClr val="C00000"/>
                </a:solidFill>
                <a:cs typeface="Traditional Arabic" pitchFamily="2" charset="-78"/>
              </a:rPr>
              <a:t>ثالثاً: </a:t>
            </a:r>
            <a:r>
              <a:rPr lang="ar-SA" sz="2800" dirty="0" smtClean="0">
                <a:cs typeface="Traditional Arabic" pitchFamily="2" charset="-78"/>
              </a:rPr>
              <a:t>لفظ الإيمان إذا أُطلق في الكتاب والسنة فلا يقتصر على اعتقاد القلب, بل يشمل القول والعمل.</a:t>
            </a:r>
          </a:p>
          <a:p>
            <a:pPr marL="355600" indent="-355600" algn="justLow" eaLnBrk="1" fontAlgn="auto" hangingPunct="1">
              <a:spcBef>
                <a:spcPts val="0"/>
              </a:spcBef>
              <a:spcAft>
                <a:spcPts val="0"/>
              </a:spcAft>
              <a:buClr>
                <a:srgbClr val="C00000"/>
              </a:buClr>
              <a:buSzPct val="50000"/>
              <a:buFont typeface="Wingdings" pitchFamily="2" charset="2"/>
              <a:buChar char="v"/>
              <a:defRPr/>
            </a:pPr>
            <a:r>
              <a:rPr lang="ar-SA" sz="2800" dirty="0" smtClean="0">
                <a:cs typeface="Traditional Arabic" pitchFamily="2" charset="-78"/>
              </a:rPr>
              <a:t>قال تعالى: </a:t>
            </a:r>
            <a:r>
              <a:rPr lang="ar-SA" sz="2800" spc="-50" dirty="0" smtClean="0">
                <a:cs typeface="CTraditional Arabic" pitchFamily="2" charset="-78"/>
              </a:rPr>
              <a:t>﴿ </a:t>
            </a:r>
            <a:r>
              <a:rPr lang="ar-SA" sz="2800" spc="-50" dirty="0" smtClean="0">
                <a:solidFill>
                  <a:srgbClr val="00B0F0"/>
                </a:solidFill>
                <a:cs typeface="Traditional Arabic" pitchFamily="2" charset="-78"/>
              </a:rPr>
              <a:t>وَمَا كَانَ اللَّهُ لِيُضِيعَ إِيمَانَكُمْ </a:t>
            </a:r>
            <a:r>
              <a:rPr lang="ar-SA" sz="2800" spc="-50" dirty="0" smtClean="0">
                <a:cs typeface="CTraditional Arabic" pitchFamily="2" charset="-78"/>
              </a:rPr>
              <a:t>﴾</a:t>
            </a:r>
            <a:r>
              <a:rPr lang="ar-SA" sz="2800" dirty="0" smtClean="0">
                <a:cs typeface="Traditional Arabic" pitchFamily="2" charset="-78"/>
              </a:rPr>
              <a:t>, أي: ثواب صلاتكم.</a:t>
            </a:r>
            <a:endParaRPr lang="en-US" sz="2800" dirty="0" smtClean="0">
              <a:cs typeface="Traditional Arabic" pitchFamily="2" charset="-78"/>
            </a:endParaRPr>
          </a:p>
        </p:txBody>
      </p:sp>
      <p:sp>
        <p:nvSpPr>
          <p:cNvPr id="77828"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54BE0D22-C32B-4689-BC88-2EECC6538A7C}" type="slidenum">
              <a:rPr lang="ar-SA" sz="1400"/>
              <a:pPr rtl="0"/>
              <a:t>139</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العلاقة بين العقيدة والشريعة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3252">
                                            <p:txEl>
                                              <p:pRg st="0" end="0"/>
                                            </p:txEl>
                                          </p:spTgt>
                                        </p:tgtEl>
                                        <p:attrNameLst>
                                          <p:attrName>style.visibility</p:attrName>
                                        </p:attrNameLst>
                                      </p:cBhvr>
                                      <p:to>
                                        <p:strVal val="visible"/>
                                      </p:to>
                                    </p:set>
                                    <p:anim calcmode="lin" valueType="num">
                                      <p:cBhvr>
                                        <p:cTn id="7" dur="500" fill="hold"/>
                                        <p:tgtEl>
                                          <p:spTgt spid="53252">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5325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5325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53252">
                                            <p:txEl>
                                              <p:pRg st="1" end="1"/>
                                            </p:txEl>
                                          </p:spTgt>
                                        </p:tgtEl>
                                        <p:attrNameLst>
                                          <p:attrName>style.visibility</p:attrName>
                                        </p:attrNameLst>
                                      </p:cBhvr>
                                      <p:to>
                                        <p:strVal val="visible"/>
                                      </p:to>
                                    </p:set>
                                    <p:anim calcmode="lin" valueType="num">
                                      <p:cBhvr>
                                        <p:cTn id="14" dur="500" fill="hold"/>
                                        <p:tgtEl>
                                          <p:spTgt spid="53252">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5325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5325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53252">
                                            <p:txEl>
                                              <p:pRg st="2" end="2"/>
                                            </p:txEl>
                                          </p:spTgt>
                                        </p:tgtEl>
                                        <p:attrNameLst>
                                          <p:attrName>style.visibility</p:attrName>
                                        </p:attrNameLst>
                                      </p:cBhvr>
                                      <p:to>
                                        <p:strVal val="visible"/>
                                      </p:to>
                                    </p:set>
                                    <p:anim calcmode="lin" valueType="num">
                                      <p:cBhvr>
                                        <p:cTn id="21" dur="500" fill="hold"/>
                                        <p:tgtEl>
                                          <p:spTgt spid="53252">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53252">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5325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53252">
                                            <p:txEl>
                                              <p:pRg st="3" end="3"/>
                                            </p:txEl>
                                          </p:spTgt>
                                        </p:tgtEl>
                                        <p:attrNameLst>
                                          <p:attrName>style.visibility</p:attrName>
                                        </p:attrNameLst>
                                      </p:cBhvr>
                                      <p:to>
                                        <p:strVal val="visible"/>
                                      </p:to>
                                    </p:set>
                                    <p:anim calcmode="lin" valueType="num">
                                      <p:cBhvr>
                                        <p:cTn id="28" dur="500" fill="hold"/>
                                        <p:tgtEl>
                                          <p:spTgt spid="53252">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53252">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5325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53252">
                                            <p:txEl>
                                              <p:pRg st="4" end="4"/>
                                            </p:txEl>
                                          </p:spTgt>
                                        </p:tgtEl>
                                        <p:attrNameLst>
                                          <p:attrName>style.visibility</p:attrName>
                                        </p:attrNameLst>
                                      </p:cBhvr>
                                      <p:to>
                                        <p:strVal val="visible"/>
                                      </p:to>
                                    </p:set>
                                    <p:anim calcmode="lin" valueType="num">
                                      <p:cBhvr>
                                        <p:cTn id="35" dur="500" fill="hold"/>
                                        <p:tgtEl>
                                          <p:spTgt spid="53252">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53252">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5325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53252">
                                            <p:txEl>
                                              <p:pRg st="5" end="5"/>
                                            </p:txEl>
                                          </p:spTgt>
                                        </p:tgtEl>
                                        <p:attrNameLst>
                                          <p:attrName>style.visibility</p:attrName>
                                        </p:attrNameLst>
                                      </p:cBhvr>
                                      <p:to>
                                        <p:strVal val="visible"/>
                                      </p:to>
                                    </p:set>
                                    <p:anim calcmode="lin" valueType="num">
                                      <p:cBhvr>
                                        <p:cTn id="42" dur="500" fill="hold"/>
                                        <p:tgtEl>
                                          <p:spTgt spid="53252">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53252">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53252">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53252">
                                            <p:txEl>
                                              <p:pRg st="6" end="6"/>
                                            </p:txEl>
                                          </p:spTgt>
                                        </p:tgtEl>
                                        <p:attrNameLst>
                                          <p:attrName>style.visibility</p:attrName>
                                        </p:attrNameLst>
                                      </p:cBhvr>
                                      <p:to>
                                        <p:strVal val="visible"/>
                                      </p:to>
                                    </p:set>
                                    <p:anim calcmode="lin" valueType="num">
                                      <p:cBhvr>
                                        <p:cTn id="49" dur="500" fill="hold"/>
                                        <p:tgtEl>
                                          <p:spTgt spid="53252">
                                            <p:txEl>
                                              <p:pRg st="6" end="6"/>
                                            </p:txEl>
                                          </p:spTgt>
                                        </p:tgtEl>
                                        <p:attrNameLst>
                                          <p:attrName>ppt_x</p:attrName>
                                        </p:attrNameLst>
                                      </p:cBhvr>
                                      <p:tavLst>
                                        <p:tav tm="0">
                                          <p:val>
                                            <p:strVal val="#ppt_x-.2"/>
                                          </p:val>
                                        </p:tav>
                                        <p:tav tm="100000">
                                          <p:val>
                                            <p:strVal val="#ppt_x"/>
                                          </p:val>
                                        </p:tav>
                                      </p:tavLst>
                                    </p:anim>
                                    <p:anim calcmode="lin" valueType="num">
                                      <p:cBhvr>
                                        <p:cTn id="50" dur="500" fill="hold"/>
                                        <p:tgtEl>
                                          <p:spTgt spid="53252">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500"/>
                                        <p:tgtEl>
                                          <p:spTgt spid="5325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3"/>
          <p:cNvSpPr>
            <a:spLocks noGrp="1" noChangeArrowheads="1"/>
          </p:cNvSpPr>
          <p:nvPr>
            <p:ph idx="1"/>
          </p:nvPr>
        </p:nvSpPr>
        <p:spPr>
          <a:xfrm>
            <a:off x="179388" y="1989138"/>
            <a:ext cx="8640762" cy="3898900"/>
          </a:xfrm>
        </p:spPr>
        <p:txBody>
          <a:bodyPr rtlCol="1">
            <a:noAutofit/>
          </a:bodyPr>
          <a:lstStyle/>
          <a:p>
            <a:pPr marL="355600" indent="-355600" algn="justLow" eaLnBrk="1" fontAlgn="auto" hangingPunct="1">
              <a:spcBef>
                <a:spcPts val="0"/>
              </a:spcBef>
              <a:spcAft>
                <a:spcPts val="0"/>
              </a:spcAft>
              <a:buClr>
                <a:srgbClr val="C00000"/>
              </a:buClr>
              <a:buSzPct val="50000"/>
              <a:buNone/>
              <a:defRPr/>
            </a:pPr>
            <a:r>
              <a:rPr lang="ar-SA" sz="2800" b="1" dirty="0" smtClean="0">
                <a:solidFill>
                  <a:srgbClr val="C00000"/>
                </a:solidFill>
                <a:cs typeface="Traditional Arabic" pitchFamily="2" charset="-78"/>
              </a:rPr>
              <a:t>رابعاً: </a:t>
            </a:r>
            <a:r>
              <a:rPr lang="ar-SA" sz="2800" dirty="0" smtClean="0">
                <a:cs typeface="Traditional Arabic" pitchFamily="2" charset="-78"/>
              </a:rPr>
              <a:t>إن المخالفات التي يرتكبها المسلم كلها ذات صلة بالإيمان, إذ الإيمان ينقص ويضعف بالمعصية كما يزيد ويقوى بالطاعة ، وذلك لأن المخالفات إما أن تكون شركاً أكبر يخرج من الملة كدعاء غير الله، أو شركاً أصغر كالحلف بغير الله، أو معاص لا يُطلَق عليها شرك لكنها تشتمل على </a:t>
            </a:r>
            <a:r>
              <a:rPr lang="ar-SA" sz="2800" dirty="0" err="1" smtClean="0">
                <a:cs typeface="Traditional Arabic" pitchFamily="2" charset="-78"/>
              </a:rPr>
              <a:t>اتِّباع</a:t>
            </a:r>
            <a:r>
              <a:rPr lang="ar-SA" sz="2800" dirty="0" smtClean="0">
                <a:cs typeface="Traditional Arabic" pitchFamily="2" charset="-78"/>
              </a:rPr>
              <a:t> الهوى </a:t>
            </a:r>
            <a:r>
              <a:rPr lang="ar-SA" sz="2800" dirty="0" err="1" smtClean="0">
                <a:cs typeface="Traditional Arabic" pitchFamily="2" charset="-78"/>
              </a:rPr>
              <a:t>واتِّباع</a:t>
            </a:r>
            <a:r>
              <a:rPr lang="ar-SA" sz="2800" dirty="0" smtClean="0">
                <a:cs typeface="Traditional Arabic" pitchFamily="2" charset="-78"/>
              </a:rPr>
              <a:t> خطوات الشيطان وحب الدنيا، والخضوع لرغبات الناس المخالفة للدين.</a:t>
            </a:r>
            <a:endParaRPr lang="en-US" sz="2800" dirty="0" smtClean="0">
              <a:cs typeface="Traditional Arabic" pitchFamily="2" charset="-78"/>
            </a:endParaRPr>
          </a:p>
        </p:txBody>
      </p:sp>
      <p:sp>
        <p:nvSpPr>
          <p:cNvPr id="77828"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54BE0D22-C32B-4689-BC88-2EECC6538A7C}" type="slidenum">
              <a:rPr lang="ar-SA" sz="1400"/>
              <a:pPr rtl="0"/>
              <a:t>140</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العلاقة بين العقيدة والشريعة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3252">
                                            <p:txEl>
                                              <p:pRg st="0" end="0"/>
                                            </p:txEl>
                                          </p:spTgt>
                                        </p:tgtEl>
                                        <p:attrNameLst>
                                          <p:attrName>style.visibility</p:attrName>
                                        </p:attrNameLst>
                                      </p:cBhvr>
                                      <p:to>
                                        <p:strVal val="visible"/>
                                      </p:to>
                                    </p:set>
                                    <p:anim calcmode="lin" valueType="num">
                                      <p:cBhvr>
                                        <p:cTn id="7" dur="500" fill="hold"/>
                                        <p:tgtEl>
                                          <p:spTgt spid="53252">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5325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532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Grp="1" noChangeArrowheads="1"/>
          </p:cNvSpPr>
          <p:nvPr>
            <p:ph idx="1"/>
          </p:nvPr>
        </p:nvSpPr>
        <p:spPr>
          <a:xfrm>
            <a:off x="179388" y="1949450"/>
            <a:ext cx="8640762" cy="4143375"/>
          </a:xfrm>
        </p:spPr>
        <p:txBody>
          <a:bodyPr rtlCol="1">
            <a:noAutofit/>
          </a:bodyPr>
          <a:lstStyle/>
          <a:p>
            <a:pPr marL="355600" indent="-355600" algn="justLow" eaLnBrk="1" fontAlgn="auto" hangingPunct="1">
              <a:spcBef>
                <a:spcPts val="0"/>
              </a:spcBef>
              <a:spcAft>
                <a:spcPts val="0"/>
              </a:spcAft>
              <a:buClr>
                <a:srgbClr val="C00000"/>
              </a:buClr>
              <a:defRPr/>
            </a:pPr>
            <a:r>
              <a:rPr lang="ar-SA" sz="2800" dirty="0" smtClean="0">
                <a:cs typeface="Traditional Arabic" pitchFamily="2" charset="-78"/>
              </a:rPr>
              <a:t>كفل الإسلام حرية الاعتقاد، وقرر حق كل إنسان في أداء شعائر دينه، وشرع الأحكام التي تصون هذه الحرية وتحميها، وتمنع كل اعتداء واقع أو متوقع عليها.</a:t>
            </a:r>
          </a:p>
          <a:p>
            <a:pPr marL="355600" indent="-355600" algn="justLow" eaLnBrk="1" fontAlgn="auto" hangingPunct="1">
              <a:spcBef>
                <a:spcPts val="0"/>
              </a:spcBef>
              <a:spcAft>
                <a:spcPts val="0"/>
              </a:spcAft>
              <a:buClr>
                <a:srgbClr val="C00000"/>
              </a:buClr>
              <a:defRPr/>
            </a:pPr>
            <a:r>
              <a:rPr lang="ar-SA" sz="2800" spc="-40" dirty="0" smtClean="0">
                <a:cs typeface="Traditional Arabic" pitchFamily="2" charset="-78"/>
              </a:rPr>
              <a:t>الدعوة إلى الإسلام تكون </a:t>
            </a:r>
            <a:r>
              <a:rPr lang="ar-SA" sz="2800" spc="-40" dirty="0" err="1" smtClean="0">
                <a:cs typeface="Traditional Arabic" pitchFamily="2" charset="-78"/>
              </a:rPr>
              <a:t>ابتداءاً</a:t>
            </a:r>
            <a:r>
              <a:rPr lang="ar-SA" sz="2800" spc="-40" dirty="0" smtClean="0">
                <a:cs typeface="Traditional Arabic" pitchFamily="2" charset="-78"/>
              </a:rPr>
              <a:t> عن طريق المحاجة والإقناع وإقامة الحجة وبيان البرهان.</a:t>
            </a:r>
          </a:p>
          <a:p>
            <a:pPr marL="355600" indent="-355600" algn="justLow" eaLnBrk="1" fontAlgn="auto" hangingPunct="1">
              <a:spcBef>
                <a:spcPts val="0"/>
              </a:spcBef>
              <a:spcAft>
                <a:spcPts val="0"/>
              </a:spcAft>
              <a:buClr>
                <a:srgbClr val="C00000"/>
              </a:buClr>
              <a:defRPr/>
            </a:pPr>
            <a:r>
              <a:rPr lang="ar-SA" sz="2800" dirty="0" smtClean="0">
                <a:cs typeface="Traditional Arabic" pitchFamily="2" charset="-78"/>
              </a:rPr>
              <a:t>الإسلام لا يكره أحداً على اعتناقه بقوة السيف؛ لأن إيمان المكره غير مقبول عند الله، لما فيه من عدم الإخلاص لله, وقهر النفس الإنسانية, وزراعة الحقد بين النفوس.</a:t>
            </a:r>
          </a:p>
          <a:p>
            <a:pPr marL="355600" indent="-355600" algn="justLow" eaLnBrk="1" fontAlgn="auto" hangingPunct="1">
              <a:spcBef>
                <a:spcPts val="0"/>
              </a:spcBef>
              <a:spcAft>
                <a:spcPts val="0"/>
              </a:spcAft>
              <a:buClr>
                <a:srgbClr val="C00000"/>
              </a:buClr>
              <a:defRPr/>
            </a:pPr>
            <a:r>
              <a:rPr lang="ar-SA" sz="2800" dirty="0" smtClean="0">
                <a:cs typeface="Traditional Arabic" pitchFamily="2" charset="-78"/>
              </a:rPr>
              <a:t>من تأمل سيرة النبي </a:t>
            </a:r>
            <a:r>
              <a:rPr lang="ar-SA" sz="2800" dirty="0" err="1" smtClean="0">
                <a:cs typeface="CTraditional Arabic" pitchFamily="2" charset="-78"/>
              </a:rPr>
              <a:t>ج</a:t>
            </a:r>
            <a:r>
              <a:rPr lang="ar-SA" sz="2800" dirty="0" smtClean="0">
                <a:cs typeface="Traditional Arabic" pitchFamily="2" charset="-78"/>
              </a:rPr>
              <a:t> تبين له أنه لم يكره أحداً على دينه قط، وإنما قاتل من قاتله، وأما من هادنه فلم يقاتله ما دام مقيماً على هدنته, </a:t>
            </a:r>
            <a:r>
              <a:rPr lang="ar-SA" sz="2800" dirty="0" smtClean="0">
                <a:cs typeface="CTraditional Arabic" pitchFamily="2" charset="-78"/>
              </a:rPr>
              <a:t>﴿ </a:t>
            </a:r>
            <a:r>
              <a:rPr lang="ar-SA" sz="2800" dirty="0" smtClean="0">
                <a:solidFill>
                  <a:srgbClr val="00B0F0"/>
                </a:solidFill>
                <a:cs typeface="Traditional Arabic" pitchFamily="2" charset="-78"/>
              </a:rPr>
              <a:t>فَمَا اسْتَقَامُوا لَكُمْ فَاسْتَقِيمُوا لَهُمْ </a:t>
            </a:r>
            <a:r>
              <a:rPr lang="ar-SA" sz="2800" dirty="0" smtClean="0">
                <a:cs typeface="CTraditional Arabic" pitchFamily="2" charset="-78"/>
              </a:rPr>
              <a:t>﴾</a:t>
            </a:r>
            <a:r>
              <a:rPr lang="ar-SA" sz="2800" dirty="0" smtClean="0">
                <a:cs typeface="Traditional Arabic" pitchFamily="2" charset="-78"/>
              </a:rPr>
              <a:t>.</a:t>
            </a:r>
          </a:p>
          <a:p>
            <a:pPr marL="355600" indent="-355600" algn="justLow" eaLnBrk="1" fontAlgn="auto" hangingPunct="1">
              <a:spcBef>
                <a:spcPts val="0"/>
              </a:spcBef>
              <a:spcAft>
                <a:spcPts val="0"/>
              </a:spcAft>
              <a:buClr>
                <a:srgbClr val="C00000"/>
              </a:buClr>
              <a:defRPr/>
            </a:pPr>
            <a:r>
              <a:rPr lang="ar-SA" sz="2800" dirty="0" smtClean="0">
                <a:cs typeface="Traditional Arabic" pitchFamily="2" charset="-78"/>
              </a:rPr>
              <a:t>لما قَدِم </a:t>
            </a:r>
            <a:r>
              <a:rPr lang="ar-SA" sz="2800" dirty="0" err="1" smtClean="0">
                <a:cs typeface="CTraditional Arabic" pitchFamily="2" charset="-78"/>
              </a:rPr>
              <a:t>ج</a:t>
            </a:r>
            <a:r>
              <a:rPr lang="ar-SA" sz="2800" dirty="0" smtClean="0">
                <a:cs typeface="Traditional Arabic" pitchFamily="2" charset="-78"/>
              </a:rPr>
              <a:t> المدينة صالح اليهود وأقرهم على دينهم، فلما حاربوه ونقضوا عهده وبدؤوه بالقتال قاتلهم... وكذلك هادن قريشاً عشر سنين لم يبدأهم بالقتال حتى بدؤوا هم بقتاله ونقضوا عهده، فعند ذلك غزاهم في ديارهم وكانوا هم يغزونه قبل ذلك.</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حرية الاعتقاد في الإسلام</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dirty="0"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250" autoRev="1" fill="hold">
                                          <p:stCondLst>
                                            <p:cond delay="0"/>
                                          </p:stCondLst>
                                        </p:cTn>
                                        <p:tgtEl>
                                          <p:spTgt spid="7"/>
                                        </p:tgtEl>
                                        <p:attrNameLst>
                                          <p:attrName>ppt_w</p:attrName>
                                        </p:attrNameLst>
                                      </p:cBhvr>
                                    </p:anim>
                                    <p:anim by="(#ppt_w*0.50)" calcmode="lin" valueType="num">
                                      <p:cBhvr>
                                        <p:cTn id="8" dur="250" decel="50000" autoRev="1" fill="hold">
                                          <p:stCondLst>
                                            <p:cond delay="0"/>
                                          </p:stCondLst>
                                        </p:cTn>
                                        <p:tgtEl>
                                          <p:spTgt spid="7"/>
                                        </p:tgtEl>
                                        <p:attrNameLst>
                                          <p:attrName>ppt_x</p:attrName>
                                        </p:attrNameLst>
                                      </p:cBhvr>
                                    </p:anim>
                                    <p:anim from="(-#ppt_h/2)" to="(#ppt_y)" calcmode="lin" valueType="num">
                                      <p:cBhvr>
                                        <p:cTn id="9" dur="500" fill="hold">
                                          <p:stCondLst>
                                            <p:cond delay="0"/>
                                          </p:stCondLst>
                                        </p:cTn>
                                        <p:tgtEl>
                                          <p:spTgt spid="7"/>
                                        </p:tgtEl>
                                        <p:attrNameLst>
                                          <p:attrName>ppt_y</p:attrName>
                                        </p:attrNameLst>
                                      </p:cBhvr>
                                    </p:anim>
                                    <p:animRot by="21600000">
                                      <p:cBhvr>
                                        <p:cTn id="10" dur="500" fill="hold">
                                          <p:stCondLst>
                                            <p:cond delay="0"/>
                                          </p:stCondLst>
                                        </p:cTn>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500" fill="hold"/>
                                        <p:tgtEl>
                                          <p:spTgt spid="2">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 calcmode="lin" valueType="num">
                                      <p:cBhvr>
                                        <p:cTn id="22" dur="500" fill="hold"/>
                                        <p:tgtEl>
                                          <p:spTgt spid="2">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 calcmode="lin" valueType="num">
                                      <p:cBhvr>
                                        <p:cTn id="29" dur="500" fill="hold"/>
                                        <p:tgtEl>
                                          <p:spTgt spid="2">
                                            <p:txEl>
                                              <p:pRg st="2" end="2"/>
                                            </p:txEl>
                                          </p:spTgt>
                                        </p:tgtEl>
                                        <p:attrNameLst>
                                          <p:attrName>ppt_x</p:attrName>
                                        </p:attrNameLst>
                                      </p:cBhvr>
                                      <p:tavLst>
                                        <p:tav tm="0">
                                          <p:val>
                                            <p:strVal val="#ppt_x-.2"/>
                                          </p:val>
                                        </p:tav>
                                        <p:tav tm="100000">
                                          <p:val>
                                            <p:strVal val="#ppt_x"/>
                                          </p:val>
                                        </p:tav>
                                      </p:tavLst>
                                    </p:anim>
                                    <p:anim calcmode="lin" valueType="num">
                                      <p:cBhvr>
                                        <p:cTn id="30" dur="500" fill="hold"/>
                                        <p:tgtEl>
                                          <p:spTgt spid="2">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500"/>
                                        <p:tgtEl>
                                          <p:spTgt spid="2">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2">
                                            <p:txEl>
                                              <p:pRg st="3" end="3"/>
                                            </p:txEl>
                                          </p:spTgt>
                                        </p:tgtEl>
                                        <p:attrNameLst>
                                          <p:attrName>style.visibility</p:attrName>
                                        </p:attrNameLst>
                                      </p:cBhvr>
                                      <p:to>
                                        <p:strVal val="visible"/>
                                      </p:to>
                                    </p:set>
                                    <p:anim calcmode="lin" valueType="num">
                                      <p:cBhvr>
                                        <p:cTn id="36" dur="500" fill="hold"/>
                                        <p:tgtEl>
                                          <p:spTgt spid="2">
                                            <p:txEl>
                                              <p:pRg st="3" end="3"/>
                                            </p:txEl>
                                          </p:spTgt>
                                        </p:tgtEl>
                                        <p:attrNameLst>
                                          <p:attrName>ppt_x</p:attrName>
                                        </p:attrNameLst>
                                      </p:cBhvr>
                                      <p:tavLst>
                                        <p:tav tm="0">
                                          <p:val>
                                            <p:strVal val="#ppt_x-.2"/>
                                          </p:val>
                                        </p:tav>
                                        <p:tav tm="100000">
                                          <p:val>
                                            <p:strVal val="#ppt_x"/>
                                          </p:val>
                                        </p:tav>
                                      </p:tavLst>
                                    </p:anim>
                                    <p:anim calcmode="lin" valueType="num">
                                      <p:cBhvr>
                                        <p:cTn id="37" dur="500" fill="hold"/>
                                        <p:tgtEl>
                                          <p:spTgt spid="2">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500"/>
                                        <p:tgtEl>
                                          <p:spTgt spid="2">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nodeType="clickEffect">
                                  <p:stCondLst>
                                    <p:cond delay="0"/>
                                  </p:stCondLst>
                                  <p:childTnLst>
                                    <p:set>
                                      <p:cBhvr>
                                        <p:cTn id="42" dur="1" fill="hold">
                                          <p:stCondLst>
                                            <p:cond delay="0"/>
                                          </p:stCondLst>
                                        </p:cTn>
                                        <p:tgtEl>
                                          <p:spTgt spid="2">
                                            <p:txEl>
                                              <p:pRg st="4" end="4"/>
                                            </p:txEl>
                                          </p:spTgt>
                                        </p:tgtEl>
                                        <p:attrNameLst>
                                          <p:attrName>style.visibility</p:attrName>
                                        </p:attrNameLst>
                                      </p:cBhvr>
                                      <p:to>
                                        <p:strVal val="visible"/>
                                      </p:to>
                                    </p:set>
                                    <p:anim calcmode="lin" valueType="num">
                                      <p:cBhvr>
                                        <p:cTn id="43" dur="500" fill="hold"/>
                                        <p:tgtEl>
                                          <p:spTgt spid="2">
                                            <p:txEl>
                                              <p:pRg st="4" end="4"/>
                                            </p:txEl>
                                          </p:spTgt>
                                        </p:tgtEl>
                                        <p:attrNameLst>
                                          <p:attrName>ppt_x</p:attrName>
                                        </p:attrNameLst>
                                      </p:cBhvr>
                                      <p:tavLst>
                                        <p:tav tm="0">
                                          <p:val>
                                            <p:strVal val="#ppt_x-.2"/>
                                          </p:val>
                                        </p:tav>
                                        <p:tav tm="100000">
                                          <p:val>
                                            <p:strVal val="#ppt_x"/>
                                          </p:val>
                                        </p:tav>
                                      </p:tavLst>
                                    </p:anim>
                                    <p:anim calcmode="lin" valueType="num">
                                      <p:cBhvr>
                                        <p:cTn id="44" dur="500" fill="hold"/>
                                        <p:tgtEl>
                                          <p:spTgt spid="2">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5"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Grp="1" noChangeArrowheads="1"/>
          </p:cNvSpPr>
          <p:nvPr>
            <p:ph idx="1"/>
          </p:nvPr>
        </p:nvSpPr>
        <p:spPr>
          <a:xfrm>
            <a:off x="179388" y="1949450"/>
            <a:ext cx="8640762" cy="4143375"/>
          </a:xfrm>
        </p:spPr>
        <p:txBody>
          <a:bodyPr rtlCol="1">
            <a:noAutofit/>
          </a:bodyPr>
          <a:lstStyle/>
          <a:p>
            <a:pPr marL="355600" indent="-355600" algn="justLow" eaLnBrk="1" fontAlgn="auto" hangingPunct="1">
              <a:spcBef>
                <a:spcPts val="0"/>
              </a:spcBef>
              <a:spcAft>
                <a:spcPts val="0"/>
              </a:spcAft>
              <a:buClr>
                <a:srgbClr val="C00000"/>
              </a:buClr>
              <a:defRPr/>
            </a:pPr>
            <a:r>
              <a:rPr lang="ar-SA" sz="2800" dirty="0" smtClean="0">
                <a:cs typeface="Traditional Arabic" pitchFamily="2" charset="-78"/>
              </a:rPr>
              <a:t>خاطب الله نبيه </a:t>
            </a:r>
            <a:r>
              <a:rPr lang="ar-SA" sz="2800" dirty="0" err="1" smtClean="0">
                <a:cs typeface="CTraditional Arabic" pitchFamily="2" charset="-78"/>
              </a:rPr>
              <a:t>ج</a:t>
            </a:r>
            <a:r>
              <a:rPr lang="ar-SA" sz="2800" dirty="0" smtClean="0">
                <a:cs typeface="Traditional Arabic" pitchFamily="2" charset="-78"/>
              </a:rPr>
              <a:t> بما يوضح دوره ومهمته، وأنه لا يهديهم ولا يدخلهم في الإسلام، فقال: </a:t>
            </a:r>
            <a:r>
              <a:rPr lang="ar-SA" sz="2800" spc="-50" dirty="0" smtClean="0">
                <a:cs typeface="CTraditional Arabic" pitchFamily="2" charset="-78"/>
              </a:rPr>
              <a:t>﴿ </a:t>
            </a:r>
            <a:r>
              <a:rPr lang="ar-SA" sz="2800" spc="-50" dirty="0" smtClean="0">
                <a:solidFill>
                  <a:srgbClr val="00B0F0"/>
                </a:solidFill>
                <a:cs typeface="Traditional Arabic" pitchFamily="2" charset="-78"/>
              </a:rPr>
              <a:t>فَذَكِّرْ إِنَّمَا أَنْتَ مُذَكِّرٌ (21) لَسْتَ عَلَيْهِمْ بِمُسَيْطِرٍ </a:t>
            </a:r>
            <a:r>
              <a:rPr lang="ar-SA" sz="2800" spc="-50" dirty="0" smtClean="0">
                <a:cs typeface="CTraditional Arabic" pitchFamily="2" charset="-78"/>
              </a:rPr>
              <a:t>﴾</a:t>
            </a:r>
            <a:r>
              <a:rPr lang="ar-SA" sz="2800" spc="-50" dirty="0" smtClean="0">
                <a:cs typeface="Traditional Arabic" pitchFamily="2" charset="-78"/>
              </a:rPr>
              <a:t>.</a:t>
            </a:r>
          </a:p>
          <a:p>
            <a:pPr marL="355600" indent="-355600" algn="justLow" eaLnBrk="1" fontAlgn="auto" hangingPunct="1">
              <a:spcBef>
                <a:spcPts val="0"/>
              </a:spcBef>
              <a:spcAft>
                <a:spcPts val="0"/>
              </a:spcAft>
              <a:buClr>
                <a:srgbClr val="C00000"/>
              </a:buClr>
              <a:defRPr/>
            </a:pPr>
            <a:r>
              <a:rPr lang="ar-SA" sz="2800" spc="-50" dirty="0" smtClean="0">
                <a:cs typeface="Traditional Arabic" pitchFamily="2" charset="-78"/>
              </a:rPr>
              <a:t>في هذا المبدأ يتجلى تكريم الله للإنسان واحترام إرادته وفكره ومشاعره.</a:t>
            </a:r>
          </a:p>
          <a:p>
            <a:pPr marL="355600" indent="-355600" algn="justLow" eaLnBrk="1" fontAlgn="auto" hangingPunct="1">
              <a:spcBef>
                <a:spcPts val="0"/>
              </a:spcBef>
              <a:spcAft>
                <a:spcPts val="0"/>
              </a:spcAft>
              <a:buClr>
                <a:srgbClr val="C00000"/>
              </a:buClr>
              <a:defRPr/>
            </a:pPr>
            <a:r>
              <a:rPr lang="ar-SA" sz="2800" spc="-50" dirty="0" smtClean="0">
                <a:cs typeface="Traditional Arabic" pitchFamily="2" charset="-78"/>
              </a:rPr>
              <a:t>إن حرية الاعتقاد هي أول حقوق الإنسان التي يثبت له </a:t>
            </a:r>
            <a:r>
              <a:rPr lang="ar-SA" sz="2800" spc="-50" dirty="0" err="1" smtClean="0">
                <a:cs typeface="Traditional Arabic" pitchFamily="2" charset="-78"/>
              </a:rPr>
              <a:t>بها</a:t>
            </a:r>
            <a:r>
              <a:rPr lang="ar-SA" sz="2800" spc="-50" dirty="0" smtClean="0">
                <a:cs typeface="Traditional Arabic" pitchFamily="2" charset="-78"/>
              </a:rPr>
              <a:t> وصف الإنسان، فالذي </a:t>
            </a:r>
            <a:r>
              <a:rPr lang="ar-SA" sz="2800" spc="-50" dirty="0" err="1" smtClean="0">
                <a:cs typeface="Traditional Arabic" pitchFamily="2" charset="-78"/>
              </a:rPr>
              <a:t>يسلب</a:t>
            </a:r>
            <a:r>
              <a:rPr lang="ar-SA" sz="2800" spc="-50" dirty="0" smtClean="0">
                <a:cs typeface="Traditional Arabic" pitchFamily="2" charset="-78"/>
              </a:rPr>
              <a:t> إنساناً حرية الاعتقاد إنما يسلبه إنسانيته ابتداء. ومع حرية الاعتقاد حرية الدعوة إلى العقيدة والأمن من الأذى والفتنة، وإلا فهي حرية بالاسم لا مدلول لها في واقع الحياة.</a:t>
            </a:r>
            <a:endParaRPr lang="en-US" dirty="0" smtClean="0">
              <a:cs typeface="Traditional Arabic" pitchFamily="2" charset="-78"/>
            </a:endParaRPr>
          </a:p>
        </p:txBody>
      </p:sp>
      <p:sp>
        <p:nvSpPr>
          <p:cNvPr id="78852"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DDC116E7-D2E7-48EA-9968-43868375DEA5}" type="slidenum">
              <a:rPr lang="ar-SA" sz="1400"/>
              <a:pPr rtl="0"/>
              <a:t>142</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حرية الاعتقاد في الإسلام</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2">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Grp="1" noChangeArrowheads="1"/>
          </p:cNvSpPr>
          <p:nvPr>
            <p:ph idx="1"/>
          </p:nvPr>
        </p:nvSpPr>
        <p:spPr>
          <a:xfrm>
            <a:off x="179388" y="1988840"/>
            <a:ext cx="8640762" cy="4103985"/>
          </a:xfrm>
        </p:spPr>
        <p:txBody>
          <a:bodyPr rtlCol="1">
            <a:noAutofit/>
          </a:bodyPr>
          <a:lstStyle/>
          <a:p>
            <a:pPr marL="355600" indent="-355600" algn="justLow" eaLnBrk="1" hangingPunct="1">
              <a:spcBef>
                <a:spcPts val="0"/>
              </a:spcBef>
              <a:spcAft>
                <a:spcPts val="0"/>
              </a:spcAft>
              <a:buClr>
                <a:srgbClr val="3366FF"/>
              </a:buClr>
              <a:buSzPct val="120000"/>
              <a:buFont typeface="Wingdings" pitchFamily="2" charset="2"/>
              <a:buChar char="§"/>
              <a:defRPr/>
            </a:pPr>
            <a:r>
              <a:rPr lang="ar-SA" sz="2800" dirty="0" smtClean="0">
                <a:solidFill>
                  <a:srgbClr val="0000FF"/>
                </a:solidFill>
                <a:cs typeface="SKR HEAD1" pitchFamily="2" charset="-78"/>
              </a:rPr>
              <a:t>وسائل حماية حرية الاعتقاد في القرآن</a:t>
            </a:r>
          </a:p>
          <a:p>
            <a:pPr marL="355600" indent="-355600" algn="justLow" eaLnBrk="1" fontAlgn="auto" hangingPunct="1">
              <a:spcBef>
                <a:spcPts val="0"/>
              </a:spcBef>
              <a:spcAft>
                <a:spcPts val="0"/>
              </a:spcAft>
              <a:buNone/>
              <a:defRPr/>
            </a:pPr>
            <a:r>
              <a:rPr lang="ar-SA" sz="2800" b="1" kern="0" dirty="0" smtClean="0">
                <a:solidFill>
                  <a:srgbClr val="C00000"/>
                </a:solidFill>
                <a:cs typeface="Traditional Arabic" pitchFamily="2" charset="-78"/>
              </a:rPr>
              <a:t>1- منع الإكراه على الدين, </a:t>
            </a:r>
            <a:r>
              <a:rPr lang="ar-SA" sz="2800" kern="0" dirty="0" smtClean="0">
                <a:cs typeface="Traditional Arabic" pitchFamily="2" charset="-78"/>
              </a:rPr>
              <a:t>قال تعالى: </a:t>
            </a:r>
            <a:r>
              <a:rPr lang="ar-SA" sz="2800" kern="0" dirty="0" smtClean="0">
                <a:cs typeface="CTraditional Arabic" pitchFamily="2" charset="-78"/>
              </a:rPr>
              <a:t>﴿ </a:t>
            </a:r>
            <a:r>
              <a:rPr lang="ar-SA" sz="2800" kern="0" dirty="0" smtClean="0">
                <a:solidFill>
                  <a:srgbClr val="00B0F0"/>
                </a:solidFill>
                <a:cs typeface="Traditional Arabic" pitchFamily="2" charset="-78"/>
              </a:rPr>
              <a:t>لا إِكْرَاهَ فِي الدِّينِ قَدْ تَبَيَّنَ الرُّشْدُ مِنْ الغَيِّ فَمَنْ يَكْفُرْ بِالطَّاغُوتِ وَيُؤْمِنْ بِاللَّهِ فَقَدْ اسْتَمْسَكَ بِالْعُرْوَةِ الْوُثْقَى لا انفِصَامَ لَهَا وَاللَّهُ سَمِيعٌ عَلِيمٌ </a:t>
            </a:r>
            <a:r>
              <a:rPr lang="ar-SA" sz="2800" kern="0" dirty="0" smtClean="0">
                <a:cs typeface="CTraditional Arabic" pitchFamily="2" charset="-78"/>
              </a:rPr>
              <a:t>﴾</a:t>
            </a:r>
            <a:r>
              <a:rPr lang="ar-SA" sz="2800" kern="0" dirty="0" smtClean="0">
                <a:cs typeface="Traditional Arabic" pitchFamily="2" charset="-78"/>
              </a:rPr>
              <a:t>.</a:t>
            </a:r>
          </a:p>
          <a:p>
            <a:pPr marL="355600" indent="-355600" algn="justLow" eaLnBrk="1" fontAlgn="auto" hangingPunct="1">
              <a:spcBef>
                <a:spcPts val="0"/>
              </a:spcBef>
              <a:spcAft>
                <a:spcPts val="0"/>
              </a:spcAft>
              <a:buNone/>
              <a:defRPr/>
            </a:pPr>
            <a:r>
              <a:rPr lang="ar-SA" sz="2800" b="1" spc="-50" dirty="0" smtClean="0">
                <a:solidFill>
                  <a:srgbClr val="C00000"/>
                </a:solidFill>
                <a:cs typeface="Traditional Arabic" pitchFamily="2" charset="-78"/>
              </a:rPr>
              <a:t>2- الإسلام أوجب على صاحب العقيدة أن يفرَّ بعقيدته إذا أحس بعدوان عليها أو مصادرة لها, </a:t>
            </a:r>
            <a:r>
              <a:rPr lang="ar-SA" sz="2800" spc="-50" dirty="0" smtClean="0">
                <a:cs typeface="Traditional Arabic" pitchFamily="2" charset="-78"/>
              </a:rPr>
              <a:t>فإن لم يفعل كان آثماً وظالماً إلا إذا كان عاجزاً, قال تعالى: </a:t>
            </a:r>
            <a:r>
              <a:rPr lang="ar-SA" sz="2800" spc="-50" dirty="0" smtClean="0">
                <a:cs typeface="CTraditional Arabic" pitchFamily="2" charset="-78"/>
              </a:rPr>
              <a:t>﴿ </a:t>
            </a:r>
            <a:r>
              <a:rPr lang="ar-SA" sz="2800" spc="-50" dirty="0" smtClean="0">
                <a:solidFill>
                  <a:srgbClr val="00B0F0"/>
                </a:solidFill>
                <a:cs typeface="Traditional Arabic" pitchFamily="2" charset="-78"/>
              </a:rPr>
              <a:t>إِنَّ الَّذِينَ تَوَفَّاهُمْ الْمَلائِكَةُ ظَالِمِي أَنفُسِهِمْ قَالُوا فِيمَ كُنتُمْ قَالُوا كُنَّا مُسْتَضْعَفِينَ فِي الأَرْضِ ... </a:t>
            </a:r>
            <a:r>
              <a:rPr lang="ar-SA" sz="2800" spc="-50" dirty="0" smtClean="0">
                <a:cs typeface="CTraditional Arabic" pitchFamily="2" charset="-78"/>
              </a:rPr>
              <a:t>﴾</a:t>
            </a:r>
            <a:r>
              <a:rPr lang="ar-SA" sz="2800" spc="-50" dirty="0" smtClean="0">
                <a:cs typeface="Traditional Arabic" pitchFamily="2" charset="-78"/>
              </a:rPr>
              <a:t>.</a:t>
            </a:r>
          </a:p>
        </p:txBody>
      </p:sp>
      <p:sp>
        <p:nvSpPr>
          <p:cNvPr id="78852"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DDC116E7-D2E7-48EA-9968-43868375DEA5}" type="slidenum">
              <a:rPr lang="ar-SA" sz="1400"/>
              <a:pPr rtl="0"/>
              <a:t>143</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حرية الاعتقاد في الإسلام</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2">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3"/>
          <p:cNvSpPr>
            <a:spLocks noGrp="1" noChangeArrowheads="1"/>
          </p:cNvSpPr>
          <p:nvPr>
            <p:ph idx="1"/>
          </p:nvPr>
        </p:nvSpPr>
        <p:spPr>
          <a:xfrm>
            <a:off x="179388" y="1989138"/>
            <a:ext cx="8640762" cy="4440237"/>
          </a:xfrm>
        </p:spPr>
        <p:txBody>
          <a:bodyPr rtlCol="1">
            <a:noAutofit/>
          </a:bodyPr>
          <a:lstStyle/>
          <a:p>
            <a:pPr marL="355600" indent="-355600" algn="justLow" eaLnBrk="1" hangingPunct="1">
              <a:spcBef>
                <a:spcPts val="0"/>
              </a:spcBef>
              <a:spcAft>
                <a:spcPts val="0"/>
              </a:spcAft>
              <a:buClr>
                <a:srgbClr val="3366FF"/>
              </a:buClr>
              <a:buSzPct val="120000"/>
              <a:buFont typeface="Wingdings" pitchFamily="2" charset="2"/>
              <a:buChar char="§"/>
              <a:defRPr/>
            </a:pPr>
            <a:r>
              <a:rPr lang="ar-SA" sz="2800" dirty="0" smtClean="0">
                <a:solidFill>
                  <a:srgbClr val="0000FF"/>
                </a:solidFill>
                <a:cs typeface="SKR HEAD1" pitchFamily="2" charset="-78"/>
              </a:rPr>
              <a:t>أسس حرية الاعتقاد </a:t>
            </a:r>
          </a:p>
          <a:p>
            <a:pPr marL="355600" lvl="1" indent="-355600" algn="justLow" eaLnBrk="1" fontAlgn="auto" hangingPunct="1">
              <a:spcBef>
                <a:spcPts val="0"/>
              </a:spcBef>
              <a:spcAft>
                <a:spcPts val="0"/>
              </a:spcAft>
              <a:buClr>
                <a:srgbClr val="C00000"/>
              </a:buClr>
              <a:buNone/>
              <a:defRPr/>
            </a:pPr>
            <a:r>
              <a:rPr lang="ar-SA" b="1" dirty="0" smtClean="0">
                <a:solidFill>
                  <a:srgbClr val="C00000"/>
                </a:solidFill>
                <a:cs typeface="Traditional Arabic" pitchFamily="2" charset="-78"/>
              </a:rPr>
              <a:t>1- اعتبار كرامة الإنسان أساساً في معاملته,</a:t>
            </a:r>
            <a:r>
              <a:rPr lang="ar-SA" dirty="0" smtClean="0">
                <a:cs typeface="Traditional Arabic" pitchFamily="2" charset="-78"/>
              </a:rPr>
              <a:t> قال تعالى: </a:t>
            </a:r>
            <a:r>
              <a:rPr lang="ar-SA" spc="-50" dirty="0" smtClean="0">
                <a:cs typeface="CTraditional Arabic" pitchFamily="2" charset="-78"/>
              </a:rPr>
              <a:t>﴿ </a:t>
            </a:r>
            <a:r>
              <a:rPr lang="ar-SA" spc="-50" dirty="0" smtClean="0">
                <a:solidFill>
                  <a:srgbClr val="00B0F0"/>
                </a:solidFill>
                <a:cs typeface="Traditional Arabic" pitchFamily="2" charset="-78"/>
              </a:rPr>
              <a:t>وَلَقَدْ كَرَّمْنَا بَنِي آدَمَ وَحَمَلْنَاهُمْ فِي الْبَرِّ وَالْبَحْرِ وَرَزَقْنَاهُمْ مِنْ الطَّيِّبَاتِ وَفَضَّلْنَاهُمْ عَلَى كَثِيرٍ مِمَّنْ خَلَقْنَا تَفْضِيلاً </a:t>
            </a:r>
            <a:r>
              <a:rPr lang="ar-SA" spc="-50" dirty="0" smtClean="0">
                <a:cs typeface="CTraditional Arabic" pitchFamily="2" charset="-78"/>
              </a:rPr>
              <a:t>﴾</a:t>
            </a:r>
            <a:r>
              <a:rPr lang="ar-SA" spc="-50" dirty="0" smtClean="0">
                <a:cs typeface="Traditional Arabic" pitchFamily="2" charset="-78"/>
              </a:rPr>
              <a:t>.</a:t>
            </a:r>
            <a:r>
              <a:rPr lang="ar-SA" dirty="0" smtClean="0">
                <a:cs typeface="Traditional Arabic" pitchFamily="2" charset="-78"/>
              </a:rPr>
              <a:t> </a:t>
            </a:r>
          </a:p>
          <a:p>
            <a:pPr marL="355600" lvl="1" indent="-355600" algn="justLow" eaLnBrk="1" fontAlgn="auto" hangingPunct="1">
              <a:spcBef>
                <a:spcPts val="0"/>
              </a:spcBef>
              <a:spcAft>
                <a:spcPts val="0"/>
              </a:spcAft>
              <a:buClr>
                <a:srgbClr val="C00000"/>
              </a:buClr>
              <a:buNone/>
              <a:defRPr/>
            </a:pPr>
            <a:r>
              <a:rPr lang="ar-SA" b="1" dirty="0" smtClean="0">
                <a:solidFill>
                  <a:srgbClr val="C00000"/>
                </a:solidFill>
                <a:cs typeface="Traditional Arabic" pitchFamily="2" charset="-78"/>
              </a:rPr>
              <a:t>2- اعتبار الاختلاف سنة كونية,</a:t>
            </a:r>
            <a:r>
              <a:rPr lang="ar-SA" dirty="0" smtClean="0">
                <a:cs typeface="Traditional Arabic" pitchFamily="2" charset="-78"/>
              </a:rPr>
              <a:t> قال تعالى: </a:t>
            </a:r>
            <a:r>
              <a:rPr lang="ar-SA" spc="-50" dirty="0" smtClean="0">
                <a:cs typeface="CTraditional Arabic" pitchFamily="2" charset="-78"/>
              </a:rPr>
              <a:t>﴿ </a:t>
            </a:r>
            <a:r>
              <a:rPr lang="ar-SA" spc="-50" dirty="0" smtClean="0">
                <a:solidFill>
                  <a:srgbClr val="00B0F0"/>
                </a:solidFill>
                <a:cs typeface="Traditional Arabic" pitchFamily="2" charset="-78"/>
              </a:rPr>
              <a:t>وَلَوْ شَاءَ رَبُّكَ لَجَعَلَ النَّاسَ أُمَّةً وَاحِدَةً وَلا يَزَالُونَ مُخْتَلِفِينَ </a:t>
            </a:r>
            <a:r>
              <a:rPr lang="ar-SA" spc="-50" dirty="0" smtClean="0">
                <a:cs typeface="CTraditional Arabic" pitchFamily="2" charset="-78"/>
              </a:rPr>
              <a:t>﴾</a:t>
            </a:r>
            <a:r>
              <a:rPr lang="ar-SA" dirty="0" smtClean="0">
                <a:cs typeface="Traditional Arabic" pitchFamily="2" charset="-78"/>
              </a:rPr>
              <a:t>.</a:t>
            </a:r>
          </a:p>
          <a:p>
            <a:pPr marL="355600" lvl="1" indent="-355600" algn="justLow" eaLnBrk="1" fontAlgn="auto" hangingPunct="1">
              <a:spcBef>
                <a:spcPts val="0"/>
              </a:spcBef>
              <a:spcAft>
                <a:spcPts val="0"/>
              </a:spcAft>
              <a:buClr>
                <a:srgbClr val="C00000"/>
              </a:buClr>
              <a:buNone/>
              <a:defRPr/>
            </a:pPr>
            <a:r>
              <a:rPr lang="ar-SA" b="1" spc="-30" dirty="0" smtClean="0">
                <a:solidFill>
                  <a:srgbClr val="C00000"/>
                </a:solidFill>
                <a:cs typeface="Traditional Arabic" pitchFamily="2" charset="-78"/>
              </a:rPr>
              <a:t>3- اعتبار العدل أساساً للعلاقة مع الناس أجمعين, مسلمين وغير مسلمين, أصدقاء وأعداء, </a:t>
            </a:r>
            <a:r>
              <a:rPr lang="ar-SA" spc="-30" dirty="0" smtClean="0">
                <a:cs typeface="Traditional Arabic" pitchFamily="2" charset="-78"/>
              </a:rPr>
              <a:t>قال تعالى: </a:t>
            </a:r>
            <a:r>
              <a:rPr lang="ar-SA" spc="-30" dirty="0" smtClean="0">
                <a:cs typeface="CTraditional Arabic" pitchFamily="2" charset="-78"/>
              </a:rPr>
              <a:t>﴿ </a:t>
            </a:r>
            <a:r>
              <a:rPr lang="ar-SA" spc="-30" dirty="0" smtClean="0">
                <a:solidFill>
                  <a:srgbClr val="00B0F0"/>
                </a:solidFill>
                <a:cs typeface="Traditional Arabic" pitchFamily="2" charset="-78"/>
              </a:rPr>
              <a:t>وَلا يَجْرِمَنَّكُمْ شَنَآنُ قَوْمٍ عَلَى أَلاَّ تَعْدِلُوا اعْدِلُوا هُوَ أَقْرَبُ لِلتَّقْوَى </a:t>
            </a:r>
            <a:r>
              <a:rPr lang="ar-SA" spc="-30" dirty="0" smtClean="0">
                <a:cs typeface="CTraditional Arabic" pitchFamily="2" charset="-78"/>
              </a:rPr>
              <a:t>﴾</a:t>
            </a:r>
            <a:r>
              <a:rPr lang="ar-SA" spc="-30" dirty="0" smtClean="0">
                <a:cs typeface="Traditional Arabic" pitchFamily="2" charset="-78"/>
              </a:rPr>
              <a:t>. </a:t>
            </a:r>
          </a:p>
          <a:p>
            <a:pPr marL="355600" lvl="1" indent="-355600" algn="justLow" eaLnBrk="1" fontAlgn="auto" hangingPunct="1">
              <a:spcBef>
                <a:spcPts val="0"/>
              </a:spcBef>
              <a:spcAft>
                <a:spcPts val="0"/>
              </a:spcAft>
              <a:buClr>
                <a:srgbClr val="C00000"/>
              </a:buClr>
              <a:buNone/>
              <a:defRPr/>
            </a:pPr>
            <a:r>
              <a:rPr lang="ar-SA" b="1" dirty="0" smtClean="0">
                <a:solidFill>
                  <a:srgbClr val="C00000"/>
                </a:solidFill>
                <a:cs typeface="Traditional Arabic" pitchFamily="2" charset="-78"/>
              </a:rPr>
              <a:t>4- اعتبار الواجب في الدعوة إلى الإسلام هو العرض بالحكمة والمجادلة بالتي هي أحسن, </a:t>
            </a:r>
            <a:r>
              <a:rPr lang="ar-SA" dirty="0" smtClean="0">
                <a:cs typeface="Traditional Arabic" pitchFamily="2" charset="-78"/>
              </a:rPr>
              <a:t>قال تعالى: </a:t>
            </a:r>
            <a:r>
              <a:rPr lang="ar-SA" spc="-50" dirty="0" smtClean="0">
                <a:cs typeface="CTraditional Arabic" pitchFamily="2" charset="-78"/>
              </a:rPr>
              <a:t>﴿ </a:t>
            </a:r>
            <a:r>
              <a:rPr lang="ar-SA" spc="-50" dirty="0" smtClean="0">
                <a:solidFill>
                  <a:srgbClr val="00B0F0"/>
                </a:solidFill>
                <a:cs typeface="Traditional Arabic" pitchFamily="2" charset="-78"/>
              </a:rPr>
              <a:t>إِنَّكَ لا تَهْدِي مَنْ أَحْبَبْتَ وَلَكِنَّ اللَّهَ يَهْدِي مَنْ يَشَاءُ </a:t>
            </a:r>
            <a:r>
              <a:rPr lang="ar-SA" spc="-50" dirty="0" smtClean="0">
                <a:cs typeface="CTraditional Arabic" pitchFamily="2" charset="-78"/>
              </a:rPr>
              <a:t>﴾</a:t>
            </a:r>
            <a:r>
              <a:rPr lang="ar-SA" spc="-50" dirty="0" smtClean="0">
                <a:cs typeface="Traditional Arabic" pitchFamily="2" charset="-78"/>
              </a:rPr>
              <a:t>.</a:t>
            </a:r>
            <a:r>
              <a:rPr lang="ar-SA" dirty="0" smtClean="0">
                <a:cs typeface="Traditional Arabic" pitchFamily="2" charset="-78"/>
              </a:rPr>
              <a:t> </a:t>
            </a:r>
          </a:p>
        </p:txBody>
      </p:sp>
      <p:sp>
        <p:nvSpPr>
          <p:cNvPr id="79876"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A3A0FCCC-A2AB-45B4-BD41-1DA320355AFC}" type="slidenum">
              <a:rPr lang="ar-SA" sz="1400"/>
              <a:pPr rtl="0"/>
              <a:t>144</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حرية الاعتقاد في الإسلام</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5300">
                                            <p:txEl>
                                              <p:pRg st="0" end="0"/>
                                            </p:txEl>
                                          </p:spTgt>
                                        </p:tgtEl>
                                        <p:attrNameLst>
                                          <p:attrName>style.visibility</p:attrName>
                                        </p:attrNameLst>
                                      </p:cBhvr>
                                      <p:to>
                                        <p:strVal val="visible"/>
                                      </p:to>
                                    </p:set>
                                    <p:anim calcmode="lin" valueType="num">
                                      <p:cBhvr>
                                        <p:cTn id="7" dur="500" fill="hold"/>
                                        <p:tgtEl>
                                          <p:spTgt spid="55300">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5530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5530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55300">
                                            <p:txEl>
                                              <p:pRg st="1" end="1"/>
                                            </p:txEl>
                                          </p:spTgt>
                                        </p:tgtEl>
                                        <p:attrNameLst>
                                          <p:attrName>style.visibility</p:attrName>
                                        </p:attrNameLst>
                                      </p:cBhvr>
                                      <p:to>
                                        <p:strVal val="visible"/>
                                      </p:to>
                                    </p:set>
                                    <p:anim calcmode="lin" valueType="num">
                                      <p:cBhvr>
                                        <p:cTn id="14" dur="500" fill="hold"/>
                                        <p:tgtEl>
                                          <p:spTgt spid="55300">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5530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5530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55300">
                                            <p:txEl>
                                              <p:pRg st="2" end="2"/>
                                            </p:txEl>
                                          </p:spTgt>
                                        </p:tgtEl>
                                        <p:attrNameLst>
                                          <p:attrName>style.visibility</p:attrName>
                                        </p:attrNameLst>
                                      </p:cBhvr>
                                      <p:to>
                                        <p:strVal val="visible"/>
                                      </p:to>
                                    </p:set>
                                    <p:anim calcmode="lin" valueType="num">
                                      <p:cBhvr>
                                        <p:cTn id="21" dur="500" fill="hold"/>
                                        <p:tgtEl>
                                          <p:spTgt spid="55300">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5530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5530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55300">
                                            <p:txEl>
                                              <p:pRg st="3" end="3"/>
                                            </p:txEl>
                                          </p:spTgt>
                                        </p:tgtEl>
                                        <p:attrNameLst>
                                          <p:attrName>style.visibility</p:attrName>
                                        </p:attrNameLst>
                                      </p:cBhvr>
                                      <p:to>
                                        <p:strVal val="visible"/>
                                      </p:to>
                                    </p:set>
                                    <p:anim calcmode="lin" valueType="num">
                                      <p:cBhvr>
                                        <p:cTn id="28" dur="500" fill="hold"/>
                                        <p:tgtEl>
                                          <p:spTgt spid="55300">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55300">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55300">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55300">
                                            <p:txEl>
                                              <p:pRg st="4" end="4"/>
                                            </p:txEl>
                                          </p:spTgt>
                                        </p:tgtEl>
                                        <p:attrNameLst>
                                          <p:attrName>style.visibility</p:attrName>
                                        </p:attrNameLst>
                                      </p:cBhvr>
                                      <p:to>
                                        <p:strVal val="visible"/>
                                      </p:to>
                                    </p:set>
                                    <p:anim calcmode="lin" valueType="num">
                                      <p:cBhvr>
                                        <p:cTn id="35" dur="500" fill="hold"/>
                                        <p:tgtEl>
                                          <p:spTgt spid="55300">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55300">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5530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idx="1"/>
          </p:nvPr>
        </p:nvSpPr>
        <p:spPr>
          <a:xfrm>
            <a:off x="179388" y="1989138"/>
            <a:ext cx="8640762" cy="4143375"/>
          </a:xfrm>
        </p:spPr>
        <p:txBody>
          <a:bodyPr/>
          <a:lstStyle/>
          <a:p>
            <a:pPr marL="355600" indent="-355600" algn="justLow" eaLnBrk="1" hangingPunct="1">
              <a:spcBef>
                <a:spcPts val="0"/>
              </a:spcBef>
              <a:spcAft>
                <a:spcPts val="0"/>
              </a:spcAft>
              <a:buClr>
                <a:srgbClr val="3366FF"/>
              </a:buClr>
              <a:buSzPct val="120000"/>
              <a:buFont typeface="Wingdings" pitchFamily="2" charset="2"/>
              <a:buChar char="§"/>
              <a:defRPr/>
            </a:pPr>
            <a:r>
              <a:rPr lang="ar-SA" sz="2800" dirty="0" smtClean="0">
                <a:solidFill>
                  <a:srgbClr val="0000FF"/>
                </a:solidFill>
                <a:cs typeface="SKR HEAD1" pitchFamily="2" charset="-78"/>
              </a:rPr>
              <a:t>الضوابط العامة للحرية</a:t>
            </a:r>
          </a:p>
          <a:p>
            <a:pPr algn="justLow" eaLnBrk="1" fontAlgn="auto" hangingPunct="1">
              <a:spcBef>
                <a:spcPts val="0"/>
              </a:spcBef>
              <a:spcAft>
                <a:spcPts val="0"/>
              </a:spcAft>
              <a:buNone/>
              <a:defRPr/>
            </a:pPr>
            <a:r>
              <a:rPr lang="ar-SA" sz="2800" dirty="0" smtClean="0">
                <a:cs typeface="Traditional Arabic" pitchFamily="2" charset="-78"/>
              </a:rPr>
              <a:t>1- الموازنة في الحرية بين الحقوق والواجبات. </a:t>
            </a:r>
          </a:p>
          <a:p>
            <a:pPr algn="justLow" eaLnBrk="1" fontAlgn="auto" hangingPunct="1">
              <a:spcBef>
                <a:spcPts val="0"/>
              </a:spcBef>
              <a:spcAft>
                <a:spcPts val="0"/>
              </a:spcAft>
              <a:buNone/>
              <a:defRPr/>
            </a:pPr>
            <a:r>
              <a:rPr lang="ar-SA" sz="2800" dirty="0" smtClean="0">
                <a:cs typeface="Traditional Arabic" pitchFamily="2" charset="-78"/>
              </a:rPr>
              <a:t>2- الالتزام في الحرية الشخصية بعدم تجاوز حدود العدل والإنصاف. </a:t>
            </a:r>
          </a:p>
          <a:p>
            <a:pPr algn="justLow" eaLnBrk="1" fontAlgn="auto" hangingPunct="1">
              <a:spcBef>
                <a:spcPts val="0"/>
              </a:spcBef>
              <a:spcAft>
                <a:spcPts val="0"/>
              </a:spcAft>
              <a:buNone/>
              <a:defRPr/>
            </a:pPr>
            <a:r>
              <a:rPr lang="ar-SA" sz="2800" dirty="0" smtClean="0">
                <a:cs typeface="Traditional Arabic" pitchFamily="2" charset="-78"/>
              </a:rPr>
              <a:t>3- الالتزام في الحرية بعدم المساس بالأنظمة العامة والآداب المرعية في المجتمع.</a:t>
            </a:r>
          </a:p>
        </p:txBody>
      </p:sp>
      <p:sp>
        <p:nvSpPr>
          <p:cNvPr id="80900"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486F652D-0994-4F61-B8DB-6A771A680776}" type="slidenum">
              <a:rPr lang="ar-SA" sz="1400"/>
              <a:pPr rtl="0"/>
              <a:t>145</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حرية الاعتقاد في الإسلام</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80898">
                                            <p:txEl>
                                              <p:pRg st="0" end="0"/>
                                            </p:txEl>
                                          </p:spTgt>
                                        </p:tgtEl>
                                        <p:attrNameLst>
                                          <p:attrName>style.visibility</p:attrName>
                                        </p:attrNameLst>
                                      </p:cBhvr>
                                      <p:to>
                                        <p:strVal val="visible"/>
                                      </p:to>
                                    </p:set>
                                    <p:anim calcmode="lin" valueType="num">
                                      <p:cBhvr>
                                        <p:cTn id="7" dur="500" fill="hold"/>
                                        <p:tgtEl>
                                          <p:spTgt spid="80898">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8089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8089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80898">
                                            <p:txEl>
                                              <p:pRg st="1" end="1"/>
                                            </p:txEl>
                                          </p:spTgt>
                                        </p:tgtEl>
                                        <p:attrNameLst>
                                          <p:attrName>style.visibility</p:attrName>
                                        </p:attrNameLst>
                                      </p:cBhvr>
                                      <p:to>
                                        <p:strVal val="visible"/>
                                      </p:to>
                                    </p:set>
                                    <p:anim calcmode="lin" valueType="num">
                                      <p:cBhvr>
                                        <p:cTn id="14" dur="500" fill="hold"/>
                                        <p:tgtEl>
                                          <p:spTgt spid="80898">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80898">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8089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80898">
                                            <p:txEl>
                                              <p:pRg st="2" end="2"/>
                                            </p:txEl>
                                          </p:spTgt>
                                        </p:tgtEl>
                                        <p:attrNameLst>
                                          <p:attrName>style.visibility</p:attrName>
                                        </p:attrNameLst>
                                      </p:cBhvr>
                                      <p:to>
                                        <p:strVal val="visible"/>
                                      </p:to>
                                    </p:set>
                                    <p:anim calcmode="lin" valueType="num">
                                      <p:cBhvr>
                                        <p:cTn id="21" dur="500" fill="hold"/>
                                        <p:tgtEl>
                                          <p:spTgt spid="80898">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8089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8089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80898">
                                            <p:txEl>
                                              <p:pRg st="3" end="3"/>
                                            </p:txEl>
                                          </p:spTgt>
                                        </p:tgtEl>
                                        <p:attrNameLst>
                                          <p:attrName>style.visibility</p:attrName>
                                        </p:attrNameLst>
                                      </p:cBhvr>
                                      <p:to>
                                        <p:strVal val="visible"/>
                                      </p:to>
                                    </p:set>
                                    <p:anim calcmode="lin" valueType="num">
                                      <p:cBhvr>
                                        <p:cTn id="28" dur="500" fill="hold"/>
                                        <p:tgtEl>
                                          <p:spTgt spid="80898">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80898">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808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idx="1"/>
          </p:nvPr>
        </p:nvSpPr>
        <p:spPr>
          <a:xfrm>
            <a:off x="179388" y="1989138"/>
            <a:ext cx="8640762" cy="4143375"/>
          </a:xfrm>
        </p:spPr>
        <p:txBody>
          <a:bodyPr/>
          <a:lstStyle/>
          <a:p>
            <a:pPr marL="355600" indent="-355600" algn="justLow" eaLnBrk="1" hangingPunct="1">
              <a:spcBef>
                <a:spcPts val="0"/>
              </a:spcBef>
              <a:buClr>
                <a:srgbClr val="3366FF"/>
              </a:buClr>
              <a:buSzPct val="120000"/>
              <a:buFont typeface="Wingdings" pitchFamily="2" charset="2"/>
              <a:buChar char="§"/>
            </a:pPr>
            <a:r>
              <a:rPr lang="ar-SA" sz="2800" dirty="0" smtClean="0">
                <a:solidFill>
                  <a:srgbClr val="0000FF"/>
                </a:solidFill>
                <a:cs typeface="SKR HEAD1" pitchFamily="2" charset="-78"/>
              </a:rPr>
              <a:t>حرية الاعتقاد في تاريخ المسلمين</a:t>
            </a:r>
          </a:p>
          <a:p>
            <a:pPr algn="justLow" eaLnBrk="1" hangingPunct="1">
              <a:spcBef>
                <a:spcPts val="0"/>
              </a:spcBef>
              <a:buClr>
                <a:srgbClr val="C00000"/>
              </a:buClr>
            </a:pPr>
            <a:r>
              <a:rPr lang="ar-SA" sz="2800" dirty="0" smtClean="0">
                <a:cs typeface="Traditional Arabic" pitchFamily="2" charset="-78"/>
              </a:rPr>
              <a:t>جاء في عهده </a:t>
            </a:r>
            <a:r>
              <a:rPr lang="ar-SA" sz="2800" dirty="0" err="1" smtClean="0">
                <a:cs typeface="CTraditional Arabic" pitchFamily="2" charset="-78"/>
              </a:rPr>
              <a:t>ج</a:t>
            </a:r>
            <a:r>
              <a:rPr lang="ar-SA" sz="2800" dirty="0" smtClean="0">
                <a:cs typeface="Traditional Arabic" pitchFamily="2" charset="-78"/>
              </a:rPr>
              <a:t> لأهل نجران في اليمن: ”</a:t>
            </a:r>
            <a:r>
              <a:rPr lang="ar-SA" sz="2800" dirty="0" smtClean="0">
                <a:solidFill>
                  <a:srgbClr val="FF0000"/>
                </a:solidFill>
                <a:cs typeface="Traditional Arabic" pitchFamily="2" charset="-78"/>
              </a:rPr>
              <a:t>وَلِنَجْرَانَ وَحَاشِيَتِهِمْ جِوَارُ اللَّهِ وَذِمَّةُ مُحَمَّدٍ النَّبِيِّ رَسُولِ اللَّهِ، عَلَى أَنْفُسِهِمْ، وَمِلَّتِهِمْ، وَأَرْضِهِمْ، وَأَمْوَالِهِمْ، </a:t>
            </a:r>
            <a:r>
              <a:rPr lang="ar-SA" sz="2800" dirty="0" err="1" smtClean="0">
                <a:solidFill>
                  <a:srgbClr val="FF0000"/>
                </a:solidFill>
                <a:cs typeface="Traditional Arabic" pitchFamily="2" charset="-78"/>
              </a:rPr>
              <a:t>وَغَائِبِهِمْ</a:t>
            </a:r>
            <a:r>
              <a:rPr lang="ar-SA" sz="2800" dirty="0" smtClean="0">
                <a:solidFill>
                  <a:srgbClr val="FF0000"/>
                </a:solidFill>
                <a:cs typeface="Traditional Arabic" pitchFamily="2" charset="-78"/>
              </a:rPr>
              <a:t> وَشَاهِدِهِمْ، وَبِيَعِهِمْ وَصَلَوَاتِهِمْ، لاَ يُغَيِّرُوا أُسْقُفًا عَنْ أُسْقُفِيَّتِهِ، وَلاَ رَاهِبًا عَنْ رَهْبَانِيَّتِهِ، وَلاَ وَاقِفًا عَنْ </a:t>
            </a:r>
            <a:r>
              <a:rPr lang="ar-SA" sz="2800" dirty="0" err="1" smtClean="0">
                <a:solidFill>
                  <a:srgbClr val="FF0000"/>
                </a:solidFill>
                <a:cs typeface="Traditional Arabic" pitchFamily="2" charset="-78"/>
              </a:rPr>
              <a:t>وَقْفَانِيَّتِهِ</a:t>
            </a:r>
            <a:r>
              <a:rPr lang="ar-SA" sz="2800" dirty="0" smtClean="0">
                <a:cs typeface="Traditional Arabic" pitchFamily="2" charset="-78"/>
              </a:rPr>
              <a:t>”.</a:t>
            </a:r>
          </a:p>
          <a:p>
            <a:pPr algn="justLow" eaLnBrk="1" hangingPunct="1">
              <a:spcBef>
                <a:spcPts val="0"/>
              </a:spcBef>
              <a:buClr>
                <a:srgbClr val="C00000"/>
              </a:buClr>
            </a:pPr>
            <a:r>
              <a:rPr lang="ar-SA" sz="2800" dirty="0" smtClean="0">
                <a:cs typeface="Traditional Arabic" pitchFamily="2" charset="-78"/>
              </a:rPr>
              <a:t>جاء في عهده </a:t>
            </a:r>
            <a:r>
              <a:rPr lang="ar-SA" sz="2800" dirty="0" err="1" smtClean="0">
                <a:cs typeface="CTraditional Arabic" pitchFamily="2" charset="-78"/>
              </a:rPr>
              <a:t>ج</a:t>
            </a:r>
            <a:r>
              <a:rPr lang="ar-SA" sz="2800" dirty="0" smtClean="0">
                <a:cs typeface="Traditional Arabic" pitchFamily="2" charset="-78"/>
              </a:rPr>
              <a:t> لليهود حين قدم المدينة: ”</a:t>
            </a:r>
            <a:r>
              <a:rPr lang="ar-SA" sz="2800" dirty="0" smtClean="0">
                <a:solidFill>
                  <a:srgbClr val="FF0000"/>
                </a:solidFill>
                <a:cs typeface="Traditional Arabic" pitchFamily="2" charset="-78"/>
              </a:rPr>
              <a:t>وَأَنَّ يَهُودَ بَنِي عَوْفٍ، وَمَوَالِيَهُمْ، وَأَنْفُسَهُمْ، أُمَّةٌ مِنَ الْمُؤْمِنِينَ، لِلْيَهُودِ دِينُهُمْ، وَلِلْمُؤْمِنِينَ دِينُهُمْ، إِلاَّ مَنْ ظَلَمَ وَأَثِمَ، فَإِنَّهُ لاَ </a:t>
            </a:r>
            <a:r>
              <a:rPr lang="ar-SA" sz="2800" dirty="0" err="1" smtClean="0">
                <a:solidFill>
                  <a:srgbClr val="FF0000"/>
                </a:solidFill>
                <a:cs typeface="Traditional Arabic" pitchFamily="2" charset="-78"/>
              </a:rPr>
              <a:t>يُوتِغُ</a:t>
            </a:r>
            <a:r>
              <a:rPr lang="ar-SA" sz="2800" dirty="0" smtClean="0">
                <a:solidFill>
                  <a:srgbClr val="FF0000"/>
                </a:solidFill>
                <a:cs typeface="Traditional Arabic" pitchFamily="2" charset="-78"/>
              </a:rPr>
              <a:t> إِلاَّ نَفْسَهُ وَأَهْلَ بَيْتِهِ</a:t>
            </a:r>
            <a:r>
              <a:rPr lang="ar-SA" sz="2800" dirty="0" smtClean="0">
                <a:cs typeface="Traditional Arabic" pitchFamily="2" charset="-78"/>
              </a:rPr>
              <a:t>”.</a:t>
            </a:r>
          </a:p>
          <a:p>
            <a:pPr algn="justLow" eaLnBrk="1" hangingPunct="1">
              <a:spcBef>
                <a:spcPts val="0"/>
              </a:spcBef>
              <a:buClr>
                <a:srgbClr val="C00000"/>
              </a:buClr>
            </a:pPr>
            <a:endParaRPr lang="ar-SA" sz="2800" dirty="0" smtClean="0">
              <a:cs typeface="Traditional Arabic" pitchFamily="2" charset="-78"/>
            </a:endParaRPr>
          </a:p>
        </p:txBody>
      </p:sp>
      <p:sp>
        <p:nvSpPr>
          <p:cNvPr id="80900"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486F652D-0994-4F61-B8DB-6A771A680776}" type="slidenum">
              <a:rPr lang="ar-SA" sz="1400"/>
              <a:pPr rtl="0"/>
              <a:t>146</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حرية الاعتقاد في الإسلام</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80898">
                                            <p:txEl>
                                              <p:pRg st="0" end="0"/>
                                            </p:txEl>
                                          </p:spTgt>
                                        </p:tgtEl>
                                        <p:attrNameLst>
                                          <p:attrName>style.visibility</p:attrName>
                                        </p:attrNameLst>
                                      </p:cBhvr>
                                      <p:to>
                                        <p:strVal val="visible"/>
                                      </p:to>
                                    </p:set>
                                    <p:anim calcmode="lin" valueType="num">
                                      <p:cBhvr>
                                        <p:cTn id="7" dur="500" fill="hold"/>
                                        <p:tgtEl>
                                          <p:spTgt spid="80898">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8089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8089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80898">
                                            <p:txEl>
                                              <p:pRg st="1" end="1"/>
                                            </p:txEl>
                                          </p:spTgt>
                                        </p:tgtEl>
                                        <p:attrNameLst>
                                          <p:attrName>style.visibility</p:attrName>
                                        </p:attrNameLst>
                                      </p:cBhvr>
                                      <p:to>
                                        <p:strVal val="visible"/>
                                      </p:to>
                                    </p:set>
                                    <p:anim calcmode="lin" valueType="num">
                                      <p:cBhvr>
                                        <p:cTn id="14" dur="500" fill="hold"/>
                                        <p:tgtEl>
                                          <p:spTgt spid="80898">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80898">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8089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80898">
                                            <p:txEl>
                                              <p:pRg st="2" end="2"/>
                                            </p:txEl>
                                          </p:spTgt>
                                        </p:tgtEl>
                                        <p:attrNameLst>
                                          <p:attrName>style.visibility</p:attrName>
                                        </p:attrNameLst>
                                      </p:cBhvr>
                                      <p:to>
                                        <p:strVal val="visible"/>
                                      </p:to>
                                    </p:set>
                                    <p:anim calcmode="lin" valueType="num">
                                      <p:cBhvr>
                                        <p:cTn id="21" dur="500" fill="hold"/>
                                        <p:tgtEl>
                                          <p:spTgt spid="80898">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8089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808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6DCD43D7-FC19-45A6-9516-3B8FFA57B792}" type="slidenum">
              <a:rPr lang="ar-SA" sz="1400"/>
              <a:pPr rtl="0"/>
              <a:t>147</a:t>
            </a:fld>
            <a:endParaRPr lang="en-US" sz="1400"/>
          </a:p>
        </p:txBody>
      </p:sp>
      <p:sp>
        <p:nvSpPr>
          <p:cNvPr id="81924" name="Rectangle 3"/>
          <p:cNvSpPr>
            <a:spLocks noChangeArrowheads="1"/>
          </p:cNvSpPr>
          <p:nvPr/>
        </p:nvSpPr>
        <p:spPr bwMode="auto">
          <a:xfrm>
            <a:off x="179388" y="1989138"/>
            <a:ext cx="8640762" cy="3698875"/>
          </a:xfrm>
          <a:prstGeom prst="rect">
            <a:avLst/>
          </a:prstGeom>
          <a:noFill/>
          <a:ln w="9525">
            <a:noFill/>
            <a:miter lim="800000"/>
            <a:headEnd/>
            <a:tailEnd/>
          </a:ln>
        </p:spPr>
        <p:txBody>
          <a:bodyPr/>
          <a:lstStyle/>
          <a:p>
            <a:pPr marL="355600" indent="-355600" algn="justLow">
              <a:spcBef>
                <a:spcPts val="0"/>
              </a:spcBef>
              <a:buClr>
                <a:srgbClr val="3366FF"/>
              </a:buClr>
              <a:buSzPct val="120000"/>
              <a:buFont typeface="Wingdings" pitchFamily="2" charset="2"/>
              <a:buChar char="§"/>
            </a:pPr>
            <a:r>
              <a:rPr lang="ar-SA" sz="2800" b="0" dirty="0">
                <a:solidFill>
                  <a:srgbClr val="0000FF"/>
                </a:solidFill>
                <a:latin typeface="+mn-lt"/>
                <a:cs typeface="SKR HEAD1" pitchFamily="2" charset="-78"/>
              </a:rPr>
              <a:t>تشريعات </a:t>
            </a:r>
            <a:r>
              <a:rPr lang="ar-SA" sz="2800" b="0" dirty="0" smtClean="0">
                <a:solidFill>
                  <a:srgbClr val="0000FF"/>
                </a:solidFill>
                <a:latin typeface="+mn-lt"/>
                <a:cs typeface="SKR HEAD1" pitchFamily="2" charset="-78"/>
              </a:rPr>
              <a:t>وشبهات</a:t>
            </a:r>
            <a:endParaRPr lang="ar-SA" sz="2800" b="0" dirty="0">
              <a:solidFill>
                <a:srgbClr val="0000FF"/>
              </a:solidFill>
              <a:latin typeface="+mn-lt"/>
              <a:cs typeface="SKR HEAD1" pitchFamily="2" charset="-78"/>
            </a:endParaRPr>
          </a:p>
          <a:p>
            <a:pPr marL="355600" lvl="1" indent="-355600" algn="justLow">
              <a:spcBef>
                <a:spcPts val="0"/>
              </a:spcBef>
            </a:pPr>
            <a:r>
              <a:rPr lang="ar-SA" sz="2800" dirty="0" smtClean="0">
                <a:solidFill>
                  <a:srgbClr val="C00000"/>
                </a:solidFill>
                <a:cs typeface="Traditional Arabic" pitchFamily="2" charset="-78"/>
              </a:rPr>
              <a:t>1- الجهاد </a:t>
            </a:r>
            <a:r>
              <a:rPr lang="ar-SA" sz="2800" dirty="0">
                <a:solidFill>
                  <a:srgbClr val="C00000"/>
                </a:solidFill>
                <a:cs typeface="Traditional Arabic" pitchFamily="2" charset="-78"/>
              </a:rPr>
              <a:t>وحرية الاعتقاد:</a:t>
            </a:r>
          </a:p>
          <a:p>
            <a:pPr marL="355600" lvl="1" indent="-355600" algn="justLow">
              <a:spcBef>
                <a:spcPts val="0"/>
              </a:spcBef>
              <a:buClr>
                <a:srgbClr val="C00000"/>
              </a:buClr>
              <a:buSzPct val="70000"/>
              <a:buFontTx/>
              <a:buChar char="•"/>
            </a:pPr>
            <a:r>
              <a:rPr lang="ar-SA" sz="2800" b="0" dirty="0" smtClean="0">
                <a:cs typeface="Traditional Arabic" pitchFamily="2" charset="-78"/>
              </a:rPr>
              <a:t>شَرَعَ الله تعالى الجهاد لإزالة الموانع التي تحول بين دعوة الإسلام وبين الخلق.</a:t>
            </a:r>
          </a:p>
          <a:p>
            <a:pPr marL="355600" lvl="1" indent="-355600" algn="justLow">
              <a:spcBef>
                <a:spcPts val="0"/>
              </a:spcBef>
              <a:buClr>
                <a:srgbClr val="C00000"/>
              </a:buClr>
              <a:buSzPct val="70000"/>
              <a:buFontTx/>
              <a:buChar char="•"/>
            </a:pPr>
            <a:r>
              <a:rPr lang="ar-SA" sz="2800" b="0" dirty="0" smtClean="0">
                <a:cs typeface="Traditional Arabic" pitchFamily="2" charset="-78"/>
              </a:rPr>
              <a:t>الجهاد وسيلة لإعادة حق الحرية والاختيار للناس وحق تقرير مصيرهم بأنفسهم.</a:t>
            </a:r>
          </a:p>
          <a:p>
            <a:pPr marL="355600" lvl="1" indent="-355600" algn="justLow">
              <a:spcBef>
                <a:spcPts val="0"/>
              </a:spcBef>
              <a:buClr>
                <a:srgbClr val="C00000"/>
              </a:buClr>
              <a:buSzPct val="70000"/>
              <a:buFontTx/>
              <a:buChar char="•"/>
            </a:pPr>
            <a:r>
              <a:rPr lang="ar-SA" sz="2800" b="0" dirty="0" smtClean="0">
                <a:cs typeface="Traditional Arabic" pitchFamily="2" charset="-78"/>
              </a:rPr>
              <a:t>كان الفاتحون المسلمون إذا أرادوا فتح بلد دعوْا أهلها إلى ثلاث خصال: إما الإسلام وإما الجزية وإما القتال.</a:t>
            </a:r>
          </a:p>
          <a:p>
            <a:pPr marL="355600" lvl="1" indent="-355600" algn="justLow">
              <a:spcBef>
                <a:spcPts val="0"/>
              </a:spcBef>
              <a:buClr>
                <a:srgbClr val="C00000"/>
              </a:buClr>
              <a:buSzPct val="70000"/>
              <a:buFontTx/>
              <a:buChar char="•"/>
            </a:pPr>
            <a:r>
              <a:rPr lang="ar-SA" sz="2800" b="0" dirty="0" smtClean="0">
                <a:cs typeface="Traditional Arabic" pitchFamily="2" charset="-78"/>
              </a:rPr>
              <a:t>الجهاد شرع لضمان حرية الاعتقاد لكل فرد، فلا يفرض عليه أحد عقيدة لا يرتضيها.</a:t>
            </a:r>
            <a:endParaRPr lang="en-US" sz="2800" b="0" dirty="0" smtClean="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حرية الاعتقاد في الإسلام</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81924">
                                            <p:txEl>
                                              <p:pRg st="0" end="0"/>
                                            </p:txEl>
                                          </p:spTgt>
                                        </p:tgtEl>
                                        <p:attrNameLst>
                                          <p:attrName>style.visibility</p:attrName>
                                        </p:attrNameLst>
                                      </p:cBhvr>
                                      <p:to>
                                        <p:strVal val="visible"/>
                                      </p:to>
                                    </p:set>
                                    <p:anim calcmode="lin" valueType="num">
                                      <p:cBhvr>
                                        <p:cTn id="7" dur="500" fill="hold"/>
                                        <p:tgtEl>
                                          <p:spTgt spid="81924">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8192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8192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81924">
                                            <p:txEl>
                                              <p:pRg st="1" end="1"/>
                                            </p:txEl>
                                          </p:spTgt>
                                        </p:tgtEl>
                                        <p:attrNameLst>
                                          <p:attrName>style.visibility</p:attrName>
                                        </p:attrNameLst>
                                      </p:cBhvr>
                                      <p:to>
                                        <p:strVal val="visible"/>
                                      </p:to>
                                    </p:set>
                                    <p:anim calcmode="lin" valueType="num">
                                      <p:cBhvr>
                                        <p:cTn id="14" dur="500" fill="hold"/>
                                        <p:tgtEl>
                                          <p:spTgt spid="81924">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8192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8192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81924">
                                            <p:txEl>
                                              <p:pRg st="2" end="2"/>
                                            </p:txEl>
                                          </p:spTgt>
                                        </p:tgtEl>
                                        <p:attrNameLst>
                                          <p:attrName>style.visibility</p:attrName>
                                        </p:attrNameLst>
                                      </p:cBhvr>
                                      <p:to>
                                        <p:strVal val="visible"/>
                                      </p:to>
                                    </p:set>
                                    <p:anim calcmode="lin" valueType="num">
                                      <p:cBhvr>
                                        <p:cTn id="21" dur="500" fill="hold"/>
                                        <p:tgtEl>
                                          <p:spTgt spid="81924">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8192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8192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81924">
                                            <p:txEl>
                                              <p:pRg st="3" end="3"/>
                                            </p:txEl>
                                          </p:spTgt>
                                        </p:tgtEl>
                                        <p:attrNameLst>
                                          <p:attrName>style.visibility</p:attrName>
                                        </p:attrNameLst>
                                      </p:cBhvr>
                                      <p:to>
                                        <p:strVal val="visible"/>
                                      </p:to>
                                    </p:set>
                                    <p:anim calcmode="lin" valueType="num">
                                      <p:cBhvr>
                                        <p:cTn id="28" dur="500" fill="hold"/>
                                        <p:tgtEl>
                                          <p:spTgt spid="81924">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8192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8192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81924">
                                            <p:txEl>
                                              <p:pRg st="4" end="4"/>
                                            </p:txEl>
                                          </p:spTgt>
                                        </p:tgtEl>
                                        <p:attrNameLst>
                                          <p:attrName>style.visibility</p:attrName>
                                        </p:attrNameLst>
                                      </p:cBhvr>
                                      <p:to>
                                        <p:strVal val="visible"/>
                                      </p:to>
                                    </p:set>
                                    <p:anim calcmode="lin" valueType="num">
                                      <p:cBhvr>
                                        <p:cTn id="35" dur="500" fill="hold"/>
                                        <p:tgtEl>
                                          <p:spTgt spid="81924">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81924">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8192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81924">
                                            <p:txEl>
                                              <p:pRg st="5" end="5"/>
                                            </p:txEl>
                                          </p:spTgt>
                                        </p:tgtEl>
                                        <p:attrNameLst>
                                          <p:attrName>style.visibility</p:attrName>
                                        </p:attrNameLst>
                                      </p:cBhvr>
                                      <p:to>
                                        <p:strVal val="visible"/>
                                      </p:to>
                                    </p:set>
                                    <p:anim calcmode="lin" valueType="num">
                                      <p:cBhvr>
                                        <p:cTn id="42" dur="500" fill="hold"/>
                                        <p:tgtEl>
                                          <p:spTgt spid="81924">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81924">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8192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p:cNvSpPr>
            <a:spLocks noGrp="1" noChangeArrowheads="1"/>
          </p:cNvSpPr>
          <p:nvPr>
            <p:ph idx="1"/>
          </p:nvPr>
        </p:nvSpPr>
        <p:spPr>
          <a:xfrm>
            <a:off x="179388" y="1989138"/>
            <a:ext cx="8640762" cy="3754437"/>
          </a:xfrm>
        </p:spPr>
        <p:txBody>
          <a:bodyPr/>
          <a:lstStyle/>
          <a:p>
            <a:pPr marL="355600" lvl="1" indent="-355600" algn="justLow" eaLnBrk="1" hangingPunct="1">
              <a:spcBef>
                <a:spcPts val="0"/>
              </a:spcBef>
              <a:buNone/>
            </a:pPr>
            <a:r>
              <a:rPr lang="ar-SA" b="1" dirty="0" smtClean="0">
                <a:solidFill>
                  <a:srgbClr val="C00000"/>
                </a:solidFill>
                <a:cs typeface="Traditional Arabic" pitchFamily="2" charset="-78"/>
              </a:rPr>
              <a:t>2- حكم الردة وحرية الاعتقاد:</a:t>
            </a:r>
          </a:p>
          <a:p>
            <a:pPr marL="355600" lvl="1" indent="-355600" algn="justLow" eaLnBrk="1" hangingPunct="1">
              <a:spcBef>
                <a:spcPts val="0"/>
              </a:spcBef>
              <a:buClr>
                <a:srgbClr val="C00000"/>
              </a:buClr>
              <a:buFont typeface="Arial" pitchFamily="34" charset="0"/>
              <a:buChar char="•"/>
            </a:pPr>
            <a:r>
              <a:rPr lang="ar-SA" spc="-10" dirty="0" smtClean="0">
                <a:cs typeface="Traditional Arabic" pitchFamily="2" charset="-78"/>
              </a:rPr>
              <a:t>حدّ الردة المقرّر في الشريعة هو قتل المرتد؛ لقوله </a:t>
            </a:r>
            <a:r>
              <a:rPr lang="ar-SA" spc="-10" dirty="0" smtClean="0">
                <a:cs typeface="CTraditional Arabic" pitchFamily="2" charset="-78"/>
              </a:rPr>
              <a:t>ج</a:t>
            </a:r>
            <a:r>
              <a:rPr lang="ar-SA" spc="-10" dirty="0" smtClean="0">
                <a:cs typeface="Traditional Arabic" pitchFamily="2" charset="-78"/>
              </a:rPr>
              <a:t>: ”</a:t>
            </a:r>
            <a:r>
              <a:rPr lang="ar-SA" spc="-10" dirty="0" smtClean="0">
                <a:solidFill>
                  <a:srgbClr val="FF0000"/>
                </a:solidFill>
                <a:cs typeface="Traditional Arabic" pitchFamily="2" charset="-78"/>
              </a:rPr>
              <a:t>لَا يَحِلُّ دَمُ امْرِئٍ مُسْلِمٍ، يَشْهَدُ أَنْ لَا إِلَهَ إِلَّا اللَّهُ وَأَنِّي رَسُولُ اللَّهِ، إِلَّا بِإِحْدَى ثَلَاثٍ: ‏‏الثَّيِّبُ ‏الزَّانِي، وَالنَّفْسُ بِالنَّفْسِ، وَالتَّارِكُ لِدِينِهِ الْمُفَارِقُ لِلْجَمَاعَةِ</a:t>
            </a:r>
            <a:r>
              <a:rPr lang="ar-SA" spc="-10" dirty="0" smtClean="0">
                <a:cs typeface="Traditional Arabic" pitchFamily="2" charset="-78"/>
              </a:rPr>
              <a:t> ”.</a:t>
            </a:r>
            <a:endParaRPr lang="en-US" dirty="0" smtClean="0">
              <a:cs typeface="Traditional Arabic" pitchFamily="2" charset="-78"/>
            </a:endParaRPr>
          </a:p>
          <a:p>
            <a:pPr marL="355600" lvl="1" indent="-355600" algn="justLow" eaLnBrk="1" hangingPunct="1">
              <a:spcBef>
                <a:spcPts val="0"/>
              </a:spcBef>
              <a:buNone/>
            </a:pPr>
            <a:endParaRPr lang="en-US" dirty="0" smtClean="0">
              <a:cs typeface="Traditional Arabic" pitchFamily="2" charset="-78"/>
            </a:endParaRPr>
          </a:p>
        </p:txBody>
      </p:sp>
      <p:sp>
        <p:nvSpPr>
          <p:cNvPr id="6"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حرية الاعتقاد في الإسلام</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5" name="عنصر نائب للتاريخ 4"/>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82946">
                                            <p:txEl>
                                              <p:pRg st="0" end="0"/>
                                            </p:txEl>
                                          </p:spTgt>
                                        </p:tgtEl>
                                        <p:attrNameLst>
                                          <p:attrName>style.visibility</p:attrName>
                                        </p:attrNameLst>
                                      </p:cBhvr>
                                      <p:to>
                                        <p:strVal val="visible"/>
                                      </p:to>
                                    </p:set>
                                    <p:anim calcmode="lin" valueType="num">
                                      <p:cBhvr>
                                        <p:cTn id="7" dur="500" fill="hold"/>
                                        <p:tgtEl>
                                          <p:spTgt spid="82946">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8294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8294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82946">
                                            <p:txEl>
                                              <p:pRg st="1" end="1"/>
                                            </p:txEl>
                                          </p:spTgt>
                                        </p:tgtEl>
                                        <p:attrNameLst>
                                          <p:attrName>style.visibility</p:attrName>
                                        </p:attrNameLst>
                                      </p:cBhvr>
                                      <p:to>
                                        <p:strVal val="visible"/>
                                      </p:to>
                                    </p:set>
                                    <p:anim calcmode="lin" valueType="num">
                                      <p:cBhvr>
                                        <p:cTn id="14" dur="500" fill="hold"/>
                                        <p:tgtEl>
                                          <p:spTgt spid="82946">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82946">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8294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p:cNvSpPr>
            <a:spLocks noGrp="1" noChangeArrowheads="1"/>
          </p:cNvSpPr>
          <p:nvPr>
            <p:ph idx="1"/>
          </p:nvPr>
        </p:nvSpPr>
        <p:spPr>
          <a:xfrm>
            <a:off x="179388" y="1989138"/>
            <a:ext cx="8640762" cy="3754437"/>
          </a:xfrm>
        </p:spPr>
        <p:txBody>
          <a:bodyPr/>
          <a:lstStyle/>
          <a:p>
            <a:pPr marL="355600" lvl="1" indent="-355600" algn="justLow" eaLnBrk="1" hangingPunct="1">
              <a:spcBef>
                <a:spcPts val="0"/>
              </a:spcBef>
              <a:buClr>
                <a:srgbClr val="3366FF"/>
              </a:buClr>
              <a:buSzPct val="120000"/>
              <a:buFont typeface="Wingdings" pitchFamily="2" charset="2"/>
              <a:buChar char="§"/>
            </a:pPr>
            <a:r>
              <a:rPr lang="ar-SA" dirty="0" smtClean="0">
                <a:solidFill>
                  <a:srgbClr val="0000FF"/>
                </a:solidFill>
                <a:cs typeface="SKR HEAD1" pitchFamily="2" charset="-78"/>
              </a:rPr>
              <a:t>الحكمة من تشريع قتل المرتد</a:t>
            </a:r>
          </a:p>
          <a:p>
            <a:pPr marL="355600" lvl="1" indent="-355600" algn="justLow" eaLnBrk="1" hangingPunct="1">
              <a:spcBef>
                <a:spcPts val="0"/>
              </a:spcBef>
              <a:buFont typeface="Wingdings" pitchFamily="2" charset="2"/>
              <a:buNone/>
            </a:pPr>
            <a:r>
              <a:rPr lang="ar-SA" b="1" dirty="0" smtClean="0">
                <a:solidFill>
                  <a:srgbClr val="C00000"/>
                </a:solidFill>
                <a:cs typeface="Traditional Arabic" pitchFamily="2" charset="-78"/>
              </a:rPr>
              <a:t>1- حماية حق وحرية التدين: </a:t>
            </a:r>
            <a:r>
              <a:rPr lang="ar-SA" dirty="0" smtClean="0">
                <a:cs typeface="Traditional Arabic" pitchFamily="2" charset="-78"/>
              </a:rPr>
              <a:t>إن اعتبار عقوبة الردة جريمة تستوجب أشد أنواع العقوبات في الإسلام لا يعد اعتداء على حق الإنسان في التدين، بل إنه يصون هذا الحق ويحميه ويبعده عن العبث والتلاعب.</a:t>
            </a:r>
          </a:p>
          <a:p>
            <a:pPr marL="355600" lvl="1" indent="-355600" algn="justLow" eaLnBrk="1" hangingPunct="1">
              <a:spcBef>
                <a:spcPts val="0"/>
              </a:spcBef>
              <a:buNone/>
            </a:pPr>
            <a:r>
              <a:rPr lang="ar-SA" b="1" dirty="0" smtClean="0">
                <a:solidFill>
                  <a:srgbClr val="C00000"/>
                </a:solidFill>
                <a:cs typeface="Traditional Arabic" pitchFamily="2" charset="-78"/>
              </a:rPr>
              <a:t>2- حماية الإسلام من الإساءة والعدوان: </a:t>
            </a:r>
            <a:r>
              <a:rPr lang="ar-SA" dirty="0" smtClean="0">
                <a:cs typeface="Traditional Arabic" pitchFamily="2" charset="-78"/>
              </a:rPr>
              <a:t>إن الإسلام لا يقبل الإيمان الذي جاء نتيجة تقليد الآباء والأجداد، بل يطلب ممن يريد الدخول فيه أن يتروى ويستعمل العقل ويستعرض الأدلة.</a:t>
            </a:r>
            <a:endParaRPr lang="en-US" dirty="0" smtClean="0">
              <a:cs typeface="Traditional Arabic" pitchFamily="2" charset="-78"/>
            </a:endParaRPr>
          </a:p>
        </p:txBody>
      </p:sp>
      <p:sp>
        <p:nvSpPr>
          <p:cNvPr id="6"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حرية الاعتقاد في الإسلام</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5" name="عنصر نائب للتاريخ 4"/>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82946">
                                            <p:txEl>
                                              <p:pRg st="0" end="0"/>
                                            </p:txEl>
                                          </p:spTgt>
                                        </p:tgtEl>
                                        <p:attrNameLst>
                                          <p:attrName>style.visibility</p:attrName>
                                        </p:attrNameLst>
                                      </p:cBhvr>
                                      <p:to>
                                        <p:strVal val="visible"/>
                                      </p:to>
                                    </p:set>
                                    <p:anim calcmode="lin" valueType="num">
                                      <p:cBhvr>
                                        <p:cTn id="7" dur="500" fill="hold"/>
                                        <p:tgtEl>
                                          <p:spTgt spid="82946">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8294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8294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82946">
                                            <p:txEl>
                                              <p:pRg st="1" end="1"/>
                                            </p:txEl>
                                          </p:spTgt>
                                        </p:tgtEl>
                                        <p:attrNameLst>
                                          <p:attrName>style.visibility</p:attrName>
                                        </p:attrNameLst>
                                      </p:cBhvr>
                                      <p:to>
                                        <p:strVal val="visible"/>
                                      </p:to>
                                    </p:set>
                                    <p:anim calcmode="lin" valueType="num">
                                      <p:cBhvr>
                                        <p:cTn id="14" dur="500" fill="hold"/>
                                        <p:tgtEl>
                                          <p:spTgt spid="82946">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82946">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8294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82946">
                                            <p:txEl>
                                              <p:pRg st="2" end="2"/>
                                            </p:txEl>
                                          </p:spTgt>
                                        </p:tgtEl>
                                        <p:attrNameLst>
                                          <p:attrName>style.visibility</p:attrName>
                                        </p:attrNameLst>
                                      </p:cBhvr>
                                      <p:to>
                                        <p:strVal val="visible"/>
                                      </p:to>
                                    </p:set>
                                    <p:anim calcmode="lin" valueType="num">
                                      <p:cBhvr>
                                        <p:cTn id="21" dur="500" fill="hold"/>
                                        <p:tgtEl>
                                          <p:spTgt spid="82946">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82946">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829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p:cNvSpPr>
            <a:spLocks noGrp="1" noChangeArrowheads="1"/>
          </p:cNvSpPr>
          <p:nvPr>
            <p:ph idx="1"/>
          </p:nvPr>
        </p:nvSpPr>
        <p:spPr>
          <a:xfrm>
            <a:off x="179388" y="1989138"/>
            <a:ext cx="8640762" cy="3754437"/>
          </a:xfrm>
        </p:spPr>
        <p:txBody>
          <a:bodyPr/>
          <a:lstStyle/>
          <a:p>
            <a:pPr marL="355600" lvl="1" indent="-355600" algn="justLow" eaLnBrk="1" hangingPunct="1">
              <a:spcBef>
                <a:spcPts val="0"/>
              </a:spcBef>
              <a:buFont typeface="Wingdings" pitchFamily="2" charset="2"/>
              <a:buNone/>
            </a:pPr>
            <a:r>
              <a:rPr lang="ar-SA" b="1" dirty="0" smtClean="0">
                <a:solidFill>
                  <a:srgbClr val="C00000"/>
                </a:solidFill>
                <a:cs typeface="Traditional Arabic" pitchFamily="2" charset="-78"/>
              </a:rPr>
              <a:t>3- حماية المسلمين من الزندقة والبلبلة: </a:t>
            </a:r>
            <a:r>
              <a:rPr lang="ar-SA" dirty="0" smtClean="0">
                <a:cs typeface="Traditional Arabic" pitchFamily="2" charset="-78"/>
              </a:rPr>
              <a:t>إن الردة تقترن في أحيان كثيرة بقصد آثم وهدف غير مشروع، وهو فتنة المسلمين عن دينهم، وإظهار هذا الدين أنه دين باطل، بالترويج أن الدليل على ذلك هو أن كثيراً ممن يدخل فيه يعلن الخروج منه بعد قليل.</a:t>
            </a:r>
          </a:p>
          <a:p>
            <a:pPr marL="355600" lvl="1" indent="-355600" algn="justLow" eaLnBrk="1" hangingPunct="1">
              <a:spcBef>
                <a:spcPts val="0"/>
              </a:spcBef>
              <a:buClr>
                <a:srgbClr val="C00000"/>
              </a:buClr>
              <a:buFont typeface="Arial" pitchFamily="34" charset="0"/>
              <a:buChar char="•"/>
            </a:pPr>
            <a:r>
              <a:rPr lang="ar-SA" dirty="0" smtClean="0">
                <a:cs typeface="Traditional Arabic" pitchFamily="2" charset="-78"/>
              </a:rPr>
              <a:t>قال تعالى: </a:t>
            </a:r>
            <a:r>
              <a:rPr lang="ar-SA" spc="-50" dirty="0" smtClean="0">
                <a:cs typeface="CTraditional Arabic" pitchFamily="2" charset="-78"/>
              </a:rPr>
              <a:t>﴿ </a:t>
            </a:r>
            <a:r>
              <a:rPr lang="ar-SA" spc="-50" dirty="0" smtClean="0">
                <a:solidFill>
                  <a:srgbClr val="00B0F0"/>
                </a:solidFill>
                <a:cs typeface="Traditional Arabic" pitchFamily="2" charset="-78"/>
              </a:rPr>
              <a:t>وَقَالَتْ طَائِفَةٌ مِنْ أَهْلِ الْكِتَابِ آمِنُوا بِالَّذِي أُنْزِلَ عَلَى الَّذِينَ آمَنُوا وَجْهَ النَّهَارِ وَاكْفُرُوا آخِرَهُ لَعَلَّهُمْ يَرْجِعُونَ </a:t>
            </a:r>
            <a:r>
              <a:rPr lang="ar-SA" spc="-50" dirty="0" smtClean="0">
                <a:cs typeface="CTraditional Arabic" pitchFamily="2" charset="-78"/>
              </a:rPr>
              <a:t>﴾</a:t>
            </a:r>
            <a:r>
              <a:rPr lang="ar-SA" spc="-50" dirty="0" smtClean="0">
                <a:cs typeface="Traditional Arabic" pitchFamily="2" charset="-78"/>
              </a:rPr>
              <a:t>.</a:t>
            </a:r>
          </a:p>
          <a:p>
            <a:pPr marL="355600" lvl="1" indent="-355600" algn="justLow" eaLnBrk="1" hangingPunct="1">
              <a:spcBef>
                <a:spcPts val="0"/>
              </a:spcBef>
              <a:buClr>
                <a:srgbClr val="C00000"/>
              </a:buClr>
              <a:buNone/>
            </a:pPr>
            <a:r>
              <a:rPr lang="ar-SA" b="1" dirty="0" smtClean="0">
                <a:solidFill>
                  <a:srgbClr val="C00000"/>
                </a:solidFill>
                <a:cs typeface="Traditional Arabic" pitchFamily="2" charset="-78"/>
              </a:rPr>
              <a:t>4- حماية النظام العام في المجتمع المسلم: </a:t>
            </a:r>
            <a:r>
              <a:rPr lang="ar-SA" dirty="0" smtClean="0">
                <a:cs typeface="Traditional Arabic" pitchFamily="2" charset="-78"/>
              </a:rPr>
              <a:t>تعتبر دساتيرُ الدول المعاصرة الخروجَ على المبادئ الأساسية العامة لنظام الدولة جريمة كبرى وخيانة عظمى تعاقب عليها بأقصى العقوبات، وفي الوقت نفسه فإنها </a:t>
            </a:r>
            <a:r>
              <a:rPr lang="ar-SA" dirty="0" err="1" smtClean="0">
                <a:cs typeface="Traditional Arabic" pitchFamily="2" charset="-78"/>
              </a:rPr>
              <a:t>تنص</a:t>
            </a:r>
            <a:r>
              <a:rPr lang="ar-SA" dirty="0" smtClean="0">
                <a:cs typeface="Traditional Arabic" pitchFamily="2" charset="-78"/>
              </a:rPr>
              <a:t> على أن لكل مواطن أن يغيّر دينه متى شاء وكيف شاء وأن ذلك داخل في حريته.</a:t>
            </a:r>
          </a:p>
        </p:txBody>
      </p:sp>
      <p:sp>
        <p:nvSpPr>
          <p:cNvPr id="6"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حرية الاعتقاد في الإسلام</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5" name="عنصر نائب للتاريخ 4"/>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82946">
                                            <p:txEl>
                                              <p:pRg st="0" end="0"/>
                                            </p:txEl>
                                          </p:spTgt>
                                        </p:tgtEl>
                                        <p:attrNameLst>
                                          <p:attrName>style.visibility</p:attrName>
                                        </p:attrNameLst>
                                      </p:cBhvr>
                                      <p:to>
                                        <p:strVal val="visible"/>
                                      </p:to>
                                    </p:set>
                                    <p:anim calcmode="lin" valueType="num">
                                      <p:cBhvr>
                                        <p:cTn id="7" dur="500" fill="hold"/>
                                        <p:tgtEl>
                                          <p:spTgt spid="82946">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8294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8294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82946">
                                            <p:txEl>
                                              <p:pRg st="1" end="1"/>
                                            </p:txEl>
                                          </p:spTgt>
                                        </p:tgtEl>
                                        <p:attrNameLst>
                                          <p:attrName>style.visibility</p:attrName>
                                        </p:attrNameLst>
                                      </p:cBhvr>
                                      <p:to>
                                        <p:strVal val="visible"/>
                                      </p:to>
                                    </p:set>
                                    <p:anim calcmode="lin" valueType="num">
                                      <p:cBhvr>
                                        <p:cTn id="14" dur="500" fill="hold"/>
                                        <p:tgtEl>
                                          <p:spTgt spid="82946">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82946">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8294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82946">
                                            <p:txEl>
                                              <p:pRg st="2" end="2"/>
                                            </p:txEl>
                                          </p:spTgt>
                                        </p:tgtEl>
                                        <p:attrNameLst>
                                          <p:attrName>style.visibility</p:attrName>
                                        </p:attrNameLst>
                                      </p:cBhvr>
                                      <p:to>
                                        <p:strVal val="visible"/>
                                      </p:to>
                                    </p:set>
                                    <p:anim calcmode="lin" valueType="num">
                                      <p:cBhvr>
                                        <p:cTn id="21" dur="500" fill="hold"/>
                                        <p:tgtEl>
                                          <p:spTgt spid="82946">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82946">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829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2"/>
          <p:cNvSpPr>
            <a:spLocks noGrp="1" noChangeArrowheads="1"/>
          </p:cNvSpPr>
          <p:nvPr>
            <p:ph type="body" idx="4294967295"/>
          </p:nvPr>
        </p:nvSpPr>
        <p:spPr>
          <a:xfrm>
            <a:off x="179709" y="1989138"/>
            <a:ext cx="8640763" cy="3960142"/>
          </a:xfrm>
        </p:spPr>
        <p:txBody>
          <a:bodyPr/>
          <a:lstStyle/>
          <a:p>
            <a:pPr marL="355600" indent="-355600" algn="justLow" eaLnBrk="1" hangingPunct="1">
              <a:spcBef>
                <a:spcPts val="0"/>
              </a:spcBef>
              <a:buClr>
                <a:srgbClr val="3366FF"/>
              </a:buClr>
              <a:buSzPct val="120000"/>
              <a:buFont typeface="Wingdings" pitchFamily="2" charset="2"/>
              <a:buChar char="§"/>
            </a:pPr>
            <a:r>
              <a:rPr lang="ar-SA" sz="2800" dirty="0" smtClean="0">
                <a:solidFill>
                  <a:srgbClr val="0000FF"/>
                </a:solidFill>
                <a:cs typeface="SKR HEAD1" pitchFamily="2" charset="-78"/>
              </a:rPr>
              <a:t>تعريف الكبيرة لغة واصطلاحاً</a:t>
            </a:r>
          </a:p>
          <a:p>
            <a:pPr algn="justLow" eaLnBrk="1" hangingPunct="1">
              <a:spcBef>
                <a:spcPts val="0"/>
              </a:spcBef>
              <a:buClr>
                <a:srgbClr val="C00000"/>
              </a:buClr>
            </a:pPr>
            <a:r>
              <a:rPr lang="ar-SA" sz="2800" b="1" dirty="0" smtClean="0">
                <a:solidFill>
                  <a:srgbClr val="C00000"/>
                </a:solidFill>
                <a:cs typeface="Traditional Arabic" pitchFamily="2" charset="-78"/>
              </a:rPr>
              <a:t>الكبائر لغة: </a:t>
            </a:r>
            <a:r>
              <a:rPr lang="ar-SA" sz="2800" dirty="0" smtClean="0">
                <a:cs typeface="Traditional Arabic" pitchFamily="2" charset="-78"/>
              </a:rPr>
              <a:t>قال ابن فارس: الكاف والباء والراء أصل صحيح يدل على خلاف الصغر، يقال: هو كبير، وكُبَار، وكُبَّار. قال تعالى: </a:t>
            </a:r>
            <a:r>
              <a:rPr lang="ar-SA" sz="2800" spc="-50" dirty="0" smtClean="0">
                <a:cs typeface="CTraditional Arabic" pitchFamily="2" charset="-78"/>
              </a:rPr>
              <a:t>﴿ </a:t>
            </a:r>
            <a:r>
              <a:rPr lang="ar-SA" sz="2800" spc="-50" dirty="0" smtClean="0">
                <a:solidFill>
                  <a:srgbClr val="00B0F0"/>
                </a:solidFill>
                <a:cs typeface="Traditional Arabic" pitchFamily="2" charset="-78"/>
              </a:rPr>
              <a:t>وَمَكَرُوا مَكْراً كُبَّاراً </a:t>
            </a:r>
            <a:r>
              <a:rPr lang="ar-SA" sz="2800" spc="-50" dirty="0" smtClean="0">
                <a:cs typeface="CTraditional Arabic" pitchFamily="2" charset="-78"/>
              </a:rPr>
              <a:t>﴾</a:t>
            </a:r>
            <a:r>
              <a:rPr lang="ar-SA" sz="2800" spc="-50" dirty="0" smtClean="0">
                <a:cs typeface="Traditional Arabic" pitchFamily="2" charset="-78"/>
              </a:rPr>
              <a:t>.</a:t>
            </a:r>
            <a:endParaRPr lang="ar-SA" sz="2800" dirty="0" smtClean="0">
              <a:cs typeface="Traditional Arabic" pitchFamily="2" charset="-78"/>
            </a:endParaRPr>
          </a:p>
          <a:p>
            <a:pPr algn="justLow" eaLnBrk="1" hangingPunct="1">
              <a:spcBef>
                <a:spcPts val="0"/>
              </a:spcBef>
              <a:buClr>
                <a:srgbClr val="C00000"/>
              </a:buClr>
            </a:pPr>
            <a:r>
              <a:rPr lang="ar-SA" sz="2800" b="1" dirty="0" smtClean="0">
                <a:solidFill>
                  <a:srgbClr val="C00000"/>
                </a:solidFill>
                <a:cs typeface="Traditional Arabic" pitchFamily="2" charset="-78"/>
              </a:rPr>
              <a:t>الكبائر اصطلاحاً: </a:t>
            </a:r>
            <a:r>
              <a:rPr lang="ar-SA" sz="2800" dirty="0" smtClean="0">
                <a:cs typeface="Traditional Arabic" pitchFamily="2" charset="-78"/>
              </a:rPr>
              <a:t>هي كل ما يترتب عليه حد في الدنيا ، أو جاء فيه وعيد في الآخرة من عذاب أو غضب أو تهديد أو لعن.</a:t>
            </a:r>
          </a:p>
          <a:p>
            <a:pPr marL="355600" indent="-355600" algn="justLow" eaLnBrk="1" hangingPunct="1">
              <a:spcBef>
                <a:spcPts val="0"/>
              </a:spcBef>
              <a:buClr>
                <a:srgbClr val="3366FF"/>
              </a:buClr>
              <a:buSzPct val="120000"/>
              <a:buFont typeface="Wingdings" pitchFamily="2" charset="2"/>
              <a:buChar char="§"/>
            </a:pPr>
            <a:r>
              <a:rPr lang="ar-SA" sz="2800" dirty="0" smtClean="0">
                <a:solidFill>
                  <a:srgbClr val="0000FF"/>
                </a:solidFill>
                <a:cs typeface="SKR HEAD1" pitchFamily="2" charset="-78"/>
              </a:rPr>
              <a:t>عدد الكبائر</a:t>
            </a:r>
          </a:p>
          <a:p>
            <a:pPr algn="justLow" eaLnBrk="1" hangingPunct="1">
              <a:spcBef>
                <a:spcPts val="0"/>
              </a:spcBef>
              <a:buClr>
                <a:srgbClr val="C00000"/>
              </a:buClr>
            </a:pPr>
            <a:r>
              <a:rPr lang="ar-SA" sz="2800" dirty="0" smtClean="0">
                <a:cs typeface="Traditional Arabic" pitchFamily="2" charset="-78"/>
              </a:rPr>
              <a:t>قال </a:t>
            </a:r>
            <a:r>
              <a:rPr lang="ar-SA" sz="2800" dirty="0" smtClean="0">
                <a:cs typeface="CTraditional Arabic" pitchFamily="2" charset="-78"/>
              </a:rPr>
              <a:t>ج</a:t>
            </a:r>
            <a:r>
              <a:rPr lang="ar-SA" sz="2800" dirty="0" smtClean="0">
                <a:cs typeface="Traditional Arabic" pitchFamily="2" charset="-78"/>
              </a:rPr>
              <a:t>: ”</a:t>
            </a:r>
            <a:r>
              <a:rPr lang="ar-SA" sz="2800" dirty="0" smtClean="0">
                <a:solidFill>
                  <a:srgbClr val="FF0000"/>
                </a:solidFill>
                <a:cs typeface="Traditional Arabic" pitchFamily="2" charset="-78"/>
              </a:rPr>
              <a:t>‏اجْتَنِبُوا السَّبْعَ ‏ ‏الْمُوبِقَاتِ</a:t>
            </a:r>
            <a:r>
              <a:rPr lang="ar-SA" sz="2800" dirty="0" smtClean="0">
                <a:cs typeface="Traditional Arabic" pitchFamily="2" charset="-78"/>
              </a:rPr>
              <a:t>”, ‏قَالُوا: يَا رَسُولَ اللَّهِ؛ وَمَا هُنَّ؟ قَالَ: ”</a:t>
            </a:r>
            <a:r>
              <a:rPr lang="ar-SA" sz="2800" dirty="0" smtClean="0">
                <a:solidFill>
                  <a:srgbClr val="FF0000"/>
                </a:solidFill>
                <a:cs typeface="Traditional Arabic" pitchFamily="2" charset="-78"/>
              </a:rPr>
              <a:t>الشِّرْكُ بِاللَّهِ، وَالسِّحْرُ، وَقَتْلُ النَّفْسِ الَّتِي حَرَّمَ اللَّهُ إِلَّا بِالْحَقِّ، وَأَكْلُ الرِّبَا، وَأَكْلُ مَالِ الْيَتِيمِ، وَالتَّوَلِّي يَوْمَ الزَّحْفِ، وَقَذْفُ الْمُحْصَنَاتِ الْمُؤْمِنَاتِ الْغَافِلَاتِ</a:t>
            </a:r>
            <a:r>
              <a:rPr lang="ar-SA" sz="2800" dirty="0" smtClean="0">
                <a:cs typeface="Traditional Arabic" pitchFamily="2" charset="-78"/>
              </a:rPr>
              <a:t>”.</a:t>
            </a:r>
            <a:endParaRPr lang="en-US" sz="2800" dirty="0" smtClean="0">
              <a:cs typeface="Traditional Arabic" pitchFamily="2" charset="-78"/>
            </a:endParaRPr>
          </a:p>
        </p:txBody>
      </p:sp>
      <p:sp>
        <p:nvSpPr>
          <p:cNvPr id="84996"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A2A7D526-7978-459C-A27C-B31B6CCE3A2F}" type="slidenum">
              <a:rPr lang="ar-SA" sz="1400"/>
              <a:pPr rtl="0"/>
              <a:t>151</a:t>
            </a:fld>
            <a:endParaRPr lang="en-US" sz="1400"/>
          </a:p>
        </p:txBody>
      </p:sp>
      <p:sp>
        <p:nvSpPr>
          <p:cNvPr id="8"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الكبائر وصلتها بالعقيدة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by="(-#ppt_w*2)" calcmode="lin" valueType="num">
                                      <p:cBhvr rctx="PPT">
                                        <p:cTn id="7" dur="250" autoRev="1" fill="hold">
                                          <p:stCondLst>
                                            <p:cond delay="0"/>
                                          </p:stCondLst>
                                        </p:cTn>
                                        <p:tgtEl>
                                          <p:spTgt spid="8"/>
                                        </p:tgtEl>
                                        <p:attrNameLst>
                                          <p:attrName>ppt_w</p:attrName>
                                        </p:attrNameLst>
                                      </p:cBhvr>
                                    </p:anim>
                                    <p:anim by="(#ppt_w*0.50)" calcmode="lin" valueType="num">
                                      <p:cBhvr>
                                        <p:cTn id="8" dur="250" decel="50000" autoRev="1" fill="hold">
                                          <p:stCondLst>
                                            <p:cond delay="0"/>
                                          </p:stCondLst>
                                        </p:cTn>
                                        <p:tgtEl>
                                          <p:spTgt spid="8"/>
                                        </p:tgtEl>
                                        <p:attrNameLst>
                                          <p:attrName>ppt_x</p:attrName>
                                        </p:attrNameLst>
                                      </p:cBhvr>
                                    </p:anim>
                                    <p:anim from="(-#ppt_h/2)" to="(#ppt_y)" calcmode="lin" valueType="num">
                                      <p:cBhvr>
                                        <p:cTn id="9" dur="500" fill="hold">
                                          <p:stCondLst>
                                            <p:cond delay="0"/>
                                          </p:stCondLst>
                                        </p:cTn>
                                        <p:tgtEl>
                                          <p:spTgt spid="8"/>
                                        </p:tgtEl>
                                        <p:attrNameLst>
                                          <p:attrName>ppt_y</p:attrName>
                                        </p:attrNameLst>
                                      </p:cBhvr>
                                    </p:anim>
                                    <p:animRot by="21600000">
                                      <p:cBhvr>
                                        <p:cTn id="10" dur="500" fill="hold">
                                          <p:stCondLst>
                                            <p:cond delay="0"/>
                                          </p:stCondLst>
                                        </p:cTn>
                                        <p:tgtEl>
                                          <p:spTgt spid="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84995">
                                            <p:txEl>
                                              <p:pRg st="0" end="0"/>
                                            </p:txEl>
                                          </p:spTgt>
                                        </p:tgtEl>
                                        <p:attrNameLst>
                                          <p:attrName>style.visibility</p:attrName>
                                        </p:attrNameLst>
                                      </p:cBhvr>
                                      <p:to>
                                        <p:strVal val="visible"/>
                                      </p:to>
                                    </p:set>
                                    <p:anim calcmode="lin" valueType="num">
                                      <p:cBhvr>
                                        <p:cTn id="15" dur="500" fill="hold"/>
                                        <p:tgtEl>
                                          <p:spTgt spid="84995">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8499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8499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84995">
                                            <p:txEl>
                                              <p:pRg st="1" end="1"/>
                                            </p:txEl>
                                          </p:spTgt>
                                        </p:tgtEl>
                                        <p:attrNameLst>
                                          <p:attrName>style.visibility</p:attrName>
                                        </p:attrNameLst>
                                      </p:cBhvr>
                                      <p:to>
                                        <p:strVal val="visible"/>
                                      </p:to>
                                    </p:set>
                                    <p:anim calcmode="lin" valueType="num">
                                      <p:cBhvr>
                                        <p:cTn id="22" dur="500" fill="hold"/>
                                        <p:tgtEl>
                                          <p:spTgt spid="84995">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84995">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84995">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84995">
                                            <p:txEl>
                                              <p:pRg st="2" end="2"/>
                                            </p:txEl>
                                          </p:spTgt>
                                        </p:tgtEl>
                                        <p:attrNameLst>
                                          <p:attrName>style.visibility</p:attrName>
                                        </p:attrNameLst>
                                      </p:cBhvr>
                                      <p:to>
                                        <p:strVal val="visible"/>
                                      </p:to>
                                    </p:set>
                                    <p:anim calcmode="lin" valueType="num">
                                      <p:cBhvr>
                                        <p:cTn id="29" dur="500" fill="hold"/>
                                        <p:tgtEl>
                                          <p:spTgt spid="84995">
                                            <p:txEl>
                                              <p:pRg st="2" end="2"/>
                                            </p:txEl>
                                          </p:spTgt>
                                        </p:tgtEl>
                                        <p:attrNameLst>
                                          <p:attrName>ppt_x</p:attrName>
                                        </p:attrNameLst>
                                      </p:cBhvr>
                                      <p:tavLst>
                                        <p:tav tm="0">
                                          <p:val>
                                            <p:strVal val="#ppt_x-.2"/>
                                          </p:val>
                                        </p:tav>
                                        <p:tav tm="100000">
                                          <p:val>
                                            <p:strVal val="#ppt_x"/>
                                          </p:val>
                                        </p:tav>
                                      </p:tavLst>
                                    </p:anim>
                                    <p:anim calcmode="lin" valueType="num">
                                      <p:cBhvr>
                                        <p:cTn id="30" dur="500" fill="hold"/>
                                        <p:tgtEl>
                                          <p:spTgt spid="8499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500"/>
                                        <p:tgtEl>
                                          <p:spTgt spid="8499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84995">
                                            <p:txEl>
                                              <p:pRg st="3" end="3"/>
                                            </p:txEl>
                                          </p:spTgt>
                                        </p:tgtEl>
                                        <p:attrNameLst>
                                          <p:attrName>style.visibility</p:attrName>
                                        </p:attrNameLst>
                                      </p:cBhvr>
                                      <p:to>
                                        <p:strVal val="visible"/>
                                      </p:to>
                                    </p:set>
                                    <p:anim calcmode="lin" valueType="num">
                                      <p:cBhvr>
                                        <p:cTn id="36" dur="500" fill="hold"/>
                                        <p:tgtEl>
                                          <p:spTgt spid="84995">
                                            <p:txEl>
                                              <p:pRg st="3" end="3"/>
                                            </p:txEl>
                                          </p:spTgt>
                                        </p:tgtEl>
                                        <p:attrNameLst>
                                          <p:attrName>ppt_x</p:attrName>
                                        </p:attrNameLst>
                                      </p:cBhvr>
                                      <p:tavLst>
                                        <p:tav tm="0">
                                          <p:val>
                                            <p:strVal val="#ppt_x-.2"/>
                                          </p:val>
                                        </p:tav>
                                        <p:tav tm="100000">
                                          <p:val>
                                            <p:strVal val="#ppt_x"/>
                                          </p:val>
                                        </p:tav>
                                      </p:tavLst>
                                    </p:anim>
                                    <p:anim calcmode="lin" valueType="num">
                                      <p:cBhvr>
                                        <p:cTn id="37" dur="500" fill="hold"/>
                                        <p:tgtEl>
                                          <p:spTgt spid="84995">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500"/>
                                        <p:tgtEl>
                                          <p:spTgt spid="84995">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nodeType="clickEffect">
                                  <p:stCondLst>
                                    <p:cond delay="0"/>
                                  </p:stCondLst>
                                  <p:childTnLst>
                                    <p:set>
                                      <p:cBhvr>
                                        <p:cTn id="42" dur="1" fill="hold">
                                          <p:stCondLst>
                                            <p:cond delay="0"/>
                                          </p:stCondLst>
                                        </p:cTn>
                                        <p:tgtEl>
                                          <p:spTgt spid="84995">
                                            <p:txEl>
                                              <p:pRg st="4" end="4"/>
                                            </p:txEl>
                                          </p:spTgt>
                                        </p:tgtEl>
                                        <p:attrNameLst>
                                          <p:attrName>style.visibility</p:attrName>
                                        </p:attrNameLst>
                                      </p:cBhvr>
                                      <p:to>
                                        <p:strVal val="visible"/>
                                      </p:to>
                                    </p:set>
                                    <p:anim calcmode="lin" valueType="num">
                                      <p:cBhvr>
                                        <p:cTn id="43" dur="500" fill="hold"/>
                                        <p:tgtEl>
                                          <p:spTgt spid="84995">
                                            <p:txEl>
                                              <p:pRg st="4" end="4"/>
                                            </p:txEl>
                                          </p:spTgt>
                                        </p:tgtEl>
                                        <p:attrNameLst>
                                          <p:attrName>ppt_x</p:attrName>
                                        </p:attrNameLst>
                                      </p:cBhvr>
                                      <p:tavLst>
                                        <p:tav tm="0">
                                          <p:val>
                                            <p:strVal val="#ppt_x-.2"/>
                                          </p:val>
                                        </p:tav>
                                        <p:tav tm="100000">
                                          <p:val>
                                            <p:strVal val="#ppt_x"/>
                                          </p:val>
                                        </p:tav>
                                      </p:tavLst>
                                    </p:anim>
                                    <p:anim calcmode="lin" valueType="num">
                                      <p:cBhvr>
                                        <p:cTn id="44" dur="500" fill="hold"/>
                                        <p:tgtEl>
                                          <p:spTgt spid="84995">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5" dur="500"/>
                                        <p:tgtEl>
                                          <p:spTgt spid="849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3"/>
          <p:cNvSpPr>
            <a:spLocks noGrp="1" noChangeArrowheads="1"/>
          </p:cNvSpPr>
          <p:nvPr>
            <p:ph idx="1"/>
          </p:nvPr>
        </p:nvSpPr>
        <p:spPr>
          <a:xfrm>
            <a:off x="179388" y="1989138"/>
            <a:ext cx="8640762" cy="4083050"/>
          </a:xfrm>
        </p:spPr>
        <p:txBody>
          <a:bodyPr/>
          <a:lstStyle/>
          <a:p>
            <a:pPr marL="355600" indent="-355600" algn="justLow" eaLnBrk="1" hangingPunct="1">
              <a:spcBef>
                <a:spcPts val="0"/>
              </a:spcBef>
              <a:buClr>
                <a:srgbClr val="3366FF"/>
              </a:buClr>
              <a:buSzPct val="120000"/>
              <a:buFont typeface="Wingdings" pitchFamily="2" charset="2"/>
              <a:buChar char="§"/>
            </a:pPr>
            <a:r>
              <a:rPr lang="ar-SA" sz="2800" dirty="0" smtClean="0">
                <a:solidFill>
                  <a:srgbClr val="0000FF"/>
                </a:solidFill>
                <a:cs typeface="SKR HEAD1" pitchFamily="2" charset="-78"/>
              </a:rPr>
              <a:t>حكم مرتكب الكبيرة</a:t>
            </a:r>
          </a:p>
          <a:p>
            <a:pPr marL="355600" indent="-355600" algn="justLow" eaLnBrk="1" hangingPunct="1">
              <a:spcBef>
                <a:spcPts val="0"/>
              </a:spcBef>
              <a:buClr>
                <a:srgbClr val="C00000"/>
              </a:buClr>
            </a:pPr>
            <a:r>
              <a:rPr lang="ar-SA" sz="2800" spc="-10" dirty="0" smtClean="0">
                <a:cs typeface="Traditional Arabic" pitchFamily="2" charset="-78"/>
              </a:rPr>
              <a:t>مذهب أهل السنة والجماعة: أن أهل الكبائر من أمة محمد </a:t>
            </a:r>
            <a:r>
              <a:rPr lang="ar-SA" sz="2800" spc="-10" dirty="0" err="1" smtClean="0">
                <a:cs typeface="CTraditional Arabic"/>
                <a:sym typeface="AGA Arabesque" pitchFamily="2" charset="2"/>
              </a:rPr>
              <a:t>ج</a:t>
            </a:r>
            <a:r>
              <a:rPr lang="ar-SA" sz="2800" spc="-10" dirty="0" smtClean="0">
                <a:cs typeface="CTraditional Arabic"/>
                <a:sym typeface="AGA Arabesque" pitchFamily="2" charset="2"/>
              </a:rPr>
              <a:t> </a:t>
            </a:r>
            <a:r>
              <a:rPr lang="ar-SA" sz="2800" spc="-10" dirty="0" smtClean="0">
                <a:cs typeface="Traditional Arabic" pitchFamily="2" charset="-78"/>
                <a:sym typeface="AGA Arabesque" pitchFamily="2" charset="2"/>
              </a:rPr>
              <a:t>إذا ماتوا وهم موحّدون لا يخلدون في النار, بل هم في مشيئته وحكمه, إن شاء غفر لهم وعفا عنهم بفضله, كما ذكر الله </a:t>
            </a:r>
            <a:r>
              <a:rPr lang="ar-SA" sz="2800" spc="-10" dirty="0" smtClean="0">
                <a:cs typeface="Traditional Arabic" pitchFamily="2" charset="-78"/>
                <a:sym typeface="AGA Arabesque"/>
              </a:rPr>
              <a:t></a:t>
            </a:r>
            <a:r>
              <a:rPr lang="ar-SA" sz="2800" spc="-10" dirty="0" smtClean="0">
                <a:cs typeface="Traditional Arabic" pitchFamily="2" charset="-78"/>
                <a:sym typeface="AGA Arabesque" pitchFamily="2" charset="2"/>
              </a:rPr>
              <a:t> في كتابه: </a:t>
            </a:r>
            <a:r>
              <a:rPr lang="ar-SA" sz="2800" spc="-10" dirty="0" smtClean="0">
                <a:cs typeface="CTraditional Arabic" pitchFamily="2" charset="-78"/>
              </a:rPr>
              <a:t>﴿ </a:t>
            </a:r>
            <a:r>
              <a:rPr lang="ar-SA" sz="2800" spc="-10" dirty="0" smtClean="0">
                <a:solidFill>
                  <a:srgbClr val="00B0F0"/>
                </a:solidFill>
                <a:cs typeface="Traditional Arabic" pitchFamily="2" charset="-78"/>
              </a:rPr>
              <a:t>إِنَّ اللَّهَ لا يَغْفِرُ أَنْ يُشْرَكَ بِهِ وَيَغْفِرُ مَا دُونَ ذَلِكَ لِمَنْ             يَشَاءُ </a:t>
            </a:r>
            <a:r>
              <a:rPr lang="ar-SA" sz="2800" spc="-10" dirty="0" smtClean="0">
                <a:cs typeface="CTraditional Arabic" pitchFamily="2" charset="-78"/>
              </a:rPr>
              <a:t>﴾</a:t>
            </a:r>
            <a:r>
              <a:rPr lang="ar-SA" sz="2800" spc="-10" dirty="0" smtClean="0">
                <a:cs typeface="Traditional Arabic" pitchFamily="2" charset="-78"/>
              </a:rPr>
              <a:t>, وإن شاء عذّبهم الله في النار بعدله ثم يخرجهم منها برحمته وشفاعة الشافعين.</a:t>
            </a:r>
            <a:endParaRPr lang="en-US" sz="2800" spc="-10" dirty="0" smtClean="0">
              <a:cs typeface="Traditional Arabic" pitchFamily="2" charset="-78"/>
            </a:endParaRPr>
          </a:p>
        </p:txBody>
      </p:sp>
      <p:sp>
        <p:nvSpPr>
          <p:cNvPr id="86020"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715EA5E7-8B24-4030-B238-F1517FD5BDC5}" type="slidenum">
              <a:rPr lang="ar-SA" sz="1400"/>
              <a:pPr rtl="0"/>
              <a:t>152</a:t>
            </a:fld>
            <a:endParaRPr lang="en-US" sz="1400"/>
          </a:p>
        </p:txBody>
      </p:sp>
      <p:sp>
        <p:nvSpPr>
          <p:cNvPr id="8"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الكبائر وصلتها بالعقيدة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86018">
                                            <p:txEl>
                                              <p:pRg st="0" end="0"/>
                                            </p:txEl>
                                          </p:spTgt>
                                        </p:tgtEl>
                                        <p:attrNameLst>
                                          <p:attrName>style.visibility</p:attrName>
                                        </p:attrNameLst>
                                      </p:cBhvr>
                                      <p:to>
                                        <p:strVal val="visible"/>
                                      </p:to>
                                    </p:set>
                                    <p:anim calcmode="lin" valueType="num">
                                      <p:cBhvr>
                                        <p:cTn id="7" dur="500" fill="hold"/>
                                        <p:tgtEl>
                                          <p:spTgt spid="86018">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8601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8601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86018">
                                            <p:txEl>
                                              <p:pRg st="1" end="1"/>
                                            </p:txEl>
                                          </p:spTgt>
                                        </p:tgtEl>
                                        <p:attrNameLst>
                                          <p:attrName>style.visibility</p:attrName>
                                        </p:attrNameLst>
                                      </p:cBhvr>
                                      <p:to>
                                        <p:strVal val="visible"/>
                                      </p:to>
                                    </p:set>
                                    <p:anim calcmode="lin" valueType="num">
                                      <p:cBhvr>
                                        <p:cTn id="14" dur="500" fill="hold"/>
                                        <p:tgtEl>
                                          <p:spTgt spid="86018">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86018">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860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B00C4085-614A-4E39-AD69-8C8C5C06270F}" type="slidenum">
              <a:rPr lang="ar-SA" sz="1400"/>
              <a:pPr rtl="0"/>
              <a:t>153</a:t>
            </a:fld>
            <a:endParaRPr lang="en-US" sz="1400"/>
          </a:p>
        </p:txBody>
      </p:sp>
      <p:sp>
        <p:nvSpPr>
          <p:cNvPr id="87044" name="Rectangle 3"/>
          <p:cNvSpPr>
            <a:spLocks noChangeArrowheads="1"/>
          </p:cNvSpPr>
          <p:nvPr/>
        </p:nvSpPr>
        <p:spPr bwMode="auto">
          <a:xfrm>
            <a:off x="179388" y="1989138"/>
            <a:ext cx="8640762" cy="3562350"/>
          </a:xfrm>
          <a:prstGeom prst="rect">
            <a:avLst/>
          </a:prstGeom>
          <a:noFill/>
          <a:ln w="9525">
            <a:noFill/>
            <a:miter lim="800000"/>
            <a:headEnd/>
            <a:tailEnd/>
          </a:ln>
        </p:spPr>
        <p:txBody>
          <a:bodyPr/>
          <a:lstStyle/>
          <a:p>
            <a:pPr marL="342900" indent="-342900" algn="justLow">
              <a:spcBef>
                <a:spcPts val="0"/>
              </a:spcBef>
              <a:buClr>
                <a:srgbClr val="3366FF"/>
              </a:buClr>
              <a:buSzPct val="120000"/>
              <a:buFont typeface="Wingdings" pitchFamily="2" charset="2"/>
              <a:buChar char="§"/>
            </a:pPr>
            <a:r>
              <a:rPr lang="ar-SA" sz="2800" b="0" dirty="0" smtClean="0">
                <a:solidFill>
                  <a:srgbClr val="0000FF"/>
                </a:solidFill>
                <a:cs typeface="SKR HEAD1" pitchFamily="2" charset="-78"/>
              </a:rPr>
              <a:t>وجوه مجانبة الصواب في الحكم على مرتكب الكبيرة</a:t>
            </a:r>
          </a:p>
          <a:p>
            <a:pPr marL="342900" indent="-3429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طائفة</a:t>
            </a:r>
            <a:r>
              <a:rPr lang="ar-SA" sz="2800" b="0" dirty="0" smtClean="0">
                <a:cs typeface="Traditional Arabic" pitchFamily="2" charset="-78"/>
              </a:rPr>
              <a:t> </a:t>
            </a:r>
            <a:r>
              <a:rPr lang="ar-SA" sz="2800" b="0" dirty="0">
                <a:cs typeface="Traditional Arabic" pitchFamily="2" charset="-78"/>
              </a:rPr>
              <a:t>حكموا على مرتكب الكبيرة </a:t>
            </a:r>
            <a:r>
              <a:rPr lang="ar-SA" sz="2800" b="0" dirty="0" smtClean="0">
                <a:cs typeface="Traditional Arabic" pitchFamily="2" charset="-78"/>
              </a:rPr>
              <a:t>أنه </a:t>
            </a:r>
            <a:r>
              <a:rPr lang="ar-SA" sz="2800" b="0" dirty="0">
                <a:cs typeface="Traditional Arabic" pitchFamily="2" charset="-78"/>
              </a:rPr>
              <a:t>كافر خارج عن </a:t>
            </a:r>
            <a:r>
              <a:rPr lang="ar-SA" sz="2800" b="0" dirty="0" smtClean="0">
                <a:cs typeface="Traditional Arabic" pitchFamily="2" charset="-78"/>
              </a:rPr>
              <a:t>الملة, وأنه </a:t>
            </a:r>
            <a:r>
              <a:rPr lang="ar-SA" sz="2800" b="0" dirty="0">
                <a:cs typeface="Traditional Arabic" pitchFamily="2" charset="-78"/>
              </a:rPr>
              <a:t>مخلد في </a:t>
            </a:r>
            <a:r>
              <a:rPr lang="ar-SA" sz="2800" b="0" dirty="0" smtClean="0">
                <a:cs typeface="Traditional Arabic" pitchFamily="2" charset="-78"/>
              </a:rPr>
              <a:t>النار. </a:t>
            </a:r>
            <a:r>
              <a:rPr lang="ar-SA" sz="2800" b="0" dirty="0">
                <a:cs typeface="Traditional Arabic" pitchFamily="2" charset="-78"/>
              </a:rPr>
              <a:t>وهذا القول باطل بدلائل كثيرة </a:t>
            </a:r>
            <a:r>
              <a:rPr lang="ar-SA" sz="2800" b="0" dirty="0" smtClean="0">
                <a:cs typeface="Traditional Arabic" pitchFamily="2" charset="-78"/>
              </a:rPr>
              <a:t>من الكتاب والسنة منها</a:t>
            </a:r>
            <a:r>
              <a:rPr lang="ar-SA" sz="2800" b="0" dirty="0">
                <a:cs typeface="Traditional Arabic" pitchFamily="2" charset="-78"/>
              </a:rPr>
              <a:t>:</a:t>
            </a:r>
          </a:p>
          <a:p>
            <a:pPr marL="342900" indent="-342900" algn="justLow">
              <a:spcBef>
                <a:spcPts val="0"/>
              </a:spcBef>
              <a:buClr>
                <a:srgbClr val="C00000"/>
              </a:buClr>
              <a:buSzPct val="100000"/>
              <a:buFont typeface="Arial" pitchFamily="34" charset="0"/>
              <a:buChar char="•"/>
            </a:pPr>
            <a:r>
              <a:rPr lang="ar-SA" sz="2800" b="0" dirty="0">
                <a:cs typeface="Traditional Arabic" pitchFamily="2" charset="-78"/>
              </a:rPr>
              <a:t>أن الله سبحانه أمر بقطع يد السارق دون قتله ولو كان كافراً لوجب قتله.</a:t>
            </a:r>
          </a:p>
          <a:p>
            <a:pPr marL="342900" indent="-342900" algn="justLow">
              <a:spcBef>
                <a:spcPts val="0"/>
              </a:spcBef>
              <a:buClr>
                <a:srgbClr val="C00000"/>
              </a:buClr>
              <a:buSzPct val="100000"/>
              <a:buFont typeface="Arial" pitchFamily="34" charset="0"/>
              <a:buChar char="•"/>
            </a:pPr>
            <a:r>
              <a:rPr lang="ar-SA" sz="2800" b="0" dirty="0">
                <a:cs typeface="Traditional Arabic" pitchFamily="2" charset="-78"/>
              </a:rPr>
              <a:t>أمر الله سبحانه أن يُجلد الزاني والزانية مائة جلدة, ولو كانا كافرين لأمر بقتلهما.</a:t>
            </a:r>
          </a:p>
          <a:p>
            <a:pPr marL="342900" indent="-342900" algn="justLow">
              <a:spcBef>
                <a:spcPts val="0"/>
              </a:spcBef>
              <a:buClr>
                <a:srgbClr val="C00000"/>
              </a:buClr>
              <a:buSzPct val="100000"/>
              <a:buFont typeface="Arial" pitchFamily="34" charset="0"/>
              <a:buChar char="•"/>
            </a:pPr>
            <a:r>
              <a:rPr lang="ar-SA" sz="2800" b="0" dirty="0">
                <a:cs typeface="Traditional Arabic" pitchFamily="2" charset="-78"/>
              </a:rPr>
              <a:t>حكم الله بإيمان من بغى واقتتل من </a:t>
            </a:r>
            <a:r>
              <a:rPr lang="ar-SA" sz="2800" b="0" dirty="0" smtClean="0">
                <a:cs typeface="Traditional Arabic" pitchFamily="2" charset="-78"/>
              </a:rPr>
              <a:t>المسلمين,</a:t>
            </a:r>
            <a:r>
              <a:rPr lang="ar-SA" sz="2800" b="0" spc="-50" dirty="0" smtClean="0">
                <a:cs typeface="Traditional Arabic" pitchFamily="2" charset="-78"/>
              </a:rPr>
              <a:t> فقد وصفهم الله بالإيمان والأخوة, وأمرنا بالإصلاح بينهم, على الرغم مما وقع بينهم من التقاتل.</a:t>
            </a:r>
          </a:p>
          <a:p>
            <a:pPr marL="342900" indent="-3429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طائفة</a:t>
            </a:r>
            <a:r>
              <a:rPr lang="ar-SA" sz="2800" b="0" dirty="0" smtClean="0">
                <a:cs typeface="Traditional Arabic" pitchFamily="2" charset="-78"/>
              </a:rPr>
              <a:t> حكموا أن مرتكب الكبيرة مؤمن بإطلاق، وهو مستحق للمغفرة في الآخرة, وقالوا: لا يضر مع الإيمان معصية، كما لا ينفع مع الكفر طاعة, وهذا القول باطل.</a:t>
            </a:r>
            <a:endParaRPr lang="en-US" sz="2800" b="0" dirty="0" smtClean="0">
              <a:cs typeface="Tahoma" pitchFamily="34" charset="0"/>
            </a:endParaRPr>
          </a:p>
        </p:txBody>
      </p:sp>
      <p:sp>
        <p:nvSpPr>
          <p:cNvPr id="8"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الكبائر وصلتها بالعقيدة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87044">
                                            <p:txEl>
                                              <p:pRg st="0" end="0"/>
                                            </p:txEl>
                                          </p:spTgt>
                                        </p:tgtEl>
                                        <p:attrNameLst>
                                          <p:attrName>style.visibility</p:attrName>
                                        </p:attrNameLst>
                                      </p:cBhvr>
                                      <p:to>
                                        <p:strVal val="visible"/>
                                      </p:to>
                                    </p:set>
                                    <p:anim calcmode="lin" valueType="num">
                                      <p:cBhvr>
                                        <p:cTn id="7" dur="500" fill="hold"/>
                                        <p:tgtEl>
                                          <p:spTgt spid="87044">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8704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8704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87044">
                                            <p:txEl>
                                              <p:pRg st="1" end="1"/>
                                            </p:txEl>
                                          </p:spTgt>
                                        </p:tgtEl>
                                        <p:attrNameLst>
                                          <p:attrName>style.visibility</p:attrName>
                                        </p:attrNameLst>
                                      </p:cBhvr>
                                      <p:to>
                                        <p:strVal val="visible"/>
                                      </p:to>
                                    </p:set>
                                    <p:anim calcmode="lin" valueType="num">
                                      <p:cBhvr>
                                        <p:cTn id="14" dur="500" fill="hold"/>
                                        <p:tgtEl>
                                          <p:spTgt spid="87044">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8704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8704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87044">
                                            <p:txEl>
                                              <p:pRg st="2" end="2"/>
                                            </p:txEl>
                                          </p:spTgt>
                                        </p:tgtEl>
                                        <p:attrNameLst>
                                          <p:attrName>style.visibility</p:attrName>
                                        </p:attrNameLst>
                                      </p:cBhvr>
                                      <p:to>
                                        <p:strVal val="visible"/>
                                      </p:to>
                                    </p:set>
                                    <p:anim calcmode="lin" valueType="num">
                                      <p:cBhvr>
                                        <p:cTn id="21" dur="500" fill="hold"/>
                                        <p:tgtEl>
                                          <p:spTgt spid="87044">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8704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8704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87044">
                                            <p:txEl>
                                              <p:pRg st="3" end="3"/>
                                            </p:txEl>
                                          </p:spTgt>
                                        </p:tgtEl>
                                        <p:attrNameLst>
                                          <p:attrName>style.visibility</p:attrName>
                                        </p:attrNameLst>
                                      </p:cBhvr>
                                      <p:to>
                                        <p:strVal val="visible"/>
                                      </p:to>
                                    </p:set>
                                    <p:anim calcmode="lin" valueType="num">
                                      <p:cBhvr>
                                        <p:cTn id="28" dur="500" fill="hold"/>
                                        <p:tgtEl>
                                          <p:spTgt spid="87044">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8704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8704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87044">
                                            <p:txEl>
                                              <p:pRg st="4" end="4"/>
                                            </p:txEl>
                                          </p:spTgt>
                                        </p:tgtEl>
                                        <p:attrNameLst>
                                          <p:attrName>style.visibility</p:attrName>
                                        </p:attrNameLst>
                                      </p:cBhvr>
                                      <p:to>
                                        <p:strVal val="visible"/>
                                      </p:to>
                                    </p:set>
                                    <p:anim calcmode="lin" valueType="num">
                                      <p:cBhvr>
                                        <p:cTn id="35" dur="500" fill="hold"/>
                                        <p:tgtEl>
                                          <p:spTgt spid="87044">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87044">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8704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87044">
                                            <p:txEl>
                                              <p:pRg st="5" end="5"/>
                                            </p:txEl>
                                          </p:spTgt>
                                        </p:tgtEl>
                                        <p:attrNameLst>
                                          <p:attrName>style.visibility</p:attrName>
                                        </p:attrNameLst>
                                      </p:cBhvr>
                                      <p:to>
                                        <p:strVal val="visible"/>
                                      </p:to>
                                    </p:set>
                                    <p:anim calcmode="lin" valueType="num">
                                      <p:cBhvr>
                                        <p:cTn id="42" dur="500" fill="hold"/>
                                        <p:tgtEl>
                                          <p:spTgt spid="87044">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87044">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8704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3"/>
          <p:cNvSpPr>
            <a:spLocks noGrp="1" noChangeArrowheads="1"/>
          </p:cNvSpPr>
          <p:nvPr>
            <p:ph idx="1"/>
          </p:nvPr>
        </p:nvSpPr>
        <p:spPr>
          <a:xfrm>
            <a:off x="179388" y="1989138"/>
            <a:ext cx="8640762" cy="3940192"/>
          </a:xfrm>
        </p:spPr>
        <p:txBody>
          <a:bodyPr/>
          <a:lstStyle/>
          <a:p>
            <a:pPr algn="justLow" eaLnBrk="1" hangingPunct="1">
              <a:spcBef>
                <a:spcPts val="0"/>
              </a:spcBef>
            </a:pPr>
            <a:r>
              <a:rPr lang="ar-SA" sz="2800" b="1" dirty="0" smtClean="0">
                <a:solidFill>
                  <a:srgbClr val="C00000"/>
                </a:solidFill>
                <a:cs typeface="Traditional Arabic" pitchFamily="2" charset="-78"/>
              </a:rPr>
              <a:t>المذهب الحق هو الوسط بين تلك الطوائف وهو:</a:t>
            </a:r>
          </a:p>
          <a:p>
            <a:pPr algn="justLow" eaLnBrk="1" hangingPunct="1">
              <a:spcBef>
                <a:spcPts val="0"/>
              </a:spcBef>
              <a:buClr>
                <a:srgbClr val="C00000"/>
              </a:buClr>
              <a:buSzPct val="50000"/>
              <a:buFont typeface="Wingdings" pitchFamily="2" charset="2"/>
              <a:buChar char="v"/>
            </a:pPr>
            <a:r>
              <a:rPr lang="ar-SA" sz="2800" dirty="0" smtClean="0">
                <a:cs typeface="Traditional Arabic" pitchFamily="2" charset="-78"/>
              </a:rPr>
              <a:t>أن مرتكب الكبيرة مؤمن بإيمانه، فاسق بكبيرته؛ لأن ارتكابه للكبيرة انتقص من كمال إيمانه الواجب.</a:t>
            </a:r>
          </a:p>
          <a:p>
            <a:pPr algn="justLow" eaLnBrk="1" hangingPunct="1">
              <a:spcBef>
                <a:spcPts val="0"/>
              </a:spcBef>
              <a:buClr>
                <a:srgbClr val="C00000"/>
              </a:buClr>
              <a:buSzPct val="50000"/>
              <a:buFont typeface="Wingdings" pitchFamily="2" charset="2"/>
              <a:buChar char="v"/>
            </a:pPr>
            <a:r>
              <a:rPr lang="ar-SA" sz="2800" dirty="0" smtClean="0">
                <a:cs typeface="Traditional Arabic" pitchFamily="2" charset="-78"/>
              </a:rPr>
              <a:t>أن مرتكب الكبيرة إن مات غير تائب عن كبيرته فهو في مشيئة الله، إن شاء عفا عنه وأدخله الجنة بغير عذاب، وإن شاء عذّبه إلى حين ثم أخرجه من النار وأدخله الجنة.</a:t>
            </a:r>
          </a:p>
          <a:p>
            <a:pPr algn="justLow" eaLnBrk="1" hangingPunct="1">
              <a:spcBef>
                <a:spcPts val="0"/>
              </a:spcBef>
              <a:buClr>
                <a:srgbClr val="C00000"/>
              </a:buClr>
              <a:buSzPct val="50000"/>
              <a:buFont typeface="Wingdings" pitchFamily="2" charset="2"/>
              <a:buChar char="v"/>
            </a:pPr>
            <a:r>
              <a:rPr lang="ar-SA" sz="2800" dirty="0" smtClean="0">
                <a:cs typeface="Traditional Arabic" pitchFamily="2" charset="-78"/>
              </a:rPr>
              <a:t>أن النبي </a:t>
            </a:r>
            <a:r>
              <a:rPr lang="ar-SA" sz="2800" dirty="0" err="1" smtClean="0">
                <a:cs typeface="CTraditional Arabic" pitchFamily="2" charset="-78"/>
                <a:sym typeface="AGA Arabesque" pitchFamily="2" charset="2"/>
              </a:rPr>
              <a:t>ج</a:t>
            </a:r>
            <a:r>
              <a:rPr lang="ar-SA" sz="2800" dirty="0" smtClean="0">
                <a:cs typeface="Traditional Arabic" pitchFamily="2" charset="-78"/>
              </a:rPr>
              <a:t> يشفع في أهل الكبائر، وأنه لا يخلد في النار من أهل التوحيد أحد.</a:t>
            </a:r>
          </a:p>
          <a:p>
            <a:pPr algn="justLow" eaLnBrk="1" hangingPunct="1">
              <a:spcBef>
                <a:spcPts val="0"/>
              </a:spcBef>
              <a:buClr>
                <a:srgbClr val="C00000"/>
              </a:buClr>
              <a:buSzPct val="50000"/>
              <a:buFont typeface="Wingdings" pitchFamily="2" charset="2"/>
              <a:buChar char="v"/>
            </a:pPr>
            <a:r>
              <a:rPr lang="ar-SA" sz="2800" dirty="0" smtClean="0">
                <a:cs typeface="Traditional Arabic" pitchFamily="2" charset="-78"/>
              </a:rPr>
              <a:t>الإصرار على الذنب خطره عظيم, وأهل الإيمان يحذرون من الصغائر قبل الكبائر, ويجتنبون الإصرار ويتصفون بعكسه.</a:t>
            </a:r>
            <a:endParaRPr lang="en-US" sz="2800" dirty="0" smtClean="0">
              <a:cs typeface="Traditional Arabic" pitchFamily="2" charset="-78"/>
            </a:endParaRPr>
          </a:p>
        </p:txBody>
      </p:sp>
      <p:sp>
        <p:nvSpPr>
          <p:cNvPr id="88068"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0E065B2D-DC3A-48D6-B104-9397DB94D0A6}" type="slidenum">
              <a:rPr lang="ar-SA" sz="1400"/>
              <a:pPr rtl="0"/>
              <a:t>154</a:t>
            </a:fld>
            <a:endParaRPr lang="en-US" sz="1400"/>
          </a:p>
        </p:txBody>
      </p:sp>
      <p:sp>
        <p:nvSpPr>
          <p:cNvPr id="8"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الكبائر وصلتها بالعقيدة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dirty="0"/>
          </a:p>
        </p:txBody>
      </p:sp>
      <p:sp>
        <p:nvSpPr>
          <p:cNvPr id="7" name="عنصر نائب للتذييل 6"/>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88066">
                                            <p:txEl>
                                              <p:pRg st="0" end="0"/>
                                            </p:txEl>
                                          </p:spTgt>
                                        </p:tgtEl>
                                        <p:attrNameLst>
                                          <p:attrName>style.visibility</p:attrName>
                                        </p:attrNameLst>
                                      </p:cBhvr>
                                      <p:to>
                                        <p:strVal val="visible"/>
                                      </p:to>
                                    </p:set>
                                    <p:anim calcmode="lin" valueType="num">
                                      <p:cBhvr>
                                        <p:cTn id="7" dur="500" fill="hold"/>
                                        <p:tgtEl>
                                          <p:spTgt spid="88066">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8806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8806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88066">
                                            <p:txEl>
                                              <p:pRg st="1" end="1"/>
                                            </p:txEl>
                                          </p:spTgt>
                                        </p:tgtEl>
                                        <p:attrNameLst>
                                          <p:attrName>style.visibility</p:attrName>
                                        </p:attrNameLst>
                                      </p:cBhvr>
                                      <p:to>
                                        <p:strVal val="visible"/>
                                      </p:to>
                                    </p:set>
                                    <p:anim calcmode="lin" valueType="num">
                                      <p:cBhvr>
                                        <p:cTn id="14" dur="500" fill="hold"/>
                                        <p:tgtEl>
                                          <p:spTgt spid="88066">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88066">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8806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88066">
                                            <p:txEl>
                                              <p:pRg st="2" end="2"/>
                                            </p:txEl>
                                          </p:spTgt>
                                        </p:tgtEl>
                                        <p:attrNameLst>
                                          <p:attrName>style.visibility</p:attrName>
                                        </p:attrNameLst>
                                      </p:cBhvr>
                                      <p:to>
                                        <p:strVal val="visible"/>
                                      </p:to>
                                    </p:set>
                                    <p:anim calcmode="lin" valueType="num">
                                      <p:cBhvr>
                                        <p:cTn id="21" dur="500" fill="hold"/>
                                        <p:tgtEl>
                                          <p:spTgt spid="88066">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88066">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8806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88066">
                                            <p:txEl>
                                              <p:pRg st="3" end="3"/>
                                            </p:txEl>
                                          </p:spTgt>
                                        </p:tgtEl>
                                        <p:attrNameLst>
                                          <p:attrName>style.visibility</p:attrName>
                                        </p:attrNameLst>
                                      </p:cBhvr>
                                      <p:to>
                                        <p:strVal val="visible"/>
                                      </p:to>
                                    </p:set>
                                    <p:anim calcmode="lin" valueType="num">
                                      <p:cBhvr>
                                        <p:cTn id="28" dur="500" fill="hold"/>
                                        <p:tgtEl>
                                          <p:spTgt spid="88066">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88066">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8806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88066">
                                            <p:txEl>
                                              <p:pRg st="4" end="4"/>
                                            </p:txEl>
                                          </p:spTgt>
                                        </p:tgtEl>
                                        <p:attrNameLst>
                                          <p:attrName>style.visibility</p:attrName>
                                        </p:attrNameLst>
                                      </p:cBhvr>
                                      <p:to>
                                        <p:strVal val="visible"/>
                                      </p:to>
                                    </p:set>
                                    <p:anim calcmode="lin" valueType="num">
                                      <p:cBhvr>
                                        <p:cTn id="35" dur="500" fill="hold"/>
                                        <p:tgtEl>
                                          <p:spTgt spid="88066">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88066">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8806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عنصر نائب للمحتوى 2"/>
          <p:cNvSpPr>
            <a:spLocks noGrp="1"/>
          </p:cNvSpPr>
          <p:nvPr>
            <p:ph idx="1"/>
          </p:nvPr>
        </p:nvSpPr>
        <p:spPr>
          <a:xfrm>
            <a:off x="179388" y="1989138"/>
            <a:ext cx="8640762" cy="3635375"/>
          </a:xfrm>
        </p:spPr>
        <p:txBody>
          <a:bodyPr/>
          <a:lstStyle/>
          <a:p>
            <a:pPr marL="355600" indent="-355600" algn="justLow" eaLnBrk="1" hangingPunct="1">
              <a:spcBef>
                <a:spcPts val="0"/>
              </a:spcBef>
              <a:buClr>
                <a:srgbClr val="C00000"/>
              </a:buClr>
              <a:buSzPct val="50000"/>
              <a:buFont typeface="Wingdings" pitchFamily="2" charset="2"/>
              <a:buChar char="v"/>
            </a:pPr>
            <a:r>
              <a:rPr lang="ar-SA" sz="2800" dirty="0" smtClean="0">
                <a:cs typeface="Traditional Arabic" pitchFamily="2" charset="-78"/>
              </a:rPr>
              <a:t>الكبائر أعظم خطراً لما ورد فيها من الوعيد الدنيوي والأخروي.</a:t>
            </a:r>
          </a:p>
          <a:p>
            <a:pPr marL="355600" indent="-355600" algn="justLow" eaLnBrk="1" hangingPunct="1">
              <a:spcBef>
                <a:spcPts val="0"/>
              </a:spcBef>
              <a:buClr>
                <a:srgbClr val="C00000"/>
              </a:buClr>
              <a:buSzPct val="50000"/>
              <a:buFont typeface="Wingdings" pitchFamily="2" charset="2"/>
              <a:buChar char="v"/>
            </a:pPr>
            <a:r>
              <a:rPr lang="ar-SA" sz="2800" b="1" dirty="0" smtClean="0">
                <a:solidFill>
                  <a:srgbClr val="C00000"/>
                </a:solidFill>
                <a:cs typeface="Traditional Arabic" pitchFamily="2" charset="-78"/>
              </a:rPr>
              <a:t>ينبغي للمسلم أن يقلع عن كل الذنوب صغيرها وكبيرها, وأن يجتهد في تكفير سيئاته بالأمور التالية:</a:t>
            </a:r>
          </a:p>
          <a:p>
            <a:pPr marL="355600" indent="-355600" algn="justLow" eaLnBrk="1" hangingPunct="1">
              <a:spcBef>
                <a:spcPts val="0"/>
              </a:spcBef>
              <a:buNone/>
            </a:pPr>
            <a:r>
              <a:rPr lang="ar-SA" sz="2800" dirty="0" smtClean="0">
                <a:cs typeface="Traditional Arabic" pitchFamily="2" charset="-78"/>
              </a:rPr>
              <a:t>1- إخلاص التوحيد.</a:t>
            </a:r>
            <a:endParaRPr lang="ar-SA" sz="2800" spc="-50" dirty="0" smtClean="0">
              <a:cs typeface="Traditional Arabic" pitchFamily="2" charset="-78"/>
            </a:endParaRPr>
          </a:p>
          <a:p>
            <a:pPr marL="355600" indent="-355600" algn="justLow" eaLnBrk="1" hangingPunct="1">
              <a:spcBef>
                <a:spcPts val="0"/>
              </a:spcBef>
              <a:buNone/>
            </a:pPr>
            <a:r>
              <a:rPr lang="ar-SA" sz="2800" spc="-10" dirty="0" smtClean="0">
                <a:cs typeface="Traditional Arabic" pitchFamily="2" charset="-78"/>
              </a:rPr>
              <a:t>2- التوبة الصادقة.</a:t>
            </a:r>
          </a:p>
          <a:p>
            <a:pPr marL="355600" indent="-355600" algn="justLow" eaLnBrk="1" hangingPunct="1">
              <a:spcBef>
                <a:spcPts val="0"/>
              </a:spcBef>
              <a:buNone/>
            </a:pPr>
            <a:r>
              <a:rPr lang="ar-SA" sz="2800" dirty="0" smtClean="0">
                <a:cs typeface="Traditional Arabic" pitchFamily="2" charset="-78"/>
              </a:rPr>
              <a:t>3- الاستغفار الدائم.</a:t>
            </a:r>
          </a:p>
          <a:p>
            <a:pPr marL="355600" indent="-355600" algn="justLow" eaLnBrk="1" hangingPunct="1">
              <a:spcBef>
                <a:spcPts val="0"/>
              </a:spcBef>
              <a:buNone/>
            </a:pPr>
            <a:r>
              <a:rPr lang="ar-SA" sz="2800" dirty="0" smtClean="0">
                <a:cs typeface="Traditional Arabic" pitchFamily="2" charset="-78"/>
              </a:rPr>
              <a:t>4- العمل الصالح.</a:t>
            </a:r>
            <a:endParaRPr lang="en-US" sz="2800" dirty="0" smtClean="0"/>
          </a:p>
        </p:txBody>
      </p:sp>
      <p:sp>
        <p:nvSpPr>
          <p:cNvPr id="89092"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DBE5C82D-69F6-4058-8E54-7994BBDE3FE5}" type="slidenum">
              <a:rPr lang="ar-SA" sz="1400"/>
              <a:pPr rtl="0"/>
              <a:t>155</a:t>
            </a:fld>
            <a:endParaRPr lang="en-US" sz="1400"/>
          </a:p>
        </p:txBody>
      </p:sp>
      <p:sp>
        <p:nvSpPr>
          <p:cNvPr id="8"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الكبائر وصلتها بالعقيدة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89090">
                                            <p:txEl>
                                              <p:pRg st="0" end="0"/>
                                            </p:txEl>
                                          </p:spTgt>
                                        </p:tgtEl>
                                        <p:attrNameLst>
                                          <p:attrName>style.visibility</p:attrName>
                                        </p:attrNameLst>
                                      </p:cBhvr>
                                      <p:to>
                                        <p:strVal val="visible"/>
                                      </p:to>
                                    </p:set>
                                    <p:anim calcmode="lin" valueType="num">
                                      <p:cBhvr>
                                        <p:cTn id="7" dur="500" fill="hold"/>
                                        <p:tgtEl>
                                          <p:spTgt spid="89090">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8909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8909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89090">
                                            <p:txEl>
                                              <p:pRg st="1" end="1"/>
                                            </p:txEl>
                                          </p:spTgt>
                                        </p:tgtEl>
                                        <p:attrNameLst>
                                          <p:attrName>style.visibility</p:attrName>
                                        </p:attrNameLst>
                                      </p:cBhvr>
                                      <p:to>
                                        <p:strVal val="visible"/>
                                      </p:to>
                                    </p:set>
                                    <p:anim calcmode="lin" valueType="num">
                                      <p:cBhvr>
                                        <p:cTn id="14" dur="500" fill="hold"/>
                                        <p:tgtEl>
                                          <p:spTgt spid="89090">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8909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8909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89090">
                                            <p:txEl>
                                              <p:pRg st="2" end="2"/>
                                            </p:txEl>
                                          </p:spTgt>
                                        </p:tgtEl>
                                        <p:attrNameLst>
                                          <p:attrName>style.visibility</p:attrName>
                                        </p:attrNameLst>
                                      </p:cBhvr>
                                      <p:to>
                                        <p:strVal val="visible"/>
                                      </p:to>
                                    </p:set>
                                    <p:anim calcmode="lin" valueType="num">
                                      <p:cBhvr>
                                        <p:cTn id="21" dur="500" fill="hold"/>
                                        <p:tgtEl>
                                          <p:spTgt spid="89090">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8909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8909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89090">
                                            <p:txEl>
                                              <p:pRg st="3" end="3"/>
                                            </p:txEl>
                                          </p:spTgt>
                                        </p:tgtEl>
                                        <p:attrNameLst>
                                          <p:attrName>style.visibility</p:attrName>
                                        </p:attrNameLst>
                                      </p:cBhvr>
                                      <p:to>
                                        <p:strVal val="visible"/>
                                      </p:to>
                                    </p:set>
                                    <p:anim calcmode="lin" valueType="num">
                                      <p:cBhvr>
                                        <p:cTn id="28" dur="500" fill="hold"/>
                                        <p:tgtEl>
                                          <p:spTgt spid="89090">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89090">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89090">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89090">
                                            <p:txEl>
                                              <p:pRg st="4" end="4"/>
                                            </p:txEl>
                                          </p:spTgt>
                                        </p:tgtEl>
                                        <p:attrNameLst>
                                          <p:attrName>style.visibility</p:attrName>
                                        </p:attrNameLst>
                                      </p:cBhvr>
                                      <p:to>
                                        <p:strVal val="visible"/>
                                      </p:to>
                                    </p:set>
                                    <p:anim calcmode="lin" valueType="num">
                                      <p:cBhvr>
                                        <p:cTn id="35" dur="500" fill="hold"/>
                                        <p:tgtEl>
                                          <p:spTgt spid="89090">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89090">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89090">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89090">
                                            <p:txEl>
                                              <p:pRg st="5" end="5"/>
                                            </p:txEl>
                                          </p:spTgt>
                                        </p:tgtEl>
                                        <p:attrNameLst>
                                          <p:attrName>style.visibility</p:attrName>
                                        </p:attrNameLst>
                                      </p:cBhvr>
                                      <p:to>
                                        <p:strVal val="visible"/>
                                      </p:to>
                                    </p:set>
                                    <p:anim calcmode="lin" valueType="num">
                                      <p:cBhvr>
                                        <p:cTn id="42" dur="500" fill="hold"/>
                                        <p:tgtEl>
                                          <p:spTgt spid="89090">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89090">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8909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3"/>
          <p:cNvSpPr>
            <a:spLocks noGrp="1" noChangeArrowheads="1"/>
          </p:cNvSpPr>
          <p:nvPr>
            <p:ph idx="1"/>
          </p:nvPr>
        </p:nvSpPr>
        <p:spPr>
          <a:xfrm>
            <a:off x="179388" y="1989138"/>
            <a:ext cx="8640762" cy="4143375"/>
          </a:xfrm>
        </p:spPr>
        <p:txBody>
          <a:bodyPr/>
          <a:lstStyle/>
          <a:p>
            <a:pPr algn="justLow" eaLnBrk="1" hangingPunct="1">
              <a:spcBef>
                <a:spcPts val="0"/>
              </a:spcBef>
              <a:buClr>
                <a:srgbClr val="C00000"/>
              </a:buClr>
            </a:pPr>
            <a:r>
              <a:rPr lang="ar-SA" sz="2800" dirty="0" smtClean="0">
                <a:cs typeface="Traditional Arabic" pitchFamily="2" charset="-78"/>
              </a:rPr>
              <a:t>العقيدة أساس للتسليم بأحكام الشريعة وقبولها والعمل </a:t>
            </a:r>
            <a:r>
              <a:rPr lang="ar-SA" sz="2800" dirty="0" err="1" smtClean="0">
                <a:cs typeface="Traditional Arabic" pitchFamily="2" charset="-78"/>
              </a:rPr>
              <a:t>بها</a:t>
            </a:r>
            <a:r>
              <a:rPr lang="ar-SA" sz="2800" dirty="0" smtClean="0">
                <a:cs typeface="Traditional Arabic" pitchFamily="2" charset="-78"/>
              </a:rPr>
              <a:t>، والعمل بأحكام الشريعة إنما هو تحقيق وتصديق للإيمان وما يتصل </a:t>
            </a:r>
            <a:r>
              <a:rPr lang="ar-SA" sz="2800" dirty="0" err="1" smtClean="0">
                <a:cs typeface="Traditional Arabic" pitchFamily="2" charset="-78"/>
              </a:rPr>
              <a:t>به</a:t>
            </a:r>
            <a:r>
              <a:rPr lang="ar-SA" sz="2800" dirty="0" smtClean="0">
                <a:cs typeface="Traditional Arabic" pitchFamily="2" charset="-78"/>
              </a:rPr>
              <a:t> من التعلق بالله وابتغاء رضاه.</a:t>
            </a:r>
          </a:p>
          <a:p>
            <a:pPr marL="355600" indent="-355600" algn="justLow" eaLnBrk="1" hangingPunct="1">
              <a:spcBef>
                <a:spcPts val="0"/>
              </a:spcBef>
              <a:buClr>
                <a:srgbClr val="3366FF"/>
              </a:buClr>
              <a:buSzPct val="120000"/>
              <a:buFont typeface="Wingdings" pitchFamily="2" charset="2"/>
              <a:buChar char="§"/>
            </a:pPr>
            <a:r>
              <a:rPr lang="ar-SA" sz="2800" dirty="0" smtClean="0">
                <a:solidFill>
                  <a:srgbClr val="0000FF"/>
                </a:solidFill>
                <a:cs typeface="SKR HEAD1" pitchFamily="2" charset="-78"/>
              </a:rPr>
              <a:t>صلة تحكيم الشريعة بالعقيدة</a:t>
            </a:r>
          </a:p>
          <a:p>
            <a:pPr algn="justLow" eaLnBrk="1" hangingPunct="1">
              <a:spcBef>
                <a:spcPts val="0"/>
              </a:spcBef>
              <a:buNone/>
            </a:pPr>
            <a:r>
              <a:rPr lang="ar-SA" sz="2800" b="1" dirty="0" smtClean="0">
                <a:solidFill>
                  <a:srgbClr val="C00000"/>
                </a:solidFill>
                <a:cs typeface="Traditional Arabic" pitchFamily="2" charset="-78"/>
              </a:rPr>
              <a:t>أولاً: إثبات صلة تحكيم الشريعة بتوحيد </a:t>
            </a:r>
            <a:r>
              <a:rPr lang="ar-SA" sz="2800" b="1" dirty="0" err="1" smtClean="0">
                <a:solidFill>
                  <a:srgbClr val="C00000"/>
                </a:solidFill>
                <a:cs typeface="Traditional Arabic" pitchFamily="2" charset="-78"/>
              </a:rPr>
              <a:t>الألوهية</a:t>
            </a:r>
            <a:r>
              <a:rPr lang="ar-SA" sz="2800" b="1" dirty="0" smtClean="0">
                <a:solidFill>
                  <a:srgbClr val="C00000"/>
                </a:solidFill>
                <a:cs typeface="Traditional Arabic" pitchFamily="2" charset="-78"/>
              </a:rPr>
              <a:t> :</a:t>
            </a:r>
          </a:p>
          <a:p>
            <a:pPr marL="355600" indent="-355600" algn="justLow" eaLnBrk="1" hangingPunct="1">
              <a:spcBef>
                <a:spcPts val="0"/>
              </a:spcBef>
              <a:buFont typeface="Wingdings" pitchFamily="2" charset="2"/>
              <a:buAutoNum type="arabic1Minus"/>
            </a:pPr>
            <a:r>
              <a:rPr lang="ar-SA" sz="2800" b="1" dirty="0" smtClean="0">
                <a:solidFill>
                  <a:srgbClr val="C00000"/>
                </a:solidFill>
                <a:cs typeface="Traditional Arabic" pitchFamily="2" charset="-78"/>
              </a:rPr>
              <a:t>الربط بين التحكيم </a:t>
            </a:r>
            <a:r>
              <a:rPr lang="ar-SA" sz="2800" b="1" dirty="0" err="1" smtClean="0">
                <a:solidFill>
                  <a:srgbClr val="C00000"/>
                </a:solidFill>
                <a:cs typeface="Traditional Arabic" pitchFamily="2" charset="-78"/>
              </a:rPr>
              <a:t>للشرع</a:t>
            </a:r>
            <a:r>
              <a:rPr lang="ar-SA" sz="2800" b="1" dirty="0" smtClean="0">
                <a:solidFill>
                  <a:srgbClr val="C00000"/>
                </a:solidFill>
                <a:cs typeface="Traditional Arabic" pitchFamily="2" charset="-78"/>
              </a:rPr>
              <a:t> وقبوله والتسليم </a:t>
            </a:r>
            <a:r>
              <a:rPr lang="ar-SA" sz="2800" b="1" dirty="0" err="1" smtClean="0">
                <a:solidFill>
                  <a:srgbClr val="C00000"/>
                </a:solidFill>
                <a:cs typeface="Traditional Arabic" pitchFamily="2" charset="-78"/>
              </a:rPr>
              <a:t>به</a:t>
            </a:r>
            <a:r>
              <a:rPr lang="ar-SA" sz="2800" b="1" dirty="0" smtClean="0">
                <a:solidFill>
                  <a:srgbClr val="C00000"/>
                </a:solidFill>
                <a:cs typeface="Traditional Arabic" pitchFamily="2" charset="-78"/>
              </a:rPr>
              <a:t> وبين الإيمان بالله تعالى:</a:t>
            </a:r>
          </a:p>
          <a:p>
            <a:pPr marL="355600" indent="-355600" algn="justLow" eaLnBrk="1" hangingPunct="1">
              <a:spcBef>
                <a:spcPts val="0"/>
              </a:spcBef>
              <a:buClr>
                <a:srgbClr val="C00000"/>
              </a:buClr>
            </a:pPr>
            <a:r>
              <a:rPr lang="ar-SA" sz="2800" dirty="0" smtClean="0">
                <a:cs typeface="Traditional Arabic" pitchFamily="2" charset="-78"/>
              </a:rPr>
              <a:t>قال تعالى: </a:t>
            </a:r>
            <a:r>
              <a:rPr lang="ar-SA" sz="2800" spc="-50" dirty="0" smtClean="0">
                <a:cs typeface="CTraditional Arabic" pitchFamily="2" charset="-78"/>
              </a:rPr>
              <a:t>﴿ </a:t>
            </a:r>
            <a:r>
              <a:rPr lang="ar-SA" sz="2800" spc="-50" dirty="0" smtClean="0">
                <a:solidFill>
                  <a:srgbClr val="00B0F0"/>
                </a:solidFill>
                <a:cs typeface="Traditional Arabic" pitchFamily="2" charset="-78"/>
              </a:rPr>
              <a:t>فَلا وَرَبِّكَ لا يُؤْمِنُونَ حَتَّى يُحَكِّمُوكَ فِيمَا شَجَرَ بَيْنَهُمْ ثُمَّ لا يَجِدُوا فِي أَنفُسِهِمْ حَرَجاً مِمَّا قَضَيْتَ وَيُسَلِّمُوا تَسْلِيماً </a:t>
            </a:r>
            <a:r>
              <a:rPr lang="ar-SA" sz="2800" spc="-50" dirty="0" smtClean="0">
                <a:cs typeface="CTraditional Arabic" pitchFamily="2" charset="-78"/>
              </a:rPr>
              <a:t>﴾</a:t>
            </a:r>
            <a:r>
              <a:rPr lang="ar-SA" sz="2800" spc="-50" dirty="0" smtClean="0">
                <a:cs typeface="Traditional Arabic" pitchFamily="2" charset="-78"/>
              </a:rPr>
              <a:t>.</a:t>
            </a:r>
          </a:p>
          <a:p>
            <a:pPr marL="0" indent="0" algn="justLow" eaLnBrk="1" hangingPunct="1">
              <a:spcBef>
                <a:spcPts val="0"/>
              </a:spcBef>
              <a:buFont typeface="Wingdings" pitchFamily="2" charset="2"/>
              <a:buNone/>
            </a:pPr>
            <a:r>
              <a:rPr lang="ar-SA" sz="2800" b="1" dirty="0" smtClean="0">
                <a:solidFill>
                  <a:srgbClr val="C00000"/>
                </a:solidFill>
                <a:cs typeface="Traditional Arabic" pitchFamily="2" charset="-78"/>
              </a:rPr>
              <a:t>ب- الربط بين الرجوع إلى </a:t>
            </a:r>
            <a:r>
              <a:rPr lang="ar-SA" sz="2800" b="1" dirty="0" err="1" smtClean="0">
                <a:solidFill>
                  <a:srgbClr val="C00000"/>
                </a:solidFill>
                <a:cs typeface="Traditional Arabic" pitchFamily="2" charset="-78"/>
              </a:rPr>
              <a:t>الشرع</a:t>
            </a:r>
            <a:r>
              <a:rPr lang="ar-SA" sz="2800" b="1" dirty="0" smtClean="0">
                <a:solidFill>
                  <a:srgbClr val="C00000"/>
                </a:solidFill>
                <a:cs typeface="Traditional Arabic" pitchFamily="2" charset="-78"/>
              </a:rPr>
              <a:t> عند النـزاع وبين الإيمان بالله تعالى:</a:t>
            </a:r>
          </a:p>
          <a:p>
            <a:pPr marL="355600" indent="-355600" algn="justLow" eaLnBrk="1" hangingPunct="1">
              <a:spcBef>
                <a:spcPts val="0"/>
              </a:spcBef>
              <a:buClr>
                <a:srgbClr val="C00000"/>
              </a:buClr>
            </a:pPr>
            <a:r>
              <a:rPr lang="ar-SA" sz="2800" dirty="0" smtClean="0">
                <a:cs typeface="CTraditional Arabic" pitchFamily="2" charset="-78"/>
              </a:rPr>
              <a:t>﴿ </a:t>
            </a:r>
            <a:r>
              <a:rPr lang="ar-SA" sz="2800" dirty="0" smtClean="0">
                <a:solidFill>
                  <a:srgbClr val="00B0F0"/>
                </a:solidFill>
                <a:cs typeface="Traditional Arabic" pitchFamily="2" charset="-78"/>
              </a:rPr>
              <a:t>فَإِنْ تَنَازَعْتُمْ فِي شَيْءٍ فَرُدُّوهُ إِلَى اللَّهِ وَالرَّسُولِ إِنْ كُنتُمْ تُؤْمِنُونَ بِاللَّهِ وَالْيَوْمِ الآخِرِ </a:t>
            </a:r>
            <a:r>
              <a:rPr lang="ar-SA" sz="2800" dirty="0" smtClean="0">
                <a:cs typeface="CTraditional Arabic" pitchFamily="2" charset="-78"/>
              </a:rPr>
              <a:t>﴾</a:t>
            </a:r>
            <a:r>
              <a:rPr lang="ar-SA" sz="2800" dirty="0" smtClean="0">
                <a:cs typeface="Traditional Arabic" pitchFamily="2" charset="-78"/>
              </a:rPr>
              <a:t>.</a:t>
            </a:r>
            <a:endParaRPr lang="en-US" sz="2800" spc="-50" dirty="0" smtClean="0">
              <a:cs typeface="Traditional Arabic" pitchFamily="2" charset="-78"/>
            </a:endParaRPr>
          </a:p>
        </p:txBody>
      </p:sp>
      <p:sp>
        <p:nvSpPr>
          <p:cNvPr id="90116"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A8398C51-D5CC-451C-9F5E-08981EA3C53F}" type="slidenum">
              <a:rPr lang="ar-SA" sz="1400"/>
              <a:pPr rtl="0"/>
              <a:t>156</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تحكيم الشريعة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250" autoRev="1" fill="hold">
                                          <p:stCondLst>
                                            <p:cond delay="0"/>
                                          </p:stCondLst>
                                        </p:cTn>
                                        <p:tgtEl>
                                          <p:spTgt spid="7"/>
                                        </p:tgtEl>
                                        <p:attrNameLst>
                                          <p:attrName>ppt_w</p:attrName>
                                        </p:attrNameLst>
                                      </p:cBhvr>
                                    </p:anim>
                                    <p:anim by="(#ppt_w*0.50)" calcmode="lin" valueType="num">
                                      <p:cBhvr>
                                        <p:cTn id="8" dur="250" decel="50000" autoRev="1" fill="hold">
                                          <p:stCondLst>
                                            <p:cond delay="0"/>
                                          </p:stCondLst>
                                        </p:cTn>
                                        <p:tgtEl>
                                          <p:spTgt spid="7"/>
                                        </p:tgtEl>
                                        <p:attrNameLst>
                                          <p:attrName>ppt_x</p:attrName>
                                        </p:attrNameLst>
                                      </p:cBhvr>
                                    </p:anim>
                                    <p:anim from="(-#ppt_h/2)" to="(#ppt_y)" calcmode="lin" valueType="num">
                                      <p:cBhvr>
                                        <p:cTn id="9" dur="500" fill="hold">
                                          <p:stCondLst>
                                            <p:cond delay="0"/>
                                          </p:stCondLst>
                                        </p:cTn>
                                        <p:tgtEl>
                                          <p:spTgt spid="7"/>
                                        </p:tgtEl>
                                        <p:attrNameLst>
                                          <p:attrName>ppt_y</p:attrName>
                                        </p:attrNameLst>
                                      </p:cBhvr>
                                    </p:anim>
                                    <p:animRot by="21600000">
                                      <p:cBhvr>
                                        <p:cTn id="10" dur="500" fill="hold">
                                          <p:stCondLst>
                                            <p:cond delay="0"/>
                                          </p:stCondLst>
                                        </p:cTn>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90114">
                                            <p:txEl>
                                              <p:pRg st="0" end="0"/>
                                            </p:txEl>
                                          </p:spTgt>
                                        </p:tgtEl>
                                        <p:attrNameLst>
                                          <p:attrName>style.visibility</p:attrName>
                                        </p:attrNameLst>
                                      </p:cBhvr>
                                      <p:to>
                                        <p:strVal val="visible"/>
                                      </p:to>
                                    </p:set>
                                    <p:anim calcmode="lin" valueType="num">
                                      <p:cBhvr>
                                        <p:cTn id="15" dur="500" fill="hold"/>
                                        <p:tgtEl>
                                          <p:spTgt spid="90114">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9011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9011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90114">
                                            <p:txEl>
                                              <p:pRg st="1" end="1"/>
                                            </p:txEl>
                                          </p:spTgt>
                                        </p:tgtEl>
                                        <p:attrNameLst>
                                          <p:attrName>style.visibility</p:attrName>
                                        </p:attrNameLst>
                                      </p:cBhvr>
                                      <p:to>
                                        <p:strVal val="visible"/>
                                      </p:to>
                                    </p:set>
                                    <p:anim calcmode="lin" valueType="num">
                                      <p:cBhvr>
                                        <p:cTn id="22" dur="500" fill="hold"/>
                                        <p:tgtEl>
                                          <p:spTgt spid="90114">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9011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90114">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90114">
                                            <p:txEl>
                                              <p:pRg st="2" end="2"/>
                                            </p:txEl>
                                          </p:spTgt>
                                        </p:tgtEl>
                                        <p:attrNameLst>
                                          <p:attrName>style.visibility</p:attrName>
                                        </p:attrNameLst>
                                      </p:cBhvr>
                                      <p:to>
                                        <p:strVal val="visible"/>
                                      </p:to>
                                    </p:set>
                                    <p:anim calcmode="lin" valueType="num">
                                      <p:cBhvr>
                                        <p:cTn id="29" dur="500" fill="hold"/>
                                        <p:tgtEl>
                                          <p:spTgt spid="90114">
                                            <p:txEl>
                                              <p:pRg st="2" end="2"/>
                                            </p:txEl>
                                          </p:spTgt>
                                        </p:tgtEl>
                                        <p:attrNameLst>
                                          <p:attrName>ppt_x</p:attrName>
                                        </p:attrNameLst>
                                      </p:cBhvr>
                                      <p:tavLst>
                                        <p:tav tm="0">
                                          <p:val>
                                            <p:strVal val="#ppt_x-.2"/>
                                          </p:val>
                                        </p:tav>
                                        <p:tav tm="100000">
                                          <p:val>
                                            <p:strVal val="#ppt_x"/>
                                          </p:val>
                                        </p:tav>
                                      </p:tavLst>
                                    </p:anim>
                                    <p:anim calcmode="lin" valueType="num">
                                      <p:cBhvr>
                                        <p:cTn id="30" dur="500" fill="hold"/>
                                        <p:tgtEl>
                                          <p:spTgt spid="9011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500"/>
                                        <p:tgtEl>
                                          <p:spTgt spid="90114">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90114">
                                            <p:txEl>
                                              <p:pRg st="3" end="3"/>
                                            </p:txEl>
                                          </p:spTgt>
                                        </p:tgtEl>
                                        <p:attrNameLst>
                                          <p:attrName>style.visibility</p:attrName>
                                        </p:attrNameLst>
                                      </p:cBhvr>
                                      <p:to>
                                        <p:strVal val="visible"/>
                                      </p:to>
                                    </p:set>
                                    <p:anim calcmode="lin" valueType="num">
                                      <p:cBhvr>
                                        <p:cTn id="36" dur="500" fill="hold"/>
                                        <p:tgtEl>
                                          <p:spTgt spid="90114">
                                            <p:txEl>
                                              <p:pRg st="3" end="3"/>
                                            </p:txEl>
                                          </p:spTgt>
                                        </p:tgtEl>
                                        <p:attrNameLst>
                                          <p:attrName>ppt_x</p:attrName>
                                        </p:attrNameLst>
                                      </p:cBhvr>
                                      <p:tavLst>
                                        <p:tav tm="0">
                                          <p:val>
                                            <p:strVal val="#ppt_x-.2"/>
                                          </p:val>
                                        </p:tav>
                                        <p:tav tm="100000">
                                          <p:val>
                                            <p:strVal val="#ppt_x"/>
                                          </p:val>
                                        </p:tav>
                                      </p:tavLst>
                                    </p:anim>
                                    <p:anim calcmode="lin" valueType="num">
                                      <p:cBhvr>
                                        <p:cTn id="37" dur="500" fill="hold"/>
                                        <p:tgtEl>
                                          <p:spTgt spid="9011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500"/>
                                        <p:tgtEl>
                                          <p:spTgt spid="90114">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nodeType="clickEffect">
                                  <p:stCondLst>
                                    <p:cond delay="0"/>
                                  </p:stCondLst>
                                  <p:childTnLst>
                                    <p:set>
                                      <p:cBhvr>
                                        <p:cTn id="42" dur="1" fill="hold">
                                          <p:stCondLst>
                                            <p:cond delay="0"/>
                                          </p:stCondLst>
                                        </p:cTn>
                                        <p:tgtEl>
                                          <p:spTgt spid="90114">
                                            <p:txEl>
                                              <p:pRg st="4" end="4"/>
                                            </p:txEl>
                                          </p:spTgt>
                                        </p:tgtEl>
                                        <p:attrNameLst>
                                          <p:attrName>style.visibility</p:attrName>
                                        </p:attrNameLst>
                                      </p:cBhvr>
                                      <p:to>
                                        <p:strVal val="visible"/>
                                      </p:to>
                                    </p:set>
                                    <p:anim calcmode="lin" valueType="num">
                                      <p:cBhvr>
                                        <p:cTn id="43" dur="500" fill="hold"/>
                                        <p:tgtEl>
                                          <p:spTgt spid="90114">
                                            <p:txEl>
                                              <p:pRg st="4" end="4"/>
                                            </p:txEl>
                                          </p:spTgt>
                                        </p:tgtEl>
                                        <p:attrNameLst>
                                          <p:attrName>ppt_x</p:attrName>
                                        </p:attrNameLst>
                                      </p:cBhvr>
                                      <p:tavLst>
                                        <p:tav tm="0">
                                          <p:val>
                                            <p:strVal val="#ppt_x-.2"/>
                                          </p:val>
                                        </p:tav>
                                        <p:tav tm="100000">
                                          <p:val>
                                            <p:strVal val="#ppt_x"/>
                                          </p:val>
                                        </p:tav>
                                      </p:tavLst>
                                    </p:anim>
                                    <p:anim calcmode="lin" valueType="num">
                                      <p:cBhvr>
                                        <p:cTn id="44" dur="500" fill="hold"/>
                                        <p:tgtEl>
                                          <p:spTgt spid="90114">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5" dur="500"/>
                                        <p:tgtEl>
                                          <p:spTgt spid="90114">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9" presetClass="entr" presetSubtype="0" fill="hold" nodeType="clickEffect">
                                  <p:stCondLst>
                                    <p:cond delay="0"/>
                                  </p:stCondLst>
                                  <p:childTnLst>
                                    <p:set>
                                      <p:cBhvr>
                                        <p:cTn id="49" dur="1" fill="hold">
                                          <p:stCondLst>
                                            <p:cond delay="0"/>
                                          </p:stCondLst>
                                        </p:cTn>
                                        <p:tgtEl>
                                          <p:spTgt spid="90114">
                                            <p:txEl>
                                              <p:pRg st="5" end="5"/>
                                            </p:txEl>
                                          </p:spTgt>
                                        </p:tgtEl>
                                        <p:attrNameLst>
                                          <p:attrName>style.visibility</p:attrName>
                                        </p:attrNameLst>
                                      </p:cBhvr>
                                      <p:to>
                                        <p:strVal val="visible"/>
                                      </p:to>
                                    </p:set>
                                    <p:anim calcmode="lin" valueType="num">
                                      <p:cBhvr>
                                        <p:cTn id="50" dur="500" fill="hold"/>
                                        <p:tgtEl>
                                          <p:spTgt spid="90114">
                                            <p:txEl>
                                              <p:pRg st="5" end="5"/>
                                            </p:txEl>
                                          </p:spTgt>
                                        </p:tgtEl>
                                        <p:attrNameLst>
                                          <p:attrName>ppt_x</p:attrName>
                                        </p:attrNameLst>
                                      </p:cBhvr>
                                      <p:tavLst>
                                        <p:tav tm="0">
                                          <p:val>
                                            <p:strVal val="#ppt_x-.2"/>
                                          </p:val>
                                        </p:tav>
                                        <p:tav tm="100000">
                                          <p:val>
                                            <p:strVal val="#ppt_x"/>
                                          </p:val>
                                        </p:tav>
                                      </p:tavLst>
                                    </p:anim>
                                    <p:anim calcmode="lin" valueType="num">
                                      <p:cBhvr>
                                        <p:cTn id="51" dur="500" fill="hold"/>
                                        <p:tgtEl>
                                          <p:spTgt spid="90114">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52" dur="500"/>
                                        <p:tgtEl>
                                          <p:spTgt spid="90114">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9" presetClass="entr" presetSubtype="0" fill="hold" nodeType="clickEffect">
                                  <p:stCondLst>
                                    <p:cond delay="0"/>
                                  </p:stCondLst>
                                  <p:childTnLst>
                                    <p:set>
                                      <p:cBhvr>
                                        <p:cTn id="56" dur="1" fill="hold">
                                          <p:stCondLst>
                                            <p:cond delay="0"/>
                                          </p:stCondLst>
                                        </p:cTn>
                                        <p:tgtEl>
                                          <p:spTgt spid="90114">
                                            <p:txEl>
                                              <p:pRg st="6" end="6"/>
                                            </p:txEl>
                                          </p:spTgt>
                                        </p:tgtEl>
                                        <p:attrNameLst>
                                          <p:attrName>style.visibility</p:attrName>
                                        </p:attrNameLst>
                                      </p:cBhvr>
                                      <p:to>
                                        <p:strVal val="visible"/>
                                      </p:to>
                                    </p:set>
                                    <p:anim calcmode="lin" valueType="num">
                                      <p:cBhvr>
                                        <p:cTn id="57" dur="500" fill="hold"/>
                                        <p:tgtEl>
                                          <p:spTgt spid="90114">
                                            <p:txEl>
                                              <p:pRg st="6" end="6"/>
                                            </p:txEl>
                                          </p:spTgt>
                                        </p:tgtEl>
                                        <p:attrNameLst>
                                          <p:attrName>ppt_x</p:attrName>
                                        </p:attrNameLst>
                                      </p:cBhvr>
                                      <p:tavLst>
                                        <p:tav tm="0">
                                          <p:val>
                                            <p:strVal val="#ppt_x-.2"/>
                                          </p:val>
                                        </p:tav>
                                        <p:tav tm="100000">
                                          <p:val>
                                            <p:strVal val="#ppt_x"/>
                                          </p:val>
                                        </p:tav>
                                      </p:tavLst>
                                    </p:anim>
                                    <p:anim calcmode="lin" valueType="num">
                                      <p:cBhvr>
                                        <p:cTn id="58" dur="500" fill="hold"/>
                                        <p:tgtEl>
                                          <p:spTgt spid="90114">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9" dur="500"/>
                                        <p:tgtEl>
                                          <p:spTgt spid="901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5FCDC465-ABCB-4252-A9C9-58F6D343184E}" type="slidenum">
              <a:rPr lang="ar-SA" sz="1400"/>
              <a:pPr rtl="0"/>
              <a:t>157</a:t>
            </a:fld>
            <a:endParaRPr lang="en-US" sz="1400"/>
          </a:p>
        </p:txBody>
      </p:sp>
      <p:sp>
        <p:nvSpPr>
          <p:cNvPr id="91140" name="Rectangle 3"/>
          <p:cNvSpPr>
            <a:spLocks noChangeArrowheads="1"/>
          </p:cNvSpPr>
          <p:nvPr/>
        </p:nvSpPr>
        <p:spPr bwMode="auto">
          <a:xfrm>
            <a:off x="179388" y="1989138"/>
            <a:ext cx="8640762" cy="4143375"/>
          </a:xfrm>
          <a:prstGeom prst="rect">
            <a:avLst/>
          </a:prstGeom>
          <a:noFill/>
          <a:ln w="9525">
            <a:noFill/>
            <a:miter lim="800000"/>
            <a:headEnd/>
            <a:tailEnd/>
          </a:ln>
        </p:spPr>
        <p:txBody>
          <a:bodyPr/>
          <a:lstStyle/>
          <a:p>
            <a:pPr marL="355600" indent="-355600"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rPr>
              <a:t>ج- </a:t>
            </a:r>
            <a:r>
              <a:rPr lang="ar-SA" sz="2800" dirty="0">
                <a:solidFill>
                  <a:srgbClr val="C00000"/>
                </a:solidFill>
                <a:cs typeface="Traditional Arabic" pitchFamily="2" charset="-78"/>
              </a:rPr>
              <a:t>التأكيد على أن التشريع حق لله تعالى وهو من لوازم </a:t>
            </a:r>
            <a:r>
              <a:rPr lang="ar-SA" sz="2800" dirty="0" err="1" smtClean="0">
                <a:solidFill>
                  <a:srgbClr val="C00000"/>
                </a:solidFill>
                <a:cs typeface="Traditional Arabic" pitchFamily="2" charset="-78"/>
              </a:rPr>
              <a:t>ألوهيته</a:t>
            </a:r>
            <a:r>
              <a:rPr lang="ar-SA" sz="2800" dirty="0" smtClean="0">
                <a:solidFill>
                  <a:srgbClr val="C00000"/>
                </a:solidFill>
                <a:cs typeface="Traditional Arabic" pitchFamily="2" charset="-78"/>
              </a:rPr>
              <a:t> التي يجب لمن آمن </a:t>
            </a:r>
            <a:r>
              <a:rPr lang="ar-SA" sz="2800" dirty="0" err="1" smtClean="0">
                <a:solidFill>
                  <a:srgbClr val="C00000"/>
                </a:solidFill>
                <a:cs typeface="Traditional Arabic" pitchFamily="2" charset="-78"/>
              </a:rPr>
              <a:t>به</a:t>
            </a:r>
            <a:r>
              <a:rPr lang="ar-SA" sz="2800" dirty="0" smtClean="0">
                <a:solidFill>
                  <a:srgbClr val="C00000"/>
                </a:solidFill>
                <a:cs typeface="Traditional Arabic" pitchFamily="2" charset="-78"/>
              </a:rPr>
              <a:t> أن يخضع له </a:t>
            </a:r>
            <a:r>
              <a:rPr lang="ar-SA" sz="2800" dirty="0" err="1" smtClean="0">
                <a:solidFill>
                  <a:srgbClr val="C00000"/>
                </a:solidFill>
                <a:cs typeface="Traditional Arabic" pitchFamily="2" charset="-78"/>
              </a:rPr>
              <a:t>بها</a:t>
            </a:r>
            <a:r>
              <a:rPr lang="ar-SA" sz="2800" dirty="0" smtClean="0">
                <a:solidFill>
                  <a:srgbClr val="C00000"/>
                </a:solidFill>
                <a:cs typeface="Traditional Arabic" pitchFamily="2" charset="-78"/>
              </a:rPr>
              <a:t>: </a:t>
            </a:r>
            <a:endParaRPr lang="ar-SA" sz="2800" dirty="0">
              <a:solidFill>
                <a:srgbClr val="C00000"/>
              </a:solidFill>
              <a:cs typeface="Traditional Arabic" pitchFamily="2" charset="-78"/>
            </a:endParaRPr>
          </a:p>
          <a:p>
            <a:pPr marL="355600" indent="-355600" algn="justLow">
              <a:spcBef>
                <a:spcPts val="0"/>
              </a:spcBef>
              <a:buClr>
                <a:srgbClr val="C00000"/>
              </a:buClr>
              <a:buSzPct val="100000"/>
              <a:buFont typeface="Arial" pitchFamily="34" charset="0"/>
              <a:buChar char="•"/>
            </a:pPr>
            <a:r>
              <a:rPr lang="ar-SA" sz="2800" b="0" dirty="0">
                <a:cs typeface="Traditional Arabic" pitchFamily="2" charset="-78"/>
              </a:rPr>
              <a:t>قال تعالى</a:t>
            </a:r>
            <a:r>
              <a:rPr lang="ar-SA" sz="2800" b="0" dirty="0" smtClean="0">
                <a:cs typeface="Traditional Arabic" pitchFamily="2" charset="-78"/>
              </a:rPr>
              <a:t>: </a:t>
            </a:r>
            <a:r>
              <a:rPr lang="ar-SA" sz="2800" b="0" spc="-50" dirty="0" smtClean="0">
                <a:cs typeface="CTraditional Arabic" pitchFamily="2" charset="-78"/>
              </a:rPr>
              <a:t>﴿ </a:t>
            </a:r>
            <a:r>
              <a:rPr lang="ar-SA" sz="2800" b="0" spc="-50" dirty="0" smtClean="0">
                <a:solidFill>
                  <a:srgbClr val="00B0F0"/>
                </a:solidFill>
                <a:cs typeface="Traditional Arabic" pitchFamily="2" charset="-78"/>
              </a:rPr>
              <a:t>إِنْ الْحُكْمُ إِلاَّ لِلَّهِ </a:t>
            </a:r>
            <a:r>
              <a:rPr lang="ar-SA" sz="2800" b="0" spc="-50" dirty="0" smtClean="0">
                <a:cs typeface="CTraditional Arabic" pitchFamily="2" charset="-78"/>
              </a:rPr>
              <a:t>﴾</a:t>
            </a:r>
            <a:r>
              <a:rPr lang="ar-SA" sz="2800" b="0" spc="-50" dirty="0" smtClean="0">
                <a:cs typeface="Traditional Arabic" pitchFamily="2" charset="-78"/>
              </a:rPr>
              <a:t>, فكما أن من حق الله إفراده بالعبادة فكذلك من حقه جل وعلا إفراده بالحكم.</a:t>
            </a:r>
          </a:p>
          <a:p>
            <a:pPr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rPr>
              <a:t>د- وصف التحليل والتحريم من غير الله بأنه عبادة لغير الله:</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rPr>
              <a:t>قال تعالى: </a:t>
            </a:r>
            <a:r>
              <a:rPr lang="ar-SA" sz="2800" b="0" spc="-50" dirty="0" smtClean="0">
                <a:cs typeface="CTraditional Arabic" pitchFamily="2" charset="-78"/>
              </a:rPr>
              <a:t>﴿ </a:t>
            </a:r>
            <a:r>
              <a:rPr lang="ar-SA" sz="2800" b="0" spc="-50" dirty="0" smtClean="0">
                <a:solidFill>
                  <a:srgbClr val="00B0F0"/>
                </a:solidFill>
                <a:cs typeface="Traditional Arabic" pitchFamily="2" charset="-78"/>
              </a:rPr>
              <a:t>اتَّخَذُوا أَحْبَارَهُمْ وَرُهْبَانَهُمْ أَرْبَاباً مِنْ دُونِ اللَّهِ وَالْمَسِيحَ ابْنَ مَرْيَمَ وَمَا أُمِرُوا إِلاَّ لِيَعْبُدُوا إِلَهاً وَاحِداً لا إِلَهَ إِلاَّ هُوَ سُبْحَانَهُ عَمَّا يُشْرِكُونَ </a:t>
            </a:r>
            <a:r>
              <a:rPr lang="ar-SA" sz="2800" b="0" spc="-50" dirty="0" smtClean="0">
                <a:cs typeface="CTraditional Arabic" pitchFamily="2" charset="-78"/>
              </a:rPr>
              <a:t>﴾</a:t>
            </a:r>
            <a:r>
              <a:rPr lang="ar-SA" sz="2800" b="0" spc="-50" dirty="0" smtClean="0">
                <a:cs typeface="Traditional Arabic" pitchFamily="2" charset="-78"/>
              </a:rPr>
              <a:t>.</a:t>
            </a:r>
          </a:p>
          <a:p>
            <a:pPr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rPr>
              <a:t>هـ- الحكم على من لم يحكم بما أنزل الله بالفسق والضلال والكفر: </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rPr>
              <a:t>قال تعالى: </a:t>
            </a:r>
            <a:r>
              <a:rPr lang="ar-SA" sz="2800" b="0" dirty="0" smtClean="0">
                <a:cs typeface="CTraditional Arabic" pitchFamily="2" charset="-78"/>
              </a:rPr>
              <a:t>﴿ </a:t>
            </a:r>
            <a:r>
              <a:rPr lang="ar-SA" sz="2800" b="0" dirty="0" smtClean="0">
                <a:solidFill>
                  <a:srgbClr val="00B0F0"/>
                </a:solidFill>
                <a:cs typeface="Traditional Arabic" pitchFamily="2" charset="-78"/>
              </a:rPr>
              <a:t>وَمَنْ لَمْ يَحْكُمْ بِمَا أَنزَلَ اللَّهُ فَأُوْلَئِكَ هُمْ الْكَافِرُونَ </a:t>
            </a:r>
            <a:r>
              <a:rPr lang="ar-SA" sz="2800" b="0" dirty="0" smtClean="0">
                <a:cs typeface="CTraditional Arabic" pitchFamily="2" charset="-78"/>
              </a:rPr>
              <a:t>﴾</a:t>
            </a:r>
            <a:r>
              <a:rPr lang="ar-SA" sz="2800" b="0" dirty="0" smtClean="0">
                <a:cs typeface="Traditional Arabic" pitchFamily="2" charset="-78"/>
              </a:rPr>
              <a:t>.</a:t>
            </a:r>
            <a:endParaRPr lang="en-US" sz="2800" b="0" spc="-50" dirty="0" smtClean="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تحكيم الشريعة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1140">
                                            <p:txEl>
                                              <p:pRg st="0" end="0"/>
                                            </p:txEl>
                                          </p:spTgt>
                                        </p:tgtEl>
                                        <p:attrNameLst>
                                          <p:attrName>style.visibility</p:attrName>
                                        </p:attrNameLst>
                                      </p:cBhvr>
                                      <p:to>
                                        <p:strVal val="visible"/>
                                      </p:to>
                                    </p:set>
                                    <p:anim calcmode="lin" valueType="num">
                                      <p:cBhvr>
                                        <p:cTn id="7" dur="500" fill="hold"/>
                                        <p:tgtEl>
                                          <p:spTgt spid="91140">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114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114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1140">
                                            <p:txEl>
                                              <p:pRg st="1" end="1"/>
                                            </p:txEl>
                                          </p:spTgt>
                                        </p:tgtEl>
                                        <p:attrNameLst>
                                          <p:attrName>style.visibility</p:attrName>
                                        </p:attrNameLst>
                                      </p:cBhvr>
                                      <p:to>
                                        <p:strVal val="visible"/>
                                      </p:to>
                                    </p:set>
                                    <p:anim calcmode="lin" valueType="num">
                                      <p:cBhvr>
                                        <p:cTn id="14" dur="500" fill="hold"/>
                                        <p:tgtEl>
                                          <p:spTgt spid="91140">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114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114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91140">
                                            <p:txEl>
                                              <p:pRg st="2" end="2"/>
                                            </p:txEl>
                                          </p:spTgt>
                                        </p:tgtEl>
                                        <p:attrNameLst>
                                          <p:attrName>style.visibility</p:attrName>
                                        </p:attrNameLst>
                                      </p:cBhvr>
                                      <p:to>
                                        <p:strVal val="visible"/>
                                      </p:to>
                                    </p:set>
                                    <p:anim calcmode="lin" valueType="num">
                                      <p:cBhvr>
                                        <p:cTn id="21" dur="500" fill="hold"/>
                                        <p:tgtEl>
                                          <p:spTgt spid="91140">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9114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114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91140">
                                            <p:txEl>
                                              <p:pRg st="3" end="3"/>
                                            </p:txEl>
                                          </p:spTgt>
                                        </p:tgtEl>
                                        <p:attrNameLst>
                                          <p:attrName>style.visibility</p:attrName>
                                        </p:attrNameLst>
                                      </p:cBhvr>
                                      <p:to>
                                        <p:strVal val="visible"/>
                                      </p:to>
                                    </p:set>
                                    <p:anim calcmode="lin" valueType="num">
                                      <p:cBhvr>
                                        <p:cTn id="28" dur="500" fill="hold"/>
                                        <p:tgtEl>
                                          <p:spTgt spid="91140">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91140">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91140">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91140">
                                            <p:txEl>
                                              <p:pRg st="4" end="4"/>
                                            </p:txEl>
                                          </p:spTgt>
                                        </p:tgtEl>
                                        <p:attrNameLst>
                                          <p:attrName>style.visibility</p:attrName>
                                        </p:attrNameLst>
                                      </p:cBhvr>
                                      <p:to>
                                        <p:strVal val="visible"/>
                                      </p:to>
                                    </p:set>
                                    <p:anim calcmode="lin" valueType="num">
                                      <p:cBhvr>
                                        <p:cTn id="35" dur="500" fill="hold"/>
                                        <p:tgtEl>
                                          <p:spTgt spid="91140">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91140">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91140">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91140">
                                            <p:txEl>
                                              <p:pRg st="5" end="5"/>
                                            </p:txEl>
                                          </p:spTgt>
                                        </p:tgtEl>
                                        <p:attrNameLst>
                                          <p:attrName>style.visibility</p:attrName>
                                        </p:attrNameLst>
                                      </p:cBhvr>
                                      <p:to>
                                        <p:strVal val="visible"/>
                                      </p:to>
                                    </p:set>
                                    <p:anim calcmode="lin" valueType="num">
                                      <p:cBhvr>
                                        <p:cTn id="42" dur="500" fill="hold"/>
                                        <p:tgtEl>
                                          <p:spTgt spid="91140">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91140">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9114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EF937219-9250-43B3-A22F-E51560765D7E}" type="slidenum">
              <a:rPr lang="ar-SA" sz="1400"/>
              <a:pPr rtl="0"/>
              <a:t>158</a:t>
            </a:fld>
            <a:endParaRPr lang="en-US" sz="1400"/>
          </a:p>
        </p:txBody>
      </p:sp>
      <p:sp>
        <p:nvSpPr>
          <p:cNvPr id="92164" name="Rectangle 3"/>
          <p:cNvSpPr>
            <a:spLocks noChangeArrowheads="1"/>
          </p:cNvSpPr>
          <p:nvPr/>
        </p:nvSpPr>
        <p:spPr bwMode="auto">
          <a:xfrm>
            <a:off x="179388" y="1989138"/>
            <a:ext cx="8640762" cy="4176712"/>
          </a:xfrm>
          <a:prstGeom prst="rect">
            <a:avLst/>
          </a:prstGeom>
          <a:noFill/>
          <a:ln w="9525">
            <a:noFill/>
            <a:miter lim="800000"/>
            <a:headEnd/>
            <a:tailEnd/>
          </a:ln>
        </p:spPr>
        <p:txBody>
          <a:bodyPr/>
          <a:lstStyle/>
          <a:p>
            <a:pPr marL="355600" indent="-355600"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rPr>
              <a:t>و- </a:t>
            </a:r>
            <a:r>
              <a:rPr lang="ar-SA" sz="2800" dirty="0" err="1">
                <a:solidFill>
                  <a:srgbClr val="C00000"/>
                </a:solidFill>
                <a:cs typeface="Traditional Arabic" pitchFamily="2" charset="-78"/>
              </a:rPr>
              <a:t>و</a:t>
            </a:r>
            <a:r>
              <a:rPr lang="ar-SA" sz="2800" dirty="0">
                <a:solidFill>
                  <a:srgbClr val="C00000"/>
                </a:solidFill>
                <a:cs typeface="Traditional Arabic" pitchFamily="2" charset="-78"/>
              </a:rPr>
              <a:t>صف من أراد التحاكم إلى غير حكم الله بأنهم </a:t>
            </a:r>
            <a:r>
              <a:rPr lang="ar-SA" sz="2800" dirty="0" err="1">
                <a:solidFill>
                  <a:srgbClr val="C00000"/>
                </a:solidFill>
                <a:cs typeface="Traditional Arabic" pitchFamily="2" charset="-78"/>
              </a:rPr>
              <a:t>متحاكمون</a:t>
            </a:r>
            <a:r>
              <a:rPr lang="ar-SA" sz="2800" dirty="0">
                <a:solidFill>
                  <a:srgbClr val="C00000"/>
                </a:solidFill>
                <a:cs typeface="Traditional Arabic" pitchFamily="2" charset="-78"/>
              </a:rPr>
              <a:t> إلى </a:t>
            </a:r>
            <a:r>
              <a:rPr lang="ar-SA" sz="2800" dirty="0" smtClean="0">
                <a:solidFill>
                  <a:srgbClr val="C00000"/>
                </a:solidFill>
                <a:cs typeface="Traditional Arabic" pitchFamily="2" charset="-78"/>
              </a:rPr>
              <a:t>الطاغوت الذي أمروا أن يكفروا </a:t>
            </a:r>
            <a:r>
              <a:rPr lang="ar-SA" sz="2800" dirty="0" err="1" smtClean="0">
                <a:solidFill>
                  <a:srgbClr val="C00000"/>
                </a:solidFill>
                <a:cs typeface="Traditional Arabic" pitchFamily="2" charset="-78"/>
              </a:rPr>
              <a:t>به</a:t>
            </a:r>
            <a:r>
              <a:rPr lang="ar-SA" sz="2800" dirty="0" smtClean="0">
                <a:solidFill>
                  <a:srgbClr val="C00000"/>
                </a:solidFill>
                <a:cs typeface="Traditional Arabic" pitchFamily="2" charset="-78"/>
              </a:rPr>
              <a:t>:</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rPr>
              <a:t>قال تعالى:</a:t>
            </a:r>
            <a:r>
              <a:rPr lang="ar-SA" sz="2800" b="0" dirty="0">
                <a:cs typeface="Traditional Arabic" pitchFamily="2" charset="-78"/>
              </a:rPr>
              <a:t> </a:t>
            </a:r>
            <a:r>
              <a:rPr lang="ar-SA" sz="2800" b="0" spc="-50" dirty="0" smtClean="0">
                <a:cs typeface="CTraditional Arabic" pitchFamily="2" charset="-78"/>
              </a:rPr>
              <a:t>﴿ </a:t>
            </a:r>
            <a:r>
              <a:rPr lang="ar-SA" sz="2800" b="0" spc="-50" dirty="0" smtClean="0">
                <a:solidFill>
                  <a:srgbClr val="00B0F0"/>
                </a:solidFill>
                <a:cs typeface="Traditional Arabic" pitchFamily="2" charset="-78"/>
              </a:rPr>
              <a:t>أَلَمْ تَرَ إِلَى الَّذِينَ يَزْعُمُونَ أَنَّهُمْ آمَنُوا بِمَا أُنزِلَ إِلَيْكَ وَمَا أُنزِلَ مِنْ قَبْلِكَ يُرِيدُونَ أَنْ يَتَحَاكَمُوا إِلَى الطَّاغُوتِ وَقَدْ أُمِرُوا أَنْ يَكْفُرُوا بِهِ وَيُرِيدُ الشَّيْطَانُ أَنْ يُضِلَّهُمْ ضَلالاً بَعِيداً </a:t>
            </a:r>
            <a:r>
              <a:rPr lang="ar-SA" sz="2800" b="0" spc="-50" dirty="0" smtClean="0">
                <a:cs typeface="CTraditional Arabic" pitchFamily="2" charset="-78"/>
              </a:rPr>
              <a:t>﴾</a:t>
            </a:r>
            <a:r>
              <a:rPr lang="ar-SA" sz="2800" b="0" spc="-50" dirty="0" smtClean="0">
                <a:cs typeface="Traditional Arabic" pitchFamily="2" charset="-78"/>
              </a:rPr>
              <a:t>.</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تحكيم الشريعة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2164">
                                            <p:txEl>
                                              <p:pRg st="0" end="0"/>
                                            </p:txEl>
                                          </p:spTgt>
                                        </p:tgtEl>
                                        <p:attrNameLst>
                                          <p:attrName>style.visibility</p:attrName>
                                        </p:attrNameLst>
                                      </p:cBhvr>
                                      <p:to>
                                        <p:strVal val="visible"/>
                                      </p:to>
                                    </p:set>
                                    <p:anim calcmode="lin" valueType="num">
                                      <p:cBhvr>
                                        <p:cTn id="7" dur="500" fill="hold"/>
                                        <p:tgtEl>
                                          <p:spTgt spid="92164">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216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216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2164">
                                            <p:txEl>
                                              <p:pRg st="1" end="1"/>
                                            </p:txEl>
                                          </p:spTgt>
                                        </p:tgtEl>
                                        <p:attrNameLst>
                                          <p:attrName>style.visibility</p:attrName>
                                        </p:attrNameLst>
                                      </p:cBhvr>
                                      <p:to>
                                        <p:strVal val="visible"/>
                                      </p:to>
                                    </p:set>
                                    <p:anim calcmode="lin" valueType="num">
                                      <p:cBhvr>
                                        <p:cTn id="14" dur="500" fill="hold"/>
                                        <p:tgtEl>
                                          <p:spTgt spid="92164">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216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216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6B8E21E8-5B00-424E-806B-27445EB0DE5F}" type="slidenum">
              <a:rPr lang="ar-SA" sz="1400"/>
              <a:pPr rtl="0"/>
              <a:t>159</a:t>
            </a:fld>
            <a:endParaRPr lang="en-US" sz="1400"/>
          </a:p>
        </p:txBody>
      </p:sp>
      <p:sp>
        <p:nvSpPr>
          <p:cNvPr id="93188" name="Rectangle 3"/>
          <p:cNvSpPr>
            <a:spLocks noChangeArrowheads="1"/>
          </p:cNvSpPr>
          <p:nvPr/>
        </p:nvSpPr>
        <p:spPr bwMode="auto">
          <a:xfrm>
            <a:off x="179388" y="1989138"/>
            <a:ext cx="8640762" cy="3878262"/>
          </a:xfrm>
          <a:prstGeom prst="rect">
            <a:avLst/>
          </a:prstGeom>
          <a:noFill/>
          <a:ln w="9525">
            <a:noFill/>
            <a:miter lim="800000"/>
            <a:headEnd/>
            <a:tailEnd/>
          </a:ln>
        </p:spPr>
        <p:txBody>
          <a:bodyPr/>
          <a:lstStyle/>
          <a:p>
            <a:pPr marL="342900" indent="-342900" algn="justLow">
              <a:spcBef>
                <a:spcPts val="0"/>
              </a:spcBef>
              <a:buClr>
                <a:schemeClr val="folHlink"/>
              </a:buClr>
              <a:buSzPct val="60000"/>
            </a:pPr>
            <a:r>
              <a:rPr lang="ar-SA" sz="2800" dirty="0">
                <a:solidFill>
                  <a:srgbClr val="C00000"/>
                </a:solidFill>
                <a:cs typeface="Traditional Arabic" pitchFamily="2" charset="-78"/>
              </a:rPr>
              <a:t>ثانياً: إثبات صلة تحكيم الشريعة بتوحيد </a:t>
            </a:r>
            <a:r>
              <a:rPr lang="ar-SA" sz="2800" dirty="0" smtClean="0">
                <a:solidFill>
                  <a:srgbClr val="C00000"/>
                </a:solidFill>
                <a:cs typeface="Traditional Arabic" pitchFamily="2" charset="-78"/>
              </a:rPr>
              <a:t>الربوبية: </a:t>
            </a:r>
            <a:endParaRPr lang="ar-SA" sz="2800" dirty="0">
              <a:solidFill>
                <a:srgbClr val="C00000"/>
              </a:solidFill>
              <a:cs typeface="Traditional Arabic" pitchFamily="2" charset="-78"/>
            </a:endParaRPr>
          </a:p>
          <a:p>
            <a:pPr marL="342900" indent="-342900" algn="justLow">
              <a:spcBef>
                <a:spcPts val="0"/>
              </a:spcBef>
              <a:buClr>
                <a:srgbClr val="C00000"/>
              </a:buClr>
              <a:buSzPct val="100000"/>
              <a:buFont typeface="Arial" pitchFamily="34" charset="0"/>
              <a:buChar char="•"/>
            </a:pPr>
            <a:r>
              <a:rPr lang="ar-SA" sz="2800" b="0" dirty="0">
                <a:cs typeface="Traditional Arabic" pitchFamily="2" charset="-78"/>
              </a:rPr>
              <a:t>لما كان الله ربَّ العالمين له الخلق والأمر كان </a:t>
            </a:r>
            <a:r>
              <a:rPr lang="ar-EG" sz="2800" b="0" dirty="0">
                <a:cs typeface="Traditional Arabic" pitchFamily="2" charset="-78"/>
              </a:rPr>
              <a:t>إسناد الأمر </a:t>
            </a:r>
            <a:r>
              <a:rPr lang="ar-SA" sz="2800" b="0" dirty="0">
                <a:cs typeface="Traditional Arabic" pitchFamily="2" charset="-78"/>
              </a:rPr>
              <a:t>إلى غيره </a:t>
            </a:r>
            <a:r>
              <a:rPr lang="ar-SA" sz="2800" b="0" dirty="0" err="1">
                <a:cs typeface="Traditional Arabic" pitchFamily="2" charset="-78"/>
              </a:rPr>
              <a:t>ش</a:t>
            </a:r>
            <a:r>
              <a:rPr lang="ar-EG" sz="2800" b="0" dirty="0">
                <a:cs typeface="Traditional Arabic" pitchFamily="2" charset="-78"/>
              </a:rPr>
              <a:t>ِ</a:t>
            </a:r>
            <a:r>
              <a:rPr lang="ar-SA" sz="2800" b="0" dirty="0" err="1">
                <a:cs typeface="Traditional Arabic" pitchFamily="2" charset="-78"/>
              </a:rPr>
              <a:t>رْكًا</a:t>
            </a:r>
            <a:r>
              <a:rPr lang="ar-SA" sz="2800" b="0" dirty="0">
                <a:cs typeface="Traditional Arabic" pitchFamily="2" charset="-78"/>
              </a:rPr>
              <a:t> في </a:t>
            </a:r>
            <a:r>
              <a:rPr lang="ar-SA" sz="2800" b="0" dirty="0" smtClean="0">
                <a:cs typeface="Traditional Arabic" pitchFamily="2" charset="-78"/>
              </a:rPr>
              <a:t>الربوبية.</a:t>
            </a:r>
          </a:p>
          <a:p>
            <a:pPr marL="342900" indent="-342900" algn="justLow">
              <a:spcBef>
                <a:spcPts val="0"/>
              </a:spcBef>
              <a:buClr>
                <a:srgbClr val="C00000"/>
              </a:buClr>
              <a:buSzPct val="100000"/>
              <a:buFont typeface="Arial" pitchFamily="34" charset="0"/>
              <a:buChar char="•"/>
            </a:pPr>
            <a:r>
              <a:rPr lang="ar-SA" sz="2800" b="0" dirty="0" smtClean="0">
                <a:cs typeface="Traditional Arabic" pitchFamily="2" charset="-78"/>
              </a:rPr>
              <a:t>قال </a:t>
            </a:r>
            <a:r>
              <a:rPr lang="ar-SA" sz="2800" b="0" dirty="0">
                <a:cs typeface="Traditional Arabic" pitchFamily="2" charset="-78"/>
              </a:rPr>
              <a:t>تعالى</a:t>
            </a:r>
            <a:r>
              <a:rPr lang="ar-SA" sz="2800" b="0" dirty="0" smtClean="0">
                <a:cs typeface="Traditional Arabic" pitchFamily="2" charset="-78"/>
              </a:rPr>
              <a:t>: </a:t>
            </a:r>
            <a:r>
              <a:rPr lang="ar-SA" sz="2800" b="0" spc="-50" dirty="0" smtClean="0">
                <a:cs typeface="CTraditional Arabic" pitchFamily="2" charset="-78"/>
              </a:rPr>
              <a:t>﴿ </a:t>
            </a:r>
            <a:r>
              <a:rPr lang="ar-SA" sz="2800" b="0" spc="-50" dirty="0" smtClean="0">
                <a:solidFill>
                  <a:srgbClr val="00B0F0"/>
                </a:solidFill>
                <a:cs typeface="Traditional Arabic" pitchFamily="2" charset="-78"/>
              </a:rPr>
              <a:t>أَلا لَهُ الْخَلْقُ وَالأَمْرُ تَبَارَكَ اللَّهُ رَبُّ الْعَالَمِينَ </a:t>
            </a:r>
            <a:r>
              <a:rPr lang="ar-SA" sz="2800" b="0" spc="-50" dirty="0" smtClean="0">
                <a:cs typeface="CTraditional Arabic" pitchFamily="2" charset="-78"/>
              </a:rPr>
              <a:t>﴾</a:t>
            </a:r>
            <a:r>
              <a:rPr lang="ar-SA" sz="2800" b="0" spc="-50" dirty="0" smtClean="0">
                <a:cs typeface="Traditional Arabic" pitchFamily="2" charset="-78"/>
              </a:rPr>
              <a:t>.</a:t>
            </a:r>
          </a:p>
          <a:p>
            <a:pPr marL="342900" indent="-342900" algn="justLow">
              <a:spcBef>
                <a:spcPts val="0"/>
              </a:spcBef>
              <a:buClr>
                <a:schemeClr val="folHlink"/>
              </a:buClr>
              <a:buSzPct val="60000"/>
            </a:pPr>
            <a:r>
              <a:rPr lang="ar-SA" sz="2800" dirty="0" smtClean="0">
                <a:solidFill>
                  <a:srgbClr val="C00000"/>
                </a:solidFill>
                <a:cs typeface="Traditional Arabic" pitchFamily="2" charset="-78"/>
                <a:sym typeface="AGA Arabesque" pitchFamily="2" charset="2"/>
              </a:rPr>
              <a:t>ثالثاً: إثبات صلة تحكيم الشريعة بتوحيد الأسماء والصفات: </a:t>
            </a:r>
          </a:p>
          <a:p>
            <a:pPr marL="342900" indent="-342900" algn="justLow">
              <a:spcBef>
                <a:spcPts val="0"/>
              </a:spcBef>
              <a:buClr>
                <a:srgbClr val="C00000"/>
              </a:buClr>
              <a:buSzPct val="100000"/>
              <a:buFont typeface="Arial" pitchFamily="34" charset="0"/>
              <a:buChar char="•"/>
            </a:pPr>
            <a:r>
              <a:rPr lang="ar-SA" sz="2800" b="0" dirty="0" smtClean="0">
                <a:cs typeface="Traditional Arabic" pitchFamily="2" charset="-78"/>
                <a:sym typeface="AGA Arabesque" pitchFamily="2" charset="2"/>
              </a:rPr>
              <a:t>قال تعالى: </a:t>
            </a:r>
            <a:r>
              <a:rPr lang="ar-SA" sz="2800" b="0" spc="-50" dirty="0" smtClean="0">
                <a:cs typeface="CTraditional Arabic" pitchFamily="2" charset="-78"/>
              </a:rPr>
              <a:t>﴿ </a:t>
            </a:r>
            <a:r>
              <a:rPr lang="ar-SA" sz="2800" b="0" spc="-50" dirty="0" err="1" smtClean="0">
                <a:solidFill>
                  <a:srgbClr val="00B0F0"/>
                </a:solidFill>
                <a:cs typeface="Traditional Arabic" pitchFamily="2" charset="-78"/>
              </a:rPr>
              <a:t>أَفَحُكْمَ</a:t>
            </a:r>
            <a:r>
              <a:rPr lang="ar-SA" sz="2800" b="0" spc="-50" dirty="0" smtClean="0">
                <a:solidFill>
                  <a:srgbClr val="00B0F0"/>
                </a:solidFill>
                <a:cs typeface="Traditional Arabic" pitchFamily="2" charset="-78"/>
              </a:rPr>
              <a:t> الْجَاهِلِيَّةِ يَبْغُونَ وَمَنْ أَحْسَنُ مِنْ اللَّهِ حُكْماً لِقَوْمٍ يُوقِنُونَ </a:t>
            </a:r>
            <a:r>
              <a:rPr lang="ar-SA" sz="2800" b="0" spc="-50" dirty="0" smtClean="0">
                <a:cs typeface="CTraditional Arabic" pitchFamily="2" charset="-78"/>
              </a:rPr>
              <a:t>﴾</a:t>
            </a:r>
            <a:r>
              <a:rPr lang="ar-SA" sz="2800" b="0" spc="-50" dirty="0" smtClean="0">
                <a:cs typeface="Traditional Arabic" pitchFamily="2" charset="-78"/>
              </a:rPr>
              <a:t>, ف</a:t>
            </a:r>
            <a:r>
              <a:rPr lang="ar-SA" sz="2800" b="0" dirty="0" smtClean="0">
                <a:cs typeface="Traditional Arabic" pitchFamily="2" charset="-78"/>
                <a:sym typeface="AGA Arabesque" pitchFamily="2" charset="2"/>
              </a:rPr>
              <a:t>من صفاته تعالى أنه </a:t>
            </a:r>
            <a:r>
              <a:rPr lang="ar-SA" sz="2800" b="0" dirty="0" err="1" smtClean="0">
                <a:cs typeface="Traditional Arabic" pitchFamily="2" charset="-78"/>
                <a:sym typeface="AGA Arabesque" pitchFamily="2" charset="2"/>
              </a:rPr>
              <a:t>الح</a:t>
            </a:r>
            <a:r>
              <a:rPr lang="ar-EG" sz="2800" b="0" dirty="0" smtClean="0">
                <a:cs typeface="Traditional Arabic" pitchFamily="2" charset="-78"/>
                <a:sym typeface="AGA Arabesque" pitchFamily="2" charset="2"/>
              </a:rPr>
              <a:t>َ</a:t>
            </a:r>
            <a:r>
              <a:rPr lang="ar-SA" sz="2800" b="0" dirty="0" smtClean="0">
                <a:cs typeface="Traditional Arabic" pitchFamily="2" charset="-78"/>
                <a:sym typeface="AGA Arabesque" pitchFamily="2" charset="2"/>
              </a:rPr>
              <a:t>كَم والحكيم</a:t>
            </a:r>
            <a:r>
              <a:rPr lang="ar-EG" sz="2800" b="0" dirty="0" smtClean="0">
                <a:cs typeface="Traditional Arabic" pitchFamily="2" charset="-78"/>
                <a:sym typeface="AGA Arabesque" pitchFamily="2" charset="2"/>
              </a:rPr>
              <a:t>،</a:t>
            </a:r>
            <a:r>
              <a:rPr lang="ar-SA" sz="2800" b="0" dirty="0" smtClean="0">
                <a:cs typeface="Traditional Arabic" pitchFamily="2" charset="-78"/>
                <a:sym typeface="AGA Arabesque" pitchFamily="2" charset="2"/>
              </a:rPr>
              <a:t> وذلك من أسمائه</a:t>
            </a:r>
            <a:r>
              <a:rPr lang="ar-EG" sz="2800" b="0" dirty="0" smtClean="0">
                <a:cs typeface="Traditional Arabic" pitchFamily="2" charset="-78"/>
                <a:sym typeface="AGA Arabesque" pitchFamily="2" charset="2"/>
              </a:rPr>
              <a:t>،</a:t>
            </a:r>
            <a:r>
              <a:rPr lang="ar-SA" sz="2800" b="0" dirty="0" smtClean="0">
                <a:cs typeface="Traditional Arabic" pitchFamily="2" charset="-78"/>
                <a:sym typeface="AGA Arabesque" pitchFamily="2" charset="2"/>
              </a:rPr>
              <a:t> وحكمه هو أحسن حكم. </a:t>
            </a:r>
          </a:p>
          <a:p>
            <a:pPr marL="342900" indent="-342900" algn="justLow">
              <a:spcBef>
                <a:spcPts val="0"/>
              </a:spcBef>
              <a:buClr>
                <a:srgbClr val="C00000"/>
              </a:buClr>
              <a:buSzPct val="100000"/>
              <a:buFont typeface="Arial" pitchFamily="34" charset="0"/>
              <a:buChar char="•"/>
            </a:pPr>
            <a:endParaRPr lang="ar-SA" sz="2800" b="0" dirty="0">
              <a:cs typeface="Traditional Arabic" pitchFamily="2" charset="-78"/>
              <a:sym typeface="AGA Arabesque" pitchFamily="2" charset="2"/>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تحكيم الشريعة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3188">
                                            <p:txEl>
                                              <p:pRg st="0" end="0"/>
                                            </p:txEl>
                                          </p:spTgt>
                                        </p:tgtEl>
                                        <p:attrNameLst>
                                          <p:attrName>style.visibility</p:attrName>
                                        </p:attrNameLst>
                                      </p:cBhvr>
                                      <p:to>
                                        <p:strVal val="visible"/>
                                      </p:to>
                                    </p:set>
                                    <p:anim calcmode="lin" valueType="num">
                                      <p:cBhvr>
                                        <p:cTn id="7" dur="500" fill="hold"/>
                                        <p:tgtEl>
                                          <p:spTgt spid="93188">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318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318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3188">
                                            <p:txEl>
                                              <p:pRg st="1" end="1"/>
                                            </p:txEl>
                                          </p:spTgt>
                                        </p:tgtEl>
                                        <p:attrNameLst>
                                          <p:attrName>style.visibility</p:attrName>
                                        </p:attrNameLst>
                                      </p:cBhvr>
                                      <p:to>
                                        <p:strVal val="visible"/>
                                      </p:to>
                                    </p:set>
                                    <p:anim calcmode="lin" valueType="num">
                                      <p:cBhvr>
                                        <p:cTn id="14" dur="500" fill="hold"/>
                                        <p:tgtEl>
                                          <p:spTgt spid="93188">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3188">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318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93188">
                                            <p:txEl>
                                              <p:pRg st="2" end="2"/>
                                            </p:txEl>
                                          </p:spTgt>
                                        </p:tgtEl>
                                        <p:attrNameLst>
                                          <p:attrName>style.visibility</p:attrName>
                                        </p:attrNameLst>
                                      </p:cBhvr>
                                      <p:to>
                                        <p:strVal val="visible"/>
                                      </p:to>
                                    </p:set>
                                    <p:anim calcmode="lin" valueType="num">
                                      <p:cBhvr>
                                        <p:cTn id="21" dur="500" fill="hold"/>
                                        <p:tgtEl>
                                          <p:spTgt spid="93188">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9318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318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93188">
                                            <p:txEl>
                                              <p:pRg st="3" end="3"/>
                                            </p:txEl>
                                          </p:spTgt>
                                        </p:tgtEl>
                                        <p:attrNameLst>
                                          <p:attrName>style.visibility</p:attrName>
                                        </p:attrNameLst>
                                      </p:cBhvr>
                                      <p:to>
                                        <p:strVal val="visible"/>
                                      </p:to>
                                    </p:set>
                                    <p:anim calcmode="lin" valueType="num">
                                      <p:cBhvr>
                                        <p:cTn id="28" dur="500" fill="hold"/>
                                        <p:tgtEl>
                                          <p:spTgt spid="93188">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93188">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93188">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93188">
                                            <p:txEl>
                                              <p:pRg st="4" end="4"/>
                                            </p:txEl>
                                          </p:spTgt>
                                        </p:tgtEl>
                                        <p:attrNameLst>
                                          <p:attrName>style.visibility</p:attrName>
                                        </p:attrNameLst>
                                      </p:cBhvr>
                                      <p:to>
                                        <p:strVal val="visible"/>
                                      </p:to>
                                    </p:set>
                                    <p:anim calcmode="lin" valueType="num">
                                      <p:cBhvr>
                                        <p:cTn id="35" dur="500" fill="hold"/>
                                        <p:tgtEl>
                                          <p:spTgt spid="93188">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93188">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9318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02CE17D2-A6DB-47F1-8777-F888EB45C50B}" type="slidenum">
              <a:rPr lang="ar-SA" sz="1400"/>
              <a:pPr rtl="0"/>
              <a:t>160</a:t>
            </a:fld>
            <a:endParaRPr lang="en-US" sz="1400"/>
          </a:p>
        </p:txBody>
      </p:sp>
      <p:sp>
        <p:nvSpPr>
          <p:cNvPr id="94212" name="Rectangle 3"/>
          <p:cNvSpPr>
            <a:spLocks noChangeArrowheads="1"/>
          </p:cNvSpPr>
          <p:nvPr/>
        </p:nvSpPr>
        <p:spPr bwMode="auto">
          <a:xfrm>
            <a:off x="179388" y="1989138"/>
            <a:ext cx="8640762" cy="3322637"/>
          </a:xfrm>
          <a:prstGeom prst="rect">
            <a:avLst/>
          </a:prstGeom>
          <a:noFill/>
          <a:ln w="9525">
            <a:noFill/>
            <a:miter lim="800000"/>
            <a:headEnd/>
            <a:tailEnd/>
          </a:ln>
        </p:spPr>
        <p:txBody>
          <a:bodyPr/>
          <a:lstStyle/>
          <a:p>
            <a:pPr marL="355600" indent="-355600" algn="justLow">
              <a:spcBef>
                <a:spcPts val="0"/>
              </a:spcBef>
              <a:buClr>
                <a:srgbClr val="3366FF"/>
              </a:buClr>
              <a:buSzPct val="120000"/>
              <a:buFont typeface="Wingdings" pitchFamily="2" charset="2"/>
              <a:buChar char="§"/>
            </a:pPr>
            <a:r>
              <a:rPr lang="ar-SA" sz="2800" b="0" dirty="0" smtClean="0">
                <a:solidFill>
                  <a:srgbClr val="0000FF"/>
                </a:solidFill>
                <a:latin typeface="+mn-lt"/>
                <a:cs typeface="SKR HEAD1" pitchFamily="2" charset="-78"/>
              </a:rPr>
              <a:t>أحوال الحكم بغير ما أنزل الله وحُكم كل منها</a:t>
            </a:r>
          </a:p>
          <a:p>
            <a:pPr marL="342900" indent="-3429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ورد الحكم على من حكم بغير ما أنزل الله بالفسق والظلم والكفر, وتوضيح ذلك:</a:t>
            </a:r>
          </a:p>
          <a:p>
            <a:pPr marL="355600" indent="-355600" algn="justLow">
              <a:spcBef>
                <a:spcPts val="0"/>
              </a:spcBef>
              <a:buClr>
                <a:schemeClr val="folHlink"/>
              </a:buClr>
              <a:buSzPct val="60000"/>
            </a:pPr>
            <a:r>
              <a:rPr lang="ar-SA" sz="2800" b="0" spc="-70" dirty="0" smtClean="0">
                <a:cs typeface="Traditional Arabic" pitchFamily="2" charset="-78"/>
              </a:rPr>
              <a:t>أ- </a:t>
            </a:r>
            <a:r>
              <a:rPr lang="ar-SA" sz="2800" b="0" spc="-70" dirty="0" smtClean="0">
                <a:cs typeface="CTraditional Arabic" pitchFamily="2" charset="-78"/>
              </a:rPr>
              <a:t>﴿ </a:t>
            </a:r>
            <a:r>
              <a:rPr lang="ar-SA" sz="2800" b="0" spc="-70" dirty="0" smtClean="0">
                <a:solidFill>
                  <a:srgbClr val="00B0F0"/>
                </a:solidFill>
                <a:cs typeface="Traditional Arabic" pitchFamily="2" charset="-78"/>
              </a:rPr>
              <a:t>وَمَنْ لَمْ يَحْكُمْ بِمَا أَنزَلَ اللَّهُ فَأُوْلَئِكَ هُمْ الْفَاسِقُونَ </a:t>
            </a:r>
            <a:r>
              <a:rPr lang="ar-SA" sz="2800" b="0" spc="-70" dirty="0" smtClean="0">
                <a:cs typeface="CTraditional Arabic" pitchFamily="2" charset="-78"/>
              </a:rPr>
              <a:t>﴾</a:t>
            </a:r>
            <a:r>
              <a:rPr lang="ar-SA" sz="2800" b="0" spc="-70" dirty="0" smtClean="0">
                <a:cs typeface="Traditional Arabic" pitchFamily="2" charset="-78"/>
              </a:rPr>
              <a:t>, الفسق: هو الخروج عن الطاعة, وجعل الحكم بغير ما أنزل الله فسقاً لأنه خروج عن دائرة العبودية لله تعالى إلى ادعاء حق من حقوق الألوهية لغير الله من المشرعين, ويعد خروجاً عن إفراد الله بالعبودية إلى إشراك غيره معه.</a:t>
            </a:r>
          </a:p>
          <a:p>
            <a:pPr marL="355600" indent="-355600" algn="justLow">
              <a:spcBef>
                <a:spcPts val="0"/>
              </a:spcBef>
              <a:buClr>
                <a:schemeClr val="folHlink"/>
              </a:buClr>
              <a:buSzPct val="60000"/>
            </a:pPr>
            <a:r>
              <a:rPr lang="ar-SA" sz="2800" b="0" spc="-50" dirty="0" smtClean="0">
                <a:cs typeface="Traditional Arabic" pitchFamily="2" charset="-78"/>
              </a:rPr>
              <a:t>ب- </a:t>
            </a:r>
            <a:r>
              <a:rPr lang="ar-SA" sz="2800" b="0" spc="-50" dirty="0" smtClean="0">
                <a:cs typeface="CTraditional Arabic" pitchFamily="2" charset="-78"/>
              </a:rPr>
              <a:t>﴿ </a:t>
            </a:r>
            <a:r>
              <a:rPr lang="ar-SA" sz="2800" b="0" spc="-50" dirty="0" smtClean="0">
                <a:solidFill>
                  <a:srgbClr val="00B0F0"/>
                </a:solidFill>
                <a:cs typeface="Traditional Arabic" pitchFamily="2" charset="-78"/>
              </a:rPr>
              <a:t>وَمَنْ لَمْ يَحْكُمْ بِمَا أَنزَلَ اللَّهُ فَأُوْلَئِكَ هُمْ الظَّالِمُونَ </a:t>
            </a:r>
            <a:r>
              <a:rPr lang="ar-SA" sz="2800" b="0" spc="-50" dirty="0" smtClean="0">
                <a:cs typeface="CTraditional Arabic" pitchFamily="2" charset="-78"/>
              </a:rPr>
              <a:t>﴾</a:t>
            </a:r>
            <a:r>
              <a:rPr lang="ar-SA" sz="2800" b="0" spc="-50" dirty="0" smtClean="0">
                <a:cs typeface="Traditional Arabic" pitchFamily="2" charset="-78"/>
              </a:rPr>
              <a:t>, الظلم: وضع الشيء في غير موضعه، والحكم بما أنزل الله هو الحق وما عداه باطل، ولا شك أن الحكم بغير ما أنزل وضع للحكم في غير موضعه، وهو ظلم للنفس أولاً، وظلم لمن يُشرّع لهم الحكم ثانياً.</a:t>
            </a:r>
          </a:p>
          <a:p>
            <a:pPr marL="355600" indent="-355600" algn="justLow">
              <a:spcBef>
                <a:spcPts val="0"/>
              </a:spcBef>
              <a:buClr>
                <a:schemeClr val="folHlink"/>
              </a:buClr>
              <a:buSzPct val="60000"/>
            </a:pPr>
            <a:r>
              <a:rPr lang="ar-SA" sz="2800" b="0" spc="-50" dirty="0" smtClean="0">
                <a:cs typeface="Traditional Arabic" pitchFamily="2" charset="-78"/>
              </a:rPr>
              <a:t>ج- </a:t>
            </a:r>
            <a:r>
              <a:rPr lang="ar-SA" sz="2800" b="0" spc="-50" dirty="0" smtClean="0">
                <a:cs typeface="CTraditional Arabic" pitchFamily="2" charset="-78"/>
              </a:rPr>
              <a:t>﴿ </a:t>
            </a:r>
            <a:r>
              <a:rPr lang="ar-SA" sz="2800" b="0" spc="-50" dirty="0" smtClean="0">
                <a:solidFill>
                  <a:srgbClr val="00B0F0"/>
                </a:solidFill>
                <a:cs typeface="Traditional Arabic" pitchFamily="2" charset="-78"/>
              </a:rPr>
              <a:t>وَمَنْ لَمْ يَحْكُمْ بِمَا أَنزَلَ اللَّهُ فَأُوْلَئِكَ هُمْ الْكَافِرُونَ </a:t>
            </a:r>
            <a:r>
              <a:rPr lang="ar-SA" sz="2800" b="0" spc="-50" dirty="0" smtClean="0">
                <a:cs typeface="CTraditional Arabic" pitchFamily="2" charset="-78"/>
              </a:rPr>
              <a:t>﴾</a:t>
            </a:r>
            <a:r>
              <a:rPr lang="ar-SA" sz="2800" b="0" spc="-50" dirty="0" smtClean="0">
                <a:cs typeface="Traditional Arabic" pitchFamily="2" charset="-78"/>
              </a:rPr>
              <a:t>, والكفر هو الجحود والتغطية، ومن حكم بغير ما أنزل الله فقد جحد حق الله في الحكم والتشريع.</a:t>
            </a:r>
            <a:endParaRPr lang="ar-SA" sz="2800" b="0" dirty="0" smtClean="0">
              <a:cs typeface="Traditional Arabic" pitchFamily="2" charset="-78"/>
            </a:endParaRPr>
          </a:p>
          <a:p>
            <a:pPr marL="355600" indent="-355600" algn="justLow">
              <a:spcBef>
                <a:spcPts val="0"/>
              </a:spcBef>
              <a:buClr>
                <a:schemeClr val="folHlink"/>
              </a:buClr>
              <a:buSzPct val="60000"/>
            </a:pPr>
            <a:endParaRPr lang="ar-SA" sz="2800" b="0" dirty="0">
              <a:cs typeface="Traditional Arabic" pitchFamily="2" charset="-78"/>
              <a:sym typeface="AGA Arabesque" pitchFamily="2" charset="2"/>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تحكيم الشريعة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4212">
                                            <p:txEl>
                                              <p:pRg st="0" end="0"/>
                                            </p:txEl>
                                          </p:spTgt>
                                        </p:tgtEl>
                                        <p:attrNameLst>
                                          <p:attrName>style.visibility</p:attrName>
                                        </p:attrNameLst>
                                      </p:cBhvr>
                                      <p:to>
                                        <p:strVal val="visible"/>
                                      </p:to>
                                    </p:set>
                                    <p:anim calcmode="lin" valueType="num">
                                      <p:cBhvr>
                                        <p:cTn id="7" dur="500" fill="hold"/>
                                        <p:tgtEl>
                                          <p:spTgt spid="94212">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421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421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4212">
                                            <p:txEl>
                                              <p:pRg st="1" end="1"/>
                                            </p:txEl>
                                          </p:spTgt>
                                        </p:tgtEl>
                                        <p:attrNameLst>
                                          <p:attrName>style.visibility</p:attrName>
                                        </p:attrNameLst>
                                      </p:cBhvr>
                                      <p:to>
                                        <p:strVal val="visible"/>
                                      </p:to>
                                    </p:set>
                                    <p:anim calcmode="lin" valueType="num">
                                      <p:cBhvr>
                                        <p:cTn id="14" dur="500" fill="hold"/>
                                        <p:tgtEl>
                                          <p:spTgt spid="94212">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421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421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94212">
                                            <p:txEl>
                                              <p:pRg st="2" end="2"/>
                                            </p:txEl>
                                          </p:spTgt>
                                        </p:tgtEl>
                                        <p:attrNameLst>
                                          <p:attrName>style.visibility</p:attrName>
                                        </p:attrNameLst>
                                      </p:cBhvr>
                                      <p:to>
                                        <p:strVal val="visible"/>
                                      </p:to>
                                    </p:set>
                                    <p:anim calcmode="lin" valueType="num">
                                      <p:cBhvr>
                                        <p:cTn id="21" dur="500" fill="hold"/>
                                        <p:tgtEl>
                                          <p:spTgt spid="94212">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94212">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421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94212">
                                            <p:txEl>
                                              <p:pRg st="3" end="3"/>
                                            </p:txEl>
                                          </p:spTgt>
                                        </p:tgtEl>
                                        <p:attrNameLst>
                                          <p:attrName>style.visibility</p:attrName>
                                        </p:attrNameLst>
                                      </p:cBhvr>
                                      <p:to>
                                        <p:strVal val="visible"/>
                                      </p:to>
                                    </p:set>
                                    <p:anim calcmode="lin" valueType="num">
                                      <p:cBhvr>
                                        <p:cTn id="28" dur="500" fill="hold"/>
                                        <p:tgtEl>
                                          <p:spTgt spid="94212">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94212">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9421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94212">
                                            <p:txEl>
                                              <p:pRg st="4" end="4"/>
                                            </p:txEl>
                                          </p:spTgt>
                                        </p:tgtEl>
                                        <p:attrNameLst>
                                          <p:attrName>style.visibility</p:attrName>
                                        </p:attrNameLst>
                                      </p:cBhvr>
                                      <p:to>
                                        <p:strVal val="visible"/>
                                      </p:to>
                                    </p:set>
                                    <p:anim calcmode="lin" valueType="num">
                                      <p:cBhvr>
                                        <p:cTn id="35" dur="500" fill="hold"/>
                                        <p:tgtEl>
                                          <p:spTgt spid="94212">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94212">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942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02CE17D2-A6DB-47F1-8777-F888EB45C50B}" type="slidenum">
              <a:rPr lang="ar-SA" sz="1400"/>
              <a:pPr rtl="0"/>
              <a:t>161</a:t>
            </a:fld>
            <a:endParaRPr lang="en-US" sz="1400"/>
          </a:p>
        </p:txBody>
      </p:sp>
      <p:sp>
        <p:nvSpPr>
          <p:cNvPr id="94212" name="Rectangle 3"/>
          <p:cNvSpPr>
            <a:spLocks noChangeArrowheads="1"/>
          </p:cNvSpPr>
          <p:nvPr/>
        </p:nvSpPr>
        <p:spPr bwMode="auto">
          <a:xfrm>
            <a:off x="179388" y="1989138"/>
            <a:ext cx="8640762" cy="3322637"/>
          </a:xfrm>
          <a:prstGeom prst="rect">
            <a:avLst/>
          </a:prstGeom>
          <a:noFill/>
          <a:ln w="9525">
            <a:noFill/>
            <a:miter lim="800000"/>
            <a:headEnd/>
            <a:tailEnd/>
          </a:ln>
        </p:spPr>
        <p:txBody>
          <a:bodyPr/>
          <a:lstStyle/>
          <a:p>
            <a:pPr marL="342900" indent="-3429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التفصيل الذي يذكره العلماء في شأن الحكم على </a:t>
            </a:r>
            <a:r>
              <a:rPr lang="ar-SA" sz="2800" dirty="0">
                <a:solidFill>
                  <a:srgbClr val="C00000"/>
                </a:solidFill>
                <a:cs typeface="Traditional Arabic" pitchFamily="2" charset="-78"/>
              </a:rPr>
              <a:t>من حَكَمَ بغير ما أنزل الله يمكن إيجازه </a:t>
            </a:r>
            <a:r>
              <a:rPr lang="ar-SA" sz="2800" dirty="0" smtClean="0">
                <a:solidFill>
                  <a:srgbClr val="C00000"/>
                </a:solidFill>
                <a:cs typeface="Traditional Arabic" pitchFamily="2" charset="-78"/>
              </a:rPr>
              <a:t>في حالتين: </a:t>
            </a:r>
            <a:endParaRPr lang="ar-SA" sz="2800" dirty="0">
              <a:solidFill>
                <a:srgbClr val="C00000"/>
              </a:solidFill>
              <a:cs typeface="Traditional Arabic" pitchFamily="2" charset="-78"/>
            </a:endParaRPr>
          </a:p>
          <a:p>
            <a:pPr marL="355600" indent="-355600" algn="justLow">
              <a:spcBef>
                <a:spcPts val="0"/>
              </a:spcBef>
              <a:buClr>
                <a:srgbClr val="C00000"/>
              </a:buClr>
              <a:buSzPct val="50000"/>
              <a:buFont typeface="Wingdings" pitchFamily="2" charset="2"/>
              <a:buChar char="v"/>
            </a:pPr>
            <a:r>
              <a:rPr lang="ar-SA" sz="2800" dirty="0">
                <a:solidFill>
                  <a:srgbClr val="C00000"/>
                </a:solidFill>
                <a:cs typeface="Traditional Arabic" pitchFamily="2" charset="-78"/>
                <a:sym typeface="AGA Arabesque" pitchFamily="2" charset="2"/>
              </a:rPr>
              <a:t>الحالة الأولى: </a:t>
            </a:r>
            <a:r>
              <a:rPr lang="ar-SA" sz="2800" b="0" dirty="0">
                <a:cs typeface="Traditional Arabic" pitchFamily="2" charset="-78"/>
                <a:sym typeface="AGA Arabesque" pitchFamily="2" charset="2"/>
              </a:rPr>
              <a:t>من حكم بغير ما أنزل الله، جاحداً لحكم الله، معتقداً أن الحكم والتشريع ليس حقاً لله، أو اعتقد أن حكم الله تعالى لا يصلح للناس ولا ينفعهم، وأن حكم غير الله أفضل من حكم الله أو </a:t>
            </a:r>
            <a:r>
              <a:rPr lang="ar-SA" sz="2800" b="0" dirty="0" smtClean="0">
                <a:cs typeface="Traditional Arabic" pitchFamily="2" charset="-78"/>
                <a:sym typeface="AGA Arabesque" pitchFamily="2" charset="2"/>
              </a:rPr>
              <a:t>مثله, </a:t>
            </a:r>
            <a:r>
              <a:rPr lang="ar-SA" sz="2800" b="0" dirty="0">
                <a:cs typeface="Traditional Arabic" pitchFamily="2" charset="-78"/>
                <a:sym typeface="AGA Arabesque" pitchFamily="2" charset="2"/>
              </a:rPr>
              <a:t>أو أنه يجوز له أن يحكم بغير ما أنزل الله، فمن اعتقد شيئاً من ذلك فهو كافر كفراً </a:t>
            </a:r>
            <a:r>
              <a:rPr lang="ar-SA" sz="2800" b="0" dirty="0" err="1">
                <a:cs typeface="Traditional Arabic" pitchFamily="2" charset="-78"/>
                <a:sym typeface="AGA Arabesque" pitchFamily="2" charset="2"/>
              </a:rPr>
              <a:t>اعتقادياً</a:t>
            </a:r>
            <a:r>
              <a:rPr lang="ar-SA" sz="2800" b="0" dirty="0">
                <a:cs typeface="Traditional Arabic" pitchFamily="2" charset="-78"/>
                <a:sym typeface="AGA Arabesque" pitchFamily="2" charset="2"/>
              </a:rPr>
              <a:t> أكبر مخرجاً له من ملة </a:t>
            </a:r>
            <a:r>
              <a:rPr lang="ar-SA" sz="2800" b="0" dirty="0" smtClean="0">
                <a:cs typeface="Traditional Arabic" pitchFamily="2" charset="-78"/>
                <a:sym typeface="AGA Arabesque" pitchFamily="2" charset="2"/>
              </a:rPr>
              <a:t>الإسلام, </a:t>
            </a:r>
            <a:r>
              <a:rPr lang="ar-SA" sz="2800" b="0" dirty="0">
                <a:cs typeface="Traditional Arabic" pitchFamily="2" charset="-78"/>
                <a:sym typeface="AGA Arabesque" pitchFamily="2" charset="2"/>
              </a:rPr>
              <a:t>والعياذ بالله</a:t>
            </a:r>
            <a:r>
              <a:rPr lang="ar-SA" sz="2800" b="0" dirty="0" smtClean="0">
                <a:cs typeface="Traditional Arabic" pitchFamily="2" charset="-78"/>
                <a:sym typeface="AGA Arabesque" pitchFamily="2" charset="2"/>
              </a:rPr>
              <a:t>.</a:t>
            </a:r>
            <a:endParaRPr lang="ar-SA" sz="2800" b="0" spc="-30" dirty="0">
              <a:cs typeface="Traditional Arabic" pitchFamily="2" charset="-78"/>
              <a:sym typeface="AGA Arabesque" pitchFamily="2" charset="2"/>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تحكيم الشريعة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4212">
                                            <p:txEl>
                                              <p:pRg st="0" end="0"/>
                                            </p:txEl>
                                          </p:spTgt>
                                        </p:tgtEl>
                                        <p:attrNameLst>
                                          <p:attrName>style.visibility</p:attrName>
                                        </p:attrNameLst>
                                      </p:cBhvr>
                                      <p:to>
                                        <p:strVal val="visible"/>
                                      </p:to>
                                    </p:set>
                                    <p:anim calcmode="lin" valueType="num">
                                      <p:cBhvr>
                                        <p:cTn id="7" dur="500" fill="hold"/>
                                        <p:tgtEl>
                                          <p:spTgt spid="94212">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421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421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4212">
                                            <p:txEl>
                                              <p:pRg st="1" end="1"/>
                                            </p:txEl>
                                          </p:spTgt>
                                        </p:tgtEl>
                                        <p:attrNameLst>
                                          <p:attrName>style.visibility</p:attrName>
                                        </p:attrNameLst>
                                      </p:cBhvr>
                                      <p:to>
                                        <p:strVal val="visible"/>
                                      </p:to>
                                    </p:set>
                                    <p:anim calcmode="lin" valueType="num">
                                      <p:cBhvr>
                                        <p:cTn id="14" dur="500" fill="hold"/>
                                        <p:tgtEl>
                                          <p:spTgt spid="94212">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421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42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02CE17D2-A6DB-47F1-8777-F888EB45C50B}" type="slidenum">
              <a:rPr lang="ar-SA" sz="1400"/>
              <a:pPr rtl="0"/>
              <a:t>162</a:t>
            </a:fld>
            <a:endParaRPr lang="en-US" sz="1400"/>
          </a:p>
        </p:txBody>
      </p:sp>
      <p:sp>
        <p:nvSpPr>
          <p:cNvPr id="94212" name="Rectangle 3"/>
          <p:cNvSpPr>
            <a:spLocks noChangeArrowheads="1"/>
          </p:cNvSpPr>
          <p:nvPr/>
        </p:nvSpPr>
        <p:spPr bwMode="auto">
          <a:xfrm>
            <a:off x="179388" y="1989138"/>
            <a:ext cx="8640762" cy="3322637"/>
          </a:xfrm>
          <a:prstGeom prst="rect">
            <a:avLst/>
          </a:prstGeom>
          <a:noFill/>
          <a:ln w="9525">
            <a:noFill/>
            <a:miter lim="800000"/>
            <a:headEnd/>
            <a:tailEnd/>
          </a:ln>
        </p:spPr>
        <p:txBody>
          <a:bodyPr/>
          <a:lstStyle/>
          <a:p>
            <a:pPr marL="355600" indent="-355600" algn="justLow">
              <a:spcBef>
                <a:spcPts val="0"/>
              </a:spcBef>
              <a:buClr>
                <a:srgbClr val="C00000"/>
              </a:buClr>
              <a:buSzPct val="50000"/>
              <a:buFont typeface="Wingdings" pitchFamily="2" charset="2"/>
              <a:buChar char="v"/>
            </a:pPr>
            <a:r>
              <a:rPr lang="ar-SA" sz="2800" dirty="0" smtClean="0">
                <a:solidFill>
                  <a:srgbClr val="C00000"/>
                </a:solidFill>
                <a:cs typeface="Traditional Arabic" pitchFamily="2" charset="-78"/>
                <a:sym typeface="AGA Arabesque" pitchFamily="2" charset="2"/>
              </a:rPr>
              <a:t>الحالة الثانية: </a:t>
            </a:r>
            <a:r>
              <a:rPr lang="ar-SA" sz="2800" b="0" dirty="0">
                <a:cs typeface="Traditional Arabic" pitchFamily="2" charset="-78"/>
                <a:sym typeface="AGA Arabesque" pitchFamily="2" charset="2"/>
              </a:rPr>
              <a:t>من حكم بغير ما أنزل الله مع اعتقاده أن الواجب هو تحكيم شرع الله، وأنه لا يجوز تحكيم شرع غير شرع الله، وإنما حمله على ذلك </a:t>
            </a:r>
            <a:r>
              <a:rPr lang="ar-SA" sz="2800" b="0" dirty="0" err="1" smtClean="0">
                <a:cs typeface="Traditional Arabic" pitchFamily="2" charset="-78"/>
                <a:sym typeface="AGA Arabesque" pitchFamily="2" charset="2"/>
              </a:rPr>
              <a:t>اتباع</a:t>
            </a:r>
            <a:r>
              <a:rPr lang="ar-SA" sz="2800" b="0" dirty="0" smtClean="0">
                <a:cs typeface="Traditional Arabic" pitchFamily="2" charset="-78"/>
                <a:sym typeface="AGA Arabesque" pitchFamily="2" charset="2"/>
              </a:rPr>
              <a:t> </a:t>
            </a:r>
            <a:r>
              <a:rPr lang="ar-SA" sz="2800" b="0" dirty="0">
                <a:cs typeface="Traditional Arabic" pitchFamily="2" charset="-78"/>
                <a:sym typeface="AGA Arabesque" pitchFamily="2" charset="2"/>
              </a:rPr>
              <a:t>شهوته أو هواه، أو ممالأة غيره من الناس ومداهنتهم والخوف منهم، فهذا لا </a:t>
            </a:r>
            <a:r>
              <a:rPr lang="ar-SA" sz="2800" b="0" dirty="0" smtClean="0">
                <a:cs typeface="Traditional Arabic" pitchFamily="2" charset="-78"/>
                <a:sym typeface="AGA Arabesque" pitchFamily="2" charset="2"/>
              </a:rPr>
              <a:t>يُحكَمُ بكفره, </a:t>
            </a:r>
            <a:r>
              <a:rPr lang="ar-SA" sz="2800" b="0" dirty="0">
                <a:cs typeface="Traditional Arabic" pitchFamily="2" charset="-78"/>
                <a:sym typeface="AGA Arabesque" pitchFamily="2" charset="2"/>
              </a:rPr>
              <a:t>ويدخل في وصف الفسوق والظلم، وإن </a:t>
            </a:r>
            <a:r>
              <a:rPr lang="ar-SA" sz="2800" b="0" dirty="0" smtClean="0">
                <a:cs typeface="Traditional Arabic" pitchFamily="2" charset="-78"/>
                <a:sym typeface="AGA Arabesque" pitchFamily="2" charset="2"/>
              </a:rPr>
              <a:t>أُطلق </a:t>
            </a:r>
            <a:r>
              <a:rPr lang="ar-SA" sz="2800" b="0" dirty="0">
                <a:cs typeface="Traditional Arabic" pitchFamily="2" charset="-78"/>
                <a:sym typeface="AGA Arabesque" pitchFamily="2" charset="2"/>
              </a:rPr>
              <a:t>عليه الكفر فالمراد به الكفر </a:t>
            </a:r>
            <a:r>
              <a:rPr lang="ar-SA" sz="2800" b="0" dirty="0" smtClean="0">
                <a:cs typeface="Traditional Arabic" pitchFamily="2" charset="-78"/>
                <a:sym typeface="AGA Arabesque" pitchFamily="2" charset="2"/>
              </a:rPr>
              <a:t>الأصغر, </a:t>
            </a:r>
            <a:r>
              <a:rPr lang="ar-SA" sz="2800" b="0" dirty="0">
                <a:cs typeface="Traditional Arabic" pitchFamily="2" charset="-78"/>
                <a:sym typeface="AGA Arabesque" pitchFamily="2" charset="2"/>
              </a:rPr>
              <a:t>وهو الكفر العملي لا الاعتقادي، وهذا لا يخرج صاحبه من </a:t>
            </a:r>
            <a:r>
              <a:rPr lang="ar-SA" sz="2800" b="0" dirty="0" smtClean="0">
                <a:cs typeface="Traditional Arabic" pitchFamily="2" charset="-78"/>
                <a:sym typeface="AGA Arabesque" pitchFamily="2" charset="2"/>
              </a:rPr>
              <a:t>الملة, ولكنه مرتكب لمعصية كبيرة وآثارها خطيرة, ولكنه لا يكون كافراً, لأن الكفر مرتبط بالاعتقاد وليس بمجرد العمل دون الاعتقاد.</a:t>
            </a:r>
            <a:endParaRPr lang="ar-SA" sz="2800" b="0" dirty="0">
              <a:cs typeface="Traditional Arabic" pitchFamily="2" charset="-78"/>
              <a:sym typeface="AGA Arabesque" pitchFamily="2" charset="2"/>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تحكيم الشريعة</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4212">
                                            <p:txEl>
                                              <p:pRg st="0" end="0"/>
                                            </p:txEl>
                                          </p:spTgt>
                                        </p:tgtEl>
                                        <p:attrNameLst>
                                          <p:attrName>style.visibility</p:attrName>
                                        </p:attrNameLst>
                                      </p:cBhvr>
                                      <p:to>
                                        <p:strVal val="visible"/>
                                      </p:to>
                                    </p:set>
                                    <p:anim calcmode="lin" valueType="num">
                                      <p:cBhvr>
                                        <p:cTn id="7" dur="500" fill="hold"/>
                                        <p:tgtEl>
                                          <p:spTgt spid="94212">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421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42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Grp="1" noChangeArrowheads="1"/>
          </p:cNvSpPr>
          <p:nvPr>
            <p:ph idx="1"/>
          </p:nvPr>
        </p:nvSpPr>
        <p:spPr>
          <a:xfrm>
            <a:off x="179388" y="1989138"/>
            <a:ext cx="8640762" cy="3898900"/>
          </a:xfrm>
        </p:spPr>
        <p:txBody>
          <a:bodyPr/>
          <a:lstStyle/>
          <a:p>
            <a:pPr marL="355600" indent="-355600" algn="justLow" eaLnBrk="1" hangingPunct="1">
              <a:spcBef>
                <a:spcPts val="0"/>
              </a:spcBef>
              <a:buClr>
                <a:srgbClr val="3366FF"/>
              </a:buClr>
              <a:buSzPct val="120000"/>
              <a:buFont typeface="Wingdings" pitchFamily="2" charset="2"/>
              <a:buChar char="§"/>
            </a:pPr>
            <a:r>
              <a:rPr lang="ar-SA" sz="2800" dirty="0" smtClean="0">
                <a:solidFill>
                  <a:srgbClr val="0000FF"/>
                </a:solidFill>
                <a:cs typeface="SKR HEAD1" pitchFamily="2" charset="-78"/>
              </a:rPr>
              <a:t>معنى الاستهزاء بالدين </a:t>
            </a:r>
          </a:p>
          <a:p>
            <a:pPr algn="justLow" eaLnBrk="1" hangingPunct="1">
              <a:spcBef>
                <a:spcPts val="0"/>
              </a:spcBef>
              <a:buClr>
                <a:srgbClr val="C00000"/>
              </a:buClr>
            </a:pPr>
            <a:r>
              <a:rPr lang="ar-SA" sz="2800" b="1" dirty="0" smtClean="0">
                <a:solidFill>
                  <a:srgbClr val="C00000"/>
                </a:solidFill>
                <a:cs typeface="Traditional Arabic" pitchFamily="2" charset="-78"/>
              </a:rPr>
              <a:t>الاستهزاء لغة: </a:t>
            </a:r>
            <a:r>
              <a:rPr lang="ar-SA" sz="2800" dirty="0" smtClean="0">
                <a:cs typeface="Traditional Arabic" pitchFamily="2" charset="-78"/>
              </a:rPr>
              <a:t>مأخوذ من </a:t>
            </a:r>
            <a:r>
              <a:rPr lang="ar-SA" sz="2800" dirty="0" err="1" smtClean="0">
                <a:cs typeface="Traditional Arabic" pitchFamily="2" charset="-78"/>
              </a:rPr>
              <a:t>الهزء</a:t>
            </a:r>
            <a:r>
              <a:rPr lang="ar-SA" sz="2800" dirty="0" smtClean="0">
                <a:cs typeface="Traditional Arabic" pitchFamily="2" charset="-78"/>
              </a:rPr>
              <a:t>، أو </a:t>
            </a:r>
            <a:r>
              <a:rPr lang="ar-SA" sz="2800" dirty="0" err="1" smtClean="0">
                <a:cs typeface="Traditional Arabic" pitchFamily="2" charset="-78"/>
              </a:rPr>
              <a:t>الهزؤ</a:t>
            </a:r>
            <a:r>
              <a:rPr lang="ar-SA" sz="2800" dirty="0" smtClean="0">
                <a:cs typeface="Traditional Arabic" pitchFamily="2" charset="-78"/>
              </a:rPr>
              <a:t>، يقال: هزئ </a:t>
            </a:r>
            <a:r>
              <a:rPr lang="ar-SA" sz="2800" dirty="0" err="1" smtClean="0">
                <a:cs typeface="Traditional Arabic" pitchFamily="2" charset="-78"/>
              </a:rPr>
              <a:t>به</a:t>
            </a:r>
            <a:r>
              <a:rPr lang="ar-SA" sz="2800" dirty="0" smtClean="0">
                <a:cs typeface="Traditional Arabic" pitchFamily="2" charset="-78"/>
              </a:rPr>
              <a:t> ومنه: أي استهزأ </a:t>
            </a:r>
            <a:r>
              <a:rPr lang="ar-SA" sz="2800" dirty="0" err="1" smtClean="0">
                <a:cs typeface="Traditional Arabic" pitchFamily="2" charset="-78"/>
              </a:rPr>
              <a:t>به</a:t>
            </a:r>
            <a:r>
              <a:rPr lang="ar-SA" sz="2800" dirty="0" smtClean="0">
                <a:cs typeface="Traditional Arabic" pitchFamily="2" charset="-78"/>
              </a:rPr>
              <a:t>، ومعناه: سخر منه، وأصل مادة الاستهزاء معناها: الاستخفاف والاستهانة.</a:t>
            </a:r>
          </a:p>
          <a:p>
            <a:pPr algn="justLow" eaLnBrk="1" hangingPunct="1">
              <a:spcBef>
                <a:spcPts val="0"/>
              </a:spcBef>
              <a:buClr>
                <a:srgbClr val="C00000"/>
              </a:buClr>
            </a:pPr>
            <a:r>
              <a:rPr lang="ar-SA" sz="2800" b="1" dirty="0" smtClean="0">
                <a:solidFill>
                  <a:srgbClr val="C00000"/>
                </a:solidFill>
                <a:cs typeface="Traditional Arabic" pitchFamily="2" charset="-78"/>
              </a:rPr>
              <a:t>الاستهزاء اصطلاحاً:</a:t>
            </a:r>
            <a:r>
              <a:rPr lang="ar-SA" sz="2800" dirty="0" smtClean="0">
                <a:cs typeface="Traditional Arabic" pitchFamily="2" charset="-78"/>
              </a:rPr>
              <a:t> هو الاستحقار والاستهانة والتنبيه على العيوب والنقائص على وجه يُضحَك منه, إما على سبيل الجد أو الهزل، وقد يكون ذلك بالمحاكاة في الفعل والقول، وبالإشارة والإيماء.</a:t>
            </a:r>
            <a:endParaRPr lang="en-US" sz="2800" dirty="0" smtClean="0">
              <a:cs typeface="Traditional Arabic" pitchFamily="2" charset="-78"/>
            </a:endParaRPr>
          </a:p>
        </p:txBody>
      </p:sp>
      <p:sp>
        <p:nvSpPr>
          <p:cNvPr id="95236"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73D28650-0C3F-43B4-A323-99F93C8D7A2E}" type="slidenum">
              <a:rPr lang="ar-SA" sz="1400"/>
              <a:pPr rtl="0"/>
              <a:t>163</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الاستهزاء بالدين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250" autoRev="1" fill="hold">
                                          <p:stCondLst>
                                            <p:cond delay="0"/>
                                          </p:stCondLst>
                                        </p:cTn>
                                        <p:tgtEl>
                                          <p:spTgt spid="7"/>
                                        </p:tgtEl>
                                        <p:attrNameLst>
                                          <p:attrName>ppt_w</p:attrName>
                                        </p:attrNameLst>
                                      </p:cBhvr>
                                    </p:anim>
                                    <p:anim by="(#ppt_w*0.50)" calcmode="lin" valueType="num">
                                      <p:cBhvr>
                                        <p:cTn id="8" dur="250" decel="50000" autoRev="1" fill="hold">
                                          <p:stCondLst>
                                            <p:cond delay="0"/>
                                          </p:stCondLst>
                                        </p:cTn>
                                        <p:tgtEl>
                                          <p:spTgt spid="7"/>
                                        </p:tgtEl>
                                        <p:attrNameLst>
                                          <p:attrName>ppt_x</p:attrName>
                                        </p:attrNameLst>
                                      </p:cBhvr>
                                    </p:anim>
                                    <p:anim from="(-#ppt_h/2)" to="(#ppt_y)" calcmode="lin" valueType="num">
                                      <p:cBhvr>
                                        <p:cTn id="9" dur="500" fill="hold">
                                          <p:stCondLst>
                                            <p:cond delay="0"/>
                                          </p:stCondLst>
                                        </p:cTn>
                                        <p:tgtEl>
                                          <p:spTgt spid="7"/>
                                        </p:tgtEl>
                                        <p:attrNameLst>
                                          <p:attrName>ppt_y</p:attrName>
                                        </p:attrNameLst>
                                      </p:cBhvr>
                                    </p:anim>
                                    <p:animRot by="21600000">
                                      <p:cBhvr>
                                        <p:cTn id="10" dur="500" fill="hold">
                                          <p:stCondLst>
                                            <p:cond delay="0"/>
                                          </p:stCondLst>
                                        </p:cTn>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95234">
                                            <p:txEl>
                                              <p:pRg st="0" end="0"/>
                                            </p:txEl>
                                          </p:spTgt>
                                        </p:tgtEl>
                                        <p:attrNameLst>
                                          <p:attrName>style.visibility</p:attrName>
                                        </p:attrNameLst>
                                      </p:cBhvr>
                                      <p:to>
                                        <p:strVal val="visible"/>
                                      </p:to>
                                    </p:set>
                                    <p:anim calcmode="lin" valueType="num">
                                      <p:cBhvr>
                                        <p:cTn id="15" dur="500" fill="hold"/>
                                        <p:tgtEl>
                                          <p:spTgt spid="95234">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9523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9523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95234">
                                            <p:txEl>
                                              <p:pRg st="1" end="1"/>
                                            </p:txEl>
                                          </p:spTgt>
                                        </p:tgtEl>
                                        <p:attrNameLst>
                                          <p:attrName>style.visibility</p:attrName>
                                        </p:attrNameLst>
                                      </p:cBhvr>
                                      <p:to>
                                        <p:strVal val="visible"/>
                                      </p:to>
                                    </p:set>
                                    <p:anim calcmode="lin" valueType="num">
                                      <p:cBhvr>
                                        <p:cTn id="22" dur="500" fill="hold"/>
                                        <p:tgtEl>
                                          <p:spTgt spid="95234">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9523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95234">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95234">
                                            <p:txEl>
                                              <p:pRg st="2" end="2"/>
                                            </p:txEl>
                                          </p:spTgt>
                                        </p:tgtEl>
                                        <p:attrNameLst>
                                          <p:attrName>style.visibility</p:attrName>
                                        </p:attrNameLst>
                                      </p:cBhvr>
                                      <p:to>
                                        <p:strVal val="visible"/>
                                      </p:to>
                                    </p:set>
                                    <p:anim calcmode="lin" valueType="num">
                                      <p:cBhvr>
                                        <p:cTn id="29" dur="500" fill="hold"/>
                                        <p:tgtEl>
                                          <p:spTgt spid="95234">
                                            <p:txEl>
                                              <p:pRg st="2" end="2"/>
                                            </p:txEl>
                                          </p:spTgt>
                                        </p:tgtEl>
                                        <p:attrNameLst>
                                          <p:attrName>ppt_x</p:attrName>
                                        </p:attrNameLst>
                                      </p:cBhvr>
                                      <p:tavLst>
                                        <p:tav tm="0">
                                          <p:val>
                                            <p:strVal val="#ppt_x-.2"/>
                                          </p:val>
                                        </p:tav>
                                        <p:tav tm="100000">
                                          <p:val>
                                            <p:strVal val="#ppt_x"/>
                                          </p:val>
                                        </p:tav>
                                      </p:tavLst>
                                    </p:anim>
                                    <p:anim calcmode="lin" valueType="num">
                                      <p:cBhvr>
                                        <p:cTn id="30" dur="500" fill="hold"/>
                                        <p:tgtEl>
                                          <p:spTgt spid="9523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500"/>
                                        <p:tgtEl>
                                          <p:spTgt spid="9523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F22CA0B3-8E40-408B-B3DF-0CCA874FC5D5}" type="slidenum">
              <a:rPr lang="ar-SA" sz="1400"/>
              <a:pPr rtl="0"/>
              <a:t>164</a:t>
            </a:fld>
            <a:endParaRPr lang="en-US" sz="1400"/>
          </a:p>
        </p:txBody>
      </p:sp>
      <p:sp>
        <p:nvSpPr>
          <p:cNvPr id="96260" name="Rectangle 2"/>
          <p:cNvSpPr>
            <a:spLocks noChangeArrowheads="1"/>
          </p:cNvSpPr>
          <p:nvPr/>
        </p:nvSpPr>
        <p:spPr bwMode="auto">
          <a:xfrm>
            <a:off x="179388" y="1989138"/>
            <a:ext cx="8640762" cy="4183062"/>
          </a:xfrm>
          <a:prstGeom prst="rect">
            <a:avLst/>
          </a:prstGeom>
          <a:noFill/>
          <a:ln w="9525">
            <a:noFill/>
            <a:miter lim="800000"/>
            <a:headEnd/>
            <a:tailEnd/>
          </a:ln>
        </p:spPr>
        <p:txBody>
          <a:bodyPr/>
          <a:lstStyle/>
          <a:p>
            <a:pPr marL="355600" indent="-355600" algn="justLow">
              <a:spcBef>
                <a:spcPts val="0"/>
              </a:spcBef>
              <a:buClr>
                <a:srgbClr val="3366FF"/>
              </a:buClr>
              <a:buSzPct val="120000"/>
              <a:buFont typeface="Wingdings" pitchFamily="2" charset="2"/>
              <a:buChar char="§"/>
            </a:pPr>
            <a:r>
              <a:rPr lang="ar-SA" sz="2800" b="0" dirty="0">
                <a:solidFill>
                  <a:srgbClr val="0000FF"/>
                </a:solidFill>
                <a:latin typeface="+mn-lt"/>
                <a:cs typeface="SKR HEAD1" pitchFamily="2" charset="-78"/>
              </a:rPr>
              <a:t>أنواع وصور الاستهزاء بالدين </a:t>
            </a:r>
            <a:endParaRPr lang="ar-SA" sz="2800" b="0" dirty="0" smtClean="0">
              <a:solidFill>
                <a:srgbClr val="0000FF"/>
              </a:solidFill>
              <a:latin typeface="+mn-lt"/>
              <a:cs typeface="SKR HEAD1" pitchFamily="2" charset="-78"/>
            </a:endParaRPr>
          </a:p>
          <a:p>
            <a:pPr marL="355600" indent="-355600"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rPr>
              <a:t>1- الاستهزاء </a:t>
            </a:r>
            <a:r>
              <a:rPr lang="ar-SA" sz="2800" dirty="0">
                <a:solidFill>
                  <a:srgbClr val="C00000"/>
                </a:solidFill>
                <a:cs typeface="Traditional Arabic" pitchFamily="2" charset="-78"/>
              </a:rPr>
              <a:t>بالذات </a:t>
            </a:r>
            <a:r>
              <a:rPr lang="ar-SA" sz="2800" dirty="0" smtClean="0">
                <a:solidFill>
                  <a:srgbClr val="C00000"/>
                </a:solidFill>
                <a:cs typeface="Traditional Arabic" pitchFamily="2" charset="-78"/>
              </a:rPr>
              <a:t>الإلهية: </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وهذا </a:t>
            </a:r>
            <a:r>
              <a:rPr lang="ar-SA" sz="2800" b="0" dirty="0">
                <a:cs typeface="Traditional Arabic" pitchFamily="2" charset="-78"/>
              </a:rPr>
              <a:t>أعظم أنواع </a:t>
            </a:r>
            <a:r>
              <a:rPr lang="ar-SA" sz="2800" b="0" dirty="0" smtClean="0">
                <a:cs typeface="Traditional Arabic" pitchFamily="2" charset="-78"/>
              </a:rPr>
              <a:t>الاستهزاء, </a:t>
            </a:r>
            <a:r>
              <a:rPr lang="ar-SA" sz="2800" b="0" dirty="0">
                <a:cs typeface="Traditional Arabic" pitchFamily="2" charset="-78"/>
              </a:rPr>
              <a:t>ويتضمن التعرض بالذم أو الانتقاص أو السخرية </a:t>
            </a:r>
            <a:r>
              <a:rPr lang="ar-SA" sz="2800" b="0" dirty="0" smtClean="0">
                <a:cs typeface="Traditional Arabic" pitchFamily="2" charset="-78"/>
              </a:rPr>
              <a:t>بالله </a:t>
            </a:r>
            <a:r>
              <a:rPr lang="ar-SA" sz="2800" b="0" dirty="0" smtClean="0">
                <a:cs typeface="Traditional Arabic" pitchFamily="2" charset="-78"/>
                <a:sym typeface="AGA Arabesque"/>
              </a:rPr>
              <a:t></a:t>
            </a:r>
            <a:r>
              <a:rPr lang="ar-SA" sz="2800" b="0" dirty="0" smtClean="0">
                <a:cs typeface="Traditional Arabic" pitchFamily="2" charset="-78"/>
              </a:rPr>
              <a:t>.</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قال تعالى: </a:t>
            </a:r>
            <a:r>
              <a:rPr lang="ar-SA" sz="2800" b="0" spc="-50" dirty="0" smtClean="0">
                <a:cs typeface="CTraditional Arabic" pitchFamily="2" charset="-78"/>
              </a:rPr>
              <a:t>﴿ </a:t>
            </a:r>
            <a:r>
              <a:rPr lang="ar-SA" sz="2800" b="0" spc="-50" dirty="0" smtClean="0">
                <a:solidFill>
                  <a:srgbClr val="00B0F0"/>
                </a:solidFill>
                <a:cs typeface="Traditional Arabic" pitchFamily="2" charset="-78"/>
              </a:rPr>
              <a:t>وَقَالَتْ الْيَهُودُ يَدُ اللَّهِ مَغْلُولَةٌ غُلَّتْ أَيْدِيهِمْ وَلُعِنُوا بِمَا قَالُوا... </a:t>
            </a:r>
            <a:r>
              <a:rPr lang="ar-SA" sz="2800" b="0" spc="-50" dirty="0" smtClean="0">
                <a:cs typeface="CTraditional Arabic" pitchFamily="2" charset="-78"/>
              </a:rPr>
              <a:t>﴾</a:t>
            </a:r>
            <a:r>
              <a:rPr lang="ar-SA" sz="2800" b="0" spc="-50" dirty="0" smtClean="0">
                <a:cs typeface="Traditional Arabic" pitchFamily="2" charset="-78"/>
              </a:rPr>
              <a:t>.</a:t>
            </a:r>
          </a:p>
          <a:p>
            <a:pPr marL="355600" indent="-355600" algn="justLow">
              <a:spcBef>
                <a:spcPts val="0"/>
              </a:spcBef>
              <a:buClr>
                <a:schemeClr val="folHlink"/>
              </a:buClr>
              <a:buSzPct val="60000"/>
              <a:buFont typeface="Wingdings" pitchFamily="2" charset="2"/>
              <a:buNone/>
            </a:pPr>
            <a:r>
              <a:rPr lang="ar-SA" sz="2800" spc="-10" dirty="0" smtClean="0">
                <a:solidFill>
                  <a:srgbClr val="C00000"/>
                </a:solidFill>
                <a:cs typeface="Traditional Arabic" pitchFamily="2" charset="-78"/>
              </a:rPr>
              <a:t>2- الاستهزاء بالقرآن الكريم: </a:t>
            </a:r>
          </a:p>
          <a:p>
            <a:pPr marL="355600" indent="-355600" algn="justLow">
              <a:spcBef>
                <a:spcPts val="0"/>
              </a:spcBef>
              <a:buClr>
                <a:srgbClr val="C00000"/>
              </a:buClr>
              <a:buSzPct val="50000"/>
              <a:buFont typeface="Wingdings" pitchFamily="2" charset="2"/>
              <a:buChar char="v"/>
            </a:pPr>
            <a:r>
              <a:rPr lang="ar-SA" sz="2800" b="0" spc="-10" dirty="0" smtClean="0">
                <a:cs typeface="Traditional Arabic" pitchFamily="2" charset="-78"/>
              </a:rPr>
              <a:t>وذلك بالاستهزاء بما ورد في آيات القرآن من الوعد والوعيد وتكذيبها والسخرية منها,كما يشتمل ذلك على إنكار ما ورد في القرآن من أخبار الغيب، أو سبّ كتاب الله، أو </a:t>
            </a:r>
            <a:r>
              <a:rPr lang="ar-SA" sz="2800" b="0" spc="-10" dirty="0" err="1" smtClean="0">
                <a:cs typeface="Traditional Arabic" pitchFamily="2" charset="-78"/>
              </a:rPr>
              <a:t>إهانة</a:t>
            </a:r>
            <a:r>
              <a:rPr lang="ar-SA" sz="2800" b="0" spc="-10" dirty="0" smtClean="0">
                <a:cs typeface="Traditional Arabic" pitchFamily="2" charset="-78"/>
              </a:rPr>
              <a:t> المصاحف التي فيها آيات القرآن كلاً أو جزءاً.</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قال تعالى: </a:t>
            </a:r>
            <a:r>
              <a:rPr lang="ar-SA" sz="2800" b="0" spc="-50" dirty="0" smtClean="0">
                <a:cs typeface="CTraditional Arabic" pitchFamily="2" charset="-78"/>
              </a:rPr>
              <a:t>﴿ </a:t>
            </a:r>
            <a:r>
              <a:rPr lang="ar-SA" sz="2800" b="0" spc="-50" dirty="0" smtClean="0">
                <a:solidFill>
                  <a:srgbClr val="00B0F0"/>
                </a:solidFill>
                <a:cs typeface="Traditional Arabic" pitchFamily="2" charset="-78"/>
              </a:rPr>
              <a:t>وَإِذَا تُتْلَى عَلَيْهِمْ آيَاتُنَا قَالُوا قَدْ سَمِعْنَا لَوْ نَشَاءُ لَقُلْنَا مِثْلَ هَذَا إِنْ هَذَا إِلاَّ أَسَاطِيرُ الأَوَّلِينَ </a:t>
            </a:r>
            <a:r>
              <a:rPr lang="ar-SA" sz="2800" b="0" spc="-50" dirty="0" smtClean="0">
                <a:cs typeface="CTraditional Arabic" pitchFamily="2" charset="-78"/>
              </a:rPr>
              <a:t>﴾</a:t>
            </a:r>
            <a:r>
              <a:rPr lang="ar-SA" sz="2800" b="0" spc="-50" dirty="0" smtClean="0">
                <a:cs typeface="Traditional Arabic" pitchFamily="2" charset="-78"/>
              </a:rPr>
              <a:t>.</a:t>
            </a:r>
            <a:endParaRPr lang="en-US" sz="2800" b="0" dirty="0" smtClean="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الاستهزاء بالدين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6260">
                                            <p:txEl>
                                              <p:pRg st="0" end="0"/>
                                            </p:txEl>
                                          </p:spTgt>
                                        </p:tgtEl>
                                        <p:attrNameLst>
                                          <p:attrName>style.visibility</p:attrName>
                                        </p:attrNameLst>
                                      </p:cBhvr>
                                      <p:to>
                                        <p:strVal val="visible"/>
                                      </p:to>
                                    </p:set>
                                    <p:anim calcmode="lin" valueType="num">
                                      <p:cBhvr>
                                        <p:cTn id="7" dur="500" fill="hold"/>
                                        <p:tgtEl>
                                          <p:spTgt spid="96260">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626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626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6260">
                                            <p:txEl>
                                              <p:pRg st="1" end="1"/>
                                            </p:txEl>
                                          </p:spTgt>
                                        </p:tgtEl>
                                        <p:attrNameLst>
                                          <p:attrName>style.visibility</p:attrName>
                                        </p:attrNameLst>
                                      </p:cBhvr>
                                      <p:to>
                                        <p:strVal val="visible"/>
                                      </p:to>
                                    </p:set>
                                    <p:anim calcmode="lin" valueType="num">
                                      <p:cBhvr>
                                        <p:cTn id="14" dur="500" fill="hold"/>
                                        <p:tgtEl>
                                          <p:spTgt spid="96260">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626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626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96260">
                                            <p:txEl>
                                              <p:pRg st="2" end="2"/>
                                            </p:txEl>
                                          </p:spTgt>
                                        </p:tgtEl>
                                        <p:attrNameLst>
                                          <p:attrName>style.visibility</p:attrName>
                                        </p:attrNameLst>
                                      </p:cBhvr>
                                      <p:to>
                                        <p:strVal val="visible"/>
                                      </p:to>
                                    </p:set>
                                    <p:anim calcmode="lin" valueType="num">
                                      <p:cBhvr>
                                        <p:cTn id="21" dur="500" fill="hold"/>
                                        <p:tgtEl>
                                          <p:spTgt spid="96260">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9626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626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96260">
                                            <p:txEl>
                                              <p:pRg st="3" end="3"/>
                                            </p:txEl>
                                          </p:spTgt>
                                        </p:tgtEl>
                                        <p:attrNameLst>
                                          <p:attrName>style.visibility</p:attrName>
                                        </p:attrNameLst>
                                      </p:cBhvr>
                                      <p:to>
                                        <p:strVal val="visible"/>
                                      </p:to>
                                    </p:set>
                                    <p:anim calcmode="lin" valueType="num">
                                      <p:cBhvr>
                                        <p:cTn id="28" dur="500" fill="hold"/>
                                        <p:tgtEl>
                                          <p:spTgt spid="96260">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96260">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96260">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96260">
                                            <p:txEl>
                                              <p:pRg st="4" end="4"/>
                                            </p:txEl>
                                          </p:spTgt>
                                        </p:tgtEl>
                                        <p:attrNameLst>
                                          <p:attrName>style.visibility</p:attrName>
                                        </p:attrNameLst>
                                      </p:cBhvr>
                                      <p:to>
                                        <p:strVal val="visible"/>
                                      </p:to>
                                    </p:set>
                                    <p:anim calcmode="lin" valueType="num">
                                      <p:cBhvr>
                                        <p:cTn id="35" dur="500" fill="hold"/>
                                        <p:tgtEl>
                                          <p:spTgt spid="96260">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96260">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96260">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96260">
                                            <p:txEl>
                                              <p:pRg st="5" end="5"/>
                                            </p:txEl>
                                          </p:spTgt>
                                        </p:tgtEl>
                                        <p:attrNameLst>
                                          <p:attrName>style.visibility</p:attrName>
                                        </p:attrNameLst>
                                      </p:cBhvr>
                                      <p:to>
                                        <p:strVal val="visible"/>
                                      </p:to>
                                    </p:set>
                                    <p:anim calcmode="lin" valueType="num">
                                      <p:cBhvr>
                                        <p:cTn id="42" dur="500" fill="hold"/>
                                        <p:tgtEl>
                                          <p:spTgt spid="96260">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96260">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96260">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96260">
                                            <p:txEl>
                                              <p:pRg st="6" end="6"/>
                                            </p:txEl>
                                          </p:spTgt>
                                        </p:tgtEl>
                                        <p:attrNameLst>
                                          <p:attrName>style.visibility</p:attrName>
                                        </p:attrNameLst>
                                      </p:cBhvr>
                                      <p:to>
                                        <p:strVal val="visible"/>
                                      </p:to>
                                    </p:set>
                                    <p:anim calcmode="lin" valueType="num">
                                      <p:cBhvr>
                                        <p:cTn id="49" dur="500" fill="hold"/>
                                        <p:tgtEl>
                                          <p:spTgt spid="96260">
                                            <p:txEl>
                                              <p:pRg st="6" end="6"/>
                                            </p:txEl>
                                          </p:spTgt>
                                        </p:tgtEl>
                                        <p:attrNameLst>
                                          <p:attrName>ppt_x</p:attrName>
                                        </p:attrNameLst>
                                      </p:cBhvr>
                                      <p:tavLst>
                                        <p:tav tm="0">
                                          <p:val>
                                            <p:strVal val="#ppt_x-.2"/>
                                          </p:val>
                                        </p:tav>
                                        <p:tav tm="100000">
                                          <p:val>
                                            <p:strVal val="#ppt_x"/>
                                          </p:val>
                                        </p:tav>
                                      </p:tavLst>
                                    </p:anim>
                                    <p:anim calcmode="lin" valueType="num">
                                      <p:cBhvr>
                                        <p:cTn id="50" dur="500" fill="hold"/>
                                        <p:tgtEl>
                                          <p:spTgt spid="96260">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500"/>
                                        <p:tgtEl>
                                          <p:spTgt spid="9626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DE20A943-EDB6-499D-B6DD-26D9F9E90E3B}" type="slidenum">
              <a:rPr lang="ar-SA" sz="1400"/>
              <a:pPr rtl="0"/>
              <a:t>165</a:t>
            </a:fld>
            <a:endParaRPr lang="en-US" sz="1400"/>
          </a:p>
        </p:txBody>
      </p:sp>
      <p:sp>
        <p:nvSpPr>
          <p:cNvPr id="97284" name="Rectangle 2"/>
          <p:cNvSpPr>
            <a:spLocks noChangeArrowheads="1"/>
          </p:cNvSpPr>
          <p:nvPr/>
        </p:nvSpPr>
        <p:spPr bwMode="auto">
          <a:xfrm>
            <a:off x="179388" y="1989138"/>
            <a:ext cx="8640762" cy="3878262"/>
          </a:xfrm>
          <a:prstGeom prst="rect">
            <a:avLst/>
          </a:prstGeom>
          <a:noFill/>
          <a:ln w="9525">
            <a:noFill/>
            <a:miter lim="800000"/>
            <a:headEnd/>
            <a:tailEnd/>
          </a:ln>
        </p:spPr>
        <p:txBody>
          <a:bodyPr/>
          <a:lstStyle/>
          <a:p>
            <a:pPr marL="355600" indent="-355600"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rPr>
              <a:t>3- الاستهزاء </a:t>
            </a:r>
            <a:r>
              <a:rPr lang="ar-SA" sz="2800" dirty="0">
                <a:solidFill>
                  <a:srgbClr val="C00000"/>
                </a:solidFill>
                <a:cs typeface="Traditional Arabic" pitchFamily="2" charset="-78"/>
              </a:rPr>
              <a:t>بالرسول الكريم </a:t>
            </a:r>
            <a:r>
              <a:rPr lang="ar-SA" sz="2800" dirty="0" smtClean="0">
                <a:solidFill>
                  <a:srgbClr val="C00000"/>
                </a:solidFill>
                <a:cs typeface="CTraditional Arabic" pitchFamily="2" charset="-78"/>
              </a:rPr>
              <a:t>ج</a:t>
            </a:r>
            <a:r>
              <a:rPr lang="ar-SA" sz="2800" dirty="0" smtClean="0">
                <a:solidFill>
                  <a:srgbClr val="C00000"/>
                </a:solidFill>
                <a:cs typeface="Traditional Arabic" pitchFamily="2" charset="-78"/>
              </a:rPr>
              <a:t>: </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وذلك </a:t>
            </a:r>
            <a:r>
              <a:rPr lang="ar-SA" sz="2800" b="0" dirty="0">
                <a:cs typeface="Traditional Arabic" pitchFamily="2" charset="-78"/>
              </a:rPr>
              <a:t>بالطعن في </a:t>
            </a:r>
            <a:r>
              <a:rPr lang="ar-SA" sz="2800" b="0" dirty="0" smtClean="0">
                <a:cs typeface="Traditional Arabic" pitchFamily="2" charset="-78"/>
              </a:rPr>
              <a:t>نبوته، </a:t>
            </a:r>
            <a:r>
              <a:rPr lang="ar-SA" sz="2800" b="0" dirty="0">
                <a:cs typeface="Traditional Arabic" pitchFamily="2" charset="-78"/>
              </a:rPr>
              <a:t>أو الانتقاص </a:t>
            </a:r>
            <a:r>
              <a:rPr lang="ar-SA" sz="2800" b="0" dirty="0" smtClean="0">
                <a:cs typeface="Traditional Arabic" pitchFamily="2" charset="-78"/>
              </a:rPr>
              <a:t>لقدره، </a:t>
            </a:r>
            <a:r>
              <a:rPr lang="ar-SA" sz="2800" b="0" dirty="0">
                <a:cs typeface="Traditional Arabic" pitchFamily="2" charset="-78"/>
              </a:rPr>
              <a:t>أو إلصاق التهم الباطلة </a:t>
            </a:r>
            <a:r>
              <a:rPr lang="ar-SA" sz="2800" b="0" dirty="0" err="1">
                <a:cs typeface="Traditional Arabic" pitchFamily="2" charset="-78"/>
              </a:rPr>
              <a:t>به</a:t>
            </a:r>
            <a:r>
              <a:rPr lang="ar-SA" sz="2800" b="0" dirty="0">
                <a:cs typeface="Traditional Arabic" pitchFamily="2" charset="-78"/>
              </a:rPr>
              <a:t> على سبيل الازدراء </a:t>
            </a:r>
            <a:r>
              <a:rPr lang="ar-SA" sz="2800" b="0" dirty="0" smtClean="0">
                <a:cs typeface="Traditional Arabic" pitchFamily="2" charset="-78"/>
              </a:rPr>
              <a:t>والاحتقار, أو سبّه أو شتمه، أو الإتيان بقول أو فعل أو إشارة تتضمن السخرية والتهكم والضحك استخفافاً بمقامه </a:t>
            </a:r>
            <a:r>
              <a:rPr lang="ar-SA" sz="2800" b="0" dirty="0" err="1" smtClean="0">
                <a:cs typeface="CTraditional Arabic" pitchFamily="2" charset="-78"/>
              </a:rPr>
              <a:t>ج</a:t>
            </a:r>
            <a:r>
              <a:rPr lang="ar-SA" sz="2800" b="0" dirty="0" smtClean="0">
                <a:cs typeface="Traditional Arabic" pitchFamily="2" charset="-78"/>
              </a:rPr>
              <a:t>.</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قال تعالى: </a:t>
            </a:r>
            <a:r>
              <a:rPr lang="ar-SA" sz="2800" b="0" spc="-50" dirty="0" smtClean="0">
                <a:cs typeface="CTraditional Arabic" pitchFamily="2" charset="-78"/>
              </a:rPr>
              <a:t>﴿ </a:t>
            </a:r>
            <a:r>
              <a:rPr lang="ar-SA" sz="2800" b="0" spc="-50" dirty="0" smtClean="0">
                <a:solidFill>
                  <a:srgbClr val="00B0F0"/>
                </a:solidFill>
                <a:cs typeface="Traditional Arabic" pitchFamily="2" charset="-78"/>
              </a:rPr>
              <a:t>وَإِذَا رَآكَ الَّذِينَ كَفَرُوا إِنْ يَتَّخِذُونَكَ إِلاَّ هُزُواً أَهَذَا الَّذِي يَذْكُرُ آلِهَتَكُمْ وَهُمْ بِذِكْرِ الرَّحْمَنِ هُمْ كَافِرُونَ </a:t>
            </a:r>
            <a:r>
              <a:rPr lang="ar-SA" sz="2800" b="0" spc="-50" dirty="0" smtClean="0">
                <a:cs typeface="CTraditional Arabic" pitchFamily="2" charset="-78"/>
              </a:rPr>
              <a:t>﴾</a:t>
            </a:r>
            <a:r>
              <a:rPr lang="ar-SA" sz="2800" b="0" spc="-50" dirty="0" smtClean="0">
                <a:cs typeface="Traditional Arabic" pitchFamily="2" charset="-78"/>
              </a:rPr>
              <a:t>.</a:t>
            </a:r>
          </a:p>
          <a:p>
            <a:pPr marL="355600" indent="-355600" algn="justLow">
              <a:spcBef>
                <a:spcPts val="0"/>
              </a:spcBef>
              <a:buClr>
                <a:srgbClr val="C00000"/>
              </a:buClr>
              <a:buSzPct val="75000"/>
            </a:pPr>
            <a:r>
              <a:rPr lang="ar-SA" sz="2800" dirty="0" smtClean="0">
                <a:solidFill>
                  <a:srgbClr val="C00000"/>
                </a:solidFill>
                <a:cs typeface="Traditional Arabic" pitchFamily="2" charset="-78"/>
              </a:rPr>
              <a:t>4- الاستهزاء بالمؤمنين: </a:t>
            </a:r>
            <a:r>
              <a:rPr lang="ar-SA" sz="2800" b="0" dirty="0" smtClean="0">
                <a:cs typeface="Traditional Arabic" pitchFamily="2" charset="-78"/>
              </a:rPr>
              <a:t>الاستهزاء بالمؤمنين هو استهزاء بما يؤمنون </a:t>
            </a:r>
            <a:r>
              <a:rPr lang="ar-SA" sz="2800" b="0" dirty="0" err="1" smtClean="0">
                <a:cs typeface="Traditional Arabic" pitchFamily="2" charset="-78"/>
              </a:rPr>
              <a:t>به</a:t>
            </a:r>
            <a:r>
              <a:rPr lang="ar-SA" sz="2800" b="0" dirty="0" smtClean="0">
                <a:cs typeface="Traditional Arabic" pitchFamily="2" charset="-78"/>
              </a:rPr>
              <a:t>، وما </a:t>
            </a:r>
            <a:r>
              <a:rPr lang="ar-SA" sz="2800" b="0" dirty="0" err="1" smtClean="0">
                <a:cs typeface="Traditional Arabic" pitchFamily="2" charset="-78"/>
              </a:rPr>
              <a:t>يؤدونه</a:t>
            </a:r>
            <a:r>
              <a:rPr lang="ar-SA" sz="2800" b="0" dirty="0" smtClean="0">
                <a:cs typeface="Traditional Arabic" pitchFamily="2" charset="-78"/>
              </a:rPr>
              <a:t> من متطلبات إيمانهم من العبادات والأحكام.</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قال تعالى: </a:t>
            </a:r>
            <a:r>
              <a:rPr lang="ar-SA" sz="2800" b="0" spc="-50" dirty="0" smtClean="0">
                <a:cs typeface="CTraditional Arabic" pitchFamily="2" charset="-78"/>
              </a:rPr>
              <a:t>﴿ </a:t>
            </a:r>
            <a:r>
              <a:rPr lang="ar-SA" sz="2800" b="0" dirty="0" smtClean="0">
                <a:solidFill>
                  <a:srgbClr val="00B0F0"/>
                </a:solidFill>
                <a:cs typeface="Traditional Arabic" pitchFamily="2" charset="-78"/>
              </a:rPr>
              <a:t>وَمَا نَقَمُوا مِنْهُمْ إِلَّا أَنْ يُؤْمِنُوا بِاللَّهِ الْعَزِيزِ الْحَمِيدِ</a:t>
            </a:r>
            <a:r>
              <a:rPr lang="ar-SA" sz="2800" b="0" dirty="0" smtClean="0">
                <a:cs typeface="Traditional Arabic" pitchFamily="2" charset="-78"/>
              </a:rPr>
              <a:t> </a:t>
            </a:r>
            <a:r>
              <a:rPr lang="ar-SA" sz="2800" b="0" spc="-50" dirty="0" smtClean="0">
                <a:cs typeface="CTraditional Arabic" pitchFamily="2" charset="-78"/>
              </a:rPr>
              <a:t>﴾</a:t>
            </a:r>
            <a:r>
              <a:rPr lang="ar-SA" sz="2800" b="0" spc="-50" dirty="0" smtClean="0">
                <a:cs typeface="Traditional Arabic" pitchFamily="2" charset="-78"/>
              </a:rPr>
              <a:t>.</a:t>
            </a:r>
            <a:endParaRPr lang="en-US" sz="2800" b="0" dirty="0" smtClean="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الاستهزاء بالدين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7284">
                                            <p:txEl>
                                              <p:pRg st="0" end="0"/>
                                            </p:txEl>
                                          </p:spTgt>
                                        </p:tgtEl>
                                        <p:attrNameLst>
                                          <p:attrName>style.visibility</p:attrName>
                                        </p:attrNameLst>
                                      </p:cBhvr>
                                      <p:to>
                                        <p:strVal val="visible"/>
                                      </p:to>
                                    </p:set>
                                    <p:anim calcmode="lin" valueType="num">
                                      <p:cBhvr>
                                        <p:cTn id="7" dur="500" fill="hold"/>
                                        <p:tgtEl>
                                          <p:spTgt spid="97284">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728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728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7284">
                                            <p:txEl>
                                              <p:pRg st="1" end="1"/>
                                            </p:txEl>
                                          </p:spTgt>
                                        </p:tgtEl>
                                        <p:attrNameLst>
                                          <p:attrName>style.visibility</p:attrName>
                                        </p:attrNameLst>
                                      </p:cBhvr>
                                      <p:to>
                                        <p:strVal val="visible"/>
                                      </p:to>
                                    </p:set>
                                    <p:anim calcmode="lin" valueType="num">
                                      <p:cBhvr>
                                        <p:cTn id="14" dur="500" fill="hold"/>
                                        <p:tgtEl>
                                          <p:spTgt spid="97284">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728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728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97284">
                                            <p:txEl>
                                              <p:pRg st="2" end="2"/>
                                            </p:txEl>
                                          </p:spTgt>
                                        </p:tgtEl>
                                        <p:attrNameLst>
                                          <p:attrName>style.visibility</p:attrName>
                                        </p:attrNameLst>
                                      </p:cBhvr>
                                      <p:to>
                                        <p:strVal val="visible"/>
                                      </p:to>
                                    </p:set>
                                    <p:anim calcmode="lin" valueType="num">
                                      <p:cBhvr>
                                        <p:cTn id="21" dur="500" fill="hold"/>
                                        <p:tgtEl>
                                          <p:spTgt spid="97284">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9728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728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97284">
                                            <p:txEl>
                                              <p:pRg st="3" end="3"/>
                                            </p:txEl>
                                          </p:spTgt>
                                        </p:tgtEl>
                                        <p:attrNameLst>
                                          <p:attrName>style.visibility</p:attrName>
                                        </p:attrNameLst>
                                      </p:cBhvr>
                                      <p:to>
                                        <p:strVal val="visible"/>
                                      </p:to>
                                    </p:set>
                                    <p:anim calcmode="lin" valueType="num">
                                      <p:cBhvr>
                                        <p:cTn id="28" dur="500" fill="hold"/>
                                        <p:tgtEl>
                                          <p:spTgt spid="97284">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9728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9728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97284">
                                            <p:txEl>
                                              <p:pRg st="4" end="4"/>
                                            </p:txEl>
                                          </p:spTgt>
                                        </p:tgtEl>
                                        <p:attrNameLst>
                                          <p:attrName>style.visibility</p:attrName>
                                        </p:attrNameLst>
                                      </p:cBhvr>
                                      <p:to>
                                        <p:strVal val="visible"/>
                                      </p:to>
                                    </p:set>
                                    <p:anim calcmode="lin" valueType="num">
                                      <p:cBhvr>
                                        <p:cTn id="35" dur="500" fill="hold"/>
                                        <p:tgtEl>
                                          <p:spTgt spid="97284">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97284">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9728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99E1D61B-0631-4940-95B9-631D7A5D5ECB}" type="slidenum">
              <a:rPr lang="ar-SA" sz="1400"/>
              <a:pPr rtl="0"/>
              <a:t>166</a:t>
            </a:fld>
            <a:endParaRPr lang="en-US" sz="1400"/>
          </a:p>
        </p:txBody>
      </p:sp>
      <p:sp>
        <p:nvSpPr>
          <p:cNvPr id="98308" name="Rectangle 2"/>
          <p:cNvSpPr>
            <a:spLocks noChangeArrowheads="1"/>
          </p:cNvSpPr>
          <p:nvPr/>
        </p:nvSpPr>
        <p:spPr bwMode="auto">
          <a:xfrm>
            <a:off x="179388" y="1989138"/>
            <a:ext cx="8640762" cy="2808287"/>
          </a:xfrm>
          <a:prstGeom prst="rect">
            <a:avLst/>
          </a:prstGeom>
          <a:noFill/>
          <a:ln w="9525">
            <a:noFill/>
            <a:miter lim="800000"/>
            <a:headEnd/>
            <a:tailEnd/>
          </a:ln>
        </p:spPr>
        <p:txBody>
          <a:bodyPr/>
          <a:lstStyle/>
          <a:p>
            <a:pPr marL="355600" indent="-355600" algn="justLow">
              <a:spcBef>
                <a:spcPts val="0"/>
              </a:spcBef>
              <a:buClr>
                <a:srgbClr val="3366FF"/>
              </a:buClr>
              <a:buSzPct val="120000"/>
              <a:buFont typeface="Wingdings" pitchFamily="2" charset="2"/>
              <a:buChar char="§"/>
            </a:pPr>
            <a:r>
              <a:rPr lang="ar-SA" sz="2800" b="0" dirty="0">
                <a:solidFill>
                  <a:srgbClr val="0000FF"/>
                </a:solidFill>
                <a:latin typeface="+mn-lt"/>
                <a:cs typeface="SKR HEAD1" pitchFamily="2" charset="-78"/>
              </a:rPr>
              <a:t>حكم الاستهزاء بالدين </a:t>
            </a:r>
            <a:endParaRPr lang="ar-SA" sz="2800" b="0" dirty="0" smtClean="0">
              <a:solidFill>
                <a:srgbClr val="0000FF"/>
              </a:solidFill>
              <a:latin typeface="+mn-lt"/>
              <a:cs typeface="SKR HEAD1" pitchFamily="2" charset="-78"/>
            </a:endParaRPr>
          </a:p>
          <a:p>
            <a:pPr marL="342900" indent="-342900" algn="justLow">
              <a:spcBef>
                <a:spcPts val="0"/>
              </a:spcBef>
              <a:buClr>
                <a:srgbClr val="C00000"/>
              </a:buClr>
              <a:buSzPct val="100000"/>
              <a:buFont typeface="Arial" pitchFamily="34" charset="0"/>
              <a:buChar char="•"/>
            </a:pPr>
            <a:r>
              <a:rPr lang="ar-SA" sz="2800" b="0" dirty="0" smtClean="0">
                <a:cs typeface="Traditional Arabic" pitchFamily="2" charset="-78"/>
              </a:rPr>
              <a:t>قال تعالى: </a:t>
            </a:r>
            <a:r>
              <a:rPr lang="ar-SA" sz="2800" b="0" dirty="0" smtClean="0">
                <a:cs typeface="CTraditional Arabic"/>
              </a:rPr>
              <a:t>﴿ </a:t>
            </a:r>
            <a:r>
              <a:rPr lang="ar-SA" sz="2800" b="0" dirty="0" smtClean="0">
                <a:solidFill>
                  <a:srgbClr val="00B0F0"/>
                </a:solidFill>
                <a:cs typeface="Traditional Arabic" pitchFamily="2" charset="-78"/>
              </a:rPr>
              <a:t>وَلَئِنْ </a:t>
            </a:r>
            <a:r>
              <a:rPr lang="ar-SA" sz="2800" b="0" dirty="0">
                <a:solidFill>
                  <a:srgbClr val="00B0F0"/>
                </a:solidFill>
                <a:cs typeface="Traditional Arabic" pitchFamily="2" charset="-78"/>
              </a:rPr>
              <a:t>سَأَلْتَهُمْ لَيَقُولُنَّ إِنَّمَا كُنَّا نَخُوضُ وَنَلْعَبُ قُلْ أَبِاللَّهِ وَآيَاتِهِ وَرَسُولِهِ كُنْتُمْ تَسْتَهْزِئُونَ </a:t>
            </a:r>
            <a:r>
              <a:rPr lang="ar-SA" sz="2800" b="0" dirty="0" smtClean="0">
                <a:solidFill>
                  <a:srgbClr val="00B0F0"/>
                </a:solidFill>
                <a:cs typeface="Traditional Arabic" pitchFamily="2" charset="-78"/>
              </a:rPr>
              <a:t>لا تَعْتَذِرُوا قَدْ كَفَرْتُمْ بَعْدَ إِيمَانِكُمْ</a:t>
            </a:r>
            <a:r>
              <a:rPr lang="ar-SA" sz="2800" b="0" dirty="0" smtClean="0">
                <a:cs typeface="Traditional Arabic" pitchFamily="2" charset="-78"/>
              </a:rPr>
              <a:t> </a:t>
            </a:r>
            <a:r>
              <a:rPr lang="ar-SA" sz="2800" b="0" dirty="0" smtClean="0">
                <a:cs typeface="CTraditional Arabic"/>
              </a:rPr>
              <a:t>﴾</a:t>
            </a:r>
            <a:r>
              <a:rPr lang="ar-SA" sz="2800" b="0" dirty="0" smtClean="0">
                <a:cs typeface="Traditional Arabic" pitchFamily="2" charset="-78"/>
              </a:rPr>
              <a:t>.</a:t>
            </a:r>
          </a:p>
          <a:p>
            <a:pPr marL="342900" indent="-342900" algn="justLow">
              <a:spcBef>
                <a:spcPts val="0"/>
              </a:spcBef>
              <a:buClr>
                <a:srgbClr val="C00000"/>
              </a:buClr>
              <a:buSzPct val="100000"/>
              <a:buFont typeface="Arial" pitchFamily="34" charset="0"/>
              <a:buChar char="•"/>
            </a:pPr>
            <a:r>
              <a:rPr lang="ar-SA" sz="2800" b="0" dirty="0" smtClean="0">
                <a:cs typeface="Traditional Arabic" pitchFamily="2" charset="-78"/>
              </a:rPr>
              <a:t>عن عبد الله بن عمر </a:t>
            </a:r>
            <a:r>
              <a:rPr lang="ar-SA" sz="2800" b="0" dirty="0" err="1" smtClean="0">
                <a:cs typeface="CTraditional Arabic" pitchFamily="2" charset="-78"/>
              </a:rPr>
              <a:t>ب</a:t>
            </a:r>
            <a:r>
              <a:rPr lang="ar-SA" sz="2800" b="0" dirty="0" smtClean="0">
                <a:cs typeface="Traditional Arabic" pitchFamily="2" charset="-78"/>
              </a:rPr>
              <a:t> قال: قال رجل في غزوة تبوك في مجلس: ما رأيت مثل قرائنا: أرغب بطوناً، ولا أكذب ألسناً، ولا أجبن عند اللقاء، فقال رجل في المسجد: كذبت ولكنك منافق، لأخبرنّ رسول الله </a:t>
            </a:r>
            <a:r>
              <a:rPr lang="ar-SA" sz="2800" b="0" dirty="0" err="1" smtClean="0">
                <a:cs typeface="CTraditional Arabic" pitchFamily="2" charset="-78"/>
              </a:rPr>
              <a:t>ج</a:t>
            </a:r>
            <a:r>
              <a:rPr lang="ar-SA" sz="2800" b="0" dirty="0" smtClean="0">
                <a:cs typeface="Traditional Arabic" pitchFamily="2" charset="-78"/>
              </a:rPr>
              <a:t>. فبلغ ذلك رسول الله </a:t>
            </a:r>
            <a:r>
              <a:rPr lang="ar-SA" sz="2800" b="0" dirty="0" err="1" smtClean="0">
                <a:cs typeface="CTraditional Arabic" pitchFamily="2" charset="-78"/>
              </a:rPr>
              <a:t>ج</a:t>
            </a:r>
            <a:r>
              <a:rPr lang="ar-SA" sz="2800" b="0" dirty="0" smtClean="0">
                <a:cs typeface="Traditional Arabic" pitchFamily="2" charset="-78"/>
              </a:rPr>
              <a:t> ونزل القرآن، فقال عبد الله بن عمر </a:t>
            </a:r>
            <a:r>
              <a:rPr lang="ar-SA" sz="2800" b="0" dirty="0" smtClean="0">
                <a:cs typeface="CTraditional Arabic" pitchFamily="2" charset="-78"/>
              </a:rPr>
              <a:t>ب</a:t>
            </a:r>
            <a:r>
              <a:rPr lang="ar-SA" sz="2800" b="0" dirty="0" smtClean="0">
                <a:cs typeface="Traditional Arabic" pitchFamily="2" charset="-78"/>
              </a:rPr>
              <a:t>: وأنا رأيته متعلقاً بحقب ناقة رسول الله </a:t>
            </a:r>
            <a:r>
              <a:rPr lang="ar-SA" sz="2800" b="0" dirty="0" err="1" smtClean="0">
                <a:cs typeface="CTraditional Arabic" pitchFamily="2" charset="-78"/>
              </a:rPr>
              <a:t>ج</a:t>
            </a:r>
            <a:r>
              <a:rPr lang="ar-SA" sz="2800" b="0" dirty="0" smtClean="0">
                <a:cs typeface="Traditional Arabic" pitchFamily="2" charset="-78"/>
              </a:rPr>
              <a:t> تنكبه الحجارة وهو يقول: يا رسول الله؛ إنما كنا نخوض ونلعب، ورسول الله </a:t>
            </a:r>
            <a:r>
              <a:rPr lang="ar-SA" sz="2800" b="0" dirty="0" err="1" smtClean="0">
                <a:cs typeface="CTraditional Arabic" pitchFamily="2" charset="-78"/>
              </a:rPr>
              <a:t>ج</a:t>
            </a:r>
            <a:r>
              <a:rPr lang="ar-SA" sz="2800" b="0" dirty="0" smtClean="0">
                <a:cs typeface="Traditional Arabic" pitchFamily="2" charset="-78"/>
              </a:rPr>
              <a:t> يقول: </a:t>
            </a:r>
            <a:r>
              <a:rPr lang="ar-SA" sz="2800" b="0" dirty="0" smtClean="0">
                <a:cs typeface="CTraditional Arabic"/>
              </a:rPr>
              <a:t>﴿ </a:t>
            </a:r>
            <a:r>
              <a:rPr lang="ar-SA" sz="2800" b="0" dirty="0" smtClean="0">
                <a:solidFill>
                  <a:srgbClr val="00B0F0"/>
                </a:solidFill>
                <a:cs typeface="Traditional Arabic" pitchFamily="2" charset="-78"/>
              </a:rPr>
              <a:t>قُلْ أَبِاللَّهِ وَآيَاتِهِ وَرَسُولِهِ كُنْتُمْ تَسْتَهْزِئُونَ </a:t>
            </a:r>
            <a:r>
              <a:rPr lang="ar-SA" sz="2800" b="0" dirty="0" smtClean="0">
                <a:cs typeface="CTraditional Arabic"/>
              </a:rPr>
              <a:t>﴾</a:t>
            </a:r>
            <a:r>
              <a:rPr lang="ar-SA" sz="2800" b="0" dirty="0" smtClean="0">
                <a:cs typeface="Traditional Arabic" pitchFamily="2" charset="-78"/>
              </a:rPr>
              <a:t>.</a:t>
            </a:r>
            <a:endParaRPr lang="ar-SA" sz="2800" b="0" dirty="0">
              <a:cs typeface="Traditional Arabic" pitchFamily="2" charset="-78"/>
            </a:endParaRPr>
          </a:p>
        </p:txBody>
      </p:sp>
      <p:sp>
        <p:nvSpPr>
          <p:cNvPr id="8"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الاستهزاء بالدين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8308">
                                            <p:txEl>
                                              <p:pRg st="0" end="0"/>
                                            </p:txEl>
                                          </p:spTgt>
                                        </p:tgtEl>
                                        <p:attrNameLst>
                                          <p:attrName>style.visibility</p:attrName>
                                        </p:attrNameLst>
                                      </p:cBhvr>
                                      <p:to>
                                        <p:strVal val="visible"/>
                                      </p:to>
                                    </p:set>
                                    <p:anim calcmode="lin" valueType="num">
                                      <p:cBhvr>
                                        <p:cTn id="7" dur="500" fill="hold"/>
                                        <p:tgtEl>
                                          <p:spTgt spid="98308">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830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830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8308">
                                            <p:txEl>
                                              <p:pRg st="1" end="1"/>
                                            </p:txEl>
                                          </p:spTgt>
                                        </p:tgtEl>
                                        <p:attrNameLst>
                                          <p:attrName>style.visibility</p:attrName>
                                        </p:attrNameLst>
                                      </p:cBhvr>
                                      <p:to>
                                        <p:strVal val="visible"/>
                                      </p:to>
                                    </p:set>
                                    <p:anim calcmode="lin" valueType="num">
                                      <p:cBhvr>
                                        <p:cTn id="14" dur="500" fill="hold"/>
                                        <p:tgtEl>
                                          <p:spTgt spid="98308">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8308">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830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98308">
                                            <p:txEl>
                                              <p:pRg st="2" end="2"/>
                                            </p:txEl>
                                          </p:spTgt>
                                        </p:tgtEl>
                                        <p:attrNameLst>
                                          <p:attrName>style.visibility</p:attrName>
                                        </p:attrNameLst>
                                      </p:cBhvr>
                                      <p:to>
                                        <p:strVal val="visible"/>
                                      </p:to>
                                    </p:set>
                                    <p:anim calcmode="lin" valueType="num">
                                      <p:cBhvr>
                                        <p:cTn id="21" dur="500" fill="hold"/>
                                        <p:tgtEl>
                                          <p:spTgt spid="98308">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9830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830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99E1D61B-0631-4940-95B9-631D7A5D5ECB}" type="slidenum">
              <a:rPr lang="ar-SA" sz="1400"/>
              <a:pPr rtl="0"/>
              <a:t>167</a:t>
            </a:fld>
            <a:endParaRPr lang="en-US" sz="1400"/>
          </a:p>
        </p:txBody>
      </p:sp>
      <p:sp>
        <p:nvSpPr>
          <p:cNvPr id="98308" name="Rectangle 2"/>
          <p:cNvSpPr>
            <a:spLocks noChangeArrowheads="1"/>
          </p:cNvSpPr>
          <p:nvPr/>
        </p:nvSpPr>
        <p:spPr bwMode="auto">
          <a:xfrm>
            <a:off x="179388" y="1989138"/>
            <a:ext cx="8640762" cy="2808287"/>
          </a:xfrm>
          <a:prstGeom prst="rect">
            <a:avLst/>
          </a:prstGeom>
          <a:noFill/>
          <a:ln w="9525">
            <a:noFill/>
            <a:miter lim="800000"/>
            <a:headEnd/>
            <a:tailEnd/>
          </a:ln>
        </p:spPr>
        <p:txBody>
          <a:bodyPr/>
          <a:lstStyle/>
          <a:p>
            <a:pPr marL="342900" indent="-342900" algn="justLow">
              <a:spcBef>
                <a:spcPts val="0"/>
              </a:spcBef>
              <a:buClr>
                <a:srgbClr val="C00000"/>
              </a:buClr>
              <a:buSzPct val="100000"/>
              <a:buFont typeface="Arial" pitchFamily="34" charset="0"/>
              <a:buChar char="•"/>
            </a:pPr>
            <a:r>
              <a:rPr lang="ar-SA" sz="2800" b="0" dirty="0" smtClean="0">
                <a:cs typeface="Traditional Arabic" pitchFamily="2" charset="-78"/>
              </a:rPr>
              <a:t>وفي فتاوى اللجنة الدائمة للإفتاء: ”سب الدين والاستهزاء بشيء من القرآن والسنة والاستهزاء بالمتمسك </a:t>
            </a:r>
            <a:r>
              <a:rPr lang="ar-SA" sz="2800" b="0" dirty="0" err="1" smtClean="0">
                <a:cs typeface="Traditional Arabic" pitchFamily="2" charset="-78"/>
              </a:rPr>
              <a:t>بها</a:t>
            </a:r>
            <a:r>
              <a:rPr lang="ar-SA" sz="2800" b="0" dirty="0" smtClean="0">
                <a:cs typeface="Traditional Arabic" pitchFamily="2" charset="-78"/>
              </a:rPr>
              <a:t> نظراً لما تمسك </a:t>
            </a:r>
            <a:r>
              <a:rPr lang="ar-SA" sz="2800" b="0" dirty="0" err="1" smtClean="0">
                <a:cs typeface="Traditional Arabic" pitchFamily="2" charset="-78"/>
              </a:rPr>
              <a:t>به</a:t>
            </a:r>
            <a:r>
              <a:rPr lang="ar-SA" sz="2800" b="0" dirty="0" smtClean="0">
                <a:cs typeface="Traditional Arabic" pitchFamily="2" charset="-78"/>
              </a:rPr>
              <a:t> كإعفاء اللحية وتحجُّب المسلمة، هذا كفر إذا صدر من مكلّف، وينبغي أن يُبيَّن له أن هذا كفر، فإن أصر بعد العلم فهو كافر، قال الله تعالى: </a:t>
            </a:r>
            <a:r>
              <a:rPr lang="ar-SA" sz="2800" b="0" dirty="0" smtClean="0">
                <a:cs typeface="CTraditional Arabic"/>
              </a:rPr>
              <a:t>﴿ </a:t>
            </a:r>
            <a:r>
              <a:rPr lang="ar-SA" sz="2800" b="0" dirty="0" smtClean="0">
                <a:solidFill>
                  <a:srgbClr val="00B0F0"/>
                </a:solidFill>
                <a:cs typeface="Traditional Arabic" pitchFamily="2" charset="-78"/>
              </a:rPr>
              <a:t>أَبِاللَّهِ وَآيَاتِهِ وَرَسُولِهِ كُنْتُمْ تَسْتَهْزِئُونَ لا تَعْتَذِرُوا قَدْ كَفَرْتُمْ بَعْدَ إِيمَانِكُمْ</a:t>
            </a:r>
            <a:r>
              <a:rPr lang="ar-SA" sz="2800" b="0" dirty="0" smtClean="0">
                <a:cs typeface="Traditional Arabic" pitchFamily="2" charset="-78"/>
              </a:rPr>
              <a:t> </a:t>
            </a:r>
            <a:r>
              <a:rPr lang="ar-SA" sz="2800" b="0" dirty="0" smtClean="0">
                <a:cs typeface="CTraditional Arabic"/>
              </a:rPr>
              <a:t>﴾</a:t>
            </a:r>
            <a:r>
              <a:rPr lang="ar-SA" sz="2800" b="0" dirty="0" smtClean="0">
                <a:cs typeface="Traditional Arabic" pitchFamily="2" charset="-78"/>
              </a:rPr>
              <a:t>.</a:t>
            </a:r>
          </a:p>
          <a:p>
            <a:pPr marL="342900" indent="-342900" algn="justLow">
              <a:spcBef>
                <a:spcPts val="0"/>
              </a:spcBef>
              <a:buClr>
                <a:srgbClr val="C00000"/>
              </a:buClr>
              <a:buSzPct val="100000"/>
              <a:buFont typeface="Arial" pitchFamily="34" charset="0"/>
              <a:buChar char="•"/>
            </a:pPr>
            <a:endParaRPr lang="ar-SA" sz="2800" b="0" dirty="0">
              <a:cs typeface="Traditional Arabic" pitchFamily="2" charset="-78"/>
            </a:endParaRPr>
          </a:p>
        </p:txBody>
      </p:sp>
      <p:sp>
        <p:nvSpPr>
          <p:cNvPr id="8"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الاستهزاء بالدين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8308">
                                            <p:txEl>
                                              <p:pRg st="0" end="0"/>
                                            </p:txEl>
                                          </p:spTgt>
                                        </p:tgtEl>
                                        <p:attrNameLst>
                                          <p:attrName>style.visibility</p:attrName>
                                        </p:attrNameLst>
                                      </p:cBhvr>
                                      <p:to>
                                        <p:strVal val="visible"/>
                                      </p:to>
                                    </p:set>
                                    <p:anim calcmode="lin" valueType="num">
                                      <p:cBhvr>
                                        <p:cTn id="7" dur="500" fill="hold"/>
                                        <p:tgtEl>
                                          <p:spTgt spid="98308">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830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830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4A7DFF8A-E305-4B1D-83FD-0CE969A6A0E0}" type="slidenum">
              <a:rPr lang="ar-SA" sz="1400"/>
              <a:pPr rtl="0"/>
              <a:t>168</a:t>
            </a:fld>
            <a:endParaRPr lang="en-US" sz="1400"/>
          </a:p>
        </p:txBody>
      </p:sp>
      <p:sp>
        <p:nvSpPr>
          <p:cNvPr id="99332" name="Rectangle 2"/>
          <p:cNvSpPr>
            <a:spLocks noChangeArrowheads="1"/>
          </p:cNvSpPr>
          <p:nvPr/>
        </p:nvSpPr>
        <p:spPr bwMode="auto">
          <a:xfrm>
            <a:off x="179388" y="1989138"/>
            <a:ext cx="8640762" cy="3878262"/>
          </a:xfrm>
          <a:prstGeom prst="rect">
            <a:avLst/>
          </a:prstGeom>
          <a:noFill/>
          <a:ln w="9525">
            <a:noFill/>
            <a:miter lim="800000"/>
            <a:headEnd/>
            <a:tailEnd/>
          </a:ln>
        </p:spPr>
        <p:txBody>
          <a:bodyPr/>
          <a:lstStyle/>
          <a:p>
            <a:pPr marL="355600" indent="-355600" algn="justLow">
              <a:spcBef>
                <a:spcPts val="0"/>
              </a:spcBef>
              <a:buClr>
                <a:srgbClr val="3366FF"/>
              </a:buClr>
              <a:buSzPct val="120000"/>
              <a:buFont typeface="Wingdings" pitchFamily="2" charset="2"/>
              <a:buChar char="§"/>
            </a:pPr>
            <a:r>
              <a:rPr lang="ar-SA" sz="2800" b="0" dirty="0">
                <a:solidFill>
                  <a:srgbClr val="0000FF"/>
                </a:solidFill>
                <a:latin typeface="+mn-lt"/>
                <a:cs typeface="SKR HEAD1" pitchFamily="2" charset="-78"/>
              </a:rPr>
              <a:t>مخاطر الاستهزاء بالدين </a:t>
            </a:r>
          </a:p>
          <a:p>
            <a:pPr marL="355600" indent="-355600" algn="justLow">
              <a:spcBef>
                <a:spcPts val="0"/>
              </a:spcBef>
              <a:buClr>
                <a:schemeClr val="folHlink"/>
              </a:buClr>
              <a:buSzPct val="60000"/>
              <a:buFont typeface="Wingdings" pitchFamily="2" charset="2"/>
              <a:buNone/>
            </a:pPr>
            <a:r>
              <a:rPr lang="ar-SA" sz="2800" spc="-60" dirty="0">
                <a:solidFill>
                  <a:srgbClr val="C00000"/>
                </a:solidFill>
                <a:cs typeface="Traditional Arabic" pitchFamily="2" charset="-78"/>
              </a:rPr>
              <a:t>1- تعرض فاعله للوقوع في الحكم العظيم بالخروج من الدين إذا تحققت فيه الشروط وانتفت </a:t>
            </a:r>
            <a:r>
              <a:rPr lang="ar-SA" sz="2800" spc="-60" dirty="0" smtClean="0">
                <a:solidFill>
                  <a:srgbClr val="C00000"/>
                </a:solidFill>
                <a:cs typeface="Traditional Arabic" pitchFamily="2" charset="-78"/>
              </a:rPr>
              <a:t>الموانع: </a:t>
            </a:r>
            <a:r>
              <a:rPr lang="ar-SA" sz="2800" b="0" spc="-60" dirty="0" smtClean="0">
                <a:cs typeface="Traditional Arabic" pitchFamily="2" charset="-78"/>
              </a:rPr>
              <a:t>قال </a:t>
            </a:r>
            <a:r>
              <a:rPr lang="ar-SA" sz="2800" b="0" spc="-60" dirty="0" smtClean="0">
                <a:cs typeface="CTraditional Arabic" pitchFamily="2" charset="-78"/>
              </a:rPr>
              <a:t>ج</a:t>
            </a:r>
            <a:r>
              <a:rPr lang="ar-SA" sz="2800" b="0" spc="-60" dirty="0" smtClean="0">
                <a:cs typeface="Traditional Arabic" pitchFamily="2" charset="-78"/>
              </a:rPr>
              <a:t>: ” ‏</a:t>
            </a:r>
            <a:r>
              <a:rPr lang="ar-SA" sz="2800" b="0" spc="-60" dirty="0" smtClean="0">
                <a:solidFill>
                  <a:srgbClr val="FF0000"/>
                </a:solidFill>
                <a:cs typeface="Traditional Arabic" pitchFamily="2" charset="-78"/>
              </a:rPr>
              <a:t>إِنَّ الْعَبْدَ لَيَتَكَلَّمُ بِالْكَلِمَةِ مِنْ رِضْوَانِ اللَّهِ، لَا يُلْقِي لَهَا بَالًا، يَرْفَعُهُ اللَّهُ </a:t>
            </a:r>
            <a:r>
              <a:rPr lang="ar-SA" sz="2800" b="0" spc="-60" dirty="0" err="1" smtClean="0">
                <a:solidFill>
                  <a:srgbClr val="FF0000"/>
                </a:solidFill>
                <a:cs typeface="Traditional Arabic" pitchFamily="2" charset="-78"/>
              </a:rPr>
              <a:t>بِهَا</a:t>
            </a:r>
            <a:r>
              <a:rPr lang="ar-SA" sz="2800" b="0" spc="-60" dirty="0" smtClean="0">
                <a:solidFill>
                  <a:srgbClr val="FF0000"/>
                </a:solidFill>
                <a:cs typeface="Traditional Arabic" pitchFamily="2" charset="-78"/>
              </a:rPr>
              <a:t> دَرَجَاتٍ. وَإِنَّ الْعَبْدَ لَيَتَكَلَّمُ بِالْكَلِمَةِ مِنْ سَخَطِ اللَّهِ، لَا يُلْقِي لَهَا بَالًا، يَهْوِي </a:t>
            </a:r>
            <a:r>
              <a:rPr lang="ar-SA" sz="2800" b="0" spc="-60" dirty="0" err="1" smtClean="0">
                <a:solidFill>
                  <a:srgbClr val="FF0000"/>
                </a:solidFill>
                <a:cs typeface="Traditional Arabic" pitchFamily="2" charset="-78"/>
              </a:rPr>
              <a:t>بِهَا</a:t>
            </a:r>
            <a:r>
              <a:rPr lang="ar-SA" sz="2800" b="0" spc="-60" dirty="0" smtClean="0">
                <a:solidFill>
                  <a:srgbClr val="FF0000"/>
                </a:solidFill>
                <a:cs typeface="Traditional Arabic" pitchFamily="2" charset="-78"/>
              </a:rPr>
              <a:t> فِي جَهَنَّمَ</a:t>
            </a:r>
            <a:r>
              <a:rPr lang="ar-SA" sz="2800" b="0" spc="-60" dirty="0" smtClean="0">
                <a:cs typeface="Traditional Arabic" pitchFamily="2" charset="-78"/>
              </a:rPr>
              <a:t>“.</a:t>
            </a:r>
            <a:endParaRPr lang="ar-SA" sz="2800" b="0" spc="-60" dirty="0">
              <a:cs typeface="Traditional Arabic" pitchFamily="2" charset="-78"/>
            </a:endParaRPr>
          </a:p>
          <a:p>
            <a:pPr marL="355600" indent="-355600" algn="justLow">
              <a:spcBef>
                <a:spcPts val="0"/>
              </a:spcBef>
              <a:buClr>
                <a:schemeClr val="folHlink"/>
              </a:buClr>
              <a:buSzPct val="60000"/>
              <a:buFont typeface="Wingdings" pitchFamily="2" charset="2"/>
              <a:buNone/>
            </a:pPr>
            <a:r>
              <a:rPr lang="ar-SA" sz="2800" dirty="0">
                <a:solidFill>
                  <a:srgbClr val="C00000"/>
                </a:solidFill>
                <a:cs typeface="Traditional Arabic" pitchFamily="2" charset="-78"/>
              </a:rPr>
              <a:t>2- تهوين حرمة الدين والتقليل من </a:t>
            </a:r>
            <a:r>
              <a:rPr lang="ar-SA" sz="2800" dirty="0" smtClean="0">
                <a:solidFill>
                  <a:srgbClr val="C00000"/>
                </a:solidFill>
                <a:cs typeface="Traditional Arabic" pitchFamily="2" charset="-78"/>
              </a:rPr>
              <a:t>عظمته: </a:t>
            </a:r>
            <a:r>
              <a:rPr lang="ar-SA" sz="2800" b="0" dirty="0" smtClean="0">
                <a:cs typeface="Traditional Arabic" pitchFamily="2" charset="-78"/>
              </a:rPr>
              <a:t>مما تذهب معه التقوى, وخشية الله من القلوب, وتعظم الجرأة على ارتكاب الحرمات.</a:t>
            </a:r>
            <a:endParaRPr lang="ar-SA" sz="2800" b="0" dirty="0">
              <a:cs typeface="Traditional Arabic" pitchFamily="2" charset="-78"/>
            </a:endParaRPr>
          </a:p>
          <a:p>
            <a:pPr marL="355600" indent="-355600" algn="justLow">
              <a:spcBef>
                <a:spcPts val="0"/>
              </a:spcBef>
              <a:buClr>
                <a:schemeClr val="folHlink"/>
              </a:buClr>
              <a:buSzPct val="60000"/>
              <a:buFont typeface="Wingdings" pitchFamily="2" charset="2"/>
              <a:buNone/>
            </a:pPr>
            <a:r>
              <a:rPr lang="ar-SA" sz="2800" dirty="0">
                <a:solidFill>
                  <a:srgbClr val="C00000"/>
                </a:solidFill>
                <a:cs typeface="Traditional Arabic" pitchFamily="2" charset="-78"/>
              </a:rPr>
              <a:t>3- التزهيد في الالتزام بأحكام الدين </a:t>
            </a:r>
            <a:r>
              <a:rPr lang="ar-SA" sz="2800" dirty="0" smtClean="0">
                <a:solidFill>
                  <a:srgbClr val="C00000"/>
                </a:solidFill>
                <a:cs typeface="Traditional Arabic" pitchFamily="2" charset="-78"/>
              </a:rPr>
              <a:t>وشرائعه: </a:t>
            </a:r>
            <a:r>
              <a:rPr lang="ar-SA" sz="2800" b="0" dirty="0" smtClean="0">
                <a:cs typeface="Traditional Arabic" pitchFamily="2" charset="-78"/>
              </a:rPr>
              <a:t>لأن شيوع الاستهزاء بأعمال وشرائع الإسلام ينفر الناس من التزامها خوفاً من أن تنالهم ألسنة السخرية.</a:t>
            </a:r>
            <a:endParaRPr lang="ar-SA" sz="2800" b="0" dirty="0">
              <a:cs typeface="Traditional Arabic" pitchFamily="2" charset="-78"/>
            </a:endParaRPr>
          </a:p>
          <a:p>
            <a:pPr marL="355600" indent="-355600"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rPr>
              <a:t>4- إضعاف الأمة الإسلامية وتمكين الأعداء منها: </a:t>
            </a:r>
            <a:r>
              <a:rPr lang="ar-SA" sz="2800" b="0" dirty="0" smtClean="0">
                <a:cs typeface="Traditional Arabic" pitchFamily="2" charset="-78"/>
              </a:rPr>
              <a:t>قال عمر </a:t>
            </a:r>
            <a:r>
              <a:rPr lang="ar-SA" sz="2800" b="0" dirty="0" smtClean="0">
                <a:cs typeface="CTraditional Arabic" pitchFamily="2" charset="-78"/>
              </a:rPr>
              <a:t>ت</a:t>
            </a:r>
            <a:r>
              <a:rPr lang="ar-SA" sz="2800" b="0" dirty="0" smtClean="0">
                <a:cs typeface="Traditional Arabic" pitchFamily="2" charset="-78"/>
              </a:rPr>
              <a:t>:“نحن قوم أعزنا الله بالإسلام“.</a:t>
            </a:r>
            <a:endParaRPr lang="ar-SA"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الاستهزاء بالدين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dirty="0"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9332">
                                            <p:txEl>
                                              <p:pRg st="0" end="0"/>
                                            </p:txEl>
                                          </p:spTgt>
                                        </p:tgtEl>
                                        <p:attrNameLst>
                                          <p:attrName>style.visibility</p:attrName>
                                        </p:attrNameLst>
                                      </p:cBhvr>
                                      <p:to>
                                        <p:strVal val="visible"/>
                                      </p:to>
                                    </p:set>
                                    <p:anim calcmode="lin" valueType="num">
                                      <p:cBhvr>
                                        <p:cTn id="7" dur="500" fill="hold"/>
                                        <p:tgtEl>
                                          <p:spTgt spid="99332">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933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933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9332">
                                            <p:txEl>
                                              <p:pRg st="1" end="1"/>
                                            </p:txEl>
                                          </p:spTgt>
                                        </p:tgtEl>
                                        <p:attrNameLst>
                                          <p:attrName>style.visibility</p:attrName>
                                        </p:attrNameLst>
                                      </p:cBhvr>
                                      <p:to>
                                        <p:strVal val="visible"/>
                                      </p:to>
                                    </p:set>
                                    <p:anim calcmode="lin" valueType="num">
                                      <p:cBhvr>
                                        <p:cTn id="14" dur="500" fill="hold"/>
                                        <p:tgtEl>
                                          <p:spTgt spid="99332">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933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933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99332">
                                            <p:txEl>
                                              <p:pRg st="2" end="2"/>
                                            </p:txEl>
                                          </p:spTgt>
                                        </p:tgtEl>
                                        <p:attrNameLst>
                                          <p:attrName>style.visibility</p:attrName>
                                        </p:attrNameLst>
                                      </p:cBhvr>
                                      <p:to>
                                        <p:strVal val="visible"/>
                                      </p:to>
                                    </p:set>
                                    <p:anim calcmode="lin" valueType="num">
                                      <p:cBhvr>
                                        <p:cTn id="21" dur="500" fill="hold"/>
                                        <p:tgtEl>
                                          <p:spTgt spid="99332">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99332">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933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99332">
                                            <p:txEl>
                                              <p:pRg st="3" end="3"/>
                                            </p:txEl>
                                          </p:spTgt>
                                        </p:tgtEl>
                                        <p:attrNameLst>
                                          <p:attrName>style.visibility</p:attrName>
                                        </p:attrNameLst>
                                      </p:cBhvr>
                                      <p:to>
                                        <p:strVal val="visible"/>
                                      </p:to>
                                    </p:set>
                                    <p:anim calcmode="lin" valueType="num">
                                      <p:cBhvr>
                                        <p:cTn id="28" dur="500" fill="hold"/>
                                        <p:tgtEl>
                                          <p:spTgt spid="99332">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99332">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9933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99332">
                                            <p:txEl>
                                              <p:pRg st="4" end="4"/>
                                            </p:txEl>
                                          </p:spTgt>
                                        </p:tgtEl>
                                        <p:attrNameLst>
                                          <p:attrName>style.visibility</p:attrName>
                                        </p:attrNameLst>
                                      </p:cBhvr>
                                      <p:to>
                                        <p:strVal val="visible"/>
                                      </p:to>
                                    </p:set>
                                    <p:anim calcmode="lin" valueType="num">
                                      <p:cBhvr>
                                        <p:cTn id="35" dur="500" fill="hold"/>
                                        <p:tgtEl>
                                          <p:spTgt spid="99332">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99332">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9933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0E680D89-C18F-4A61-9181-5799B66C4A92}" type="slidenum">
              <a:rPr lang="ar-SA" sz="1400"/>
              <a:pPr rtl="0"/>
              <a:t>169</a:t>
            </a:fld>
            <a:endParaRPr lang="en-US" sz="1400"/>
          </a:p>
        </p:txBody>
      </p:sp>
      <p:sp>
        <p:nvSpPr>
          <p:cNvPr id="100356" name="Rectangle 3"/>
          <p:cNvSpPr>
            <a:spLocks noChangeArrowheads="1"/>
          </p:cNvSpPr>
          <p:nvPr/>
        </p:nvSpPr>
        <p:spPr bwMode="auto">
          <a:xfrm>
            <a:off x="179388" y="1989138"/>
            <a:ext cx="8640762" cy="3754437"/>
          </a:xfrm>
          <a:prstGeom prst="rect">
            <a:avLst/>
          </a:prstGeom>
          <a:noFill/>
          <a:ln w="9525">
            <a:noFill/>
            <a:miter lim="800000"/>
            <a:headEnd/>
            <a:tailEnd/>
          </a:ln>
        </p:spPr>
        <p:txBody>
          <a:bodyPr/>
          <a:lstStyle/>
          <a:p>
            <a:pPr marL="355600" indent="-355600" algn="justLow">
              <a:spcBef>
                <a:spcPts val="0"/>
              </a:spcBef>
              <a:buClr>
                <a:srgbClr val="3366FF"/>
              </a:buClr>
              <a:buSzPct val="120000"/>
              <a:buFont typeface="Wingdings" pitchFamily="2" charset="2"/>
              <a:buChar char="§"/>
            </a:pPr>
            <a:r>
              <a:rPr lang="ar-SA" sz="2800" b="0" dirty="0" smtClean="0">
                <a:solidFill>
                  <a:srgbClr val="0000FF"/>
                </a:solidFill>
                <a:latin typeface="+mn-lt"/>
                <a:cs typeface="SKR HEAD1" pitchFamily="2" charset="-78"/>
              </a:rPr>
              <a:t>تعريف الولاء </a:t>
            </a:r>
            <a:r>
              <a:rPr lang="ar-SA" sz="2800" b="0" dirty="0" err="1" smtClean="0">
                <a:solidFill>
                  <a:srgbClr val="0000FF"/>
                </a:solidFill>
                <a:latin typeface="+mn-lt"/>
                <a:cs typeface="SKR HEAD1" pitchFamily="2" charset="-78"/>
              </a:rPr>
              <a:t>والبراء</a:t>
            </a:r>
            <a:endParaRPr lang="ar-SA" sz="2800" b="0" dirty="0" smtClean="0">
              <a:solidFill>
                <a:srgbClr val="0000FF"/>
              </a:solidFill>
              <a:latin typeface="+mn-lt"/>
              <a:cs typeface="SKR HEAD1" pitchFamily="2" charset="-78"/>
            </a:endParaRPr>
          </a:p>
          <a:p>
            <a:pPr marL="342900" indent="-3429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الولاء لغة: </a:t>
            </a:r>
            <a:r>
              <a:rPr lang="ar-SA" sz="2800" b="0" dirty="0">
                <a:cs typeface="Traditional Arabic" pitchFamily="2" charset="-78"/>
              </a:rPr>
              <a:t>الواو واللام والياء، أصل صحيح يدل على قرب، وذلك أن الولاء والتوالي أن يحصل شيئان فصاعداً حصولاً ليس </a:t>
            </a:r>
            <a:r>
              <a:rPr lang="ar-SA" sz="2800" b="0" dirty="0" smtClean="0">
                <a:cs typeface="Traditional Arabic" pitchFamily="2" charset="-78"/>
              </a:rPr>
              <a:t>بينهما </a:t>
            </a:r>
            <a:r>
              <a:rPr lang="ar-SA" sz="2800" b="0" dirty="0">
                <a:cs typeface="Traditional Arabic" pitchFamily="2" charset="-78"/>
              </a:rPr>
              <a:t>ما ليس </a:t>
            </a:r>
            <a:r>
              <a:rPr lang="ar-SA" sz="2800" b="0" dirty="0" smtClean="0">
                <a:cs typeface="Traditional Arabic" pitchFamily="2" charset="-78"/>
              </a:rPr>
              <a:t>منهما.</a:t>
            </a:r>
          </a:p>
          <a:p>
            <a:pPr marL="342900" indent="-3429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المفهوم العام للولاء: </a:t>
            </a:r>
            <a:r>
              <a:rPr lang="ar-SA" sz="2800" b="0" dirty="0" smtClean="0">
                <a:cs typeface="Traditional Arabic" pitchFamily="2" charset="-78"/>
              </a:rPr>
              <a:t>يقوم على النصرة والتحالف، والحب والطاعة، وإلقاء مقاليد الأمور لمن يكون له الولاء.</a:t>
            </a:r>
          </a:p>
          <a:p>
            <a:pPr marL="342900" indent="-342900" algn="justLow">
              <a:spcBef>
                <a:spcPts val="0"/>
              </a:spcBef>
              <a:buClr>
                <a:srgbClr val="C00000"/>
              </a:buClr>
              <a:buSzPct val="100000"/>
              <a:buFont typeface="Arial" pitchFamily="34" charset="0"/>
              <a:buChar char="•"/>
            </a:pPr>
            <a:r>
              <a:rPr lang="ar-SA" sz="2800" spc="-10" dirty="0" err="1" smtClean="0">
                <a:solidFill>
                  <a:srgbClr val="C00000"/>
                </a:solidFill>
                <a:cs typeface="Traditional Arabic" pitchFamily="2" charset="-78"/>
              </a:rPr>
              <a:t>البراء</a:t>
            </a:r>
            <a:r>
              <a:rPr lang="ar-SA" sz="2800" spc="-10" dirty="0" smtClean="0">
                <a:solidFill>
                  <a:srgbClr val="C00000"/>
                </a:solidFill>
                <a:cs typeface="Traditional Arabic" pitchFamily="2" charset="-78"/>
              </a:rPr>
              <a:t> لغة: </a:t>
            </a:r>
            <a:r>
              <a:rPr lang="ar-SA" sz="2800" b="0" spc="-10" dirty="0" smtClean="0">
                <a:cs typeface="Traditional Arabic" pitchFamily="2" charset="-78"/>
              </a:rPr>
              <a:t>البعد عن الشيء والسلامة من السقم.</a:t>
            </a:r>
          </a:p>
          <a:p>
            <a:pPr marL="342900" indent="-342900" algn="justLow">
              <a:spcBef>
                <a:spcPts val="0"/>
              </a:spcBef>
              <a:buClr>
                <a:srgbClr val="C00000"/>
              </a:buClr>
              <a:buSzPct val="100000"/>
              <a:buFont typeface="Arial" pitchFamily="34" charset="0"/>
              <a:buChar char="•"/>
            </a:pPr>
            <a:r>
              <a:rPr lang="ar-SA" sz="2800" b="0" spc="-10" dirty="0" smtClean="0">
                <a:cs typeface="Traditional Arabic" pitchFamily="2" charset="-78"/>
              </a:rPr>
              <a:t>قال تعالى: </a:t>
            </a:r>
            <a:r>
              <a:rPr lang="ar-SA" sz="2800" b="0" spc="-10" dirty="0" smtClean="0">
                <a:cs typeface="CTraditional Arabic"/>
              </a:rPr>
              <a:t>﴿</a:t>
            </a:r>
            <a:r>
              <a:rPr lang="ar-SA" sz="2800" b="0" spc="-10" dirty="0" smtClean="0">
                <a:cs typeface="Traditional Arabic" pitchFamily="2" charset="-78"/>
              </a:rPr>
              <a:t> </a:t>
            </a:r>
            <a:r>
              <a:rPr lang="ar-SA" sz="2800" b="0" spc="-10" dirty="0" smtClean="0">
                <a:solidFill>
                  <a:srgbClr val="00B0F0"/>
                </a:solidFill>
                <a:cs typeface="Traditional Arabic" pitchFamily="2" charset="-78"/>
              </a:rPr>
              <a:t>إِنَّنِي بَرَاءٌ مِمَّا تَعْبُدُونَ</a:t>
            </a:r>
            <a:r>
              <a:rPr lang="ar-SA" sz="2800" b="0" spc="-10" dirty="0" smtClean="0">
                <a:cs typeface="Traditional Arabic" pitchFamily="2" charset="-78"/>
              </a:rPr>
              <a:t> </a:t>
            </a:r>
            <a:r>
              <a:rPr lang="ar-SA" sz="2800" b="0" spc="-10" dirty="0" smtClean="0">
                <a:cs typeface="CTraditional Arabic"/>
              </a:rPr>
              <a:t>﴾</a:t>
            </a:r>
            <a:r>
              <a:rPr lang="ar-SA" sz="2800" b="0" spc="-10" dirty="0" smtClean="0">
                <a:cs typeface="Traditional Arabic" pitchFamily="2" charset="-78"/>
              </a:rPr>
              <a:t>.</a:t>
            </a:r>
          </a:p>
          <a:p>
            <a:pPr marL="342900" indent="-3429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المفهوم العام </a:t>
            </a:r>
            <a:r>
              <a:rPr lang="ar-SA" sz="2800" dirty="0" err="1" smtClean="0">
                <a:solidFill>
                  <a:srgbClr val="C00000"/>
                </a:solidFill>
                <a:cs typeface="Traditional Arabic" pitchFamily="2" charset="-78"/>
              </a:rPr>
              <a:t>للبراء</a:t>
            </a:r>
            <a:r>
              <a:rPr lang="ar-SA" sz="2800" dirty="0" smtClean="0">
                <a:solidFill>
                  <a:srgbClr val="C00000"/>
                </a:solidFill>
                <a:cs typeface="Traditional Arabic" pitchFamily="2" charset="-78"/>
              </a:rPr>
              <a:t>: </a:t>
            </a:r>
            <a:r>
              <a:rPr lang="ar-SA" sz="2800" b="0" dirty="0" smtClean="0">
                <a:cs typeface="Traditional Arabic" pitchFamily="2" charset="-78"/>
              </a:rPr>
              <a:t>يقوم على البعد والبغض وعدم الود، والامتناع عن النصرة والإعانة.</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الولاء </a:t>
            </a:r>
            <a:r>
              <a:rPr lang="ar-SA" sz="4000" dirty="0" err="1">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والبراء</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7">
                                            <p:txEl>
                                              <p:pRg st="0" end="0"/>
                                            </p:txEl>
                                          </p:spTgt>
                                        </p:tgtEl>
                                        <p:attrNameLst>
                                          <p:attrName>style.visibility</p:attrName>
                                        </p:attrNameLst>
                                      </p:cBhvr>
                                      <p:to>
                                        <p:strVal val="visible"/>
                                      </p:to>
                                    </p:set>
                                    <p:anim by="(-#ppt_w*2)" calcmode="lin" valueType="num">
                                      <p:cBhvr rctx="PPT">
                                        <p:cTn id="7" dur="250" autoRev="1" fill="hold">
                                          <p:stCondLst>
                                            <p:cond delay="0"/>
                                          </p:stCondLst>
                                        </p:cTn>
                                        <p:tgtEl>
                                          <p:spTgt spid="7">
                                            <p:txEl>
                                              <p:pRg st="0" end="0"/>
                                            </p:txEl>
                                          </p:spTgt>
                                        </p:tgtEl>
                                        <p:attrNameLst>
                                          <p:attrName>ppt_w</p:attrName>
                                        </p:attrNameLst>
                                      </p:cBhvr>
                                    </p:anim>
                                    <p:anim by="(#ppt_w*0.50)" calcmode="lin" valueType="num">
                                      <p:cBhvr>
                                        <p:cTn id="8" dur="250" decel="50000" autoRev="1" fill="hold">
                                          <p:stCondLst>
                                            <p:cond delay="0"/>
                                          </p:stCondLst>
                                        </p:cTn>
                                        <p:tgtEl>
                                          <p:spTgt spid="7">
                                            <p:txEl>
                                              <p:pRg st="0" end="0"/>
                                            </p:txEl>
                                          </p:spTgt>
                                        </p:tgtEl>
                                        <p:attrNameLst>
                                          <p:attrName>ppt_x</p:attrName>
                                        </p:attrNameLst>
                                      </p:cBhvr>
                                    </p:anim>
                                    <p:anim from="(-#ppt_h/2)" to="(#ppt_y)" calcmode="lin" valueType="num">
                                      <p:cBhvr>
                                        <p:cTn id="9" dur="500" fill="hold">
                                          <p:stCondLst>
                                            <p:cond delay="0"/>
                                          </p:stCondLst>
                                        </p:cTn>
                                        <p:tgtEl>
                                          <p:spTgt spid="7">
                                            <p:txEl>
                                              <p:pRg st="0" end="0"/>
                                            </p:txEl>
                                          </p:spTgt>
                                        </p:tgtEl>
                                        <p:attrNameLst>
                                          <p:attrName>ppt_y</p:attrName>
                                        </p:attrNameLst>
                                      </p:cBhvr>
                                    </p:anim>
                                    <p:animRot by="21600000">
                                      <p:cBhvr>
                                        <p:cTn id="10" dur="500" fill="hold">
                                          <p:stCondLst>
                                            <p:cond delay="0"/>
                                          </p:stCondLst>
                                        </p:cTn>
                                        <p:tgtEl>
                                          <p:spTgt spid="7">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100356">
                                            <p:txEl>
                                              <p:pRg st="0" end="0"/>
                                            </p:txEl>
                                          </p:spTgt>
                                        </p:tgtEl>
                                        <p:attrNameLst>
                                          <p:attrName>style.visibility</p:attrName>
                                        </p:attrNameLst>
                                      </p:cBhvr>
                                      <p:to>
                                        <p:strVal val="visible"/>
                                      </p:to>
                                    </p:set>
                                    <p:anim calcmode="lin" valueType="num">
                                      <p:cBhvr>
                                        <p:cTn id="15" dur="500" fill="hold"/>
                                        <p:tgtEl>
                                          <p:spTgt spid="100356">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10035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10035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100356">
                                            <p:txEl>
                                              <p:pRg st="1" end="1"/>
                                            </p:txEl>
                                          </p:spTgt>
                                        </p:tgtEl>
                                        <p:attrNameLst>
                                          <p:attrName>style.visibility</p:attrName>
                                        </p:attrNameLst>
                                      </p:cBhvr>
                                      <p:to>
                                        <p:strVal val="visible"/>
                                      </p:to>
                                    </p:set>
                                    <p:anim calcmode="lin" valueType="num">
                                      <p:cBhvr>
                                        <p:cTn id="22" dur="500" fill="hold"/>
                                        <p:tgtEl>
                                          <p:spTgt spid="100356">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100356">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100356">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100356">
                                            <p:txEl>
                                              <p:pRg st="2" end="2"/>
                                            </p:txEl>
                                          </p:spTgt>
                                        </p:tgtEl>
                                        <p:attrNameLst>
                                          <p:attrName>style.visibility</p:attrName>
                                        </p:attrNameLst>
                                      </p:cBhvr>
                                      <p:to>
                                        <p:strVal val="visible"/>
                                      </p:to>
                                    </p:set>
                                    <p:anim calcmode="lin" valueType="num">
                                      <p:cBhvr>
                                        <p:cTn id="29" dur="500" fill="hold"/>
                                        <p:tgtEl>
                                          <p:spTgt spid="100356">
                                            <p:txEl>
                                              <p:pRg st="2" end="2"/>
                                            </p:txEl>
                                          </p:spTgt>
                                        </p:tgtEl>
                                        <p:attrNameLst>
                                          <p:attrName>ppt_x</p:attrName>
                                        </p:attrNameLst>
                                      </p:cBhvr>
                                      <p:tavLst>
                                        <p:tav tm="0">
                                          <p:val>
                                            <p:strVal val="#ppt_x-.2"/>
                                          </p:val>
                                        </p:tav>
                                        <p:tav tm="100000">
                                          <p:val>
                                            <p:strVal val="#ppt_x"/>
                                          </p:val>
                                        </p:tav>
                                      </p:tavLst>
                                    </p:anim>
                                    <p:anim calcmode="lin" valueType="num">
                                      <p:cBhvr>
                                        <p:cTn id="30" dur="500" fill="hold"/>
                                        <p:tgtEl>
                                          <p:spTgt spid="100356">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500"/>
                                        <p:tgtEl>
                                          <p:spTgt spid="100356">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100356">
                                            <p:txEl>
                                              <p:pRg st="3" end="3"/>
                                            </p:txEl>
                                          </p:spTgt>
                                        </p:tgtEl>
                                        <p:attrNameLst>
                                          <p:attrName>style.visibility</p:attrName>
                                        </p:attrNameLst>
                                      </p:cBhvr>
                                      <p:to>
                                        <p:strVal val="visible"/>
                                      </p:to>
                                    </p:set>
                                    <p:anim calcmode="lin" valueType="num">
                                      <p:cBhvr>
                                        <p:cTn id="36" dur="500" fill="hold"/>
                                        <p:tgtEl>
                                          <p:spTgt spid="100356">
                                            <p:txEl>
                                              <p:pRg st="3" end="3"/>
                                            </p:txEl>
                                          </p:spTgt>
                                        </p:tgtEl>
                                        <p:attrNameLst>
                                          <p:attrName>ppt_x</p:attrName>
                                        </p:attrNameLst>
                                      </p:cBhvr>
                                      <p:tavLst>
                                        <p:tav tm="0">
                                          <p:val>
                                            <p:strVal val="#ppt_x-.2"/>
                                          </p:val>
                                        </p:tav>
                                        <p:tav tm="100000">
                                          <p:val>
                                            <p:strVal val="#ppt_x"/>
                                          </p:val>
                                        </p:tav>
                                      </p:tavLst>
                                    </p:anim>
                                    <p:anim calcmode="lin" valueType="num">
                                      <p:cBhvr>
                                        <p:cTn id="37" dur="500" fill="hold"/>
                                        <p:tgtEl>
                                          <p:spTgt spid="100356">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500"/>
                                        <p:tgtEl>
                                          <p:spTgt spid="100356">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nodeType="clickEffect">
                                  <p:stCondLst>
                                    <p:cond delay="0"/>
                                  </p:stCondLst>
                                  <p:childTnLst>
                                    <p:set>
                                      <p:cBhvr>
                                        <p:cTn id="42" dur="1" fill="hold">
                                          <p:stCondLst>
                                            <p:cond delay="0"/>
                                          </p:stCondLst>
                                        </p:cTn>
                                        <p:tgtEl>
                                          <p:spTgt spid="100356">
                                            <p:txEl>
                                              <p:pRg st="4" end="4"/>
                                            </p:txEl>
                                          </p:spTgt>
                                        </p:tgtEl>
                                        <p:attrNameLst>
                                          <p:attrName>style.visibility</p:attrName>
                                        </p:attrNameLst>
                                      </p:cBhvr>
                                      <p:to>
                                        <p:strVal val="visible"/>
                                      </p:to>
                                    </p:set>
                                    <p:anim calcmode="lin" valueType="num">
                                      <p:cBhvr>
                                        <p:cTn id="43" dur="500" fill="hold"/>
                                        <p:tgtEl>
                                          <p:spTgt spid="100356">
                                            <p:txEl>
                                              <p:pRg st="4" end="4"/>
                                            </p:txEl>
                                          </p:spTgt>
                                        </p:tgtEl>
                                        <p:attrNameLst>
                                          <p:attrName>ppt_x</p:attrName>
                                        </p:attrNameLst>
                                      </p:cBhvr>
                                      <p:tavLst>
                                        <p:tav tm="0">
                                          <p:val>
                                            <p:strVal val="#ppt_x-.2"/>
                                          </p:val>
                                        </p:tav>
                                        <p:tav tm="100000">
                                          <p:val>
                                            <p:strVal val="#ppt_x"/>
                                          </p:val>
                                        </p:tav>
                                      </p:tavLst>
                                    </p:anim>
                                    <p:anim calcmode="lin" valueType="num">
                                      <p:cBhvr>
                                        <p:cTn id="44" dur="500" fill="hold"/>
                                        <p:tgtEl>
                                          <p:spTgt spid="100356">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5" dur="500"/>
                                        <p:tgtEl>
                                          <p:spTgt spid="100356">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9" presetClass="entr" presetSubtype="0" fill="hold" nodeType="clickEffect">
                                  <p:stCondLst>
                                    <p:cond delay="0"/>
                                  </p:stCondLst>
                                  <p:childTnLst>
                                    <p:set>
                                      <p:cBhvr>
                                        <p:cTn id="49" dur="1" fill="hold">
                                          <p:stCondLst>
                                            <p:cond delay="0"/>
                                          </p:stCondLst>
                                        </p:cTn>
                                        <p:tgtEl>
                                          <p:spTgt spid="100356">
                                            <p:txEl>
                                              <p:pRg st="5" end="5"/>
                                            </p:txEl>
                                          </p:spTgt>
                                        </p:tgtEl>
                                        <p:attrNameLst>
                                          <p:attrName>style.visibility</p:attrName>
                                        </p:attrNameLst>
                                      </p:cBhvr>
                                      <p:to>
                                        <p:strVal val="visible"/>
                                      </p:to>
                                    </p:set>
                                    <p:anim calcmode="lin" valueType="num">
                                      <p:cBhvr>
                                        <p:cTn id="50" dur="500" fill="hold"/>
                                        <p:tgtEl>
                                          <p:spTgt spid="100356">
                                            <p:txEl>
                                              <p:pRg st="5" end="5"/>
                                            </p:txEl>
                                          </p:spTgt>
                                        </p:tgtEl>
                                        <p:attrNameLst>
                                          <p:attrName>ppt_x</p:attrName>
                                        </p:attrNameLst>
                                      </p:cBhvr>
                                      <p:tavLst>
                                        <p:tav tm="0">
                                          <p:val>
                                            <p:strVal val="#ppt_x-.2"/>
                                          </p:val>
                                        </p:tav>
                                        <p:tav tm="100000">
                                          <p:val>
                                            <p:strVal val="#ppt_x"/>
                                          </p:val>
                                        </p:tav>
                                      </p:tavLst>
                                    </p:anim>
                                    <p:anim calcmode="lin" valueType="num">
                                      <p:cBhvr>
                                        <p:cTn id="51" dur="500" fill="hold"/>
                                        <p:tgtEl>
                                          <p:spTgt spid="100356">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52" dur="500"/>
                                        <p:tgtEl>
                                          <p:spTgt spid="10035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0E680D89-C18F-4A61-9181-5799B66C4A92}" type="slidenum">
              <a:rPr lang="ar-SA" sz="1400"/>
              <a:pPr rtl="0"/>
              <a:t>170</a:t>
            </a:fld>
            <a:endParaRPr lang="en-US" sz="1400"/>
          </a:p>
        </p:txBody>
      </p:sp>
      <p:sp>
        <p:nvSpPr>
          <p:cNvPr id="100356" name="Rectangle 3"/>
          <p:cNvSpPr>
            <a:spLocks noChangeArrowheads="1"/>
          </p:cNvSpPr>
          <p:nvPr/>
        </p:nvSpPr>
        <p:spPr bwMode="auto">
          <a:xfrm>
            <a:off x="179388" y="1989138"/>
            <a:ext cx="8640762" cy="3754437"/>
          </a:xfrm>
          <a:prstGeom prst="rect">
            <a:avLst/>
          </a:prstGeom>
          <a:noFill/>
          <a:ln w="9525">
            <a:noFill/>
            <a:miter lim="800000"/>
            <a:headEnd/>
            <a:tailEnd/>
          </a:ln>
        </p:spPr>
        <p:txBody>
          <a:bodyPr/>
          <a:lstStyle/>
          <a:p>
            <a:pPr marL="355600" indent="-355600" algn="justLow">
              <a:spcBef>
                <a:spcPts val="0"/>
              </a:spcBef>
              <a:buClr>
                <a:srgbClr val="3366FF"/>
              </a:buClr>
              <a:buSzPct val="120000"/>
              <a:buFont typeface="Wingdings" pitchFamily="2" charset="2"/>
              <a:buChar char="§"/>
            </a:pPr>
            <a:r>
              <a:rPr lang="ar-SA" sz="2800" b="0" dirty="0" smtClean="0">
                <a:solidFill>
                  <a:srgbClr val="0000FF"/>
                </a:solidFill>
                <a:latin typeface="+mn-lt"/>
                <a:cs typeface="SKR HEAD1" pitchFamily="2" charset="-78"/>
              </a:rPr>
              <a:t>الولاء </a:t>
            </a:r>
            <a:r>
              <a:rPr lang="ar-SA" sz="2800" b="0" dirty="0" err="1" smtClean="0">
                <a:solidFill>
                  <a:srgbClr val="0000FF"/>
                </a:solidFill>
                <a:latin typeface="+mn-lt"/>
                <a:cs typeface="SKR HEAD1" pitchFamily="2" charset="-78"/>
              </a:rPr>
              <a:t>والبراء</a:t>
            </a:r>
            <a:r>
              <a:rPr lang="ar-SA" sz="2800" b="0" dirty="0" smtClean="0">
                <a:solidFill>
                  <a:srgbClr val="0000FF"/>
                </a:solidFill>
                <a:latin typeface="+mn-lt"/>
                <a:cs typeface="SKR HEAD1" pitchFamily="2" charset="-78"/>
              </a:rPr>
              <a:t> في النصوص الشرعية</a:t>
            </a:r>
          </a:p>
          <a:p>
            <a:pPr marL="342900" indent="-342900" algn="justLow">
              <a:spcBef>
                <a:spcPts val="0"/>
              </a:spcBef>
              <a:buClr>
                <a:srgbClr val="C00000"/>
              </a:buClr>
              <a:buSzPct val="100000"/>
              <a:buFont typeface="Arial" pitchFamily="34" charset="0"/>
              <a:buChar char="•"/>
            </a:pPr>
            <a:r>
              <a:rPr lang="ar-SA" sz="2800" b="0" dirty="0" smtClean="0">
                <a:cs typeface="Traditional Arabic" pitchFamily="2" charset="-78"/>
              </a:rPr>
              <a:t>المحبة القلبية الفطرية قد تميل إلى الشيء لما فيه من لذة أو شهوة, لكن إن كان ذلك الشيء محرماً، فإن المسلم لا يميل له بل يبتعد عنه، ولا يستحسنه بل يستقبحه، فهو وإن كان محبوباً شهوة إلا أنه غير محبوب ديانة.</a:t>
            </a:r>
          </a:p>
          <a:p>
            <a:pPr marL="342900" indent="-3429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مفهوم </a:t>
            </a:r>
            <a:r>
              <a:rPr lang="ar-SA" sz="2800" dirty="0">
                <a:solidFill>
                  <a:srgbClr val="C00000"/>
                </a:solidFill>
                <a:cs typeface="Traditional Arabic" pitchFamily="2" charset="-78"/>
              </a:rPr>
              <a:t>الولاء </a:t>
            </a:r>
            <a:r>
              <a:rPr lang="ar-SA" sz="2800" dirty="0" smtClean="0">
                <a:solidFill>
                  <a:srgbClr val="C00000"/>
                </a:solidFill>
                <a:cs typeface="Traditional Arabic" pitchFamily="2" charset="-78"/>
              </a:rPr>
              <a:t>الشرعي: </a:t>
            </a:r>
            <a:r>
              <a:rPr lang="ar-SA" sz="2800" b="0" dirty="0">
                <a:cs typeface="Traditional Arabic" pitchFamily="2" charset="-78"/>
              </a:rPr>
              <a:t>القرب من المسلم ومحبته ونصرته وإعانته </a:t>
            </a:r>
            <a:r>
              <a:rPr lang="ar-SA" sz="2800" b="0" dirty="0" smtClean="0">
                <a:cs typeface="Traditional Arabic" pitchFamily="2" charset="-78"/>
              </a:rPr>
              <a:t>.</a:t>
            </a:r>
          </a:p>
          <a:p>
            <a:pPr marL="342900" indent="-3429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مفهوم </a:t>
            </a:r>
            <a:r>
              <a:rPr lang="ar-SA" sz="2800" dirty="0" err="1" smtClean="0">
                <a:solidFill>
                  <a:srgbClr val="C00000"/>
                </a:solidFill>
                <a:cs typeface="Traditional Arabic" pitchFamily="2" charset="-78"/>
              </a:rPr>
              <a:t>البراء</a:t>
            </a:r>
            <a:r>
              <a:rPr lang="ar-SA" sz="2800" dirty="0" smtClean="0">
                <a:solidFill>
                  <a:srgbClr val="C00000"/>
                </a:solidFill>
                <a:cs typeface="Traditional Arabic" pitchFamily="2" charset="-78"/>
              </a:rPr>
              <a:t> الشرعي: </a:t>
            </a:r>
            <a:r>
              <a:rPr lang="ar-SA" sz="2800" b="0" dirty="0" smtClean="0">
                <a:cs typeface="Traditional Arabic" pitchFamily="2" charset="-78"/>
              </a:rPr>
              <a:t>البعد عن غير المسلم وبغض كفره وترك نصرته وإعانته.</a:t>
            </a:r>
            <a:endParaRPr lang="ar-SA" sz="2800" b="0" spc="-40" dirty="0" smtClean="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الولاء </a:t>
            </a:r>
            <a:r>
              <a:rPr lang="ar-SA" sz="4000" dirty="0" err="1">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والبراء</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00356">
                                            <p:txEl>
                                              <p:pRg st="0" end="0"/>
                                            </p:txEl>
                                          </p:spTgt>
                                        </p:tgtEl>
                                        <p:attrNameLst>
                                          <p:attrName>style.visibility</p:attrName>
                                        </p:attrNameLst>
                                      </p:cBhvr>
                                      <p:to>
                                        <p:strVal val="visible"/>
                                      </p:to>
                                    </p:set>
                                    <p:anim calcmode="lin" valueType="num">
                                      <p:cBhvr>
                                        <p:cTn id="7" dur="500" fill="hold"/>
                                        <p:tgtEl>
                                          <p:spTgt spid="100356">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035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035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00356">
                                            <p:txEl>
                                              <p:pRg st="1" end="1"/>
                                            </p:txEl>
                                          </p:spTgt>
                                        </p:tgtEl>
                                        <p:attrNameLst>
                                          <p:attrName>style.visibility</p:attrName>
                                        </p:attrNameLst>
                                      </p:cBhvr>
                                      <p:to>
                                        <p:strVal val="visible"/>
                                      </p:to>
                                    </p:set>
                                    <p:anim calcmode="lin" valueType="num">
                                      <p:cBhvr>
                                        <p:cTn id="14" dur="500" fill="hold"/>
                                        <p:tgtEl>
                                          <p:spTgt spid="100356">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0356">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035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00356">
                                            <p:txEl>
                                              <p:pRg st="2" end="2"/>
                                            </p:txEl>
                                          </p:spTgt>
                                        </p:tgtEl>
                                        <p:attrNameLst>
                                          <p:attrName>style.visibility</p:attrName>
                                        </p:attrNameLst>
                                      </p:cBhvr>
                                      <p:to>
                                        <p:strVal val="visible"/>
                                      </p:to>
                                    </p:set>
                                    <p:anim calcmode="lin" valueType="num">
                                      <p:cBhvr>
                                        <p:cTn id="21" dur="500" fill="hold"/>
                                        <p:tgtEl>
                                          <p:spTgt spid="100356">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00356">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0035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00356">
                                            <p:txEl>
                                              <p:pRg st="3" end="3"/>
                                            </p:txEl>
                                          </p:spTgt>
                                        </p:tgtEl>
                                        <p:attrNameLst>
                                          <p:attrName>style.visibility</p:attrName>
                                        </p:attrNameLst>
                                      </p:cBhvr>
                                      <p:to>
                                        <p:strVal val="visible"/>
                                      </p:to>
                                    </p:set>
                                    <p:anim calcmode="lin" valueType="num">
                                      <p:cBhvr>
                                        <p:cTn id="28" dur="500" fill="hold"/>
                                        <p:tgtEl>
                                          <p:spTgt spid="100356">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00356">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003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96EC0A86-546B-419C-BCA6-DCB64EC192FF}" type="slidenum">
              <a:rPr lang="ar-SA" sz="1400"/>
              <a:pPr rtl="0"/>
              <a:t>171</a:t>
            </a:fld>
            <a:endParaRPr lang="en-US" sz="1400"/>
          </a:p>
        </p:txBody>
      </p:sp>
      <p:sp>
        <p:nvSpPr>
          <p:cNvPr id="101380" name="Rectangle 3"/>
          <p:cNvSpPr>
            <a:spLocks noChangeArrowheads="1"/>
          </p:cNvSpPr>
          <p:nvPr/>
        </p:nvSpPr>
        <p:spPr bwMode="auto">
          <a:xfrm>
            <a:off x="179388" y="1989138"/>
            <a:ext cx="8640762" cy="3954462"/>
          </a:xfrm>
          <a:prstGeom prst="rect">
            <a:avLst/>
          </a:prstGeom>
          <a:noFill/>
          <a:ln w="9525">
            <a:noFill/>
            <a:miter lim="800000"/>
            <a:headEnd/>
            <a:tailEnd/>
          </a:ln>
        </p:spPr>
        <p:txBody>
          <a:bodyPr/>
          <a:lstStyle/>
          <a:p>
            <a:pPr marL="342900" indent="-342900" algn="justLow">
              <a:spcBef>
                <a:spcPts val="0"/>
              </a:spcBef>
              <a:buClr>
                <a:srgbClr val="C00000"/>
              </a:buClr>
              <a:buSzPct val="100000"/>
              <a:buFont typeface="Arial" pitchFamily="34" charset="0"/>
              <a:buChar char="•"/>
            </a:pPr>
            <a:r>
              <a:rPr lang="ar-SA" sz="2800" dirty="0">
                <a:solidFill>
                  <a:srgbClr val="C00000"/>
                </a:solidFill>
                <a:cs typeface="Traditional Arabic" pitchFamily="2" charset="-78"/>
              </a:rPr>
              <a:t>أدلة من </a:t>
            </a:r>
            <a:r>
              <a:rPr lang="ar-SA" sz="2800" dirty="0" smtClean="0">
                <a:solidFill>
                  <a:srgbClr val="C00000"/>
                </a:solidFill>
                <a:cs typeface="Traditional Arabic" pitchFamily="2" charset="-78"/>
              </a:rPr>
              <a:t>القرآن والسنة:</a:t>
            </a:r>
            <a:endParaRPr lang="ar-SA" sz="2800" dirty="0">
              <a:solidFill>
                <a:srgbClr val="C00000"/>
              </a:solidFill>
              <a:cs typeface="Traditional Arabic" pitchFamily="2" charset="-78"/>
            </a:endParaRPr>
          </a:p>
          <a:p>
            <a:pPr marL="342900" indent="-342900" algn="justLow">
              <a:spcBef>
                <a:spcPts val="0"/>
              </a:spcBef>
              <a:buClr>
                <a:srgbClr val="C00000"/>
              </a:buClr>
              <a:buSzPct val="50000"/>
              <a:buFont typeface="Wingdings" pitchFamily="2" charset="2"/>
              <a:buChar char="v"/>
            </a:pPr>
            <a:r>
              <a:rPr lang="ar-SA" sz="2800" b="0" dirty="0" smtClean="0">
                <a:cs typeface="Traditional Arabic" pitchFamily="2" charset="-78"/>
              </a:rPr>
              <a:t>قال تعالى:</a:t>
            </a:r>
            <a:r>
              <a:rPr lang="ar-SA" sz="2800" b="0" dirty="0" smtClean="0">
                <a:cs typeface="CTraditional Arabic"/>
              </a:rPr>
              <a:t>﴿</a:t>
            </a:r>
            <a:r>
              <a:rPr lang="ar-SA" sz="2800" b="0" dirty="0" smtClean="0">
                <a:cs typeface="Traditional Arabic" pitchFamily="2" charset="-78"/>
              </a:rPr>
              <a:t> </a:t>
            </a:r>
            <a:r>
              <a:rPr lang="ar-SA" sz="2800" b="0" dirty="0" smtClean="0">
                <a:solidFill>
                  <a:srgbClr val="00B0F0"/>
                </a:solidFill>
                <a:cs typeface="Traditional Arabic" pitchFamily="2" charset="-78"/>
              </a:rPr>
              <a:t>وَالْمُؤْمِنُونَ وَالْمُؤْمِنَاتُ بَعْضُهُمْ أَوْلِيَاءُ بَعْضٍ يَأْمُرُونَ بِالْمَعْرُوفِ وَيَنْهَوْنَ عَنِ الْمُنْكَرِ</a:t>
            </a:r>
            <a:r>
              <a:rPr lang="ar-SA" sz="2800" b="0" dirty="0" smtClean="0">
                <a:cs typeface="Traditional Arabic" pitchFamily="2" charset="-78"/>
              </a:rPr>
              <a:t> </a:t>
            </a:r>
            <a:r>
              <a:rPr lang="ar-SA" sz="2800" b="0" dirty="0" smtClean="0">
                <a:cs typeface="CTraditional Arabic"/>
              </a:rPr>
              <a:t>﴾</a:t>
            </a:r>
            <a:r>
              <a:rPr lang="ar-SA" sz="2800" b="0" dirty="0" smtClean="0">
                <a:cs typeface="Traditional Arabic" pitchFamily="2" charset="-78"/>
              </a:rPr>
              <a:t>.</a:t>
            </a:r>
          </a:p>
          <a:p>
            <a:pPr marL="342900" indent="-342900" algn="justLow">
              <a:spcBef>
                <a:spcPts val="0"/>
              </a:spcBef>
              <a:buClr>
                <a:srgbClr val="C00000"/>
              </a:buClr>
              <a:buSzPct val="50000"/>
              <a:buFont typeface="Wingdings" pitchFamily="2" charset="2"/>
              <a:buChar char="v"/>
            </a:pPr>
            <a:r>
              <a:rPr lang="ar-SA" sz="2800" b="0" dirty="0" smtClean="0">
                <a:cs typeface="Traditional Arabic" pitchFamily="2" charset="-78"/>
              </a:rPr>
              <a:t>قال تعالى: </a:t>
            </a:r>
            <a:r>
              <a:rPr lang="ar-SA" sz="2800" b="0" dirty="0" smtClean="0">
                <a:cs typeface="CTraditional Arabic"/>
              </a:rPr>
              <a:t>﴿</a:t>
            </a:r>
            <a:r>
              <a:rPr lang="ar-SA" sz="2800" b="0" dirty="0" smtClean="0">
                <a:cs typeface="Traditional Arabic" pitchFamily="2" charset="-78"/>
              </a:rPr>
              <a:t> </a:t>
            </a:r>
            <a:r>
              <a:rPr lang="ar-SA" sz="2800" b="0" dirty="0" smtClean="0">
                <a:solidFill>
                  <a:srgbClr val="00B0F0"/>
                </a:solidFill>
                <a:cs typeface="Traditional Arabic" pitchFamily="2" charset="-78"/>
              </a:rPr>
              <a:t>لا يَتَّخِذِ الْمُؤْمِنُونَ الْكَافِرِينَ أَوْلِيَاءَ مِنْ دُونِ الْمُؤْمِنِينَ وَمَنْ يَفْعَلْ ذَلِكَ فَلَيْسَ مِنَ اللَّهِ فِي شَيْءٍ إِلَّا أَنْ تَتَّقُوا مِنْهُمْ تُقَاةً وَيُحَذِّرُكُمُ اللَّهُ نَفْسَهُ وَإِلَى اللَّهِ الْمَصِيرُ</a:t>
            </a:r>
            <a:r>
              <a:rPr lang="ar-SA" sz="2800" b="0" dirty="0" smtClean="0">
                <a:cs typeface="Traditional Arabic" pitchFamily="2" charset="-78"/>
              </a:rPr>
              <a:t> </a:t>
            </a:r>
            <a:r>
              <a:rPr lang="ar-SA" sz="2800" b="0" dirty="0" smtClean="0">
                <a:cs typeface="CTraditional Arabic"/>
              </a:rPr>
              <a:t>﴾</a:t>
            </a:r>
            <a:r>
              <a:rPr lang="ar-SA" sz="2800" b="0" dirty="0" smtClean="0">
                <a:cs typeface="Traditional Arabic" pitchFamily="2" charset="-78"/>
              </a:rPr>
              <a:t>.</a:t>
            </a:r>
          </a:p>
          <a:p>
            <a:pPr marL="342900" indent="-342900" algn="justLow">
              <a:spcBef>
                <a:spcPts val="0"/>
              </a:spcBef>
              <a:buClr>
                <a:srgbClr val="C00000"/>
              </a:buClr>
              <a:buSzPct val="50000"/>
              <a:buFont typeface="Wingdings" pitchFamily="2" charset="2"/>
              <a:buChar char="v"/>
            </a:pPr>
            <a:r>
              <a:rPr lang="ar-EG" sz="2800" b="0" dirty="0" smtClean="0">
                <a:cs typeface="Traditional Arabic" pitchFamily="2" charset="-78"/>
              </a:rPr>
              <a:t>قال رسول الله </a:t>
            </a:r>
            <a:r>
              <a:rPr lang="ar-SA" sz="2800" b="0" dirty="0" smtClean="0">
                <a:cs typeface="CTraditional Arabic"/>
                <a:sym typeface="AGA Arabesque" pitchFamily="2" charset="2"/>
              </a:rPr>
              <a:t>ج</a:t>
            </a:r>
            <a:r>
              <a:rPr lang="ar-EG" sz="2800" b="0" dirty="0" smtClean="0">
                <a:cs typeface="Traditional Arabic" pitchFamily="2" charset="-78"/>
              </a:rPr>
              <a:t>: </a:t>
            </a:r>
            <a:r>
              <a:rPr lang="ar-SA" sz="2800" b="0" dirty="0" smtClean="0">
                <a:cs typeface="Traditional Arabic" pitchFamily="2" charset="-78"/>
              </a:rPr>
              <a:t>” </a:t>
            </a:r>
            <a:r>
              <a:rPr lang="ar-SA" sz="2800" b="0" dirty="0" smtClean="0">
                <a:solidFill>
                  <a:srgbClr val="FF0000"/>
                </a:solidFill>
                <a:cs typeface="Traditional Arabic" pitchFamily="2" charset="-78"/>
              </a:rPr>
              <a:t>أَوْثَق عُرَى الْإِيمَان: الْمُوَالَاة فِي اللَّه، وَالْمُعَادَاة فِي اللَّه، وَالْحُبّ فِي اللَّه، وَالْبُغْض فِي اللَّه</a:t>
            </a:r>
            <a:r>
              <a:rPr lang="ar-SA" sz="2800" b="0" dirty="0" smtClean="0">
                <a:cs typeface="Traditional Arabic" pitchFamily="2" charset="-78"/>
              </a:rPr>
              <a:t>“.</a:t>
            </a:r>
            <a:endParaRPr lang="ar-EG" sz="2800" b="0" dirty="0" smtClean="0">
              <a:cs typeface="Traditional Arabic" pitchFamily="2" charset="-78"/>
            </a:endParaRPr>
          </a:p>
          <a:p>
            <a:pPr marL="342900" indent="-342900" algn="justLow">
              <a:spcBef>
                <a:spcPts val="0"/>
              </a:spcBef>
              <a:buClr>
                <a:srgbClr val="C00000"/>
              </a:buClr>
              <a:buSzPct val="50000"/>
              <a:buFont typeface="Wingdings" pitchFamily="2" charset="2"/>
              <a:buChar char="v"/>
            </a:pPr>
            <a:r>
              <a:rPr lang="ar-EG" sz="2800" b="0" dirty="0" smtClean="0">
                <a:cs typeface="Traditional Arabic" pitchFamily="2" charset="-78"/>
              </a:rPr>
              <a:t>وقال رسول الله </a:t>
            </a:r>
            <a:r>
              <a:rPr lang="ar-SA" sz="2800" b="0" dirty="0" smtClean="0">
                <a:cs typeface="CTraditional Arabic"/>
                <a:sym typeface="AGA Arabesque" pitchFamily="2" charset="2"/>
              </a:rPr>
              <a:t>ج</a:t>
            </a:r>
            <a:r>
              <a:rPr lang="ar-EG" sz="2800" b="0" dirty="0" smtClean="0">
                <a:cs typeface="Traditional Arabic" pitchFamily="2" charset="-78"/>
              </a:rPr>
              <a:t>: </a:t>
            </a:r>
            <a:r>
              <a:rPr lang="ar-SA" sz="2800" b="0" dirty="0" smtClean="0">
                <a:cs typeface="Traditional Arabic" pitchFamily="2" charset="-78"/>
              </a:rPr>
              <a:t>” </a:t>
            </a:r>
            <a:r>
              <a:rPr lang="ar-SA" sz="2800" b="0" dirty="0" smtClean="0">
                <a:solidFill>
                  <a:srgbClr val="FF0000"/>
                </a:solidFill>
                <a:cs typeface="Traditional Arabic" pitchFamily="2" charset="-78"/>
              </a:rPr>
              <a:t>‏ثَلَاثٌ مَنْ كُنَّ فِيهِ وَجَدَ </a:t>
            </a:r>
            <a:r>
              <a:rPr lang="ar-SA" sz="2800" b="0" dirty="0" err="1" smtClean="0">
                <a:solidFill>
                  <a:srgbClr val="FF0000"/>
                </a:solidFill>
                <a:cs typeface="Traditional Arabic" pitchFamily="2" charset="-78"/>
              </a:rPr>
              <a:t>بِهِنَّ</a:t>
            </a:r>
            <a:r>
              <a:rPr lang="ar-SA" sz="2800" b="0" dirty="0" smtClean="0">
                <a:solidFill>
                  <a:srgbClr val="FF0000"/>
                </a:solidFill>
                <a:cs typeface="Traditional Arabic" pitchFamily="2" charset="-78"/>
              </a:rPr>
              <a:t> حَلَاوَةَ الْإِيمَانِ: مَنْ كَانَ اللَّهُ وَرَسُولُهُ أَحَبَّ إِلَيْهِ مِمَّا سِوَاهُمَا، وَأَنْ يُحِبَّ الْمَرْءَ لَا يُحِبُّهُ إِلَّا لِلَّهِ، وَأَنْ يَكْرَهَ أَنْ يَعُودَ فِي الْكُفْرِ بَعْدَ أَنْ أَنْقَذَهُ اللَّهُ مِنْهُ كَمَا يَكْرَهُ أَنْ ‏‏يُقْذَفَ ‏‏فِي النَّارِ</a:t>
            </a:r>
            <a:r>
              <a:rPr lang="ar-SA" sz="2800" b="0" dirty="0" smtClean="0">
                <a:cs typeface="Traditional Arabic" pitchFamily="2" charset="-78"/>
              </a:rPr>
              <a:t>”.</a:t>
            </a:r>
            <a:endParaRPr lang="en-US" sz="2800" b="0" dirty="0" smtClean="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الولاء </a:t>
            </a:r>
            <a:r>
              <a:rPr lang="ar-SA" sz="4000" dirty="0" err="1">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والبراء</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01380">
                                            <p:txEl>
                                              <p:pRg st="0" end="0"/>
                                            </p:txEl>
                                          </p:spTgt>
                                        </p:tgtEl>
                                        <p:attrNameLst>
                                          <p:attrName>style.visibility</p:attrName>
                                        </p:attrNameLst>
                                      </p:cBhvr>
                                      <p:to>
                                        <p:strVal val="visible"/>
                                      </p:to>
                                    </p:set>
                                    <p:anim calcmode="lin" valueType="num">
                                      <p:cBhvr>
                                        <p:cTn id="7" dur="500" fill="hold"/>
                                        <p:tgtEl>
                                          <p:spTgt spid="101380">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138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138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01380">
                                            <p:txEl>
                                              <p:pRg st="1" end="1"/>
                                            </p:txEl>
                                          </p:spTgt>
                                        </p:tgtEl>
                                        <p:attrNameLst>
                                          <p:attrName>style.visibility</p:attrName>
                                        </p:attrNameLst>
                                      </p:cBhvr>
                                      <p:to>
                                        <p:strVal val="visible"/>
                                      </p:to>
                                    </p:set>
                                    <p:anim calcmode="lin" valueType="num">
                                      <p:cBhvr>
                                        <p:cTn id="14" dur="500" fill="hold"/>
                                        <p:tgtEl>
                                          <p:spTgt spid="101380">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138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138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01380">
                                            <p:txEl>
                                              <p:pRg st="2" end="2"/>
                                            </p:txEl>
                                          </p:spTgt>
                                        </p:tgtEl>
                                        <p:attrNameLst>
                                          <p:attrName>style.visibility</p:attrName>
                                        </p:attrNameLst>
                                      </p:cBhvr>
                                      <p:to>
                                        <p:strVal val="visible"/>
                                      </p:to>
                                    </p:set>
                                    <p:anim calcmode="lin" valueType="num">
                                      <p:cBhvr>
                                        <p:cTn id="21" dur="500" fill="hold"/>
                                        <p:tgtEl>
                                          <p:spTgt spid="101380">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0138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0138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01380">
                                            <p:txEl>
                                              <p:pRg st="3" end="3"/>
                                            </p:txEl>
                                          </p:spTgt>
                                        </p:tgtEl>
                                        <p:attrNameLst>
                                          <p:attrName>style.visibility</p:attrName>
                                        </p:attrNameLst>
                                      </p:cBhvr>
                                      <p:to>
                                        <p:strVal val="visible"/>
                                      </p:to>
                                    </p:set>
                                    <p:anim calcmode="lin" valueType="num">
                                      <p:cBhvr>
                                        <p:cTn id="28" dur="500" fill="hold"/>
                                        <p:tgtEl>
                                          <p:spTgt spid="101380">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01380">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01380">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01380">
                                            <p:txEl>
                                              <p:pRg st="4" end="4"/>
                                            </p:txEl>
                                          </p:spTgt>
                                        </p:tgtEl>
                                        <p:attrNameLst>
                                          <p:attrName>style.visibility</p:attrName>
                                        </p:attrNameLst>
                                      </p:cBhvr>
                                      <p:to>
                                        <p:strVal val="visible"/>
                                      </p:to>
                                    </p:set>
                                    <p:anim calcmode="lin" valueType="num">
                                      <p:cBhvr>
                                        <p:cTn id="35" dur="500" fill="hold"/>
                                        <p:tgtEl>
                                          <p:spTgt spid="101380">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01380">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0138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E77EE51F-376F-477D-92F1-ECDE933D66D1}" type="slidenum">
              <a:rPr lang="ar-SA" sz="1400"/>
              <a:pPr rtl="0"/>
              <a:t>172</a:t>
            </a:fld>
            <a:endParaRPr lang="en-US" sz="1400"/>
          </a:p>
        </p:txBody>
      </p:sp>
      <p:sp>
        <p:nvSpPr>
          <p:cNvPr id="103428" name="Rectangle 3"/>
          <p:cNvSpPr>
            <a:spLocks noChangeArrowheads="1"/>
          </p:cNvSpPr>
          <p:nvPr/>
        </p:nvSpPr>
        <p:spPr bwMode="auto">
          <a:xfrm>
            <a:off x="179388" y="1989138"/>
            <a:ext cx="8640762" cy="3954462"/>
          </a:xfrm>
          <a:prstGeom prst="rect">
            <a:avLst/>
          </a:prstGeom>
          <a:noFill/>
          <a:ln w="9525">
            <a:noFill/>
            <a:miter lim="800000"/>
            <a:headEnd/>
            <a:tailEnd/>
          </a:ln>
        </p:spPr>
        <p:txBody>
          <a:bodyPr/>
          <a:lstStyle/>
          <a:p>
            <a:pPr marL="355600" indent="-355600" algn="justLow">
              <a:spcBef>
                <a:spcPts val="0"/>
              </a:spcBef>
              <a:buClr>
                <a:srgbClr val="3366FF"/>
              </a:buClr>
              <a:buSzPct val="120000"/>
              <a:buFont typeface="Wingdings" pitchFamily="2" charset="2"/>
              <a:buChar char="§"/>
            </a:pPr>
            <a:r>
              <a:rPr lang="ar-SA" sz="2800" b="0" dirty="0">
                <a:solidFill>
                  <a:srgbClr val="0000FF"/>
                </a:solidFill>
                <a:latin typeface="+mn-lt"/>
                <a:cs typeface="SKR HEAD1" pitchFamily="2" charset="-78"/>
              </a:rPr>
              <a:t>حكم موالاة الكافرين </a:t>
            </a:r>
          </a:p>
          <a:p>
            <a:pPr marL="342900" indent="-342900" algn="justLow">
              <a:spcBef>
                <a:spcPts val="0"/>
              </a:spcBef>
              <a:buClr>
                <a:srgbClr val="C00000"/>
              </a:buClr>
              <a:buSzPct val="50000"/>
              <a:buFont typeface="Wingdings" pitchFamily="2" charset="2"/>
              <a:buChar char="v"/>
            </a:pPr>
            <a:r>
              <a:rPr lang="ar-SA" sz="2800" dirty="0" smtClean="0">
                <a:solidFill>
                  <a:srgbClr val="C00000"/>
                </a:solidFill>
                <a:cs typeface="Traditional Arabic" pitchFamily="2" charset="-78"/>
              </a:rPr>
              <a:t>مرتبة </a:t>
            </a:r>
            <a:r>
              <a:rPr lang="ar-SA" sz="2800" dirty="0">
                <a:solidFill>
                  <a:srgbClr val="C00000"/>
                </a:solidFill>
                <a:cs typeface="Traditional Arabic" pitchFamily="2" charset="-78"/>
              </a:rPr>
              <a:t>الموالاة العامة: </a:t>
            </a:r>
            <a:r>
              <a:rPr lang="ar-SA" sz="2800" b="0" dirty="0">
                <a:cs typeface="Traditional Arabic" pitchFamily="2" charset="-78"/>
              </a:rPr>
              <a:t>وهي الموالاة المرادفة للتولي، وتتضمن محبة الكفار والميل إليهم مع كفرهم المذموم </a:t>
            </a:r>
            <a:r>
              <a:rPr lang="ar-SA" sz="2800" b="0" dirty="0" err="1">
                <a:cs typeface="Traditional Arabic" pitchFamily="2" charset="-78"/>
              </a:rPr>
              <a:t>والمبغوض</a:t>
            </a:r>
            <a:r>
              <a:rPr lang="ar-SA" sz="2800" b="0" dirty="0">
                <a:cs typeface="Traditional Arabic" pitchFamily="2" charset="-78"/>
              </a:rPr>
              <a:t> </a:t>
            </a:r>
            <a:r>
              <a:rPr lang="ar-SA" sz="2800" b="0" dirty="0" smtClean="0">
                <a:cs typeface="Traditional Arabic" pitchFamily="2" charset="-78"/>
              </a:rPr>
              <a:t>شرعاً, </a:t>
            </a:r>
            <a:r>
              <a:rPr lang="ar-SA" sz="2800" b="0" dirty="0">
                <a:cs typeface="Traditional Arabic" pitchFamily="2" charset="-78"/>
              </a:rPr>
              <a:t>وكذا مناصرتهم بالمال والنفس والرأي، والدفاع عنهم، وإتباع نظمهم – التي تبيح ما حرم الله – عن رضى واستحسان، </a:t>
            </a:r>
            <a:r>
              <a:rPr lang="ar-SA" sz="2800" b="0" dirty="0" smtClean="0">
                <a:cs typeface="Traditional Arabic" pitchFamily="2" charset="-78"/>
              </a:rPr>
              <a:t>والقبول </a:t>
            </a:r>
            <a:r>
              <a:rPr lang="ar-SA" sz="2800" b="0" dirty="0">
                <a:cs typeface="Traditional Arabic" pitchFamily="2" charset="-78"/>
              </a:rPr>
              <a:t>لكفرهم وشركهم، وهذا النوع من الموالاة </a:t>
            </a:r>
            <a:r>
              <a:rPr lang="ar-SA" sz="2800" b="0" dirty="0" smtClean="0">
                <a:cs typeface="Traditional Arabic" pitchFamily="2" charset="-78"/>
              </a:rPr>
              <a:t>يكفر </a:t>
            </a:r>
            <a:r>
              <a:rPr lang="ar-SA" sz="2800" b="0" dirty="0">
                <a:cs typeface="Traditional Arabic" pitchFamily="2" charset="-78"/>
              </a:rPr>
              <a:t>فاعله والعياذ بالله، لأن فعله يتضمن مخالفة صريحة لصريح آيات القرآن الكريم، كما أن فيه مناقضة لمقتضيات إيمانية من المسلمات كتحكيم غير شرع الله ونحو </a:t>
            </a:r>
            <a:r>
              <a:rPr lang="ar-SA" sz="2800" b="0" dirty="0" smtClean="0">
                <a:cs typeface="Traditional Arabic" pitchFamily="2" charset="-78"/>
              </a:rPr>
              <a:t>ذلك.</a:t>
            </a:r>
          </a:p>
          <a:p>
            <a:pPr marL="342900" indent="-342900" algn="justLow">
              <a:spcBef>
                <a:spcPts val="0"/>
              </a:spcBef>
              <a:buClr>
                <a:srgbClr val="C00000"/>
              </a:buClr>
              <a:buSzPct val="50000"/>
              <a:buFont typeface="Wingdings" pitchFamily="2" charset="2"/>
              <a:buChar char="v"/>
            </a:pPr>
            <a:r>
              <a:rPr lang="ar-SA" sz="2800" dirty="0" smtClean="0">
                <a:solidFill>
                  <a:srgbClr val="C00000"/>
                </a:solidFill>
                <a:cs typeface="Traditional Arabic" pitchFamily="2" charset="-78"/>
              </a:rPr>
              <a:t>مرتبة الموالاة الخاصة:</a:t>
            </a:r>
            <a:r>
              <a:rPr lang="ar-SA" sz="2800" b="0" dirty="0" smtClean="0">
                <a:cs typeface="Traditional Arabic" pitchFamily="2" charset="-78"/>
              </a:rPr>
              <a:t> وهي نوع من الموالاة يكون في ظرف محدد أو صورة معينة، مثل مداهنة الكفار ومصانعتهم لأجل مصلحة دنيوية، مع عدم إضمار الاعتقاد الفاسد في الموالاة العامة، وعدم </a:t>
            </a:r>
            <a:r>
              <a:rPr lang="ar-SA" sz="2800" b="0" dirty="0" err="1" smtClean="0">
                <a:cs typeface="Traditional Arabic" pitchFamily="2" charset="-78"/>
              </a:rPr>
              <a:t>الرضى</a:t>
            </a:r>
            <a:r>
              <a:rPr lang="ar-SA" sz="2800" b="0" dirty="0" smtClean="0">
                <a:cs typeface="Traditional Arabic" pitchFamily="2" charset="-78"/>
              </a:rPr>
              <a:t> بالكفر واعتقاده.</a:t>
            </a:r>
            <a:endParaRPr lang="en-US" sz="2800" b="0" dirty="0" smtClean="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الولاء </a:t>
            </a:r>
            <a:r>
              <a:rPr lang="ar-SA" sz="4000" dirty="0" err="1">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والبراء</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03428">
                                            <p:txEl>
                                              <p:pRg st="0" end="0"/>
                                            </p:txEl>
                                          </p:spTgt>
                                        </p:tgtEl>
                                        <p:attrNameLst>
                                          <p:attrName>style.visibility</p:attrName>
                                        </p:attrNameLst>
                                      </p:cBhvr>
                                      <p:to>
                                        <p:strVal val="visible"/>
                                      </p:to>
                                    </p:set>
                                    <p:anim calcmode="lin" valueType="num">
                                      <p:cBhvr>
                                        <p:cTn id="7" dur="500" fill="hold"/>
                                        <p:tgtEl>
                                          <p:spTgt spid="103428">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342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342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03428">
                                            <p:txEl>
                                              <p:pRg st="1" end="1"/>
                                            </p:txEl>
                                          </p:spTgt>
                                        </p:tgtEl>
                                        <p:attrNameLst>
                                          <p:attrName>style.visibility</p:attrName>
                                        </p:attrNameLst>
                                      </p:cBhvr>
                                      <p:to>
                                        <p:strVal val="visible"/>
                                      </p:to>
                                    </p:set>
                                    <p:anim calcmode="lin" valueType="num">
                                      <p:cBhvr>
                                        <p:cTn id="14" dur="500" fill="hold"/>
                                        <p:tgtEl>
                                          <p:spTgt spid="103428">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3428">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342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03428">
                                            <p:txEl>
                                              <p:pRg st="2" end="2"/>
                                            </p:txEl>
                                          </p:spTgt>
                                        </p:tgtEl>
                                        <p:attrNameLst>
                                          <p:attrName>style.visibility</p:attrName>
                                        </p:attrNameLst>
                                      </p:cBhvr>
                                      <p:to>
                                        <p:strVal val="visible"/>
                                      </p:to>
                                    </p:set>
                                    <p:anim calcmode="lin" valueType="num">
                                      <p:cBhvr>
                                        <p:cTn id="21" dur="500" fill="hold"/>
                                        <p:tgtEl>
                                          <p:spTgt spid="103428">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0342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0342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F1C29D9A-BF55-4ABB-8F2E-96DD749F5C5D}" type="slidenum">
              <a:rPr lang="ar-SA" sz="1400"/>
              <a:pPr rtl="0"/>
              <a:t>173</a:t>
            </a:fld>
            <a:endParaRPr lang="en-US" sz="1400"/>
          </a:p>
        </p:txBody>
      </p:sp>
      <p:sp>
        <p:nvSpPr>
          <p:cNvPr id="105476" name="Rectangle 3"/>
          <p:cNvSpPr>
            <a:spLocks noChangeArrowheads="1"/>
          </p:cNvSpPr>
          <p:nvPr/>
        </p:nvSpPr>
        <p:spPr bwMode="auto">
          <a:xfrm>
            <a:off x="179388" y="1989138"/>
            <a:ext cx="8640762" cy="3825875"/>
          </a:xfrm>
          <a:prstGeom prst="rect">
            <a:avLst/>
          </a:prstGeom>
          <a:noFill/>
          <a:ln w="9525">
            <a:noFill/>
            <a:miter lim="800000"/>
            <a:headEnd/>
            <a:tailEnd/>
          </a:ln>
        </p:spPr>
        <p:txBody>
          <a:bodyPr/>
          <a:lstStyle/>
          <a:p>
            <a:pPr marL="355600" indent="-355600" algn="justLow">
              <a:spcBef>
                <a:spcPts val="0"/>
              </a:spcBef>
              <a:buClr>
                <a:srgbClr val="3366FF"/>
              </a:buClr>
              <a:buSzPct val="120000"/>
              <a:buFont typeface="Wingdings" pitchFamily="2" charset="2"/>
              <a:buChar char="§"/>
            </a:pPr>
            <a:r>
              <a:rPr lang="ar-SA" sz="2800" b="0" dirty="0">
                <a:solidFill>
                  <a:srgbClr val="0000FF"/>
                </a:solidFill>
                <a:latin typeface="+mn-lt"/>
                <a:cs typeface="SKR HEAD1" pitchFamily="2" charset="-78"/>
              </a:rPr>
              <a:t>صور من مقتضيات البراءة من الكافرين </a:t>
            </a:r>
          </a:p>
          <a:p>
            <a:pPr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rPr>
              <a:t>1- البراءة العقدية: </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يجب على المسلم أن يتبرأ من الكفر وعقائده الفاسدة، وما يشتمل عليه في أصول الدين والاعتقاد، لأن للمسلم عقيدته الخالصة وشريعته الخالدة ودينه الكامل.</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قال تعالى: </a:t>
            </a:r>
            <a:r>
              <a:rPr lang="ar-SA" sz="2800" b="0" dirty="0" smtClean="0">
                <a:cs typeface="CTraditional Arabic"/>
              </a:rPr>
              <a:t>﴿ </a:t>
            </a:r>
            <a:r>
              <a:rPr lang="ar-SA" sz="2800" b="0" dirty="0" smtClean="0">
                <a:solidFill>
                  <a:srgbClr val="00B0F0"/>
                </a:solidFill>
                <a:cs typeface="Traditional Arabic" pitchFamily="2" charset="-78"/>
              </a:rPr>
              <a:t>قُلْ </a:t>
            </a:r>
            <a:r>
              <a:rPr lang="ar-SA" sz="2800" b="0" dirty="0">
                <a:solidFill>
                  <a:srgbClr val="00B0F0"/>
                </a:solidFill>
                <a:cs typeface="Traditional Arabic" pitchFamily="2" charset="-78"/>
              </a:rPr>
              <a:t>يَا أَيُّهَا الْكَافِرُونَ (1) لا أَعْبُدُ مَا تَعْبُدُونَ(2) وَلا أَنْتُمْ عَابِدُونَ مَا أَعْبُدُ (3) وَلا أَنَا عَابِدٌ مَا عَبَدْتُمْ (4) وَلا أَنْتُمْ عَابِدُونَ مَا أَعْبُد ُ(5) لَكُمْ دِينُكُمْ وَلِيَ </a:t>
            </a:r>
            <a:r>
              <a:rPr lang="ar-SA" sz="2800" b="0" dirty="0" smtClean="0">
                <a:solidFill>
                  <a:srgbClr val="00B0F0"/>
                </a:solidFill>
                <a:cs typeface="Traditional Arabic" pitchFamily="2" charset="-78"/>
              </a:rPr>
              <a:t>دِينِ</a:t>
            </a:r>
            <a:r>
              <a:rPr lang="ar-SA" sz="2800" b="0" dirty="0" smtClean="0">
                <a:cs typeface="Traditional Arabic" pitchFamily="2" charset="-78"/>
              </a:rPr>
              <a:t> </a:t>
            </a:r>
            <a:r>
              <a:rPr lang="ar-SA" sz="2800" b="0" dirty="0" smtClean="0">
                <a:cs typeface="CTraditional Arabic"/>
              </a:rPr>
              <a:t>﴾</a:t>
            </a:r>
            <a:r>
              <a:rPr lang="ar-SA" sz="2800" b="0" dirty="0" smtClean="0">
                <a:cs typeface="Traditional Arabic" pitchFamily="2" charset="-78"/>
              </a:rPr>
              <a:t>.</a:t>
            </a:r>
            <a:endParaRPr lang="en-US" sz="2800" b="0" spc="-10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الولاء </a:t>
            </a:r>
            <a:r>
              <a:rPr lang="ar-SA" sz="4000" dirty="0" err="1">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والبراء</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05476">
                                            <p:txEl>
                                              <p:pRg st="0" end="0"/>
                                            </p:txEl>
                                          </p:spTgt>
                                        </p:tgtEl>
                                        <p:attrNameLst>
                                          <p:attrName>style.visibility</p:attrName>
                                        </p:attrNameLst>
                                      </p:cBhvr>
                                      <p:to>
                                        <p:strVal val="visible"/>
                                      </p:to>
                                    </p:set>
                                    <p:anim calcmode="lin" valueType="num">
                                      <p:cBhvr>
                                        <p:cTn id="7" dur="500" fill="hold"/>
                                        <p:tgtEl>
                                          <p:spTgt spid="105476">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547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547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05476">
                                            <p:txEl>
                                              <p:pRg st="1" end="1"/>
                                            </p:txEl>
                                          </p:spTgt>
                                        </p:tgtEl>
                                        <p:attrNameLst>
                                          <p:attrName>style.visibility</p:attrName>
                                        </p:attrNameLst>
                                      </p:cBhvr>
                                      <p:to>
                                        <p:strVal val="visible"/>
                                      </p:to>
                                    </p:set>
                                    <p:anim calcmode="lin" valueType="num">
                                      <p:cBhvr>
                                        <p:cTn id="14" dur="500" fill="hold"/>
                                        <p:tgtEl>
                                          <p:spTgt spid="105476">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5476">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547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05476">
                                            <p:txEl>
                                              <p:pRg st="2" end="2"/>
                                            </p:txEl>
                                          </p:spTgt>
                                        </p:tgtEl>
                                        <p:attrNameLst>
                                          <p:attrName>style.visibility</p:attrName>
                                        </p:attrNameLst>
                                      </p:cBhvr>
                                      <p:to>
                                        <p:strVal val="visible"/>
                                      </p:to>
                                    </p:set>
                                    <p:anim calcmode="lin" valueType="num">
                                      <p:cBhvr>
                                        <p:cTn id="21" dur="500" fill="hold"/>
                                        <p:tgtEl>
                                          <p:spTgt spid="105476">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05476">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0547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05476">
                                            <p:txEl>
                                              <p:pRg st="3" end="3"/>
                                            </p:txEl>
                                          </p:spTgt>
                                        </p:tgtEl>
                                        <p:attrNameLst>
                                          <p:attrName>style.visibility</p:attrName>
                                        </p:attrNameLst>
                                      </p:cBhvr>
                                      <p:to>
                                        <p:strVal val="visible"/>
                                      </p:to>
                                    </p:set>
                                    <p:anim calcmode="lin" valueType="num">
                                      <p:cBhvr>
                                        <p:cTn id="28" dur="500" fill="hold"/>
                                        <p:tgtEl>
                                          <p:spTgt spid="105476">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05476">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0547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F1C29D9A-BF55-4ABB-8F2E-96DD749F5C5D}" type="slidenum">
              <a:rPr lang="ar-SA" sz="1400"/>
              <a:pPr rtl="0"/>
              <a:t>174</a:t>
            </a:fld>
            <a:endParaRPr lang="en-US" sz="1400"/>
          </a:p>
        </p:txBody>
      </p:sp>
      <p:sp>
        <p:nvSpPr>
          <p:cNvPr id="105476" name="Rectangle 3"/>
          <p:cNvSpPr>
            <a:spLocks noChangeArrowheads="1"/>
          </p:cNvSpPr>
          <p:nvPr/>
        </p:nvSpPr>
        <p:spPr bwMode="auto">
          <a:xfrm>
            <a:off x="179388" y="1989138"/>
            <a:ext cx="8640762" cy="3825875"/>
          </a:xfrm>
          <a:prstGeom prst="rect">
            <a:avLst/>
          </a:prstGeom>
          <a:noFill/>
          <a:ln w="9525">
            <a:noFill/>
            <a:miter lim="800000"/>
            <a:headEnd/>
            <a:tailEnd/>
          </a:ln>
        </p:spPr>
        <p:txBody>
          <a:bodyPr/>
          <a:lstStyle/>
          <a:p>
            <a:pPr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rPr>
              <a:t>2- </a:t>
            </a:r>
            <a:r>
              <a:rPr lang="ar-SA" sz="2800" dirty="0">
                <a:solidFill>
                  <a:srgbClr val="C00000"/>
                </a:solidFill>
                <a:cs typeface="Traditional Arabic" pitchFamily="2" charset="-78"/>
              </a:rPr>
              <a:t>عدم الركون إلى </a:t>
            </a:r>
            <a:r>
              <a:rPr lang="ar-SA" sz="2800" dirty="0" smtClean="0">
                <a:solidFill>
                  <a:srgbClr val="C00000"/>
                </a:solidFill>
                <a:cs typeface="Traditional Arabic" pitchFamily="2" charset="-78"/>
              </a:rPr>
              <a:t>الكافرين:</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إن الاعتماد على الكافرين، والتعويل عليهم في أمور الفكر والتصور، وفي الحكم والتشريع، وفي الآراء والمواقف، كل ذلك من الرُّكون إليهم وموالاتهم.</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قال تعالى: </a:t>
            </a:r>
            <a:r>
              <a:rPr lang="ar-SA" sz="2800" b="0" dirty="0" smtClean="0">
                <a:cs typeface="CTraditional Arabic"/>
              </a:rPr>
              <a:t>﴿ </a:t>
            </a:r>
            <a:r>
              <a:rPr lang="ar-SA" sz="2800" b="0" dirty="0" smtClean="0">
                <a:solidFill>
                  <a:srgbClr val="00B0F0"/>
                </a:solidFill>
                <a:cs typeface="Traditional Arabic" pitchFamily="2" charset="-78"/>
              </a:rPr>
              <a:t>وَإِنْ </a:t>
            </a:r>
            <a:r>
              <a:rPr lang="ar-SA" sz="2800" b="0" dirty="0">
                <a:solidFill>
                  <a:srgbClr val="00B0F0"/>
                </a:solidFill>
                <a:cs typeface="Traditional Arabic" pitchFamily="2" charset="-78"/>
              </a:rPr>
              <a:t>كَادُوا </a:t>
            </a:r>
            <a:r>
              <a:rPr lang="ar-SA" sz="2800" b="0" dirty="0" err="1">
                <a:solidFill>
                  <a:srgbClr val="00B0F0"/>
                </a:solidFill>
                <a:cs typeface="Traditional Arabic" pitchFamily="2" charset="-78"/>
              </a:rPr>
              <a:t>لَيَفْتِنُونَكَ</a:t>
            </a:r>
            <a:r>
              <a:rPr lang="ar-SA" sz="2800" b="0" dirty="0">
                <a:solidFill>
                  <a:srgbClr val="00B0F0"/>
                </a:solidFill>
                <a:cs typeface="Traditional Arabic" pitchFamily="2" charset="-78"/>
              </a:rPr>
              <a:t> عَنِ الَّذِي أَوْحَيْنَا إِلَيْكَ لِتَفْتَرِيَ عَلَيْنَا غَيْرَهُ وَإِذاً لَاتَّخَذُوكَ </a:t>
            </a:r>
            <a:r>
              <a:rPr lang="ar-SA" sz="2800" b="0" dirty="0" smtClean="0">
                <a:solidFill>
                  <a:srgbClr val="00B0F0"/>
                </a:solidFill>
                <a:cs typeface="Traditional Arabic" pitchFamily="2" charset="-78"/>
              </a:rPr>
              <a:t>خَلِيلاً (</a:t>
            </a:r>
            <a:r>
              <a:rPr lang="ar-SA" sz="2800" b="0" dirty="0">
                <a:solidFill>
                  <a:srgbClr val="00B0F0"/>
                </a:solidFill>
                <a:cs typeface="Traditional Arabic" pitchFamily="2" charset="-78"/>
              </a:rPr>
              <a:t>73</a:t>
            </a:r>
            <a:r>
              <a:rPr lang="ar-SA" sz="2800" b="0" dirty="0" smtClean="0">
                <a:solidFill>
                  <a:srgbClr val="00B0F0"/>
                </a:solidFill>
                <a:cs typeface="Traditional Arabic" pitchFamily="2" charset="-78"/>
              </a:rPr>
              <a:t>) وَلَوْلا </a:t>
            </a:r>
            <a:r>
              <a:rPr lang="ar-SA" sz="2800" b="0" dirty="0">
                <a:solidFill>
                  <a:srgbClr val="00B0F0"/>
                </a:solidFill>
                <a:cs typeface="Traditional Arabic" pitchFamily="2" charset="-78"/>
              </a:rPr>
              <a:t>أَنْ ثَبَّتْنَاكَ لَقَدْ كِدْتَ تَرْكَنُ إِلَيْهِمْ شَيْئاً </a:t>
            </a:r>
            <a:r>
              <a:rPr lang="ar-SA" sz="2800" b="0" dirty="0" smtClean="0">
                <a:solidFill>
                  <a:srgbClr val="00B0F0"/>
                </a:solidFill>
                <a:cs typeface="Traditional Arabic" pitchFamily="2" charset="-78"/>
              </a:rPr>
              <a:t>قَلِيلاً (</a:t>
            </a:r>
            <a:r>
              <a:rPr lang="ar-SA" sz="2800" b="0" dirty="0">
                <a:solidFill>
                  <a:srgbClr val="00B0F0"/>
                </a:solidFill>
                <a:cs typeface="Traditional Arabic" pitchFamily="2" charset="-78"/>
              </a:rPr>
              <a:t>74</a:t>
            </a:r>
            <a:r>
              <a:rPr lang="ar-SA" sz="2800" b="0" dirty="0" smtClean="0">
                <a:solidFill>
                  <a:srgbClr val="00B0F0"/>
                </a:solidFill>
                <a:cs typeface="Traditional Arabic" pitchFamily="2" charset="-78"/>
              </a:rPr>
              <a:t>) إِذاً </a:t>
            </a:r>
            <a:r>
              <a:rPr lang="ar-SA" sz="2800" b="0" dirty="0">
                <a:solidFill>
                  <a:srgbClr val="00B0F0"/>
                </a:solidFill>
                <a:cs typeface="Traditional Arabic" pitchFamily="2" charset="-78"/>
              </a:rPr>
              <a:t>لَأَذَقْنَاكَ ضِعْفَ الْحَيَاةِ وَضِعْفَ الْمَمَاتِ ثُمَّ لا تَجِدُ </a:t>
            </a:r>
            <a:r>
              <a:rPr lang="ar-SA" sz="2800" b="0" dirty="0" err="1">
                <a:solidFill>
                  <a:srgbClr val="00B0F0"/>
                </a:solidFill>
                <a:cs typeface="Traditional Arabic" pitchFamily="2" charset="-78"/>
              </a:rPr>
              <a:t>لَكَ</a:t>
            </a:r>
            <a:r>
              <a:rPr lang="ar-SA" sz="2800" b="0" dirty="0">
                <a:solidFill>
                  <a:srgbClr val="00B0F0"/>
                </a:solidFill>
                <a:cs typeface="Traditional Arabic" pitchFamily="2" charset="-78"/>
              </a:rPr>
              <a:t> عَلَيْنَا </a:t>
            </a:r>
            <a:r>
              <a:rPr lang="ar-SA" sz="2800" b="0" dirty="0" smtClean="0">
                <a:solidFill>
                  <a:srgbClr val="00B0F0"/>
                </a:solidFill>
                <a:cs typeface="Traditional Arabic" pitchFamily="2" charset="-78"/>
              </a:rPr>
              <a:t>نَصِيراً</a:t>
            </a:r>
            <a:r>
              <a:rPr lang="ar-SA" sz="2800" b="0" dirty="0" smtClean="0">
                <a:cs typeface="Traditional Arabic" pitchFamily="2" charset="-78"/>
              </a:rPr>
              <a:t> </a:t>
            </a:r>
            <a:r>
              <a:rPr lang="ar-SA" sz="2800" b="0" dirty="0" smtClean="0">
                <a:cs typeface="CTraditional Arabic"/>
              </a:rPr>
              <a:t>﴾</a:t>
            </a:r>
            <a:r>
              <a:rPr lang="ar-SA" sz="2800" b="0" dirty="0" smtClean="0">
                <a:cs typeface="Traditional Arabic" pitchFamily="2" charset="-78"/>
              </a:rPr>
              <a:t>.</a:t>
            </a:r>
          </a:p>
          <a:p>
            <a:pPr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rPr>
              <a:t>3- عدم إعانة الكافر على المسلم:</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قال تعالى: </a:t>
            </a:r>
            <a:r>
              <a:rPr lang="ar-SA" sz="2800" b="0" dirty="0" smtClean="0">
                <a:cs typeface="CTraditional Arabic"/>
              </a:rPr>
              <a:t>﴿</a:t>
            </a:r>
            <a:r>
              <a:rPr lang="ar-SA" sz="2800" b="0" dirty="0" smtClean="0">
                <a:cs typeface="Traditional Arabic" pitchFamily="2" charset="-78"/>
              </a:rPr>
              <a:t> </a:t>
            </a:r>
            <a:r>
              <a:rPr lang="ar-SA" sz="2800" b="0" dirty="0" smtClean="0">
                <a:solidFill>
                  <a:srgbClr val="00B0F0"/>
                </a:solidFill>
                <a:cs typeface="Traditional Arabic" pitchFamily="2" charset="-78"/>
              </a:rPr>
              <a:t>لا تَتَّخِذُوا الْكَافِرِينَ أَوْلِيَاءَ مِنْ دُونِ الْمُؤْمِنِينَ أَتُرِيدُونَ أَنْ تَجْعَلُوا لِلَّهِ عَلَيْكُمْ سُلْطَاناً مُبِيناً</a:t>
            </a:r>
            <a:r>
              <a:rPr lang="ar-SA" sz="2800" b="0" dirty="0" smtClean="0">
                <a:cs typeface="Traditional Arabic" pitchFamily="2" charset="-78"/>
              </a:rPr>
              <a:t> </a:t>
            </a:r>
            <a:r>
              <a:rPr lang="ar-SA" sz="2800" b="0" dirty="0" smtClean="0">
                <a:cs typeface="CTraditional Arabic"/>
              </a:rPr>
              <a:t>﴾</a:t>
            </a:r>
            <a:r>
              <a:rPr lang="ar-SA" sz="2800" b="0" dirty="0" smtClean="0">
                <a:cs typeface="Traditional Arabic" pitchFamily="2" charset="-78"/>
              </a:rPr>
              <a:t>.</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الولاء </a:t>
            </a:r>
            <a:r>
              <a:rPr lang="ar-SA" sz="4000" dirty="0" err="1">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والبراء</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dirty="0"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05476">
                                            <p:txEl>
                                              <p:pRg st="0" end="0"/>
                                            </p:txEl>
                                          </p:spTgt>
                                        </p:tgtEl>
                                        <p:attrNameLst>
                                          <p:attrName>style.visibility</p:attrName>
                                        </p:attrNameLst>
                                      </p:cBhvr>
                                      <p:to>
                                        <p:strVal val="visible"/>
                                      </p:to>
                                    </p:set>
                                    <p:anim calcmode="lin" valueType="num">
                                      <p:cBhvr>
                                        <p:cTn id="7" dur="500" fill="hold"/>
                                        <p:tgtEl>
                                          <p:spTgt spid="105476">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547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547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05476">
                                            <p:txEl>
                                              <p:pRg st="1" end="1"/>
                                            </p:txEl>
                                          </p:spTgt>
                                        </p:tgtEl>
                                        <p:attrNameLst>
                                          <p:attrName>style.visibility</p:attrName>
                                        </p:attrNameLst>
                                      </p:cBhvr>
                                      <p:to>
                                        <p:strVal val="visible"/>
                                      </p:to>
                                    </p:set>
                                    <p:anim calcmode="lin" valueType="num">
                                      <p:cBhvr>
                                        <p:cTn id="14" dur="500" fill="hold"/>
                                        <p:tgtEl>
                                          <p:spTgt spid="105476">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5476">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547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05476">
                                            <p:txEl>
                                              <p:pRg st="2" end="2"/>
                                            </p:txEl>
                                          </p:spTgt>
                                        </p:tgtEl>
                                        <p:attrNameLst>
                                          <p:attrName>style.visibility</p:attrName>
                                        </p:attrNameLst>
                                      </p:cBhvr>
                                      <p:to>
                                        <p:strVal val="visible"/>
                                      </p:to>
                                    </p:set>
                                    <p:anim calcmode="lin" valueType="num">
                                      <p:cBhvr>
                                        <p:cTn id="21" dur="500" fill="hold"/>
                                        <p:tgtEl>
                                          <p:spTgt spid="105476">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05476">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0547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05476">
                                            <p:txEl>
                                              <p:pRg st="3" end="3"/>
                                            </p:txEl>
                                          </p:spTgt>
                                        </p:tgtEl>
                                        <p:attrNameLst>
                                          <p:attrName>style.visibility</p:attrName>
                                        </p:attrNameLst>
                                      </p:cBhvr>
                                      <p:to>
                                        <p:strVal val="visible"/>
                                      </p:to>
                                    </p:set>
                                    <p:anim calcmode="lin" valueType="num">
                                      <p:cBhvr>
                                        <p:cTn id="28" dur="500" fill="hold"/>
                                        <p:tgtEl>
                                          <p:spTgt spid="105476">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05476">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0547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05476">
                                            <p:txEl>
                                              <p:pRg st="4" end="4"/>
                                            </p:txEl>
                                          </p:spTgt>
                                        </p:tgtEl>
                                        <p:attrNameLst>
                                          <p:attrName>style.visibility</p:attrName>
                                        </p:attrNameLst>
                                      </p:cBhvr>
                                      <p:to>
                                        <p:strVal val="visible"/>
                                      </p:to>
                                    </p:set>
                                    <p:anim calcmode="lin" valueType="num">
                                      <p:cBhvr>
                                        <p:cTn id="35" dur="500" fill="hold"/>
                                        <p:tgtEl>
                                          <p:spTgt spid="105476">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05476">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0547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0E1FBB4B-D7F9-4522-BD0B-41C7BA1E01B9}" type="slidenum">
              <a:rPr lang="ar-SA" sz="1400"/>
              <a:pPr rtl="0"/>
              <a:t>175</a:t>
            </a:fld>
            <a:endParaRPr lang="en-US" sz="1400"/>
          </a:p>
        </p:txBody>
      </p:sp>
      <p:sp>
        <p:nvSpPr>
          <p:cNvPr id="106500" name="Rectangle 3"/>
          <p:cNvSpPr>
            <a:spLocks noChangeArrowheads="1"/>
          </p:cNvSpPr>
          <p:nvPr/>
        </p:nvSpPr>
        <p:spPr bwMode="auto">
          <a:xfrm>
            <a:off x="179388" y="1989138"/>
            <a:ext cx="8640762" cy="4259262"/>
          </a:xfrm>
          <a:prstGeom prst="rect">
            <a:avLst/>
          </a:prstGeom>
          <a:noFill/>
          <a:ln w="9525">
            <a:noFill/>
            <a:miter lim="800000"/>
            <a:headEnd/>
            <a:tailEnd/>
          </a:ln>
        </p:spPr>
        <p:txBody>
          <a:bodyPr/>
          <a:lstStyle/>
          <a:p>
            <a:pPr algn="justLow">
              <a:spcBef>
                <a:spcPts val="0"/>
              </a:spcBef>
              <a:buClr>
                <a:schemeClr val="folHlink"/>
              </a:buClr>
              <a:buSzPct val="60000"/>
              <a:buFont typeface="Wingdings" pitchFamily="2" charset="2"/>
              <a:buNone/>
            </a:pPr>
            <a:r>
              <a:rPr lang="ar-SA" sz="2800" dirty="0">
                <a:solidFill>
                  <a:srgbClr val="C00000"/>
                </a:solidFill>
                <a:cs typeface="Traditional Arabic" pitchFamily="2" charset="-78"/>
              </a:rPr>
              <a:t>4- عدم اتخاذهم بطانة</a:t>
            </a:r>
            <a:r>
              <a:rPr lang="ar-SA" sz="2800" dirty="0" smtClean="0">
                <a:solidFill>
                  <a:srgbClr val="C00000"/>
                </a:solidFill>
                <a:cs typeface="Traditional Arabic" pitchFamily="2" charset="-78"/>
              </a:rPr>
              <a:t>:</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قال </a:t>
            </a:r>
            <a:r>
              <a:rPr lang="ar-SA" sz="2800" b="0" dirty="0">
                <a:cs typeface="Traditional Arabic" pitchFamily="2" charset="-78"/>
              </a:rPr>
              <a:t>تعالى</a:t>
            </a:r>
            <a:r>
              <a:rPr lang="ar-SA" sz="2800" b="0" dirty="0" smtClean="0">
                <a:cs typeface="Traditional Arabic" pitchFamily="2" charset="-78"/>
              </a:rPr>
              <a:t>: </a:t>
            </a:r>
            <a:r>
              <a:rPr lang="ar-SA" sz="2800" b="0" dirty="0" smtClean="0">
                <a:cs typeface="CTraditional Arabic"/>
              </a:rPr>
              <a:t>﴿</a:t>
            </a:r>
            <a:r>
              <a:rPr lang="ar-SA" sz="2800" b="0" dirty="0" smtClean="0">
                <a:cs typeface="Traditional Arabic" pitchFamily="2" charset="-78"/>
              </a:rPr>
              <a:t> </a:t>
            </a:r>
            <a:r>
              <a:rPr lang="ar-SA" sz="2800" b="0" dirty="0" smtClean="0">
                <a:solidFill>
                  <a:srgbClr val="00B0F0"/>
                </a:solidFill>
                <a:cs typeface="Traditional Arabic" pitchFamily="2" charset="-78"/>
              </a:rPr>
              <a:t>يَا </a:t>
            </a:r>
            <a:r>
              <a:rPr lang="ar-SA" sz="2800" b="0" dirty="0">
                <a:solidFill>
                  <a:srgbClr val="00B0F0"/>
                </a:solidFill>
                <a:cs typeface="Traditional Arabic" pitchFamily="2" charset="-78"/>
              </a:rPr>
              <a:t>أَيُّهَا الَّذِينَ آمَنُوا لا تَتَّخِذُوا بِطَانَةً مِنْ دُونِكُمْ لا يَأْلُونَكُمْ خَبَالاً وَدُّوا مَا عَنِتُّمْ قَدْ بَدَتِ الْبَغْضَاءُ مِنْ أَفْوَاهِهِمْ وَمَا تُخْفِي صُدُورُهُمْ أَكْبَرُ قَدْ بَيَّنَّا لَكُمُ الْآياتِ إِنْ كُنْتُمْ </a:t>
            </a:r>
            <a:r>
              <a:rPr lang="ar-SA" sz="2800" b="0" dirty="0" smtClean="0">
                <a:solidFill>
                  <a:srgbClr val="00B0F0"/>
                </a:solidFill>
                <a:cs typeface="Traditional Arabic" pitchFamily="2" charset="-78"/>
              </a:rPr>
              <a:t>تَعْقِلُونَ</a:t>
            </a:r>
            <a:r>
              <a:rPr lang="ar-SA" sz="2800" b="0" dirty="0" smtClean="0">
                <a:cs typeface="Traditional Arabic" pitchFamily="2" charset="-78"/>
                <a:sym typeface="AGA Arabesque" pitchFamily="2" charset="2"/>
              </a:rPr>
              <a:t> </a:t>
            </a:r>
            <a:r>
              <a:rPr lang="ar-SA" sz="2800" b="0" dirty="0" smtClean="0">
                <a:cs typeface="CTraditional Arabic"/>
                <a:sym typeface="AGA Arabesque" pitchFamily="2" charset="2"/>
              </a:rPr>
              <a:t>﴾</a:t>
            </a:r>
            <a:r>
              <a:rPr lang="ar-SA" sz="2800" b="0" dirty="0" smtClean="0">
                <a:cs typeface="Traditional Arabic" pitchFamily="2" charset="-78"/>
                <a:sym typeface="AGA Arabesque" pitchFamily="2" charset="2"/>
              </a:rPr>
              <a:t>.</a:t>
            </a:r>
          </a:p>
          <a:p>
            <a:pPr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rPr>
              <a:t>5- ترك التشبه بهم:</a:t>
            </a:r>
          </a:p>
          <a:p>
            <a:pPr marL="355600" indent="-355600" algn="justLow">
              <a:spcBef>
                <a:spcPts val="0"/>
              </a:spcBef>
              <a:buClr>
                <a:srgbClr val="C00000"/>
              </a:buClr>
              <a:buSzPct val="50000"/>
              <a:buFont typeface="Wingdings" pitchFamily="2" charset="2"/>
              <a:buChar char="v"/>
            </a:pPr>
            <a:r>
              <a:rPr lang="ar-SA" sz="2800" dirty="0" smtClean="0">
                <a:solidFill>
                  <a:srgbClr val="C00000"/>
                </a:solidFill>
                <a:cs typeface="Traditional Arabic" pitchFamily="2" charset="-78"/>
              </a:rPr>
              <a:t> </a:t>
            </a:r>
            <a:r>
              <a:rPr lang="ar-SA" sz="2800" b="0" dirty="0" smtClean="0">
                <a:cs typeface="Traditional Arabic" pitchFamily="2" charset="-78"/>
              </a:rPr>
              <a:t>قال تعالى: </a:t>
            </a:r>
            <a:r>
              <a:rPr lang="ar-SA" sz="2800" b="0" dirty="0" smtClean="0">
                <a:cs typeface="CTraditional Arabic"/>
              </a:rPr>
              <a:t>﴿</a:t>
            </a:r>
            <a:r>
              <a:rPr lang="ar-SA" sz="2800" b="0" dirty="0" smtClean="0">
                <a:cs typeface="Traditional Arabic" pitchFamily="2" charset="-78"/>
              </a:rPr>
              <a:t> </a:t>
            </a:r>
            <a:r>
              <a:rPr lang="ar-SA" sz="2800" b="0" dirty="0" smtClean="0">
                <a:solidFill>
                  <a:srgbClr val="00B0F0"/>
                </a:solidFill>
                <a:cs typeface="Traditional Arabic" pitchFamily="2" charset="-78"/>
              </a:rPr>
              <a:t>وَلا تَتَّبِعْ سَبِيلَ الْمُفْسِدِين </a:t>
            </a:r>
            <a:r>
              <a:rPr lang="ar-SA" sz="2800" b="0" dirty="0" smtClean="0">
                <a:cs typeface="CTraditional Arabic"/>
              </a:rPr>
              <a:t>﴾</a:t>
            </a:r>
            <a:r>
              <a:rPr lang="ar-SA" sz="2800" b="0" dirty="0" smtClean="0">
                <a:cs typeface="Traditional Arabic" pitchFamily="2" charset="-78"/>
              </a:rPr>
              <a:t>.</a:t>
            </a:r>
            <a:endParaRPr lang="en-US" sz="2800" b="0" dirty="0" smtClean="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الولاء </a:t>
            </a:r>
            <a:r>
              <a:rPr lang="ar-SA" sz="4000" dirty="0" err="1">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والبراء</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dirty="0"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06500">
                                            <p:txEl>
                                              <p:pRg st="0" end="0"/>
                                            </p:txEl>
                                          </p:spTgt>
                                        </p:tgtEl>
                                        <p:attrNameLst>
                                          <p:attrName>style.visibility</p:attrName>
                                        </p:attrNameLst>
                                      </p:cBhvr>
                                      <p:to>
                                        <p:strVal val="visible"/>
                                      </p:to>
                                    </p:set>
                                    <p:anim calcmode="lin" valueType="num">
                                      <p:cBhvr>
                                        <p:cTn id="7" dur="500" fill="hold"/>
                                        <p:tgtEl>
                                          <p:spTgt spid="106500">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650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650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06500">
                                            <p:txEl>
                                              <p:pRg st="1" end="1"/>
                                            </p:txEl>
                                          </p:spTgt>
                                        </p:tgtEl>
                                        <p:attrNameLst>
                                          <p:attrName>style.visibility</p:attrName>
                                        </p:attrNameLst>
                                      </p:cBhvr>
                                      <p:to>
                                        <p:strVal val="visible"/>
                                      </p:to>
                                    </p:set>
                                    <p:anim calcmode="lin" valueType="num">
                                      <p:cBhvr>
                                        <p:cTn id="14" dur="500" fill="hold"/>
                                        <p:tgtEl>
                                          <p:spTgt spid="106500">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650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650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06500">
                                            <p:txEl>
                                              <p:pRg st="2" end="2"/>
                                            </p:txEl>
                                          </p:spTgt>
                                        </p:tgtEl>
                                        <p:attrNameLst>
                                          <p:attrName>style.visibility</p:attrName>
                                        </p:attrNameLst>
                                      </p:cBhvr>
                                      <p:to>
                                        <p:strVal val="visible"/>
                                      </p:to>
                                    </p:set>
                                    <p:anim calcmode="lin" valueType="num">
                                      <p:cBhvr>
                                        <p:cTn id="21" dur="500" fill="hold"/>
                                        <p:tgtEl>
                                          <p:spTgt spid="106500">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0650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0650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06500">
                                            <p:txEl>
                                              <p:pRg st="3" end="3"/>
                                            </p:txEl>
                                          </p:spTgt>
                                        </p:tgtEl>
                                        <p:attrNameLst>
                                          <p:attrName>style.visibility</p:attrName>
                                        </p:attrNameLst>
                                      </p:cBhvr>
                                      <p:to>
                                        <p:strVal val="visible"/>
                                      </p:to>
                                    </p:set>
                                    <p:anim calcmode="lin" valueType="num">
                                      <p:cBhvr>
                                        <p:cTn id="28" dur="500" fill="hold"/>
                                        <p:tgtEl>
                                          <p:spTgt spid="106500">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06500">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0650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C2B261F7-8763-4603-A01D-B52FA86332AA}" type="slidenum">
              <a:rPr lang="ar-SA" sz="1400"/>
              <a:pPr rtl="0"/>
              <a:t>176</a:t>
            </a:fld>
            <a:endParaRPr lang="en-US" sz="1400"/>
          </a:p>
        </p:txBody>
      </p:sp>
      <p:sp>
        <p:nvSpPr>
          <p:cNvPr id="107524" name="Rectangle 3"/>
          <p:cNvSpPr>
            <a:spLocks noChangeArrowheads="1"/>
          </p:cNvSpPr>
          <p:nvPr/>
        </p:nvSpPr>
        <p:spPr bwMode="auto">
          <a:xfrm>
            <a:off x="179388" y="1989138"/>
            <a:ext cx="8640762" cy="4259262"/>
          </a:xfrm>
          <a:prstGeom prst="rect">
            <a:avLst/>
          </a:prstGeom>
          <a:noFill/>
          <a:ln w="9525">
            <a:noFill/>
            <a:miter lim="800000"/>
            <a:headEnd/>
            <a:tailEnd/>
          </a:ln>
        </p:spPr>
        <p:txBody>
          <a:bodyPr/>
          <a:lstStyle/>
          <a:p>
            <a:pPr marL="355600" indent="-355600" algn="justLow">
              <a:spcBef>
                <a:spcPts val="0"/>
              </a:spcBef>
              <a:buClr>
                <a:srgbClr val="3366FF"/>
              </a:buClr>
              <a:buSzPct val="120000"/>
              <a:buFont typeface="Wingdings" pitchFamily="2" charset="2"/>
              <a:buChar char="§"/>
            </a:pPr>
            <a:r>
              <a:rPr lang="ar-SA" sz="2800" b="0" dirty="0">
                <a:solidFill>
                  <a:srgbClr val="0000FF"/>
                </a:solidFill>
                <a:latin typeface="+mn-lt"/>
                <a:cs typeface="SKR HEAD1" pitchFamily="2" charset="-78"/>
              </a:rPr>
              <a:t>صور ليست من مقتضيات البراءة من الكفار </a:t>
            </a:r>
          </a:p>
          <a:p>
            <a:pPr algn="justLow">
              <a:spcBef>
                <a:spcPts val="0"/>
              </a:spcBef>
              <a:buClr>
                <a:schemeClr val="folHlink"/>
              </a:buClr>
              <a:buSzPct val="60000"/>
              <a:buFont typeface="Wingdings" pitchFamily="2" charset="2"/>
              <a:buNone/>
            </a:pPr>
            <a:r>
              <a:rPr lang="ar-SA" sz="2800" dirty="0">
                <a:solidFill>
                  <a:srgbClr val="C00000"/>
                </a:solidFill>
                <a:cs typeface="Traditional Arabic" pitchFamily="2" charset="-78"/>
              </a:rPr>
              <a:t>1- أسلوب الدعوة بالحكمة والموعظة </a:t>
            </a:r>
            <a:r>
              <a:rPr lang="ar-SA" sz="2800" dirty="0" smtClean="0">
                <a:solidFill>
                  <a:srgbClr val="C00000"/>
                </a:solidFill>
                <a:cs typeface="Traditional Arabic" pitchFamily="2" charset="-78"/>
              </a:rPr>
              <a:t>الحسنة:</a:t>
            </a:r>
            <a:r>
              <a:rPr lang="ar-SA" sz="2800" b="0" dirty="0" smtClean="0">
                <a:cs typeface="Traditional Arabic" pitchFamily="2" charset="-78"/>
              </a:rPr>
              <a:t> </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قال </a:t>
            </a:r>
            <a:r>
              <a:rPr lang="ar-SA" sz="2800" b="0" dirty="0">
                <a:cs typeface="Traditional Arabic" pitchFamily="2" charset="-78"/>
              </a:rPr>
              <a:t>تعالى‏</a:t>
            </a:r>
            <a:r>
              <a:rPr lang="ar-SA" sz="2800" b="0" dirty="0" smtClean="0">
                <a:cs typeface="Traditional Arabic" pitchFamily="2" charset="-78"/>
              </a:rPr>
              <a:t>: </a:t>
            </a:r>
            <a:r>
              <a:rPr lang="ar-SA" sz="2800" b="0" dirty="0" smtClean="0">
                <a:cs typeface="CTraditional Arabic"/>
              </a:rPr>
              <a:t>﴿ </a:t>
            </a:r>
            <a:r>
              <a:rPr lang="ar-SA" sz="2800" b="0" dirty="0" smtClean="0">
                <a:solidFill>
                  <a:srgbClr val="00B0F0"/>
                </a:solidFill>
                <a:cs typeface="Traditional Arabic" pitchFamily="2" charset="-78"/>
              </a:rPr>
              <a:t>‏</a:t>
            </a:r>
            <a:r>
              <a:rPr lang="ar-SA" sz="2800" b="0" dirty="0">
                <a:solidFill>
                  <a:srgbClr val="00B0F0"/>
                </a:solidFill>
                <a:cs typeface="Traditional Arabic" pitchFamily="2" charset="-78"/>
              </a:rPr>
              <a:t>ادْعُ إِلَى سَبِيلِ رَبِّكَ بِالْحِكْمَةِ وَالْمَوْعِظَةِ الْحَسَنَةِ وَجَادِلْهُمْ بِالَّتِي هِيَ أَحْسَنُ إِنَّ رَبَّكَ هُوَ أَعْلَمُ بِمَنْ ضَلَّ عَنْ سَبِيلِهِ وَهُوَ أَعْلَمُ </a:t>
            </a:r>
            <a:r>
              <a:rPr lang="ar-SA" sz="2800" b="0" dirty="0" smtClean="0">
                <a:solidFill>
                  <a:srgbClr val="00B0F0"/>
                </a:solidFill>
                <a:cs typeface="Traditional Arabic" pitchFamily="2" charset="-78"/>
              </a:rPr>
              <a:t>بِالْمُهْتَدِينَ</a:t>
            </a:r>
            <a:r>
              <a:rPr lang="ar-SA" sz="2800" b="0" dirty="0" smtClean="0">
                <a:cs typeface="Traditional Arabic" pitchFamily="2" charset="-78"/>
              </a:rPr>
              <a:t> </a:t>
            </a:r>
            <a:r>
              <a:rPr lang="ar-SA" sz="2800" b="0" dirty="0" smtClean="0">
                <a:cs typeface="CTraditional Arabic"/>
              </a:rPr>
              <a:t>﴾</a:t>
            </a:r>
            <a:r>
              <a:rPr lang="ar-SA" sz="2800" b="0" dirty="0" smtClean="0">
                <a:cs typeface="Traditional Arabic" pitchFamily="2" charset="-78"/>
              </a:rPr>
              <a:t>, فإن النفوس الشاردة, والقلوب القاسية, لا تقبل على الإسلام, ولا تلين إلا بالملاينة والملاطفة وإظهار العطف والشفقة والحرص.</a:t>
            </a:r>
            <a:endParaRPr lang="ar-SA" sz="2800" b="0" spc="-10" dirty="0" smtClean="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الولاء </a:t>
            </a:r>
            <a:r>
              <a:rPr lang="ar-SA" sz="4000" dirty="0" err="1">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والبراء</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dirty="0"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07524">
                                            <p:txEl>
                                              <p:pRg st="0" end="0"/>
                                            </p:txEl>
                                          </p:spTgt>
                                        </p:tgtEl>
                                        <p:attrNameLst>
                                          <p:attrName>style.visibility</p:attrName>
                                        </p:attrNameLst>
                                      </p:cBhvr>
                                      <p:to>
                                        <p:strVal val="visible"/>
                                      </p:to>
                                    </p:set>
                                    <p:anim calcmode="lin" valueType="num">
                                      <p:cBhvr>
                                        <p:cTn id="7" dur="500" fill="hold"/>
                                        <p:tgtEl>
                                          <p:spTgt spid="107524">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752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752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07524">
                                            <p:txEl>
                                              <p:pRg st="1" end="1"/>
                                            </p:txEl>
                                          </p:spTgt>
                                        </p:tgtEl>
                                        <p:attrNameLst>
                                          <p:attrName>style.visibility</p:attrName>
                                        </p:attrNameLst>
                                      </p:cBhvr>
                                      <p:to>
                                        <p:strVal val="visible"/>
                                      </p:to>
                                    </p:set>
                                    <p:anim calcmode="lin" valueType="num">
                                      <p:cBhvr>
                                        <p:cTn id="14" dur="500" fill="hold"/>
                                        <p:tgtEl>
                                          <p:spTgt spid="107524">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752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752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07524">
                                            <p:txEl>
                                              <p:pRg st="2" end="2"/>
                                            </p:txEl>
                                          </p:spTgt>
                                        </p:tgtEl>
                                        <p:attrNameLst>
                                          <p:attrName>style.visibility</p:attrName>
                                        </p:attrNameLst>
                                      </p:cBhvr>
                                      <p:to>
                                        <p:strVal val="visible"/>
                                      </p:to>
                                    </p:set>
                                    <p:anim calcmode="lin" valueType="num">
                                      <p:cBhvr>
                                        <p:cTn id="21" dur="500" fill="hold"/>
                                        <p:tgtEl>
                                          <p:spTgt spid="107524">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0752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075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C2B261F7-8763-4603-A01D-B52FA86332AA}" type="slidenum">
              <a:rPr lang="ar-SA" sz="1400"/>
              <a:pPr rtl="0"/>
              <a:t>177</a:t>
            </a:fld>
            <a:endParaRPr lang="en-US" sz="1400"/>
          </a:p>
        </p:txBody>
      </p:sp>
      <p:sp>
        <p:nvSpPr>
          <p:cNvPr id="107524" name="Rectangle 3"/>
          <p:cNvSpPr>
            <a:spLocks noChangeArrowheads="1"/>
          </p:cNvSpPr>
          <p:nvPr/>
        </p:nvSpPr>
        <p:spPr bwMode="auto">
          <a:xfrm>
            <a:off x="179388" y="1989138"/>
            <a:ext cx="8640762" cy="4259262"/>
          </a:xfrm>
          <a:prstGeom prst="rect">
            <a:avLst/>
          </a:prstGeom>
          <a:noFill/>
          <a:ln w="9525">
            <a:noFill/>
            <a:miter lim="800000"/>
            <a:headEnd/>
            <a:tailEnd/>
          </a:ln>
        </p:spPr>
        <p:txBody>
          <a:bodyPr/>
          <a:lstStyle/>
          <a:p>
            <a:pPr marL="355600" indent="-355600" algn="justLow">
              <a:spcBef>
                <a:spcPts val="0"/>
              </a:spcBef>
              <a:buClr>
                <a:srgbClr val="C00000"/>
              </a:buClr>
              <a:buSzPct val="50000"/>
            </a:pPr>
            <a:r>
              <a:rPr lang="ar-SA" sz="2800" dirty="0" smtClean="0">
                <a:solidFill>
                  <a:srgbClr val="C00000"/>
                </a:solidFill>
                <a:cs typeface="Traditional Arabic" pitchFamily="2" charset="-78"/>
              </a:rPr>
              <a:t>2- حسن المعاملة في المجالات الإنسانية والاجتماعية:</a:t>
            </a:r>
            <a:r>
              <a:rPr lang="ar-SA" sz="2800" b="0" dirty="0" smtClean="0">
                <a:cs typeface="Traditional Arabic" pitchFamily="2" charset="-78"/>
              </a:rPr>
              <a:t> </a:t>
            </a:r>
          </a:p>
          <a:p>
            <a:pPr marL="355600" indent="-355600" algn="justLow">
              <a:spcBef>
                <a:spcPts val="0"/>
              </a:spcBef>
              <a:buClr>
                <a:srgbClr val="C00000"/>
              </a:buClr>
              <a:buSzPct val="50000"/>
              <a:buFont typeface="Wingdings" pitchFamily="2" charset="2"/>
              <a:buChar char="v"/>
            </a:pPr>
            <a:r>
              <a:rPr lang="ar-SA" sz="2800" b="0" spc="-10" dirty="0" smtClean="0">
                <a:cs typeface="Traditional Arabic" pitchFamily="2" charset="-78"/>
              </a:rPr>
              <a:t>قال تعالى: </a:t>
            </a:r>
            <a:r>
              <a:rPr lang="ar-SA" sz="2800" b="0" spc="-10" dirty="0" smtClean="0">
                <a:cs typeface="CTraditional Arabic"/>
              </a:rPr>
              <a:t>﴿</a:t>
            </a:r>
            <a:r>
              <a:rPr lang="ar-SA" sz="2800" b="0" spc="-10" dirty="0" smtClean="0">
                <a:cs typeface="Traditional Arabic" pitchFamily="2" charset="-78"/>
              </a:rPr>
              <a:t> </a:t>
            </a:r>
            <a:r>
              <a:rPr lang="ar-SA" sz="2800" b="0" spc="-10" dirty="0" smtClean="0">
                <a:solidFill>
                  <a:srgbClr val="00B0F0"/>
                </a:solidFill>
                <a:cs typeface="Traditional Arabic" pitchFamily="2" charset="-78"/>
              </a:rPr>
              <a:t>لا يَنْهَاكُمُ اللَّهُ عَنِ الَّذِينَ لَمْ يُقَاتِلُوكُمْ فِي الدِّينِ وَلَمْ يُخْرِجُوكُمْ مِنْ دِيَارِكُمْ أَنْ تَبَرُّوهُمْ وَتُقْسِطُوا إِلَيْهِمْ إِنَّ اللَّهَ يُحِبُّ الْمُقْسِطِينَ</a:t>
            </a:r>
            <a:r>
              <a:rPr lang="ar-SA" sz="2800" b="0" spc="-10" dirty="0" smtClean="0">
                <a:cs typeface="Traditional Arabic" pitchFamily="2" charset="-78"/>
                <a:sym typeface="AGA Arabesque" pitchFamily="2" charset="2"/>
              </a:rPr>
              <a:t> </a:t>
            </a:r>
            <a:r>
              <a:rPr lang="ar-SA" sz="2800" b="0" spc="-10" dirty="0" smtClean="0">
                <a:cs typeface="CTraditional Arabic"/>
                <a:sym typeface="AGA Arabesque" pitchFamily="2" charset="2"/>
              </a:rPr>
              <a:t>﴾</a:t>
            </a:r>
            <a:r>
              <a:rPr lang="ar-SA" sz="2800" b="0" spc="-10" dirty="0" smtClean="0">
                <a:cs typeface="Traditional Arabic" pitchFamily="2" charset="-78"/>
              </a:rPr>
              <a:t>، ولذلك صور كثيرة منها:</a:t>
            </a:r>
          </a:p>
          <a:p>
            <a:pPr marL="355600" indent="-355600" algn="justLow">
              <a:spcBef>
                <a:spcPts val="0"/>
              </a:spcBef>
              <a:buClr>
                <a:srgbClr val="C00000"/>
              </a:buClr>
              <a:buSzPct val="50000"/>
            </a:pPr>
            <a:r>
              <a:rPr lang="ar-SA" sz="2800" b="0" spc="-10" dirty="0" smtClean="0">
                <a:cs typeface="Traditional Arabic" pitchFamily="2" charset="-78"/>
              </a:rPr>
              <a:t>أ- الدعاء </a:t>
            </a:r>
            <a:r>
              <a:rPr lang="ar-SA" sz="2800" b="0" spc="-10" dirty="0" err="1" smtClean="0">
                <a:cs typeface="Traditional Arabic" pitchFamily="2" charset="-78"/>
              </a:rPr>
              <a:t>بالهداية</a:t>
            </a:r>
            <a:r>
              <a:rPr lang="ar-SA" sz="2800" b="0" spc="-10" dirty="0" smtClean="0">
                <a:cs typeface="Traditional Arabic" pitchFamily="2" charset="-78"/>
              </a:rPr>
              <a:t> لهم‏.</a:t>
            </a:r>
          </a:p>
          <a:p>
            <a:pPr marL="355600" indent="-355600" algn="justLow">
              <a:spcBef>
                <a:spcPts val="0"/>
              </a:spcBef>
              <a:buClr>
                <a:srgbClr val="C00000"/>
              </a:buClr>
              <a:buSzPct val="50000"/>
            </a:pPr>
            <a:r>
              <a:rPr lang="ar-SA" sz="2800" b="0" spc="-10" dirty="0" smtClean="0">
                <a:cs typeface="Traditional Arabic" pitchFamily="2" charset="-78"/>
              </a:rPr>
              <a:t>ب- عيادة مرضاهم‏.</a:t>
            </a:r>
          </a:p>
          <a:p>
            <a:pPr marL="355600" indent="-355600" algn="justLow">
              <a:spcBef>
                <a:spcPts val="0"/>
              </a:spcBef>
              <a:buClr>
                <a:schemeClr val="folHlink"/>
              </a:buClr>
              <a:buSzPct val="60000"/>
              <a:buFont typeface="Wingdings" pitchFamily="2" charset="2"/>
              <a:buNone/>
            </a:pPr>
            <a:r>
              <a:rPr lang="ar-SA" sz="2800" b="0" spc="-10" dirty="0" smtClean="0">
                <a:cs typeface="Traditional Arabic" pitchFamily="2" charset="-78"/>
              </a:rPr>
              <a:t>ج- الإهداء لهم وقبول هداياهم‏.</a:t>
            </a:r>
          </a:p>
          <a:p>
            <a:pPr marL="355600" indent="-355600" algn="justLow">
              <a:spcBef>
                <a:spcPts val="0"/>
              </a:spcBef>
              <a:buClr>
                <a:schemeClr val="folHlink"/>
              </a:buClr>
              <a:buSzPct val="60000"/>
            </a:pPr>
            <a:r>
              <a:rPr lang="ar-SA" sz="2800" b="0" spc="-10" dirty="0" smtClean="0">
                <a:cs typeface="Traditional Arabic" pitchFamily="2" charset="-78"/>
              </a:rPr>
              <a:t>د- التصدق عليهم والإحسان لهم.</a:t>
            </a:r>
            <a:endParaRPr lang="en-US" sz="2800" b="0" spc="-10" dirty="0" smtClean="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الولاء </a:t>
            </a:r>
            <a:r>
              <a:rPr lang="ar-SA" sz="4000" dirty="0" err="1">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والبراء</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dirty="0"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07524">
                                            <p:txEl>
                                              <p:pRg st="0" end="0"/>
                                            </p:txEl>
                                          </p:spTgt>
                                        </p:tgtEl>
                                        <p:attrNameLst>
                                          <p:attrName>style.visibility</p:attrName>
                                        </p:attrNameLst>
                                      </p:cBhvr>
                                      <p:to>
                                        <p:strVal val="visible"/>
                                      </p:to>
                                    </p:set>
                                    <p:anim calcmode="lin" valueType="num">
                                      <p:cBhvr>
                                        <p:cTn id="7" dur="500" fill="hold"/>
                                        <p:tgtEl>
                                          <p:spTgt spid="107524">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0752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0752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07524">
                                            <p:txEl>
                                              <p:pRg st="1" end="1"/>
                                            </p:txEl>
                                          </p:spTgt>
                                        </p:tgtEl>
                                        <p:attrNameLst>
                                          <p:attrName>style.visibility</p:attrName>
                                        </p:attrNameLst>
                                      </p:cBhvr>
                                      <p:to>
                                        <p:strVal val="visible"/>
                                      </p:to>
                                    </p:set>
                                    <p:anim calcmode="lin" valueType="num">
                                      <p:cBhvr>
                                        <p:cTn id="14" dur="500" fill="hold"/>
                                        <p:tgtEl>
                                          <p:spTgt spid="107524">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0752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0752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07524">
                                            <p:txEl>
                                              <p:pRg st="2" end="2"/>
                                            </p:txEl>
                                          </p:spTgt>
                                        </p:tgtEl>
                                        <p:attrNameLst>
                                          <p:attrName>style.visibility</p:attrName>
                                        </p:attrNameLst>
                                      </p:cBhvr>
                                      <p:to>
                                        <p:strVal val="visible"/>
                                      </p:to>
                                    </p:set>
                                    <p:anim calcmode="lin" valueType="num">
                                      <p:cBhvr>
                                        <p:cTn id="21" dur="500" fill="hold"/>
                                        <p:tgtEl>
                                          <p:spTgt spid="107524">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0752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0752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07524">
                                            <p:txEl>
                                              <p:pRg st="3" end="3"/>
                                            </p:txEl>
                                          </p:spTgt>
                                        </p:tgtEl>
                                        <p:attrNameLst>
                                          <p:attrName>style.visibility</p:attrName>
                                        </p:attrNameLst>
                                      </p:cBhvr>
                                      <p:to>
                                        <p:strVal val="visible"/>
                                      </p:to>
                                    </p:set>
                                    <p:anim calcmode="lin" valueType="num">
                                      <p:cBhvr>
                                        <p:cTn id="28" dur="500" fill="hold"/>
                                        <p:tgtEl>
                                          <p:spTgt spid="107524">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0752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0752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07524">
                                            <p:txEl>
                                              <p:pRg st="4" end="4"/>
                                            </p:txEl>
                                          </p:spTgt>
                                        </p:tgtEl>
                                        <p:attrNameLst>
                                          <p:attrName>style.visibility</p:attrName>
                                        </p:attrNameLst>
                                      </p:cBhvr>
                                      <p:to>
                                        <p:strVal val="visible"/>
                                      </p:to>
                                    </p:set>
                                    <p:anim calcmode="lin" valueType="num">
                                      <p:cBhvr>
                                        <p:cTn id="35" dur="500" fill="hold"/>
                                        <p:tgtEl>
                                          <p:spTgt spid="107524">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07524">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0752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07524">
                                            <p:txEl>
                                              <p:pRg st="5" end="5"/>
                                            </p:txEl>
                                          </p:spTgt>
                                        </p:tgtEl>
                                        <p:attrNameLst>
                                          <p:attrName>style.visibility</p:attrName>
                                        </p:attrNameLst>
                                      </p:cBhvr>
                                      <p:to>
                                        <p:strVal val="visible"/>
                                      </p:to>
                                    </p:set>
                                    <p:anim calcmode="lin" valueType="num">
                                      <p:cBhvr>
                                        <p:cTn id="42" dur="500" fill="hold"/>
                                        <p:tgtEl>
                                          <p:spTgt spid="107524">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107524">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10752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3E354771-6DB6-4F9F-9903-23D1B267A9CF}" type="slidenum">
              <a:rPr lang="ar-SA" sz="1400"/>
              <a:pPr rtl="0"/>
              <a:t>178</a:t>
            </a:fld>
            <a:endParaRPr lang="en-US" sz="1400"/>
          </a:p>
        </p:txBody>
      </p:sp>
      <p:sp>
        <p:nvSpPr>
          <p:cNvPr id="111620" name="Rectangle 3"/>
          <p:cNvSpPr>
            <a:spLocks noChangeArrowheads="1"/>
          </p:cNvSpPr>
          <p:nvPr/>
        </p:nvSpPr>
        <p:spPr bwMode="auto">
          <a:xfrm>
            <a:off x="179388" y="1989138"/>
            <a:ext cx="8640762" cy="4183062"/>
          </a:xfrm>
          <a:prstGeom prst="rect">
            <a:avLst/>
          </a:prstGeom>
          <a:noFill/>
          <a:ln w="9525">
            <a:noFill/>
            <a:miter lim="800000"/>
            <a:headEnd/>
            <a:tailEnd/>
          </a:ln>
        </p:spPr>
        <p:txBody>
          <a:bodyPr/>
          <a:lstStyle/>
          <a:p>
            <a:pPr algn="justLow">
              <a:spcBef>
                <a:spcPts val="0"/>
              </a:spcBef>
              <a:buClr>
                <a:schemeClr val="folHlink"/>
              </a:buClr>
              <a:buSzPct val="60000"/>
              <a:buFont typeface="Wingdings" pitchFamily="2" charset="2"/>
              <a:buNone/>
            </a:pPr>
            <a:r>
              <a:rPr lang="ar-SA" sz="2800" dirty="0">
                <a:solidFill>
                  <a:srgbClr val="C00000"/>
                </a:solidFill>
                <a:cs typeface="Traditional Arabic" pitchFamily="2" charset="-78"/>
              </a:rPr>
              <a:t> 3- الزواج من نساء أهل الكتاب وحل </a:t>
            </a:r>
            <a:r>
              <a:rPr lang="ar-SA" sz="2800" dirty="0" smtClean="0">
                <a:solidFill>
                  <a:srgbClr val="C00000"/>
                </a:solidFill>
                <a:cs typeface="Traditional Arabic" pitchFamily="2" charset="-78"/>
              </a:rPr>
              <a:t>طعامهم:</a:t>
            </a:r>
          </a:p>
          <a:p>
            <a:pPr marL="355600" indent="-355600" algn="justLow">
              <a:spcBef>
                <a:spcPts val="0"/>
              </a:spcBef>
              <a:buClr>
                <a:srgbClr val="C00000"/>
              </a:buClr>
              <a:buSzPct val="50000"/>
              <a:buFont typeface="Wingdings" pitchFamily="2" charset="2"/>
              <a:buChar char="v"/>
            </a:pPr>
            <a:r>
              <a:rPr lang="ar-SA" sz="2800" b="0" spc="-90" dirty="0" smtClean="0">
                <a:cs typeface="Traditional Arabic" pitchFamily="2" charset="-78"/>
              </a:rPr>
              <a:t>أباح الله للمسلم أن يأكل مما ذبحه الكتابي, وأن يتزوج المرأة الكتابية, وهذا مجمع عليه بين المسلمين.</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rPr>
              <a:t>قال تعالى: </a:t>
            </a:r>
            <a:r>
              <a:rPr lang="ar-SA" sz="2800" b="0" dirty="0" smtClean="0">
                <a:cs typeface="CTraditional Arabic"/>
              </a:rPr>
              <a:t>﴿</a:t>
            </a:r>
            <a:r>
              <a:rPr lang="ar-SA" sz="2800" b="0" dirty="0" smtClean="0">
                <a:cs typeface="Traditional Arabic" pitchFamily="2" charset="-78"/>
              </a:rPr>
              <a:t> </a:t>
            </a:r>
            <a:r>
              <a:rPr lang="ar-SA" sz="2800" b="0" dirty="0" smtClean="0">
                <a:solidFill>
                  <a:srgbClr val="00B0F0"/>
                </a:solidFill>
                <a:cs typeface="Traditional Arabic" pitchFamily="2" charset="-78"/>
              </a:rPr>
              <a:t>الْيَوْمَ أُحِلَّ لَكُمْ الطَّيِّبَاتُ وَطَعَامُ الَّذِينَ أُوتُوا الْكِتَابَ حِلٌّ لَكُمْ وَطَعَامُكُمْ حِلٌّ لَهُمْ وَالْمُحْصَنَاتُ مِنْ الْمُؤْمِنَاتِ وَالْمُحْصَنَاتُ مِنْ الَّذِينَ أُوتُوا الْكِتَابَ مِنْ قَبْلِكُمْ إِذَا آتَيْتُمُوهُنَّ أُجُورَهُنَّ مُحْصِنِينَ غَيْرَ مُسَافِحِينَ وَلا مُتَّخِذِي أَخْدَانٍ وَمَنْ يَكْفُرْ بِالإِيمَانِ فَقَدْ حَبِطَ عَمَلُهُ وَهُوَ فِي الآخِرَةِ مِنْ الْخَاسِرِينَ </a:t>
            </a:r>
            <a:r>
              <a:rPr lang="ar-SA" sz="2800" b="0" dirty="0" smtClean="0">
                <a:cs typeface="CTraditional Arabic"/>
                <a:sym typeface="AGA Arabesque" pitchFamily="2" charset="2"/>
              </a:rPr>
              <a:t>﴾</a:t>
            </a:r>
            <a:r>
              <a:rPr lang="ar-SA" sz="2800" b="0" dirty="0" smtClean="0">
                <a:cs typeface="Traditional Arabic" pitchFamily="2" charset="-78"/>
              </a:rPr>
              <a:t>.</a:t>
            </a:r>
            <a:endParaRPr lang="en-US" sz="2800" b="0" dirty="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الولاء </a:t>
            </a:r>
            <a:r>
              <a:rPr lang="ar-SA" sz="4000" dirty="0" err="1">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والبراء</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1620">
                                            <p:txEl>
                                              <p:pRg st="0" end="0"/>
                                            </p:txEl>
                                          </p:spTgt>
                                        </p:tgtEl>
                                        <p:attrNameLst>
                                          <p:attrName>style.visibility</p:attrName>
                                        </p:attrNameLst>
                                      </p:cBhvr>
                                      <p:to>
                                        <p:strVal val="visible"/>
                                      </p:to>
                                    </p:set>
                                    <p:anim calcmode="lin" valueType="num">
                                      <p:cBhvr>
                                        <p:cTn id="7" dur="500" fill="hold"/>
                                        <p:tgtEl>
                                          <p:spTgt spid="111620">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1162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1162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1620">
                                            <p:txEl>
                                              <p:pRg st="1" end="1"/>
                                            </p:txEl>
                                          </p:spTgt>
                                        </p:tgtEl>
                                        <p:attrNameLst>
                                          <p:attrName>style.visibility</p:attrName>
                                        </p:attrNameLst>
                                      </p:cBhvr>
                                      <p:to>
                                        <p:strVal val="visible"/>
                                      </p:to>
                                    </p:set>
                                    <p:anim calcmode="lin" valueType="num">
                                      <p:cBhvr>
                                        <p:cTn id="14" dur="500" fill="hold"/>
                                        <p:tgtEl>
                                          <p:spTgt spid="111620">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1162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1162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1620">
                                            <p:txEl>
                                              <p:pRg st="2" end="2"/>
                                            </p:txEl>
                                          </p:spTgt>
                                        </p:tgtEl>
                                        <p:attrNameLst>
                                          <p:attrName>style.visibility</p:attrName>
                                        </p:attrNameLst>
                                      </p:cBhvr>
                                      <p:to>
                                        <p:strVal val="visible"/>
                                      </p:to>
                                    </p:set>
                                    <p:anim calcmode="lin" valueType="num">
                                      <p:cBhvr>
                                        <p:cTn id="21" dur="500" fill="hold"/>
                                        <p:tgtEl>
                                          <p:spTgt spid="111620">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1162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116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3"/>
          <p:cNvSpPr>
            <a:spLocks noGrp="1" noChangeArrowheads="1"/>
          </p:cNvSpPr>
          <p:nvPr>
            <p:ph idx="1"/>
          </p:nvPr>
        </p:nvSpPr>
        <p:spPr>
          <a:xfrm>
            <a:off x="179388" y="1989138"/>
            <a:ext cx="8640762" cy="3251200"/>
          </a:xfrm>
        </p:spPr>
        <p:txBody>
          <a:bodyPr rtlCol="1">
            <a:noAutofit/>
          </a:bodyPr>
          <a:lstStyle/>
          <a:p>
            <a:pPr marL="355600" indent="-355600" algn="justLow" eaLnBrk="1" hangingPunct="1">
              <a:spcBef>
                <a:spcPts val="0"/>
              </a:spcBef>
              <a:spcAft>
                <a:spcPts val="0"/>
              </a:spcAft>
              <a:buClr>
                <a:srgbClr val="3366FF"/>
              </a:buClr>
              <a:buSzPct val="120000"/>
              <a:buFont typeface="Wingdings" pitchFamily="2" charset="2"/>
              <a:buChar char="§"/>
              <a:defRPr/>
            </a:pPr>
            <a:r>
              <a:rPr lang="ar-SA" sz="2800" dirty="0" smtClean="0">
                <a:solidFill>
                  <a:srgbClr val="0000FF"/>
                </a:solidFill>
                <a:cs typeface="SKR HEAD1" pitchFamily="2" charset="-78"/>
              </a:rPr>
              <a:t>تعريف الغلو في الدين </a:t>
            </a:r>
          </a:p>
          <a:p>
            <a:pPr algn="justLow" eaLnBrk="1" fontAlgn="auto" hangingPunct="1">
              <a:spcBef>
                <a:spcPts val="0"/>
              </a:spcBef>
              <a:spcAft>
                <a:spcPts val="0"/>
              </a:spcAft>
              <a:buClr>
                <a:srgbClr val="C00000"/>
              </a:buClr>
              <a:defRPr/>
            </a:pPr>
            <a:r>
              <a:rPr lang="ar-SA" sz="2800" b="1" dirty="0" smtClean="0">
                <a:solidFill>
                  <a:srgbClr val="C00000"/>
                </a:solidFill>
                <a:cs typeface="Traditional Arabic" pitchFamily="2" charset="-78"/>
              </a:rPr>
              <a:t>الغلو لغة: </a:t>
            </a:r>
            <a:r>
              <a:rPr lang="ar-SA" sz="2800" dirty="0" smtClean="0">
                <a:cs typeface="Traditional Arabic" pitchFamily="2" charset="-78"/>
              </a:rPr>
              <a:t>أصل الكلمة (غَلَوَ) يدل على ارتفاع ومجاوزة قدر، يقال: غلا يغلو غلوّاً، فهو غالٍ، وغلا في الأمر أي جاوز حده.غلا في الأمر يغلو غلوّاً أي جاوز فيه الحد.</a:t>
            </a:r>
          </a:p>
          <a:p>
            <a:pPr algn="justLow" eaLnBrk="1" fontAlgn="auto" hangingPunct="1">
              <a:spcBef>
                <a:spcPts val="0"/>
              </a:spcBef>
              <a:spcAft>
                <a:spcPts val="0"/>
              </a:spcAft>
              <a:buClr>
                <a:srgbClr val="C00000"/>
              </a:buClr>
              <a:defRPr/>
            </a:pPr>
            <a:r>
              <a:rPr lang="ar-SA" sz="2800" b="1" dirty="0" smtClean="0">
                <a:solidFill>
                  <a:srgbClr val="C00000"/>
                </a:solidFill>
                <a:cs typeface="Traditional Arabic" pitchFamily="2" charset="-78"/>
              </a:rPr>
              <a:t>الغلو اصطلاحاً: </a:t>
            </a:r>
            <a:r>
              <a:rPr lang="ar-SA" sz="2800" dirty="0" smtClean="0">
                <a:cs typeface="Traditional Arabic" pitchFamily="2" charset="-78"/>
              </a:rPr>
              <a:t>المبالغة في الأمر والتشديد فيه بتجاوز الحد المشروع على سبيل التدين.</a:t>
            </a:r>
          </a:p>
          <a:p>
            <a:pPr algn="justLow" eaLnBrk="1" fontAlgn="auto" hangingPunct="1">
              <a:spcBef>
                <a:spcPts val="0"/>
              </a:spcBef>
              <a:spcAft>
                <a:spcPts val="0"/>
              </a:spcAft>
              <a:buClr>
                <a:srgbClr val="C00000"/>
              </a:buClr>
              <a:buSzPct val="50000"/>
              <a:buFont typeface="Wingdings" pitchFamily="2" charset="2"/>
              <a:buChar char="v"/>
              <a:defRPr/>
            </a:pPr>
            <a:r>
              <a:rPr lang="ar-SA" sz="2800" b="1" dirty="0" smtClean="0">
                <a:solidFill>
                  <a:srgbClr val="C00000"/>
                </a:solidFill>
                <a:cs typeface="Traditional Arabic" pitchFamily="2" charset="-78"/>
              </a:rPr>
              <a:t>ومن خلال التعريف نستنبط أن الغلو في الدين يشتمل على ثلاثة أمور: </a:t>
            </a:r>
          </a:p>
          <a:p>
            <a:pPr algn="justLow" eaLnBrk="1" fontAlgn="auto" hangingPunct="1">
              <a:spcBef>
                <a:spcPts val="0"/>
              </a:spcBef>
              <a:spcAft>
                <a:spcPts val="0"/>
              </a:spcAft>
              <a:buFont typeface="Wingdings" pitchFamily="2" charset="2"/>
              <a:buNone/>
              <a:defRPr/>
            </a:pPr>
            <a:r>
              <a:rPr lang="ar-SA" sz="2800" dirty="0" smtClean="0">
                <a:cs typeface="Traditional Arabic" pitchFamily="2" charset="-78"/>
              </a:rPr>
              <a:t>1- المبالغة والزيادة عن الحد. </a:t>
            </a:r>
          </a:p>
          <a:p>
            <a:pPr algn="justLow" eaLnBrk="1" fontAlgn="auto" hangingPunct="1">
              <a:spcBef>
                <a:spcPts val="0"/>
              </a:spcBef>
              <a:spcAft>
                <a:spcPts val="0"/>
              </a:spcAft>
              <a:buFont typeface="Wingdings" pitchFamily="2" charset="2"/>
              <a:buNone/>
              <a:defRPr/>
            </a:pPr>
            <a:r>
              <a:rPr lang="ar-SA" sz="2800" dirty="0" smtClean="0">
                <a:cs typeface="Traditional Arabic" pitchFamily="2" charset="-78"/>
              </a:rPr>
              <a:t>2- الحد الذي هو مقياس للصواب هو الحد الوارد في </a:t>
            </a:r>
            <a:r>
              <a:rPr lang="ar-SA" sz="2800" dirty="0" err="1" smtClean="0">
                <a:cs typeface="Traditional Arabic" pitchFamily="2" charset="-78"/>
              </a:rPr>
              <a:t>الشرع</a:t>
            </a:r>
            <a:r>
              <a:rPr lang="ar-SA" sz="2800" dirty="0" smtClean="0">
                <a:cs typeface="Traditional Arabic" pitchFamily="2" charset="-78"/>
              </a:rPr>
              <a:t>. </a:t>
            </a:r>
          </a:p>
          <a:p>
            <a:pPr algn="justLow" eaLnBrk="1" fontAlgn="auto" hangingPunct="1">
              <a:spcBef>
                <a:spcPts val="0"/>
              </a:spcBef>
              <a:spcAft>
                <a:spcPts val="0"/>
              </a:spcAft>
              <a:buFont typeface="Wingdings" pitchFamily="2" charset="2"/>
              <a:buNone/>
              <a:defRPr/>
            </a:pPr>
            <a:r>
              <a:rPr lang="ar-SA" sz="2800" dirty="0" smtClean="0">
                <a:cs typeface="Traditional Arabic" pitchFamily="2" charset="-78"/>
              </a:rPr>
              <a:t>3- تجاوز الحد المشروع بقصد التدين والتقرب إلى الله </a:t>
            </a:r>
            <a:r>
              <a:rPr lang="ar-SA" sz="2800" dirty="0" smtClean="0">
                <a:cs typeface="Traditional Arabic" pitchFamily="2" charset="-78"/>
                <a:sym typeface="AGA Arabesque"/>
              </a:rPr>
              <a:t></a:t>
            </a:r>
            <a:r>
              <a:rPr lang="ar-SA" sz="2800" dirty="0" smtClean="0">
                <a:cs typeface="Traditional Arabic" pitchFamily="2" charset="-78"/>
              </a:rPr>
              <a:t>، وفعل ما يعتقد أنه خير وإحسان. </a:t>
            </a:r>
            <a:endParaRPr lang="en-US" sz="2800" dirty="0" smtClean="0">
              <a:cs typeface="Traditional Arabic" pitchFamily="2" charset="-78"/>
            </a:endParaRPr>
          </a:p>
        </p:txBody>
      </p:sp>
      <p:sp>
        <p:nvSpPr>
          <p:cNvPr id="112644"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F5261542-963B-4B31-AC2E-46A0CC8DE7E1}" type="slidenum">
              <a:rPr lang="ar-SA" sz="1400"/>
              <a:pPr rtl="0"/>
              <a:t>179</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الغلو في 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7">
                                            <p:txEl>
                                              <p:pRg st="0" end="0"/>
                                            </p:txEl>
                                          </p:spTgt>
                                        </p:tgtEl>
                                        <p:attrNameLst>
                                          <p:attrName>style.visibility</p:attrName>
                                        </p:attrNameLst>
                                      </p:cBhvr>
                                      <p:to>
                                        <p:strVal val="visible"/>
                                      </p:to>
                                    </p:set>
                                    <p:anim by="(-#ppt_w*2)" calcmode="lin" valueType="num">
                                      <p:cBhvr rctx="PPT">
                                        <p:cTn id="7" dur="250" autoRev="1" fill="hold">
                                          <p:stCondLst>
                                            <p:cond delay="0"/>
                                          </p:stCondLst>
                                        </p:cTn>
                                        <p:tgtEl>
                                          <p:spTgt spid="7">
                                            <p:txEl>
                                              <p:pRg st="0" end="0"/>
                                            </p:txEl>
                                          </p:spTgt>
                                        </p:tgtEl>
                                        <p:attrNameLst>
                                          <p:attrName>ppt_w</p:attrName>
                                        </p:attrNameLst>
                                      </p:cBhvr>
                                    </p:anim>
                                    <p:anim by="(#ppt_w*0.50)" calcmode="lin" valueType="num">
                                      <p:cBhvr>
                                        <p:cTn id="8" dur="250" decel="50000" autoRev="1" fill="hold">
                                          <p:stCondLst>
                                            <p:cond delay="0"/>
                                          </p:stCondLst>
                                        </p:cTn>
                                        <p:tgtEl>
                                          <p:spTgt spid="7">
                                            <p:txEl>
                                              <p:pRg st="0" end="0"/>
                                            </p:txEl>
                                          </p:spTgt>
                                        </p:tgtEl>
                                        <p:attrNameLst>
                                          <p:attrName>ppt_x</p:attrName>
                                        </p:attrNameLst>
                                      </p:cBhvr>
                                    </p:anim>
                                    <p:anim from="(-#ppt_h/2)" to="(#ppt_y)" calcmode="lin" valueType="num">
                                      <p:cBhvr>
                                        <p:cTn id="9" dur="500" fill="hold">
                                          <p:stCondLst>
                                            <p:cond delay="0"/>
                                          </p:stCondLst>
                                        </p:cTn>
                                        <p:tgtEl>
                                          <p:spTgt spid="7">
                                            <p:txEl>
                                              <p:pRg st="0" end="0"/>
                                            </p:txEl>
                                          </p:spTgt>
                                        </p:tgtEl>
                                        <p:attrNameLst>
                                          <p:attrName>ppt_y</p:attrName>
                                        </p:attrNameLst>
                                      </p:cBhvr>
                                    </p:anim>
                                    <p:animRot by="21600000">
                                      <p:cBhvr>
                                        <p:cTn id="10" dur="500" fill="hold">
                                          <p:stCondLst>
                                            <p:cond delay="0"/>
                                          </p:stCondLst>
                                        </p:cTn>
                                        <p:tgtEl>
                                          <p:spTgt spid="7">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88068">
                                            <p:txEl>
                                              <p:pRg st="0" end="0"/>
                                            </p:txEl>
                                          </p:spTgt>
                                        </p:tgtEl>
                                        <p:attrNameLst>
                                          <p:attrName>style.visibility</p:attrName>
                                        </p:attrNameLst>
                                      </p:cBhvr>
                                      <p:to>
                                        <p:strVal val="visible"/>
                                      </p:to>
                                    </p:set>
                                    <p:anim calcmode="lin" valueType="num">
                                      <p:cBhvr>
                                        <p:cTn id="15" dur="500" fill="hold"/>
                                        <p:tgtEl>
                                          <p:spTgt spid="88068">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8806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8806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88068">
                                            <p:txEl>
                                              <p:pRg st="1" end="1"/>
                                            </p:txEl>
                                          </p:spTgt>
                                        </p:tgtEl>
                                        <p:attrNameLst>
                                          <p:attrName>style.visibility</p:attrName>
                                        </p:attrNameLst>
                                      </p:cBhvr>
                                      <p:to>
                                        <p:strVal val="visible"/>
                                      </p:to>
                                    </p:set>
                                    <p:anim calcmode="lin" valueType="num">
                                      <p:cBhvr>
                                        <p:cTn id="22" dur="500" fill="hold"/>
                                        <p:tgtEl>
                                          <p:spTgt spid="88068">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88068">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88068">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88068">
                                            <p:txEl>
                                              <p:pRg st="2" end="2"/>
                                            </p:txEl>
                                          </p:spTgt>
                                        </p:tgtEl>
                                        <p:attrNameLst>
                                          <p:attrName>style.visibility</p:attrName>
                                        </p:attrNameLst>
                                      </p:cBhvr>
                                      <p:to>
                                        <p:strVal val="visible"/>
                                      </p:to>
                                    </p:set>
                                    <p:anim calcmode="lin" valueType="num">
                                      <p:cBhvr>
                                        <p:cTn id="29" dur="500" fill="hold"/>
                                        <p:tgtEl>
                                          <p:spTgt spid="88068">
                                            <p:txEl>
                                              <p:pRg st="2" end="2"/>
                                            </p:txEl>
                                          </p:spTgt>
                                        </p:tgtEl>
                                        <p:attrNameLst>
                                          <p:attrName>ppt_x</p:attrName>
                                        </p:attrNameLst>
                                      </p:cBhvr>
                                      <p:tavLst>
                                        <p:tav tm="0">
                                          <p:val>
                                            <p:strVal val="#ppt_x-.2"/>
                                          </p:val>
                                        </p:tav>
                                        <p:tav tm="100000">
                                          <p:val>
                                            <p:strVal val="#ppt_x"/>
                                          </p:val>
                                        </p:tav>
                                      </p:tavLst>
                                    </p:anim>
                                    <p:anim calcmode="lin" valueType="num">
                                      <p:cBhvr>
                                        <p:cTn id="30" dur="500" fill="hold"/>
                                        <p:tgtEl>
                                          <p:spTgt spid="8806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500"/>
                                        <p:tgtEl>
                                          <p:spTgt spid="88068">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88068">
                                            <p:txEl>
                                              <p:pRg st="3" end="3"/>
                                            </p:txEl>
                                          </p:spTgt>
                                        </p:tgtEl>
                                        <p:attrNameLst>
                                          <p:attrName>style.visibility</p:attrName>
                                        </p:attrNameLst>
                                      </p:cBhvr>
                                      <p:to>
                                        <p:strVal val="visible"/>
                                      </p:to>
                                    </p:set>
                                    <p:anim calcmode="lin" valueType="num">
                                      <p:cBhvr>
                                        <p:cTn id="36" dur="500" fill="hold"/>
                                        <p:tgtEl>
                                          <p:spTgt spid="88068">
                                            <p:txEl>
                                              <p:pRg st="3" end="3"/>
                                            </p:txEl>
                                          </p:spTgt>
                                        </p:tgtEl>
                                        <p:attrNameLst>
                                          <p:attrName>ppt_x</p:attrName>
                                        </p:attrNameLst>
                                      </p:cBhvr>
                                      <p:tavLst>
                                        <p:tav tm="0">
                                          <p:val>
                                            <p:strVal val="#ppt_x-.2"/>
                                          </p:val>
                                        </p:tav>
                                        <p:tav tm="100000">
                                          <p:val>
                                            <p:strVal val="#ppt_x"/>
                                          </p:val>
                                        </p:tav>
                                      </p:tavLst>
                                    </p:anim>
                                    <p:anim calcmode="lin" valueType="num">
                                      <p:cBhvr>
                                        <p:cTn id="37" dur="500" fill="hold"/>
                                        <p:tgtEl>
                                          <p:spTgt spid="88068">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500"/>
                                        <p:tgtEl>
                                          <p:spTgt spid="88068">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nodeType="clickEffect">
                                  <p:stCondLst>
                                    <p:cond delay="0"/>
                                  </p:stCondLst>
                                  <p:childTnLst>
                                    <p:set>
                                      <p:cBhvr>
                                        <p:cTn id="42" dur="1" fill="hold">
                                          <p:stCondLst>
                                            <p:cond delay="0"/>
                                          </p:stCondLst>
                                        </p:cTn>
                                        <p:tgtEl>
                                          <p:spTgt spid="88068">
                                            <p:txEl>
                                              <p:pRg st="4" end="4"/>
                                            </p:txEl>
                                          </p:spTgt>
                                        </p:tgtEl>
                                        <p:attrNameLst>
                                          <p:attrName>style.visibility</p:attrName>
                                        </p:attrNameLst>
                                      </p:cBhvr>
                                      <p:to>
                                        <p:strVal val="visible"/>
                                      </p:to>
                                    </p:set>
                                    <p:anim calcmode="lin" valueType="num">
                                      <p:cBhvr>
                                        <p:cTn id="43" dur="500" fill="hold"/>
                                        <p:tgtEl>
                                          <p:spTgt spid="88068">
                                            <p:txEl>
                                              <p:pRg st="4" end="4"/>
                                            </p:txEl>
                                          </p:spTgt>
                                        </p:tgtEl>
                                        <p:attrNameLst>
                                          <p:attrName>ppt_x</p:attrName>
                                        </p:attrNameLst>
                                      </p:cBhvr>
                                      <p:tavLst>
                                        <p:tav tm="0">
                                          <p:val>
                                            <p:strVal val="#ppt_x-.2"/>
                                          </p:val>
                                        </p:tav>
                                        <p:tav tm="100000">
                                          <p:val>
                                            <p:strVal val="#ppt_x"/>
                                          </p:val>
                                        </p:tav>
                                      </p:tavLst>
                                    </p:anim>
                                    <p:anim calcmode="lin" valueType="num">
                                      <p:cBhvr>
                                        <p:cTn id="44" dur="500" fill="hold"/>
                                        <p:tgtEl>
                                          <p:spTgt spid="88068">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5" dur="500"/>
                                        <p:tgtEl>
                                          <p:spTgt spid="88068">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9" presetClass="entr" presetSubtype="0" fill="hold" nodeType="clickEffect">
                                  <p:stCondLst>
                                    <p:cond delay="0"/>
                                  </p:stCondLst>
                                  <p:childTnLst>
                                    <p:set>
                                      <p:cBhvr>
                                        <p:cTn id="49" dur="1" fill="hold">
                                          <p:stCondLst>
                                            <p:cond delay="0"/>
                                          </p:stCondLst>
                                        </p:cTn>
                                        <p:tgtEl>
                                          <p:spTgt spid="88068">
                                            <p:txEl>
                                              <p:pRg st="5" end="5"/>
                                            </p:txEl>
                                          </p:spTgt>
                                        </p:tgtEl>
                                        <p:attrNameLst>
                                          <p:attrName>style.visibility</p:attrName>
                                        </p:attrNameLst>
                                      </p:cBhvr>
                                      <p:to>
                                        <p:strVal val="visible"/>
                                      </p:to>
                                    </p:set>
                                    <p:anim calcmode="lin" valueType="num">
                                      <p:cBhvr>
                                        <p:cTn id="50" dur="500" fill="hold"/>
                                        <p:tgtEl>
                                          <p:spTgt spid="88068">
                                            <p:txEl>
                                              <p:pRg st="5" end="5"/>
                                            </p:txEl>
                                          </p:spTgt>
                                        </p:tgtEl>
                                        <p:attrNameLst>
                                          <p:attrName>ppt_x</p:attrName>
                                        </p:attrNameLst>
                                      </p:cBhvr>
                                      <p:tavLst>
                                        <p:tav tm="0">
                                          <p:val>
                                            <p:strVal val="#ppt_x-.2"/>
                                          </p:val>
                                        </p:tav>
                                        <p:tav tm="100000">
                                          <p:val>
                                            <p:strVal val="#ppt_x"/>
                                          </p:val>
                                        </p:tav>
                                      </p:tavLst>
                                    </p:anim>
                                    <p:anim calcmode="lin" valueType="num">
                                      <p:cBhvr>
                                        <p:cTn id="51" dur="500" fill="hold"/>
                                        <p:tgtEl>
                                          <p:spTgt spid="88068">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52" dur="500"/>
                                        <p:tgtEl>
                                          <p:spTgt spid="88068">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9" presetClass="entr" presetSubtype="0" fill="hold" nodeType="clickEffect">
                                  <p:stCondLst>
                                    <p:cond delay="0"/>
                                  </p:stCondLst>
                                  <p:childTnLst>
                                    <p:set>
                                      <p:cBhvr>
                                        <p:cTn id="56" dur="1" fill="hold">
                                          <p:stCondLst>
                                            <p:cond delay="0"/>
                                          </p:stCondLst>
                                        </p:cTn>
                                        <p:tgtEl>
                                          <p:spTgt spid="88068">
                                            <p:txEl>
                                              <p:pRg st="6" end="6"/>
                                            </p:txEl>
                                          </p:spTgt>
                                        </p:tgtEl>
                                        <p:attrNameLst>
                                          <p:attrName>style.visibility</p:attrName>
                                        </p:attrNameLst>
                                      </p:cBhvr>
                                      <p:to>
                                        <p:strVal val="visible"/>
                                      </p:to>
                                    </p:set>
                                    <p:anim calcmode="lin" valueType="num">
                                      <p:cBhvr>
                                        <p:cTn id="57" dur="500" fill="hold"/>
                                        <p:tgtEl>
                                          <p:spTgt spid="88068">
                                            <p:txEl>
                                              <p:pRg st="6" end="6"/>
                                            </p:txEl>
                                          </p:spTgt>
                                        </p:tgtEl>
                                        <p:attrNameLst>
                                          <p:attrName>ppt_x</p:attrName>
                                        </p:attrNameLst>
                                      </p:cBhvr>
                                      <p:tavLst>
                                        <p:tav tm="0">
                                          <p:val>
                                            <p:strVal val="#ppt_x-.2"/>
                                          </p:val>
                                        </p:tav>
                                        <p:tav tm="100000">
                                          <p:val>
                                            <p:strVal val="#ppt_x"/>
                                          </p:val>
                                        </p:tav>
                                      </p:tavLst>
                                    </p:anim>
                                    <p:anim calcmode="lin" valueType="num">
                                      <p:cBhvr>
                                        <p:cTn id="58" dur="500" fill="hold"/>
                                        <p:tgtEl>
                                          <p:spTgt spid="88068">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9" dur="500"/>
                                        <p:tgtEl>
                                          <p:spTgt spid="8806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8A17ACE7-A67F-4A77-B845-719C2BCCC46D}" type="slidenum">
              <a:rPr lang="ar-SA" sz="1400"/>
              <a:pPr rtl="0"/>
              <a:t>180</a:t>
            </a:fld>
            <a:endParaRPr lang="en-US" sz="1400"/>
          </a:p>
        </p:txBody>
      </p:sp>
      <p:sp>
        <p:nvSpPr>
          <p:cNvPr id="113668" name="Rectangle 3"/>
          <p:cNvSpPr>
            <a:spLocks noChangeArrowheads="1"/>
          </p:cNvSpPr>
          <p:nvPr/>
        </p:nvSpPr>
        <p:spPr bwMode="auto">
          <a:xfrm>
            <a:off x="179388" y="1989138"/>
            <a:ext cx="8640762" cy="3802062"/>
          </a:xfrm>
          <a:prstGeom prst="rect">
            <a:avLst/>
          </a:prstGeom>
          <a:noFill/>
          <a:ln w="9525">
            <a:noFill/>
            <a:miter lim="800000"/>
            <a:headEnd/>
            <a:tailEnd/>
          </a:ln>
        </p:spPr>
        <p:txBody>
          <a:bodyPr/>
          <a:lstStyle/>
          <a:p>
            <a:pPr marL="342900" indent="-342900" algn="justLow">
              <a:spcBef>
                <a:spcPts val="0"/>
              </a:spcBef>
              <a:buClr>
                <a:srgbClr val="3366FF"/>
              </a:buClr>
              <a:buSzPct val="120000"/>
              <a:buFont typeface="Wingdings" pitchFamily="2" charset="2"/>
              <a:buChar char="§"/>
            </a:pPr>
            <a:r>
              <a:rPr lang="ar-SA" sz="2800" b="0" dirty="0">
                <a:solidFill>
                  <a:srgbClr val="0000FF"/>
                </a:solidFill>
                <a:latin typeface="+mn-lt"/>
                <a:cs typeface="SKR HEAD1" pitchFamily="2" charset="-78"/>
              </a:rPr>
              <a:t>أنواع </a:t>
            </a:r>
            <a:r>
              <a:rPr lang="ar-SA" sz="2800" b="0" dirty="0" smtClean="0">
                <a:solidFill>
                  <a:srgbClr val="0000FF"/>
                </a:solidFill>
                <a:latin typeface="+mn-lt"/>
                <a:cs typeface="SKR HEAD1" pitchFamily="2" charset="-78"/>
              </a:rPr>
              <a:t>الغلو</a:t>
            </a:r>
          </a:p>
          <a:p>
            <a:pPr marL="355600" indent="-355600" algn="justLow">
              <a:spcBef>
                <a:spcPts val="0"/>
              </a:spcBef>
              <a:buClr>
                <a:srgbClr val="C00000"/>
              </a:buClr>
              <a:buSzPct val="100000"/>
              <a:buFont typeface="Arial" pitchFamily="34" charset="0"/>
              <a:buChar char="•"/>
            </a:pPr>
            <a:r>
              <a:rPr lang="ar-SA" sz="2800" spc="-10" dirty="0" smtClean="0">
                <a:solidFill>
                  <a:srgbClr val="C00000"/>
                </a:solidFill>
                <a:cs typeface="Traditional Arabic" pitchFamily="2" charset="-78"/>
              </a:rPr>
              <a:t>الأول: </a:t>
            </a:r>
            <a:r>
              <a:rPr lang="ar-SA" sz="2800" spc="-10" dirty="0">
                <a:solidFill>
                  <a:srgbClr val="C00000"/>
                </a:solidFill>
                <a:cs typeface="Traditional Arabic" pitchFamily="2" charset="-78"/>
              </a:rPr>
              <a:t>الغلو </a:t>
            </a:r>
            <a:r>
              <a:rPr lang="ar-SA" sz="2800" spc="-10" dirty="0" err="1" smtClean="0">
                <a:solidFill>
                  <a:srgbClr val="C00000"/>
                </a:solidFill>
                <a:cs typeface="Traditional Arabic" pitchFamily="2" charset="-78"/>
              </a:rPr>
              <a:t>الاعتقادي</a:t>
            </a:r>
            <a:r>
              <a:rPr lang="ar-SA" sz="2800" spc="-10" dirty="0" smtClean="0">
                <a:solidFill>
                  <a:srgbClr val="C00000"/>
                </a:solidFill>
                <a:cs typeface="Traditional Arabic" pitchFamily="2" charset="-78"/>
              </a:rPr>
              <a:t>: </a:t>
            </a:r>
            <a:r>
              <a:rPr lang="ar-SA" sz="2800" b="0" spc="-10" dirty="0">
                <a:cs typeface="Traditional Arabic" pitchFamily="2" charset="-78"/>
              </a:rPr>
              <a:t>وهو الغلو الواقع في كليات الشريعة وأمهات مسائلها </a:t>
            </a:r>
            <a:r>
              <a:rPr lang="ar-SA" sz="2800" b="0" spc="-10" dirty="0" smtClean="0">
                <a:cs typeface="Traditional Arabic" pitchFamily="2" charset="-78"/>
              </a:rPr>
              <a:t>العقائدية, مثل: </a:t>
            </a:r>
            <a:r>
              <a:rPr lang="ar-SA" sz="2800" b="0" spc="-10" dirty="0">
                <a:cs typeface="Traditional Arabic" pitchFamily="2" charset="-78"/>
              </a:rPr>
              <a:t>الغلو في الصالحين </a:t>
            </a:r>
            <a:r>
              <a:rPr lang="ar-SA" sz="2800" b="0" spc="-10" dirty="0" smtClean="0">
                <a:cs typeface="Traditional Arabic" pitchFamily="2" charset="-78"/>
              </a:rPr>
              <a:t>أو ادعاء </a:t>
            </a:r>
            <a:r>
              <a:rPr lang="ar-SA" sz="2800" b="0" spc="-10" dirty="0">
                <a:cs typeface="Traditional Arabic" pitchFamily="2" charset="-78"/>
              </a:rPr>
              <a:t>العصمة </a:t>
            </a:r>
            <a:r>
              <a:rPr lang="ar-SA" sz="2800" b="0" spc="-10" dirty="0" smtClean="0">
                <a:cs typeface="Traditional Arabic" pitchFamily="2" charset="-78"/>
              </a:rPr>
              <a:t>لهم، </a:t>
            </a:r>
            <a:r>
              <a:rPr lang="ar-SA" sz="2800" b="0" spc="-10" dirty="0">
                <a:cs typeface="Traditional Arabic" pitchFamily="2" charset="-78"/>
              </a:rPr>
              <a:t>أو تكفير المسلم </a:t>
            </a:r>
            <a:r>
              <a:rPr lang="ar-SA" sz="2800" b="0" spc="-10" dirty="0" smtClean="0">
                <a:cs typeface="Traditional Arabic" pitchFamily="2" charset="-78"/>
              </a:rPr>
              <a:t>العاصي، </a:t>
            </a:r>
            <a:r>
              <a:rPr lang="ar-SA" sz="2800" b="0" spc="-10" dirty="0">
                <a:cs typeface="Traditional Arabic" pitchFamily="2" charset="-78"/>
              </a:rPr>
              <a:t>ونحو </a:t>
            </a:r>
            <a:r>
              <a:rPr lang="ar-SA" sz="2800" b="0" spc="-10" dirty="0" smtClean="0">
                <a:cs typeface="Traditional Arabic" pitchFamily="2" charset="-78"/>
              </a:rPr>
              <a:t>ذلك.</a:t>
            </a:r>
          </a:p>
          <a:p>
            <a:pPr marL="355600" indent="-3556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الثاني: الغلو العملي: </a:t>
            </a:r>
            <a:r>
              <a:rPr lang="ar-SA" sz="2800" b="0" dirty="0" smtClean="0">
                <a:cs typeface="Traditional Arabic" pitchFamily="2" charset="-78"/>
              </a:rPr>
              <a:t>وهو الغلو الواقع في الجزئيات المتعلقة بالعمل والفروع دون الاعتقاد والأصول. </a:t>
            </a:r>
          </a:p>
          <a:p>
            <a:pPr marL="355600" indent="-3556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rPr>
              <a:t>الفرق بين نوعي الغلو: </a:t>
            </a:r>
          </a:p>
          <a:p>
            <a:pPr algn="justLow">
              <a:spcBef>
                <a:spcPts val="0"/>
              </a:spcBef>
              <a:buClr>
                <a:schemeClr val="folHlink"/>
              </a:buClr>
              <a:buSzPct val="60000"/>
            </a:pPr>
            <a:r>
              <a:rPr lang="ar-SA" sz="2800" b="0" dirty="0" smtClean="0">
                <a:cs typeface="Traditional Arabic" pitchFamily="2" charset="-78"/>
              </a:rPr>
              <a:t>1- الغلو </a:t>
            </a:r>
            <a:r>
              <a:rPr lang="ar-SA" sz="2800" b="0" dirty="0" err="1" smtClean="0">
                <a:cs typeface="Traditional Arabic" pitchFamily="2" charset="-78"/>
              </a:rPr>
              <a:t>الاعتقادي</a:t>
            </a:r>
            <a:r>
              <a:rPr lang="ar-SA" sz="2800" b="0" dirty="0" smtClean="0">
                <a:cs typeface="Traditional Arabic" pitchFamily="2" charset="-78"/>
              </a:rPr>
              <a:t> يتعلق بالفكر, ويقوم على الإقناع </a:t>
            </a:r>
            <a:r>
              <a:rPr lang="ar-SA" sz="2800" b="0" dirty="0" err="1" smtClean="0">
                <a:cs typeface="Traditional Arabic" pitchFamily="2" charset="-78"/>
              </a:rPr>
              <a:t>به</a:t>
            </a:r>
            <a:r>
              <a:rPr lang="ar-SA" sz="2800" b="0" dirty="0" smtClean="0">
                <a:cs typeface="Traditional Arabic" pitchFamily="2" charset="-78"/>
              </a:rPr>
              <a:t> والدعوة إليه. </a:t>
            </a:r>
          </a:p>
          <a:p>
            <a:pPr algn="justLow">
              <a:spcBef>
                <a:spcPts val="0"/>
              </a:spcBef>
              <a:buClr>
                <a:schemeClr val="folHlink"/>
              </a:buClr>
              <a:buSzPct val="60000"/>
            </a:pPr>
            <a:r>
              <a:rPr lang="ar-SA" sz="2800" b="0" dirty="0" smtClean="0">
                <a:cs typeface="Traditional Arabic" pitchFamily="2" charset="-78"/>
              </a:rPr>
              <a:t>2- الغلو </a:t>
            </a:r>
            <a:r>
              <a:rPr lang="ar-SA" sz="2800" b="0" dirty="0" err="1" smtClean="0">
                <a:cs typeface="Traditional Arabic" pitchFamily="2" charset="-78"/>
              </a:rPr>
              <a:t>الاعتقادي</a:t>
            </a:r>
            <a:r>
              <a:rPr lang="ar-SA" sz="2800" b="0" dirty="0" smtClean="0">
                <a:cs typeface="Traditional Arabic" pitchFamily="2" charset="-78"/>
              </a:rPr>
              <a:t> يتعلق بالمجموعات والفِرَق، والغلو العملي يتعلق بالأفراد. </a:t>
            </a:r>
          </a:p>
          <a:p>
            <a:pPr algn="justLow">
              <a:spcBef>
                <a:spcPts val="0"/>
              </a:spcBef>
              <a:buClr>
                <a:schemeClr val="folHlink"/>
              </a:buClr>
              <a:buSzPct val="60000"/>
            </a:pPr>
            <a:r>
              <a:rPr lang="ar-SA" sz="2800" b="0" dirty="0" smtClean="0">
                <a:cs typeface="Traditional Arabic" pitchFamily="2" charset="-78"/>
              </a:rPr>
              <a:t>3- العلو </a:t>
            </a:r>
            <a:r>
              <a:rPr lang="ar-SA" sz="2800" b="0" dirty="0" err="1" smtClean="0">
                <a:cs typeface="Traditional Arabic" pitchFamily="2" charset="-78"/>
              </a:rPr>
              <a:t>الاعتقادي</a:t>
            </a:r>
            <a:r>
              <a:rPr lang="ar-SA" sz="2800" b="0" dirty="0" smtClean="0">
                <a:cs typeface="Traditional Arabic" pitchFamily="2" charset="-78"/>
              </a:rPr>
              <a:t> ضرره عام على الأمة، والغلو العملي ضرره مقتصر على الغالي وحده. </a:t>
            </a:r>
            <a:endParaRPr lang="en-US" sz="2800" b="0" dirty="0" smtClean="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الغلو في 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3668">
                                            <p:txEl>
                                              <p:pRg st="0" end="0"/>
                                            </p:txEl>
                                          </p:spTgt>
                                        </p:tgtEl>
                                        <p:attrNameLst>
                                          <p:attrName>style.visibility</p:attrName>
                                        </p:attrNameLst>
                                      </p:cBhvr>
                                      <p:to>
                                        <p:strVal val="visible"/>
                                      </p:to>
                                    </p:set>
                                    <p:anim calcmode="lin" valueType="num">
                                      <p:cBhvr>
                                        <p:cTn id="7" dur="500" fill="hold"/>
                                        <p:tgtEl>
                                          <p:spTgt spid="113668">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1366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1366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3668">
                                            <p:txEl>
                                              <p:pRg st="1" end="1"/>
                                            </p:txEl>
                                          </p:spTgt>
                                        </p:tgtEl>
                                        <p:attrNameLst>
                                          <p:attrName>style.visibility</p:attrName>
                                        </p:attrNameLst>
                                      </p:cBhvr>
                                      <p:to>
                                        <p:strVal val="visible"/>
                                      </p:to>
                                    </p:set>
                                    <p:anim calcmode="lin" valueType="num">
                                      <p:cBhvr>
                                        <p:cTn id="14" dur="500" fill="hold"/>
                                        <p:tgtEl>
                                          <p:spTgt spid="113668">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13668">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1366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3668">
                                            <p:txEl>
                                              <p:pRg st="2" end="2"/>
                                            </p:txEl>
                                          </p:spTgt>
                                        </p:tgtEl>
                                        <p:attrNameLst>
                                          <p:attrName>style.visibility</p:attrName>
                                        </p:attrNameLst>
                                      </p:cBhvr>
                                      <p:to>
                                        <p:strVal val="visible"/>
                                      </p:to>
                                    </p:set>
                                    <p:anim calcmode="lin" valueType="num">
                                      <p:cBhvr>
                                        <p:cTn id="21" dur="500" fill="hold"/>
                                        <p:tgtEl>
                                          <p:spTgt spid="113668">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1366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1366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3668">
                                            <p:txEl>
                                              <p:pRg st="3" end="3"/>
                                            </p:txEl>
                                          </p:spTgt>
                                        </p:tgtEl>
                                        <p:attrNameLst>
                                          <p:attrName>style.visibility</p:attrName>
                                        </p:attrNameLst>
                                      </p:cBhvr>
                                      <p:to>
                                        <p:strVal val="visible"/>
                                      </p:to>
                                    </p:set>
                                    <p:anim calcmode="lin" valueType="num">
                                      <p:cBhvr>
                                        <p:cTn id="28" dur="500" fill="hold"/>
                                        <p:tgtEl>
                                          <p:spTgt spid="113668">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13668">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13668">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3668">
                                            <p:txEl>
                                              <p:pRg st="4" end="4"/>
                                            </p:txEl>
                                          </p:spTgt>
                                        </p:tgtEl>
                                        <p:attrNameLst>
                                          <p:attrName>style.visibility</p:attrName>
                                        </p:attrNameLst>
                                      </p:cBhvr>
                                      <p:to>
                                        <p:strVal val="visible"/>
                                      </p:to>
                                    </p:set>
                                    <p:anim calcmode="lin" valueType="num">
                                      <p:cBhvr>
                                        <p:cTn id="35" dur="500" fill="hold"/>
                                        <p:tgtEl>
                                          <p:spTgt spid="113668">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13668">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13668">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3668">
                                            <p:txEl>
                                              <p:pRg st="5" end="5"/>
                                            </p:txEl>
                                          </p:spTgt>
                                        </p:tgtEl>
                                        <p:attrNameLst>
                                          <p:attrName>style.visibility</p:attrName>
                                        </p:attrNameLst>
                                      </p:cBhvr>
                                      <p:to>
                                        <p:strVal val="visible"/>
                                      </p:to>
                                    </p:set>
                                    <p:anim calcmode="lin" valueType="num">
                                      <p:cBhvr>
                                        <p:cTn id="42" dur="500" fill="hold"/>
                                        <p:tgtEl>
                                          <p:spTgt spid="113668">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113668">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113668">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3668">
                                            <p:txEl>
                                              <p:pRg st="6" end="6"/>
                                            </p:txEl>
                                          </p:spTgt>
                                        </p:tgtEl>
                                        <p:attrNameLst>
                                          <p:attrName>style.visibility</p:attrName>
                                        </p:attrNameLst>
                                      </p:cBhvr>
                                      <p:to>
                                        <p:strVal val="visible"/>
                                      </p:to>
                                    </p:set>
                                    <p:anim calcmode="lin" valueType="num">
                                      <p:cBhvr>
                                        <p:cTn id="49" dur="500" fill="hold"/>
                                        <p:tgtEl>
                                          <p:spTgt spid="113668">
                                            <p:txEl>
                                              <p:pRg st="6" end="6"/>
                                            </p:txEl>
                                          </p:spTgt>
                                        </p:tgtEl>
                                        <p:attrNameLst>
                                          <p:attrName>ppt_x</p:attrName>
                                        </p:attrNameLst>
                                      </p:cBhvr>
                                      <p:tavLst>
                                        <p:tav tm="0">
                                          <p:val>
                                            <p:strVal val="#ppt_x-.2"/>
                                          </p:val>
                                        </p:tav>
                                        <p:tav tm="100000">
                                          <p:val>
                                            <p:strVal val="#ppt_x"/>
                                          </p:val>
                                        </p:tav>
                                      </p:tavLst>
                                    </p:anim>
                                    <p:anim calcmode="lin" valueType="num">
                                      <p:cBhvr>
                                        <p:cTn id="50" dur="500" fill="hold"/>
                                        <p:tgtEl>
                                          <p:spTgt spid="113668">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500"/>
                                        <p:tgtEl>
                                          <p:spTgt spid="11366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Rectangle 3"/>
          <p:cNvSpPr>
            <a:spLocks noGrp="1" noChangeArrowheads="1"/>
          </p:cNvSpPr>
          <p:nvPr>
            <p:ph idx="1"/>
          </p:nvPr>
        </p:nvSpPr>
        <p:spPr>
          <a:xfrm>
            <a:off x="179388" y="1989138"/>
            <a:ext cx="8640762" cy="3351212"/>
          </a:xfrm>
        </p:spPr>
        <p:txBody>
          <a:bodyPr rtlCol="1">
            <a:noAutofit/>
          </a:bodyPr>
          <a:lstStyle/>
          <a:p>
            <a:pPr algn="justLow" eaLnBrk="1" fontAlgn="auto" hangingPunct="1">
              <a:spcBef>
                <a:spcPts val="0"/>
              </a:spcBef>
              <a:spcAft>
                <a:spcPts val="0"/>
              </a:spcAft>
              <a:buClr>
                <a:srgbClr val="3366FF"/>
              </a:buClr>
              <a:buSzPct val="120000"/>
              <a:buFont typeface="Wingdings" pitchFamily="2" charset="2"/>
              <a:buChar char="§"/>
              <a:defRPr/>
            </a:pPr>
            <a:r>
              <a:rPr lang="ar-SA" sz="2800" dirty="0" smtClean="0">
                <a:solidFill>
                  <a:srgbClr val="0000FF"/>
                </a:solidFill>
                <a:cs typeface="SKR HEAD1" pitchFamily="2" charset="-78"/>
              </a:rPr>
              <a:t>أسباب الغلو</a:t>
            </a:r>
            <a:endParaRPr lang="ar-SA" sz="2800" dirty="0" smtClean="0">
              <a:cs typeface="Traditional Arabic" pitchFamily="2" charset="-78"/>
            </a:endParaRPr>
          </a:p>
          <a:p>
            <a:pPr marL="0" indent="0" algn="justLow" eaLnBrk="1" fontAlgn="auto" hangingPunct="1">
              <a:spcBef>
                <a:spcPts val="0"/>
              </a:spcBef>
              <a:spcAft>
                <a:spcPts val="0"/>
              </a:spcAft>
              <a:buFont typeface="Wingdings" pitchFamily="2" charset="2"/>
              <a:buNone/>
              <a:defRPr/>
            </a:pPr>
            <a:r>
              <a:rPr lang="ar-SA" sz="2800" b="1" dirty="0" smtClean="0">
                <a:solidFill>
                  <a:srgbClr val="C00000"/>
                </a:solidFill>
                <a:cs typeface="Traditional Arabic" pitchFamily="2" charset="-78"/>
              </a:rPr>
              <a:t>1- الجهل: </a:t>
            </a:r>
          </a:p>
          <a:p>
            <a:pPr marL="355600" indent="-355600" algn="justLow" eaLnBrk="1" fontAlgn="auto" hangingPunct="1">
              <a:spcBef>
                <a:spcPts val="0"/>
              </a:spcBef>
              <a:spcAft>
                <a:spcPts val="0"/>
              </a:spcAft>
              <a:buClr>
                <a:srgbClr val="C00000"/>
              </a:buClr>
              <a:buSzPct val="50000"/>
              <a:buFont typeface="Wingdings" pitchFamily="2" charset="2"/>
              <a:buChar char="v"/>
              <a:defRPr/>
            </a:pPr>
            <a:r>
              <a:rPr lang="ar-SA" sz="2800" dirty="0" smtClean="0">
                <a:cs typeface="Traditional Arabic" pitchFamily="2" charset="-78"/>
              </a:rPr>
              <a:t>عن عبد الله بن عمرو بن العاص </a:t>
            </a:r>
            <a:r>
              <a:rPr lang="ar-SA" sz="2800" dirty="0" err="1" smtClean="0">
                <a:cs typeface="CTraditional Arabic" pitchFamily="2" charset="-78"/>
              </a:rPr>
              <a:t>ب</a:t>
            </a:r>
            <a:r>
              <a:rPr lang="ar-SA" sz="2800" dirty="0" smtClean="0">
                <a:cs typeface="Traditional Arabic" pitchFamily="2" charset="-78"/>
              </a:rPr>
              <a:t> قال</a:t>
            </a:r>
            <a:r>
              <a:rPr lang="ar-EG" sz="2800" dirty="0" smtClean="0">
                <a:cs typeface="Traditional Arabic" pitchFamily="2" charset="-78"/>
              </a:rPr>
              <a:t>:</a:t>
            </a:r>
            <a:r>
              <a:rPr lang="ar-SA" sz="2800" dirty="0" smtClean="0">
                <a:cs typeface="Traditional Arabic" pitchFamily="2" charset="-78"/>
              </a:rPr>
              <a:t> ‏سَمِعْتُ رَسُولَ اللَّهِ </a:t>
            </a:r>
            <a:r>
              <a:rPr lang="ar-SA" sz="2800" dirty="0" err="1" smtClean="0">
                <a:cs typeface="CTraditional Arabic" pitchFamily="2" charset="-78"/>
              </a:rPr>
              <a:t>ج</a:t>
            </a:r>
            <a:r>
              <a:rPr lang="ar-SA" sz="2800" dirty="0" smtClean="0">
                <a:cs typeface="Traditional Arabic" pitchFamily="2" charset="-78"/>
              </a:rPr>
              <a:t> ‏‏يَقُولُ: ”</a:t>
            </a:r>
            <a:r>
              <a:rPr lang="ar-SA" sz="2800" dirty="0" smtClean="0">
                <a:solidFill>
                  <a:srgbClr val="FF0000"/>
                </a:solidFill>
                <a:cs typeface="Traditional Arabic" pitchFamily="2" charset="-78"/>
              </a:rPr>
              <a:t>‏إِنَّ اللَّهَ لَا يَقْبِضُ الْعِلْمَ انْتِزَاعًا يَنْتَزِعُهُ مِنْ الْعِبَادِ، وَلَكِنْ يَقْبِضُ الْعِلْمَ بِقَبْضِ الْعُلَمَاءِ، حَتَّى إِذَا لَمْ يُبْقِ عَالِمًا اتَّخَذَ النَّاسُ رُؤوسًا </a:t>
            </a:r>
            <a:r>
              <a:rPr lang="ar-SA" sz="2800" dirty="0" err="1" smtClean="0">
                <a:solidFill>
                  <a:srgbClr val="FF0000"/>
                </a:solidFill>
                <a:cs typeface="Traditional Arabic" pitchFamily="2" charset="-78"/>
              </a:rPr>
              <a:t>جُهَّالًا</a:t>
            </a:r>
            <a:r>
              <a:rPr lang="ar-SA" sz="2800" dirty="0" smtClean="0">
                <a:solidFill>
                  <a:srgbClr val="FF0000"/>
                </a:solidFill>
                <a:cs typeface="Traditional Arabic" pitchFamily="2" charset="-78"/>
              </a:rPr>
              <a:t>، فَسُئِلُوا، فَأَفْتَوْا بِغَيْرِ عِلْمٍ، فَضَلُّوا وَأَضَلُّوا</a:t>
            </a:r>
            <a:r>
              <a:rPr lang="ar-SA" sz="2800" dirty="0" smtClean="0">
                <a:cs typeface="Traditional Arabic" pitchFamily="2" charset="-78"/>
              </a:rPr>
              <a:t>“.</a:t>
            </a:r>
          </a:p>
          <a:p>
            <a:pPr marL="0" indent="0" algn="justLow" eaLnBrk="1" fontAlgn="auto" hangingPunct="1">
              <a:spcBef>
                <a:spcPts val="0"/>
              </a:spcBef>
              <a:spcAft>
                <a:spcPts val="0"/>
              </a:spcAft>
              <a:buFont typeface="Wingdings" pitchFamily="2" charset="2"/>
              <a:buNone/>
              <a:defRPr/>
            </a:pPr>
            <a:r>
              <a:rPr lang="ar-SA" sz="2800" b="1" dirty="0" smtClean="0">
                <a:solidFill>
                  <a:srgbClr val="C00000"/>
                </a:solidFill>
                <a:cs typeface="Traditional Arabic" pitchFamily="2" charset="-78"/>
              </a:rPr>
              <a:t>2- </a:t>
            </a:r>
            <a:r>
              <a:rPr lang="ar-SA" sz="2800" b="1" dirty="0" err="1" smtClean="0">
                <a:solidFill>
                  <a:srgbClr val="C00000"/>
                </a:solidFill>
                <a:cs typeface="Traditional Arabic" pitchFamily="2" charset="-78"/>
              </a:rPr>
              <a:t>اتباع</a:t>
            </a:r>
            <a:r>
              <a:rPr lang="ar-SA" sz="2800" b="1" dirty="0" smtClean="0">
                <a:solidFill>
                  <a:srgbClr val="C00000"/>
                </a:solidFill>
                <a:cs typeface="Traditional Arabic" pitchFamily="2" charset="-78"/>
              </a:rPr>
              <a:t> الهوى:</a:t>
            </a:r>
          </a:p>
          <a:p>
            <a:pPr marL="355600" indent="-355600" algn="justLow" eaLnBrk="1" fontAlgn="auto" hangingPunct="1">
              <a:spcBef>
                <a:spcPts val="0"/>
              </a:spcBef>
              <a:spcAft>
                <a:spcPts val="0"/>
              </a:spcAft>
              <a:buClr>
                <a:srgbClr val="C00000"/>
              </a:buClr>
              <a:buSzPct val="50000"/>
              <a:buFont typeface="Wingdings" pitchFamily="2" charset="2"/>
              <a:buChar char="v"/>
              <a:defRPr/>
            </a:pPr>
            <a:r>
              <a:rPr lang="ar-SA" sz="2800" dirty="0" smtClean="0">
                <a:cs typeface="Traditional Arabic" pitchFamily="2" charset="-78"/>
              </a:rPr>
              <a:t>الهوى يدعو صاحبه إلى حب التفرد وعظمة الزعامة, وربما وجدنا من يتشدد في آرائه ويغلو في أعماله, وذلك ليعظم عند أتباعه.</a:t>
            </a:r>
          </a:p>
          <a:p>
            <a:pPr algn="justLow" eaLnBrk="1" fontAlgn="auto" hangingPunct="1">
              <a:spcBef>
                <a:spcPts val="0"/>
              </a:spcBef>
              <a:spcAft>
                <a:spcPts val="0"/>
              </a:spcAft>
              <a:buClr>
                <a:srgbClr val="C00000"/>
              </a:buClr>
              <a:buSzPct val="50000"/>
              <a:buFont typeface="Wingdings" pitchFamily="2" charset="2"/>
              <a:buChar char="v"/>
              <a:defRPr/>
            </a:pPr>
            <a:r>
              <a:rPr lang="ar-SA" sz="2800" dirty="0" smtClean="0">
                <a:cs typeface="Traditional Arabic" pitchFamily="2" charset="-78"/>
              </a:rPr>
              <a:t>قال تعالى: </a:t>
            </a:r>
            <a:r>
              <a:rPr lang="ar-SA" sz="2800" dirty="0" smtClean="0">
                <a:cs typeface="CTraditional Arabic"/>
              </a:rPr>
              <a:t>﴿ </a:t>
            </a:r>
            <a:r>
              <a:rPr lang="ar-SA" sz="2800" dirty="0" err="1" smtClean="0">
                <a:solidFill>
                  <a:srgbClr val="00B0F0"/>
                </a:solidFill>
                <a:cs typeface="Traditional Arabic" pitchFamily="2" charset="-78"/>
              </a:rPr>
              <a:t>أَفَكُلَّمَا</a:t>
            </a:r>
            <a:r>
              <a:rPr lang="ar-SA" sz="2800" dirty="0" smtClean="0">
                <a:solidFill>
                  <a:srgbClr val="00B0F0"/>
                </a:solidFill>
                <a:cs typeface="Traditional Arabic" pitchFamily="2" charset="-78"/>
              </a:rPr>
              <a:t> جَاءَكُمْ رَسُولٌ بِمَا لا تَهْوَى أَنْفُسُكُمُ اسْتَكْبَرْتُمْ </a:t>
            </a:r>
            <a:r>
              <a:rPr lang="ar-SA" sz="2800" dirty="0" smtClean="0">
                <a:cs typeface="CTraditional Arabic"/>
              </a:rPr>
              <a:t>﴾</a:t>
            </a:r>
            <a:r>
              <a:rPr lang="ar-SA" sz="2800" dirty="0" smtClean="0">
                <a:cs typeface="Traditional Arabic" pitchFamily="2" charset="-78"/>
              </a:rPr>
              <a:t>.</a:t>
            </a:r>
          </a:p>
        </p:txBody>
      </p:sp>
      <p:sp>
        <p:nvSpPr>
          <p:cNvPr id="115716"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5A933042-1F80-4128-861C-499791390C9E}" type="slidenum">
              <a:rPr lang="ar-SA" sz="1400"/>
              <a:pPr rtl="0"/>
              <a:t>181</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الغلو في 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1140">
                                            <p:txEl>
                                              <p:pRg st="0" end="0"/>
                                            </p:txEl>
                                          </p:spTgt>
                                        </p:tgtEl>
                                        <p:attrNameLst>
                                          <p:attrName>style.visibility</p:attrName>
                                        </p:attrNameLst>
                                      </p:cBhvr>
                                      <p:to>
                                        <p:strVal val="visible"/>
                                      </p:to>
                                    </p:set>
                                    <p:anim calcmode="lin" valueType="num">
                                      <p:cBhvr>
                                        <p:cTn id="7" dur="500" fill="hold"/>
                                        <p:tgtEl>
                                          <p:spTgt spid="91140">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114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114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1140">
                                            <p:txEl>
                                              <p:pRg st="1" end="1"/>
                                            </p:txEl>
                                          </p:spTgt>
                                        </p:tgtEl>
                                        <p:attrNameLst>
                                          <p:attrName>style.visibility</p:attrName>
                                        </p:attrNameLst>
                                      </p:cBhvr>
                                      <p:to>
                                        <p:strVal val="visible"/>
                                      </p:to>
                                    </p:set>
                                    <p:anim calcmode="lin" valueType="num">
                                      <p:cBhvr>
                                        <p:cTn id="14" dur="500" fill="hold"/>
                                        <p:tgtEl>
                                          <p:spTgt spid="91140">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114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114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91140">
                                            <p:txEl>
                                              <p:pRg st="2" end="2"/>
                                            </p:txEl>
                                          </p:spTgt>
                                        </p:tgtEl>
                                        <p:attrNameLst>
                                          <p:attrName>style.visibility</p:attrName>
                                        </p:attrNameLst>
                                      </p:cBhvr>
                                      <p:to>
                                        <p:strVal val="visible"/>
                                      </p:to>
                                    </p:set>
                                    <p:anim calcmode="lin" valueType="num">
                                      <p:cBhvr>
                                        <p:cTn id="21" dur="500" fill="hold"/>
                                        <p:tgtEl>
                                          <p:spTgt spid="91140">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9114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114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91140">
                                            <p:txEl>
                                              <p:pRg st="3" end="3"/>
                                            </p:txEl>
                                          </p:spTgt>
                                        </p:tgtEl>
                                        <p:attrNameLst>
                                          <p:attrName>style.visibility</p:attrName>
                                        </p:attrNameLst>
                                      </p:cBhvr>
                                      <p:to>
                                        <p:strVal val="visible"/>
                                      </p:to>
                                    </p:set>
                                    <p:anim calcmode="lin" valueType="num">
                                      <p:cBhvr>
                                        <p:cTn id="28" dur="500" fill="hold"/>
                                        <p:tgtEl>
                                          <p:spTgt spid="91140">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91140">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91140">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91140">
                                            <p:txEl>
                                              <p:pRg st="4" end="4"/>
                                            </p:txEl>
                                          </p:spTgt>
                                        </p:tgtEl>
                                        <p:attrNameLst>
                                          <p:attrName>style.visibility</p:attrName>
                                        </p:attrNameLst>
                                      </p:cBhvr>
                                      <p:to>
                                        <p:strVal val="visible"/>
                                      </p:to>
                                    </p:set>
                                    <p:anim calcmode="lin" valueType="num">
                                      <p:cBhvr>
                                        <p:cTn id="35" dur="500" fill="hold"/>
                                        <p:tgtEl>
                                          <p:spTgt spid="91140">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91140">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91140">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91140">
                                            <p:txEl>
                                              <p:pRg st="5" end="5"/>
                                            </p:txEl>
                                          </p:spTgt>
                                        </p:tgtEl>
                                        <p:attrNameLst>
                                          <p:attrName>style.visibility</p:attrName>
                                        </p:attrNameLst>
                                      </p:cBhvr>
                                      <p:to>
                                        <p:strVal val="visible"/>
                                      </p:to>
                                    </p:set>
                                    <p:anim calcmode="lin" valueType="num">
                                      <p:cBhvr>
                                        <p:cTn id="42" dur="500" fill="hold"/>
                                        <p:tgtEl>
                                          <p:spTgt spid="91140">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91140">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9114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Rectangle 3"/>
          <p:cNvSpPr>
            <a:spLocks noGrp="1" noChangeArrowheads="1"/>
          </p:cNvSpPr>
          <p:nvPr>
            <p:ph idx="1"/>
          </p:nvPr>
        </p:nvSpPr>
        <p:spPr>
          <a:xfrm>
            <a:off x="179388" y="1989138"/>
            <a:ext cx="8640762" cy="3351212"/>
          </a:xfrm>
        </p:spPr>
        <p:txBody>
          <a:bodyPr rtlCol="1">
            <a:noAutofit/>
          </a:bodyPr>
          <a:lstStyle/>
          <a:p>
            <a:pPr marL="0" indent="0" algn="justLow" eaLnBrk="1" fontAlgn="auto" hangingPunct="1">
              <a:spcBef>
                <a:spcPts val="0"/>
              </a:spcBef>
              <a:spcAft>
                <a:spcPts val="0"/>
              </a:spcAft>
              <a:buFont typeface="Wingdings" pitchFamily="2" charset="2"/>
              <a:buNone/>
              <a:defRPr/>
            </a:pPr>
            <a:r>
              <a:rPr lang="ar-SA" sz="2800" b="1" spc="-30" dirty="0" smtClean="0">
                <a:solidFill>
                  <a:srgbClr val="C00000"/>
                </a:solidFill>
                <a:cs typeface="Traditional Arabic" pitchFamily="2" charset="-78"/>
                <a:sym typeface="AGA Arabesque" pitchFamily="2" charset="2"/>
              </a:rPr>
              <a:t>3- التقليد والتعصب: </a:t>
            </a:r>
          </a:p>
          <a:p>
            <a:pPr marL="355600" indent="-355600" algn="justLow" eaLnBrk="1" fontAlgn="auto" hangingPunct="1">
              <a:spcBef>
                <a:spcPts val="0"/>
              </a:spcBef>
              <a:spcAft>
                <a:spcPts val="0"/>
              </a:spcAft>
              <a:buClr>
                <a:srgbClr val="C00000"/>
              </a:buClr>
              <a:buSzPct val="50000"/>
              <a:buFont typeface="Wingdings" pitchFamily="2" charset="2"/>
              <a:buChar char="v"/>
              <a:defRPr/>
            </a:pPr>
            <a:r>
              <a:rPr lang="ar-SA" sz="2800" spc="-30" dirty="0" smtClean="0">
                <a:cs typeface="Traditional Arabic" pitchFamily="2" charset="-78"/>
                <a:sym typeface="AGA Arabesque" pitchFamily="2" charset="2"/>
              </a:rPr>
              <a:t>نعى الله على المقلدين وذمَّ أقوالهم.</a:t>
            </a:r>
          </a:p>
          <a:p>
            <a:pPr marL="355600" indent="-355600" algn="justLow" eaLnBrk="1" fontAlgn="auto" hangingPunct="1">
              <a:spcBef>
                <a:spcPts val="0"/>
              </a:spcBef>
              <a:spcAft>
                <a:spcPts val="0"/>
              </a:spcAft>
              <a:buClr>
                <a:srgbClr val="C00000"/>
              </a:buClr>
              <a:buSzPct val="50000"/>
              <a:buFont typeface="Wingdings" pitchFamily="2" charset="2"/>
              <a:buChar char="v"/>
              <a:defRPr/>
            </a:pPr>
            <a:r>
              <a:rPr lang="ar-SA" sz="2800" spc="-30" dirty="0" smtClean="0">
                <a:cs typeface="Traditional Arabic" pitchFamily="2" charset="-78"/>
                <a:sym typeface="AGA Arabesque" pitchFamily="2" charset="2"/>
              </a:rPr>
              <a:t>قال تعالى: </a:t>
            </a:r>
            <a:r>
              <a:rPr lang="ar-SA" sz="2800" spc="-30" dirty="0" smtClean="0">
                <a:cs typeface="CTraditional Arabic"/>
                <a:sym typeface="AGA Arabesque" pitchFamily="2" charset="2"/>
              </a:rPr>
              <a:t>﴿ </a:t>
            </a:r>
            <a:r>
              <a:rPr lang="ar-SA" sz="2800" spc="-30" dirty="0" smtClean="0">
                <a:solidFill>
                  <a:srgbClr val="00B0F0"/>
                </a:solidFill>
                <a:cs typeface="Traditional Arabic" pitchFamily="2" charset="-78"/>
                <a:sym typeface="AGA Arabesque" pitchFamily="2" charset="2"/>
              </a:rPr>
              <a:t>وَإِذَا قِيلَ لَهُمُ اتَّبِعُوا مَا أَنْزَلَ اللَّهُ قَالُوا بَلْ نَتَّبِعُ مَا أَلْفَيْنَا عَلَيْهِ آبَاءَنَا أَوَلَوْ كَانَ آبَاؤُهُمْ لا يَعْقِلُونَ شَيْئاً وَلا يَهْتَدُونَ</a:t>
            </a:r>
            <a:r>
              <a:rPr lang="ar-SA" sz="2800" spc="-30" dirty="0" smtClean="0">
                <a:cs typeface="Traditional Arabic" pitchFamily="2" charset="-78"/>
                <a:sym typeface="AGA Arabesque" pitchFamily="2" charset="2"/>
              </a:rPr>
              <a:t> </a:t>
            </a:r>
            <a:r>
              <a:rPr lang="ar-SA" sz="2800" spc="-30" dirty="0" smtClean="0">
                <a:cs typeface="CTraditional Arabic"/>
                <a:sym typeface="AGA Arabesque" pitchFamily="2" charset="2"/>
              </a:rPr>
              <a:t>﴾</a:t>
            </a:r>
            <a:r>
              <a:rPr lang="ar-SA" sz="2800" spc="-30" dirty="0" smtClean="0">
                <a:cs typeface="Traditional Arabic" pitchFamily="2" charset="-78"/>
                <a:sym typeface="AGA Arabesque" pitchFamily="2" charset="2"/>
              </a:rPr>
              <a:t>.</a:t>
            </a:r>
          </a:p>
          <a:p>
            <a:pPr marL="0" indent="0" algn="justLow" eaLnBrk="1" fontAlgn="auto" hangingPunct="1">
              <a:spcBef>
                <a:spcPts val="0"/>
              </a:spcBef>
              <a:spcAft>
                <a:spcPts val="0"/>
              </a:spcAft>
              <a:buFont typeface="Wingdings" pitchFamily="2" charset="2"/>
              <a:buNone/>
              <a:defRPr/>
            </a:pPr>
            <a:r>
              <a:rPr lang="ar-SA" sz="2800" b="1" dirty="0" smtClean="0">
                <a:solidFill>
                  <a:srgbClr val="C00000"/>
                </a:solidFill>
                <a:cs typeface="Traditional Arabic" pitchFamily="2" charset="-78"/>
                <a:sym typeface="AGA Arabesque" pitchFamily="2" charset="2"/>
              </a:rPr>
              <a:t>4- المبالغة في الغيرة الإيمانية والحماسة الإسلامية:</a:t>
            </a:r>
          </a:p>
          <a:p>
            <a:pPr marL="355600" indent="-355600" algn="justLow" eaLnBrk="1" fontAlgn="auto" hangingPunct="1">
              <a:spcBef>
                <a:spcPts val="0"/>
              </a:spcBef>
              <a:spcAft>
                <a:spcPts val="0"/>
              </a:spcAft>
              <a:buClr>
                <a:srgbClr val="C00000"/>
              </a:buClr>
              <a:buSzPct val="50000"/>
              <a:buFont typeface="Wingdings" pitchFamily="2" charset="2"/>
              <a:buChar char="v"/>
              <a:defRPr/>
            </a:pPr>
            <a:r>
              <a:rPr lang="ar-SA" sz="2800" dirty="0" smtClean="0">
                <a:cs typeface="Traditional Arabic" pitchFamily="2" charset="-78"/>
                <a:sym typeface="AGA Arabesque" pitchFamily="2" charset="2"/>
              </a:rPr>
              <a:t>قال رسول الله </a:t>
            </a:r>
            <a:r>
              <a:rPr lang="ar-SA" sz="2800" dirty="0" smtClean="0">
                <a:cs typeface="CTraditional Arabic" pitchFamily="2" charset="-78"/>
                <a:sym typeface="AGA Arabesque" pitchFamily="2" charset="2"/>
              </a:rPr>
              <a:t>ج</a:t>
            </a:r>
            <a:r>
              <a:rPr lang="ar-SA" sz="2800" dirty="0" smtClean="0">
                <a:cs typeface="Traditional Arabic" pitchFamily="2" charset="-78"/>
                <a:sym typeface="AGA Arabesque" pitchFamily="2" charset="2"/>
              </a:rPr>
              <a:t>: ”</a:t>
            </a:r>
            <a:r>
              <a:rPr lang="ar-SA" sz="2800" dirty="0" smtClean="0">
                <a:solidFill>
                  <a:srgbClr val="FF0000"/>
                </a:solidFill>
                <a:cs typeface="Traditional Arabic" pitchFamily="2" charset="-78"/>
                <a:sym typeface="AGA Arabesque" pitchFamily="2" charset="2"/>
              </a:rPr>
              <a:t> مَنْ رَأَى مِنْكُمْ مُنْكَرًا فَلْيُغَيِّرْهُ بِيَدِهِ، فَإِنْ لَمْ يَسْتَطِعْ فَبِلِسَانِهِ، فَإِنْ لَمْ يَسْتَطِعْ فَبِقَلْبِهِ، وَذَلِكَ أَضْعَفُ الْإِيمَانِ</a:t>
            </a:r>
            <a:r>
              <a:rPr lang="ar-SA" sz="2800" dirty="0" smtClean="0">
                <a:cs typeface="Traditional Arabic" pitchFamily="2" charset="-78"/>
                <a:sym typeface="AGA Arabesque" pitchFamily="2" charset="2"/>
              </a:rPr>
              <a:t>“.</a:t>
            </a:r>
            <a:endParaRPr lang="ar-SA" sz="2800" dirty="0" smtClean="0">
              <a:cs typeface="Traditional Arabic" pitchFamily="2" charset="-78"/>
            </a:endParaRPr>
          </a:p>
        </p:txBody>
      </p:sp>
      <p:sp>
        <p:nvSpPr>
          <p:cNvPr id="115716"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5A933042-1F80-4128-861C-499791390C9E}" type="slidenum">
              <a:rPr lang="ar-SA" sz="1400"/>
              <a:pPr rtl="0"/>
              <a:t>182</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الغلو في 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1140">
                                            <p:txEl>
                                              <p:pRg st="0" end="0"/>
                                            </p:txEl>
                                          </p:spTgt>
                                        </p:tgtEl>
                                        <p:attrNameLst>
                                          <p:attrName>style.visibility</p:attrName>
                                        </p:attrNameLst>
                                      </p:cBhvr>
                                      <p:to>
                                        <p:strVal val="visible"/>
                                      </p:to>
                                    </p:set>
                                    <p:anim calcmode="lin" valueType="num">
                                      <p:cBhvr>
                                        <p:cTn id="7" dur="500" fill="hold"/>
                                        <p:tgtEl>
                                          <p:spTgt spid="91140">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114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114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1140">
                                            <p:txEl>
                                              <p:pRg st="1" end="1"/>
                                            </p:txEl>
                                          </p:spTgt>
                                        </p:tgtEl>
                                        <p:attrNameLst>
                                          <p:attrName>style.visibility</p:attrName>
                                        </p:attrNameLst>
                                      </p:cBhvr>
                                      <p:to>
                                        <p:strVal val="visible"/>
                                      </p:to>
                                    </p:set>
                                    <p:anim calcmode="lin" valueType="num">
                                      <p:cBhvr>
                                        <p:cTn id="14" dur="500" fill="hold"/>
                                        <p:tgtEl>
                                          <p:spTgt spid="91140">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114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114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91140">
                                            <p:txEl>
                                              <p:pRg st="2" end="2"/>
                                            </p:txEl>
                                          </p:spTgt>
                                        </p:tgtEl>
                                        <p:attrNameLst>
                                          <p:attrName>style.visibility</p:attrName>
                                        </p:attrNameLst>
                                      </p:cBhvr>
                                      <p:to>
                                        <p:strVal val="visible"/>
                                      </p:to>
                                    </p:set>
                                    <p:anim calcmode="lin" valueType="num">
                                      <p:cBhvr>
                                        <p:cTn id="21" dur="500" fill="hold"/>
                                        <p:tgtEl>
                                          <p:spTgt spid="91140">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9114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114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91140">
                                            <p:txEl>
                                              <p:pRg st="3" end="3"/>
                                            </p:txEl>
                                          </p:spTgt>
                                        </p:tgtEl>
                                        <p:attrNameLst>
                                          <p:attrName>style.visibility</p:attrName>
                                        </p:attrNameLst>
                                      </p:cBhvr>
                                      <p:to>
                                        <p:strVal val="visible"/>
                                      </p:to>
                                    </p:set>
                                    <p:anim calcmode="lin" valueType="num">
                                      <p:cBhvr>
                                        <p:cTn id="28" dur="500" fill="hold"/>
                                        <p:tgtEl>
                                          <p:spTgt spid="91140">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91140">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91140">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91140">
                                            <p:txEl>
                                              <p:pRg st="4" end="4"/>
                                            </p:txEl>
                                          </p:spTgt>
                                        </p:tgtEl>
                                        <p:attrNameLst>
                                          <p:attrName>style.visibility</p:attrName>
                                        </p:attrNameLst>
                                      </p:cBhvr>
                                      <p:to>
                                        <p:strVal val="visible"/>
                                      </p:to>
                                    </p:set>
                                    <p:anim calcmode="lin" valueType="num">
                                      <p:cBhvr>
                                        <p:cTn id="35" dur="500" fill="hold"/>
                                        <p:tgtEl>
                                          <p:spTgt spid="91140">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91140">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9114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3"/>
          <p:cNvSpPr>
            <a:spLocks noGrp="1" noChangeArrowheads="1"/>
          </p:cNvSpPr>
          <p:nvPr>
            <p:ph idx="1"/>
          </p:nvPr>
        </p:nvSpPr>
        <p:spPr>
          <a:xfrm>
            <a:off x="179388" y="1989138"/>
            <a:ext cx="8640762" cy="3251200"/>
          </a:xfrm>
        </p:spPr>
        <p:txBody>
          <a:bodyPr rtlCol="1">
            <a:noAutofit/>
          </a:bodyPr>
          <a:lstStyle/>
          <a:p>
            <a:pPr algn="justLow" eaLnBrk="1" fontAlgn="auto" hangingPunct="1">
              <a:spcBef>
                <a:spcPts val="0"/>
              </a:spcBef>
              <a:spcAft>
                <a:spcPts val="0"/>
              </a:spcAft>
              <a:defRPr/>
            </a:pPr>
            <a:r>
              <a:rPr lang="ar-SA" sz="2800" b="1" dirty="0" smtClean="0">
                <a:solidFill>
                  <a:srgbClr val="C00000"/>
                </a:solidFill>
                <a:cs typeface="Traditional Arabic" pitchFamily="2" charset="-78"/>
              </a:rPr>
              <a:t>الأمر بالمعروف والنهي عن المنكر له قواعد وضوابط شرعية, وقد ذكر العلماء لذلك أربع مراتب:</a:t>
            </a:r>
          </a:p>
          <a:p>
            <a:pPr algn="justLow" eaLnBrk="1" fontAlgn="auto" hangingPunct="1">
              <a:spcBef>
                <a:spcPts val="0"/>
              </a:spcBef>
              <a:spcAft>
                <a:spcPts val="0"/>
              </a:spcAft>
              <a:buNone/>
              <a:defRPr/>
            </a:pPr>
            <a:r>
              <a:rPr lang="ar-SA" sz="2800" dirty="0" smtClean="0">
                <a:cs typeface="Traditional Arabic" pitchFamily="2" charset="-78"/>
                <a:sym typeface="AGA Arabesque" pitchFamily="2" charset="2"/>
              </a:rPr>
              <a:t>1- أن يزول المنكر ويخلفه معروف.</a:t>
            </a:r>
          </a:p>
          <a:p>
            <a:pPr algn="justLow" eaLnBrk="1" fontAlgn="auto" hangingPunct="1">
              <a:spcBef>
                <a:spcPts val="0"/>
              </a:spcBef>
              <a:spcAft>
                <a:spcPts val="0"/>
              </a:spcAft>
              <a:buNone/>
              <a:defRPr/>
            </a:pPr>
            <a:r>
              <a:rPr lang="ar-SA" sz="2800" dirty="0" smtClean="0">
                <a:cs typeface="Traditional Arabic" pitchFamily="2" charset="-78"/>
                <a:sym typeface="AGA Arabesque" pitchFamily="2" charset="2"/>
              </a:rPr>
              <a:t>2- أن يقل المنكر ولا يزول كله.</a:t>
            </a:r>
          </a:p>
          <a:p>
            <a:pPr algn="justLow" eaLnBrk="1" fontAlgn="auto" hangingPunct="1">
              <a:spcBef>
                <a:spcPts val="0"/>
              </a:spcBef>
              <a:spcAft>
                <a:spcPts val="0"/>
              </a:spcAft>
              <a:buNone/>
              <a:defRPr/>
            </a:pPr>
            <a:r>
              <a:rPr lang="ar-SA" sz="2800" dirty="0" smtClean="0">
                <a:cs typeface="Traditional Arabic" pitchFamily="2" charset="-78"/>
                <a:sym typeface="AGA Arabesque" pitchFamily="2" charset="2"/>
              </a:rPr>
              <a:t>3- أن يزول المنكر ويخلفه مثله.</a:t>
            </a:r>
          </a:p>
          <a:p>
            <a:pPr algn="justLow" eaLnBrk="1" fontAlgn="auto" hangingPunct="1">
              <a:spcBef>
                <a:spcPts val="0"/>
              </a:spcBef>
              <a:spcAft>
                <a:spcPts val="0"/>
              </a:spcAft>
              <a:buNone/>
              <a:defRPr/>
            </a:pPr>
            <a:r>
              <a:rPr lang="ar-SA" sz="2800" dirty="0" smtClean="0">
                <a:cs typeface="Traditional Arabic" pitchFamily="2" charset="-78"/>
                <a:sym typeface="AGA Arabesque" pitchFamily="2" charset="2"/>
              </a:rPr>
              <a:t>4- أن يزول المنكر ويخلفه ما هو أعظم منه.</a:t>
            </a:r>
          </a:p>
          <a:p>
            <a:pPr algn="justLow" eaLnBrk="1" fontAlgn="auto" hangingPunct="1">
              <a:spcBef>
                <a:spcPts val="0"/>
              </a:spcBef>
              <a:spcAft>
                <a:spcPts val="0"/>
              </a:spcAft>
              <a:buClr>
                <a:srgbClr val="C00000"/>
              </a:buClr>
              <a:buSzPct val="50000"/>
              <a:buFont typeface="Wingdings" pitchFamily="2" charset="2"/>
              <a:buChar char="v"/>
              <a:defRPr/>
            </a:pPr>
            <a:r>
              <a:rPr lang="ar-SA" sz="2800" dirty="0" smtClean="0">
                <a:cs typeface="Traditional Arabic" pitchFamily="2" charset="-78"/>
                <a:sym typeface="AGA Arabesque" pitchFamily="2" charset="2"/>
              </a:rPr>
              <a:t>فالمرتبة الأولى والثانية مشروعة ومطلوبة, والثالثة موضع اجتهاد, وأما الرابعة فهي محرمة لا يجوز في مثلها إنكار المنكر.</a:t>
            </a:r>
            <a:endParaRPr lang="ar-SA" sz="2800" dirty="0" smtClean="0">
              <a:cs typeface="Traditional Arabic" pitchFamily="2" charset="-78"/>
            </a:endParaRPr>
          </a:p>
        </p:txBody>
      </p:sp>
      <p:sp>
        <p:nvSpPr>
          <p:cNvPr id="116740"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31F1BA52-1226-40C0-949E-105095A548FB}" type="slidenum">
              <a:rPr lang="ar-SA" sz="1400"/>
              <a:pPr rtl="0"/>
              <a:t>183</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الغلو في 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2164">
                                            <p:txEl>
                                              <p:pRg st="0" end="0"/>
                                            </p:txEl>
                                          </p:spTgt>
                                        </p:tgtEl>
                                        <p:attrNameLst>
                                          <p:attrName>style.visibility</p:attrName>
                                        </p:attrNameLst>
                                      </p:cBhvr>
                                      <p:to>
                                        <p:strVal val="visible"/>
                                      </p:to>
                                    </p:set>
                                    <p:anim calcmode="lin" valueType="num">
                                      <p:cBhvr>
                                        <p:cTn id="7" dur="500" fill="hold"/>
                                        <p:tgtEl>
                                          <p:spTgt spid="92164">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216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216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2164">
                                            <p:txEl>
                                              <p:pRg st="1" end="1"/>
                                            </p:txEl>
                                          </p:spTgt>
                                        </p:tgtEl>
                                        <p:attrNameLst>
                                          <p:attrName>style.visibility</p:attrName>
                                        </p:attrNameLst>
                                      </p:cBhvr>
                                      <p:to>
                                        <p:strVal val="visible"/>
                                      </p:to>
                                    </p:set>
                                    <p:anim calcmode="lin" valueType="num">
                                      <p:cBhvr>
                                        <p:cTn id="14" dur="500" fill="hold"/>
                                        <p:tgtEl>
                                          <p:spTgt spid="92164">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216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216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92164">
                                            <p:txEl>
                                              <p:pRg st="2" end="2"/>
                                            </p:txEl>
                                          </p:spTgt>
                                        </p:tgtEl>
                                        <p:attrNameLst>
                                          <p:attrName>style.visibility</p:attrName>
                                        </p:attrNameLst>
                                      </p:cBhvr>
                                      <p:to>
                                        <p:strVal val="visible"/>
                                      </p:to>
                                    </p:set>
                                    <p:anim calcmode="lin" valueType="num">
                                      <p:cBhvr>
                                        <p:cTn id="21" dur="500" fill="hold"/>
                                        <p:tgtEl>
                                          <p:spTgt spid="92164">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9216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216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92164">
                                            <p:txEl>
                                              <p:pRg st="3" end="3"/>
                                            </p:txEl>
                                          </p:spTgt>
                                        </p:tgtEl>
                                        <p:attrNameLst>
                                          <p:attrName>style.visibility</p:attrName>
                                        </p:attrNameLst>
                                      </p:cBhvr>
                                      <p:to>
                                        <p:strVal val="visible"/>
                                      </p:to>
                                    </p:set>
                                    <p:anim calcmode="lin" valueType="num">
                                      <p:cBhvr>
                                        <p:cTn id="28" dur="500" fill="hold"/>
                                        <p:tgtEl>
                                          <p:spTgt spid="92164">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9216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9216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92164">
                                            <p:txEl>
                                              <p:pRg st="4" end="4"/>
                                            </p:txEl>
                                          </p:spTgt>
                                        </p:tgtEl>
                                        <p:attrNameLst>
                                          <p:attrName>style.visibility</p:attrName>
                                        </p:attrNameLst>
                                      </p:cBhvr>
                                      <p:to>
                                        <p:strVal val="visible"/>
                                      </p:to>
                                    </p:set>
                                    <p:anim calcmode="lin" valueType="num">
                                      <p:cBhvr>
                                        <p:cTn id="35" dur="500" fill="hold"/>
                                        <p:tgtEl>
                                          <p:spTgt spid="92164">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92164">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9216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92164">
                                            <p:txEl>
                                              <p:pRg st="5" end="5"/>
                                            </p:txEl>
                                          </p:spTgt>
                                        </p:tgtEl>
                                        <p:attrNameLst>
                                          <p:attrName>style.visibility</p:attrName>
                                        </p:attrNameLst>
                                      </p:cBhvr>
                                      <p:to>
                                        <p:strVal val="visible"/>
                                      </p:to>
                                    </p:set>
                                    <p:anim calcmode="lin" valueType="num">
                                      <p:cBhvr>
                                        <p:cTn id="42" dur="500" fill="hold"/>
                                        <p:tgtEl>
                                          <p:spTgt spid="92164">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92164">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9216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3"/>
          <p:cNvSpPr>
            <a:spLocks noGrp="1" noChangeArrowheads="1"/>
          </p:cNvSpPr>
          <p:nvPr>
            <p:ph idx="1"/>
          </p:nvPr>
        </p:nvSpPr>
        <p:spPr>
          <a:xfrm>
            <a:off x="179388" y="1989138"/>
            <a:ext cx="8640762" cy="3251200"/>
          </a:xfrm>
        </p:spPr>
        <p:txBody>
          <a:bodyPr rtlCol="1">
            <a:noAutofit/>
          </a:bodyPr>
          <a:lstStyle/>
          <a:p>
            <a:pPr algn="justLow" eaLnBrk="1" fontAlgn="auto" hangingPunct="1">
              <a:spcBef>
                <a:spcPts val="0"/>
              </a:spcBef>
              <a:spcAft>
                <a:spcPts val="0"/>
              </a:spcAft>
              <a:buClr>
                <a:srgbClr val="C00000"/>
              </a:buClr>
              <a:buSzPct val="50000"/>
              <a:buFont typeface="Wingdings" pitchFamily="2" charset="2"/>
              <a:buChar char="v"/>
              <a:defRPr/>
            </a:pPr>
            <a:r>
              <a:rPr lang="ar-SA" sz="2800" dirty="0" smtClean="0">
                <a:cs typeface="Traditional Arabic" pitchFamily="2" charset="-78"/>
                <a:sym typeface="AGA Arabesque" pitchFamily="2" charset="2"/>
              </a:rPr>
              <a:t>الأمر بالمعروف والنهي عن المنكر شعار المؤمنين: </a:t>
            </a:r>
            <a:r>
              <a:rPr lang="ar-SA" sz="2800" dirty="0" smtClean="0">
                <a:cs typeface="CTraditional Arabic"/>
                <a:sym typeface="AGA Arabesque" pitchFamily="2" charset="2"/>
              </a:rPr>
              <a:t>﴿ </a:t>
            </a:r>
            <a:r>
              <a:rPr lang="ar-SA" sz="2800" dirty="0" smtClean="0">
                <a:solidFill>
                  <a:srgbClr val="00B0F0"/>
                </a:solidFill>
                <a:cs typeface="Traditional Arabic" pitchFamily="2" charset="-78"/>
                <a:sym typeface="AGA Arabesque" pitchFamily="2" charset="2"/>
              </a:rPr>
              <a:t>وَالْمُؤْمِنُونَ وَالْمُؤْمِنَاتُ بَعْضُهُمْ أَوْلِيَاءُ بَعْضٍ يَأْمُرُونَ بِالْمَعْرُوفِ وَيَنْهَوْنَ عَنْ الْمُنكَرِ</a:t>
            </a:r>
            <a:r>
              <a:rPr lang="ar-SA" sz="2800" dirty="0" smtClean="0">
                <a:cs typeface="Traditional Arabic" pitchFamily="2" charset="-78"/>
                <a:sym typeface="AGA Arabesque" pitchFamily="2" charset="2"/>
              </a:rPr>
              <a:t> </a:t>
            </a:r>
            <a:r>
              <a:rPr lang="ar-SA" sz="2800" dirty="0" smtClean="0">
                <a:cs typeface="CTraditional Arabic"/>
                <a:sym typeface="AGA Arabesque" pitchFamily="2" charset="2"/>
              </a:rPr>
              <a:t>﴾</a:t>
            </a:r>
            <a:r>
              <a:rPr lang="ar-SA" sz="2800" dirty="0" smtClean="0">
                <a:cs typeface="Traditional Arabic" pitchFamily="2" charset="-78"/>
                <a:sym typeface="AGA Arabesque" pitchFamily="2" charset="2"/>
              </a:rPr>
              <a:t>.</a:t>
            </a:r>
          </a:p>
          <a:p>
            <a:pPr algn="justLow" eaLnBrk="1" fontAlgn="auto" hangingPunct="1">
              <a:spcBef>
                <a:spcPts val="0"/>
              </a:spcBef>
              <a:spcAft>
                <a:spcPts val="0"/>
              </a:spcAft>
              <a:buClr>
                <a:srgbClr val="C00000"/>
              </a:buClr>
              <a:buSzPct val="50000"/>
              <a:buFont typeface="Wingdings" pitchFamily="2" charset="2"/>
              <a:buChar char="v"/>
              <a:defRPr/>
            </a:pPr>
            <a:r>
              <a:rPr lang="ar-SA" sz="2800" dirty="0" smtClean="0">
                <a:cs typeface="Traditional Arabic" pitchFamily="2" charset="-78"/>
                <a:sym typeface="AGA Arabesque" pitchFamily="2" charset="2"/>
              </a:rPr>
              <a:t>وهو ذروة سنام الإسلام, قال </a:t>
            </a:r>
            <a:r>
              <a:rPr lang="ar-SA" sz="2800" dirty="0" smtClean="0">
                <a:cs typeface="CTraditional Arabic" pitchFamily="2" charset="-78"/>
                <a:sym typeface="AGA Arabesque" pitchFamily="2" charset="2"/>
              </a:rPr>
              <a:t>ج</a:t>
            </a:r>
            <a:r>
              <a:rPr lang="ar-SA" sz="2800" dirty="0" smtClean="0">
                <a:cs typeface="Traditional Arabic" pitchFamily="2" charset="-78"/>
                <a:sym typeface="AGA Arabesque" pitchFamily="2" charset="2"/>
              </a:rPr>
              <a:t>:“</a:t>
            </a:r>
            <a:r>
              <a:rPr lang="ar-SA" sz="2800" dirty="0" smtClean="0">
                <a:solidFill>
                  <a:srgbClr val="FF0000"/>
                </a:solidFill>
                <a:cs typeface="Traditional Arabic" pitchFamily="2" charset="-78"/>
                <a:sym typeface="AGA Arabesque" pitchFamily="2" charset="2"/>
              </a:rPr>
              <a:t>رَأْسُ الأَمْرِ الإِسْلاَمُ، وَعَمُودُهُ الصَّلاَةُ، وَذِرْوَةُ سَنَامِهِ الْجِهَادُ</a:t>
            </a:r>
            <a:r>
              <a:rPr lang="ar-SA" sz="2800" dirty="0" smtClean="0">
                <a:cs typeface="Traditional Arabic" pitchFamily="2" charset="-78"/>
                <a:sym typeface="AGA Arabesque" pitchFamily="2" charset="2"/>
              </a:rPr>
              <a:t>“.</a:t>
            </a:r>
          </a:p>
          <a:p>
            <a:pPr algn="justLow" eaLnBrk="1" fontAlgn="auto" hangingPunct="1">
              <a:spcBef>
                <a:spcPts val="0"/>
              </a:spcBef>
              <a:spcAft>
                <a:spcPts val="0"/>
              </a:spcAft>
              <a:buClr>
                <a:srgbClr val="C00000"/>
              </a:buClr>
              <a:buSzPct val="50000"/>
              <a:buFont typeface="Wingdings" pitchFamily="2" charset="2"/>
              <a:buChar char="v"/>
              <a:defRPr/>
            </a:pPr>
            <a:r>
              <a:rPr lang="ar-SA" sz="2800" dirty="0" smtClean="0">
                <a:cs typeface="Traditional Arabic" pitchFamily="2" charset="-78"/>
                <a:sym typeface="AGA Arabesque" pitchFamily="2" charset="2"/>
              </a:rPr>
              <a:t>قال العباس بن </a:t>
            </a:r>
            <a:r>
              <a:rPr lang="ar-SA" sz="2800" dirty="0" err="1" smtClean="0">
                <a:cs typeface="Traditional Arabic" pitchFamily="2" charset="-78"/>
                <a:sym typeface="AGA Arabesque" pitchFamily="2" charset="2"/>
              </a:rPr>
              <a:t>نضلة</a:t>
            </a:r>
            <a:r>
              <a:rPr lang="ar-SA" sz="2800" dirty="0" smtClean="0">
                <a:cs typeface="Traditional Arabic" pitchFamily="2" charset="-78"/>
                <a:sym typeface="AGA Arabesque" pitchFamily="2" charset="2"/>
              </a:rPr>
              <a:t> </a:t>
            </a:r>
            <a:r>
              <a:rPr lang="ar-SA" sz="2800" dirty="0" smtClean="0">
                <a:cs typeface="CTraditional Arabic" pitchFamily="2" charset="-78"/>
                <a:sym typeface="AGA Arabesque" pitchFamily="2" charset="2"/>
              </a:rPr>
              <a:t>ت</a:t>
            </a:r>
            <a:r>
              <a:rPr lang="ar-SA" sz="2800" dirty="0" smtClean="0">
                <a:cs typeface="Traditional Arabic" pitchFamily="2" charset="-78"/>
                <a:sym typeface="AGA Arabesque" pitchFamily="2" charset="2"/>
              </a:rPr>
              <a:t> في بيعة العقبة الثانية: يا رسول الله؛ لو شئت أن نميل على أهل الوادي ميلة واحدة لفعلنا، فقال </a:t>
            </a:r>
            <a:r>
              <a:rPr lang="ar-SA" sz="2800" dirty="0" smtClean="0">
                <a:cs typeface="CTraditional Arabic" pitchFamily="2" charset="-78"/>
                <a:sym typeface="AGA Arabesque" pitchFamily="2" charset="2"/>
              </a:rPr>
              <a:t>ج</a:t>
            </a:r>
            <a:r>
              <a:rPr lang="ar-SA" sz="2800" dirty="0" smtClean="0">
                <a:cs typeface="Traditional Arabic" pitchFamily="2" charset="-78"/>
                <a:sym typeface="AGA Arabesque" pitchFamily="2" charset="2"/>
              </a:rPr>
              <a:t>: ”</a:t>
            </a:r>
            <a:r>
              <a:rPr lang="ar-SA" sz="2800" dirty="0" smtClean="0">
                <a:solidFill>
                  <a:srgbClr val="FF0000"/>
                </a:solidFill>
                <a:cs typeface="Traditional Arabic" pitchFamily="2" charset="-78"/>
                <a:sym typeface="AGA Arabesque" pitchFamily="2" charset="2"/>
              </a:rPr>
              <a:t>إِنَّا لَمْ نُؤْمَرْ بِذَلِكَ</a:t>
            </a:r>
            <a:r>
              <a:rPr lang="ar-SA" sz="2800" dirty="0" smtClean="0">
                <a:cs typeface="Traditional Arabic" pitchFamily="2" charset="-78"/>
                <a:sym typeface="AGA Arabesque" pitchFamily="2" charset="2"/>
              </a:rPr>
              <a:t>”.</a:t>
            </a:r>
          </a:p>
          <a:p>
            <a:pPr algn="justLow" eaLnBrk="1" fontAlgn="auto" hangingPunct="1">
              <a:spcBef>
                <a:spcPts val="0"/>
              </a:spcBef>
              <a:spcAft>
                <a:spcPts val="0"/>
              </a:spcAft>
              <a:buClr>
                <a:srgbClr val="C00000"/>
              </a:buClr>
              <a:buSzPct val="50000"/>
              <a:buFont typeface="Wingdings" pitchFamily="2" charset="2"/>
              <a:buChar char="v"/>
              <a:defRPr/>
            </a:pPr>
            <a:r>
              <a:rPr lang="ar-SA" sz="2800" dirty="0" smtClean="0">
                <a:cs typeface="Traditional Arabic" pitchFamily="2" charset="-78"/>
                <a:sym typeface="AGA Arabesque" pitchFamily="2" charset="2"/>
              </a:rPr>
              <a:t>قال تعالى: </a:t>
            </a:r>
            <a:r>
              <a:rPr lang="ar-SA" sz="2800" dirty="0" smtClean="0">
                <a:cs typeface="CTraditional Arabic"/>
                <a:sym typeface="AGA Arabesque" pitchFamily="2" charset="2"/>
              </a:rPr>
              <a:t>﴿ </a:t>
            </a:r>
            <a:r>
              <a:rPr lang="ar-SA" sz="2800" dirty="0" smtClean="0">
                <a:solidFill>
                  <a:srgbClr val="00B0F0"/>
                </a:solidFill>
                <a:cs typeface="Traditional Arabic" pitchFamily="2" charset="-78"/>
                <a:sym typeface="AGA Arabesque" pitchFamily="2" charset="2"/>
              </a:rPr>
              <a:t>وَقُلْ جَاءَ الْحَقُّ وَزَهَقَ الْبَاطِلُ إِنَّ الْبَاطِلَ كَانَ زَهُوقاً</a:t>
            </a:r>
            <a:r>
              <a:rPr lang="ar-SA" sz="2800" dirty="0" smtClean="0">
                <a:cs typeface="Traditional Arabic" pitchFamily="2" charset="-78"/>
                <a:sym typeface="AGA Arabesque" pitchFamily="2" charset="2"/>
              </a:rPr>
              <a:t> </a:t>
            </a:r>
            <a:r>
              <a:rPr lang="ar-SA" sz="2800" dirty="0" smtClean="0">
                <a:cs typeface="CTraditional Arabic"/>
                <a:sym typeface="AGA Arabesque" pitchFamily="2" charset="2"/>
              </a:rPr>
              <a:t>﴾</a:t>
            </a:r>
            <a:r>
              <a:rPr lang="ar-SA" sz="2800" dirty="0" smtClean="0">
                <a:cs typeface="Traditional Arabic" pitchFamily="2" charset="-78"/>
                <a:sym typeface="AGA Arabesque" pitchFamily="2" charset="2"/>
              </a:rPr>
              <a:t>.</a:t>
            </a:r>
          </a:p>
          <a:p>
            <a:pPr algn="justLow" eaLnBrk="1" fontAlgn="auto" hangingPunct="1">
              <a:spcBef>
                <a:spcPts val="0"/>
              </a:spcBef>
              <a:spcAft>
                <a:spcPts val="0"/>
              </a:spcAft>
              <a:buClr>
                <a:srgbClr val="C00000"/>
              </a:buClr>
              <a:buSzPct val="50000"/>
              <a:buFont typeface="Wingdings" pitchFamily="2" charset="2"/>
              <a:buChar char="v"/>
              <a:defRPr/>
            </a:pPr>
            <a:r>
              <a:rPr lang="ar-SA" sz="2800" dirty="0" smtClean="0">
                <a:cs typeface="Traditional Arabic" pitchFamily="2" charset="-78"/>
                <a:sym typeface="AGA Arabesque" pitchFamily="2" charset="2"/>
              </a:rPr>
              <a:t>وجود المنكرات يسبب عند البعض ردود فعل يكون فيها مبالغة وتجاوز للحد المشروع, ويتولد غلو في إنكار المنكرات قد يؤدي إلى مفاسد أعظم.</a:t>
            </a:r>
            <a:endParaRPr lang="ar-SA" sz="2800" dirty="0" smtClean="0">
              <a:cs typeface="Traditional Arabic" pitchFamily="2" charset="-78"/>
            </a:endParaRPr>
          </a:p>
        </p:txBody>
      </p:sp>
      <p:sp>
        <p:nvSpPr>
          <p:cNvPr id="116740"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31F1BA52-1226-40C0-949E-105095A548FB}" type="slidenum">
              <a:rPr lang="ar-SA" sz="1400"/>
              <a:pPr rtl="0"/>
              <a:t>184</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الغلو في 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2164">
                                            <p:txEl>
                                              <p:pRg st="0" end="0"/>
                                            </p:txEl>
                                          </p:spTgt>
                                        </p:tgtEl>
                                        <p:attrNameLst>
                                          <p:attrName>style.visibility</p:attrName>
                                        </p:attrNameLst>
                                      </p:cBhvr>
                                      <p:to>
                                        <p:strVal val="visible"/>
                                      </p:to>
                                    </p:set>
                                    <p:anim calcmode="lin" valueType="num">
                                      <p:cBhvr>
                                        <p:cTn id="7" dur="500" fill="hold"/>
                                        <p:tgtEl>
                                          <p:spTgt spid="92164">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9216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9216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2164">
                                            <p:txEl>
                                              <p:pRg st="1" end="1"/>
                                            </p:txEl>
                                          </p:spTgt>
                                        </p:tgtEl>
                                        <p:attrNameLst>
                                          <p:attrName>style.visibility</p:attrName>
                                        </p:attrNameLst>
                                      </p:cBhvr>
                                      <p:to>
                                        <p:strVal val="visible"/>
                                      </p:to>
                                    </p:set>
                                    <p:anim calcmode="lin" valueType="num">
                                      <p:cBhvr>
                                        <p:cTn id="14" dur="500" fill="hold"/>
                                        <p:tgtEl>
                                          <p:spTgt spid="92164">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9216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9216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92164">
                                            <p:txEl>
                                              <p:pRg st="2" end="2"/>
                                            </p:txEl>
                                          </p:spTgt>
                                        </p:tgtEl>
                                        <p:attrNameLst>
                                          <p:attrName>style.visibility</p:attrName>
                                        </p:attrNameLst>
                                      </p:cBhvr>
                                      <p:to>
                                        <p:strVal val="visible"/>
                                      </p:to>
                                    </p:set>
                                    <p:anim calcmode="lin" valueType="num">
                                      <p:cBhvr>
                                        <p:cTn id="21" dur="500" fill="hold"/>
                                        <p:tgtEl>
                                          <p:spTgt spid="92164">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9216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9216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92164">
                                            <p:txEl>
                                              <p:pRg st="3" end="3"/>
                                            </p:txEl>
                                          </p:spTgt>
                                        </p:tgtEl>
                                        <p:attrNameLst>
                                          <p:attrName>style.visibility</p:attrName>
                                        </p:attrNameLst>
                                      </p:cBhvr>
                                      <p:to>
                                        <p:strVal val="visible"/>
                                      </p:to>
                                    </p:set>
                                    <p:anim calcmode="lin" valueType="num">
                                      <p:cBhvr>
                                        <p:cTn id="28" dur="500" fill="hold"/>
                                        <p:tgtEl>
                                          <p:spTgt spid="92164">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9216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9216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92164">
                                            <p:txEl>
                                              <p:pRg st="4" end="4"/>
                                            </p:txEl>
                                          </p:spTgt>
                                        </p:tgtEl>
                                        <p:attrNameLst>
                                          <p:attrName>style.visibility</p:attrName>
                                        </p:attrNameLst>
                                      </p:cBhvr>
                                      <p:to>
                                        <p:strVal val="visible"/>
                                      </p:to>
                                    </p:set>
                                    <p:anim calcmode="lin" valueType="num">
                                      <p:cBhvr>
                                        <p:cTn id="35" dur="500" fill="hold"/>
                                        <p:tgtEl>
                                          <p:spTgt spid="92164">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92164">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9216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BBE40C28-E51A-4FD8-B02A-E4BC08735FAD}" type="slidenum">
              <a:rPr lang="ar-SA" sz="1400"/>
              <a:pPr rtl="0"/>
              <a:t>185</a:t>
            </a:fld>
            <a:endParaRPr lang="en-US" sz="1400"/>
          </a:p>
        </p:txBody>
      </p:sp>
      <p:sp>
        <p:nvSpPr>
          <p:cNvPr id="117764" name="Rectangle 3"/>
          <p:cNvSpPr>
            <a:spLocks noChangeArrowheads="1"/>
          </p:cNvSpPr>
          <p:nvPr/>
        </p:nvSpPr>
        <p:spPr bwMode="auto">
          <a:xfrm>
            <a:off x="179388" y="1989138"/>
            <a:ext cx="8640762" cy="3394075"/>
          </a:xfrm>
          <a:prstGeom prst="rect">
            <a:avLst/>
          </a:prstGeom>
          <a:noFill/>
          <a:ln w="9525">
            <a:noFill/>
            <a:miter lim="800000"/>
            <a:headEnd/>
            <a:tailEnd/>
          </a:ln>
        </p:spPr>
        <p:txBody>
          <a:bodyPr/>
          <a:lstStyle/>
          <a:p>
            <a:pPr marL="355600" indent="-355600" algn="justLow">
              <a:spcBef>
                <a:spcPts val="0"/>
              </a:spcBef>
              <a:buClr>
                <a:srgbClr val="3366FF"/>
              </a:buClr>
              <a:buSzPct val="120000"/>
              <a:buFont typeface="Wingdings" pitchFamily="2" charset="2"/>
              <a:buChar char="§"/>
            </a:pPr>
            <a:r>
              <a:rPr lang="ar-SA" sz="2800" b="0" dirty="0" smtClean="0">
                <a:solidFill>
                  <a:srgbClr val="0000FF"/>
                </a:solidFill>
                <a:latin typeface="+mn-lt"/>
                <a:cs typeface="SKR HEAD1" pitchFamily="2" charset="-78"/>
                <a:sym typeface="AGA Arabesque" pitchFamily="2" charset="2"/>
              </a:rPr>
              <a:t>علاج الغلو في الإسلام</a:t>
            </a:r>
          </a:p>
          <a:p>
            <a:pPr marL="355600" indent="-3556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sym typeface="AGA Arabesque" pitchFamily="2" charset="2"/>
              </a:rPr>
              <a:t>جانب </a:t>
            </a:r>
            <a:r>
              <a:rPr lang="ar-SA" sz="2800" dirty="0">
                <a:solidFill>
                  <a:srgbClr val="C00000"/>
                </a:solidFill>
                <a:cs typeface="Traditional Arabic" pitchFamily="2" charset="-78"/>
                <a:sym typeface="AGA Arabesque" pitchFamily="2" charset="2"/>
              </a:rPr>
              <a:t>الوقاية والحماية </a:t>
            </a:r>
          </a:p>
          <a:p>
            <a:pPr marL="609600" indent="-609600"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sym typeface="AGA Arabesque" pitchFamily="2" charset="2"/>
              </a:rPr>
              <a:t>الوجه الأول</a:t>
            </a:r>
            <a:r>
              <a:rPr lang="ar-SA" sz="2800" dirty="0">
                <a:solidFill>
                  <a:srgbClr val="C00000"/>
                </a:solidFill>
                <a:cs typeface="Traditional Arabic" pitchFamily="2" charset="-78"/>
                <a:sym typeface="AGA Arabesque" pitchFamily="2" charset="2"/>
              </a:rPr>
              <a:t>: الاعتدال والوسطية في </a:t>
            </a:r>
            <a:r>
              <a:rPr lang="ar-SA" sz="2800" dirty="0" smtClean="0">
                <a:solidFill>
                  <a:srgbClr val="C00000"/>
                </a:solidFill>
                <a:cs typeface="Traditional Arabic" pitchFamily="2" charset="-78"/>
                <a:sym typeface="AGA Arabesque" pitchFamily="2" charset="2"/>
              </a:rPr>
              <a:t>الإسلام</a:t>
            </a:r>
          </a:p>
          <a:p>
            <a:pPr marL="355600" indent="-355600" algn="justLow">
              <a:spcBef>
                <a:spcPts val="0"/>
              </a:spcBef>
              <a:buClr>
                <a:srgbClr val="C00000"/>
              </a:buClr>
              <a:buSzPct val="50000"/>
              <a:buFont typeface="Wingdings" pitchFamily="2" charset="2"/>
              <a:buChar char="v"/>
            </a:pPr>
            <a:r>
              <a:rPr lang="ar-SA" sz="2800" b="0" spc="-100" dirty="0" smtClean="0">
                <a:cs typeface="CTraditional Arabic"/>
                <a:sym typeface="AGA Arabesque" pitchFamily="2" charset="2"/>
              </a:rPr>
              <a:t>﴿</a:t>
            </a:r>
            <a:r>
              <a:rPr lang="ar-SA" sz="2800" b="0" spc="-100" dirty="0" smtClean="0">
                <a:cs typeface="Traditional Arabic" pitchFamily="2" charset="-78"/>
                <a:sym typeface="AGA Arabesque" pitchFamily="2" charset="2"/>
              </a:rPr>
              <a:t> </a:t>
            </a:r>
            <a:r>
              <a:rPr lang="ar-SA" sz="2800" b="0" spc="-100" dirty="0" smtClean="0">
                <a:solidFill>
                  <a:srgbClr val="00B0F0"/>
                </a:solidFill>
                <a:cs typeface="Traditional Arabic" pitchFamily="2" charset="-78"/>
                <a:sym typeface="AGA Arabesque" pitchFamily="2" charset="2"/>
              </a:rPr>
              <a:t>وَكَذَلِكَ </a:t>
            </a:r>
            <a:r>
              <a:rPr lang="ar-SA" sz="2800" b="0" spc="-100" dirty="0">
                <a:solidFill>
                  <a:srgbClr val="00B0F0"/>
                </a:solidFill>
                <a:cs typeface="Traditional Arabic" pitchFamily="2" charset="-78"/>
                <a:sym typeface="AGA Arabesque" pitchFamily="2" charset="2"/>
              </a:rPr>
              <a:t>جَعَلْنَاكُمْ أُمَّةً وَسَطاً لِتَكُونُوا شُهَدَاءَ عَلَى النَّاسِ وَيَكُونَ الرَّسُولُ عَلَيْكُمْ </a:t>
            </a:r>
            <a:r>
              <a:rPr lang="ar-SA" sz="2800" b="0" spc="-100" dirty="0" smtClean="0">
                <a:solidFill>
                  <a:srgbClr val="00B0F0"/>
                </a:solidFill>
                <a:cs typeface="Traditional Arabic" pitchFamily="2" charset="-78"/>
                <a:sym typeface="AGA Arabesque" pitchFamily="2" charset="2"/>
              </a:rPr>
              <a:t>شَهِيداً </a:t>
            </a:r>
            <a:r>
              <a:rPr lang="ar-SA" sz="2800" b="0" spc="-100" dirty="0" smtClean="0">
                <a:cs typeface="CTraditional Arabic"/>
                <a:sym typeface="AGA Arabesque" pitchFamily="2" charset="2"/>
              </a:rPr>
              <a:t>﴾</a:t>
            </a:r>
            <a:r>
              <a:rPr lang="ar-SA" sz="2800" b="0" spc="-100" dirty="0" smtClean="0">
                <a:cs typeface="Traditional Arabic" pitchFamily="2" charset="-78"/>
                <a:sym typeface="AGA Arabesque" pitchFamily="2" charset="2"/>
              </a:rPr>
              <a:t>.</a:t>
            </a:r>
          </a:p>
          <a:p>
            <a:pPr algn="justLow">
              <a:spcBef>
                <a:spcPts val="0"/>
              </a:spcBef>
              <a:buClr>
                <a:schemeClr val="folHlink"/>
              </a:buClr>
              <a:buSzPct val="60000"/>
              <a:buFont typeface="Wingdings" pitchFamily="2" charset="2"/>
              <a:buNone/>
            </a:pPr>
            <a:r>
              <a:rPr lang="ar-SA" sz="2800" spc="-20" dirty="0" smtClean="0">
                <a:solidFill>
                  <a:srgbClr val="C00000"/>
                </a:solidFill>
                <a:cs typeface="Traditional Arabic" pitchFamily="2" charset="-78"/>
                <a:sym typeface="AGA Arabesque" pitchFamily="2" charset="2"/>
              </a:rPr>
              <a:t>الوجه الثاني: اليسر والسماحة في الإسلام</a:t>
            </a:r>
          </a:p>
          <a:p>
            <a:pPr marL="355600" indent="-355600" algn="justLow">
              <a:spcBef>
                <a:spcPts val="0"/>
              </a:spcBef>
              <a:buClr>
                <a:srgbClr val="C00000"/>
              </a:buClr>
              <a:buSzPct val="50000"/>
              <a:buFont typeface="Wingdings" pitchFamily="2" charset="2"/>
              <a:buChar char="v"/>
            </a:pPr>
            <a:r>
              <a:rPr lang="ar-SA" sz="2800" b="0" spc="-20" dirty="0" smtClean="0">
                <a:cs typeface="Traditional Arabic" pitchFamily="2" charset="-78"/>
                <a:sym typeface="AGA Arabesque" pitchFamily="2" charset="2"/>
              </a:rPr>
              <a:t>جاءت الآيات بينة واضحة في إرادة اليسر وقصده, ووصف الإسلام وتشريعاته </a:t>
            </a:r>
            <a:r>
              <a:rPr lang="ar-SA" sz="2800" b="0" spc="-20" dirty="0" err="1" smtClean="0">
                <a:cs typeface="Traditional Arabic" pitchFamily="2" charset="-78"/>
                <a:sym typeface="AGA Arabesque" pitchFamily="2" charset="2"/>
              </a:rPr>
              <a:t>به</a:t>
            </a:r>
            <a:r>
              <a:rPr lang="ar-SA" sz="2800" b="0" spc="-20" dirty="0" smtClean="0">
                <a:cs typeface="Traditional Arabic" pitchFamily="2" charset="-78"/>
                <a:sym typeface="AGA Arabesque" pitchFamily="2" charset="2"/>
              </a:rPr>
              <a:t>, قال تعالى: </a:t>
            </a:r>
            <a:r>
              <a:rPr lang="ar-SA" sz="2800" b="0" spc="-20" dirty="0" smtClean="0">
                <a:cs typeface="CTraditional Arabic"/>
                <a:sym typeface="AGA Arabesque" pitchFamily="2" charset="2"/>
              </a:rPr>
              <a:t>﴿</a:t>
            </a:r>
            <a:r>
              <a:rPr lang="ar-SA" sz="2800" b="0" spc="-20" dirty="0" smtClean="0">
                <a:cs typeface="Traditional Arabic" pitchFamily="2" charset="-78"/>
                <a:sym typeface="AGA Arabesque" pitchFamily="2" charset="2"/>
              </a:rPr>
              <a:t> </a:t>
            </a:r>
            <a:r>
              <a:rPr lang="ar-SA" sz="2800" b="0" spc="-20" dirty="0" smtClean="0">
                <a:solidFill>
                  <a:srgbClr val="00B0F0"/>
                </a:solidFill>
                <a:cs typeface="Traditional Arabic" pitchFamily="2" charset="-78"/>
                <a:sym typeface="AGA Arabesque" pitchFamily="2" charset="2"/>
              </a:rPr>
              <a:t>يُرِيدُ اللَّهُ بِكُمُ الْيُسْرَ وَلا يُرِيدُ بِكُمُ الْعُسْرَ </a:t>
            </a:r>
            <a:r>
              <a:rPr lang="ar-SA" sz="2800" b="0" spc="-20" dirty="0" smtClean="0">
                <a:cs typeface="CTraditional Arabic"/>
                <a:sym typeface="AGA Arabesque" pitchFamily="2" charset="2"/>
              </a:rPr>
              <a:t>﴾</a:t>
            </a:r>
            <a:r>
              <a:rPr lang="ar-SA" sz="2800" b="0" spc="-20" dirty="0" smtClean="0">
                <a:cs typeface="Traditional Arabic" pitchFamily="2" charset="-78"/>
                <a:sym typeface="AGA Arabesque" pitchFamily="2" charset="2"/>
              </a:rPr>
              <a:t>.</a:t>
            </a:r>
            <a:endParaRPr lang="en-US" sz="2800" b="0" dirty="0" smtClean="0">
              <a:cs typeface="Traditional Arabic" pitchFamily="2" charset="-78"/>
              <a:sym typeface="AGA Arabesque" pitchFamily="2" charset="2"/>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الغلو في 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dirty="0"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7764">
                                            <p:txEl>
                                              <p:pRg st="0" end="0"/>
                                            </p:txEl>
                                          </p:spTgt>
                                        </p:tgtEl>
                                        <p:attrNameLst>
                                          <p:attrName>style.visibility</p:attrName>
                                        </p:attrNameLst>
                                      </p:cBhvr>
                                      <p:to>
                                        <p:strVal val="visible"/>
                                      </p:to>
                                    </p:set>
                                    <p:anim calcmode="lin" valueType="num">
                                      <p:cBhvr>
                                        <p:cTn id="7" dur="500" fill="hold"/>
                                        <p:tgtEl>
                                          <p:spTgt spid="117764">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1776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1776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7764">
                                            <p:txEl>
                                              <p:pRg st="1" end="1"/>
                                            </p:txEl>
                                          </p:spTgt>
                                        </p:tgtEl>
                                        <p:attrNameLst>
                                          <p:attrName>style.visibility</p:attrName>
                                        </p:attrNameLst>
                                      </p:cBhvr>
                                      <p:to>
                                        <p:strVal val="visible"/>
                                      </p:to>
                                    </p:set>
                                    <p:anim calcmode="lin" valueType="num">
                                      <p:cBhvr>
                                        <p:cTn id="14" dur="500" fill="hold"/>
                                        <p:tgtEl>
                                          <p:spTgt spid="117764">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1776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1776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7764">
                                            <p:txEl>
                                              <p:pRg st="2" end="2"/>
                                            </p:txEl>
                                          </p:spTgt>
                                        </p:tgtEl>
                                        <p:attrNameLst>
                                          <p:attrName>style.visibility</p:attrName>
                                        </p:attrNameLst>
                                      </p:cBhvr>
                                      <p:to>
                                        <p:strVal val="visible"/>
                                      </p:to>
                                    </p:set>
                                    <p:anim calcmode="lin" valueType="num">
                                      <p:cBhvr>
                                        <p:cTn id="21" dur="500" fill="hold"/>
                                        <p:tgtEl>
                                          <p:spTgt spid="117764">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1776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1776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7764">
                                            <p:txEl>
                                              <p:pRg st="3" end="3"/>
                                            </p:txEl>
                                          </p:spTgt>
                                        </p:tgtEl>
                                        <p:attrNameLst>
                                          <p:attrName>style.visibility</p:attrName>
                                        </p:attrNameLst>
                                      </p:cBhvr>
                                      <p:to>
                                        <p:strVal val="visible"/>
                                      </p:to>
                                    </p:set>
                                    <p:anim calcmode="lin" valueType="num">
                                      <p:cBhvr>
                                        <p:cTn id="28" dur="500" fill="hold"/>
                                        <p:tgtEl>
                                          <p:spTgt spid="117764">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1776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1776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7764">
                                            <p:txEl>
                                              <p:pRg st="4" end="4"/>
                                            </p:txEl>
                                          </p:spTgt>
                                        </p:tgtEl>
                                        <p:attrNameLst>
                                          <p:attrName>style.visibility</p:attrName>
                                        </p:attrNameLst>
                                      </p:cBhvr>
                                      <p:to>
                                        <p:strVal val="visible"/>
                                      </p:to>
                                    </p:set>
                                    <p:anim calcmode="lin" valueType="num">
                                      <p:cBhvr>
                                        <p:cTn id="35" dur="500" fill="hold"/>
                                        <p:tgtEl>
                                          <p:spTgt spid="117764">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17764">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1776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7764">
                                            <p:txEl>
                                              <p:pRg st="5" end="5"/>
                                            </p:txEl>
                                          </p:spTgt>
                                        </p:tgtEl>
                                        <p:attrNameLst>
                                          <p:attrName>style.visibility</p:attrName>
                                        </p:attrNameLst>
                                      </p:cBhvr>
                                      <p:to>
                                        <p:strVal val="visible"/>
                                      </p:to>
                                    </p:set>
                                    <p:anim calcmode="lin" valueType="num">
                                      <p:cBhvr>
                                        <p:cTn id="42" dur="500" fill="hold"/>
                                        <p:tgtEl>
                                          <p:spTgt spid="117764">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117764">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11776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BBE40C28-E51A-4FD8-B02A-E4BC08735FAD}" type="slidenum">
              <a:rPr lang="ar-SA" sz="1400"/>
              <a:pPr rtl="0"/>
              <a:t>186</a:t>
            </a:fld>
            <a:endParaRPr lang="en-US" sz="1400"/>
          </a:p>
        </p:txBody>
      </p:sp>
      <p:sp>
        <p:nvSpPr>
          <p:cNvPr id="117764" name="Rectangle 3"/>
          <p:cNvSpPr>
            <a:spLocks noChangeArrowheads="1"/>
          </p:cNvSpPr>
          <p:nvPr/>
        </p:nvSpPr>
        <p:spPr bwMode="auto">
          <a:xfrm>
            <a:off x="179388" y="1989138"/>
            <a:ext cx="8640762" cy="3394075"/>
          </a:xfrm>
          <a:prstGeom prst="rect">
            <a:avLst/>
          </a:prstGeom>
          <a:noFill/>
          <a:ln w="9525">
            <a:noFill/>
            <a:miter lim="800000"/>
            <a:headEnd/>
            <a:tailEnd/>
          </a:ln>
        </p:spPr>
        <p:txBody>
          <a:bodyPr/>
          <a:lstStyle/>
          <a:p>
            <a:pPr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sym typeface="AGA Arabesque" pitchFamily="2" charset="2"/>
              </a:rPr>
              <a:t>الوجه الثالث: </a:t>
            </a:r>
            <a:r>
              <a:rPr lang="ar-SA" sz="2800" dirty="0">
                <a:solidFill>
                  <a:srgbClr val="C00000"/>
                </a:solidFill>
                <a:cs typeface="Traditional Arabic" pitchFamily="2" charset="-78"/>
                <a:sym typeface="AGA Arabesque" pitchFamily="2" charset="2"/>
              </a:rPr>
              <a:t>الاستقامة</a:t>
            </a:r>
            <a:r>
              <a:rPr lang="ar-SA" sz="2800" dirty="0" smtClean="0">
                <a:solidFill>
                  <a:srgbClr val="C00000"/>
                </a:solidFill>
                <a:cs typeface="Traditional Arabic" pitchFamily="2" charset="-78"/>
                <a:sym typeface="AGA Arabesque" pitchFamily="2" charset="2"/>
              </a:rPr>
              <a:t>: </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sym typeface="AGA Arabesque" pitchFamily="2" charset="2"/>
              </a:rPr>
              <a:t>الاستقامة ملازمة النهج الصحيح الذي ثبت بكتاب الله وسنة رسوله </a:t>
            </a:r>
            <a:r>
              <a:rPr lang="ar-SA" sz="2800" b="0" dirty="0" err="1" smtClean="0">
                <a:cs typeface="CTraditional Arabic" pitchFamily="2" charset="-78"/>
                <a:sym typeface="AGA Arabesque" pitchFamily="2" charset="2"/>
              </a:rPr>
              <a:t>ج</a:t>
            </a:r>
            <a:r>
              <a:rPr lang="ar-SA" sz="2800" b="0" dirty="0" smtClean="0">
                <a:cs typeface="Traditional Arabic" pitchFamily="2" charset="-78"/>
                <a:sym typeface="AGA Arabesque" pitchFamily="2" charset="2"/>
              </a:rPr>
              <a:t>.</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sym typeface="AGA Arabesque" pitchFamily="2" charset="2"/>
              </a:rPr>
              <a:t>ولقد أمر الله سبحانه نبيه المصطفى </a:t>
            </a:r>
            <a:r>
              <a:rPr lang="ar-SA" sz="2800" b="0" dirty="0" err="1" smtClean="0">
                <a:cs typeface="CTraditional Arabic" pitchFamily="2" charset="-78"/>
                <a:sym typeface="AGA Arabesque" pitchFamily="2" charset="2"/>
              </a:rPr>
              <a:t>ج</a:t>
            </a:r>
            <a:r>
              <a:rPr lang="ar-SA" sz="2800" b="0" dirty="0" smtClean="0">
                <a:cs typeface="Traditional Arabic" pitchFamily="2" charset="-78"/>
                <a:sym typeface="AGA Arabesque" pitchFamily="2" charset="2"/>
              </a:rPr>
              <a:t> بذلك أمراً وضحاً في دلالته على الوسطية والسماحة واليسر بعيداً عن تلك الأطراف الذميمة من الإفراط والتفريط أو الغلو والتشديد.</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sym typeface="AGA Arabesque" pitchFamily="2" charset="2"/>
              </a:rPr>
              <a:t>قال تعالى: </a:t>
            </a:r>
            <a:r>
              <a:rPr lang="ar-SA" sz="2800" b="0" dirty="0" smtClean="0">
                <a:cs typeface="CTraditional Arabic"/>
                <a:sym typeface="AGA Arabesque" pitchFamily="2" charset="2"/>
              </a:rPr>
              <a:t>﴿ </a:t>
            </a:r>
            <a:r>
              <a:rPr lang="ar-SA" sz="2800" b="0" dirty="0" smtClean="0">
                <a:solidFill>
                  <a:srgbClr val="00B0F0"/>
                </a:solidFill>
                <a:cs typeface="Traditional Arabic" pitchFamily="2" charset="-78"/>
                <a:sym typeface="AGA Arabesque" pitchFamily="2" charset="2"/>
              </a:rPr>
              <a:t>فَاسْتَقِمْ </a:t>
            </a:r>
            <a:r>
              <a:rPr lang="ar-SA" sz="2800" b="0" dirty="0">
                <a:solidFill>
                  <a:srgbClr val="00B0F0"/>
                </a:solidFill>
                <a:cs typeface="Traditional Arabic" pitchFamily="2" charset="-78"/>
                <a:sym typeface="AGA Arabesque" pitchFamily="2" charset="2"/>
              </a:rPr>
              <a:t>كَمَا أُمِرْتَ وَمَنْ تَابَ مَعَكَ </a:t>
            </a:r>
            <a:r>
              <a:rPr lang="ar-SA" sz="2800" b="0" dirty="0" smtClean="0">
                <a:solidFill>
                  <a:srgbClr val="00B0F0"/>
                </a:solidFill>
                <a:cs typeface="Traditional Arabic" pitchFamily="2" charset="-78"/>
                <a:sym typeface="AGA Arabesque" pitchFamily="2" charset="2"/>
              </a:rPr>
              <a:t>وَلا تَطْغَوْا إِنَّهُ بِمَا تَعْمَلُونَ بَصِيرٌ </a:t>
            </a:r>
            <a:r>
              <a:rPr lang="ar-SA" sz="2800" b="0" dirty="0" smtClean="0">
                <a:cs typeface="CTraditional Arabic"/>
                <a:sym typeface="AGA Arabesque" pitchFamily="2" charset="2"/>
              </a:rPr>
              <a:t>﴾</a:t>
            </a:r>
            <a:r>
              <a:rPr lang="ar-SA" sz="2800" b="0" dirty="0" smtClean="0">
                <a:cs typeface="Traditional Arabic" pitchFamily="2" charset="-78"/>
                <a:sym typeface="AGA Arabesque" pitchFamily="2" charset="2"/>
              </a:rPr>
              <a:t>.</a:t>
            </a:r>
            <a:endParaRPr lang="en-US" sz="2800" b="0" dirty="0">
              <a:cs typeface="Traditional Arabic" pitchFamily="2" charset="-78"/>
              <a:sym typeface="AGA Arabesque" pitchFamily="2" charset="2"/>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الغلو في 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dirty="0"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7764">
                                            <p:txEl>
                                              <p:pRg st="0" end="0"/>
                                            </p:txEl>
                                          </p:spTgt>
                                        </p:tgtEl>
                                        <p:attrNameLst>
                                          <p:attrName>style.visibility</p:attrName>
                                        </p:attrNameLst>
                                      </p:cBhvr>
                                      <p:to>
                                        <p:strVal val="visible"/>
                                      </p:to>
                                    </p:set>
                                    <p:anim calcmode="lin" valueType="num">
                                      <p:cBhvr>
                                        <p:cTn id="7" dur="500" fill="hold"/>
                                        <p:tgtEl>
                                          <p:spTgt spid="117764">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1776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1776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7764">
                                            <p:txEl>
                                              <p:pRg st="1" end="1"/>
                                            </p:txEl>
                                          </p:spTgt>
                                        </p:tgtEl>
                                        <p:attrNameLst>
                                          <p:attrName>style.visibility</p:attrName>
                                        </p:attrNameLst>
                                      </p:cBhvr>
                                      <p:to>
                                        <p:strVal val="visible"/>
                                      </p:to>
                                    </p:set>
                                    <p:anim calcmode="lin" valueType="num">
                                      <p:cBhvr>
                                        <p:cTn id="14" dur="500" fill="hold"/>
                                        <p:tgtEl>
                                          <p:spTgt spid="117764">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1776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1776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7764">
                                            <p:txEl>
                                              <p:pRg st="2" end="2"/>
                                            </p:txEl>
                                          </p:spTgt>
                                        </p:tgtEl>
                                        <p:attrNameLst>
                                          <p:attrName>style.visibility</p:attrName>
                                        </p:attrNameLst>
                                      </p:cBhvr>
                                      <p:to>
                                        <p:strVal val="visible"/>
                                      </p:to>
                                    </p:set>
                                    <p:anim calcmode="lin" valueType="num">
                                      <p:cBhvr>
                                        <p:cTn id="21" dur="500" fill="hold"/>
                                        <p:tgtEl>
                                          <p:spTgt spid="117764">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1776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1776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7764">
                                            <p:txEl>
                                              <p:pRg st="3" end="3"/>
                                            </p:txEl>
                                          </p:spTgt>
                                        </p:tgtEl>
                                        <p:attrNameLst>
                                          <p:attrName>style.visibility</p:attrName>
                                        </p:attrNameLst>
                                      </p:cBhvr>
                                      <p:to>
                                        <p:strVal val="visible"/>
                                      </p:to>
                                    </p:set>
                                    <p:anim calcmode="lin" valueType="num">
                                      <p:cBhvr>
                                        <p:cTn id="28" dur="500" fill="hold"/>
                                        <p:tgtEl>
                                          <p:spTgt spid="117764">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1776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1776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ACB5F07F-6DAE-4ADA-98DB-DFE6A597A4F0}" type="slidenum">
              <a:rPr lang="ar-SA" sz="1400"/>
              <a:pPr rtl="0"/>
              <a:t>187</a:t>
            </a:fld>
            <a:endParaRPr lang="en-US" sz="1400"/>
          </a:p>
        </p:txBody>
      </p:sp>
      <p:sp>
        <p:nvSpPr>
          <p:cNvPr id="118788" name="Rectangle 3"/>
          <p:cNvSpPr>
            <a:spLocks noChangeArrowheads="1"/>
          </p:cNvSpPr>
          <p:nvPr/>
        </p:nvSpPr>
        <p:spPr bwMode="auto">
          <a:xfrm>
            <a:off x="179388" y="1989138"/>
            <a:ext cx="8640762" cy="1557337"/>
          </a:xfrm>
          <a:prstGeom prst="rect">
            <a:avLst/>
          </a:prstGeom>
          <a:noFill/>
          <a:ln w="9525">
            <a:noFill/>
            <a:miter lim="800000"/>
            <a:headEnd/>
            <a:tailEnd/>
          </a:ln>
        </p:spPr>
        <p:txBody>
          <a:bodyPr/>
          <a:lstStyle/>
          <a:p>
            <a:pPr marL="355600" indent="-3556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sym typeface="AGA Arabesque" pitchFamily="2" charset="2"/>
              </a:rPr>
              <a:t>جانب </a:t>
            </a:r>
            <a:r>
              <a:rPr lang="ar-SA" sz="2800" dirty="0">
                <a:solidFill>
                  <a:srgbClr val="C00000"/>
                </a:solidFill>
                <a:cs typeface="Traditional Arabic" pitchFamily="2" charset="-78"/>
                <a:sym typeface="AGA Arabesque" pitchFamily="2" charset="2"/>
              </a:rPr>
              <a:t>التحذير والنفير: </a:t>
            </a:r>
          </a:p>
          <a:p>
            <a:pPr marL="609600" indent="-609600" algn="justLow">
              <a:spcBef>
                <a:spcPts val="0"/>
              </a:spcBef>
              <a:buClr>
                <a:schemeClr val="folHlink"/>
              </a:buClr>
              <a:buSzPct val="60000"/>
              <a:buFont typeface="Wingdings" pitchFamily="2" charset="2"/>
              <a:buNone/>
            </a:pPr>
            <a:r>
              <a:rPr lang="ar-SA" sz="2800" dirty="0">
                <a:solidFill>
                  <a:srgbClr val="C00000"/>
                </a:solidFill>
                <a:cs typeface="Traditional Arabic" pitchFamily="2" charset="-78"/>
                <a:sym typeface="AGA Arabesque" pitchFamily="2" charset="2"/>
              </a:rPr>
              <a:t>الأسلوب الأول: النهي عن الغلو عموماً</a:t>
            </a:r>
            <a:r>
              <a:rPr lang="ar-SA" sz="2800" dirty="0" smtClean="0">
                <a:solidFill>
                  <a:srgbClr val="C00000"/>
                </a:solidFill>
                <a:cs typeface="Traditional Arabic" pitchFamily="2" charset="-78"/>
                <a:sym typeface="AGA Arabesque" pitchFamily="2" charset="2"/>
              </a:rPr>
              <a:t>:</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sym typeface="AGA Arabesque" pitchFamily="2" charset="2"/>
              </a:rPr>
              <a:t>ورد النهي القرآني عن الغلو والتجاوز والدعوة إلى الالتزام, وهذا هو الضابط الأساسي في الفهم والعمل لقضية الغلو, </a:t>
            </a:r>
            <a:r>
              <a:rPr lang="ar-SA" sz="2800" b="0" dirty="0">
                <a:cs typeface="Traditional Arabic" pitchFamily="2" charset="-78"/>
                <a:sym typeface="AGA Arabesque" pitchFamily="2" charset="2"/>
              </a:rPr>
              <a:t>قال تعالى</a:t>
            </a:r>
            <a:r>
              <a:rPr lang="ar-SA" sz="2800" b="0" dirty="0" smtClean="0">
                <a:cs typeface="Traditional Arabic" pitchFamily="2" charset="-78"/>
                <a:sym typeface="AGA Arabesque" pitchFamily="2" charset="2"/>
              </a:rPr>
              <a:t>:</a:t>
            </a:r>
            <a:r>
              <a:rPr lang="ar-SA" sz="2800" b="0" spc="-50" dirty="0" smtClean="0">
                <a:cs typeface="CTraditional Arabic" pitchFamily="2" charset="-78"/>
              </a:rPr>
              <a:t> ﴿ </a:t>
            </a:r>
            <a:r>
              <a:rPr lang="ar-SA" sz="2800" b="0" spc="-50" dirty="0" smtClean="0">
                <a:solidFill>
                  <a:srgbClr val="00B0F0"/>
                </a:solidFill>
                <a:cs typeface="Traditional Arabic" pitchFamily="2" charset="-78"/>
              </a:rPr>
              <a:t>تِلْكَ حُدُودُ اللَّهِ فَلا </a:t>
            </a:r>
            <a:r>
              <a:rPr lang="ar-SA" sz="2800" b="0" spc="-50" dirty="0" err="1" smtClean="0">
                <a:solidFill>
                  <a:srgbClr val="00B0F0"/>
                </a:solidFill>
                <a:cs typeface="Traditional Arabic" pitchFamily="2" charset="-78"/>
              </a:rPr>
              <a:t>تَعْتَدُوهَا</a:t>
            </a:r>
            <a:r>
              <a:rPr lang="ar-SA" sz="2800" b="0" spc="-50" dirty="0" smtClean="0">
                <a:solidFill>
                  <a:srgbClr val="00B0F0"/>
                </a:solidFill>
                <a:cs typeface="Traditional Arabic" pitchFamily="2" charset="-78"/>
              </a:rPr>
              <a:t> </a:t>
            </a:r>
            <a:r>
              <a:rPr lang="ar-SA" sz="2800" b="0" spc="-50" dirty="0" smtClean="0">
                <a:cs typeface="CTraditional Arabic" pitchFamily="2" charset="-78"/>
              </a:rPr>
              <a:t>﴾</a:t>
            </a:r>
            <a:r>
              <a:rPr lang="ar-SA" sz="2800" b="0" spc="-50" dirty="0" smtClean="0">
                <a:cs typeface="Traditional Arabic" pitchFamily="2" charset="-78"/>
              </a:rPr>
              <a:t>.</a:t>
            </a:r>
          </a:p>
          <a:p>
            <a:pPr marL="609600" indent="-609600"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sym typeface="AGA Arabesque" pitchFamily="2" charset="2"/>
              </a:rPr>
              <a:t>الأسلوب الثاني: النهي عن الغلو في الشرائع السابقة:</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sym typeface="AGA Arabesque" pitchFamily="2" charset="2"/>
              </a:rPr>
              <a:t>ورد التحذير من الغلو بالنهي عنه في شرائع الأنبياء السابقين, قال تعالى: </a:t>
            </a:r>
            <a:r>
              <a:rPr lang="ar-SA" sz="2800" b="0" dirty="0" smtClean="0">
                <a:cs typeface="CTraditional Arabic"/>
                <a:sym typeface="AGA Arabesque" pitchFamily="2" charset="2"/>
              </a:rPr>
              <a:t>﴿ </a:t>
            </a:r>
            <a:r>
              <a:rPr lang="ar-SA" sz="2800" b="0" dirty="0" smtClean="0">
                <a:solidFill>
                  <a:srgbClr val="00B0F0"/>
                </a:solidFill>
                <a:cs typeface="Traditional Arabic" pitchFamily="2" charset="-78"/>
                <a:sym typeface="AGA Arabesque" pitchFamily="2" charset="2"/>
              </a:rPr>
              <a:t>يَا أَهْلَ الْكِتَابِ لا تَغْلُوا فِي دِينِكُمْ وَلا تَقُولُوا عَلَى اللَّهِ إِلَّا الْحَقَّ</a:t>
            </a:r>
            <a:r>
              <a:rPr lang="ar-SA" sz="2800" b="0" dirty="0" smtClean="0">
                <a:cs typeface="Traditional Arabic" pitchFamily="2" charset="-78"/>
                <a:sym typeface="AGA Arabesque" pitchFamily="2" charset="2"/>
              </a:rPr>
              <a:t> </a:t>
            </a:r>
            <a:r>
              <a:rPr lang="ar-SA" sz="2800" b="0" dirty="0" smtClean="0">
                <a:cs typeface="CTraditional Arabic"/>
                <a:sym typeface="AGA Arabesque" pitchFamily="2" charset="2"/>
              </a:rPr>
              <a:t>﴾</a:t>
            </a:r>
            <a:r>
              <a:rPr lang="ar-SA" sz="2800" b="0" dirty="0" smtClean="0">
                <a:cs typeface="Traditional Arabic" pitchFamily="2" charset="-78"/>
                <a:sym typeface="AGA Arabesque" pitchFamily="2" charset="2"/>
              </a:rPr>
              <a:t>.</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الغلو في 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8788">
                                            <p:txEl>
                                              <p:pRg st="0" end="0"/>
                                            </p:txEl>
                                          </p:spTgt>
                                        </p:tgtEl>
                                        <p:attrNameLst>
                                          <p:attrName>style.visibility</p:attrName>
                                        </p:attrNameLst>
                                      </p:cBhvr>
                                      <p:to>
                                        <p:strVal val="visible"/>
                                      </p:to>
                                    </p:set>
                                    <p:anim calcmode="lin" valueType="num">
                                      <p:cBhvr>
                                        <p:cTn id="7" dur="500" fill="hold"/>
                                        <p:tgtEl>
                                          <p:spTgt spid="118788">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1878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1878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8788">
                                            <p:txEl>
                                              <p:pRg st="1" end="1"/>
                                            </p:txEl>
                                          </p:spTgt>
                                        </p:tgtEl>
                                        <p:attrNameLst>
                                          <p:attrName>style.visibility</p:attrName>
                                        </p:attrNameLst>
                                      </p:cBhvr>
                                      <p:to>
                                        <p:strVal val="visible"/>
                                      </p:to>
                                    </p:set>
                                    <p:anim calcmode="lin" valueType="num">
                                      <p:cBhvr>
                                        <p:cTn id="14" dur="500" fill="hold"/>
                                        <p:tgtEl>
                                          <p:spTgt spid="118788">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18788">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1878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8788">
                                            <p:txEl>
                                              <p:pRg st="2" end="2"/>
                                            </p:txEl>
                                          </p:spTgt>
                                        </p:tgtEl>
                                        <p:attrNameLst>
                                          <p:attrName>style.visibility</p:attrName>
                                        </p:attrNameLst>
                                      </p:cBhvr>
                                      <p:to>
                                        <p:strVal val="visible"/>
                                      </p:to>
                                    </p:set>
                                    <p:anim calcmode="lin" valueType="num">
                                      <p:cBhvr>
                                        <p:cTn id="21" dur="500" fill="hold"/>
                                        <p:tgtEl>
                                          <p:spTgt spid="118788">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1878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1878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8788">
                                            <p:txEl>
                                              <p:pRg st="3" end="3"/>
                                            </p:txEl>
                                          </p:spTgt>
                                        </p:tgtEl>
                                        <p:attrNameLst>
                                          <p:attrName>style.visibility</p:attrName>
                                        </p:attrNameLst>
                                      </p:cBhvr>
                                      <p:to>
                                        <p:strVal val="visible"/>
                                      </p:to>
                                    </p:set>
                                    <p:anim calcmode="lin" valueType="num">
                                      <p:cBhvr>
                                        <p:cTn id="28" dur="500" fill="hold"/>
                                        <p:tgtEl>
                                          <p:spTgt spid="118788">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18788">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18788">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8788">
                                            <p:txEl>
                                              <p:pRg st="4" end="4"/>
                                            </p:txEl>
                                          </p:spTgt>
                                        </p:tgtEl>
                                        <p:attrNameLst>
                                          <p:attrName>style.visibility</p:attrName>
                                        </p:attrNameLst>
                                      </p:cBhvr>
                                      <p:to>
                                        <p:strVal val="visible"/>
                                      </p:to>
                                    </p:set>
                                    <p:anim calcmode="lin" valueType="num">
                                      <p:cBhvr>
                                        <p:cTn id="35" dur="500" fill="hold"/>
                                        <p:tgtEl>
                                          <p:spTgt spid="118788">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18788">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1878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ACB5F07F-6DAE-4ADA-98DB-DFE6A597A4F0}" type="slidenum">
              <a:rPr lang="ar-SA" sz="1400"/>
              <a:pPr rtl="0"/>
              <a:t>188</a:t>
            </a:fld>
            <a:endParaRPr lang="en-US" sz="1400"/>
          </a:p>
        </p:txBody>
      </p:sp>
      <p:sp>
        <p:nvSpPr>
          <p:cNvPr id="118788" name="Rectangle 3"/>
          <p:cNvSpPr>
            <a:spLocks noChangeArrowheads="1"/>
          </p:cNvSpPr>
          <p:nvPr/>
        </p:nvSpPr>
        <p:spPr bwMode="auto">
          <a:xfrm>
            <a:off x="179388" y="1989138"/>
            <a:ext cx="8640762" cy="1557337"/>
          </a:xfrm>
          <a:prstGeom prst="rect">
            <a:avLst/>
          </a:prstGeom>
          <a:noFill/>
          <a:ln w="9525">
            <a:noFill/>
            <a:miter lim="800000"/>
            <a:headEnd/>
            <a:tailEnd/>
          </a:ln>
        </p:spPr>
        <p:txBody>
          <a:bodyPr/>
          <a:lstStyle/>
          <a:p>
            <a:pPr marL="609600" indent="-609600"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sym typeface="AGA Arabesque" pitchFamily="2" charset="2"/>
              </a:rPr>
              <a:t>الأسلوب </a:t>
            </a:r>
            <a:r>
              <a:rPr lang="ar-SA" sz="2800" dirty="0">
                <a:solidFill>
                  <a:srgbClr val="C00000"/>
                </a:solidFill>
                <a:cs typeface="Traditional Arabic" pitchFamily="2" charset="-78"/>
                <a:sym typeface="AGA Arabesque" pitchFamily="2" charset="2"/>
              </a:rPr>
              <a:t>الثالث: النهي عن الغلو في الأمور الصغيرة</a:t>
            </a:r>
            <a:r>
              <a:rPr lang="ar-SA" sz="2800" dirty="0" smtClean="0">
                <a:solidFill>
                  <a:srgbClr val="C00000"/>
                </a:solidFill>
                <a:cs typeface="Traditional Arabic" pitchFamily="2" charset="-78"/>
                <a:sym typeface="AGA Arabesque" pitchFamily="2" charset="2"/>
              </a:rPr>
              <a:t>:</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sym typeface="AGA Arabesque" pitchFamily="2" charset="2"/>
              </a:rPr>
              <a:t>ورد النهي عن الغلو في صوره العامة كلها صغيرها وكبيرها, لأن النهي عن الغلو في صغائر الأمور هو من باب أولى نهي عن الغلو في كبارها.</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sym typeface="AGA Arabesque" pitchFamily="2" charset="2"/>
              </a:rPr>
              <a:t>منهج الإسلام منهج متكامل فيه وقاية كما فيه علاج بعد وقوع الضرر أو الأذى.</a:t>
            </a:r>
          </a:p>
          <a:p>
            <a:pPr marL="609600" indent="-609600"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sym typeface="AGA Arabesque" pitchFamily="2" charset="2"/>
              </a:rPr>
              <a:t>الأسلوب الرابع: بيان سوء عاقبة الغلو: </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sym typeface="AGA Arabesque" pitchFamily="2" charset="2"/>
              </a:rPr>
              <a:t>إن المتشدد في العبادة أو الطاعة فوق الحد المشروع إنما يريد التقرب إلى الله والاستزادة من الخير ومضاعفة الأجر والثواب، لكن النتيجة - التي أخبر </a:t>
            </a:r>
            <a:r>
              <a:rPr lang="ar-SA" sz="2800" b="0" dirty="0" err="1" smtClean="0">
                <a:cs typeface="Traditional Arabic" pitchFamily="2" charset="-78"/>
                <a:sym typeface="AGA Arabesque" pitchFamily="2" charset="2"/>
              </a:rPr>
              <a:t>بها</a:t>
            </a:r>
            <a:r>
              <a:rPr lang="ar-SA" sz="2800" b="0" dirty="0" smtClean="0">
                <a:cs typeface="Traditional Arabic" pitchFamily="2" charset="-78"/>
                <a:sym typeface="AGA Arabesque" pitchFamily="2" charset="2"/>
              </a:rPr>
              <a:t> الشارع - غير ذلك، ففي الحديث الصحيح عن النبي </a:t>
            </a:r>
            <a:r>
              <a:rPr lang="ar-SA" sz="2800" b="0" dirty="0" err="1" smtClean="0">
                <a:cs typeface="CTraditional Arabic" pitchFamily="2" charset="-78"/>
                <a:sym typeface="AGA Arabesque" pitchFamily="2" charset="2"/>
              </a:rPr>
              <a:t>ج</a:t>
            </a:r>
            <a:r>
              <a:rPr lang="ar-SA" sz="2800" b="0" dirty="0" smtClean="0">
                <a:cs typeface="Traditional Arabic" pitchFamily="2" charset="-78"/>
                <a:sym typeface="AGA Arabesque" pitchFamily="2" charset="2"/>
              </a:rPr>
              <a:t> أنه قال:”</a:t>
            </a:r>
            <a:r>
              <a:rPr lang="ar-SA" sz="2800" b="0" dirty="0" smtClean="0">
                <a:solidFill>
                  <a:srgbClr val="FF0000"/>
                </a:solidFill>
                <a:cs typeface="Traditional Arabic" pitchFamily="2" charset="-78"/>
                <a:sym typeface="AGA Arabesque" pitchFamily="2" charset="2"/>
              </a:rPr>
              <a:t>هَلَكَ ‏الْمُتَنَطِّعُونَ ‏قَالَهَا ثَلَاثًا</a:t>
            </a:r>
            <a:r>
              <a:rPr lang="ar-SA" sz="2800" b="0" dirty="0" smtClean="0">
                <a:cs typeface="Traditional Arabic" pitchFamily="2" charset="-78"/>
                <a:sym typeface="AGA Arabesque" pitchFamily="2" charset="2"/>
              </a:rPr>
              <a:t>”.</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الغلو في 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dirty="0"/>
              <a:t>العقيدة الإسلامية</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8788">
                                            <p:txEl>
                                              <p:pRg st="0" end="0"/>
                                            </p:txEl>
                                          </p:spTgt>
                                        </p:tgtEl>
                                        <p:attrNameLst>
                                          <p:attrName>style.visibility</p:attrName>
                                        </p:attrNameLst>
                                      </p:cBhvr>
                                      <p:to>
                                        <p:strVal val="visible"/>
                                      </p:to>
                                    </p:set>
                                    <p:anim calcmode="lin" valueType="num">
                                      <p:cBhvr>
                                        <p:cTn id="7" dur="500" fill="hold"/>
                                        <p:tgtEl>
                                          <p:spTgt spid="118788">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1878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1878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8788">
                                            <p:txEl>
                                              <p:pRg st="1" end="1"/>
                                            </p:txEl>
                                          </p:spTgt>
                                        </p:tgtEl>
                                        <p:attrNameLst>
                                          <p:attrName>style.visibility</p:attrName>
                                        </p:attrNameLst>
                                      </p:cBhvr>
                                      <p:to>
                                        <p:strVal val="visible"/>
                                      </p:to>
                                    </p:set>
                                    <p:anim calcmode="lin" valueType="num">
                                      <p:cBhvr>
                                        <p:cTn id="14" dur="500" fill="hold"/>
                                        <p:tgtEl>
                                          <p:spTgt spid="118788">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18788">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1878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8788">
                                            <p:txEl>
                                              <p:pRg st="2" end="2"/>
                                            </p:txEl>
                                          </p:spTgt>
                                        </p:tgtEl>
                                        <p:attrNameLst>
                                          <p:attrName>style.visibility</p:attrName>
                                        </p:attrNameLst>
                                      </p:cBhvr>
                                      <p:to>
                                        <p:strVal val="visible"/>
                                      </p:to>
                                    </p:set>
                                    <p:anim calcmode="lin" valueType="num">
                                      <p:cBhvr>
                                        <p:cTn id="21" dur="500" fill="hold"/>
                                        <p:tgtEl>
                                          <p:spTgt spid="118788">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1878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1878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8788">
                                            <p:txEl>
                                              <p:pRg st="3" end="3"/>
                                            </p:txEl>
                                          </p:spTgt>
                                        </p:tgtEl>
                                        <p:attrNameLst>
                                          <p:attrName>style.visibility</p:attrName>
                                        </p:attrNameLst>
                                      </p:cBhvr>
                                      <p:to>
                                        <p:strVal val="visible"/>
                                      </p:to>
                                    </p:set>
                                    <p:anim calcmode="lin" valueType="num">
                                      <p:cBhvr>
                                        <p:cTn id="28" dur="500" fill="hold"/>
                                        <p:tgtEl>
                                          <p:spTgt spid="118788">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18788">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18788">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8788">
                                            <p:txEl>
                                              <p:pRg st="4" end="4"/>
                                            </p:txEl>
                                          </p:spTgt>
                                        </p:tgtEl>
                                        <p:attrNameLst>
                                          <p:attrName>style.visibility</p:attrName>
                                        </p:attrNameLst>
                                      </p:cBhvr>
                                      <p:to>
                                        <p:strVal val="visible"/>
                                      </p:to>
                                    </p:set>
                                    <p:anim calcmode="lin" valueType="num">
                                      <p:cBhvr>
                                        <p:cTn id="35" dur="500" fill="hold"/>
                                        <p:tgtEl>
                                          <p:spTgt spid="118788">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18788">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1878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A0DD4B1E-DEEB-4682-84DE-F56B9790E06A}" type="slidenum">
              <a:rPr lang="ar-SA" sz="1400"/>
              <a:pPr rtl="0"/>
              <a:t>189</a:t>
            </a:fld>
            <a:endParaRPr lang="en-US" sz="1400"/>
          </a:p>
        </p:txBody>
      </p:sp>
      <p:sp>
        <p:nvSpPr>
          <p:cNvPr id="119812" name="Rectangle 3"/>
          <p:cNvSpPr>
            <a:spLocks noChangeArrowheads="1"/>
          </p:cNvSpPr>
          <p:nvPr/>
        </p:nvSpPr>
        <p:spPr bwMode="auto">
          <a:xfrm>
            <a:off x="179388" y="1989138"/>
            <a:ext cx="8640762" cy="1744662"/>
          </a:xfrm>
          <a:prstGeom prst="rect">
            <a:avLst/>
          </a:prstGeom>
          <a:noFill/>
          <a:ln w="9525">
            <a:noFill/>
            <a:miter lim="800000"/>
            <a:headEnd/>
            <a:tailEnd/>
          </a:ln>
        </p:spPr>
        <p:txBody>
          <a:bodyPr/>
          <a:lstStyle/>
          <a:p>
            <a:pPr marL="355600" indent="-355600" algn="justLow">
              <a:spcBef>
                <a:spcPts val="0"/>
              </a:spcBef>
              <a:buClr>
                <a:srgbClr val="3366FF"/>
              </a:buClr>
              <a:buSzPct val="120000"/>
              <a:buFont typeface="Wingdings" pitchFamily="2" charset="2"/>
              <a:buChar char="§"/>
            </a:pPr>
            <a:r>
              <a:rPr lang="ar-SA" sz="2800" b="0" dirty="0">
                <a:solidFill>
                  <a:srgbClr val="0000FF"/>
                </a:solidFill>
                <a:latin typeface="+mn-lt"/>
                <a:cs typeface="SKR HEAD1" pitchFamily="2" charset="-78"/>
                <a:sym typeface="AGA Arabesque" pitchFamily="2" charset="2"/>
              </a:rPr>
              <a:t>بعض صور الغلو ومخاطرها </a:t>
            </a:r>
          </a:p>
          <a:p>
            <a:pPr marL="609600" indent="-609600" algn="justLow">
              <a:spcBef>
                <a:spcPts val="0"/>
              </a:spcBef>
              <a:buClr>
                <a:schemeClr val="folHlink"/>
              </a:buClr>
              <a:buSzPct val="60000"/>
              <a:buFont typeface="Wingdings" pitchFamily="2" charset="2"/>
              <a:buNone/>
            </a:pPr>
            <a:r>
              <a:rPr lang="ar-SA" sz="2800" dirty="0">
                <a:solidFill>
                  <a:srgbClr val="C00000"/>
                </a:solidFill>
                <a:cs typeface="Traditional Arabic" pitchFamily="2" charset="-78"/>
                <a:sym typeface="AGA Arabesque" pitchFamily="2" charset="2"/>
              </a:rPr>
              <a:t>الصورة </a:t>
            </a:r>
            <a:r>
              <a:rPr lang="ar-SA" sz="2800" dirty="0" smtClean="0">
                <a:solidFill>
                  <a:srgbClr val="C00000"/>
                </a:solidFill>
                <a:cs typeface="Traditional Arabic" pitchFamily="2" charset="-78"/>
                <a:sym typeface="AGA Arabesque" pitchFamily="2" charset="2"/>
              </a:rPr>
              <a:t>الأولى: التكفير:</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sym typeface="AGA Arabesque" pitchFamily="2" charset="2"/>
              </a:rPr>
              <a:t>التكفير هو الحكم بكفر المسلم وسلب اسم الإيمان والإسلام عنه.</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sym typeface="AGA Arabesque" pitchFamily="2" charset="2"/>
              </a:rPr>
              <a:t>يحذر الحق </a:t>
            </a:r>
            <a:r>
              <a:rPr lang="ar-SA" sz="2800" b="0" dirty="0" smtClean="0">
                <a:cs typeface="Traditional Arabic" pitchFamily="2" charset="-78"/>
                <a:sym typeface="AGA Arabesque"/>
              </a:rPr>
              <a:t> المؤمنين من تكفير من يعلن إسلامه قبل التثبت, ولو كان في أصعب الأوقات كوقت الحرب والقتال الذي يصعب فيه البحث والتثبت,</a:t>
            </a:r>
            <a:r>
              <a:rPr lang="ar-SA" sz="2800" b="0" dirty="0" smtClean="0">
                <a:cs typeface="Traditional Arabic" pitchFamily="2" charset="-78"/>
                <a:sym typeface="AGA Arabesque" pitchFamily="2" charset="2"/>
              </a:rPr>
              <a:t> </a:t>
            </a:r>
            <a:r>
              <a:rPr lang="ar-SA" sz="2800" b="0" dirty="0">
                <a:cs typeface="Traditional Arabic" pitchFamily="2" charset="-78"/>
                <a:sym typeface="AGA Arabesque" pitchFamily="2" charset="2"/>
              </a:rPr>
              <a:t>قال تعالى</a:t>
            </a:r>
            <a:r>
              <a:rPr lang="ar-SA" sz="2800" b="0" dirty="0" smtClean="0">
                <a:cs typeface="Traditional Arabic" pitchFamily="2" charset="-78"/>
                <a:sym typeface="AGA Arabesque" pitchFamily="2" charset="2"/>
              </a:rPr>
              <a:t>: </a:t>
            </a:r>
            <a:r>
              <a:rPr lang="ar-SA" sz="2800" b="0" dirty="0" smtClean="0">
                <a:cs typeface="CTraditional Arabic"/>
                <a:sym typeface="AGA Arabesque" pitchFamily="2" charset="2"/>
              </a:rPr>
              <a:t>﴿</a:t>
            </a:r>
            <a:r>
              <a:rPr lang="ar-SA" sz="2800" b="0" dirty="0" smtClean="0">
                <a:cs typeface="Traditional Arabic" pitchFamily="2" charset="-78"/>
                <a:sym typeface="AGA Arabesque" pitchFamily="2" charset="2"/>
              </a:rPr>
              <a:t> </a:t>
            </a:r>
            <a:r>
              <a:rPr lang="ar-SA" sz="2800" b="0" dirty="0">
                <a:solidFill>
                  <a:srgbClr val="00B0F0"/>
                </a:solidFill>
                <a:cs typeface="Traditional Arabic" pitchFamily="2" charset="-78"/>
                <a:sym typeface="AGA Arabesque" pitchFamily="2" charset="2"/>
              </a:rPr>
              <a:t>يَا أَيُّهَا الَّذِينَ آمَنُوا إِذَا ضَرَبْتُمْ فِي سَبِيلِ اللَّهِ فَتَبَيَّنُوا وَلا تَقُولُوا لِمَنْ أَلْقَى إِلَيْكُمُ السَّلامَ لَسْتَ مُؤْمِناً تَبْتَغُونَ عَرَضَ الْحَيَاةِ </a:t>
            </a:r>
            <a:r>
              <a:rPr lang="ar-SA" sz="2800" b="0" dirty="0" smtClean="0">
                <a:solidFill>
                  <a:srgbClr val="00B0F0"/>
                </a:solidFill>
                <a:cs typeface="Traditional Arabic" pitchFamily="2" charset="-78"/>
                <a:sym typeface="AGA Arabesque" pitchFamily="2" charset="2"/>
              </a:rPr>
              <a:t>الدُّنْيَا</a:t>
            </a:r>
            <a:r>
              <a:rPr lang="ar-SA" sz="2800" b="0" dirty="0" smtClean="0">
                <a:cs typeface="Traditional Arabic" pitchFamily="2" charset="-78"/>
                <a:sym typeface="AGA Arabesque" pitchFamily="2" charset="2"/>
              </a:rPr>
              <a:t> </a:t>
            </a:r>
            <a:r>
              <a:rPr lang="ar-SA" sz="2800" b="0" dirty="0" smtClean="0">
                <a:cs typeface="CTraditional Arabic"/>
                <a:sym typeface="AGA Arabesque" pitchFamily="2" charset="2"/>
              </a:rPr>
              <a:t>﴾</a:t>
            </a:r>
            <a:r>
              <a:rPr lang="ar-SA" sz="2800" b="0" dirty="0" smtClean="0">
                <a:cs typeface="Traditional Arabic" pitchFamily="2" charset="-78"/>
                <a:sym typeface="AGA Arabesque" pitchFamily="2" charset="2"/>
              </a:rPr>
              <a:t>. </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sym typeface="AGA Arabesque" pitchFamily="2" charset="2"/>
              </a:rPr>
              <a:t>السلام يعني الإسلام, بدليل قوله: </a:t>
            </a:r>
            <a:r>
              <a:rPr lang="ar-SA" sz="2800" b="0" dirty="0" smtClean="0">
                <a:cs typeface="CTraditional Arabic"/>
                <a:sym typeface="AGA Arabesque" pitchFamily="2" charset="2"/>
              </a:rPr>
              <a:t>﴿ </a:t>
            </a:r>
            <a:r>
              <a:rPr lang="ar-SA" sz="2800" b="0" dirty="0" smtClean="0">
                <a:solidFill>
                  <a:srgbClr val="00B0F0"/>
                </a:solidFill>
                <a:cs typeface="Traditional Arabic" pitchFamily="2" charset="-78"/>
                <a:sym typeface="AGA Arabesque" pitchFamily="2" charset="2"/>
              </a:rPr>
              <a:t>لَسْتَ مُؤْمِناً</a:t>
            </a:r>
            <a:r>
              <a:rPr lang="ar-SA" sz="2800" b="0" dirty="0" smtClean="0">
                <a:cs typeface="CTraditional Arabic"/>
                <a:sym typeface="AGA Arabesque" pitchFamily="2" charset="2"/>
              </a:rPr>
              <a:t> ﴾</a:t>
            </a:r>
            <a:r>
              <a:rPr lang="ar-SA" sz="2800" b="0" dirty="0" smtClean="0">
                <a:cs typeface="Traditional Arabic" pitchFamily="2" charset="-78"/>
                <a:sym typeface="AGA Arabesque" pitchFamily="2" charset="2"/>
              </a:rPr>
              <a:t>, والمعنى: لا تقولوا لمن أظهر الإسلام لست مؤمنا, </a:t>
            </a:r>
            <a:r>
              <a:rPr lang="ar-SA" sz="2800" b="0" dirty="0" err="1" smtClean="0">
                <a:cs typeface="Traditional Arabic" pitchFamily="2" charset="-78"/>
                <a:sym typeface="AGA Arabesque" pitchFamily="2" charset="2"/>
              </a:rPr>
              <a:t>تسلبون</a:t>
            </a:r>
            <a:r>
              <a:rPr lang="ar-SA" sz="2800" b="0" dirty="0" smtClean="0">
                <a:cs typeface="Traditional Arabic" pitchFamily="2" charset="-78"/>
                <a:sym typeface="AGA Arabesque" pitchFamily="2" charset="2"/>
              </a:rPr>
              <a:t> عنه صفة إسلامه وإيمانه.</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الغلو في 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9812">
                                            <p:txEl>
                                              <p:pRg st="0" end="0"/>
                                            </p:txEl>
                                          </p:spTgt>
                                        </p:tgtEl>
                                        <p:attrNameLst>
                                          <p:attrName>style.visibility</p:attrName>
                                        </p:attrNameLst>
                                      </p:cBhvr>
                                      <p:to>
                                        <p:strVal val="visible"/>
                                      </p:to>
                                    </p:set>
                                    <p:anim calcmode="lin" valueType="num">
                                      <p:cBhvr>
                                        <p:cTn id="7" dur="500" fill="hold"/>
                                        <p:tgtEl>
                                          <p:spTgt spid="119812">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1981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1981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9812">
                                            <p:txEl>
                                              <p:pRg st="1" end="1"/>
                                            </p:txEl>
                                          </p:spTgt>
                                        </p:tgtEl>
                                        <p:attrNameLst>
                                          <p:attrName>style.visibility</p:attrName>
                                        </p:attrNameLst>
                                      </p:cBhvr>
                                      <p:to>
                                        <p:strVal val="visible"/>
                                      </p:to>
                                    </p:set>
                                    <p:anim calcmode="lin" valueType="num">
                                      <p:cBhvr>
                                        <p:cTn id="14" dur="500" fill="hold"/>
                                        <p:tgtEl>
                                          <p:spTgt spid="119812">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1981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1981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9812">
                                            <p:txEl>
                                              <p:pRg st="2" end="2"/>
                                            </p:txEl>
                                          </p:spTgt>
                                        </p:tgtEl>
                                        <p:attrNameLst>
                                          <p:attrName>style.visibility</p:attrName>
                                        </p:attrNameLst>
                                      </p:cBhvr>
                                      <p:to>
                                        <p:strVal val="visible"/>
                                      </p:to>
                                    </p:set>
                                    <p:anim calcmode="lin" valueType="num">
                                      <p:cBhvr>
                                        <p:cTn id="21" dur="500" fill="hold"/>
                                        <p:tgtEl>
                                          <p:spTgt spid="119812">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19812">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1981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9812">
                                            <p:txEl>
                                              <p:pRg st="3" end="3"/>
                                            </p:txEl>
                                          </p:spTgt>
                                        </p:tgtEl>
                                        <p:attrNameLst>
                                          <p:attrName>style.visibility</p:attrName>
                                        </p:attrNameLst>
                                      </p:cBhvr>
                                      <p:to>
                                        <p:strVal val="visible"/>
                                      </p:to>
                                    </p:set>
                                    <p:anim calcmode="lin" valueType="num">
                                      <p:cBhvr>
                                        <p:cTn id="28" dur="500" fill="hold"/>
                                        <p:tgtEl>
                                          <p:spTgt spid="119812">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19812">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1981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9812">
                                            <p:txEl>
                                              <p:pRg st="4" end="4"/>
                                            </p:txEl>
                                          </p:spTgt>
                                        </p:tgtEl>
                                        <p:attrNameLst>
                                          <p:attrName>style.visibility</p:attrName>
                                        </p:attrNameLst>
                                      </p:cBhvr>
                                      <p:to>
                                        <p:strVal val="visible"/>
                                      </p:to>
                                    </p:set>
                                    <p:anim calcmode="lin" valueType="num">
                                      <p:cBhvr>
                                        <p:cTn id="35" dur="500" fill="hold"/>
                                        <p:tgtEl>
                                          <p:spTgt spid="119812">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19812">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198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94230904-58F7-422A-8273-9B57BC7C4563}" type="slidenum">
              <a:rPr lang="ar-SA" sz="1400"/>
              <a:pPr rtl="0"/>
              <a:t>190</a:t>
            </a:fld>
            <a:endParaRPr lang="en-US" sz="1400"/>
          </a:p>
        </p:txBody>
      </p:sp>
      <p:sp>
        <p:nvSpPr>
          <p:cNvPr id="120836" name="Rectangle 3"/>
          <p:cNvSpPr>
            <a:spLocks noChangeArrowheads="1"/>
          </p:cNvSpPr>
          <p:nvPr/>
        </p:nvSpPr>
        <p:spPr bwMode="auto">
          <a:xfrm>
            <a:off x="179388" y="1989138"/>
            <a:ext cx="8640762" cy="4797425"/>
          </a:xfrm>
          <a:prstGeom prst="rect">
            <a:avLst/>
          </a:prstGeom>
          <a:noFill/>
          <a:ln w="9525">
            <a:noFill/>
            <a:miter lim="800000"/>
            <a:headEnd/>
            <a:tailEnd/>
          </a:ln>
        </p:spPr>
        <p:txBody>
          <a:bodyPr/>
          <a:lstStyle/>
          <a:p>
            <a:pPr marL="355600" indent="-3556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sym typeface="AGA Arabesque" pitchFamily="2" charset="2"/>
              </a:rPr>
              <a:t>أخطار التكفير:</a:t>
            </a:r>
          </a:p>
          <a:p>
            <a:pPr marL="609600" indent="-609600" algn="justLow">
              <a:spcBef>
                <a:spcPts val="0"/>
              </a:spcBef>
              <a:buClr>
                <a:schemeClr val="folHlink"/>
              </a:buClr>
              <a:buSzPct val="60000"/>
              <a:buFont typeface="Wingdings" pitchFamily="2" charset="2"/>
              <a:buNone/>
            </a:pPr>
            <a:r>
              <a:rPr lang="ar-SA" sz="2800" b="0" dirty="0" smtClean="0">
                <a:cs typeface="Traditional Arabic" pitchFamily="2" charset="-78"/>
                <a:sym typeface="AGA Arabesque" pitchFamily="2" charset="2"/>
              </a:rPr>
              <a:t>1- أنه يؤدي إلى استحلال الدماء والأعراض والأموال.</a:t>
            </a:r>
          </a:p>
          <a:p>
            <a:pPr marL="355600" indent="-355600" algn="justLow">
              <a:spcBef>
                <a:spcPts val="0"/>
              </a:spcBef>
              <a:buClr>
                <a:schemeClr val="folHlink"/>
              </a:buClr>
              <a:buSzPct val="60000"/>
              <a:buFont typeface="Wingdings" pitchFamily="2" charset="2"/>
              <a:buNone/>
            </a:pPr>
            <a:r>
              <a:rPr lang="ar-SA" sz="2800" b="0" spc="-30" dirty="0" smtClean="0">
                <a:cs typeface="Traditional Arabic" pitchFamily="2" charset="-78"/>
                <a:sym typeface="AGA Arabesque" pitchFamily="2" charset="2"/>
              </a:rPr>
              <a:t>2- أنه يؤدي إلى الخروج على الأئمة, ونقض الطاعة في بلاد تعلن الإسلام وتقيم أحكامه.</a:t>
            </a:r>
          </a:p>
          <a:p>
            <a:pPr marL="355600" indent="-355600" algn="justLow">
              <a:spcBef>
                <a:spcPts val="0"/>
              </a:spcBef>
              <a:buClr>
                <a:schemeClr val="folHlink"/>
              </a:buClr>
              <a:buSzPct val="60000"/>
            </a:pPr>
            <a:r>
              <a:rPr lang="ar-SA" sz="2800" b="0" dirty="0" smtClean="0">
                <a:cs typeface="Traditional Arabic" pitchFamily="2" charset="-78"/>
                <a:sym typeface="AGA Arabesque" pitchFamily="2" charset="2"/>
              </a:rPr>
              <a:t>3- إذهاب نعمة الأمن، ونشر الخوف وترويع الآمنين, مع أن نعمة الأمن والرزق من أعظم المنن التي من الله </a:t>
            </a:r>
            <a:r>
              <a:rPr lang="ar-SA" sz="2800" b="0" dirty="0" err="1" smtClean="0">
                <a:cs typeface="Traditional Arabic" pitchFamily="2" charset="-78"/>
                <a:sym typeface="AGA Arabesque" pitchFamily="2" charset="2"/>
              </a:rPr>
              <a:t>بها</a:t>
            </a:r>
            <a:r>
              <a:rPr lang="ar-SA" sz="2800" b="0" dirty="0" smtClean="0">
                <a:cs typeface="Traditional Arabic" pitchFamily="2" charset="-78"/>
                <a:sym typeface="AGA Arabesque" pitchFamily="2" charset="2"/>
              </a:rPr>
              <a:t> على العباد عموماً.</a:t>
            </a:r>
            <a:endParaRPr lang="ar-SA" sz="2800" dirty="0" smtClean="0">
              <a:solidFill>
                <a:srgbClr val="C00000"/>
              </a:solidFill>
              <a:cs typeface="Traditional Arabic" pitchFamily="2" charset="-78"/>
              <a:sym typeface="AGA Arabesque" pitchFamily="2" charset="2"/>
            </a:endParaRPr>
          </a:p>
          <a:p>
            <a:pPr marL="355600" indent="-355600" algn="justLow">
              <a:spcBef>
                <a:spcPts val="0"/>
              </a:spcBef>
              <a:buClr>
                <a:srgbClr val="C00000"/>
              </a:buClr>
              <a:buSzPct val="100000"/>
              <a:buFont typeface="Arial" pitchFamily="34" charset="0"/>
              <a:buChar char="•"/>
            </a:pPr>
            <a:r>
              <a:rPr lang="ar-SA" sz="2800" dirty="0" smtClean="0">
                <a:solidFill>
                  <a:srgbClr val="C00000"/>
                </a:solidFill>
                <a:cs typeface="Traditional Arabic" pitchFamily="2" charset="-78"/>
                <a:sym typeface="AGA Arabesque" pitchFamily="2" charset="2"/>
              </a:rPr>
              <a:t>خطورة </a:t>
            </a:r>
            <a:r>
              <a:rPr lang="ar-SA" sz="2800" dirty="0">
                <a:solidFill>
                  <a:srgbClr val="C00000"/>
                </a:solidFill>
                <a:cs typeface="Traditional Arabic" pitchFamily="2" charset="-78"/>
                <a:sym typeface="AGA Arabesque" pitchFamily="2" charset="2"/>
              </a:rPr>
              <a:t>الحكم بالتكفير</a:t>
            </a:r>
            <a:r>
              <a:rPr lang="ar-SA" sz="2800" dirty="0" smtClean="0">
                <a:solidFill>
                  <a:srgbClr val="C00000"/>
                </a:solidFill>
                <a:cs typeface="Traditional Arabic" pitchFamily="2" charset="-78"/>
                <a:sym typeface="AGA Arabesque" pitchFamily="2" charset="2"/>
              </a:rPr>
              <a:t>:</a:t>
            </a:r>
          </a:p>
          <a:p>
            <a:pPr marL="355600" indent="-355600" algn="justLow">
              <a:spcBef>
                <a:spcPts val="0"/>
              </a:spcBef>
              <a:buClr>
                <a:srgbClr val="C00000"/>
              </a:buClr>
              <a:buSzPct val="50000"/>
              <a:buFont typeface="Wingdings" pitchFamily="2" charset="2"/>
              <a:buChar char="v"/>
            </a:pPr>
            <a:r>
              <a:rPr lang="ar-SA" sz="2800" b="0" dirty="0" smtClean="0">
                <a:cs typeface="Traditional Arabic" pitchFamily="2" charset="-78"/>
                <a:sym typeface="AGA Arabesque" pitchFamily="2" charset="2"/>
              </a:rPr>
              <a:t>لا ينبغي التساهل في التكفير ولا الاجتراء عليه, ولا بد هنا على التنبيه على ما يلي:</a:t>
            </a:r>
            <a:endParaRPr lang="ar-SA" sz="2800" b="0" dirty="0">
              <a:cs typeface="Traditional Arabic" pitchFamily="2" charset="-78"/>
              <a:sym typeface="AGA Arabesque" pitchFamily="2" charset="2"/>
            </a:endParaRPr>
          </a:p>
          <a:p>
            <a:pPr marL="355600" indent="-355600" algn="justLow">
              <a:spcBef>
                <a:spcPts val="0"/>
              </a:spcBef>
              <a:buClr>
                <a:schemeClr val="folHlink"/>
              </a:buClr>
              <a:buSzPct val="60000"/>
              <a:buFont typeface="Wingdings" pitchFamily="2" charset="2"/>
              <a:buNone/>
            </a:pPr>
            <a:r>
              <a:rPr lang="ar-SA" sz="2800" b="0" spc="-50" dirty="0">
                <a:cs typeface="Traditional Arabic" pitchFamily="2" charset="-78"/>
                <a:sym typeface="AGA Arabesque" pitchFamily="2" charset="2"/>
              </a:rPr>
              <a:t>1- أن لا يتعرض للبحث في مسائل التكفير </a:t>
            </a:r>
            <a:r>
              <a:rPr lang="ar-SA" sz="2800" b="0" spc="-50" dirty="0" smtClean="0">
                <a:cs typeface="Traditional Arabic" pitchFamily="2" charset="-78"/>
                <a:sym typeface="AGA Arabesque" pitchFamily="2" charset="2"/>
              </a:rPr>
              <a:t>والحكم </a:t>
            </a:r>
            <a:r>
              <a:rPr lang="ar-SA" sz="2800" b="0" spc="-50" dirty="0">
                <a:cs typeface="Traditional Arabic" pitchFamily="2" charset="-78"/>
                <a:sym typeface="AGA Arabesque" pitchFamily="2" charset="2"/>
              </a:rPr>
              <a:t>فيها إلا المتقون من أهل العلم الراسخين فيه.</a:t>
            </a:r>
          </a:p>
          <a:p>
            <a:pPr marL="355600" indent="-355600" algn="justLow">
              <a:spcBef>
                <a:spcPts val="0"/>
              </a:spcBef>
              <a:buClr>
                <a:schemeClr val="folHlink"/>
              </a:buClr>
              <a:buSzPct val="60000"/>
              <a:buFont typeface="Wingdings" pitchFamily="2" charset="2"/>
              <a:buNone/>
            </a:pPr>
            <a:r>
              <a:rPr lang="ar-SA" sz="2800" b="0" dirty="0">
                <a:cs typeface="Traditional Arabic" pitchFamily="2" charset="-78"/>
                <a:sym typeface="AGA Arabesque" pitchFamily="2" charset="2"/>
              </a:rPr>
              <a:t>2- أن يُعلم أنه لا يجوز الحكم بالتكفير على شخص بعينه لمجرد العمل بما يخالف حكم </a:t>
            </a:r>
            <a:r>
              <a:rPr lang="ar-SA" sz="2800" b="0" dirty="0" smtClean="0">
                <a:cs typeface="Traditional Arabic" pitchFamily="2" charset="-78"/>
                <a:sym typeface="AGA Arabesque" pitchFamily="2" charset="2"/>
              </a:rPr>
              <a:t>الله, بل لا يصح الحكم إلا إذا وجدت الشروط وانتفت الموانع.</a:t>
            </a:r>
            <a:endParaRPr lang="en-US" sz="2800" b="0" dirty="0">
              <a:cs typeface="Traditional Arabic" pitchFamily="2" charset="-78"/>
              <a:sym typeface="AGA Arabesque" pitchFamily="2" charset="2"/>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الغلو في 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20836">
                                            <p:txEl>
                                              <p:pRg st="0" end="0"/>
                                            </p:txEl>
                                          </p:spTgt>
                                        </p:tgtEl>
                                        <p:attrNameLst>
                                          <p:attrName>style.visibility</p:attrName>
                                        </p:attrNameLst>
                                      </p:cBhvr>
                                      <p:to>
                                        <p:strVal val="visible"/>
                                      </p:to>
                                    </p:set>
                                    <p:anim calcmode="lin" valueType="num">
                                      <p:cBhvr>
                                        <p:cTn id="7" dur="500" fill="hold"/>
                                        <p:tgtEl>
                                          <p:spTgt spid="120836">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2083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2083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20836">
                                            <p:txEl>
                                              <p:pRg st="1" end="1"/>
                                            </p:txEl>
                                          </p:spTgt>
                                        </p:tgtEl>
                                        <p:attrNameLst>
                                          <p:attrName>style.visibility</p:attrName>
                                        </p:attrNameLst>
                                      </p:cBhvr>
                                      <p:to>
                                        <p:strVal val="visible"/>
                                      </p:to>
                                    </p:set>
                                    <p:anim calcmode="lin" valueType="num">
                                      <p:cBhvr>
                                        <p:cTn id="14" dur="500" fill="hold"/>
                                        <p:tgtEl>
                                          <p:spTgt spid="120836">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20836">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2083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20836">
                                            <p:txEl>
                                              <p:pRg st="2" end="2"/>
                                            </p:txEl>
                                          </p:spTgt>
                                        </p:tgtEl>
                                        <p:attrNameLst>
                                          <p:attrName>style.visibility</p:attrName>
                                        </p:attrNameLst>
                                      </p:cBhvr>
                                      <p:to>
                                        <p:strVal val="visible"/>
                                      </p:to>
                                    </p:set>
                                    <p:anim calcmode="lin" valueType="num">
                                      <p:cBhvr>
                                        <p:cTn id="21" dur="500" fill="hold"/>
                                        <p:tgtEl>
                                          <p:spTgt spid="120836">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20836">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2083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20836">
                                            <p:txEl>
                                              <p:pRg st="3" end="3"/>
                                            </p:txEl>
                                          </p:spTgt>
                                        </p:tgtEl>
                                        <p:attrNameLst>
                                          <p:attrName>style.visibility</p:attrName>
                                        </p:attrNameLst>
                                      </p:cBhvr>
                                      <p:to>
                                        <p:strVal val="visible"/>
                                      </p:to>
                                    </p:set>
                                    <p:anim calcmode="lin" valueType="num">
                                      <p:cBhvr>
                                        <p:cTn id="28" dur="500" fill="hold"/>
                                        <p:tgtEl>
                                          <p:spTgt spid="120836">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20836">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2083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20836">
                                            <p:txEl>
                                              <p:pRg st="4" end="4"/>
                                            </p:txEl>
                                          </p:spTgt>
                                        </p:tgtEl>
                                        <p:attrNameLst>
                                          <p:attrName>style.visibility</p:attrName>
                                        </p:attrNameLst>
                                      </p:cBhvr>
                                      <p:to>
                                        <p:strVal val="visible"/>
                                      </p:to>
                                    </p:set>
                                    <p:anim calcmode="lin" valueType="num">
                                      <p:cBhvr>
                                        <p:cTn id="35" dur="500" fill="hold"/>
                                        <p:tgtEl>
                                          <p:spTgt spid="120836">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20836">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2083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20836">
                                            <p:txEl>
                                              <p:pRg st="5" end="5"/>
                                            </p:txEl>
                                          </p:spTgt>
                                        </p:tgtEl>
                                        <p:attrNameLst>
                                          <p:attrName>style.visibility</p:attrName>
                                        </p:attrNameLst>
                                      </p:cBhvr>
                                      <p:to>
                                        <p:strVal val="visible"/>
                                      </p:to>
                                    </p:set>
                                    <p:anim calcmode="lin" valueType="num">
                                      <p:cBhvr>
                                        <p:cTn id="42" dur="500" fill="hold"/>
                                        <p:tgtEl>
                                          <p:spTgt spid="120836">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120836">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120836">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20836">
                                            <p:txEl>
                                              <p:pRg st="6" end="6"/>
                                            </p:txEl>
                                          </p:spTgt>
                                        </p:tgtEl>
                                        <p:attrNameLst>
                                          <p:attrName>style.visibility</p:attrName>
                                        </p:attrNameLst>
                                      </p:cBhvr>
                                      <p:to>
                                        <p:strVal val="visible"/>
                                      </p:to>
                                    </p:set>
                                    <p:anim calcmode="lin" valueType="num">
                                      <p:cBhvr>
                                        <p:cTn id="49" dur="500" fill="hold"/>
                                        <p:tgtEl>
                                          <p:spTgt spid="120836">
                                            <p:txEl>
                                              <p:pRg st="6" end="6"/>
                                            </p:txEl>
                                          </p:spTgt>
                                        </p:tgtEl>
                                        <p:attrNameLst>
                                          <p:attrName>ppt_x</p:attrName>
                                        </p:attrNameLst>
                                      </p:cBhvr>
                                      <p:tavLst>
                                        <p:tav tm="0">
                                          <p:val>
                                            <p:strVal val="#ppt_x-.2"/>
                                          </p:val>
                                        </p:tav>
                                        <p:tav tm="100000">
                                          <p:val>
                                            <p:strVal val="#ppt_x"/>
                                          </p:val>
                                        </p:tav>
                                      </p:tavLst>
                                    </p:anim>
                                    <p:anim calcmode="lin" valueType="num">
                                      <p:cBhvr>
                                        <p:cTn id="50" dur="500" fill="hold"/>
                                        <p:tgtEl>
                                          <p:spTgt spid="120836">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500"/>
                                        <p:tgtEl>
                                          <p:spTgt spid="120836">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20836">
                                            <p:txEl>
                                              <p:pRg st="7" end="7"/>
                                            </p:txEl>
                                          </p:spTgt>
                                        </p:tgtEl>
                                        <p:attrNameLst>
                                          <p:attrName>style.visibility</p:attrName>
                                        </p:attrNameLst>
                                      </p:cBhvr>
                                      <p:to>
                                        <p:strVal val="visible"/>
                                      </p:to>
                                    </p:set>
                                    <p:anim calcmode="lin" valueType="num">
                                      <p:cBhvr>
                                        <p:cTn id="56" dur="500" fill="hold"/>
                                        <p:tgtEl>
                                          <p:spTgt spid="120836">
                                            <p:txEl>
                                              <p:pRg st="7" end="7"/>
                                            </p:txEl>
                                          </p:spTgt>
                                        </p:tgtEl>
                                        <p:attrNameLst>
                                          <p:attrName>ppt_x</p:attrName>
                                        </p:attrNameLst>
                                      </p:cBhvr>
                                      <p:tavLst>
                                        <p:tav tm="0">
                                          <p:val>
                                            <p:strVal val="#ppt_x-.2"/>
                                          </p:val>
                                        </p:tav>
                                        <p:tav tm="100000">
                                          <p:val>
                                            <p:strVal val="#ppt_x"/>
                                          </p:val>
                                        </p:tav>
                                      </p:tavLst>
                                    </p:anim>
                                    <p:anim calcmode="lin" valueType="num">
                                      <p:cBhvr>
                                        <p:cTn id="57" dur="500" fill="hold"/>
                                        <p:tgtEl>
                                          <p:spTgt spid="120836">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8" dur="500"/>
                                        <p:tgtEl>
                                          <p:spTgt spid="12083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5DC7DD59-2EDD-4B5F-B734-F82775C8BDEC}" type="slidenum">
              <a:rPr lang="ar-SA" sz="1400"/>
              <a:pPr rtl="0"/>
              <a:t>191</a:t>
            </a:fld>
            <a:endParaRPr lang="en-US" sz="1400"/>
          </a:p>
        </p:txBody>
      </p:sp>
      <p:sp>
        <p:nvSpPr>
          <p:cNvPr id="121860" name="Rectangle 3"/>
          <p:cNvSpPr>
            <a:spLocks noChangeArrowheads="1"/>
          </p:cNvSpPr>
          <p:nvPr/>
        </p:nvSpPr>
        <p:spPr bwMode="auto">
          <a:xfrm>
            <a:off x="179388" y="1989138"/>
            <a:ext cx="8640762" cy="1973262"/>
          </a:xfrm>
          <a:prstGeom prst="rect">
            <a:avLst/>
          </a:prstGeom>
          <a:noFill/>
          <a:ln w="9525">
            <a:noFill/>
            <a:miter lim="800000"/>
            <a:headEnd/>
            <a:tailEnd/>
          </a:ln>
        </p:spPr>
        <p:txBody>
          <a:bodyPr/>
          <a:lstStyle/>
          <a:p>
            <a:pPr marL="609600" indent="-609600"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sym typeface="AGA Arabesque" pitchFamily="2" charset="2"/>
              </a:rPr>
              <a:t>الصورة الثانية: </a:t>
            </a:r>
            <a:r>
              <a:rPr lang="ar-SA" sz="2800" dirty="0">
                <a:solidFill>
                  <a:srgbClr val="C00000"/>
                </a:solidFill>
                <a:cs typeface="Traditional Arabic" pitchFamily="2" charset="-78"/>
                <a:sym typeface="AGA Arabesque" pitchFamily="2" charset="2"/>
              </a:rPr>
              <a:t>التشديد والمبالغة في العبادة بتجاوز الحد </a:t>
            </a:r>
            <a:r>
              <a:rPr lang="ar-SA" sz="2800" dirty="0" smtClean="0">
                <a:solidFill>
                  <a:srgbClr val="C00000"/>
                </a:solidFill>
                <a:cs typeface="Traditional Arabic" pitchFamily="2" charset="-78"/>
                <a:sym typeface="AGA Arabesque" pitchFamily="2" charset="2"/>
              </a:rPr>
              <a:t>المشروع</a:t>
            </a:r>
            <a:endParaRPr lang="ar-SA" sz="2800" dirty="0">
              <a:solidFill>
                <a:srgbClr val="C00000"/>
              </a:solidFill>
              <a:cs typeface="Traditional Arabic" pitchFamily="2" charset="-78"/>
              <a:sym typeface="AGA Arabesque" pitchFamily="2" charset="2"/>
            </a:endParaRP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sym typeface="AGA Arabesque" pitchFamily="2" charset="2"/>
              </a:rPr>
              <a:t>شرع الله للإنسان ما يصلحه ويصلح له، وجعل شرائعه مناسبة لطاقة الإنسان، قال تعالى: </a:t>
            </a:r>
            <a:r>
              <a:rPr lang="ar-SA" sz="2800" b="0" dirty="0" smtClean="0">
                <a:cs typeface="CTraditional Arabic"/>
                <a:sym typeface="AGA Arabesque" pitchFamily="2" charset="2"/>
              </a:rPr>
              <a:t>﴿</a:t>
            </a:r>
            <a:r>
              <a:rPr lang="ar-SA" sz="2800" b="0" dirty="0" smtClean="0">
                <a:cs typeface="Traditional Arabic" pitchFamily="2" charset="-78"/>
                <a:sym typeface="AGA Arabesque" pitchFamily="2" charset="2"/>
              </a:rPr>
              <a:t> </a:t>
            </a:r>
            <a:r>
              <a:rPr lang="ar-SA" sz="2800" b="0" dirty="0" smtClean="0">
                <a:solidFill>
                  <a:srgbClr val="00B0F0"/>
                </a:solidFill>
                <a:cs typeface="Traditional Arabic" pitchFamily="2" charset="-78"/>
                <a:sym typeface="AGA Arabesque" pitchFamily="2" charset="2"/>
              </a:rPr>
              <a:t>لا يُكَلِّفُ اللَّهُ نَفْساً إِلاَّ وُسْعَهَا </a:t>
            </a:r>
            <a:r>
              <a:rPr lang="ar-SA" sz="2800" b="0" dirty="0" smtClean="0">
                <a:cs typeface="CTraditional Arabic"/>
                <a:sym typeface="AGA Arabesque" pitchFamily="2" charset="2"/>
              </a:rPr>
              <a:t>﴾</a:t>
            </a:r>
            <a:r>
              <a:rPr lang="ar-SA" sz="2800" b="0" dirty="0" smtClean="0">
                <a:cs typeface="Traditional Arabic" pitchFamily="2" charset="-78"/>
                <a:sym typeface="AGA Arabesque" pitchFamily="2" charset="2"/>
              </a:rPr>
              <a:t>، والزيادة على المشروع محرمةٌ ومنهيٌّ عنها.</a:t>
            </a:r>
          </a:p>
          <a:p>
            <a:pPr marL="609600" indent="-609600" algn="justLow">
              <a:spcBef>
                <a:spcPts val="0"/>
              </a:spcBef>
              <a:buClr>
                <a:schemeClr val="folHlink"/>
              </a:buClr>
              <a:buSzPct val="60000"/>
              <a:buFont typeface="Wingdings" pitchFamily="2" charset="2"/>
              <a:buNone/>
            </a:pPr>
            <a:r>
              <a:rPr lang="ar-SA" sz="2800" dirty="0" smtClean="0">
                <a:solidFill>
                  <a:srgbClr val="C00000"/>
                </a:solidFill>
                <a:cs typeface="Traditional Arabic" pitchFamily="2" charset="-78"/>
                <a:sym typeface="AGA Arabesque" pitchFamily="2" charset="2"/>
              </a:rPr>
              <a:t>الصورة الثالثة: المبالغة في الزهد في الدنيا</a:t>
            </a:r>
          </a:p>
          <a:p>
            <a:pPr marL="355600" indent="-355600" algn="justLow">
              <a:spcBef>
                <a:spcPts val="0"/>
              </a:spcBef>
              <a:buClr>
                <a:srgbClr val="C00000"/>
              </a:buClr>
              <a:buSzPct val="100000"/>
              <a:buFont typeface="Arial" pitchFamily="34" charset="0"/>
              <a:buChar char="•"/>
            </a:pPr>
            <a:r>
              <a:rPr lang="ar-SA" sz="2800" b="0" spc="-10" dirty="0" smtClean="0">
                <a:cs typeface="Traditional Arabic" pitchFamily="2" charset="-78"/>
                <a:sym typeface="AGA Arabesque" pitchFamily="2" charset="2"/>
              </a:rPr>
              <a:t>الزهد في الدنيا والتخفف منها مطلوب، لكن تجاوز ذلك إلى أن يصل الغلو بالمرء إلى تحريم بعض </a:t>
            </a:r>
            <a:r>
              <a:rPr lang="ar-SA" sz="2800" b="0" spc="-10" dirty="0" err="1" smtClean="0">
                <a:cs typeface="Traditional Arabic" pitchFamily="2" charset="-78"/>
                <a:sym typeface="AGA Arabesque" pitchFamily="2" charset="2"/>
              </a:rPr>
              <a:t>المباحات</a:t>
            </a:r>
            <a:r>
              <a:rPr lang="ar-SA" sz="2800" b="0" spc="-10" dirty="0" smtClean="0">
                <a:cs typeface="Traditional Arabic" pitchFamily="2" charset="-78"/>
                <a:sym typeface="AGA Arabesque" pitchFamily="2" charset="2"/>
              </a:rPr>
              <a:t>، أو تحميل النفس ما لا تطيقه من التخلي عن أمور مهمة أو ضرورية من مطالبها وحاجاتها الفطرية من طعام أو شراب ونحوهما, هذا التجاوز محرمٌ ومنهي عنهُ.</a:t>
            </a:r>
          </a:p>
          <a:p>
            <a:pPr marL="355600" indent="-355600" algn="justLow">
              <a:spcBef>
                <a:spcPts val="0"/>
              </a:spcBef>
              <a:buClr>
                <a:srgbClr val="C00000"/>
              </a:buClr>
              <a:buSzPct val="100000"/>
              <a:buFont typeface="Arial" pitchFamily="34" charset="0"/>
              <a:buChar char="•"/>
            </a:pPr>
            <a:r>
              <a:rPr lang="ar-SA" sz="2800" b="0" dirty="0" smtClean="0">
                <a:cs typeface="Traditional Arabic" pitchFamily="2" charset="-78"/>
                <a:sym typeface="AGA Arabesque" pitchFamily="2" charset="2"/>
              </a:rPr>
              <a:t>قال تعالى: </a:t>
            </a:r>
            <a:r>
              <a:rPr lang="ar-SA" sz="2800" b="0" dirty="0" smtClean="0">
                <a:cs typeface="CTraditional Arabic"/>
                <a:sym typeface="AGA Arabesque" pitchFamily="2" charset="2"/>
              </a:rPr>
              <a:t>﴿</a:t>
            </a:r>
            <a:r>
              <a:rPr lang="ar-SA" sz="2800" b="0" dirty="0" smtClean="0">
                <a:cs typeface="Traditional Arabic" pitchFamily="2" charset="-78"/>
                <a:sym typeface="AGA Arabesque" pitchFamily="2" charset="2"/>
              </a:rPr>
              <a:t> </a:t>
            </a:r>
            <a:r>
              <a:rPr lang="ar-SA" sz="2800" b="0" dirty="0" smtClean="0">
                <a:solidFill>
                  <a:srgbClr val="00B0F0"/>
                </a:solidFill>
                <a:cs typeface="Traditional Arabic" pitchFamily="2" charset="-78"/>
                <a:sym typeface="AGA Arabesque" pitchFamily="2" charset="2"/>
              </a:rPr>
              <a:t>قُلْ مَنْ حَرَّمَ زِينَةَ اللَّهِ الَّتِي أَخْرَجَ لِعِبَادِهِ وَالطَّيِّبَاتِ مِنْ الرِّزْقِ </a:t>
            </a:r>
            <a:r>
              <a:rPr lang="ar-SA" sz="2800" b="0" dirty="0" smtClean="0">
                <a:cs typeface="CTraditional Arabic"/>
                <a:sym typeface="AGA Arabesque" pitchFamily="2" charset="2"/>
              </a:rPr>
              <a:t>﴾</a:t>
            </a:r>
            <a:r>
              <a:rPr lang="ar-SA" sz="2800" b="0" dirty="0" smtClean="0">
                <a:cs typeface="Traditional Arabic" pitchFamily="2" charset="-78"/>
                <a:sym typeface="AGA Arabesque" pitchFamily="2" charset="2"/>
              </a:rPr>
              <a:t>.</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الغلو في 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21860">
                                            <p:txEl>
                                              <p:pRg st="0" end="0"/>
                                            </p:txEl>
                                          </p:spTgt>
                                        </p:tgtEl>
                                        <p:attrNameLst>
                                          <p:attrName>style.visibility</p:attrName>
                                        </p:attrNameLst>
                                      </p:cBhvr>
                                      <p:to>
                                        <p:strVal val="visible"/>
                                      </p:to>
                                    </p:set>
                                    <p:anim calcmode="lin" valueType="num">
                                      <p:cBhvr>
                                        <p:cTn id="7" dur="500" fill="hold"/>
                                        <p:tgtEl>
                                          <p:spTgt spid="121860">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2186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2186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21860">
                                            <p:txEl>
                                              <p:pRg st="1" end="1"/>
                                            </p:txEl>
                                          </p:spTgt>
                                        </p:tgtEl>
                                        <p:attrNameLst>
                                          <p:attrName>style.visibility</p:attrName>
                                        </p:attrNameLst>
                                      </p:cBhvr>
                                      <p:to>
                                        <p:strVal val="visible"/>
                                      </p:to>
                                    </p:set>
                                    <p:anim calcmode="lin" valueType="num">
                                      <p:cBhvr>
                                        <p:cTn id="14" dur="500" fill="hold"/>
                                        <p:tgtEl>
                                          <p:spTgt spid="121860">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2186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2186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21860">
                                            <p:txEl>
                                              <p:pRg st="2" end="2"/>
                                            </p:txEl>
                                          </p:spTgt>
                                        </p:tgtEl>
                                        <p:attrNameLst>
                                          <p:attrName>style.visibility</p:attrName>
                                        </p:attrNameLst>
                                      </p:cBhvr>
                                      <p:to>
                                        <p:strVal val="visible"/>
                                      </p:to>
                                    </p:set>
                                    <p:anim calcmode="lin" valueType="num">
                                      <p:cBhvr>
                                        <p:cTn id="21" dur="500" fill="hold"/>
                                        <p:tgtEl>
                                          <p:spTgt spid="121860">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2186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2186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21860">
                                            <p:txEl>
                                              <p:pRg st="3" end="3"/>
                                            </p:txEl>
                                          </p:spTgt>
                                        </p:tgtEl>
                                        <p:attrNameLst>
                                          <p:attrName>style.visibility</p:attrName>
                                        </p:attrNameLst>
                                      </p:cBhvr>
                                      <p:to>
                                        <p:strVal val="visible"/>
                                      </p:to>
                                    </p:set>
                                    <p:anim calcmode="lin" valueType="num">
                                      <p:cBhvr>
                                        <p:cTn id="28" dur="500" fill="hold"/>
                                        <p:tgtEl>
                                          <p:spTgt spid="121860">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21860">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21860">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21860">
                                            <p:txEl>
                                              <p:pRg st="4" end="4"/>
                                            </p:txEl>
                                          </p:spTgt>
                                        </p:tgtEl>
                                        <p:attrNameLst>
                                          <p:attrName>style.visibility</p:attrName>
                                        </p:attrNameLst>
                                      </p:cBhvr>
                                      <p:to>
                                        <p:strVal val="visible"/>
                                      </p:to>
                                    </p:set>
                                    <p:anim calcmode="lin" valueType="num">
                                      <p:cBhvr>
                                        <p:cTn id="35" dur="500" fill="hold"/>
                                        <p:tgtEl>
                                          <p:spTgt spid="121860">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21860">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2186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6494F968-BE80-4D25-B776-3F809B362397}" type="slidenum">
              <a:rPr lang="ar-SA" sz="1400"/>
              <a:pPr rtl="0"/>
              <a:t>192</a:t>
            </a:fld>
            <a:endParaRPr lang="en-US" sz="1400"/>
          </a:p>
        </p:txBody>
      </p:sp>
      <p:sp>
        <p:nvSpPr>
          <p:cNvPr id="122884" name="Rectangle 3"/>
          <p:cNvSpPr>
            <a:spLocks noChangeArrowheads="1"/>
          </p:cNvSpPr>
          <p:nvPr/>
        </p:nvSpPr>
        <p:spPr bwMode="auto">
          <a:xfrm>
            <a:off x="179388" y="1989138"/>
            <a:ext cx="8640762" cy="2868612"/>
          </a:xfrm>
          <a:prstGeom prst="rect">
            <a:avLst/>
          </a:prstGeom>
          <a:noFill/>
          <a:ln w="9525">
            <a:noFill/>
            <a:miter lim="800000"/>
            <a:headEnd/>
            <a:tailEnd/>
          </a:ln>
        </p:spPr>
        <p:txBody>
          <a:bodyPr/>
          <a:lstStyle/>
          <a:p>
            <a:pPr marL="355600" indent="-355600" algn="justLow">
              <a:spcBef>
                <a:spcPts val="0"/>
              </a:spcBef>
              <a:buClr>
                <a:srgbClr val="3366FF"/>
              </a:buClr>
              <a:buSzPct val="120000"/>
              <a:buFont typeface="Wingdings" pitchFamily="2" charset="2"/>
              <a:buChar char="§"/>
            </a:pPr>
            <a:r>
              <a:rPr lang="ar-SA" sz="2800" b="0" dirty="0" smtClean="0">
                <a:solidFill>
                  <a:srgbClr val="0000FF"/>
                </a:solidFill>
                <a:cs typeface="SKR HEAD1" pitchFamily="2" charset="-78"/>
                <a:sym typeface="AGA Arabesque" pitchFamily="2" charset="2"/>
              </a:rPr>
              <a:t>مخاطر الغلو في الدين</a:t>
            </a:r>
          </a:p>
          <a:p>
            <a:pPr algn="justLow">
              <a:spcBef>
                <a:spcPts val="0"/>
              </a:spcBef>
              <a:buClr>
                <a:schemeClr val="folHlink"/>
              </a:buClr>
              <a:buSzPct val="60000"/>
              <a:buFont typeface="Wingdings" pitchFamily="2" charset="2"/>
              <a:buNone/>
            </a:pPr>
            <a:r>
              <a:rPr lang="ar-SA" sz="2800" b="0" dirty="0" smtClean="0">
                <a:cs typeface="Traditional Arabic" pitchFamily="2" charset="-78"/>
                <a:sym typeface="AGA Arabesque" pitchFamily="2" charset="2"/>
              </a:rPr>
              <a:t>1- </a:t>
            </a:r>
            <a:r>
              <a:rPr lang="ar-SA" sz="2800" b="0" dirty="0">
                <a:cs typeface="Traditional Arabic" pitchFamily="2" charset="-78"/>
                <a:sym typeface="AGA Arabesque" pitchFamily="2" charset="2"/>
              </a:rPr>
              <a:t>الانقطاع وعدم الاستمرار في العبادة والتقليل منها. </a:t>
            </a:r>
          </a:p>
          <a:p>
            <a:pPr algn="justLow">
              <a:spcBef>
                <a:spcPts val="0"/>
              </a:spcBef>
              <a:buClr>
                <a:schemeClr val="folHlink"/>
              </a:buClr>
              <a:buSzPct val="60000"/>
              <a:buFont typeface="Wingdings" pitchFamily="2" charset="2"/>
              <a:buNone/>
            </a:pPr>
            <a:r>
              <a:rPr lang="ar-SA" sz="2800" b="0" dirty="0">
                <a:cs typeface="Traditional Arabic" pitchFamily="2" charset="-78"/>
                <a:sym typeface="AGA Arabesque" pitchFamily="2" charset="2"/>
              </a:rPr>
              <a:t>2- التنفير من الدين.</a:t>
            </a:r>
          </a:p>
          <a:p>
            <a:pPr algn="justLow">
              <a:spcBef>
                <a:spcPts val="0"/>
              </a:spcBef>
              <a:buClr>
                <a:schemeClr val="folHlink"/>
              </a:buClr>
              <a:buSzPct val="60000"/>
              <a:buFont typeface="Wingdings" pitchFamily="2" charset="2"/>
              <a:buNone/>
            </a:pPr>
            <a:r>
              <a:rPr lang="ar-SA" sz="2800" b="0" dirty="0">
                <a:cs typeface="Traditional Arabic" pitchFamily="2" charset="-78"/>
                <a:sym typeface="AGA Arabesque" pitchFamily="2" charset="2"/>
              </a:rPr>
              <a:t>3- الإخلال بالحقوق الواجبة الأخرى.</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الغلو في الدين</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22884">
                                            <p:txEl>
                                              <p:pRg st="0" end="0"/>
                                            </p:txEl>
                                          </p:spTgt>
                                        </p:tgtEl>
                                        <p:attrNameLst>
                                          <p:attrName>style.visibility</p:attrName>
                                        </p:attrNameLst>
                                      </p:cBhvr>
                                      <p:to>
                                        <p:strVal val="visible"/>
                                      </p:to>
                                    </p:set>
                                    <p:anim calcmode="lin" valueType="num">
                                      <p:cBhvr>
                                        <p:cTn id="7" dur="500" fill="hold"/>
                                        <p:tgtEl>
                                          <p:spTgt spid="122884">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2288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2288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22884">
                                            <p:txEl>
                                              <p:pRg st="1" end="1"/>
                                            </p:txEl>
                                          </p:spTgt>
                                        </p:tgtEl>
                                        <p:attrNameLst>
                                          <p:attrName>style.visibility</p:attrName>
                                        </p:attrNameLst>
                                      </p:cBhvr>
                                      <p:to>
                                        <p:strVal val="visible"/>
                                      </p:to>
                                    </p:set>
                                    <p:anim calcmode="lin" valueType="num">
                                      <p:cBhvr>
                                        <p:cTn id="14" dur="500" fill="hold"/>
                                        <p:tgtEl>
                                          <p:spTgt spid="122884">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2288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2288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22884">
                                            <p:txEl>
                                              <p:pRg st="2" end="2"/>
                                            </p:txEl>
                                          </p:spTgt>
                                        </p:tgtEl>
                                        <p:attrNameLst>
                                          <p:attrName>style.visibility</p:attrName>
                                        </p:attrNameLst>
                                      </p:cBhvr>
                                      <p:to>
                                        <p:strVal val="visible"/>
                                      </p:to>
                                    </p:set>
                                    <p:anim calcmode="lin" valueType="num">
                                      <p:cBhvr>
                                        <p:cTn id="21" dur="500" fill="hold"/>
                                        <p:tgtEl>
                                          <p:spTgt spid="122884">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2288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2288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22884">
                                            <p:txEl>
                                              <p:pRg st="3" end="3"/>
                                            </p:txEl>
                                          </p:spTgt>
                                        </p:tgtEl>
                                        <p:attrNameLst>
                                          <p:attrName>style.visibility</p:attrName>
                                        </p:attrNameLst>
                                      </p:cBhvr>
                                      <p:to>
                                        <p:strVal val="visible"/>
                                      </p:to>
                                    </p:set>
                                    <p:anim calcmode="lin" valueType="num">
                                      <p:cBhvr>
                                        <p:cTn id="28" dur="500" fill="hold"/>
                                        <p:tgtEl>
                                          <p:spTgt spid="122884">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2288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2288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3"/>
          <p:cNvSpPr>
            <a:spLocks noGrp="1" noChangeArrowheads="1"/>
          </p:cNvSpPr>
          <p:nvPr>
            <p:ph idx="1"/>
          </p:nvPr>
        </p:nvSpPr>
        <p:spPr>
          <a:xfrm>
            <a:off x="179388" y="1989138"/>
            <a:ext cx="8640762" cy="4032250"/>
          </a:xfrm>
        </p:spPr>
        <p:txBody>
          <a:bodyPr rtlCol="1">
            <a:noAutofit/>
          </a:bodyPr>
          <a:lstStyle/>
          <a:p>
            <a:pPr algn="justLow" eaLnBrk="1" fontAlgn="auto" hangingPunct="1">
              <a:spcBef>
                <a:spcPts val="0"/>
              </a:spcBef>
              <a:spcAft>
                <a:spcPts val="0"/>
              </a:spcAft>
              <a:buClr>
                <a:srgbClr val="C00000"/>
              </a:buClr>
              <a:defRPr/>
            </a:pPr>
            <a:r>
              <a:rPr lang="ar-SA" sz="2800" b="1" dirty="0" smtClean="0">
                <a:solidFill>
                  <a:srgbClr val="C00000"/>
                </a:solidFill>
                <a:cs typeface="Traditional Arabic" pitchFamily="2" charset="-78"/>
              </a:rPr>
              <a:t>العقل في اللغة: </a:t>
            </a:r>
            <a:r>
              <a:rPr lang="ar-SA" sz="2800" dirty="0" smtClean="0">
                <a:cs typeface="Traditional Arabic" pitchFamily="2" charset="-78"/>
              </a:rPr>
              <a:t>مصدر عقل يعقل عقلاً، وأصل معنى العقل: المنع، يقال: عقل الدواء بطنه أي أمسكه، وهو مأخوذ من عقال البعير الذي يمنعه من الحركة، لأن العقل يمنع أصحابه من العدول عن سواء السبيل.</a:t>
            </a:r>
            <a:endParaRPr lang="ar-SA" sz="2800" b="1" dirty="0" smtClean="0">
              <a:solidFill>
                <a:srgbClr val="C00000"/>
              </a:solidFill>
              <a:cs typeface="Traditional Arabic" pitchFamily="2" charset="-78"/>
            </a:endParaRPr>
          </a:p>
          <a:p>
            <a:pPr algn="justLow" eaLnBrk="1" fontAlgn="auto" hangingPunct="1">
              <a:spcBef>
                <a:spcPts val="0"/>
              </a:spcBef>
              <a:spcAft>
                <a:spcPts val="0"/>
              </a:spcAft>
              <a:buClr>
                <a:srgbClr val="C00000"/>
              </a:buClr>
              <a:defRPr/>
            </a:pPr>
            <a:r>
              <a:rPr lang="ar-SA" sz="2800" b="1" dirty="0" smtClean="0">
                <a:solidFill>
                  <a:srgbClr val="C00000"/>
                </a:solidFill>
                <a:cs typeface="Traditional Arabic" pitchFamily="2" charset="-78"/>
              </a:rPr>
              <a:t>المراد بالعقل هنا: </a:t>
            </a:r>
            <a:r>
              <a:rPr lang="ar-SA" sz="2800" dirty="0" smtClean="0">
                <a:cs typeface="Traditional Arabic" pitchFamily="2" charset="-78"/>
              </a:rPr>
              <a:t>الملكة التي يحصل </a:t>
            </a:r>
            <a:r>
              <a:rPr lang="ar-SA" sz="2800" dirty="0" err="1" smtClean="0">
                <a:cs typeface="Traditional Arabic" pitchFamily="2" charset="-78"/>
              </a:rPr>
              <a:t>بها</a:t>
            </a:r>
            <a:r>
              <a:rPr lang="ar-SA" sz="2800" dirty="0" smtClean="0">
                <a:cs typeface="Traditional Arabic" pitchFamily="2" charset="-78"/>
              </a:rPr>
              <a:t> الإدراك للأشياء والتمييز بينها وتحصيل المعرفة </a:t>
            </a:r>
            <a:r>
              <a:rPr lang="ar-SA" sz="2800" dirty="0" err="1" smtClean="0">
                <a:cs typeface="Traditional Arabic" pitchFamily="2" charset="-78"/>
              </a:rPr>
              <a:t>بها</a:t>
            </a:r>
            <a:r>
              <a:rPr lang="ar-SA" sz="2800" dirty="0" smtClean="0">
                <a:cs typeface="Traditional Arabic" pitchFamily="2" charset="-78"/>
              </a:rPr>
              <a:t>.</a:t>
            </a:r>
          </a:p>
          <a:p>
            <a:pPr algn="justLow" eaLnBrk="1" fontAlgn="auto" hangingPunct="1">
              <a:spcBef>
                <a:spcPts val="0"/>
              </a:spcBef>
              <a:spcAft>
                <a:spcPts val="0"/>
              </a:spcAft>
              <a:buClr>
                <a:srgbClr val="C00000"/>
              </a:buClr>
              <a:defRPr/>
            </a:pPr>
            <a:r>
              <a:rPr lang="ar-SA" sz="2800" b="1" dirty="0" smtClean="0">
                <a:solidFill>
                  <a:srgbClr val="C00000"/>
                </a:solidFill>
                <a:cs typeface="Traditional Arabic" pitchFamily="2" charset="-78"/>
              </a:rPr>
              <a:t>النقل في اللغة: </a:t>
            </a:r>
            <a:r>
              <a:rPr lang="ar-SA" sz="2800" dirty="0" smtClean="0">
                <a:cs typeface="Traditional Arabic" pitchFamily="2" charset="-78"/>
              </a:rPr>
              <a:t>النَّقْلُ: تحويلُ الشيء من موضع إلى موضع، نَقَله يَنْقُله نَقْلاً فانتَقَل.</a:t>
            </a:r>
          </a:p>
          <a:p>
            <a:pPr algn="justLow" eaLnBrk="1" fontAlgn="auto" hangingPunct="1">
              <a:spcBef>
                <a:spcPts val="0"/>
              </a:spcBef>
              <a:spcAft>
                <a:spcPts val="0"/>
              </a:spcAft>
              <a:buClr>
                <a:srgbClr val="C00000"/>
              </a:buClr>
              <a:defRPr/>
            </a:pPr>
            <a:r>
              <a:rPr lang="ar-SA" sz="2800" b="1" dirty="0" smtClean="0">
                <a:solidFill>
                  <a:srgbClr val="C00000"/>
                </a:solidFill>
                <a:cs typeface="Traditional Arabic" pitchFamily="2" charset="-78"/>
              </a:rPr>
              <a:t>في الاصطلاح: </a:t>
            </a:r>
            <a:r>
              <a:rPr lang="ar-SA" sz="2800" dirty="0" smtClean="0">
                <a:cs typeface="Traditional Arabic" pitchFamily="2" charset="-78"/>
              </a:rPr>
              <a:t>المراد </a:t>
            </a:r>
            <a:r>
              <a:rPr lang="ar-SA" sz="2800" dirty="0" err="1" smtClean="0">
                <a:cs typeface="Traditional Arabic" pitchFamily="2" charset="-78"/>
              </a:rPr>
              <a:t>به</a:t>
            </a:r>
            <a:r>
              <a:rPr lang="ar-SA" sz="2800" dirty="0" smtClean="0">
                <a:cs typeface="Traditional Arabic" pitchFamily="2" charset="-78"/>
              </a:rPr>
              <a:t> هنا ما صحت نسبته إلى النبي </a:t>
            </a:r>
            <a:r>
              <a:rPr lang="ar-SA" sz="2800" dirty="0" err="1" smtClean="0">
                <a:cs typeface="CTraditional Arabic"/>
                <a:sym typeface="AGA Arabesque" pitchFamily="2" charset="2"/>
              </a:rPr>
              <a:t>ج</a:t>
            </a:r>
            <a:r>
              <a:rPr lang="ar-SA" sz="2800" dirty="0" smtClean="0">
                <a:cs typeface="Traditional Arabic" pitchFamily="2" charset="-78"/>
              </a:rPr>
              <a:t> من الوحي الذي أخبر </a:t>
            </a:r>
            <a:r>
              <a:rPr lang="ar-SA" sz="2800" dirty="0" err="1" smtClean="0">
                <a:cs typeface="Traditional Arabic" pitchFamily="2" charset="-78"/>
              </a:rPr>
              <a:t>به</a:t>
            </a:r>
            <a:r>
              <a:rPr lang="ar-SA" sz="2800" dirty="0" smtClean="0">
                <a:cs typeface="Traditional Arabic" pitchFamily="2" charset="-78"/>
              </a:rPr>
              <a:t> عن الله تعالى، من القرآن والسنن الثابتة عنه </a:t>
            </a:r>
            <a:r>
              <a:rPr lang="ar-SA" sz="2800" dirty="0" err="1" smtClean="0">
                <a:cs typeface="CTraditional Arabic"/>
                <a:sym typeface="AGA Arabesque" pitchFamily="2" charset="2"/>
              </a:rPr>
              <a:t>ج</a:t>
            </a:r>
            <a:r>
              <a:rPr lang="ar-SA" sz="2800" dirty="0" smtClean="0">
                <a:cs typeface="Traditional Arabic" pitchFamily="2" charset="-78"/>
              </a:rPr>
              <a:t>. </a:t>
            </a:r>
            <a:endParaRPr lang="en-US" sz="2800" dirty="0" smtClean="0">
              <a:cs typeface="Traditional Arabic" pitchFamily="2" charset="-78"/>
            </a:endParaRPr>
          </a:p>
        </p:txBody>
      </p:sp>
      <p:sp>
        <p:nvSpPr>
          <p:cNvPr id="123908" name="عنصر نائب لرقم الشريحة 5"/>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C4F6DC4E-2CF4-4E23-8DA0-31FB2EE54969}" type="slidenum">
              <a:rPr lang="ar-SA" sz="1400"/>
              <a:pPr rtl="0"/>
              <a:t>193</a:t>
            </a:fld>
            <a:endParaRPr lang="en-US" sz="1400"/>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بين العقل والنقل</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250" autoRev="1" fill="hold">
                                          <p:stCondLst>
                                            <p:cond delay="0"/>
                                          </p:stCondLst>
                                        </p:cTn>
                                        <p:tgtEl>
                                          <p:spTgt spid="7"/>
                                        </p:tgtEl>
                                        <p:attrNameLst>
                                          <p:attrName>ppt_w</p:attrName>
                                        </p:attrNameLst>
                                      </p:cBhvr>
                                    </p:anim>
                                    <p:anim by="(#ppt_w*0.50)" calcmode="lin" valueType="num">
                                      <p:cBhvr>
                                        <p:cTn id="8" dur="250" decel="50000" autoRev="1" fill="hold">
                                          <p:stCondLst>
                                            <p:cond delay="0"/>
                                          </p:stCondLst>
                                        </p:cTn>
                                        <p:tgtEl>
                                          <p:spTgt spid="7"/>
                                        </p:tgtEl>
                                        <p:attrNameLst>
                                          <p:attrName>ppt_x</p:attrName>
                                        </p:attrNameLst>
                                      </p:cBhvr>
                                    </p:anim>
                                    <p:anim from="(-#ppt_h/2)" to="(#ppt_y)" calcmode="lin" valueType="num">
                                      <p:cBhvr>
                                        <p:cTn id="9" dur="500" fill="hold">
                                          <p:stCondLst>
                                            <p:cond delay="0"/>
                                          </p:stCondLst>
                                        </p:cTn>
                                        <p:tgtEl>
                                          <p:spTgt spid="7"/>
                                        </p:tgtEl>
                                        <p:attrNameLst>
                                          <p:attrName>ppt_y</p:attrName>
                                        </p:attrNameLst>
                                      </p:cBhvr>
                                    </p:anim>
                                    <p:animRot by="21600000">
                                      <p:cBhvr>
                                        <p:cTn id="10" dur="500" fill="hold">
                                          <p:stCondLst>
                                            <p:cond delay="0"/>
                                          </p:stCondLst>
                                        </p:cTn>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99332">
                                            <p:txEl>
                                              <p:pRg st="0" end="0"/>
                                            </p:txEl>
                                          </p:spTgt>
                                        </p:tgtEl>
                                        <p:attrNameLst>
                                          <p:attrName>style.visibility</p:attrName>
                                        </p:attrNameLst>
                                      </p:cBhvr>
                                      <p:to>
                                        <p:strVal val="visible"/>
                                      </p:to>
                                    </p:set>
                                    <p:anim calcmode="lin" valueType="num">
                                      <p:cBhvr>
                                        <p:cTn id="15" dur="500" fill="hold"/>
                                        <p:tgtEl>
                                          <p:spTgt spid="99332">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9933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500"/>
                                        <p:tgtEl>
                                          <p:spTgt spid="9933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99332">
                                            <p:txEl>
                                              <p:pRg st="1" end="1"/>
                                            </p:txEl>
                                          </p:spTgt>
                                        </p:tgtEl>
                                        <p:attrNameLst>
                                          <p:attrName>style.visibility</p:attrName>
                                        </p:attrNameLst>
                                      </p:cBhvr>
                                      <p:to>
                                        <p:strVal val="visible"/>
                                      </p:to>
                                    </p:set>
                                    <p:anim calcmode="lin" valueType="num">
                                      <p:cBhvr>
                                        <p:cTn id="22" dur="500" fill="hold"/>
                                        <p:tgtEl>
                                          <p:spTgt spid="99332">
                                            <p:txEl>
                                              <p:pRg st="1" end="1"/>
                                            </p:txEl>
                                          </p:spTgt>
                                        </p:tgtEl>
                                        <p:attrNameLst>
                                          <p:attrName>ppt_x</p:attrName>
                                        </p:attrNameLst>
                                      </p:cBhvr>
                                      <p:tavLst>
                                        <p:tav tm="0">
                                          <p:val>
                                            <p:strVal val="#ppt_x-.2"/>
                                          </p:val>
                                        </p:tav>
                                        <p:tav tm="100000">
                                          <p:val>
                                            <p:strVal val="#ppt_x"/>
                                          </p:val>
                                        </p:tav>
                                      </p:tavLst>
                                    </p:anim>
                                    <p:anim calcmode="lin" valueType="num">
                                      <p:cBhvr>
                                        <p:cTn id="23" dur="500" fill="hold"/>
                                        <p:tgtEl>
                                          <p:spTgt spid="9933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500"/>
                                        <p:tgtEl>
                                          <p:spTgt spid="9933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99332">
                                            <p:txEl>
                                              <p:pRg st="2" end="2"/>
                                            </p:txEl>
                                          </p:spTgt>
                                        </p:tgtEl>
                                        <p:attrNameLst>
                                          <p:attrName>style.visibility</p:attrName>
                                        </p:attrNameLst>
                                      </p:cBhvr>
                                      <p:to>
                                        <p:strVal val="visible"/>
                                      </p:to>
                                    </p:set>
                                    <p:anim calcmode="lin" valueType="num">
                                      <p:cBhvr>
                                        <p:cTn id="29" dur="500" fill="hold"/>
                                        <p:tgtEl>
                                          <p:spTgt spid="99332">
                                            <p:txEl>
                                              <p:pRg st="2" end="2"/>
                                            </p:txEl>
                                          </p:spTgt>
                                        </p:tgtEl>
                                        <p:attrNameLst>
                                          <p:attrName>ppt_x</p:attrName>
                                        </p:attrNameLst>
                                      </p:cBhvr>
                                      <p:tavLst>
                                        <p:tav tm="0">
                                          <p:val>
                                            <p:strVal val="#ppt_x-.2"/>
                                          </p:val>
                                        </p:tav>
                                        <p:tav tm="100000">
                                          <p:val>
                                            <p:strVal val="#ppt_x"/>
                                          </p:val>
                                        </p:tav>
                                      </p:tavLst>
                                    </p:anim>
                                    <p:anim calcmode="lin" valueType="num">
                                      <p:cBhvr>
                                        <p:cTn id="30" dur="500" fill="hold"/>
                                        <p:tgtEl>
                                          <p:spTgt spid="99332">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500"/>
                                        <p:tgtEl>
                                          <p:spTgt spid="99332">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99332">
                                            <p:txEl>
                                              <p:pRg st="3" end="3"/>
                                            </p:txEl>
                                          </p:spTgt>
                                        </p:tgtEl>
                                        <p:attrNameLst>
                                          <p:attrName>style.visibility</p:attrName>
                                        </p:attrNameLst>
                                      </p:cBhvr>
                                      <p:to>
                                        <p:strVal val="visible"/>
                                      </p:to>
                                    </p:set>
                                    <p:anim calcmode="lin" valueType="num">
                                      <p:cBhvr>
                                        <p:cTn id="36" dur="500" fill="hold"/>
                                        <p:tgtEl>
                                          <p:spTgt spid="99332">
                                            <p:txEl>
                                              <p:pRg st="3" end="3"/>
                                            </p:txEl>
                                          </p:spTgt>
                                        </p:tgtEl>
                                        <p:attrNameLst>
                                          <p:attrName>ppt_x</p:attrName>
                                        </p:attrNameLst>
                                      </p:cBhvr>
                                      <p:tavLst>
                                        <p:tav tm="0">
                                          <p:val>
                                            <p:strVal val="#ppt_x-.2"/>
                                          </p:val>
                                        </p:tav>
                                        <p:tav tm="100000">
                                          <p:val>
                                            <p:strVal val="#ppt_x"/>
                                          </p:val>
                                        </p:tav>
                                      </p:tavLst>
                                    </p:anim>
                                    <p:anim calcmode="lin" valueType="num">
                                      <p:cBhvr>
                                        <p:cTn id="37" dur="500" fill="hold"/>
                                        <p:tgtEl>
                                          <p:spTgt spid="99332">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500"/>
                                        <p:tgtEl>
                                          <p:spTgt spid="9933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ADF67021-CCC5-448B-9AC4-376852F17B19}" type="slidenum">
              <a:rPr lang="ar-SA" sz="1400"/>
              <a:pPr rtl="0"/>
              <a:t>194</a:t>
            </a:fld>
            <a:endParaRPr lang="en-US" sz="1400"/>
          </a:p>
        </p:txBody>
      </p:sp>
      <p:sp>
        <p:nvSpPr>
          <p:cNvPr id="124932" name="Rectangle 2"/>
          <p:cNvSpPr>
            <a:spLocks noChangeArrowheads="1"/>
          </p:cNvSpPr>
          <p:nvPr/>
        </p:nvSpPr>
        <p:spPr bwMode="auto">
          <a:xfrm>
            <a:off x="179388" y="1989138"/>
            <a:ext cx="8640762" cy="3609975"/>
          </a:xfrm>
          <a:prstGeom prst="rect">
            <a:avLst/>
          </a:prstGeom>
          <a:noFill/>
          <a:ln w="9525">
            <a:noFill/>
            <a:miter lim="800000"/>
            <a:headEnd/>
            <a:tailEnd/>
          </a:ln>
        </p:spPr>
        <p:txBody>
          <a:bodyPr/>
          <a:lstStyle/>
          <a:p>
            <a:pPr marL="355600" indent="-355600" algn="justLow">
              <a:spcBef>
                <a:spcPts val="0"/>
              </a:spcBef>
              <a:buClr>
                <a:srgbClr val="3366FF"/>
              </a:buClr>
              <a:buSzPct val="120000"/>
              <a:buFont typeface="Wingdings" pitchFamily="2" charset="2"/>
              <a:buChar char="§"/>
            </a:pPr>
            <a:r>
              <a:rPr lang="ar-SA" sz="2800" b="0" dirty="0">
                <a:solidFill>
                  <a:srgbClr val="0000FF"/>
                </a:solidFill>
                <a:latin typeface="+mn-lt"/>
                <a:cs typeface="SKR HEAD1" pitchFamily="2" charset="-78"/>
              </a:rPr>
              <a:t>منـزلة العقل في الإسلام </a:t>
            </a:r>
            <a:endParaRPr lang="ar-SA" sz="2800" b="0" dirty="0" smtClean="0">
              <a:solidFill>
                <a:srgbClr val="0000FF"/>
              </a:solidFill>
              <a:latin typeface="+mn-lt"/>
              <a:cs typeface="SKR HEAD1" pitchFamily="2" charset="-78"/>
            </a:endParaRPr>
          </a:p>
          <a:p>
            <a:pPr marL="355600" indent="-355600" algn="justLow">
              <a:spcBef>
                <a:spcPts val="0"/>
              </a:spcBef>
              <a:buClr>
                <a:srgbClr val="C00000"/>
              </a:buClr>
              <a:buSzPct val="100000"/>
              <a:buFont typeface="Arial" pitchFamily="34" charset="0"/>
              <a:buChar char="•"/>
            </a:pPr>
            <a:r>
              <a:rPr lang="ar-SA" sz="2800" b="0" spc="-40" dirty="0" smtClean="0">
                <a:latin typeface="+mn-lt"/>
                <a:cs typeface="Traditional Arabic" pitchFamily="2" charset="-78"/>
              </a:rPr>
              <a:t>الإسلام جعل للعقل مكانة كبيرة في مجال التدبر والتفكر، ومجال الاستنباط وعمران الأرض.</a:t>
            </a:r>
            <a:endParaRPr lang="ar-SA" sz="2800" b="0" spc="-40" dirty="0">
              <a:latin typeface="+mn-lt"/>
              <a:cs typeface="Traditional Arabic" pitchFamily="2" charset="-78"/>
            </a:endParaRPr>
          </a:p>
          <a:p>
            <a:pPr marL="457200" indent="-457200" algn="justLow">
              <a:spcBef>
                <a:spcPts val="0"/>
              </a:spcBef>
              <a:buClr>
                <a:srgbClr val="A50021"/>
              </a:buClr>
              <a:buSzPct val="75000"/>
              <a:buFont typeface="Wingdings" pitchFamily="2" charset="2"/>
              <a:buNone/>
            </a:pPr>
            <a:r>
              <a:rPr lang="ar-SA" sz="2800" dirty="0">
                <a:solidFill>
                  <a:srgbClr val="C00000"/>
                </a:solidFill>
                <a:latin typeface="Times New Roman" pitchFamily="18" charset="0"/>
                <a:cs typeface="Traditional Arabic" pitchFamily="2" charset="-78"/>
              </a:rPr>
              <a:t>1- خص الله أصحاب العقول بالمعرفة التامة لمقاصد العبادة:</a:t>
            </a:r>
          </a:p>
          <a:p>
            <a:pPr marL="355600" indent="-355600" algn="justLow">
              <a:spcBef>
                <a:spcPts val="0"/>
              </a:spcBef>
              <a:buClr>
                <a:srgbClr val="C00000"/>
              </a:buClr>
              <a:buSzPct val="50000"/>
              <a:buFont typeface="Wingdings" pitchFamily="2" charset="2"/>
              <a:buChar char="v"/>
            </a:pPr>
            <a:r>
              <a:rPr lang="ar-SA" sz="2800" b="0" dirty="0">
                <a:latin typeface="Times New Roman" pitchFamily="18" charset="0"/>
                <a:cs typeface="Traditional Arabic" pitchFamily="2" charset="-78"/>
              </a:rPr>
              <a:t>قال تعالى: </a:t>
            </a:r>
            <a:r>
              <a:rPr lang="ar-SA" sz="2800" b="0" dirty="0" smtClean="0">
                <a:cs typeface="CTraditional Arabic"/>
                <a:sym typeface="AGA Arabesque" pitchFamily="2" charset="2"/>
              </a:rPr>
              <a:t>﴿</a:t>
            </a:r>
            <a:r>
              <a:rPr lang="ar-SA" sz="2800" b="0" dirty="0" smtClean="0">
                <a:cs typeface="Traditional Arabic" pitchFamily="2" charset="-78"/>
                <a:sym typeface="AGA Arabesque" pitchFamily="2" charset="2"/>
              </a:rPr>
              <a:t> </a:t>
            </a:r>
            <a:r>
              <a:rPr lang="ar-SA" sz="2800" b="0" dirty="0" smtClean="0">
                <a:solidFill>
                  <a:srgbClr val="00B0F0"/>
                </a:solidFill>
                <a:cs typeface="Traditional Arabic" pitchFamily="2" charset="-78"/>
                <a:sym typeface="AGA Arabesque" pitchFamily="2" charset="2"/>
              </a:rPr>
              <a:t>وَمَا تَفْعَلُوا مِنْ خَيْرٍ يَعْلَمْهُ اللَّهُ وَتَزَوَّدُوا فَإِنَّ خَيْرَ الزَّادِ التَّقْوَى </a:t>
            </a:r>
            <a:r>
              <a:rPr lang="ar-SA" sz="2800" b="0" dirty="0" err="1" smtClean="0">
                <a:solidFill>
                  <a:srgbClr val="00B0F0"/>
                </a:solidFill>
                <a:cs typeface="Traditional Arabic" pitchFamily="2" charset="-78"/>
                <a:sym typeface="AGA Arabesque" pitchFamily="2" charset="2"/>
              </a:rPr>
              <a:t>وَاتَّقُونِ</a:t>
            </a:r>
            <a:r>
              <a:rPr lang="ar-SA" sz="2800" b="0" dirty="0" smtClean="0">
                <a:solidFill>
                  <a:srgbClr val="00B0F0"/>
                </a:solidFill>
                <a:cs typeface="Traditional Arabic" pitchFamily="2" charset="-78"/>
                <a:sym typeface="AGA Arabesque" pitchFamily="2" charset="2"/>
              </a:rPr>
              <a:t> يَا أُوْلِي الأَلْبَابِ </a:t>
            </a:r>
            <a:r>
              <a:rPr lang="ar-SA" sz="2800" b="0" dirty="0" smtClean="0">
                <a:cs typeface="CTraditional Arabic"/>
                <a:sym typeface="AGA Arabesque" pitchFamily="2" charset="2"/>
              </a:rPr>
              <a:t>﴾</a:t>
            </a:r>
            <a:r>
              <a:rPr lang="ar-SA" sz="2800" b="0" dirty="0" smtClean="0">
                <a:cs typeface="Traditional Arabic" pitchFamily="2" charset="-78"/>
                <a:sym typeface="AGA Arabesque" pitchFamily="2" charset="2"/>
              </a:rPr>
              <a:t>. </a:t>
            </a:r>
          </a:p>
          <a:p>
            <a:pPr marL="457200" indent="-457200" algn="justLow">
              <a:spcBef>
                <a:spcPts val="0"/>
              </a:spcBef>
              <a:buClr>
                <a:srgbClr val="A50021"/>
              </a:buClr>
              <a:buSzPct val="75000"/>
              <a:buFont typeface="Wingdings" pitchFamily="2" charset="2"/>
              <a:buNone/>
            </a:pPr>
            <a:r>
              <a:rPr lang="ar-SA" sz="2800" dirty="0" smtClean="0">
                <a:solidFill>
                  <a:srgbClr val="C00000"/>
                </a:solidFill>
                <a:latin typeface="Times New Roman" pitchFamily="18" charset="0"/>
                <a:cs typeface="Traditional Arabic" pitchFamily="2" charset="-78"/>
              </a:rPr>
              <a:t>2- قصر الله الانتفاع بالذكر والموعظة على أصحاب العقول:</a:t>
            </a:r>
          </a:p>
          <a:p>
            <a:pPr marL="355600" indent="-355600" algn="justLow">
              <a:spcBef>
                <a:spcPts val="0"/>
              </a:spcBef>
              <a:buClr>
                <a:srgbClr val="C00000"/>
              </a:buClr>
              <a:buSzPct val="50000"/>
              <a:buFont typeface="Wingdings" pitchFamily="2" charset="2"/>
              <a:buChar char="v"/>
            </a:pPr>
            <a:r>
              <a:rPr lang="ar-SA" sz="2800" b="0" dirty="0" smtClean="0">
                <a:latin typeface="Times New Roman" pitchFamily="18" charset="0"/>
                <a:cs typeface="Traditional Arabic" pitchFamily="2" charset="-78"/>
              </a:rPr>
              <a:t>قال تعالى: </a:t>
            </a:r>
            <a:r>
              <a:rPr lang="ar-SA" sz="2800" b="0" dirty="0" smtClean="0">
                <a:cs typeface="CTraditional Arabic"/>
                <a:sym typeface="AGA Arabesque" pitchFamily="2" charset="2"/>
              </a:rPr>
              <a:t>﴿</a:t>
            </a:r>
            <a:r>
              <a:rPr lang="ar-SA" sz="2800" b="0" dirty="0" smtClean="0">
                <a:cs typeface="Traditional Arabic" pitchFamily="2" charset="-78"/>
                <a:sym typeface="AGA Arabesque" pitchFamily="2" charset="2"/>
              </a:rPr>
              <a:t> </a:t>
            </a:r>
            <a:r>
              <a:rPr lang="ar-SA" sz="2800" b="0" dirty="0" smtClean="0">
                <a:solidFill>
                  <a:srgbClr val="00B0F0"/>
                </a:solidFill>
                <a:cs typeface="Traditional Arabic" pitchFamily="2" charset="-78"/>
                <a:sym typeface="AGA Arabesque" pitchFamily="2" charset="2"/>
              </a:rPr>
              <a:t>لَقَدْ كَانَ فِي قَصَصِهِمْ عِبْرَةٌ لأُوْلِي الأَلْبَابِ </a:t>
            </a:r>
            <a:r>
              <a:rPr lang="ar-SA" sz="2800" b="0" dirty="0" smtClean="0">
                <a:cs typeface="CTraditional Arabic"/>
                <a:sym typeface="AGA Arabesque" pitchFamily="2" charset="2"/>
              </a:rPr>
              <a:t>﴾</a:t>
            </a:r>
            <a:r>
              <a:rPr lang="ar-SA" sz="2800" b="0" dirty="0" smtClean="0">
                <a:cs typeface="Traditional Arabic" pitchFamily="2" charset="-78"/>
                <a:sym typeface="AGA Arabesque" pitchFamily="2" charset="2"/>
              </a:rPr>
              <a:t>. </a:t>
            </a:r>
            <a:endParaRPr lang="ar-SA" sz="2800" dirty="0" smtClean="0">
              <a:solidFill>
                <a:srgbClr val="C00000"/>
              </a:solidFill>
              <a:latin typeface="Times New Roman" pitchFamily="18" charset="0"/>
              <a:cs typeface="Traditional Arabic" pitchFamily="2" charset="-78"/>
            </a:endParaRPr>
          </a:p>
          <a:p>
            <a:pPr marL="457200" indent="-457200" algn="justLow">
              <a:spcBef>
                <a:spcPts val="0"/>
              </a:spcBef>
              <a:buClr>
                <a:srgbClr val="A50021"/>
              </a:buClr>
              <a:buSzPct val="75000"/>
              <a:buFont typeface="Wingdings" pitchFamily="2" charset="2"/>
              <a:buNone/>
            </a:pPr>
            <a:r>
              <a:rPr lang="ar-SA" sz="2800" dirty="0" smtClean="0">
                <a:solidFill>
                  <a:srgbClr val="C00000"/>
                </a:solidFill>
                <a:latin typeface="Times New Roman" pitchFamily="18" charset="0"/>
                <a:cs typeface="Traditional Arabic" pitchFamily="2" charset="-78"/>
              </a:rPr>
              <a:t>3- كرم الله العقل وجعله مناط التكليف:</a:t>
            </a:r>
          </a:p>
          <a:p>
            <a:pPr marL="355600" indent="-355600" algn="justLow">
              <a:spcBef>
                <a:spcPts val="0"/>
              </a:spcBef>
              <a:buClr>
                <a:srgbClr val="C00000"/>
              </a:buClr>
              <a:buSzPct val="50000"/>
              <a:buFont typeface="Wingdings" pitchFamily="2" charset="2"/>
              <a:buChar char="v"/>
            </a:pPr>
            <a:r>
              <a:rPr lang="ar-SA" sz="2800" b="0" dirty="0" smtClean="0">
                <a:latin typeface="Times New Roman" pitchFamily="18" charset="0"/>
                <a:cs typeface="Traditional Arabic" pitchFamily="2" charset="-78"/>
              </a:rPr>
              <a:t>قال </a:t>
            </a:r>
            <a:r>
              <a:rPr lang="ar-SA" sz="2800" b="0" dirty="0" smtClean="0">
                <a:latin typeface="Times New Roman" pitchFamily="18" charset="0"/>
                <a:cs typeface="CTraditional Arabic" pitchFamily="2" charset="-78"/>
                <a:sym typeface="AGA Arabesque" pitchFamily="2" charset="2"/>
              </a:rPr>
              <a:t>ج</a:t>
            </a:r>
            <a:r>
              <a:rPr lang="ar-SA" sz="2800" b="0" dirty="0" smtClean="0">
                <a:latin typeface="Times New Roman" pitchFamily="18" charset="0"/>
                <a:cs typeface="Traditional Arabic" pitchFamily="2" charset="-78"/>
              </a:rPr>
              <a:t>:”</a:t>
            </a:r>
            <a:r>
              <a:rPr lang="ar-SA" sz="2800" b="0" dirty="0" smtClean="0">
                <a:solidFill>
                  <a:srgbClr val="FF0000"/>
                </a:solidFill>
                <a:latin typeface="Times New Roman" pitchFamily="18" charset="0"/>
                <a:cs typeface="Traditional Arabic" pitchFamily="2" charset="-78"/>
              </a:rPr>
              <a:t>رُفِعَ الْقَلَمُ‏ ‏عَنْ ثَلَاثَةٍ: عَنْ النَّائِمِ حَتَّى يَسْتَيْقِظَ، وَعَنْ الصَّبِيِّ حَتَّى يَشِبَّ، وَعَنْ الْمَعْتُوهِ حَتَّى يَعْقِلَ</a:t>
            </a:r>
            <a:r>
              <a:rPr lang="ar-SA" sz="2800" b="0" dirty="0" smtClean="0">
                <a:latin typeface="Times New Roman" pitchFamily="18" charset="0"/>
                <a:cs typeface="Traditional Arabic" pitchFamily="2" charset="-78"/>
              </a:rPr>
              <a:t>”.</a:t>
            </a:r>
            <a:endParaRPr lang="en-US" sz="2800" b="0" dirty="0" smtClean="0">
              <a:latin typeface="Times New Roman" pitchFamily="18" charset="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بين العقل والنقل</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24932">
                                            <p:txEl>
                                              <p:pRg st="0" end="0"/>
                                            </p:txEl>
                                          </p:spTgt>
                                        </p:tgtEl>
                                        <p:attrNameLst>
                                          <p:attrName>style.visibility</p:attrName>
                                        </p:attrNameLst>
                                      </p:cBhvr>
                                      <p:to>
                                        <p:strVal val="visible"/>
                                      </p:to>
                                    </p:set>
                                    <p:anim calcmode="lin" valueType="num">
                                      <p:cBhvr>
                                        <p:cTn id="7" dur="500" fill="hold"/>
                                        <p:tgtEl>
                                          <p:spTgt spid="124932">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2493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2493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24932">
                                            <p:txEl>
                                              <p:pRg st="1" end="1"/>
                                            </p:txEl>
                                          </p:spTgt>
                                        </p:tgtEl>
                                        <p:attrNameLst>
                                          <p:attrName>style.visibility</p:attrName>
                                        </p:attrNameLst>
                                      </p:cBhvr>
                                      <p:to>
                                        <p:strVal val="visible"/>
                                      </p:to>
                                    </p:set>
                                    <p:anim calcmode="lin" valueType="num">
                                      <p:cBhvr>
                                        <p:cTn id="14" dur="500" fill="hold"/>
                                        <p:tgtEl>
                                          <p:spTgt spid="124932">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2493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2493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24932">
                                            <p:txEl>
                                              <p:pRg st="2" end="2"/>
                                            </p:txEl>
                                          </p:spTgt>
                                        </p:tgtEl>
                                        <p:attrNameLst>
                                          <p:attrName>style.visibility</p:attrName>
                                        </p:attrNameLst>
                                      </p:cBhvr>
                                      <p:to>
                                        <p:strVal val="visible"/>
                                      </p:to>
                                    </p:set>
                                    <p:anim calcmode="lin" valueType="num">
                                      <p:cBhvr>
                                        <p:cTn id="21" dur="500" fill="hold"/>
                                        <p:tgtEl>
                                          <p:spTgt spid="124932">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24932">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2493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24932">
                                            <p:txEl>
                                              <p:pRg st="3" end="3"/>
                                            </p:txEl>
                                          </p:spTgt>
                                        </p:tgtEl>
                                        <p:attrNameLst>
                                          <p:attrName>style.visibility</p:attrName>
                                        </p:attrNameLst>
                                      </p:cBhvr>
                                      <p:to>
                                        <p:strVal val="visible"/>
                                      </p:to>
                                    </p:set>
                                    <p:anim calcmode="lin" valueType="num">
                                      <p:cBhvr>
                                        <p:cTn id="28" dur="500" fill="hold"/>
                                        <p:tgtEl>
                                          <p:spTgt spid="124932">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24932">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2493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24932">
                                            <p:txEl>
                                              <p:pRg st="4" end="4"/>
                                            </p:txEl>
                                          </p:spTgt>
                                        </p:tgtEl>
                                        <p:attrNameLst>
                                          <p:attrName>style.visibility</p:attrName>
                                        </p:attrNameLst>
                                      </p:cBhvr>
                                      <p:to>
                                        <p:strVal val="visible"/>
                                      </p:to>
                                    </p:set>
                                    <p:anim calcmode="lin" valueType="num">
                                      <p:cBhvr>
                                        <p:cTn id="35" dur="500" fill="hold"/>
                                        <p:tgtEl>
                                          <p:spTgt spid="124932">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24932">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2493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24932">
                                            <p:txEl>
                                              <p:pRg st="5" end="5"/>
                                            </p:txEl>
                                          </p:spTgt>
                                        </p:tgtEl>
                                        <p:attrNameLst>
                                          <p:attrName>style.visibility</p:attrName>
                                        </p:attrNameLst>
                                      </p:cBhvr>
                                      <p:to>
                                        <p:strVal val="visible"/>
                                      </p:to>
                                    </p:set>
                                    <p:anim calcmode="lin" valueType="num">
                                      <p:cBhvr>
                                        <p:cTn id="42" dur="500" fill="hold"/>
                                        <p:tgtEl>
                                          <p:spTgt spid="124932">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124932">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124932">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24932">
                                            <p:txEl>
                                              <p:pRg st="6" end="6"/>
                                            </p:txEl>
                                          </p:spTgt>
                                        </p:tgtEl>
                                        <p:attrNameLst>
                                          <p:attrName>style.visibility</p:attrName>
                                        </p:attrNameLst>
                                      </p:cBhvr>
                                      <p:to>
                                        <p:strVal val="visible"/>
                                      </p:to>
                                    </p:set>
                                    <p:anim calcmode="lin" valueType="num">
                                      <p:cBhvr>
                                        <p:cTn id="49" dur="500" fill="hold"/>
                                        <p:tgtEl>
                                          <p:spTgt spid="124932">
                                            <p:txEl>
                                              <p:pRg st="6" end="6"/>
                                            </p:txEl>
                                          </p:spTgt>
                                        </p:tgtEl>
                                        <p:attrNameLst>
                                          <p:attrName>ppt_x</p:attrName>
                                        </p:attrNameLst>
                                      </p:cBhvr>
                                      <p:tavLst>
                                        <p:tav tm="0">
                                          <p:val>
                                            <p:strVal val="#ppt_x-.2"/>
                                          </p:val>
                                        </p:tav>
                                        <p:tav tm="100000">
                                          <p:val>
                                            <p:strVal val="#ppt_x"/>
                                          </p:val>
                                        </p:tav>
                                      </p:tavLst>
                                    </p:anim>
                                    <p:anim calcmode="lin" valueType="num">
                                      <p:cBhvr>
                                        <p:cTn id="50" dur="500" fill="hold"/>
                                        <p:tgtEl>
                                          <p:spTgt spid="124932">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500"/>
                                        <p:tgtEl>
                                          <p:spTgt spid="124932">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24932">
                                            <p:txEl>
                                              <p:pRg st="7" end="7"/>
                                            </p:txEl>
                                          </p:spTgt>
                                        </p:tgtEl>
                                        <p:attrNameLst>
                                          <p:attrName>style.visibility</p:attrName>
                                        </p:attrNameLst>
                                      </p:cBhvr>
                                      <p:to>
                                        <p:strVal val="visible"/>
                                      </p:to>
                                    </p:set>
                                    <p:anim calcmode="lin" valueType="num">
                                      <p:cBhvr>
                                        <p:cTn id="56" dur="500" fill="hold"/>
                                        <p:tgtEl>
                                          <p:spTgt spid="124932">
                                            <p:txEl>
                                              <p:pRg st="7" end="7"/>
                                            </p:txEl>
                                          </p:spTgt>
                                        </p:tgtEl>
                                        <p:attrNameLst>
                                          <p:attrName>ppt_x</p:attrName>
                                        </p:attrNameLst>
                                      </p:cBhvr>
                                      <p:tavLst>
                                        <p:tav tm="0">
                                          <p:val>
                                            <p:strVal val="#ppt_x-.2"/>
                                          </p:val>
                                        </p:tav>
                                        <p:tav tm="100000">
                                          <p:val>
                                            <p:strVal val="#ppt_x"/>
                                          </p:val>
                                        </p:tav>
                                      </p:tavLst>
                                    </p:anim>
                                    <p:anim calcmode="lin" valueType="num">
                                      <p:cBhvr>
                                        <p:cTn id="57" dur="500" fill="hold"/>
                                        <p:tgtEl>
                                          <p:spTgt spid="124932">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8" dur="500"/>
                                        <p:tgtEl>
                                          <p:spTgt spid="12493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0000E7F7-EDB5-43AB-AA45-619FA692A0D6}" type="slidenum">
              <a:rPr lang="ar-SA" sz="1400"/>
              <a:pPr rtl="0"/>
              <a:t>195</a:t>
            </a:fld>
            <a:endParaRPr lang="en-US" sz="1400"/>
          </a:p>
        </p:txBody>
      </p:sp>
      <p:sp>
        <p:nvSpPr>
          <p:cNvPr id="125956" name="Rectangle 2"/>
          <p:cNvSpPr>
            <a:spLocks noChangeArrowheads="1"/>
          </p:cNvSpPr>
          <p:nvPr/>
        </p:nvSpPr>
        <p:spPr bwMode="auto">
          <a:xfrm>
            <a:off x="179388" y="1989138"/>
            <a:ext cx="8640762" cy="4176712"/>
          </a:xfrm>
          <a:prstGeom prst="rect">
            <a:avLst/>
          </a:prstGeom>
          <a:noFill/>
          <a:ln w="9525">
            <a:noFill/>
            <a:miter lim="800000"/>
            <a:headEnd/>
            <a:tailEnd/>
          </a:ln>
        </p:spPr>
        <p:txBody>
          <a:bodyPr/>
          <a:lstStyle/>
          <a:p>
            <a:pPr marL="457200" indent="-457200" algn="justLow">
              <a:spcBef>
                <a:spcPts val="0"/>
              </a:spcBef>
              <a:buClr>
                <a:srgbClr val="A50021"/>
              </a:buClr>
              <a:buSzPct val="75000"/>
              <a:buFont typeface="Wingdings" pitchFamily="2" charset="2"/>
              <a:buNone/>
            </a:pPr>
            <a:r>
              <a:rPr lang="ar-SA" sz="2800" dirty="0" smtClean="0">
                <a:solidFill>
                  <a:srgbClr val="C00000"/>
                </a:solidFill>
                <a:latin typeface="Times New Roman" pitchFamily="18" charset="0"/>
                <a:cs typeface="Traditional Arabic" pitchFamily="2" charset="-78"/>
              </a:rPr>
              <a:t>4- ذم الله المقلدين لآبائهم:</a:t>
            </a:r>
          </a:p>
          <a:p>
            <a:pPr marL="355600" indent="-355600" algn="justLow">
              <a:spcBef>
                <a:spcPts val="0"/>
              </a:spcBef>
              <a:buClr>
                <a:srgbClr val="C00000"/>
              </a:buClr>
              <a:buSzPct val="50000"/>
              <a:buFont typeface="Wingdings" pitchFamily="2" charset="2"/>
              <a:buChar char="v"/>
            </a:pPr>
            <a:r>
              <a:rPr lang="ar-SA" sz="2800" b="0" dirty="0" smtClean="0">
                <a:latin typeface="Times New Roman" pitchFamily="18" charset="0"/>
                <a:cs typeface="Traditional Arabic" pitchFamily="2" charset="-78"/>
              </a:rPr>
              <a:t>قال تعالى: </a:t>
            </a:r>
            <a:r>
              <a:rPr lang="ar-SA" sz="2800" b="0" dirty="0" smtClean="0">
                <a:cs typeface="CTraditional Arabic"/>
                <a:sym typeface="AGA Arabesque" pitchFamily="2" charset="2"/>
              </a:rPr>
              <a:t>﴿</a:t>
            </a:r>
            <a:r>
              <a:rPr lang="ar-SA" sz="2800" b="0" dirty="0" smtClean="0">
                <a:cs typeface="Traditional Arabic" pitchFamily="2" charset="-78"/>
                <a:sym typeface="AGA Arabesque" pitchFamily="2" charset="2"/>
              </a:rPr>
              <a:t> </a:t>
            </a:r>
            <a:r>
              <a:rPr lang="ar-SA" sz="2800" b="0" dirty="0" smtClean="0">
                <a:solidFill>
                  <a:srgbClr val="00B0F0"/>
                </a:solidFill>
                <a:cs typeface="Traditional Arabic" pitchFamily="2" charset="-78"/>
                <a:sym typeface="AGA Arabesque" pitchFamily="2" charset="2"/>
              </a:rPr>
              <a:t>وَإِذَا قِيلَ لَهُمْ اتَّبِعُوا مَا أَنزَلَ اللَّهُ قَالُوا بَلْ نَتَّبِعُ مَا أَلْفَيْنَا عَلَيْهِ آبَاءَنَا أَوَلَوْ كَانَ آبَاؤُهُمْ لا يَعْقِلُونَ شَيْئاً وَلا يَهْتَدُونَ </a:t>
            </a:r>
            <a:r>
              <a:rPr lang="ar-SA" sz="2800" b="0" dirty="0" smtClean="0">
                <a:cs typeface="CTraditional Arabic"/>
                <a:sym typeface="AGA Arabesque" pitchFamily="2" charset="2"/>
              </a:rPr>
              <a:t>﴾</a:t>
            </a:r>
            <a:r>
              <a:rPr lang="ar-SA" sz="2800" b="0" dirty="0" smtClean="0">
                <a:cs typeface="Traditional Arabic" pitchFamily="2" charset="-78"/>
                <a:sym typeface="AGA Arabesque" pitchFamily="2" charset="2"/>
              </a:rPr>
              <a:t>. </a:t>
            </a:r>
            <a:endParaRPr lang="ar-SA" sz="2800" b="0" dirty="0" smtClean="0">
              <a:latin typeface="Times New Roman" pitchFamily="18" charset="0"/>
              <a:cs typeface="Traditional Arabic" pitchFamily="2" charset="-78"/>
            </a:endParaRPr>
          </a:p>
          <a:p>
            <a:pPr marL="457200" indent="-457200" algn="justLow">
              <a:spcBef>
                <a:spcPts val="0"/>
              </a:spcBef>
              <a:buClr>
                <a:srgbClr val="C00000"/>
              </a:buClr>
              <a:buSzPct val="50000"/>
            </a:pPr>
            <a:r>
              <a:rPr lang="ar-SA" sz="2800" dirty="0" smtClean="0">
                <a:solidFill>
                  <a:srgbClr val="C00000"/>
                </a:solidFill>
                <a:latin typeface="Times New Roman" pitchFamily="18" charset="0"/>
                <a:cs typeface="Traditional Arabic" pitchFamily="2" charset="-78"/>
              </a:rPr>
              <a:t>5- </a:t>
            </a:r>
            <a:r>
              <a:rPr lang="ar-SA" sz="2800" dirty="0">
                <a:solidFill>
                  <a:srgbClr val="C00000"/>
                </a:solidFill>
                <a:latin typeface="Times New Roman" pitchFamily="18" charset="0"/>
                <a:cs typeface="Traditional Arabic" pitchFamily="2" charset="-78"/>
              </a:rPr>
              <a:t>تحريم الاعتداء على </a:t>
            </a:r>
            <a:r>
              <a:rPr lang="ar-SA" sz="2800" dirty="0" smtClean="0">
                <a:solidFill>
                  <a:srgbClr val="C00000"/>
                </a:solidFill>
                <a:latin typeface="Times New Roman" pitchFamily="18" charset="0"/>
                <a:cs typeface="Traditional Arabic" pitchFamily="2" charset="-78"/>
              </a:rPr>
              <a:t>العقل:</a:t>
            </a:r>
          </a:p>
          <a:p>
            <a:pPr marL="355600" indent="-355600" algn="justLow">
              <a:spcBef>
                <a:spcPts val="0"/>
              </a:spcBef>
              <a:buClr>
                <a:srgbClr val="C00000"/>
              </a:buClr>
              <a:buSzPct val="50000"/>
              <a:buFont typeface="Wingdings" pitchFamily="2" charset="2"/>
              <a:buChar char="v"/>
            </a:pPr>
            <a:r>
              <a:rPr lang="ar-SA" sz="2800" b="0" dirty="0" smtClean="0">
                <a:latin typeface="Times New Roman" pitchFamily="18" charset="0"/>
                <a:cs typeface="Traditional Arabic" pitchFamily="2" charset="-78"/>
              </a:rPr>
              <a:t>قال </a:t>
            </a:r>
            <a:r>
              <a:rPr lang="ar-SA" sz="2800" b="0" dirty="0">
                <a:latin typeface="Times New Roman" pitchFamily="18" charset="0"/>
                <a:cs typeface="Traditional Arabic" pitchFamily="2" charset="-78"/>
              </a:rPr>
              <a:t>تعالى</a:t>
            </a:r>
            <a:r>
              <a:rPr lang="ar-SA" sz="2800" b="0" dirty="0" smtClean="0">
                <a:latin typeface="Times New Roman" pitchFamily="18" charset="0"/>
                <a:cs typeface="Traditional Arabic" pitchFamily="2" charset="-78"/>
              </a:rPr>
              <a:t>: </a:t>
            </a:r>
            <a:r>
              <a:rPr lang="ar-SA" sz="2800" b="0" dirty="0" smtClean="0">
                <a:cs typeface="CTraditional Arabic"/>
                <a:sym typeface="AGA Arabesque" pitchFamily="2" charset="2"/>
              </a:rPr>
              <a:t>﴿</a:t>
            </a:r>
            <a:r>
              <a:rPr lang="ar-SA" sz="2800" b="0" dirty="0" smtClean="0">
                <a:cs typeface="Traditional Arabic" pitchFamily="2" charset="-78"/>
                <a:sym typeface="AGA Arabesque" pitchFamily="2" charset="2"/>
              </a:rPr>
              <a:t> </a:t>
            </a:r>
            <a:r>
              <a:rPr lang="ar-SA" sz="2800" b="0" dirty="0" smtClean="0">
                <a:solidFill>
                  <a:srgbClr val="00B0F0"/>
                </a:solidFill>
                <a:cs typeface="Traditional Arabic" pitchFamily="2" charset="-78"/>
                <a:sym typeface="AGA Arabesque" pitchFamily="2" charset="2"/>
              </a:rPr>
              <a:t>يَا أَيُّهَا الَّذِينَ آمَنُوا إِنَّمَا الْخَمْرُ وَالْمَيْسِرُ وَالأَنصَابُ وَالأَزْلامُ رِجْسٌ مِنْ عَمَلِ الشَّيْطَانِ فَاجْتَنِبُوهُ لَعَلَّكُمْ تُفْلِحُونَ </a:t>
            </a:r>
            <a:r>
              <a:rPr lang="ar-SA" sz="2800" b="0" dirty="0" smtClean="0">
                <a:cs typeface="CTraditional Arabic"/>
                <a:sym typeface="AGA Arabesque" pitchFamily="2" charset="2"/>
              </a:rPr>
              <a:t>﴾</a:t>
            </a:r>
            <a:r>
              <a:rPr lang="ar-SA" sz="2800" b="0" dirty="0" smtClean="0">
                <a:cs typeface="Traditional Arabic" pitchFamily="2" charset="-78"/>
                <a:sym typeface="AGA Arabesque" pitchFamily="2" charset="2"/>
              </a:rPr>
              <a:t>. </a:t>
            </a:r>
          </a:p>
          <a:p>
            <a:pPr marL="355600" indent="-355600" algn="justLow">
              <a:spcBef>
                <a:spcPts val="0"/>
              </a:spcBef>
              <a:buClr>
                <a:srgbClr val="A50021"/>
              </a:buClr>
              <a:buSzPct val="75000"/>
              <a:buFont typeface="Wingdings" pitchFamily="2" charset="2"/>
              <a:buNone/>
            </a:pPr>
            <a:r>
              <a:rPr lang="ar-SA" sz="2800" dirty="0" smtClean="0">
                <a:solidFill>
                  <a:srgbClr val="C00000"/>
                </a:solidFill>
                <a:latin typeface="Times New Roman" pitchFamily="18" charset="0"/>
                <a:cs typeface="Traditional Arabic" pitchFamily="2" charset="-78"/>
              </a:rPr>
              <a:t>6- رفض ما لا يستند إلى العقل من الخرافات والأوهام: </a:t>
            </a:r>
            <a:r>
              <a:rPr lang="ar-SA" sz="2800" b="0" dirty="0" smtClean="0">
                <a:latin typeface="Times New Roman" pitchFamily="18" charset="0"/>
                <a:cs typeface="Traditional Arabic" pitchFamily="2" charset="-78"/>
              </a:rPr>
              <a:t>كالتطير والتشاؤم والاعتماد على السحرة والكهنة والعرافين والمنجمين, وكذلك الرمل والودع والخرافات والأوهام.</a:t>
            </a:r>
            <a:endParaRPr lang="ar-SA" sz="2800" b="0" spc="-70" dirty="0" smtClean="0">
              <a:latin typeface="Times New Roman" pitchFamily="18" charset="0"/>
              <a:cs typeface="Traditional Arabic" pitchFamily="2" charset="-78"/>
            </a:endParaRPr>
          </a:p>
          <a:p>
            <a:pPr marL="355600" indent="-355600" algn="justLow">
              <a:spcBef>
                <a:spcPts val="0"/>
              </a:spcBef>
              <a:buClr>
                <a:srgbClr val="A50021"/>
              </a:buClr>
              <a:buSzPct val="75000"/>
              <a:buFont typeface="Wingdings" pitchFamily="2" charset="2"/>
              <a:buNone/>
            </a:pPr>
            <a:r>
              <a:rPr lang="ar-SA" sz="2800" dirty="0" smtClean="0">
                <a:solidFill>
                  <a:srgbClr val="C00000"/>
                </a:solidFill>
                <a:latin typeface="Times New Roman" pitchFamily="18" charset="0"/>
                <a:cs typeface="Traditional Arabic" pitchFamily="2" charset="-78"/>
              </a:rPr>
              <a:t>7- جعل الإسلام للعقل مجالاً واسعاً في تدبر آيات الكون، </a:t>
            </a:r>
            <a:r>
              <a:rPr lang="ar-SA" sz="2800" b="0" dirty="0" smtClean="0">
                <a:latin typeface="Times New Roman" pitchFamily="18" charset="0"/>
                <a:cs typeface="Traditional Arabic" pitchFamily="2" charset="-78"/>
              </a:rPr>
              <a:t>والسنن الكونية والبشرية وحِكَم التشريع.</a:t>
            </a:r>
            <a:endParaRPr lang="en-US" sz="2800" b="0" dirty="0" smtClean="0">
              <a:latin typeface="Times New Roman" pitchFamily="18" charset="0"/>
              <a:cs typeface="Traditional Arabic" pitchFamily="2" charset="-78"/>
            </a:endParaRP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بين العقل والنقل</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smtClean="0"/>
              <a:t>الثقافة الإسلامية 101</a:t>
            </a:r>
            <a:endParaRPr lang="en-US"/>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25956">
                                            <p:txEl>
                                              <p:pRg st="0" end="0"/>
                                            </p:txEl>
                                          </p:spTgt>
                                        </p:tgtEl>
                                        <p:attrNameLst>
                                          <p:attrName>style.visibility</p:attrName>
                                        </p:attrNameLst>
                                      </p:cBhvr>
                                      <p:to>
                                        <p:strVal val="visible"/>
                                      </p:to>
                                    </p:set>
                                    <p:anim calcmode="lin" valueType="num">
                                      <p:cBhvr>
                                        <p:cTn id="7" dur="500" fill="hold"/>
                                        <p:tgtEl>
                                          <p:spTgt spid="125956">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2595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2595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25956">
                                            <p:txEl>
                                              <p:pRg st="1" end="1"/>
                                            </p:txEl>
                                          </p:spTgt>
                                        </p:tgtEl>
                                        <p:attrNameLst>
                                          <p:attrName>style.visibility</p:attrName>
                                        </p:attrNameLst>
                                      </p:cBhvr>
                                      <p:to>
                                        <p:strVal val="visible"/>
                                      </p:to>
                                    </p:set>
                                    <p:anim calcmode="lin" valueType="num">
                                      <p:cBhvr>
                                        <p:cTn id="14" dur="500" fill="hold"/>
                                        <p:tgtEl>
                                          <p:spTgt spid="125956">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25956">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2595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25956">
                                            <p:txEl>
                                              <p:pRg st="2" end="2"/>
                                            </p:txEl>
                                          </p:spTgt>
                                        </p:tgtEl>
                                        <p:attrNameLst>
                                          <p:attrName>style.visibility</p:attrName>
                                        </p:attrNameLst>
                                      </p:cBhvr>
                                      <p:to>
                                        <p:strVal val="visible"/>
                                      </p:to>
                                    </p:set>
                                    <p:anim calcmode="lin" valueType="num">
                                      <p:cBhvr>
                                        <p:cTn id="21" dur="500" fill="hold"/>
                                        <p:tgtEl>
                                          <p:spTgt spid="125956">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25956">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2595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25956">
                                            <p:txEl>
                                              <p:pRg st="3" end="3"/>
                                            </p:txEl>
                                          </p:spTgt>
                                        </p:tgtEl>
                                        <p:attrNameLst>
                                          <p:attrName>style.visibility</p:attrName>
                                        </p:attrNameLst>
                                      </p:cBhvr>
                                      <p:to>
                                        <p:strVal val="visible"/>
                                      </p:to>
                                    </p:set>
                                    <p:anim calcmode="lin" valueType="num">
                                      <p:cBhvr>
                                        <p:cTn id="28" dur="500" fill="hold"/>
                                        <p:tgtEl>
                                          <p:spTgt spid="125956">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25956">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2595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25956">
                                            <p:txEl>
                                              <p:pRg st="4" end="4"/>
                                            </p:txEl>
                                          </p:spTgt>
                                        </p:tgtEl>
                                        <p:attrNameLst>
                                          <p:attrName>style.visibility</p:attrName>
                                        </p:attrNameLst>
                                      </p:cBhvr>
                                      <p:to>
                                        <p:strVal val="visible"/>
                                      </p:to>
                                    </p:set>
                                    <p:anim calcmode="lin" valueType="num">
                                      <p:cBhvr>
                                        <p:cTn id="35" dur="500" fill="hold"/>
                                        <p:tgtEl>
                                          <p:spTgt spid="125956">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25956">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2595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25956">
                                            <p:txEl>
                                              <p:pRg st="5" end="5"/>
                                            </p:txEl>
                                          </p:spTgt>
                                        </p:tgtEl>
                                        <p:attrNameLst>
                                          <p:attrName>style.visibility</p:attrName>
                                        </p:attrNameLst>
                                      </p:cBhvr>
                                      <p:to>
                                        <p:strVal val="visible"/>
                                      </p:to>
                                    </p:set>
                                    <p:anim calcmode="lin" valueType="num">
                                      <p:cBhvr>
                                        <p:cTn id="42" dur="500" fill="hold"/>
                                        <p:tgtEl>
                                          <p:spTgt spid="125956">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125956">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12595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عنصر نائب لرقم الشريحة 3"/>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rtl="0"/>
            <a:fld id="{9F9B805A-037C-4C00-90F6-BDA5F84B8717}" type="slidenum">
              <a:rPr lang="ar-SA" sz="1400"/>
              <a:pPr rtl="0"/>
              <a:t>196</a:t>
            </a:fld>
            <a:endParaRPr lang="en-US" sz="1400"/>
          </a:p>
        </p:txBody>
      </p:sp>
      <p:sp>
        <p:nvSpPr>
          <p:cNvPr id="126980" name="Rectangle 2"/>
          <p:cNvSpPr>
            <a:spLocks noChangeArrowheads="1"/>
          </p:cNvSpPr>
          <p:nvPr/>
        </p:nvSpPr>
        <p:spPr bwMode="auto">
          <a:xfrm>
            <a:off x="179388" y="1989138"/>
            <a:ext cx="8640762" cy="4183062"/>
          </a:xfrm>
          <a:prstGeom prst="rect">
            <a:avLst/>
          </a:prstGeom>
          <a:noFill/>
          <a:ln w="9525">
            <a:noFill/>
            <a:miter lim="800000"/>
            <a:headEnd/>
            <a:tailEnd/>
          </a:ln>
        </p:spPr>
        <p:txBody>
          <a:bodyPr/>
          <a:lstStyle/>
          <a:p>
            <a:pPr marL="355600" indent="-355600" algn="justLow">
              <a:spcBef>
                <a:spcPts val="0"/>
              </a:spcBef>
              <a:buClr>
                <a:srgbClr val="3366FF"/>
              </a:buClr>
              <a:buSzPct val="120000"/>
              <a:buFont typeface="Wingdings" pitchFamily="2" charset="2"/>
              <a:buChar char="§"/>
            </a:pPr>
            <a:r>
              <a:rPr lang="ar-SA" sz="2800" b="0" dirty="0">
                <a:solidFill>
                  <a:srgbClr val="0000FF"/>
                </a:solidFill>
                <a:latin typeface="+mn-lt"/>
                <a:cs typeface="SKR HEAD1" pitchFamily="2" charset="-78"/>
              </a:rPr>
              <a:t>طرق المعرفة في </a:t>
            </a:r>
            <a:r>
              <a:rPr lang="ar-SA" sz="2800" b="0" dirty="0" smtClean="0">
                <a:solidFill>
                  <a:srgbClr val="0000FF"/>
                </a:solidFill>
                <a:latin typeface="+mn-lt"/>
                <a:cs typeface="SKR HEAD1" pitchFamily="2" charset="-78"/>
              </a:rPr>
              <a:t>الإسلام</a:t>
            </a:r>
            <a:endParaRPr lang="ar-SA" sz="2800" b="0" dirty="0">
              <a:solidFill>
                <a:srgbClr val="0000FF"/>
              </a:solidFill>
              <a:latin typeface="+mn-lt"/>
              <a:cs typeface="SKR HEAD1" pitchFamily="2" charset="-78"/>
            </a:endParaRPr>
          </a:p>
          <a:p>
            <a:pPr marL="457200" indent="-457200" algn="justLow">
              <a:spcBef>
                <a:spcPts val="0"/>
              </a:spcBef>
              <a:buClr>
                <a:srgbClr val="A50021"/>
              </a:buClr>
              <a:buSzPct val="75000"/>
            </a:pPr>
            <a:r>
              <a:rPr lang="ar-SA" sz="2800" dirty="0" smtClean="0">
                <a:solidFill>
                  <a:srgbClr val="C00000"/>
                </a:solidFill>
                <a:latin typeface="Times New Roman" pitchFamily="18" charset="0"/>
                <a:cs typeface="Traditional Arabic" pitchFamily="2" charset="-78"/>
              </a:rPr>
              <a:t>1- </a:t>
            </a:r>
            <a:r>
              <a:rPr lang="ar-SA" sz="2800" dirty="0">
                <a:solidFill>
                  <a:srgbClr val="C00000"/>
                </a:solidFill>
                <a:latin typeface="Times New Roman" pitchFamily="18" charset="0"/>
                <a:cs typeface="Traditional Arabic" pitchFamily="2" charset="-78"/>
              </a:rPr>
              <a:t>طريق </a:t>
            </a:r>
            <a:r>
              <a:rPr lang="ar-SA" sz="2800" dirty="0" smtClean="0">
                <a:solidFill>
                  <a:srgbClr val="C00000"/>
                </a:solidFill>
                <a:latin typeface="Times New Roman" pitchFamily="18" charset="0"/>
                <a:cs typeface="Traditional Arabic" pitchFamily="2" charset="-78"/>
              </a:rPr>
              <a:t>الوحي: </a:t>
            </a:r>
            <a:r>
              <a:rPr lang="ar-SA" sz="2800" b="0" dirty="0">
                <a:latin typeface="Times New Roman" pitchFamily="18" charset="0"/>
                <a:cs typeface="Traditional Arabic" pitchFamily="2" charset="-78"/>
              </a:rPr>
              <a:t>وهو الخبر الصادق عن </a:t>
            </a:r>
            <a:r>
              <a:rPr lang="ar-SA" sz="2800" b="0" dirty="0" smtClean="0">
                <a:latin typeface="Times New Roman" pitchFamily="18" charset="0"/>
                <a:cs typeface="Traditional Arabic" pitchFamily="2" charset="-78"/>
              </a:rPr>
              <a:t>الله.</a:t>
            </a:r>
            <a:endParaRPr lang="ar-SA" sz="2800" b="0" dirty="0">
              <a:latin typeface="Times New Roman" pitchFamily="18" charset="0"/>
              <a:cs typeface="Traditional Arabic" pitchFamily="2" charset="-78"/>
            </a:endParaRPr>
          </a:p>
          <a:p>
            <a:pPr marL="457200" indent="-457200" algn="justLow">
              <a:spcBef>
                <a:spcPts val="0"/>
              </a:spcBef>
              <a:buClr>
                <a:srgbClr val="A50021"/>
              </a:buClr>
              <a:buSzPct val="75000"/>
            </a:pPr>
            <a:r>
              <a:rPr lang="ar-SA" sz="2800" dirty="0" smtClean="0">
                <a:solidFill>
                  <a:srgbClr val="C00000"/>
                </a:solidFill>
                <a:latin typeface="Times New Roman" pitchFamily="18" charset="0"/>
                <a:cs typeface="Traditional Arabic" pitchFamily="2" charset="-78"/>
              </a:rPr>
              <a:t>2</a:t>
            </a:r>
            <a:r>
              <a:rPr lang="ar-SA" sz="2800" dirty="0">
                <a:solidFill>
                  <a:srgbClr val="C00000"/>
                </a:solidFill>
                <a:latin typeface="Times New Roman" pitchFamily="18" charset="0"/>
                <a:cs typeface="Traditional Arabic" pitchFamily="2" charset="-78"/>
              </a:rPr>
              <a:t>-</a:t>
            </a:r>
            <a:r>
              <a:rPr lang="ar-SA" sz="2800" dirty="0" smtClean="0">
                <a:solidFill>
                  <a:srgbClr val="C00000"/>
                </a:solidFill>
                <a:latin typeface="Times New Roman" pitchFamily="18" charset="0"/>
                <a:cs typeface="Traditional Arabic" pitchFamily="2" charset="-78"/>
              </a:rPr>
              <a:t> </a:t>
            </a:r>
            <a:r>
              <a:rPr lang="ar-SA" sz="2800" dirty="0">
                <a:solidFill>
                  <a:srgbClr val="C00000"/>
                </a:solidFill>
                <a:latin typeface="Times New Roman" pitchFamily="18" charset="0"/>
                <a:cs typeface="Traditional Arabic" pitchFamily="2" charset="-78"/>
              </a:rPr>
              <a:t>طريق النظر والتفكر </a:t>
            </a:r>
            <a:r>
              <a:rPr lang="ar-SA" sz="2800" dirty="0" smtClean="0">
                <a:solidFill>
                  <a:srgbClr val="C00000"/>
                </a:solidFill>
                <a:latin typeface="Times New Roman" pitchFamily="18" charset="0"/>
                <a:cs typeface="Traditional Arabic" pitchFamily="2" charset="-78"/>
              </a:rPr>
              <a:t>والتجربة:</a:t>
            </a:r>
            <a:r>
              <a:rPr lang="ar-SA" sz="2800" b="0" dirty="0" smtClean="0">
                <a:latin typeface="Times New Roman" pitchFamily="18" charset="0"/>
                <a:cs typeface="Traditional Arabic" pitchFamily="2" charset="-78"/>
              </a:rPr>
              <a:t> وهي  تجمع بين الحس والعقل.</a:t>
            </a:r>
          </a:p>
          <a:p>
            <a:pPr marL="355600" indent="-355600" algn="justLow">
              <a:spcBef>
                <a:spcPts val="0"/>
              </a:spcBef>
              <a:buClr>
                <a:srgbClr val="C00000"/>
              </a:buClr>
              <a:buSzPct val="100000"/>
              <a:buFont typeface="Arial" pitchFamily="34" charset="0"/>
              <a:buChar char="•"/>
            </a:pPr>
            <a:r>
              <a:rPr lang="ar-SA" sz="2800" b="0" dirty="0" smtClean="0">
                <a:latin typeface="Times New Roman" pitchFamily="18" charset="0"/>
                <a:cs typeface="Traditional Arabic" pitchFamily="2" charset="-78"/>
              </a:rPr>
              <a:t>وهنا تظهر وسطية الإسلام في الجمع بين النقل والعقل.</a:t>
            </a:r>
          </a:p>
          <a:p>
            <a:pPr marL="355600" indent="-355600" algn="justLow" eaLnBrk="1" hangingPunct="1">
              <a:spcBef>
                <a:spcPts val="0"/>
              </a:spcBef>
              <a:buClr>
                <a:srgbClr val="3366FF"/>
              </a:buClr>
              <a:buSzPct val="120000"/>
              <a:buFont typeface="Wingdings" pitchFamily="2" charset="2"/>
              <a:buChar char="§"/>
            </a:pPr>
            <a:r>
              <a:rPr lang="ar-SA" sz="2800" b="0" dirty="0" smtClean="0">
                <a:solidFill>
                  <a:srgbClr val="0000FF"/>
                </a:solidFill>
                <a:cs typeface="SKR HEAD1" pitchFamily="2" charset="-78"/>
              </a:rPr>
              <a:t>قدرات العقل والحواس الخمس محدودة</a:t>
            </a:r>
          </a:p>
          <a:p>
            <a:pPr marL="355600" indent="-355600" algn="justLow" eaLnBrk="1" hangingPunct="1">
              <a:spcBef>
                <a:spcPts val="0"/>
              </a:spcBef>
              <a:buClr>
                <a:srgbClr val="C00000"/>
              </a:buClr>
              <a:buFont typeface="Arial" pitchFamily="34" charset="0"/>
              <a:buChar char="•"/>
            </a:pPr>
            <a:r>
              <a:rPr lang="ar-SA" sz="2800" b="0" dirty="0" smtClean="0">
                <a:cs typeface="Traditional Arabic" pitchFamily="2" charset="-78"/>
              </a:rPr>
              <a:t>إن الحواس كلها لها طاقة محدودة، ومقدرة معينة لا تستطيع تجاوزها فكل حاسة تتجاوز مجال قدرتها لا تصل إلى المراد ويلحقها الضرر, فعلى سبيل المثال العين تبصر وترى الأشياء لكنها رغم سلامتها لا تستطيع أن ترى الميكروبات الدقيقة رغم أنها موجودة.</a:t>
            </a:r>
          </a:p>
        </p:txBody>
      </p:sp>
      <p:sp>
        <p:nvSpPr>
          <p:cNvPr id="7"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بين العقل والنقل</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6" name="عنصر نائب للتاريخ 5"/>
          <p:cNvSpPr>
            <a:spLocks noGrp="1"/>
          </p:cNvSpPr>
          <p:nvPr>
            <p:ph type="dt" sz="quarter" idx="10"/>
          </p:nvPr>
        </p:nvSpPr>
        <p:spPr/>
        <p:txBody>
          <a:bodyPr/>
          <a:lstStyle/>
          <a:p>
            <a:pPr>
              <a:defRPr/>
            </a:pPr>
            <a:r>
              <a:rPr lang="ar-SA" dirty="0" smtClean="0"/>
              <a:t>الثقافة الإسلامية 101</a:t>
            </a:r>
            <a:endParaRPr lang="en-US" dirty="0"/>
          </a:p>
        </p:txBody>
      </p:sp>
      <p:sp>
        <p:nvSpPr>
          <p:cNvPr id="8" name="عنصر نائب للتذييل 7"/>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26980">
                                            <p:txEl>
                                              <p:pRg st="0" end="0"/>
                                            </p:txEl>
                                          </p:spTgt>
                                        </p:tgtEl>
                                        <p:attrNameLst>
                                          <p:attrName>style.visibility</p:attrName>
                                        </p:attrNameLst>
                                      </p:cBhvr>
                                      <p:to>
                                        <p:strVal val="visible"/>
                                      </p:to>
                                    </p:set>
                                    <p:anim calcmode="lin" valueType="num">
                                      <p:cBhvr>
                                        <p:cTn id="7" dur="500" fill="hold"/>
                                        <p:tgtEl>
                                          <p:spTgt spid="126980">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2698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2698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26980">
                                            <p:txEl>
                                              <p:pRg st="1" end="1"/>
                                            </p:txEl>
                                          </p:spTgt>
                                        </p:tgtEl>
                                        <p:attrNameLst>
                                          <p:attrName>style.visibility</p:attrName>
                                        </p:attrNameLst>
                                      </p:cBhvr>
                                      <p:to>
                                        <p:strVal val="visible"/>
                                      </p:to>
                                    </p:set>
                                    <p:anim calcmode="lin" valueType="num">
                                      <p:cBhvr>
                                        <p:cTn id="14" dur="500" fill="hold"/>
                                        <p:tgtEl>
                                          <p:spTgt spid="126980">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2698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2698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26980">
                                            <p:txEl>
                                              <p:pRg st="2" end="2"/>
                                            </p:txEl>
                                          </p:spTgt>
                                        </p:tgtEl>
                                        <p:attrNameLst>
                                          <p:attrName>style.visibility</p:attrName>
                                        </p:attrNameLst>
                                      </p:cBhvr>
                                      <p:to>
                                        <p:strVal val="visible"/>
                                      </p:to>
                                    </p:set>
                                    <p:anim calcmode="lin" valueType="num">
                                      <p:cBhvr>
                                        <p:cTn id="21" dur="500" fill="hold"/>
                                        <p:tgtEl>
                                          <p:spTgt spid="126980">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2698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2698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26980">
                                            <p:txEl>
                                              <p:pRg st="3" end="3"/>
                                            </p:txEl>
                                          </p:spTgt>
                                        </p:tgtEl>
                                        <p:attrNameLst>
                                          <p:attrName>style.visibility</p:attrName>
                                        </p:attrNameLst>
                                      </p:cBhvr>
                                      <p:to>
                                        <p:strVal val="visible"/>
                                      </p:to>
                                    </p:set>
                                    <p:anim calcmode="lin" valueType="num">
                                      <p:cBhvr>
                                        <p:cTn id="28" dur="500" fill="hold"/>
                                        <p:tgtEl>
                                          <p:spTgt spid="126980">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26980">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26980">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26980">
                                            <p:txEl>
                                              <p:pRg st="4" end="4"/>
                                            </p:txEl>
                                          </p:spTgt>
                                        </p:tgtEl>
                                        <p:attrNameLst>
                                          <p:attrName>style.visibility</p:attrName>
                                        </p:attrNameLst>
                                      </p:cBhvr>
                                      <p:to>
                                        <p:strVal val="visible"/>
                                      </p:to>
                                    </p:set>
                                    <p:anim calcmode="lin" valueType="num">
                                      <p:cBhvr>
                                        <p:cTn id="35" dur="500" fill="hold"/>
                                        <p:tgtEl>
                                          <p:spTgt spid="126980">
                                            <p:txEl>
                                              <p:pRg st="4" end="4"/>
                                            </p:txEl>
                                          </p:spTgt>
                                        </p:tgtEl>
                                        <p:attrNameLst>
                                          <p:attrName>ppt_x</p:attrName>
                                        </p:attrNameLst>
                                      </p:cBhvr>
                                      <p:tavLst>
                                        <p:tav tm="0">
                                          <p:val>
                                            <p:strVal val="#ppt_x-.2"/>
                                          </p:val>
                                        </p:tav>
                                        <p:tav tm="100000">
                                          <p:val>
                                            <p:strVal val="#ppt_x"/>
                                          </p:val>
                                        </p:tav>
                                      </p:tavLst>
                                    </p:anim>
                                    <p:anim calcmode="lin" valueType="num">
                                      <p:cBhvr>
                                        <p:cTn id="36" dur="500" fill="hold"/>
                                        <p:tgtEl>
                                          <p:spTgt spid="126980">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500"/>
                                        <p:tgtEl>
                                          <p:spTgt spid="126980">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26980">
                                            <p:txEl>
                                              <p:pRg st="5" end="5"/>
                                            </p:txEl>
                                          </p:spTgt>
                                        </p:tgtEl>
                                        <p:attrNameLst>
                                          <p:attrName>style.visibility</p:attrName>
                                        </p:attrNameLst>
                                      </p:cBhvr>
                                      <p:to>
                                        <p:strVal val="visible"/>
                                      </p:to>
                                    </p:set>
                                    <p:anim calcmode="lin" valueType="num">
                                      <p:cBhvr>
                                        <p:cTn id="42" dur="500" fill="hold"/>
                                        <p:tgtEl>
                                          <p:spTgt spid="126980">
                                            <p:txEl>
                                              <p:pRg st="5" end="5"/>
                                            </p:txEl>
                                          </p:spTgt>
                                        </p:tgtEl>
                                        <p:attrNameLst>
                                          <p:attrName>ppt_x</p:attrName>
                                        </p:attrNameLst>
                                      </p:cBhvr>
                                      <p:tavLst>
                                        <p:tav tm="0">
                                          <p:val>
                                            <p:strVal val="#ppt_x-.2"/>
                                          </p:val>
                                        </p:tav>
                                        <p:tav tm="100000">
                                          <p:val>
                                            <p:strVal val="#ppt_x"/>
                                          </p:val>
                                        </p:tav>
                                      </p:tavLst>
                                    </p:anim>
                                    <p:anim calcmode="lin" valueType="num">
                                      <p:cBhvr>
                                        <p:cTn id="43" dur="500" fill="hold"/>
                                        <p:tgtEl>
                                          <p:spTgt spid="126980">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500"/>
                                        <p:tgtEl>
                                          <p:spTgt spid="12698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3"/>
          <p:cNvSpPr>
            <a:spLocks noGrp="1" noChangeArrowheads="1"/>
          </p:cNvSpPr>
          <p:nvPr>
            <p:ph idx="1"/>
          </p:nvPr>
        </p:nvSpPr>
        <p:spPr>
          <a:xfrm>
            <a:off x="179388" y="1989138"/>
            <a:ext cx="8640762" cy="4186237"/>
          </a:xfrm>
        </p:spPr>
        <p:txBody>
          <a:bodyPr/>
          <a:lstStyle/>
          <a:p>
            <a:pPr algn="justLow" eaLnBrk="1" hangingPunct="1">
              <a:spcBef>
                <a:spcPts val="0"/>
              </a:spcBef>
              <a:buClr>
                <a:srgbClr val="C00000"/>
              </a:buClr>
            </a:pPr>
            <a:r>
              <a:rPr lang="ar-SA" sz="2800" dirty="0" smtClean="0">
                <a:cs typeface="Traditional Arabic" pitchFamily="2" charset="-78"/>
              </a:rPr>
              <a:t>المطلوب في أمور الغيب ما دامت جاءت من طريق الوحي أن يقبلها العقل ويُسلّم </a:t>
            </a:r>
            <a:r>
              <a:rPr lang="ar-SA" sz="2800" dirty="0" err="1" smtClean="0">
                <a:cs typeface="Traditional Arabic" pitchFamily="2" charset="-78"/>
              </a:rPr>
              <a:t>بها</a:t>
            </a:r>
            <a:r>
              <a:rPr lang="ar-SA" sz="2800" dirty="0" smtClean="0">
                <a:cs typeface="Traditional Arabic" pitchFamily="2" charset="-78"/>
              </a:rPr>
              <a:t>، ولا يخوض في معرفة كنهها، ولو فعل ذلك لما وصل إلى نتيجة، ولأضرّ ذلك بعقله، وهذا الذي حصل للفلاسفة وغيرهم ممن أرادوا أن يعرفوا بعقولهم ما وراء عالم الشهادة.</a:t>
            </a:r>
          </a:p>
          <a:p>
            <a:pPr algn="justLow" eaLnBrk="1" hangingPunct="1">
              <a:spcBef>
                <a:spcPts val="0"/>
              </a:spcBef>
              <a:buClr>
                <a:srgbClr val="C00000"/>
              </a:buClr>
            </a:pPr>
            <a:r>
              <a:rPr lang="ar-SA" sz="2800" spc="-70" dirty="0" smtClean="0">
                <a:cs typeface="Traditional Arabic" pitchFamily="2" charset="-78"/>
              </a:rPr>
              <a:t>قال تعالى: </a:t>
            </a:r>
            <a:r>
              <a:rPr lang="ar-SA" sz="2800" spc="-70" dirty="0" smtClean="0">
                <a:cs typeface="CTraditional Arabic"/>
                <a:sym typeface="AGA Arabesque" pitchFamily="2" charset="2"/>
              </a:rPr>
              <a:t>﴿</a:t>
            </a:r>
            <a:r>
              <a:rPr lang="ar-SA" sz="2800" spc="-70" dirty="0" smtClean="0">
                <a:cs typeface="Traditional Arabic" pitchFamily="2" charset="-78"/>
                <a:sym typeface="AGA Arabesque" pitchFamily="2" charset="2"/>
              </a:rPr>
              <a:t> </a:t>
            </a:r>
            <a:r>
              <a:rPr lang="ar-SA" sz="2800" spc="-70" dirty="0" smtClean="0">
                <a:solidFill>
                  <a:srgbClr val="00B0F0"/>
                </a:solidFill>
                <a:cs typeface="Traditional Arabic" pitchFamily="2" charset="-78"/>
                <a:sym typeface="AGA Arabesque" pitchFamily="2" charset="2"/>
              </a:rPr>
              <a:t>وَالرَّاسِخُونَ فِي الْعِلْمِ يَقُولُونَ آمَنَّا </a:t>
            </a:r>
            <a:r>
              <a:rPr lang="ar-SA" sz="2800" spc="-70" dirty="0" err="1" smtClean="0">
                <a:solidFill>
                  <a:srgbClr val="00B0F0"/>
                </a:solidFill>
                <a:cs typeface="Traditional Arabic" pitchFamily="2" charset="-78"/>
                <a:sym typeface="AGA Arabesque" pitchFamily="2" charset="2"/>
              </a:rPr>
              <a:t>بِهِ</a:t>
            </a:r>
            <a:r>
              <a:rPr lang="ar-SA" sz="2800" spc="-70" dirty="0" smtClean="0">
                <a:solidFill>
                  <a:srgbClr val="00B0F0"/>
                </a:solidFill>
                <a:cs typeface="Traditional Arabic" pitchFamily="2" charset="-78"/>
                <a:sym typeface="AGA Arabesque" pitchFamily="2" charset="2"/>
              </a:rPr>
              <a:t> كُلٌّ مِنْ عِنْدِ رَبِّنَا وَمَا يَذَّكَّرُ إِلاَّ أُوْلُوا الأَلْبَابِ </a:t>
            </a:r>
            <a:r>
              <a:rPr lang="ar-SA" sz="2800" spc="-70" dirty="0" smtClean="0">
                <a:cs typeface="CTraditional Arabic"/>
                <a:sym typeface="AGA Arabesque" pitchFamily="2" charset="2"/>
              </a:rPr>
              <a:t>﴾</a:t>
            </a:r>
            <a:r>
              <a:rPr lang="ar-SA" sz="2800" spc="-70" dirty="0" smtClean="0">
                <a:cs typeface="Traditional Arabic" pitchFamily="2" charset="-78"/>
                <a:sym typeface="AGA Arabesque" pitchFamily="2" charset="2"/>
              </a:rPr>
              <a:t>, وعلى هذا كان السلف الصالح، وقفوا بعقولهم عند حدها ولم يخوضوا </a:t>
            </a:r>
            <a:r>
              <a:rPr lang="ar-SA" sz="2800" spc="-70" dirty="0" err="1" smtClean="0">
                <a:cs typeface="Traditional Arabic" pitchFamily="2" charset="-78"/>
                <a:sym typeface="AGA Arabesque" pitchFamily="2" charset="2"/>
              </a:rPr>
              <a:t>بها</a:t>
            </a:r>
            <a:r>
              <a:rPr lang="ar-SA" sz="2800" spc="-70" dirty="0" smtClean="0">
                <a:cs typeface="Traditional Arabic" pitchFamily="2" charset="-78"/>
                <a:sym typeface="AGA Arabesque" pitchFamily="2" charset="2"/>
              </a:rPr>
              <a:t> في ميادين الغيب الفسيحة، حيث لم يدخلوا في التفكير في ذات الله، ولا في كنه وكيفية صفاته، وزجروا عن ذلك ومنعوا منه فسَلِمُوا من الشكوك والشبهات، واطمأنت قلوبهم بالإيمان واليقين.</a:t>
            </a:r>
            <a:endParaRPr lang="ar-SA" sz="2800" spc="-40" dirty="0" smtClean="0">
              <a:cs typeface="Traditional Arabic" pitchFamily="2" charset="-78"/>
            </a:endParaRPr>
          </a:p>
        </p:txBody>
      </p:sp>
      <p:sp>
        <p:nvSpPr>
          <p:cNvPr id="6"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بين العقل والنقل</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5" name="عنصر نائب للتاريخ 4"/>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29026">
                                            <p:txEl>
                                              <p:pRg st="0" end="0"/>
                                            </p:txEl>
                                          </p:spTgt>
                                        </p:tgtEl>
                                        <p:attrNameLst>
                                          <p:attrName>style.visibility</p:attrName>
                                        </p:attrNameLst>
                                      </p:cBhvr>
                                      <p:to>
                                        <p:strVal val="visible"/>
                                      </p:to>
                                    </p:set>
                                    <p:anim calcmode="lin" valueType="num">
                                      <p:cBhvr>
                                        <p:cTn id="7" dur="500" fill="hold"/>
                                        <p:tgtEl>
                                          <p:spTgt spid="129026">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2902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2902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29026">
                                            <p:txEl>
                                              <p:pRg st="1" end="1"/>
                                            </p:txEl>
                                          </p:spTgt>
                                        </p:tgtEl>
                                        <p:attrNameLst>
                                          <p:attrName>style.visibility</p:attrName>
                                        </p:attrNameLst>
                                      </p:cBhvr>
                                      <p:to>
                                        <p:strVal val="visible"/>
                                      </p:to>
                                    </p:set>
                                    <p:anim calcmode="lin" valueType="num">
                                      <p:cBhvr>
                                        <p:cTn id="14" dur="500" fill="hold"/>
                                        <p:tgtEl>
                                          <p:spTgt spid="129026">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29026">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2902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3"/>
          <p:cNvSpPr>
            <a:spLocks noGrp="1" noChangeArrowheads="1"/>
          </p:cNvSpPr>
          <p:nvPr>
            <p:ph idx="1"/>
          </p:nvPr>
        </p:nvSpPr>
        <p:spPr>
          <a:xfrm>
            <a:off x="179388" y="1989138"/>
            <a:ext cx="8640762" cy="4546600"/>
          </a:xfrm>
        </p:spPr>
        <p:txBody>
          <a:bodyPr/>
          <a:lstStyle/>
          <a:p>
            <a:pPr marL="355600" indent="-355600" algn="justLow" eaLnBrk="1" hangingPunct="1">
              <a:spcBef>
                <a:spcPts val="0"/>
              </a:spcBef>
              <a:buClr>
                <a:srgbClr val="3366FF"/>
              </a:buClr>
              <a:buSzPct val="120000"/>
              <a:buFont typeface="Wingdings" pitchFamily="2" charset="2"/>
              <a:buChar char="§"/>
            </a:pPr>
            <a:r>
              <a:rPr lang="ar-SA" sz="2800" dirty="0" smtClean="0">
                <a:solidFill>
                  <a:srgbClr val="0000FF"/>
                </a:solidFill>
                <a:cs typeface="SKR HEAD1" pitchFamily="2" charset="-78"/>
              </a:rPr>
              <a:t>النقل الصحيح لا يعارض العقل الصريح</a:t>
            </a:r>
          </a:p>
          <a:p>
            <a:pPr algn="justLow" eaLnBrk="1" hangingPunct="1">
              <a:spcBef>
                <a:spcPts val="0"/>
              </a:spcBef>
              <a:buClr>
                <a:srgbClr val="C00000"/>
              </a:buClr>
            </a:pPr>
            <a:r>
              <a:rPr lang="ar-SA" sz="2800" spc="-40" dirty="0" smtClean="0">
                <a:cs typeface="Traditional Arabic" pitchFamily="2" charset="-78"/>
              </a:rPr>
              <a:t>من المشاهد بالتجربة المطردة أن نصوص الكتاب والسنة الصحيحة الصريحة في دلالتها، لا يعارضها شيء من </a:t>
            </a:r>
            <a:r>
              <a:rPr lang="ar-SA" sz="2800" spc="-40" dirty="0" err="1" smtClean="0">
                <a:cs typeface="Traditional Arabic" pitchFamily="2" charset="-78"/>
              </a:rPr>
              <a:t>المعقولات</a:t>
            </a:r>
            <a:r>
              <a:rPr lang="ar-SA" sz="2800" spc="-40" dirty="0" smtClean="0">
                <a:cs typeface="Traditional Arabic" pitchFamily="2" charset="-78"/>
              </a:rPr>
              <a:t> الصريحة، ذلك أن العقل شاهد بصحة الشريعة إجمالاً وتفصيلاً.</a:t>
            </a:r>
            <a:endParaRPr lang="ar-SA" sz="2800" dirty="0" smtClean="0">
              <a:cs typeface="Traditional Arabic" pitchFamily="2" charset="-78"/>
            </a:endParaRPr>
          </a:p>
          <a:p>
            <a:pPr algn="justLow" eaLnBrk="1" hangingPunct="1">
              <a:spcBef>
                <a:spcPts val="0"/>
              </a:spcBef>
              <a:buClr>
                <a:srgbClr val="C00000"/>
              </a:buClr>
            </a:pPr>
            <a:r>
              <a:rPr lang="ar-SA" sz="2800" dirty="0" smtClean="0">
                <a:cs typeface="Traditional Arabic" pitchFamily="2" charset="-78"/>
              </a:rPr>
              <a:t>خلاصة اعتقاد أهل السنة في هذا الباب: أن الأدلة العقلية الصريحة توافق ما جاءت به الرسل، وأن صريح المعقول لا يناقض صحيح المنقول، وإنما يقع التناقض بين ما يدخل في السمع وليس منه، وما يدخل في العقل وليس منه.</a:t>
            </a:r>
          </a:p>
          <a:p>
            <a:pPr algn="justLow" eaLnBrk="1" hangingPunct="1">
              <a:spcBef>
                <a:spcPts val="0"/>
              </a:spcBef>
              <a:buClr>
                <a:srgbClr val="C00000"/>
              </a:buClr>
            </a:pPr>
            <a:r>
              <a:rPr lang="ar-SA" sz="2800" dirty="0" smtClean="0">
                <a:cs typeface="Traditional Arabic" pitchFamily="2" charset="-78"/>
              </a:rPr>
              <a:t>من ثمرات الالتزام بهذه القاعدة، إثبات عصمة </a:t>
            </a:r>
            <a:r>
              <a:rPr lang="ar-SA" sz="2800" dirty="0" err="1" smtClean="0">
                <a:cs typeface="Traditional Arabic" pitchFamily="2" charset="-78"/>
              </a:rPr>
              <a:t>الشرع</a:t>
            </a:r>
            <a:r>
              <a:rPr lang="ar-SA" sz="2800" dirty="0" smtClean="0">
                <a:cs typeface="Traditional Arabic" pitchFamily="2" charset="-78"/>
              </a:rPr>
              <a:t> الحكيم، إذ ليس فيه ما يخالف العقل الصحيح، وسدّ باب التأويل والتفويض، واستقامة الحياة على الوجه </a:t>
            </a:r>
            <a:r>
              <a:rPr lang="ar-SA" sz="2800" dirty="0" err="1" smtClean="0">
                <a:cs typeface="Traditional Arabic" pitchFamily="2" charset="-78"/>
              </a:rPr>
              <a:t>الأتمّ</a:t>
            </a:r>
            <a:r>
              <a:rPr lang="ar-SA" sz="2800" dirty="0" smtClean="0">
                <a:cs typeface="Traditional Arabic" pitchFamily="2" charset="-78"/>
              </a:rPr>
              <a:t> الأكمل عند نفي التعارض بين وحي الله تعالى وخلقه، فتنعم البشرية بهدي الله وشرعه.</a:t>
            </a:r>
          </a:p>
        </p:txBody>
      </p:sp>
      <p:sp>
        <p:nvSpPr>
          <p:cNvPr id="6"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بين العقل والنقل</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5" name="عنصر نائب للتاريخ 4"/>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30050">
                                            <p:txEl>
                                              <p:pRg st="0" end="0"/>
                                            </p:txEl>
                                          </p:spTgt>
                                        </p:tgtEl>
                                        <p:attrNameLst>
                                          <p:attrName>style.visibility</p:attrName>
                                        </p:attrNameLst>
                                      </p:cBhvr>
                                      <p:to>
                                        <p:strVal val="visible"/>
                                      </p:to>
                                    </p:set>
                                    <p:anim calcmode="lin" valueType="num">
                                      <p:cBhvr>
                                        <p:cTn id="7" dur="500" fill="hold"/>
                                        <p:tgtEl>
                                          <p:spTgt spid="130050">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3005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3005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30050">
                                            <p:txEl>
                                              <p:pRg st="1" end="1"/>
                                            </p:txEl>
                                          </p:spTgt>
                                        </p:tgtEl>
                                        <p:attrNameLst>
                                          <p:attrName>style.visibility</p:attrName>
                                        </p:attrNameLst>
                                      </p:cBhvr>
                                      <p:to>
                                        <p:strVal val="visible"/>
                                      </p:to>
                                    </p:set>
                                    <p:anim calcmode="lin" valueType="num">
                                      <p:cBhvr>
                                        <p:cTn id="14" dur="500" fill="hold"/>
                                        <p:tgtEl>
                                          <p:spTgt spid="130050">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3005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3005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30050">
                                            <p:txEl>
                                              <p:pRg st="2" end="2"/>
                                            </p:txEl>
                                          </p:spTgt>
                                        </p:tgtEl>
                                        <p:attrNameLst>
                                          <p:attrName>style.visibility</p:attrName>
                                        </p:attrNameLst>
                                      </p:cBhvr>
                                      <p:to>
                                        <p:strVal val="visible"/>
                                      </p:to>
                                    </p:set>
                                    <p:anim calcmode="lin" valueType="num">
                                      <p:cBhvr>
                                        <p:cTn id="21" dur="500" fill="hold"/>
                                        <p:tgtEl>
                                          <p:spTgt spid="130050">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3005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3005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30050">
                                            <p:txEl>
                                              <p:pRg st="3" end="3"/>
                                            </p:txEl>
                                          </p:spTgt>
                                        </p:tgtEl>
                                        <p:attrNameLst>
                                          <p:attrName>style.visibility</p:attrName>
                                        </p:attrNameLst>
                                      </p:cBhvr>
                                      <p:to>
                                        <p:strVal val="visible"/>
                                      </p:to>
                                    </p:set>
                                    <p:anim calcmode="lin" valueType="num">
                                      <p:cBhvr>
                                        <p:cTn id="28" dur="500" fill="hold"/>
                                        <p:tgtEl>
                                          <p:spTgt spid="130050">
                                            <p:txEl>
                                              <p:pRg st="3" end="3"/>
                                            </p:txEl>
                                          </p:spTgt>
                                        </p:tgtEl>
                                        <p:attrNameLst>
                                          <p:attrName>ppt_x</p:attrName>
                                        </p:attrNameLst>
                                      </p:cBhvr>
                                      <p:tavLst>
                                        <p:tav tm="0">
                                          <p:val>
                                            <p:strVal val="#ppt_x-.2"/>
                                          </p:val>
                                        </p:tav>
                                        <p:tav tm="100000">
                                          <p:val>
                                            <p:strVal val="#ppt_x"/>
                                          </p:val>
                                        </p:tav>
                                      </p:tavLst>
                                    </p:anim>
                                    <p:anim calcmode="lin" valueType="num">
                                      <p:cBhvr>
                                        <p:cTn id="29" dur="500" fill="hold"/>
                                        <p:tgtEl>
                                          <p:spTgt spid="130050">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500"/>
                                        <p:tgtEl>
                                          <p:spTgt spid="13005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3"/>
          <p:cNvSpPr>
            <a:spLocks noGrp="1" noChangeArrowheads="1"/>
          </p:cNvSpPr>
          <p:nvPr>
            <p:ph idx="1"/>
          </p:nvPr>
        </p:nvSpPr>
        <p:spPr>
          <a:xfrm>
            <a:off x="179388" y="1989138"/>
            <a:ext cx="8640762" cy="4143375"/>
          </a:xfrm>
        </p:spPr>
        <p:txBody>
          <a:bodyPr/>
          <a:lstStyle/>
          <a:p>
            <a:pPr marL="355600" indent="-355600" algn="justLow" eaLnBrk="1" hangingPunct="1">
              <a:spcBef>
                <a:spcPts val="0"/>
              </a:spcBef>
            </a:pPr>
            <a:r>
              <a:rPr lang="ar-SA" sz="2800" b="1" dirty="0" smtClean="0">
                <a:solidFill>
                  <a:srgbClr val="C00000"/>
                </a:solidFill>
                <a:cs typeface="Traditional Arabic" pitchFamily="2" charset="-78"/>
              </a:rPr>
              <a:t>والذين يقولون بتحكيم العقل نحاجّهم بالعقل نفسه فنقول:</a:t>
            </a:r>
          </a:p>
          <a:p>
            <a:pPr marL="355600" indent="-355600" algn="justLow" eaLnBrk="1" hangingPunct="1">
              <a:spcBef>
                <a:spcPts val="0"/>
              </a:spcBef>
              <a:buClr>
                <a:srgbClr val="C00000"/>
              </a:buClr>
              <a:buSzPct val="50000"/>
              <a:buFont typeface="Wingdings" pitchFamily="2" charset="2"/>
              <a:buChar char="v"/>
            </a:pPr>
            <a:r>
              <a:rPr lang="ar-SA" sz="2800" dirty="0" smtClean="0">
                <a:cs typeface="Traditional Arabic" pitchFamily="2" charset="-78"/>
              </a:rPr>
              <a:t>إن العقول تقرّ وتسلم بأن بينها تفاوتاً واختلافاً، في قوتها وقدرتها، فأيّ عقل هو الذي سيكون المرجع الذي يُحتكم إليه عند معارضته للنص؟</a:t>
            </a:r>
          </a:p>
          <a:p>
            <a:pPr marL="355600" indent="-355600" algn="justLow" eaLnBrk="1" hangingPunct="1">
              <a:spcBef>
                <a:spcPts val="0"/>
              </a:spcBef>
              <a:buClr>
                <a:srgbClr val="C00000"/>
              </a:buClr>
              <a:buSzPct val="50000"/>
              <a:buFont typeface="Wingdings" pitchFamily="2" charset="2"/>
              <a:buChar char="v"/>
            </a:pPr>
            <a:r>
              <a:rPr lang="ar-SA" sz="2800" dirty="0" smtClean="0">
                <a:cs typeface="Traditional Arabic" pitchFamily="2" charset="-78"/>
              </a:rPr>
              <a:t>إن العقل نفسه يغيّر في نظره وحكمه بحسب ما يجدُّ له من معرفة أو ما يتوصل إليه بعد المراجعة والتأمل، ومعنى ذلك إننا سنأخذ اليوم قولاً وربما في الغد يأتينا العقل بقول آخر، كما أنه من خلال تفاوت العقول ستكون لدينا آراء وأقوال كثيرة، وهذا يفضي إلى الاضطراب والحيرة، ثم أحياناً يكون بين آراء تلك العقول متناقضات لا يمكن الجمع بينها.</a:t>
            </a:r>
            <a:endParaRPr lang="en-US" sz="2800" dirty="0" smtClean="0">
              <a:cs typeface="Traditional Arabic" pitchFamily="2" charset="-78"/>
            </a:endParaRPr>
          </a:p>
        </p:txBody>
      </p:sp>
      <p:sp>
        <p:nvSpPr>
          <p:cNvPr id="6"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بين العقل والنقل</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5" name="عنصر نائب للتاريخ 4"/>
          <p:cNvSpPr>
            <a:spLocks noGrp="1"/>
          </p:cNvSpPr>
          <p:nvPr>
            <p:ph type="dt" sz="quarter" idx="10"/>
          </p:nvPr>
        </p:nvSpPr>
        <p:spPr/>
        <p:txBody>
          <a:bodyPr/>
          <a:lstStyle/>
          <a:p>
            <a:pPr>
              <a:defRPr/>
            </a:pPr>
            <a:r>
              <a:rPr lang="ar-SA" dirty="0" smtClean="0"/>
              <a:t>الثقافة الإسلامية 101</a:t>
            </a:r>
            <a:endParaRPr lang="en-US" dirty="0"/>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32098">
                                            <p:txEl>
                                              <p:pRg st="0" end="0"/>
                                            </p:txEl>
                                          </p:spTgt>
                                        </p:tgtEl>
                                        <p:attrNameLst>
                                          <p:attrName>style.visibility</p:attrName>
                                        </p:attrNameLst>
                                      </p:cBhvr>
                                      <p:to>
                                        <p:strVal val="visible"/>
                                      </p:to>
                                    </p:set>
                                    <p:anim calcmode="lin" valueType="num">
                                      <p:cBhvr>
                                        <p:cTn id="7" dur="500" fill="hold"/>
                                        <p:tgtEl>
                                          <p:spTgt spid="132098">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3209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3209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32098">
                                            <p:txEl>
                                              <p:pRg st="1" end="1"/>
                                            </p:txEl>
                                          </p:spTgt>
                                        </p:tgtEl>
                                        <p:attrNameLst>
                                          <p:attrName>style.visibility</p:attrName>
                                        </p:attrNameLst>
                                      </p:cBhvr>
                                      <p:to>
                                        <p:strVal val="visible"/>
                                      </p:to>
                                    </p:set>
                                    <p:anim calcmode="lin" valueType="num">
                                      <p:cBhvr>
                                        <p:cTn id="14" dur="500" fill="hold"/>
                                        <p:tgtEl>
                                          <p:spTgt spid="132098">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32098">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3209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32098">
                                            <p:txEl>
                                              <p:pRg st="2" end="2"/>
                                            </p:txEl>
                                          </p:spTgt>
                                        </p:tgtEl>
                                        <p:attrNameLst>
                                          <p:attrName>style.visibility</p:attrName>
                                        </p:attrNameLst>
                                      </p:cBhvr>
                                      <p:to>
                                        <p:strVal val="visible"/>
                                      </p:to>
                                    </p:set>
                                    <p:anim calcmode="lin" valueType="num">
                                      <p:cBhvr>
                                        <p:cTn id="21" dur="500" fill="hold"/>
                                        <p:tgtEl>
                                          <p:spTgt spid="132098">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3209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320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3"/>
          <p:cNvSpPr>
            <a:spLocks noGrp="1" noChangeArrowheads="1"/>
          </p:cNvSpPr>
          <p:nvPr>
            <p:ph idx="1"/>
          </p:nvPr>
        </p:nvSpPr>
        <p:spPr>
          <a:xfrm>
            <a:off x="179388" y="1989138"/>
            <a:ext cx="8640762" cy="4143375"/>
          </a:xfrm>
        </p:spPr>
        <p:txBody>
          <a:bodyPr/>
          <a:lstStyle/>
          <a:p>
            <a:pPr marL="355600" indent="-355600" algn="justLow" eaLnBrk="1" hangingPunct="1">
              <a:spcBef>
                <a:spcPts val="0"/>
              </a:spcBef>
              <a:buClr>
                <a:srgbClr val="C00000"/>
              </a:buClr>
            </a:pPr>
            <a:r>
              <a:rPr lang="ar-SA" sz="2800" dirty="0" smtClean="0">
                <a:cs typeface="Traditional Arabic" pitchFamily="2" charset="-78"/>
              </a:rPr>
              <a:t>التجربة تشهد أن الذين خاضوا في تحكيم العقل في النص ضلُّوا، وبعضهم رجعوا وأقروا بخطأ هذا المنهج ولزوم التسليم </a:t>
            </a:r>
            <a:r>
              <a:rPr lang="ar-SA" sz="2800" dirty="0" err="1" smtClean="0">
                <a:cs typeface="Traditional Arabic" pitchFamily="2" charset="-78"/>
              </a:rPr>
              <a:t>للشرع</a:t>
            </a:r>
            <a:r>
              <a:rPr lang="ar-SA" sz="2800" dirty="0" smtClean="0">
                <a:cs typeface="Traditional Arabic" pitchFamily="2" charset="-78"/>
              </a:rPr>
              <a:t> المعصوم.</a:t>
            </a:r>
          </a:p>
          <a:p>
            <a:pPr marL="355600" indent="-355600" algn="justLow" eaLnBrk="1" hangingPunct="1">
              <a:spcBef>
                <a:spcPts val="0"/>
              </a:spcBef>
              <a:buClr>
                <a:srgbClr val="C00000"/>
              </a:buClr>
            </a:pPr>
            <a:r>
              <a:rPr lang="ar-SA" sz="2800" dirty="0" smtClean="0">
                <a:cs typeface="Traditional Arabic" pitchFamily="2" charset="-78"/>
              </a:rPr>
              <a:t>لا بد أن نسلم ونقتنع بعقولنا أن مخالفة </a:t>
            </a:r>
            <a:r>
              <a:rPr lang="ar-SA" sz="2800" dirty="0" err="1" smtClean="0">
                <a:cs typeface="Traditional Arabic" pitchFamily="2" charset="-78"/>
              </a:rPr>
              <a:t>الشرع</a:t>
            </a:r>
            <a:r>
              <a:rPr lang="ar-SA" sz="2800" dirty="0" smtClean="0">
                <a:cs typeface="Traditional Arabic" pitchFamily="2" charset="-78"/>
              </a:rPr>
              <a:t> تحصل </a:t>
            </a:r>
            <a:r>
              <a:rPr lang="ar-SA" sz="2800" dirty="0" err="1" smtClean="0">
                <a:cs typeface="Traditional Arabic" pitchFamily="2" charset="-78"/>
              </a:rPr>
              <a:t>بها</a:t>
            </a:r>
            <a:r>
              <a:rPr lang="ar-SA" sz="2800" dirty="0" smtClean="0">
                <a:cs typeface="Traditional Arabic" pitchFamily="2" charset="-78"/>
              </a:rPr>
              <a:t> المفاسد، وتتكدر </a:t>
            </a:r>
            <a:r>
              <a:rPr lang="ar-SA" sz="2800" dirty="0" err="1" smtClean="0">
                <a:cs typeface="Traditional Arabic" pitchFamily="2" charset="-78"/>
              </a:rPr>
              <a:t>بها</a:t>
            </a:r>
            <a:r>
              <a:rPr lang="ar-SA" sz="2800" dirty="0" smtClean="0">
                <a:cs typeface="Traditional Arabic" pitchFamily="2" charset="-78"/>
              </a:rPr>
              <a:t> الحياة، قال تعالى: </a:t>
            </a:r>
            <a:r>
              <a:rPr lang="ar-SA" sz="2800" dirty="0" smtClean="0">
                <a:cs typeface="CTraditional Arabic"/>
                <a:sym typeface="AGA Arabesque" pitchFamily="2" charset="2"/>
              </a:rPr>
              <a:t>﴿</a:t>
            </a:r>
            <a:r>
              <a:rPr lang="ar-SA" sz="2800" dirty="0" smtClean="0">
                <a:cs typeface="Traditional Arabic" pitchFamily="2" charset="-78"/>
                <a:sym typeface="AGA Arabesque" pitchFamily="2" charset="2"/>
              </a:rPr>
              <a:t> </a:t>
            </a:r>
            <a:r>
              <a:rPr lang="ar-SA" sz="2800" dirty="0" smtClean="0">
                <a:solidFill>
                  <a:srgbClr val="00B0F0"/>
                </a:solidFill>
                <a:cs typeface="Traditional Arabic" pitchFamily="2" charset="-78"/>
                <a:sym typeface="AGA Arabesque" pitchFamily="2" charset="2"/>
              </a:rPr>
              <a:t>وَمَنْ أَعْرَضَ عَنْ ذِكْرِي فَإِنَّ لَهُ مَعِيشَةً ضَنكاً وَنَحْشُرُهُ يَوْمَ الْقِيَامَةِ أَعْمَى </a:t>
            </a:r>
            <a:r>
              <a:rPr lang="ar-SA" sz="2800" dirty="0" smtClean="0">
                <a:cs typeface="CTraditional Arabic"/>
                <a:sym typeface="AGA Arabesque" pitchFamily="2" charset="2"/>
              </a:rPr>
              <a:t>﴾</a:t>
            </a:r>
            <a:r>
              <a:rPr lang="ar-SA" sz="2800" dirty="0" smtClean="0">
                <a:cs typeface="Traditional Arabic" pitchFamily="2" charset="-78"/>
                <a:sym typeface="AGA Arabesque" pitchFamily="2" charset="2"/>
              </a:rPr>
              <a:t>.</a:t>
            </a:r>
          </a:p>
          <a:p>
            <a:pPr marL="355600" indent="-355600" algn="justLow" eaLnBrk="1" hangingPunct="1">
              <a:spcBef>
                <a:spcPts val="0"/>
              </a:spcBef>
              <a:buClr>
                <a:srgbClr val="C00000"/>
              </a:buClr>
            </a:pPr>
            <a:r>
              <a:rPr lang="ar-SA" sz="2800" dirty="0" smtClean="0">
                <a:cs typeface="Traditional Arabic" pitchFamily="2" charset="-78"/>
              </a:rPr>
              <a:t>المؤمن الحق يسلم عقلياً ونفسياً بكل ما ورد </a:t>
            </a:r>
            <a:r>
              <a:rPr lang="ar-SA" sz="2800" dirty="0" err="1" smtClean="0">
                <a:cs typeface="Traditional Arabic" pitchFamily="2" charset="-78"/>
              </a:rPr>
              <a:t>به</a:t>
            </a:r>
            <a:r>
              <a:rPr lang="ar-SA" sz="2800" dirty="0" smtClean="0">
                <a:cs typeface="Traditional Arabic" pitchFamily="2" charset="-78"/>
              </a:rPr>
              <a:t> النقل، مما لا مجال للعقل فيه من أمور العقائد والغيبيات، ويستخدم عقله فيما ندبه الله إليه من التفكر والتأمل في الخلق والكون، والبحث والاستنباط في أدلة ونصوص الأحكام الشرعية، والتركيز والإبداع في استخراج خيرات الأرض وتطوير علومها وعمرانها.</a:t>
            </a:r>
            <a:endParaRPr lang="en-US" sz="2800" dirty="0" smtClean="0">
              <a:cs typeface="Traditional Arabic" pitchFamily="2" charset="-78"/>
            </a:endParaRPr>
          </a:p>
        </p:txBody>
      </p:sp>
      <p:sp>
        <p:nvSpPr>
          <p:cNvPr id="6" name="Rectangle 2"/>
          <p:cNvSpPr txBox="1">
            <a:spLocks noChangeArrowheads="1"/>
          </p:cNvSpPr>
          <p:nvPr/>
        </p:nvSpPr>
        <p:spPr>
          <a:xfrm>
            <a:off x="457200" y="1066800"/>
            <a:ext cx="8229600" cy="944563"/>
          </a:xfrm>
          <a:prstGeom prst="rect">
            <a:avLst/>
          </a:prstGeom>
        </p:spPr>
        <p:txBody>
          <a:bodyPr rtlCol="1" anchor="ctr">
            <a:normAutofit/>
          </a:bodyPr>
          <a:lstStyle/>
          <a:p>
            <a:pPr algn="ctr" fontAlgn="auto">
              <a:spcAft>
                <a:spcPts val="0"/>
              </a:spcAft>
              <a:defRPr/>
            </a:pPr>
            <a:r>
              <a:rPr lang="ar-SA" sz="4000" dirty="0">
                <a:solidFill>
                  <a:srgbClr val="C00000"/>
                </a:solidFill>
                <a:effectLst>
                  <a:outerShdw blurRad="38100" dist="38100" dir="2700000" algn="tl">
                    <a:srgbClr val="C0C0C0"/>
                  </a:outerShdw>
                </a:effectLst>
                <a:latin typeface="Monotype Koufi" pitchFamily="2" charset="-78"/>
                <a:ea typeface="Monotype Koufi" pitchFamily="2" charset="-78"/>
                <a:cs typeface="Monotype Koufi" pitchFamily="2" charset="-78"/>
              </a:rPr>
              <a:t>بين العقل والنقل</a:t>
            </a:r>
            <a:endParaRPr lang="en-US" sz="4000" dirty="0">
              <a:solidFill>
                <a:srgbClr val="C00000"/>
              </a:solidFill>
              <a:effectLst>
                <a:outerShdw blurRad="38100" dist="38100" dir="2700000" algn="tl">
                  <a:srgbClr val="C0C0C0"/>
                </a:outerShdw>
              </a:effectLst>
              <a:latin typeface="+mj-lt"/>
              <a:ea typeface="Monotype Koufi" pitchFamily="2" charset="-78"/>
              <a:cs typeface="Monotype Koufi" pitchFamily="2" charset="-78"/>
            </a:endParaRPr>
          </a:p>
        </p:txBody>
      </p:sp>
      <p:sp>
        <p:nvSpPr>
          <p:cNvPr id="5" name="عنصر نائب للتاريخ 4"/>
          <p:cNvSpPr>
            <a:spLocks noGrp="1"/>
          </p:cNvSpPr>
          <p:nvPr>
            <p:ph type="dt" sz="quarter" idx="10"/>
          </p:nvPr>
        </p:nvSpPr>
        <p:spPr/>
        <p:txBody>
          <a:bodyPr/>
          <a:lstStyle/>
          <a:p>
            <a:pPr>
              <a:defRPr/>
            </a:pPr>
            <a:r>
              <a:rPr lang="ar-SA" smtClean="0"/>
              <a:t>الثقافة الإسلامية 101</a:t>
            </a:r>
            <a:endParaRPr lang="en-US"/>
          </a:p>
        </p:txBody>
      </p:sp>
      <p:sp>
        <p:nvSpPr>
          <p:cNvPr id="7" name="عنصر نائب للتذييل 6"/>
          <p:cNvSpPr>
            <a:spLocks noGrp="1"/>
          </p:cNvSpPr>
          <p:nvPr>
            <p:ph type="ftr" sz="quarter" idx="11"/>
          </p:nvPr>
        </p:nvSpPr>
        <p:spPr/>
        <p:txBody>
          <a:bodyPr/>
          <a:lstStyle/>
          <a:p>
            <a:pPr>
              <a:defRPr/>
            </a:pPr>
            <a:r>
              <a:rPr lang="ar-SA"/>
              <a:t>العقيدة الإسلامية</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32098">
                                            <p:txEl>
                                              <p:pRg st="0" end="0"/>
                                            </p:txEl>
                                          </p:spTgt>
                                        </p:tgtEl>
                                        <p:attrNameLst>
                                          <p:attrName>style.visibility</p:attrName>
                                        </p:attrNameLst>
                                      </p:cBhvr>
                                      <p:to>
                                        <p:strVal val="visible"/>
                                      </p:to>
                                    </p:set>
                                    <p:anim calcmode="lin" valueType="num">
                                      <p:cBhvr>
                                        <p:cTn id="7" dur="500" fill="hold"/>
                                        <p:tgtEl>
                                          <p:spTgt spid="132098">
                                            <p:txEl>
                                              <p:pRg st="0" end="0"/>
                                            </p:txEl>
                                          </p:spTgt>
                                        </p:tgtEl>
                                        <p:attrNameLst>
                                          <p:attrName>ppt_x</p:attrName>
                                        </p:attrNameLst>
                                      </p:cBhvr>
                                      <p:tavLst>
                                        <p:tav tm="0">
                                          <p:val>
                                            <p:strVal val="#ppt_x-.2"/>
                                          </p:val>
                                        </p:tav>
                                        <p:tav tm="100000">
                                          <p:val>
                                            <p:strVal val="#ppt_x"/>
                                          </p:val>
                                        </p:tav>
                                      </p:tavLst>
                                    </p:anim>
                                    <p:anim calcmode="lin" valueType="num">
                                      <p:cBhvr>
                                        <p:cTn id="8" dur="500" fill="hold"/>
                                        <p:tgtEl>
                                          <p:spTgt spid="13209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
                                        <p:tgtEl>
                                          <p:spTgt spid="13209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32098">
                                            <p:txEl>
                                              <p:pRg st="1" end="1"/>
                                            </p:txEl>
                                          </p:spTgt>
                                        </p:tgtEl>
                                        <p:attrNameLst>
                                          <p:attrName>style.visibility</p:attrName>
                                        </p:attrNameLst>
                                      </p:cBhvr>
                                      <p:to>
                                        <p:strVal val="visible"/>
                                      </p:to>
                                    </p:set>
                                    <p:anim calcmode="lin" valueType="num">
                                      <p:cBhvr>
                                        <p:cTn id="14" dur="500" fill="hold"/>
                                        <p:tgtEl>
                                          <p:spTgt spid="132098">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32098">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500"/>
                                        <p:tgtEl>
                                          <p:spTgt spid="13209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32098">
                                            <p:txEl>
                                              <p:pRg st="2" end="2"/>
                                            </p:txEl>
                                          </p:spTgt>
                                        </p:tgtEl>
                                        <p:attrNameLst>
                                          <p:attrName>style.visibility</p:attrName>
                                        </p:attrNameLst>
                                      </p:cBhvr>
                                      <p:to>
                                        <p:strVal val="visible"/>
                                      </p:to>
                                    </p:set>
                                    <p:anim calcmode="lin" valueType="num">
                                      <p:cBhvr>
                                        <p:cTn id="21" dur="500" fill="hold"/>
                                        <p:tgtEl>
                                          <p:spTgt spid="132098">
                                            <p:txEl>
                                              <p:pRg st="2" end="2"/>
                                            </p:txEl>
                                          </p:spTgt>
                                        </p:tgtEl>
                                        <p:attrNameLst>
                                          <p:attrName>ppt_x</p:attrName>
                                        </p:attrNameLst>
                                      </p:cBhvr>
                                      <p:tavLst>
                                        <p:tav tm="0">
                                          <p:val>
                                            <p:strVal val="#ppt_x-.2"/>
                                          </p:val>
                                        </p:tav>
                                        <p:tav tm="100000">
                                          <p:val>
                                            <p:strVal val="#ppt_x"/>
                                          </p:val>
                                        </p:tav>
                                      </p:tavLst>
                                    </p:anim>
                                    <p:anim calcmode="lin" valueType="num">
                                      <p:cBhvr>
                                        <p:cTn id="22" dur="500" fill="hold"/>
                                        <p:tgtEl>
                                          <p:spTgt spid="13209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500"/>
                                        <p:tgtEl>
                                          <p:spTgt spid="1320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8852</TotalTime>
  <Words>13348</Words>
  <Application>Microsoft Office PowerPoint</Application>
  <PresentationFormat>عرض على الشاشة (3:4)‏</PresentationFormat>
  <Paragraphs>1086</Paragraphs>
  <Slides>133</Slides>
  <Notes>1</Notes>
  <HiddenSlides>0</HiddenSlides>
  <MMClips>0</MMClips>
  <ScaleCrop>false</ScaleCrop>
  <HeadingPairs>
    <vt:vector size="4" baseType="variant">
      <vt:variant>
        <vt:lpstr>سمة</vt:lpstr>
      </vt:variant>
      <vt:variant>
        <vt:i4>1</vt:i4>
      </vt:variant>
      <vt:variant>
        <vt:lpstr>عناوين الشرائح</vt:lpstr>
      </vt:variant>
      <vt:variant>
        <vt:i4>133</vt:i4>
      </vt:variant>
    </vt:vector>
  </HeadingPairs>
  <TitlesOfParts>
    <vt:vector size="134" baseType="lpstr">
      <vt:lpstr>سمة Office</vt:lpstr>
      <vt:lpstr>الشريحة 68</vt:lpstr>
      <vt:lpstr>الشريحة 69</vt:lpstr>
      <vt:lpstr>الشريحة 70</vt:lpstr>
      <vt:lpstr>الشريحة 71</vt:lpstr>
      <vt:lpstr>الشريحة 72</vt:lpstr>
      <vt:lpstr>الشريحة 73</vt:lpstr>
      <vt:lpstr>الشريحة 74</vt:lpstr>
      <vt:lpstr>الشريحة 75</vt:lpstr>
      <vt:lpstr>الشريحة 76</vt:lpstr>
      <vt:lpstr>الشريحة 77</vt:lpstr>
      <vt:lpstr>الشريحة 78</vt:lpstr>
      <vt:lpstr>الشريحة 79</vt:lpstr>
      <vt:lpstr>الشريحة 80</vt:lpstr>
      <vt:lpstr>الشريحة 81</vt:lpstr>
      <vt:lpstr>الشريحة 82</vt:lpstr>
      <vt:lpstr>الشريحة 83</vt:lpstr>
      <vt:lpstr>الشريحة 84</vt:lpstr>
      <vt:lpstr>الشريحة 85</vt:lpstr>
      <vt:lpstr>الشريحة 86</vt:lpstr>
      <vt:lpstr>الشريحة 87</vt:lpstr>
      <vt:lpstr>الشريحة 88</vt:lpstr>
      <vt:lpstr>الشريحة 89</vt:lpstr>
      <vt:lpstr>الشريحة 90</vt:lpstr>
      <vt:lpstr>الشريحة 91</vt:lpstr>
      <vt:lpstr>الشريحة 92</vt:lpstr>
      <vt:lpstr>الشريحة 93</vt:lpstr>
      <vt:lpstr>الشريحة 94</vt:lpstr>
      <vt:lpstr>الشريحة 95</vt:lpstr>
      <vt:lpstr>الشريحة 96</vt:lpstr>
      <vt:lpstr>الشريحة 97</vt:lpstr>
      <vt:lpstr>الشريحة 98</vt:lpstr>
      <vt:lpstr>الشريحة 99</vt:lpstr>
      <vt:lpstr>الشريحة 100</vt:lpstr>
      <vt:lpstr>الشريحة 101</vt:lpstr>
      <vt:lpstr>الشريحة 102</vt:lpstr>
      <vt:lpstr>الشريحة 103</vt:lpstr>
      <vt:lpstr>الشريحة 104</vt:lpstr>
      <vt:lpstr>الشريحة 105</vt:lpstr>
      <vt:lpstr>الشريحة 106</vt:lpstr>
      <vt:lpstr>الشريحة 107</vt:lpstr>
      <vt:lpstr>الشريحة 108</vt:lpstr>
      <vt:lpstr>الشريحة 109</vt:lpstr>
      <vt:lpstr>الشريحة 110</vt:lpstr>
      <vt:lpstr>الشريحة 111</vt:lpstr>
      <vt:lpstr>الشريحة 112</vt:lpstr>
      <vt:lpstr>الشريحة 113</vt:lpstr>
      <vt:lpstr>الشريحة 114</vt:lpstr>
      <vt:lpstr>الشريحة 115</vt:lpstr>
      <vt:lpstr>الشريحة 116</vt:lpstr>
      <vt:lpstr>الشريحة 117</vt:lpstr>
      <vt:lpstr>الشريحة 118</vt:lpstr>
      <vt:lpstr>الشريحة 119</vt:lpstr>
      <vt:lpstr>الشريحة 120</vt:lpstr>
      <vt:lpstr>الشريحة 121</vt:lpstr>
      <vt:lpstr>الشريحة 122</vt:lpstr>
      <vt:lpstr>الشريحة 123</vt:lpstr>
      <vt:lpstr>الشريحة 124</vt:lpstr>
      <vt:lpstr>الشريحة 125</vt:lpstr>
      <vt:lpstr>الشريحة 126</vt:lpstr>
      <vt:lpstr>الشريحة 127</vt:lpstr>
      <vt:lpstr>الشريحة 128</vt:lpstr>
      <vt:lpstr>الشريحة 129</vt:lpstr>
      <vt:lpstr>الشريحة 130</vt:lpstr>
      <vt:lpstr>الشريحة 131</vt:lpstr>
      <vt:lpstr>الشريحة 132</vt:lpstr>
      <vt:lpstr>الشريحة 133</vt:lpstr>
      <vt:lpstr>الشريحة 134</vt:lpstr>
      <vt:lpstr>الشريحة 135</vt:lpstr>
      <vt:lpstr>الشريحة 136</vt:lpstr>
      <vt:lpstr>الشريحة 137</vt:lpstr>
      <vt:lpstr>الشريحة 138</vt:lpstr>
      <vt:lpstr>الشريحة 139</vt:lpstr>
      <vt:lpstr>الشريحة 140</vt:lpstr>
      <vt:lpstr>الشريحة 141</vt:lpstr>
      <vt:lpstr>الشريحة 142</vt:lpstr>
      <vt:lpstr>الشريحة 143</vt:lpstr>
      <vt:lpstr>الشريحة 144</vt:lpstr>
      <vt:lpstr>الشريحة 145</vt:lpstr>
      <vt:lpstr>الشريحة 146</vt:lpstr>
      <vt:lpstr>الشريحة 147</vt:lpstr>
      <vt:lpstr>الشريحة 148</vt:lpstr>
      <vt:lpstr>الشريحة 149</vt:lpstr>
      <vt:lpstr>الشريحة 150</vt:lpstr>
      <vt:lpstr>الشريحة 151</vt:lpstr>
      <vt:lpstr>الشريحة 152</vt:lpstr>
      <vt:lpstr>الشريحة 153</vt:lpstr>
      <vt:lpstr>الشريحة 154</vt:lpstr>
      <vt:lpstr>الشريحة 155</vt:lpstr>
      <vt:lpstr>الشريحة 156</vt:lpstr>
      <vt:lpstr>الشريحة 157</vt:lpstr>
      <vt:lpstr>الشريحة 158</vt:lpstr>
      <vt:lpstr>الشريحة 159</vt:lpstr>
      <vt:lpstr>الشريحة 160</vt:lpstr>
      <vt:lpstr>الشريحة 161</vt:lpstr>
      <vt:lpstr>الشريحة 162</vt:lpstr>
      <vt:lpstr>الشريحة 163</vt:lpstr>
      <vt:lpstr>الشريحة 164</vt:lpstr>
      <vt:lpstr>الشريحة 165</vt:lpstr>
      <vt:lpstr>الشريحة 166</vt:lpstr>
      <vt:lpstr>الشريحة 167</vt:lpstr>
      <vt:lpstr>الشريحة 168</vt:lpstr>
      <vt:lpstr>الشريحة 169</vt:lpstr>
      <vt:lpstr>الشريحة 170</vt:lpstr>
      <vt:lpstr>الشريحة 171</vt:lpstr>
      <vt:lpstr>الشريحة 172</vt:lpstr>
      <vt:lpstr>الشريحة 173</vt:lpstr>
      <vt:lpstr>الشريحة 174</vt:lpstr>
      <vt:lpstr>الشريحة 175</vt:lpstr>
      <vt:lpstr>الشريحة 176</vt:lpstr>
      <vt:lpstr>الشريحة 177</vt:lpstr>
      <vt:lpstr>الشريحة 178</vt:lpstr>
      <vt:lpstr>الشريحة 179</vt:lpstr>
      <vt:lpstr>الشريحة 180</vt:lpstr>
      <vt:lpstr>الشريحة 181</vt:lpstr>
      <vt:lpstr>الشريحة 182</vt:lpstr>
      <vt:lpstr>الشريحة 183</vt:lpstr>
      <vt:lpstr>الشريحة 184</vt:lpstr>
      <vt:lpstr>الشريحة 185</vt:lpstr>
      <vt:lpstr>الشريحة 186</vt:lpstr>
      <vt:lpstr>الشريحة 187</vt:lpstr>
      <vt:lpstr>الشريحة 188</vt:lpstr>
      <vt:lpstr>الشريحة 189</vt:lpstr>
      <vt:lpstr>الشريحة 190</vt:lpstr>
      <vt:lpstr>الشريحة 191</vt:lpstr>
      <vt:lpstr>الشريحة 192</vt:lpstr>
      <vt:lpstr>الشريحة 193</vt:lpstr>
      <vt:lpstr>الشريحة 194</vt:lpstr>
      <vt:lpstr>الشريحة 195</vt:lpstr>
      <vt:lpstr>الشريحة 196</vt:lpstr>
      <vt:lpstr>الشريحة 197</vt:lpstr>
      <vt:lpstr>الشريحة 198</vt:lpstr>
      <vt:lpstr>الشريحة 199</vt:lpstr>
      <vt:lpstr>الشريحة 200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المملكة العربية السعودية وزارة التعليم العالي  جامعة الملك عبدالعزيز كلية الآداب والعلوم الإنسانية قسم الدراسات الإسلامية</dc:title>
  <dc:creator>E.C.S.M</dc:creator>
  <cp:lastModifiedBy>kaau</cp:lastModifiedBy>
  <cp:revision>1299</cp:revision>
  <dcterms:created xsi:type="dcterms:W3CDTF">2003-03-02T10:19:10Z</dcterms:created>
  <dcterms:modified xsi:type="dcterms:W3CDTF">2010-11-10T08:31:12Z</dcterms:modified>
</cp:coreProperties>
</file>