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256" r:id="rId2"/>
    <p:sldId id="297" r:id="rId3"/>
    <p:sldId id="285" r:id="rId4"/>
    <p:sldId id="257" r:id="rId5"/>
    <p:sldId id="282" r:id="rId6"/>
    <p:sldId id="284" r:id="rId7"/>
    <p:sldId id="302" r:id="rId8"/>
    <p:sldId id="283" r:id="rId9"/>
    <p:sldId id="280" r:id="rId10"/>
    <p:sldId id="301" r:id="rId11"/>
    <p:sldId id="288" r:id="rId12"/>
    <p:sldId id="292" r:id="rId13"/>
    <p:sldId id="293" r:id="rId14"/>
    <p:sldId id="294" r:id="rId15"/>
    <p:sldId id="295" r:id="rId16"/>
    <p:sldId id="289" r:id="rId17"/>
    <p:sldId id="281" r:id="rId18"/>
    <p:sldId id="260" r:id="rId19"/>
    <p:sldId id="261" r:id="rId20"/>
    <p:sldId id="303" r:id="rId21"/>
    <p:sldId id="334" r:id="rId22"/>
    <p:sldId id="290" r:id="rId23"/>
    <p:sldId id="304" r:id="rId24"/>
    <p:sldId id="305" r:id="rId25"/>
    <p:sldId id="306" r:id="rId26"/>
    <p:sldId id="307" r:id="rId27"/>
    <p:sldId id="308" r:id="rId28"/>
    <p:sldId id="314" r:id="rId29"/>
    <p:sldId id="310" r:id="rId30"/>
    <p:sldId id="311" r:id="rId31"/>
    <p:sldId id="327" r:id="rId32"/>
    <p:sldId id="263" r:id="rId33"/>
    <p:sldId id="315" r:id="rId34"/>
    <p:sldId id="316" r:id="rId35"/>
    <p:sldId id="317" r:id="rId36"/>
    <p:sldId id="325" r:id="rId37"/>
    <p:sldId id="277" r:id="rId38"/>
    <p:sldId id="318" r:id="rId39"/>
    <p:sldId id="319" r:id="rId40"/>
    <p:sldId id="320" r:id="rId41"/>
    <p:sldId id="323" r:id="rId42"/>
    <p:sldId id="321" r:id="rId43"/>
    <p:sldId id="328" r:id="rId44"/>
    <p:sldId id="329" r:id="rId45"/>
    <p:sldId id="330" r:id="rId46"/>
    <p:sldId id="331" r:id="rId47"/>
    <p:sldId id="335" r:id="rId48"/>
    <p:sldId id="333" r:id="rId49"/>
    <p:sldId id="298" r:id="rId50"/>
    <p:sldId id="299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90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47D7701-4B66-4A80-9593-907FD6BD7496}" type="datetimeFigureOut">
              <a:rPr lang="ar-EG" smtClean="0"/>
              <a:pPr/>
              <a:t>25/01/1434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DD8B604-1FAE-4F6C-8488-6F95715907F4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8C3F-BF03-479D-BBD9-2243CD496480}" type="datetime1">
              <a:rPr lang="en-US" smtClean="0"/>
              <a:pPr/>
              <a:t>12/8/2012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FF63-47C1-407F-8EC8-FD9FA4067DD7}" type="datetime1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EDA1-3E22-468F-9901-6481A37FE594}" type="datetime1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C6C87-41F5-46CE-893D-4EF63F915926}" type="datetime1">
              <a:rPr lang="en-US" smtClean="0"/>
              <a:pPr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72968-CB63-4653-9947-CDB91A6C53E5}" type="datetime1">
              <a:rPr lang="en-US" smtClean="0"/>
              <a:pPr/>
              <a:t>12/8/2012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50BC-432E-4CE9-90AE-A6D2A31FC802}" type="datetime1">
              <a:rPr lang="en-US" smtClean="0"/>
              <a:pPr/>
              <a:t>12/8/2012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68836-F49F-49F6-B0AD-B1652BC207C9}" type="datetime1">
              <a:rPr lang="en-US" smtClean="0"/>
              <a:pPr/>
              <a:t>12/8/2012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CF93-4881-4476-B4BC-2EFEF198AC4B}" type="datetime1">
              <a:rPr lang="en-US" smtClean="0"/>
              <a:pPr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4458-556B-4385-AC29-0F68E2F13D04}" type="datetime1">
              <a:rPr lang="en-US" smtClean="0"/>
              <a:pPr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2ECE8-EFF0-4AA0-BC80-94350F5C0C8D}" type="datetime1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16CD-473A-4F1C-B417-997A5C789214}" type="datetime1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31B8646-0309-4BBE-9630-C5E682F512ED}" type="datetime1">
              <a:rPr lang="en-US" smtClean="0"/>
              <a:pPr/>
              <a:t>12/8/2012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1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r" rtl="1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r" rtl="1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r" rtl="1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r" rtl="1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155825"/>
          </a:xfrm>
        </p:spPr>
        <p:txBody>
          <a:bodyPr>
            <a:normAutofit fontScale="90000"/>
          </a:bodyPr>
          <a:lstStyle/>
          <a:p>
            <a:r>
              <a:rPr lang="ar-EG" dirty="0" smtClean="0"/>
              <a:t>الإعداد التخصصى </a:t>
            </a:r>
            <a:r>
              <a:rPr lang="ar-EG" dirty="0" smtClean="0"/>
              <a:t/>
            </a:r>
            <a:br>
              <a:rPr lang="ar-EG" dirty="0" smtClean="0"/>
            </a:br>
            <a:r>
              <a:rPr lang="ar-SA" dirty="0" smtClean="0"/>
              <a:t>حماية </a:t>
            </a:r>
            <a:r>
              <a:rPr lang="ar-SA" dirty="0" smtClean="0"/>
              <a:t>الأطفال ذوى الإعاقة من الإساءة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ar-EG" sz="2000" dirty="0" smtClean="0"/>
              <a:t>د. مى عطيه جمال الدين</a:t>
            </a:r>
            <a:br>
              <a:rPr lang="ar-EG" sz="2000" dirty="0" smtClean="0"/>
            </a:br>
            <a:r>
              <a:rPr lang="ar-EG" sz="2000" dirty="0" smtClean="0"/>
              <a:t>خبيرمناهج ومدرب مدربين – وزارة التربية والتعليم </a:t>
            </a:r>
            <a:r>
              <a:rPr lang="ar-EG" sz="2000" dirty="0" smtClean="0"/>
              <a:t> </a:t>
            </a: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5" name="Picture 4" descr="C:\Documents and Settings\CCS\Desktop\د كمال\photos\autism 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514600"/>
            <a:ext cx="113347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Documents and Settings\CCS\Desktop\د كمال\photos\down-syndro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810000"/>
            <a:ext cx="135255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Documents and Settings\CCS\Desktop\د كمال\photos\mental (1)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3048000"/>
            <a:ext cx="13620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Documents and Settings\CCS\Desktop\د كمال\photos\thalassimia (1)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3810000"/>
            <a:ext cx="1241264" cy="192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ar-SA" dirty="0" smtClean="0"/>
              <a:t> </a:t>
            </a:r>
            <a:r>
              <a:rPr lang="ar-SA" b="1" dirty="0" smtClean="0"/>
              <a:t>مقدمة :</a:t>
            </a:r>
            <a:r>
              <a:rPr lang="ar-SA" dirty="0" smtClean="0"/>
              <a:t>  </a:t>
            </a:r>
          </a:p>
          <a:p>
            <a:pPr algn="r" rtl="1">
              <a:buNone/>
            </a:pPr>
            <a:r>
              <a:rPr lang="ar-EG" sz="2400" dirty="0" smtClean="0"/>
              <a:t>          نتوقع أن </a:t>
            </a:r>
            <a:r>
              <a:rPr lang="ar-SA" sz="2400" dirty="0" smtClean="0"/>
              <a:t>ت</a:t>
            </a:r>
            <a:r>
              <a:rPr lang="ar-EG" sz="2400" dirty="0" smtClean="0"/>
              <a:t>تعرف </a:t>
            </a:r>
            <a:r>
              <a:rPr lang="ar-SA" sz="2400" dirty="0" smtClean="0"/>
              <a:t>من خلال </a:t>
            </a:r>
            <a:r>
              <a:rPr lang="ar-EG" sz="2400" dirty="0" smtClean="0"/>
              <a:t> </a:t>
            </a:r>
            <a:r>
              <a:rPr lang="ar-SA" sz="2400" dirty="0" smtClean="0"/>
              <a:t>التدريب على </a:t>
            </a:r>
            <a:r>
              <a:rPr lang="ar-EG" sz="2400" dirty="0" smtClean="0"/>
              <a:t>طبيعة الإساءة و العنف وكيفية الحماية  واكتشاف حالات تعرض الأطفال ذوو الإعاقة للإساءة  والإبلاغ عنها ومن ثم العمل على إعادة  تأهيلهم نفسياً لمحو آثار العنف على شخصيتهم وتعيد تكيفهم مع المجتمع .</a:t>
            </a:r>
            <a:endParaRPr lang="en-GB" sz="2400" dirty="0" smtClean="0"/>
          </a:p>
          <a:p>
            <a:pPr algn="r" rtl="1"/>
            <a:r>
              <a:rPr lang="ar-EG" sz="2400" dirty="0" smtClean="0"/>
              <a:t>ويحتوي  هذا الدليل  على أوراق العمل وملخص الوثائق المرئية والمسموعة والمقروءة ، وكذلك  المقاييس وأدوات المتابعة والتقويم التشخيصى والبنائى  والتجميعي والإثرائى </a:t>
            </a:r>
            <a:r>
              <a:rPr lang="ar-SA" sz="2400" dirty="0" smtClean="0"/>
              <a:t>واتفاقية حماية الطفل.</a:t>
            </a:r>
            <a:endParaRPr lang="en-GB" sz="2400" dirty="0" smtClean="0"/>
          </a:p>
          <a:p>
            <a:pPr algn="r" rtl="1"/>
            <a:r>
              <a:rPr lang="ar-EG" sz="2400" dirty="0" smtClean="0"/>
              <a:t>ويتوقع عزيزى المتدرب / عزيزتى المتدربة  بعد نهاية التدريب أن تقوم ببلورة المادة العلمية والتدريب بآلياته وتطبيقه وفق نماذج محاكاة  تدريبية مصغرة </a:t>
            </a:r>
            <a:r>
              <a:rPr lang="en-GB" sz="2400" dirty="0" smtClean="0"/>
              <a:t>MICRO TRAINING   </a:t>
            </a:r>
            <a:r>
              <a:rPr lang="ar-EG" sz="2400" dirty="0" smtClean="0"/>
              <a:t>لما تم بالبرنامج التدريبى الذى شاركت </a:t>
            </a:r>
            <a:r>
              <a:rPr lang="ar-SA" sz="2400" dirty="0" smtClean="0"/>
              <a:t>فيه</a:t>
            </a:r>
            <a:r>
              <a:rPr lang="ar-EG" sz="2400" dirty="0" smtClean="0"/>
              <a:t> .  </a:t>
            </a:r>
            <a:endParaRPr lang="en-GB" sz="2400" dirty="0" smtClean="0"/>
          </a:p>
          <a:p>
            <a:pPr algn="r" rtl="1"/>
            <a:r>
              <a:rPr lang="ar-EG" sz="2400" dirty="0" smtClean="0"/>
              <a:t>ويتوقع بنهاية البرنامج  أن تكون أكثر قدرة على المشاركة الفعالة كمتدرب  فى تعميق فهم المجتمع للقضية  </a:t>
            </a:r>
            <a:r>
              <a:rPr lang="ar-SA" sz="2400" dirty="0" smtClean="0"/>
              <a:t>ونقل خبراتك لمقر عملك </a:t>
            </a:r>
            <a:r>
              <a:rPr lang="ar-EG" sz="2400" dirty="0" smtClean="0"/>
              <a:t>ليؤتي التدريب  بثماره المرجوة </a:t>
            </a:r>
            <a:r>
              <a:rPr lang="en-GB" sz="2400" dirty="0" smtClean="0"/>
              <a:t>.</a:t>
            </a:r>
          </a:p>
          <a:p>
            <a:pPr algn="r" rtl="1"/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اختبار قبلى -</a:t>
            </a:r>
            <a:r>
              <a:rPr lang="ar-EG" sz="3600" dirty="0" smtClean="0"/>
              <a:t>الزمن 15دقيقة </a:t>
            </a:r>
            <a:r>
              <a:rPr lang="ar-EG" dirty="0" smtClean="0"/>
              <a:t>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EG" dirty="0" smtClean="0"/>
              <a:t/>
            </a:r>
            <a:br>
              <a:rPr lang="ar-EG" dirty="0" smtClean="0"/>
            </a:br>
            <a:r>
              <a:rPr lang="en-US" dirty="0" smtClean="0"/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2" descr="C:\Documents and Settings\CCS\Desktop\د كمال\photos\images (1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133600"/>
            <a:ext cx="6096000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الهدف العام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b="1" dirty="0" smtClean="0"/>
              <a:t>تهدف هذه الجلسة التدريبية إلى تعريف المشاركين بفئات الإعاقة المختلفة ، وتصنيفاتها ،وخصائصها ،واحتياجاتها ،والإساءة الموجهة لهم مفهومها ،وأسبابها، وأشكالها ،وآثارها ،وسبل الوقاية منها ،وتشخيصها للتدخل المبكر لحمايتهم. </a:t>
            </a:r>
            <a:endParaRPr lang="en-GB" dirty="0" smtClean="0"/>
          </a:p>
          <a:p>
            <a:pPr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الأهداف الإجرائية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ar-EG" b="1" dirty="0" smtClean="0"/>
              <a:t>نواتج التعلم :</a:t>
            </a: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>بنهاية هذا الجزء يكون المتدرب قادراً على أن:</a:t>
            </a:r>
            <a:endParaRPr lang="en-GB" dirty="0" smtClean="0"/>
          </a:p>
          <a:p>
            <a:pPr lvl="0" algn="r" rtl="1"/>
            <a:r>
              <a:rPr lang="ar-EG" dirty="0" smtClean="0"/>
              <a:t>يتعرف على المفاهيم والمصطلحات والمقاييس الأساسية للإعاقة.</a:t>
            </a:r>
            <a:endParaRPr lang="en-GB" b="1" dirty="0" smtClean="0"/>
          </a:p>
          <a:p>
            <a:pPr lvl="0" algn="r" rtl="1"/>
            <a:r>
              <a:rPr lang="ar-EG" dirty="0" smtClean="0"/>
              <a:t>يحدد الإعاقات ،أنواعها توصيفها وكيفية تشخيصها وخصائص واحتياجات كل فئة.</a:t>
            </a:r>
            <a:endParaRPr lang="en-GB" b="1" dirty="0" smtClean="0"/>
          </a:p>
          <a:p>
            <a:pPr lvl="0" algn="r" rtl="1"/>
            <a:r>
              <a:rPr lang="ar-EG" dirty="0" smtClean="0"/>
              <a:t>يميز بين مفهوم وأشكال الإساءة / العنف /الاهمال من حيث مصادره وأنماطه وأساليبه وطرق الاستدلال عليه وعلى فاعليه.</a:t>
            </a:r>
            <a:endParaRPr lang="en-GB" b="1" dirty="0" smtClean="0"/>
          </a:p>
          <a:p>
            <a:pPr rtl="1">
              <a:buNone/>
            </a:pPr>
            <a:r>
              <a:rPr lang="ar-EG" dirty="0" smtClean="0"/>
              <a:t>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فيديو </a:t>
            </a:r>
            <a:r>
              <a:rPr lang="ar-EG" dirty="0" smtClean="0"/>
              <a:t>بانوراما </a:t>
            </a:r>
            <a:br>
              <a:rPr lang="ar-EG" dirty="0" smtClean="0"/>
            </a:br>
            <a:r>
              <a:rPr lang="ar-EG" sz="2000" dirty="0" smtClean="0"/>
              <a:t>نشاط(3)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>
              <a:buNone/>
            </a:pPr>
            <a:r>
              <a:rPr lang="ar-EG" b="1" dirty="0" smtClean="0"/>
              <a:t> شاهد الفيلم الوثائقى لتجيب على التساؤلات التالية :</a:t>
            </a:r>
          </a:p>
          <a:p>
            <a:pPr lvl="0" algn="r" rtl="1"/>
            <a:r>
              <a:rPr lang="ar-EG" b="1" dirty="0" smtClean="0"/>
              <a:t>المحور الأول</a:t>
            </a:r>
            <a:r>
              <a:rPr lang="ar-EG" dirty="0" smtClean="0"/>
              <a:t> – العنف أو الإساءة للطفل ذو الإعاقة  </a:t>
            </a:r>
            <a:endParaRPr lang="en-US" dirty="0" smtClean="0"/>
          </a:p>
          <a:p>
            <a:pPr algn="r" rtl="1">
              <a:buNone/>
            </a:pPr>
            <a:r>
              <a:rPr lang="ar-EG" dirty="0" smtClean="0"/>
              <a:t>            - </a:t>
            </a:r>
            <a:r>
              <a:rPr lang="ar-SA" dirty="0" smtClean="0"/>
              <a:t>أين / ما / من / على من / كيف / لماذا </a:t>
            </a:r>
            <a:endParaRPr lang="en-US" dirty="0" smtClean="0"/>
          </a:p>
          <a:p>
            <a:pPr lvl="0" algn="r" rtl="1"/>
            <a:r>
              <a:rPr lang="ar-EG" b="1" dirty="0" smtClean="0"/>
              <a:t>المحور الثانى</a:t>
            </a:r>
            <a:r>
              <a:rPr lang="ar-EG" dirty="0" smtClean="0"/>
              <a:t> -  التشريعات والقوانين والأدوار المختلفة </a:t>
            </a:r>
            <a:endParaRPr lang="en-US" dirty="0" smtClean="0"/>
          </a:p>
          <a:p>
            <a:pPr algn="r" rtl="1">
              <a:buNone/>
            </a:pPr>
            <a:r>
              <a:rPr lang="ar-EG" dirty="0" smtClean="0"/>
              <a:t>            - أين المشكلة ؟</a:t>
            </a:r>
            <a:endParaRPr lang="en-US" dirty="0" smtClean="0"/>
          </a:p>
          <a:p>
            <a:pPr lvl="0" algn="r" rtl="1"/>
            <a:r>
              <a:rPr lang="ar-EG" b="1" dirty="0" smtClean="0"/>
              <a:t>المحور الثالث</a:t>
            </a:r>
            <a:r>
              <a:rPr lang="ar-EG" dirty="0" smtClean="0"/>
              <a:t> – أساليب الحماية </a:t>
            </a:r>
          </a:p>
          <a:p>
            <a:pPr lvl="0" algn="r" rtl="1">
              <a:buNone/>
            </a:pPr>
            <a:r>
              <a:rPr lang="ar-EG" dirty="0" smtClean="0"/>
              <a:t>            - كيف يمكن أن نحمى هؤلاء ؟ </a:t>
            </a:r>
            <a:endParaRPr lang="en-US" dirty="0" smtClean="0"/>
          </a:p>
          <a:p>
            <a:pPr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المكونات الأساسية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lowchart: Manual Operation 4"/>
          <p:cNvSpPr/>
          <p:nvPr/>
        </p:nvSpPr>
        <p:spPr>
          <a:xfrm>
            <a:off x="1295400" y="2362200"/>
            <a:ext cx="6172200" cy="3429000"/>
          </a:xfrm>
          <a:prstGeom prst="flowChartManualOperat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EG" dirty="0" smtClean="0">
                <a:solidFill>
                  <a:schemeClr val="tx1"/>
                </a:solidFill>
              </a:rPr>
              <a:t>                        الحماية</a:t>
            </a: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ar-EG" dirty="0" smtClean="0">
                <a:solidFill>
                  <a:schemeClr val="tx1"/>
                </a:solidFill>
              </a:rPr>
              <a:t>الإساءة</a:t>
            </a: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ar-EG" dirty="0" smtClean="0">
                <a:solidFill>
                  <a:schemeClr val="tx1"/>
                </a:solidFill>
              </a:rPr>
              <a:t>الإعاقة </a:t>
            </a:r>
            <a:endParaRPr lang="ar-EG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600200" y="3200400"/>
            <a:ext cx="55626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057400" y="4495800"/>
            <a:ext cx="4495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>المفاهيم والمصطلحات </a:t>
            </a:r>
            <a:br>
              <a:rPr lang="ar-EG" dirty="0" smtClean="0"/>
            </a:br>
            <a:r>
              <a:rPr lang="ar-EG" sz="2000" dirty="0" smtClean="0"/>
              <a:t>نشاط (4)</a:t>
            </a:r>
            <a:r>
              <a:rPr lang="ar-EG" dirty="0" smtClean="0"/>
              <a:t/>
            </a:r>
            <a:br>
              <a:rPr lang="ar-EG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ورقة </a:t>
            </a:r>
            <a:r>
              <a:rPr lang="ar-EG" dirty="0" smtClean="0"/>
              <a:t>عمل(10) </a:t>
            </a:r>
            <a:r>
              <a:rPr lang="ar-EG" dirty="0" smtClean="0"/>
              <a:t>كروت المفاهيم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النمو</a:t>
            </a:r>
            <a:br>
              <a:rPr lang="ar-EG" dirty="0" smtClean="0"/>
            </a:br>
            <a:r>
              <a:rPr lang="ar-EG" sz="2000" dirty="0" smtClean="0"/>
              <a:t> نشاط (5)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 fontScale="85000" lnSpcReduction="20000"/>
          </a:bodyPr>
          <a:lstStyle/>
          <a:p>
            <a:pPr algn="r" rtl="1">
              <a:buNone/>
            </a:pPr>
            <a:r>
              <a:rPr lang="ar-EG" dirty="0" smtClean="0"/>
              <a:t>ورقة عمل (</a:t>
            </a:r>
            <a:r>
              <a:rPr lang="ar-EG" dirty="0" smtClean="0"/>
              <a:t>11)</a:t>
            </a:r>
            <a:endParaRPr lang="ar-EG" dirty="0" smtClean="0"/>
          </a:p>
          <a:p>
            <a:pPr algn="r" rtl="1">
              <a:buNone/>
            </a:pPr>
            <a:r>
              <a:rPr lang="ar-EG" dirty="0" smtClean="0"/>
              <a:t>بالاستعانة بدليل ( بورتاج ) تعرف على مراحل النمو : </a:t>
            </a:r>
          </a:p>
          <a:p>
            <a:pPr lvl="0" algn="r" rtl="1"/>
            <a:r>
              <a:rPr lang="ar-EG" b="1" dirty="0" smtClean="0"/>
              <a:t>العمر الزمني </a:t>
            </a:r>
            <a:r>
              <a:rPr lang="ar-EG" dirty="0" smtClean="0"/>
              <a:t>( </a:t>
            </a:r>
            <a:r>
              <a:rPr lang="en-US" dirty="0" smtClean="0"/>
              <a:t>Chronological age</a:t>
            </a:r>
            <a:r>
              <a:rPr lang="ar-EG" dirty="0" smtClean="0"/>
              <a:t>)</a:t>
            </a:r>
            <a:br>
              <a:rPr lang="ar-EG" dirty="0" smtClean="0"/>
            </a:br>
            <a:r>
              <a:rPr lang="ar-EG" dirty="0" smtClean="0"/>
              <a:t>عدد السنوات التي عاشها الإنسان في الحياة .</a:t>
            </a:r>
            <a:endParaRPr lang="en-US" dirty="0" smtClean="0"/>
          </a:p>
          <a:p>
            <a:pPr lvl="0" algn="r" rtl="1"/>
            <a:r>
              <a:rPr lang="ar-EG" b="1" dirty="0" smtClean="0"/>
              <a:t>العمر العقلي</a:t>
            </a:r>
            <a:r>
              <a:rPr lang="en-US" b="1" dirty="0" smtClean="0"/>
              <a:t> </a:t>
            </a:r>
            <a:r>
              <a:rPr lang="en-US" dirty="0" smtClean="0"/>
              <a:t>( Intellectual age ) :</a:t>
            </a: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>وهو يشير إلى ما إذا كان ذكاء هذا الشخص أقل أو أكثر أو مساوي لعمره الزمني (أي الذكاء بالنسبة للعمر الزمني).</a:t>
            </a:r>
            <a:endParaRPr lang="en-US" dirty="0" smtClean="0"/>
          </a:p>
          <a:p>
            <a:pPr lvl="0" algn="r" rtl="1"/>
            <a:r>
              <a:rPr lang="ar-EG" b="1" dirty="0" smtClean="0"/>
              <a:t>العمر الاجتماعي </a:t>
            </a:r>
            <a:r>
              <a:rPr lang="en-US" dirty="0" smtClean="0"/>
              <a:t>( Social age ) :</a:t>
            </a:r>
            <a:r>
              <a:rPr lang="ar-EG" dirty="0" smtClean="0"/>
              <a:t> </a:t>
            </a:r>
            <a:br>
              <a:rPr lang="ar-EG" dirty="0" smtClean="0"/>
            </a:br>
            <a:r>
              <a:rPr lang="ar-EG" dirty="0" smtClean="0"/>
              <a:t>وهو يقارن النمو الاجتماعي للشخص بعمره الزمني ، بمعنى: "هل هذا الشخص يتعامل مع الناس اجتماعياً كما يتوقع لمن هم في مثل عمره الزمني ؟"</a:t>
            </a:r>
            <a:endParaRPr lang="en-US" dirty="0" smtClean="0"/>
          </a:p>
          <a:p>
            <a:pPr lvl="0" algn="r" rtl="1"/>
            <a:r>
              <a:rPr lang="ar-EG" b="1" dirty="0" smtClean="0"/>
              <a:t>العمر الوجداني </a:t>
            </a:r>
            <a:r>
              <a:rPr lang="en-US" dirty="0" smtClean="0"/>
              <a:t>( Emotional age ) : </a:t>
            </a: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>   وهو يقارن النضج الوجداني للشخص بعمره العقلي، بمعنى: "هل هذا الشخص يتعامل مع مشاعره كما يفعل من هم في مثل عمره الزمني؟"	</a:t>
            </a:r>
            <a:endParaRPr lang="en-US" dirty="0" smtClean="0"/>
          </a:p>
          <a:p>
            <a:pPr algn="r" rtl="1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المقاييس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EG" dirty="0" smtClean="0"/>
              <a:t>بالاستعانة بالقراءات الإثرائية تعرف على :</a:t>
            </a:r>
          </a:p>
          <a:p>
            <a:pPr algn="r" rtl="1"/>
            <a:r>
              <a:rPr lang="ar-EG" dirty="0" smtClean="0"/>
              <a:t>المقاييس </a:t>
            </a:r>
            <a:r>
              <a:rPr lang="en-GB" dirty="0" smtClean="0"/>
              <a:t>IQ </a:t>
            </a:r>
            <a:r>
              <a:rPr lang="ar-EG" dirty="0" smtClean="0"/>
              <a:t>  (ستانفورد بينيه – وكسلر للذكاء) للأطفال وللبالغين وفينرون للسلوك التكيفي.......................</a:t>
            </a:r>
          </a:p>
          <a:p>
            <a:pPr algn="r" rtl="1"/>
            <a:r>
              <a:rPr lang="ar-EG" dirty="0" smtClean="0"/>
              <a:t>أهميتها </a:t>
            </a:r>
          </a:p>
          <a:p>
            <a:pPr algn="r" rtl="1"/>
            <a:r>
              <a:rPr lang="ar-EG" dirty="0" smtClean="0"/>
              <a:t>أنواعها </a:t>
            </a:r>
          </a:p>
          <a:p>
            <a:pPr algn="r" rtl="1"/>
            <a:r>
              <a:rPr lang="ar-EG" dirty="0" smtClean="0"/>
              <a:t>أسباب التباين بينها </a:t>
            </a:r>
          </a:p>
          <a:p>
            <a:pPr algn="r" rtl="1">
              <a:buNone/>
            </a:pP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نشاط 6)</a:t>
            </a:r>
            <a:r>
              <a:rPr lang="en-US" dirty="0" smtClean="0"/>
              <a:t>)</a:t>
            </a:r>
            <a:r>
              <a:rPr lang="ar-EG" dirty="0" smtClean="0"/>
              <a:t>الإعاقات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EG" dirty="0" smtClean="0"/>
              <a:t>الهدف </a:t>
            </a:r>
            <a:endParaRPr lang="en-US" dirty="0" smtClean="0"/>
          </a:p>
          <a:p>
            <a:pPr algn="r" rtl="1"/>
            <a:r>
              <a:rPr lang="ar-EG" dirty="0" smtClean="0"/>
              <a:t>أن يتعرف المتدربين على الإعاقات وتصنيفاتها وخصائص كل فئة واحتياجاتها وفق النوع /وفق نوع الإعاقة / وفق درجة الإعاقة / وفق الخصائص / وفق الاحتياجات .</a:t>
            </a:r>
            <a:endParaRPr lang="en-US" dirty="0" smtClean="0"/>
          </a:p>
          <a:p>
            <a:pPr algn="r" rtl="1">
              <a:buNone/>
            </a:pP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وفق النوع </a:t>
            </a:r>
            <a:br>
              <a:rPr lang="ar-EG" dirty="0" smtClean="0"/>
            </a:br>
            <a:r>
              <a:rPr lang="ar-EG" sz="2000" dirty="0" smtClean="0"/>
              <a:t>نشاط (7)</a:t>
            </a:r>
            <a:endParaRPr lang="ar-E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ورقة عمل ( </a:t>
            </a:r>
            <a:r>
              <a:rPr lang="ar-EG" dirty="0" smtClean="0"/>
              <a:t>12 </a:t>
            </a:r>
            <a:r>
              <a:rPr lang="ar-EG" dirty="0" smtClean="0"/>
              <a:t>)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 descr="C:\Documents and Settings\CCS\Desktop\د كمال\photos\men 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590800"/>
            <a:ext cx="24669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Documents and Settings\CCS\Desktop\د كمال\photos\women (1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667000"/>
            <a:ext cx="24669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/>
          </a:bodyPr>
          <a:lstStyle/>
          <a:p>
            <a:r>
              <a:rPr lang="ar-EG" dirty="0" smtClean="0"/>
              <a:t>وفق الخصائص </a:t>
            </a:r>
            <a:br>
              <a:rPr lang="ar-EG" dirty="0" smtClean="0"/>
            </a:br>
            <a:r>
              <a:rPr lang="ar-EG" sz="2000" dirty="0" smtClean="0"/>
              <a:t>نشاط (8)</a:t>
            </a:r>
            <a:endParaRPr lang="ar-E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ورقة عمل (</a:t>
            </a:r>
            <a:r>
              <a:rPr lang="ar-EG" dirty="0" smtClean="0"/>
              <a:t>13)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C:\Documents and Settings\CCS\Desktop\د كمال\photos\mental 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2971800"/>
            <a:ext cx="2590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القصور والقوة فى الإعاقة </a:t>
            </a:r>
            <a:br>
              <a:rPr lang="ar-EG" dirty="0" smtClean="0"/>
            </a:br>
            <a:r>
              <a:rPr lang="ar-EG" sz="2000" dirty="0" smtClean="0"/>
              <a:t>نشاط (9)</a:t>
            </a:r>
            <a:endParaRPr lang="ar-E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ورقة عمل (</a:t>
            </a:r>
            <a:r>
              <a:rPr lang="ar-EG" dirty="0" smtClean="0"/>
              <a:t>14)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التوجيهات الواضحة </a:t>
            </a:r>
            <a:br>
              <a:rPr lang="ar-EG" dirty="0" smtClean="0"/>
            </a:br>
            <a:r>
              <a:rPr lang="ar-EG" sz="2000" dirty="0" smtClean="0"/>
              <a:t>نشاط (10)</a:t>
            </a:r>
            <a:endParaRPr lang="ar-E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ورقة </a:t>
            </a:r>
            <a:r>
              <a:rPr lang="ar-EG" dirty="0" smtClean="0"/>
              <a:t>عمل(15)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الإساءة </a:t>
            </a:r>
            <a:r>
              <a:rPr lang="ar-SA" dirty="0" smtClean="0"/>
              <a:t>مصادرها وأنماطها </a:t>
            </a:r>
            <a:r>
              <a:rPr lang="ar-EG" dirty="0" smtClean="0"/>
              <a:t/>
            </a:r>
            <a:br>
              <a:rPr lang="ar-EG" dirty="0" smtClean="0"/>
            </a:br>
            <a:r>
              <a:rPr lang="en-US" sz="2000" dirty="0" smtClean="0"/>
              <a:t>(11)</a:t>
            </a:r>
            <a:r>
              <a:rPr lang="ar-EG" sz="2000" dirty="0" smtClean="0"/>
              <a:t>نشاط </a:t>
            </a:r>
            <a:endParaRPr lang="ar-E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ar-EG" dirty="0" smtClean="0"/>
              <a:t>-التمييز بين مفهوم وأشكال وأنماط الإساءة.</a:t>
            </a:r>
          </a:p>
          <a:p>
            <a:pPr algn="r" rtl="1">
              <a:buFontTx/>
              <a:buChar char="-"/>
            </a:pPr>
            <a:r>
              <a:rPr lang="ar-EG" dirty="0" smtClean="0"/>
              <a:t>فيلم وثائقي ومناقشة ورقة عمل ( </a:t>
            </a:r>
            <a:r>
              <a:rPr lang="ar-EG" dirty="0" smtClean="0"/>
              <a:t>16)(17)</a:t>
            </a:r>
            <a:endParaRPr lang="ar-EG" dirty="0" smtClean="0"/>
          </a:p>
          <a:p>
            <a:pPr algn="r" rtl="1">
              <a:buFontTx/>
              <a:buChar char="-"/>
            </a:pPr>
            <a:r>
              <a:rPr lang="ar-EG" dirty="0" smtClean="0"/>
              <a:t>ناقش </a:t>
            </a:r>
          </a:p>
          <a:p>
            <a:pPr lvl="0" algn="r" rtl="1"/>
            <a:r>
              <a:rPr lang="ar-EG" sz="2400" dirty="0" smtClean="0"/>
              <a:t>ماالفرق بين الإساءة والعنف والإيذاء والإهمال ؟</a:t>
            </a:r>
            <a:endParaRPr lang="en-US" sz="2400" dirty="0" smtClean="0"/>
          </a:p>
          <a:p>
            <a:pPr lvl="0" algn="r" rtl="1"/>
            <a:r>
              <a:rPr lang="ar-EG" sz="2400" dirty="0" smtClean="0"/>
              <a:t>من واقع خبرتك من يقوم بفعل الإساءة  ؟ وعلى من يقع الفعل ؟</a:t>
            </a:r>
            <a:endParaRPr lang="en-US" sz="2400" dirty="0" smtClean="0"/>
          </a:p>
          <a:p>
            <a:pPr lvl="0" algn="r" rtl="1"/>
            <a:r>
              <a:rPr lang="ar-EG" sz="2400" dirty="0" smtClean="0"/>
              <a:t>ما أنماط الإساءة ؟</a:t>
            </a:r>
            <a:endParaRPr lang="en-US" sz="2400" dirty="0" smtClean="0"/>
          </a:p>
          <a:p>
            <a:pPr lvl="0" algn="r" rtl="1"/>
            <a:r>
              <a:rPr lang="ar-EG" sz="2400" dirty="0" smtClean="0"/>
              <a:t>كيف نستدل عليها ؟</a:t>
            </a:r>
            <a:endParaRPr lang="en-US" sz="2400" dirty="0" smtClean="0"/>
          </a:p>
          <a:p>
            <a:pPr algn="r" rtl="1">
              <a:buNone/>
            </a:pPr>
            <a:endParaRPr lang="en-US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أنواع الإساءة ومعدلاتها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362200" y="2362200"/>
            <a:ext cx="4038600" cy="3559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>الإساءة الجنسية والتربية الجنسية لذي الإعاقة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EG" dirty="0" smtClean="0"/>
              <a:t>- التمييز بين علامات الإساءة والعنف .</a:t>
            </a:r>
            <a:endParaRPr lang="en-US" dirty="0" smtClean="0"/>
          </a:p>
          <a:p>
            <a:pPr algn="r" rtl="1">
              <a:buNone/>
            </a:pPr>
            <a:r>
              <a:rPr lang="ar-EG" dirty="0" smtClean="0"/>
              <a:t>- طرق الإستدلال على علامات الإساءة.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2895600"/>
            <a:ext cx="1447800" cy="1640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4724400"/>
            <a:ext cx="1524000" cy="163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2819400"/>
            <a:ext cx="171735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1600" y="2819400"/>
            <a:ext cx="1714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7800" y="4724400"/>
            <a:ext cx="1676400" cy="1584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6200" y="4800600"/>
            <a:ext cx="1515745" cy="157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طرق الاستدلال على الإساءات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ورقة عمل ( </a:t>
            </a:r>
            <a:r>
              <a:rPr lang="ar-EG" dirty="0" smtClean="0"/>
              <a:t>18)</a:t>
            </a:r>
            <a:endParaRPr lang="en-GB" dirty="0" smtClean="0"/>
          </a:p>
          <a:p>
            <a:pPr algn="r" rtl="1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SA" dirty="0" smtClean="0"/>
              <a:t>الحد من الإساءة الموجهة للطفل ذي الإعاقة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>
              <a:buNone/>
            </a:pPr>
            <a:r>
              <a:rPr lang="ar-EG" dirty="0" smtClean="0"/>
              <a:t>عصف ذهنى حول:</a:t>
            </a:r>
          </a:p>
          <a:p>
            <a:pPr lvl="0" algn="r" rtl="1">
              <a:buNone/>
            </a:pPr>
            <a:r>
              <a:rPr lang="ar-EG" dirty="0" smtClean="0"/>
              <a:t>- </a:t>
            </a:r>
            <a:r>
              <a:rPr lang="ar-SA" dirty="0" smtClean="0"/>
              <a:t>الأسباب المختلفة لظاهرة الإساءة الموجهة للأطفال.</a:t>
            </a:r>
            <a:endParaRPr lang="en-US" dirty="0" smtClean="0"/>
          </a:p>
          <a:p>
            <a:pPr lvl="0" algn="r" rtl="1">
              <a:buNone/>
            </a:pPr>
            <a:r>
              <a:rPr lang="ar-EG" dirty="0" smtClean="0"/>
              <a:t>- </a:t>
            </a:r>
            <a:r>
              <a:rPr lang="ar-SA" dirty="0" smtClean="0"/>
              <a:t>سبل الحد من الإساءة الموجهة للأطفال.</a:t>
            </a:r>
            <a:endParaRPr lang="en-US" dirty="0" smtClean="0"/>
          </a:p>
          <a:p>
            <a:pPr algn="r" rtl="1">
              <a:buNone/>
            </a:pP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4" descr="C:\Documents and Settings\CCS\Desktop\د كمال\photos\abuses 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505200"/>
            <a:ext cx="2667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Documents and Settings\CCS\Desktop\د كمال\photos\abus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505200"/>
            <a:ext cx="2819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EG" dirty="0" smtClean="0"/>
              <a:t>التشريعات والقوانين والأدوار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>التشريعات والقوانين والأدوار</a:t>
            </a:r>
            <a:br>
              <a:rPr lang="ar-EG" dirty="0" smtClean="0"/>
            </a:br>
            <a:r>
              <a:rPr lang="ar-EG" sz="2000" dirty="0" smtClean="0"/>
              <a:t>نشاط (14)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EG" dirty="0" smtClean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b="1" dirty="0" smtClean="0"/>
              <a:t>سياسات وتشريعات وقوانين حماية الأطفال ذوى الإعاقة من الإساءات :</a:t>
            </a:r>
          </a:p>
          <a:p>
            <a:pPr algn="r" rtl="1"/>
            <a:r>
              <a:rPr lang="ar-SA" b="1" dirty="0" smtClean="0"/>
              <a:t>اتفاقية حقوق الأشخاص ذوي الإعاقة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اعتمدت ونشرت على الملأ وفتحت للتوقيع والتصديق والانضمام بموجب قرار الجمعية العامة للأمم المتحدة رقم 61/611، المؤرخ في 13 كانون الأول/ديسمبر 2006</a:t>
            </a:r>
            <a:endParaRPr lang="en-US" dirty="0" smtClean="0"/>
          </a:p>
          <a:p>
            <a:pPr algn="r" rtl="1">
              <a:buNone/>
            </a:pPr>
            <a:endParaRPr lang="en-US" dirty="0" smtClean="0"/>
          </a:p>
          <a:p>
            <a:pPr algn="r" rtl="1"/>
            <a:endParaRPr lang="en-GB" dirty="0" smtClean="0"/>
          </a:p>
          <a:p>
            <a:pPr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>التشريعات والقوانين </a:t>
            </a:r>
            <a:r>
              <a:rPr lang="ar-EG" dirty="0" smtClean="0"/>
              <a:t>والأدوار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EG" dirty="0" smtClean="0"/>
              <a:t>الأدوار العالمية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EG" dirty="0" smtClean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ورقة عمل رقم ( </a:t>
            </a:r>
            <a:r>
              <a:rPr lang="ar-EG" dirty="0" smtClean="0"/>
              <a:t>19)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>التشريعات والقوانين والأدوار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EG" sz="2000" dirty="0" smtClean="0"/>
              <a:t>نشــاط (15)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SA" dirty="0" smtClean="0"/>
              <a:t>ظاهرة العنف ومؤسسات </a:t>
            </a:r>
            <a:r>
              <a:rPr lang="ar-SA" dirty="0" smtClean="0"/>
              <a:t>الرعاية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en-US" dirty="0" smtClean="0"/>
              <a:t/>
            </a:r>
            <a:br>
              <a:rPr lang="en-US" dirty="0" smtClean="0"/>
            </a:br>
            <a:r>
              <a:rPr lang="ar-SA" dirty="0" smtClean="0"/>
              <a:t> تكامل أدوار المؤسسات المختلفة</a:t>
            </a: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> </a:t>
            </a:r>
            <a:r>
              <a:rPr lang="ar-EG" sz="2000" dirty="0" smtClean="0"/>
              <a:t>نشــاط (16) 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أدوار الجهات المختلفة للحد من ظاهرة العنف الموجه ضد الطفل ذي الإعاقة</a:t>
            </a:r>
            <a:endParaRPr lang="en-US" dirty="0" smtClean="0"/>
          </a:p>
          <a:p>
            <a:pPr algn="r" rtl="1">
              <a:buNone/>
            </a:pPr>
            <a:r>
              <a:rPr lang="ar-EG" dirty="0" smtClean="0"/>
              <a:t>(الأسرة - المجتمع المدني – المدرسة – مؤسسات الرعاية – الإعلام – الجهات الدينية)</a:t>
            </a:r>
            <a:endParaRPr lang="en-US" dirty="0" smtClean="0"/>
          </a:p>
          <a:p>
            <a:pPr algn="r" rtl="1">
              <a:buNone/>
            </a:pPr>
            <a:r>
              <a:rPr lang="ar-EG" dirty="0" smtClean="0"/>
              <a:t>ورقة عمل (</a:t>
            </a:r>
            <a:r>
              <a:rPr lang="ar-EG" dirty="0" smtClean="0"/>
              <a:t>20)</a:t>
            </a:r>
            <a:endParaRPr lang="en-US" dirty="0" smtClean="0"/>
          </a:p>
          <a:p>
            <a:pPr rtl="1">
              <a:buNone/>
            </a:pPr>
            <a:r>
              <a:rPr lang="ar-EG" dirty="0" smtClean="0"/>
              <a:t> </a:t>
            </a:r>
            <a:endParaRPr lang="en-US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en-US" dirty="0" smtClean="0"/>
              <a:t/>
            </a:r>
            <a:br>
              <a:rPr lang="en-US" dirty="0" smtClean="0"/>
            </a:br>
            <a:r>
              <a:rPr lang="ar-EG" dirty="0" smtClean="0"/>
              <a:t>دائرة حوار ونقاش حول القضية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EG" dirty="0" smtClean="0"/>
              <a:t> </a:t>
            </a:r>
            <a:r>
              <a:rPr lang="ar-EG" sz="2000" dirty="0" smtClean="0"/>
              <a:t>نشــاط (17) 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en-US" dirty="0" smtClean="0"/>
              <a:t/>
            </a:r>
            <a:br>
              <a:rPr lang="en-US" dirty="0" smtClean="0"/>
            </a:br>
            <a:r>
              <a:rPr lang="ar-SA" dirty="0" smtClean="0"/>
              <a:t>ماذا حققنا وإلى أين نتجه؟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SA" dirty="0" smtClean="0"/>
              <a:t> </a:t>
            </a:r>
            <a:r>
              <a:rPr lang="ar-SA" sz="2000" dirty="0" smtClean="0"/>
              <a:t>نشاط (18) 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EG" dirty="0" smtClean="0"/>
              <a:t>ما</a:t>
            </a:r>
            <a:r>
              <a:rPr lang="ar-SA" dirty="0" smtClean="0"/>
              <a:t>أهم المفاهيم و الأفكار التى تم مناقشتها فى الجلسات التدريبية </a:t>
            </a:r>
            <a:r>
              <a:rPr lang="ar-EG" dirty="0" smtClean="0"/>
              <a:t>ا</a:t>
            </a:r>
            <a:r>
              <a:rPr lang="ar-SA" dirty="0" smtClean="0"/>
              <a:t>ليوم</a:t>
            </a:r>
            <a:r>
              <a:rPr lang="ar-EG" dirty="0" smtClean="0"/>
              <a:t>؟</a:t>
            </a:r>
          </a:p>
          <a:p>
            <a:pPr lvl="0" algn="r" rtl="1"/>
            <a:r>
              <a:rPr lang="ar-EG" dirty="0" smtClean="0"/>
              <a:t>-</a:t>
            </a:r>
          </a:p>
          <a:p>
            <a:pPr lvl="0" algn="r" rtl="1"/>
            <a:r>
              <a:rPr lang="ar-EG" dirty="0" smtClean="0"/>
              <a:t>-</a:t>
            </a:r>
          </a:p>
          <a:p>
            <a:pPr lvl="0" algn="r" rtl="1"/>
            <a:r>
              <a:rPr lang="ar-EG" dirty="0" smtClean="0"/>
              <a:t>-</a:t>
            </a:r>
          </a:p>
          <a:p>
            <a:pPr lvl="0" algn="r" rtl="1"/>
            <a:r>
              <a:rPr lang="ar-EG" dirty="0" smtClean="0"/>
              <a:t>-</a:t>
            </a:r>
          </a:p>
          <a:p>
            <a:pPr lvl="0" algn="r" rtl="1"/>
            <a:r>
              <a:rPr lang="ar-EG" dirty="0" smtClean="0"/>
              <a:t>-</a:t>
            </a:r>
            <a:endParaRPr lang="en-US" dirty="0" smtClean="0"/>
          </a:p>
          <a:p>
            <a:pPr algn="r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EG" dirty="0" smtClean="0"/>
              <a:t>اليوم الرابع 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التشريعات والقوانين واستراتيجيات التدخل المبكر</a:t>
            </a:r>
            <a:endParaRPr lang="ar-EG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بانوراما</a:t>
            </a:r>
            <a:br>
              <a:rPr lang="ar-EG" dirty="0" smtClean="0"/>
            </a:br>
            <a:r>
              <a:rPr lang="ar-EG" sz="2000" dirty="0" smtClean="0"/>
              <a:t>نشاط (1) </a:t>
            </a:r>
            <a:endParaRPr lang="ar-E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en-US" dirty="0" smtClean="0"/>
              <a:t/>
            </a:r>
            <a:br>
              <a:rPr lang="en-US" dirty="0" smtClean="0"/>
            </a:br>
            <a:r>
              <a:rPr lang="ar-SA" sz="4000" dirty="0" smtClean="0"/>
              <a:t>اتجاهات المجتمع </a:t>
            </a:r>
            <a:r>
              <a:rPr lang="en-US" dirty="0" smtClean="0"/>
              <a:t> :</a:t>
            </a:r>
            <a:r>
              <a:rPr lang="ar-SA" dirty="0" smtClean="0"/>
              <a:t>خبرات مهنية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EG" dirty="0" smtClean="0"/>
              <a:t> </a:t>
            </a:r>
            <a:r>
              <a:rPr lang="ar-EG" sz="2000" dirty="0" smtClean="0"/>
              <a:t>نشــاط (2) (3)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>
              <a:buNone/>
            </a:pPr>
            <a:r>
              <a:rPr lang="ar-EG" dirty="0" smtClean="0"/>
              <a:t>ورقة عمل رقم (</a:t>
            </a:r>
            <a:r>
              <a:rPr lang="ar-EG" dirty="0" smtClean="0"/>
              <a:t>22)</a:t>
            </a:r>
            <a:endParaRPr lang="ar-EG" dirty="0" smtClean="0"/>
          </a:p>
          <a:p>
            <a:pPr algn="r" rtl="1">
              <a:buFontTx/>
              <a:buChar char="-"/>
            </a:pPr>
            <a:r>
              <a:rPr lang="ar-EG" dirty="0" smtClean="0"/>
              <a:t>دراسات حالة </a:t>
            </a:r>
          </a:p>
          <a:p>
            <a:pPr algn="r" rtl="1">
              <a:buFontTx/>
              <a:buChar char="-"/>
            </a:pPr>
            <a:r>
              <a:rPr lang="ar-EG" dirty="0" smtClean="0"/>
              <a:t>تحليل خبرات </a:t>
            </a:r>
          </a:p>
          <a:p>
            <a:pPr algn="r" rtl="1">
              <a:buFontTx/>
              <a:buChar char="-"/>
            </a:pPr>
            <a:r>
              <a:rPr lang="ar-SA" dirty="0" smtClean="0"/>
              <a:t>تصور كيفي لتغيير اتجاهات المجتمع السلبية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/>
            </a:r>
            <a:br>
              <a:rPr lang="ar-EG" dirty="0" smtClean="0"/>
            </a:br>
            <a:r>
              <a:rPr lang="ar-SA" dirty="0" smtClean="0"/>
              <a:t>استراتيجيات التدخل المبكر(ال</a:t>
            </a:r>
            <a:r>
              <a:rPr lang="ar-EG" dirty="0" smtClean="0"/>
              <a:t>تربية</a:t>
            </a:r>
            <a:r>
              <a:rPr lang="ar-SA" dirty="0" smtClean="0"/>
              <a:t>)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" name="Picture 4" descr="C:\Documents and Settings\CCS\Desktop\د كمال\photos\learning disabilities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429000"/>
            <a:ext cx="23241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en-US" b="1" dirty="0" smtClean="0"/>
              <a:t/>
            </a:r>
            <a:br>
              <a:rPr lang="en-US" b="1" dirty="0" smtClean="0"/>
            </a:br>
            <a:r>
              <a:rPr lang="ar-EG" b="1" dirty="0" smtClean="0"/>
              <a:t/>
            </a:r>
            <a:br>
              <a:rPr lang="ar-EG" b="1" dirty="0" smtClean="0"/>
            </a:br>
            <a:r>
              <a:rPr lang="ar-SA" dirty="0" smtClean="0"/>
              <a:t>استراتيجيات التدخل المبكر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EG" dirty="0" smtClean="0"/>
              <a:t>التدخل التربوى </a:t>
            </a:r>
            <a:r>
              <a:rPr lang="ar-EG" sz="2000" dirty="0" smtClean="0"/>
              <a:t>نشــاط (4)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ar-EG" dirty="0" smtClean="0"/>
              <a:t>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EG" dirty="0" smtClean="0"/>
              <a:t>اوراق العمل ( </a:t>
            </a:r>
            <a:r>
              <a:rPr lang="ar-EG" dirty="0" smtClean="0"/>
              <a:t>23 </a:t>
            </a:r>
            <a:r>
              <a:rPr lang="ar-EG" dirty="0" smtClean="0"/>
              <a:t>،</a:t>
            </a:r>
            <a:r>
              <a:rPr lang="ar-EG" dirty="0" smtClean="0"/>
              <a:t>24)</a:t>
            </a:r>
            <a:endParaRPr lang="ar-EG" dirty="0" smtClean="0"/>
          </a:p>
          <a:p>
            <a:pPr algn="r" rtl="1"/>
            <a:r>
              <a:rPr lang="ar-SA" dirty="0" smtClean="0"/>
              <a:t>نموذج </a:t>
            </a:r>
            <a:r>
              <a:rPr lang="ar-SA" dirty="0" smtClean="0"/>
              <a:t>ماسلو</a:t>
            </a:r>
            <a:endParaRPr lang="ar-EG" dirty="0" smtClean="0"/>
          </a:p>
          <a:p>
            <a:pPr algn="r" rtl="1"/>
            <a:endParaRPr lang="ar-EG" dirty="0" smtClean="0"/>
          </a:p>
          <a:p>
            <a:pPr algn="r" rtl="1"/>
            <a:endParaRPr lang="ar-EG" dirty="0" smtClean="0"/>
          </a:p>
          <a:p>
            <a:pPr algn="r" rtl="1"/>
            <a:endParaRPr lang="en-US" dirty="0" smtClean="0"/>
          </a:p>
          <a:p>
            <a:pPr algn="r" rtl="1"/>
            <a:r>
              <a:rPr lang="ar-SA" dirty="0" smtClean="0"/>
              <a:t>نموذج بلوم للتفكير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Picture 4" descr="images (8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905000"/>
            <a:ext cx="38671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Documents and Settings\CCS\Desktop\د كمال\photos\bloomstaxonomyforthinking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4114800"/>
            <a:ext cx="4041672" cy="2290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en-US" dirty="0" smtClean="0"/>
              <a:t/>
            </a:r>
            <a:br>
              <a:rPr lang="en-US" dirty="0" smtClean="0"/>
            </a:br>
            <a:r>
              <a:rPr lang="ar-EG" dirty="0" smtClean="0"/>
              <a:t>المشاعر والعواطف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EG" sz="3100" dirty="0" smtClean="0"/>
              <a:t>(تطبيقات عملية ) </a:t>
            </a:r>
            <a:r>
              <a:rPr lang="ar-EG" sz="2000" dirty="0" smtClean="0"/>
              <a:t>نشــاط (5)</a:t>
            </a:r>
            <a:endParaRPr lang="ar-E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ورقة </a:t>
            </a:r>
            <a:r>
              <a:rPr lang="ar-EG" dirty="0" smtClean="0"/>
              <a:t>عمل(25) </a:t>
            </a:r>
            <a:endParaRPr lang="ar-EG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5" name="Picture 4" descr="C:\Documents and Settings\CCS\Desktop\د كمال\photos\images (14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2667000"/>
            <a:ext cx="3124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Documents and Settings\CCS\Desktop\د كمال\photos\images (15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667000"/>
            <a:ext cx="2971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أساليب التعلم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EG" dirty="0" smtClean="0"/>
              <a:t>إعداد أنشطة لتطوير أداء الطفل ذى الإعاقة وفقاً لنواحى القصور والقوة وأسلوب التعلم المناسب .</a:t>
            </a:r>
            <a:endParaRPr lang="en-US" dirty="0" smtClean="0"/>
          </a:p>
          <a:p>
            <a:pPr>
              <a:buNone/>
            </a:pPr>
            <a:r>
              <a:rPr lang="ar-EG" dirty="0" smtClean="0"/>
              <a:t/>
            </a:r>
            <a:br>
              <a:rPr lang="ar-EG" dirty="0" smtClean="0"/>
            </a:br>
            <a:r>
              <a:rPr lang="en-US" dirty="0" smtClean="0"/>
              <a:t> </a:t>
            </a:r>
          </a:p>
          <a:p>
            <a:pPr algn="r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" name="Picture 4" descr="C:\Documents and Settings\CCS\Desktop\د كمال\photos\images (13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276600"/>
            <a:ext cx="24098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Documents and Settings\CCS\Desktop\د كمال\photos\images (19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3505200"/>
            <a:ext cx="21336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Documents and Settings\CCS\Desktop\د كمال\photos\head shape (1)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429000"/>
            <a:ext cx="2496337" cy="129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en-US" dirty="0" smtClean="0"/>
              <a:t/>
            </a:r>
            <a:br>
              <a:rPr lang="en-US" dirty="0" smtClean="0"/>
            </a:br>
            <a:r>
              <a:rPr lang="ar-EG" dirty="0" smtClean="0"/>
              <a:t>تقييم مستوى أداء الطفل </a:t>
            </a:r>
            <a:r>
              <a:rPr lang="ar-EG" sz="2700" dirty="0" smtClean="0"/>
              <a:t>(1) (2)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EG" sz="2000" dirty="0" smtClean="0"/>
              <a:t> نشــاط (6) (7)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محاور التقييم :</a:t>
            </a:r>
          </a:p>
          <a:p>
            <a:pPr algn="r" rtl="1">
              <a:buNone/>
            </a:pPr>
            <a:r>
              <a:rPr lang="ar-EG" dirty="0" smtClean="0"/>
              <a:t>- المشاركة والتفاعل </a:t>
            </a:r>
          </a:p>
          <a:p>
            <a:pPr algn="r" rtl="1">
              <a:buNone/>
            </a:pPr>
            <a:r>
              <a:rPr lang="ar-EG" dirty="0" smtClean="0"/>
              <a:t>- الإلتزام بالوقت </a:t>
            </a:r>
          </a:p>
          <a:p>
            <a:pPr algn="r" rtl="1">
              <a:buNone/>
            </a:pPr>
            <a:r>
              <a:rPr lang="ar-EG" dirty="0" smtClean="0"/>
              <a:t>- المبادرة بأفكار جديدة </a:t>
            </a:r>
          </a:p>
          <a:p>
            <a:pPr algn="r" rtl="1">
              <a:buFontTx/>
              <a:buChar char="-"/>
            </a:pPr>
            <a:r>
              <a:rPr lang="ar-EG" dirty="0" smtClean="0"/>
              <a:t>التواصل مع  الزملاء </a:t>
            </a:r>
          </a:p>
          <a:p>
            <a:pPr algn="r" rtl="1">
              <a:buFontTx/>
              <a:buChar char="-"/>
            </a:pPr>
            <a:r>
              <a:rPr lang="ar-EG" dirty="0" smtClean="0"/>
              <a:t>احترام رأى الآخر</a:t>
            </a:r>
          </a:p>
          <a:p>
            <a:pPr algn="r" rtl="1">
              <a:buFontTx/>
              <a:buChar char="-"/>
            </a:pPr>
            <a:r>
              <a:rPr lang="ar-EG" dirty="0" smtClean="0"/>
              <a:t>...................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 descr="images (1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590800"/>
            <a:ext cx="3048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/>
            </a:r>
            <a:br>
              <a:rPr lang="ar-EG" dirty="0" smtClean="0"/>
            </a:br>
            <a:r>
              <a:rPr lang="ar-SA" dirty="0" smtClean="0"/>
              <a:t>استراتيجيات التدخل المبكر(ال</a:t>
            </a:r>
            <a:r>
              <a:rPr lang="ar-EG" dirty="0" smtClean="0"/>
              <a:t>دمج</a:t>
            </a:r>
            <a:r>
              <a:rPr lang="ar-SA" dirty="0" smtClean="0"/>
              <a:t>)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en-US" dirty="0" smtClean="0"/>
              <a:t/>
            </a:r>
            <a:br>
              <a:rPr lang="en-US" dirty="0" smtClean="0"/>
            </a:br>
            <a:r>
              <a:rPr lang="ar-EG" dirty="0" smtClean="0"/>
              <a:t>     الدمج الجزئي والكلي</a:t>
            </a:r>
            <a:br>
              <a:rPr lang="ar-EG" dirty="0" smtClean="0"/>
            </a:br>
            <a:r>
              <a:rPr lang="ar-EG" dirty="0" smtClean="0"/>
              <a:t> </a:t>
            </a:r>
            <a:r>
              <a:rPr lang="ar-EG" sz="2000" dirty="0" smtClean="0"/>
              <a:t>نشــاط (8) </a:t>
            </a:r>
            <a:r>
              <a:rPr lang="ar-EG" dirty="0" smtClean="0"/>
              <a:t/>
            </a:r>
            <a:br>
              <a:rPr lang="ar-EG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EG" dirty="0" smtClean="0"/>
              <a:t>الدليل الاسترشادى مكون 3 ص(13:22)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EG" dirty="0" smtClean="0"/>
              <a:t>مناظرة مع وضد</a:t>
            </a:r>
            <a:br>
              <a:rPr lang="ar-EG" dirty="0" smtClean="0"/>
            </a:br>
            <a:r>
              <a:rPr lang="ar-EG" sz="2000" dirty="0" smtClean="0"/>
              <a:t> نشــاط (9)</a:t>
            </a:r>
            <a:endParaRPr lang="ar-E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فيلم وثائقى (الدمج واستراتيجيات تدريس ذوي الاحتياجات)</a:t>
            </a:r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ضوابط  الدمج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EG" sz="2000" dirty="0" smtClean="0"/>
              <a:t>نشاط (9)</a:t>
            </a:r>
            <a:endParaRPr lang="ar-E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تحليل قرار وزاري عن الدمج</a:t>
            </a:r>
          </a:p>
          <a:p>
            <a:pPr algn="r" rtl="1"/>
            <a:r>
              <a:rPr lang="ar-EG" dirty="0" smtClean="0"/>
              <a:t>مناقشة قضية الدمج 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تصحیح المفاھیم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EG" sz="2000" dirty="0" smtClean="0"/>
              <a:t> نشــاط (11)</a:t>
            </a:r>
            <a:endParaRPr lang="ar-E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 smtClean="0"/>
              <a:t>تغيير الاتجاهات  السلبية  للمجتمع نحو</a:t>
            </a:r>
            <a:r>
              <a:rPr lang="ar-EG" dirty="0" smtClean="0"/>
              <a:t>الطفل ذى الإعاقة</a:t>
            </a:r>
            <a:r>
              <a:rPr lang="ar-SA" dirty="0" smtClean="0"/>
              <a:t> </a:t>
            </a:r>
            <a:r>
              <a:rPr lang="ar-EG" dirty="0" smtClean="0"/>
              <a:t>.</a:t>
            </a:r>
          </a:p>
          <a:p>
            <a:pPr algn="r" rtl="1"/>
            <a:r>
              <a:rPr lang="ar-EG" dirty="0" smtClean="0"/>
              <a:t>إعداد مطوية توعية </a:t>
            </a:r>
            <a:r>
              <a:rPr lang="ar-SA" dirty="0" smtClean="0"/>
              <a:t>وفق المعايير الأساسية التالية :</a:t>
            </a:r>
            <a:endParaRPr lang="en-US" dirty="0" smtClean="0"/>
          </a:p>
          <a:p>
            <a:pPr lvl="0" algn="r" rtl="1">
              <a:buNone/>
            </a:pPr>
            <a:r>
              <a:rPr lang="ar-EG" sz="2100" dirty="0" smtClean="0"/>
              <a:t>- </a:t>
            </a:r>
            <a:r>
              <a:rPr lang="ar-SA" sz="2100" dirty="0" smtClean="0"/>
              <a:t>وضوح الهدف والمستهدف</a:t>
            </a:r>
            <a:endParaRPr lang="en-US" sz="2100" dirty="0" smtClean="0"/>
          </a:p>
          <a:p>
            <a:pPr lvl="0" algn="r" rtl="1">
              <a:buNone/>
            </a:pPr>
            <a:r>
              <a:rPr lang="ar-EG" sz="2100" dirty="0" smtClean="0"/>
              <a:t>- </a:t>
            </a:r>
            <a:r>
              <a:rPr lang="ar-SA" sz="2100" dirty="0" smtClean="0"/>
              <a:t>التركيز على العناصر الأساسية  المراد تغيير اتجاهات المجتمع حولها</a:t>
            </a:r>
            <a:endParaRPr lang="en-US" sz="2100" dirty="0" smtClean="0"/>
          </a:p>
          <a:p>
            <a:pPr lvl="0" algn="r" rtl="1">
              <a:buNone/>
            </a:pPr>
            <a:r>
              <a:rPr lang="ar-EG" sz="2100" dirty="0" smtClean="0"/>
              <a:t>- </a:t>
            </a:r>
            <a:r>
              <a:rPr lang="ar-SA" sz="2100" dirty="0" smtClean="0"/>
              <a:t>اختيار مجموعة الصور والرسوم الجاذبة دون إخلال بالمضمون .</a:t>
            </a:r>
            <a:endParaRPr lang="en-US" sz="2100" dirty="0" smtClean="0"/>
          </a:p>
          <a:p>
            <a:pPr lvl="0" algn="r" rtl="1">
              <a:buNone/>
            </a:pPr>
            <a:r>
              <a:rPr lang="ar-EG" sz="2100" dirty="0" smtClean="0"/>
              <a:t>- </a:t>
            </a:r>
            <a:r>
              <a:rPr lang="ar-SA" sz="2100" dirty="0" smtClean="0"/>
              <a:t>توجيه رسالة واضحة وبسيطة و قصيرة  ومعبرة عما تود التوعية له .</a:t>
            </a:r>
            <a:endParaRPr lang="en-US" sz="2100" dirty="0" smtClean="0"/>
          </a:p>
          <a:p>
            <a:pPr algn="r" rtl="1">
              <a:buNone/>
            </a:pPr>
            <a:endParaRPr lang="ar-EG" sz="2100" dirty="0" smtClean="0"/>
          </a:p>
          <a:p>
            <a:pPr algn="r" rtl="1"/>
            <a:endParaRPr lang="en-US" dirty="0" smtClean="0"/>
          </a:p>
          <a:p>
            <a:pPr rtl="1">
              <a:buNone/>
            </a:pPr>
            <a:r>
              <a:rPr lang="ar-EG" dirty="0" smtClean="0"/>
              <a:t> </a:t>
            </a:r>
            <a:endParaRPr lang="en-US" dirty="0" smtClean="0"/>
          </a:p>
          <a:p>
            <a:pPr>
              <a:buNone/>
            </a:pP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استراتيجيات التدخل المبكر(الفنون)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EG" sz="2800" dirty="0" smtClean="0"/>
              <a:t>الموسيقى – الرسم – الأدب – السيكودراما </a:t>
            </a:r>
            <a:endParaRPr lang="ar-EG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التأهيل بالموسيقي</a:t>
            </a:r>
            <a:r>
              <a:rPr lang="ar-EG" dirty="0" smtClean="0"/>
              <a:t/>
            </a:r>
            <a:br>
              <a:rPr lang="ar-EG" dirty="0" smtClean="0"/>
            </a:br>
            <a:r>
              <a:rPr lang="ar-EG" sz="2000" dirty="0" smtClean="0"/>
              <a:t> نشــاط (12)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ar-E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الدليل الاسترشادى مكون 3  (25-32)</a:t>
            </a:r>
          </a:p>
          <a:p>
            <a:pPr algn="r" rtl="1"/>
            <a:r>
              <a:rPr lang="ar-EG" dirty="0" smtClean="0"/>
              <a:t>فيلم وثائقى عن العلاج بالموسيقى ومناقشة حول :  </a:t>
            </a:r>
          </a:p>
          <a:p>
            <a:pPr lvl="0" algn="r" rtl="1">
              <a:buFont typeface="Wingdings" pitchFamily="2" charset="2"/>
              <a:buChar char="ü"/>
            </a:pPr>
            <a:r>
              <a:rPr lang="ar-SA" sz="2400" dirty="0" smtClean="0"/>
              <a:t>تحديد نوع الموسيقى </a:t>
            </a:r>
            <a:endParaRPr lang="ar-EG" sz="2400" dirty="0" smtClean="0"/>
          </a:p>
          <a:p>
            <a:pPr lvl="0" algn="r" rtl="1">
              <a:buFont typeface="Wingdings" pitchFamily="2" charset="2"/>
              <a:buChar char="ü"/>
            </a:pPr>
            <a:r>
              <a:rPr lang="ar-SA" sz="2400" dirty="0" smtClean="0"/>
              <a:t> الأغاني </a:t>
            </a:r>
            <a:endParaRPr lang="ar-EG" sz="2400" dirty="0" smtClean="0"/>
          </a:p>
          <a:p>
            <a:pPr lvl="0" algn="r" rtl="1">
              <a:buFont typeface="Wingdings" pitchFamily="2" charset="2"/>
              <a:buChar char="ü"/>
            </a:pPr>
            <a:r>
              <a:rPr lang="ar-SA" sz="2400" dirty="0" smtClean="0"/>
              <a:t> الأنشطة الممكن تطبيقها مع الأطفال ذوي الإعاقة</a:t>
            </a:r>
            <a:endParaRPr lang="en-US" sz="2400" dirty="0" smtClean="0"/>
          </a:p>
          <a:p>
            <a:pPr lvl="0" algn="r" rtl="1">
              <a:buFont typeface="Wingdings" pitchFamily="2" charset="2"/>
              <a:buChar char="ü"/>
            </a:pPr>
            <a:r>
              <a:rPr lang="ar-EG" sz="2400" dirty="0" smtClean="0"/>
              <a:t>مناقشة </a:t>
            </a:r>
            <a:r>
              <a:rPr lang="ar-SA" sz="2400" dirty="0" smtClean="0"/>
              <a:t>حول معايير الإختيار وكيفية تطبيقها</a:t>
            </a:r>
            <a:r>
              <a:rPr lang="ar-EG" sz="2400" dirty="0" smtClean="0"/>
              <a:t> </a:t>
            </a:r>
            <a:endParaRPr lang="en-US" sz="2400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SA" dirty="0" smtClean="0"/>
              <a:t>التأهيل بالرسم والفنون التشكيلية</a:t>
            </a:r>
            <a:r>
              <a:rPr lang="ar-EG" dirty="0" smtClean="0"/>
              <a:t/>
            </a:r>
            <a:br>
              <a:rPr lang="ar-EG" dirty="0" smtClean="0"/>
            </a:br>
            <a:r>
              <a:rPr lang="ar-EG" sz="2000" dirty="0" smtClean="0"/>
              <a:t> نشــاط (13)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الدليل الاسترشادى مكون 3 ص (32-40)</a:t>
            </a:r>
          </a:p>
          <a:p>
            <a:pPr algn="r" rtl="1"/>
            <a:r>
              <a:rPr lang="ar-SA" dirty="0" smtClean="0"/>
              <a:t>فيلم وثائقى حول تعليم الأشكال والألوان  وتقييم تعلمها للطفل ذي الإعاقة</a:t>
            </a:r>
            <a:r>
              <a:rPr lang="ar-EG" dirty="0" smtClean="0"/>
              <a:t> .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التأهيل بالأدب والقصة </a:t>
            </a:r>
            <a:r>
              <a:rPr lang="ar-EG" dirty="0" smtClean="0"/>
              <a:t/>
            </a:r>
            <a:br>
              <a:rPr lang="ar-EG" dirty="0" smtClean="0"/>
            </a:br>
            <a:r>
              <a:rPr lang="ar-EG" sz="2000" dirty="0" smtClean="0"/>
              <a:t> نشــاط (14)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الدليل الاسترشادى مكون 3 ص (40:49)</a:t>
            </a:r>
          </a:p>
          <a:p>
            <a:pPr algn="r" rtl="1"/>
            <a:r>
              <a:rPr lang="ar-SA" dirty="0" smtClean="0"/>
              <a:t>فيلم تعليمى عن القراءة الموجهة لذوي الاحتياجات الخاصة</a:t>
            </a:r>
            <a:r>
              <a:rPr lang="ar-EG" dirty="0" smtClean="0"/>
              <a:t>:</a:t>
            </a:r>
          </a:p>
          <a:p>
            <a:pPr lvl="0" algn="r" rtl="1">
              <a:buFontTx/>
              <a:buChar char="-"/>
            </a:pPr>
            <a:r>
              <a:rPr lang="ar-SA" sz="2400" dirty="0" smtClean="0"/>
              <a:t>حدد اهم ثلاث </a:t>
            </a:r>
            <a:r>
              <a:rPr lang="ar-EG" sz="2400" dirty="0" smtClean="0"/>
              <a:t>أ</a:t>
            </a:r>
            <a:r>
              <a:rPr lang="ar-SA" sz="2400" dirty="0" smtClean="0"/>
              <a:t>فكار تناولها الفيلم.</a:t>
            </a:r>
            <a:endParaRPr lang="ar-EG" sz="2400" dirty="0" smtClean="0"/>
          </a:p>
          <a:p>
            <a:pPr lvl="0" algn="r" rtl="1">
              <a:buFontTx/>
              <a:buChar char="-"/>
            </a:pPr>
            <a:r>
              <a:rPr lang="ar-EG" sz="2400" dirty="0" smtClean="0"/>
              <a:t>أعد صياغة قصة مماثلة لحماية الطفل ذى الإعاقة من الإساءة .</a:t>
            </a:r>
            <a:endParaRPr lang="en-US" sz="2400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التأهيل بالمسرح / السيكودراما</a:t>
            </a:r>
            <a:r>
              <a:rPr lang="ar-EG" dirty="0" smtClean="0"/>
              <a:t/>
            </a:r>
            <a:br>
              <a:rPr lang="ar-EG" dirty="0" smtClean="0"/>
            </a:br>
            <a:r>
              <a:rPr lang="ar-EG" sz="2000" dirty="0" smtClean="0"/>
              <a:t> نشــاط (15)</a:t>
            </a:r>
            <a:endParaRPr lang="ar-E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EG" dirty="0" smtClean="0"/>
              <a:t>الدليل الاسترشادى مكون 3 ص (50:55)</a:t>
            </a:r>
          </a:p>
          <a:p>
            <a:pPr lvl="0" algn="r" rtl="1"/>
            <a:r>
              <a:rPr lang="ar-EG" dirty="0" smtClean="0"/>
              <a:t>مناقشة حول</a:t>
            </a:r>
            <a:r>
              <a:rPr lang="ar-SA" dirty="0" smtClean="0"/>
              <a:t> اعداد وتنفيذ خطة علاجية  ( عن الإساءة ) بإستخدام مسرح السيكودراما </a:t>
            </a:r>
            <a:r>
              <a:rPr lang="ar-EG" dirty="0" smtClean="0"/>
              <a:t>وفق </a:t>
            </a:r>
            <a:r>
              <a:rPr lang="ar-SA" dirty="0" smtClean="0"/>
              <a:t>المعايير التالية :</a:t>
            </a:r>
            <a:endParaRPr lang="en-US" dirty="0" smtClean="0"/>
          </a:p>
          <a:p>
            <a:pPr lvl="0" algn="r" rtl="1">
              <a:buNone/>
            </a:pPr>
            <a:r>
              <a:rPr lang="ar-EG" sz="2800" dirty="0" smtClean="0"/>
              <a:t>- </a:t>
            </a:r>
            <a:r>
              <a:rPr lang="ar-SA" sz="2800" dirty="0" smtClean="0"/>
              <a:t>تخطيط  ورسم السيناريو المتسلسل للقصة ووضع الحبكة لتعالج المشكلة</a:t>
            </a:r>
            <a:endParaRPr lang="en-US" sz="2800" dirty="0" smtClean="0"/>
          </a:p>
          <a:p>
            <a:pPr lvl="0" algn="r" rtl="1">
              <a:buNone/>
            </a:pPr>
            <a:r>
              <a:rPr lang="ar-EG" sz="2800" dirty="0" smtClean="0"/>
              <a:t>- </a:t>
            </a:r>
            <a:r>
              <a:rPr lang="ar-SA" sz="2800" dirty="0" smtClean="0"/>
              <a:t>توزيع الأدوار</a:t>
            </a:r>
            <a:endParaRPr lang="en-US" sz="2800" dirty="0" smtClean="0"/>
          </a:p>
          <a:p>
            <a:pPr lvl="0" algn="r" rtl="1">
              <a:buNone/>
            </a:pPr>
            <a:r>
              <a:rPr lang="ar-EG" sz="2800" dirty="0" smtClean="0"/>
              <a:t>- </a:t>
            </a:r>
            <a:r>
              <a:rPr lang="ar-SA" sz="2800" dirty="0" smtClean="0"/>
              <a:t>تصميم نماذج  لتيجان أو ملابس متاحة توضح دور كل شخصية .</a:t>
            </a:r>
            <a:endParaRPr lang="en-US" sz="2800" dirty="0" smtClean="0"/>
          </a:p>
          <a:p>
            <a:pPr lvl="0" algn="r" rtl="1">
              <a:buNone/>
            </a:pPr>
            <a:r>
              <a:rPr lang="ar-EG" sz="2800" dirty="0" smtClean="0"/>
              <a:t>- </a:t>
            </a:r>
            <a:r>
              <a:rPr lang="ar-SA" sz="2800" dirty="0" smtClean="0"/>
              <a:t>تحديد الزمن اللازم</a:t>
            </a:r>
            <a:endParaRPr lang="en-US" sz="2800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>خطة التأهيل بالفن التشكيلي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EG" sz="2000" dirty="0" smtClean="0"/>
              <a:t> نشــاط (16)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r" rtl="1"/>
            <a:r>
              <a:rPr lang="ar-EG" dirty="0" smtClean="0"/>
              <a:t>قراءة نموذج خطة التأهيل </a:t>
            </a:r>
          </a:p>
          <a:p>
            <a:pPr algn="r" rtl="1"/>
            <a:r>
              <a:rPr lang="ar-EG" dirty="0" smtClean="0"/>
              <a:t>ت</a:t>
            </a:r>
            <a:r>
              <a:rPr lang="ar-SA" dirty="0" smtClean="0"/>
              <a:t>حل</a:t>
            </a:r>
            <a:r>
              <a:rPr lang="ar-EG" dirty="0" smtClean="0"/>
              <a:t>ي</a:t>
            </a:r>
            <a:r>
              <a:rPr lang="ar-SA" dirty="0" smtClean="0"/>
              <a:t>ل و</a:t>
            </a:r>
            <a:r>
              <a:rPr lang="ar-EG" dirty="0" smtClean="0"/>
              <a:t>ت</a:t>
            </a:r>
            <a:r>
              <a:rPr lang="ar-SA" dirty="0" smtClean="0"/>
              <a:t>لخ</a:t>
            </a:r>
            <a:r>
              <a:rPr lang="ar-EG" dirty="0" smtClean="0"/>
              <a:t>ي</a:t>
            </a:r>
            <a:r>
              <a:rPr lang="ar-SA" dirty="0" smtClean="0"/>
              <a:t>ص خطة التأهيل </a:t>
            </a:r>
            <a:endParaRPr lang="en-US" dirty="0" smtClean="0"/>
          </a:p>
          <a:p>
            <a:pPr algn="r" rtl="1"/>
            <a:r>
              <a:rPr lang="ar-SA" dirty="0" smtClean="0"/>
              <a:t>بناء خطة </a:t>
            </a:r>
            <a:r>
              <a:rPr lang="ar-EG" dirty="0" smtClean="0"/>
              <a:t>تأهيل </a:t>
            </a:r>
            <a:r>
              <a:rPr lang="ar-SA" dirty="0" smtClean="0"/>
              <a:t>مماثلة</a:t>
            </a:r>
            <a:r>
              <a:rPr lang="ar-EG" dirty="0" smtClean="0"/>
              <a:t> عن حماية الطفل ذى الإعاقة من الإساءة وفقاً للخطوط الأولية التالية : </a:t>
            </a:r>
          </a:p>
          <a:p>
            <a:pPr lvl="1" algn="r" rtl="1"/>
            <a:r>
              <a:rPr lang="ar-SA" dirty="0" smtClean="0"/>
              <a:t>تنمية الناحية اللغوية من خلال إكساب الطفل بعض المفردات اللغوية</a:t>
            </a:r>
            <a:r>
              <a:rPr lang="en-US" dirty="0" smtClean="0"/>
              <a:t>.</a:t>
            </a:r>
            <a:endParaRPr lang="en-US" sz="2400" dirty="0" smtClean="0"/>
          </a:p>
          <a:p>
            <a:pPr lvl="1" algn="r" rtl="1"/>
            <a:r>
              <a:rPr lang="ar-SA" dirty="0" smtClean="0"/>
              <a:t>تنمية الناحية الإدراكية من خلال التعرف على الأشكال والألوان وتسميتها واستعمالاتها</a:t>
            </a:r>
            <a:r>
              <a:rPr lang="en-US" dirty="0" smtClean="0"/>
              <a:t>.</a:t>
            </a:r>
            <a:endParaRPr lang="en-US" sz="2400" dirty="0" smtClean="0"/>
          </a:p>
          <a:p>
            <a:pPr lvl="1" algn="r" rtl="1"/>
            <a:r>
              <a:rPr lang="en-US" dirty="0" smtClean="0"/>
              <a:t> </a:t>
            </a:r>
            <a:r>
              <a:rPr lang="ar-SA" dirty="0" smtClean="0"/>
              <a:t>تنمية بعض القدرات العضلية لدى الطفل من خلال ممارسة النشاطات الفنية</a:t>
            </a:r>
            <a:r>
              <a:rPr lang="en-US" dirty="0" smtClean="0"/>
              <a:t>.</a:t>
            </a:r>
            <a:endParaRPr lang="en-US" sz="2400" dirty="0" smtClean="0"/>
          </a:p>
          <a:p>
            <a:pPr lvl="1" algn="r" rtl="1"/>
            <a:r>
              <a:rPr lang="en-US" dirty="0" smtClean="0"/>
              <a:t> </a:t>
            </a:r>
            <a:r>
              <a:rPr lang="ar-SA" dirty="0" smtClean="0"/>
              <a:t>تنمية الناحية الانفعالية من خلال الأنشطة الصغيرة الناجحة</a:t>
            </a:r>
            <a:r>
              <a:rPr lang="en-US" dirty="0" smtClean="0"/>
              <a:t>.</a:t>
            </a:r>
            <a:endParaRPr lang="en-US" sz="2400" dirty="0" smtClean="0"/>
          </a:p>
          <a:p>
            <a:pPr lvl="1" algn="r" rtl="1"/>
            <a:r>
              <a:rPr lang="en-US" dirty="0" smtClean="0"/>
              <a:t> </a:t>
            </a:r>
            <a:r>
              <a:rPr lang="ar-SA" dirty="0" smtClean="0"/>
              <a:t>تنمية التواصل الاجتماعي من خلال ممارسة الأنشطة الفنية</a:t>
            </a:r>
            <a:r>
              <a:rPr lang="en-US" dirty="0" smtClean="0"/>
              <a:t>.</a:t>
            </a:r>
            <a:endParaRPr lang="en-US" sz="2400" dirty="0" smtClean="0"/>
          </a:p>
          <a:p>
            <a:pPr rtl="1">
              <a:buNone/>
            </a:pPr>
            <a:r>
              <a:rPr lang="en-US" dirty="0" smtClean="0"/>
              <a:t> </a:t>
            </a:r>
            <a:endParaRPr lang="en-US" sz="2800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en-US" dirty="0" smtClean="0"/>
              <a:t/>
            </a:r>
            <a:br>
              <a:rPr lang="en-US" dirty="0" smtClean="0"/>
            </a:br>
            <a:r>
              <a:rPr lang="ar-SA" dirty="0" smtClean="0"/>
              <a:t>ماذا حققنا وإلى أين نتجه؟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SA" dirty="0" smtClean="0"/>
              <a:t> </a:t>
            </a:r>
            <a:r>
              <a:rPr lang="ar-SA" sz="2000" dirty="0" smtClean="0"/>
              <a:t>نشاط (</a:t>
            </a:r>
            <a:r>
              <a:rPr lang="ar-SA" sz="2000" dirty="0" smtClean="0"/>
              <a:t>1</a:t>
            </a:r>
            <a:r>
              <a:rPr lang="ar-EG" sz="2000" dirty="0" smtClean="0"/>
              <a:t>7</a:t>
            </a:r>
            <a:r>
              <a:rPr lang="ar-SA" sz="2000" dirty="0" smtClean="0"/>
              <a:t>) 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EG" dirty="0" smtClean="0"/>
              <a:t>ما</a:t>
            </a:r>
            <a:r>
              <a:rPr lang="ar-SA" dirty="0" smtClean="0"/>
              <a:t>أهم المفاهيم و الأفكار التى تم مناقشتها فى الجلسات التدريبية </a:t>
            </a:r>
            <a:r>
              <a:rPr lang="ar-EG" dirty="0" smtClean="0"/>
              <a:t>ا</a:t>
            </a:r>
            <a:r>
              <a:rPr lang="ar-SA" dirty="0" smtClean="0"/>
              <a:t>ليوم</a:t>
            </a:r>
            <a:r>
              <a:rPr lang="ar-EG" dirty="0" smtClean="0"/>
              <a:t>؟</a:t>
            </a:r>
          </a:p>
          <a:p>
            <a:pPr lvl="0" algn="r" rtl="1"/>
            <a:r>
              <a:rPr lang="ar-EG" dirty="0" smtClean="0"/>
              <a:t>-</a:t>
            </a:r>
          </a:p>
          <a:p>
            <a:pPr lvl="0" algn="r" rtl="1"/>
            <a:r>
              <a:rPr lang="ar-EG" dirty="0" smtClean="0"/>
              <a:t>-</a:t>
            </a:r>
          </a:p>
          <a:p>
            <a:pPr lvl="0" algn="r" rtl="1"/>
            <a:r>
              <a:rPr lang="ar-EG" dirty="0" smtClean="0"/>
              <a:t>-</a:t>
            </a:r>
          </a:p>
          <a:p>
            <a:pPr lvl="0" algn="r" rtl="1"/>
            <a:r>
              <a:rPr lang="ar-EG" dirty="0" smtClean="0"/>
              <a:t>-</a:t>
            </a:r>
          </a:p>
          <a:p>
            <a:pPr lvl="0" algn="r" rtl="1"/>
            <a:r>
              <a:rPr lang="ar-EG" dirty="0" smtClean="0"/>
              <a:t>-</a:t>
            </a:r>
            <a:endParaRPr lang="en-US" dirty="0" smtClean="0"/>
          </a:p>
          <a:p>
            <a:pPr algn="r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dirty="0" smtClean="0"/>
              <a:t>اختبار بعدى</a:t>
            </a:r>
            <a:r>
              <a:rPr lang="ar-EG" dirty="0" smtClean="0"/>
              <a:t/>
            </a:r>
            <a:br>
              <a:rPr lang="ar-EG" dirty="0" smtClean="0"/>
            </a:br>
            <a:r>
              <a:rPr lang="ar-EG" sz="2000" dirty="0" smtClean="0"/>
              <a:t>نشاط (18)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أجب عن الاختبار التالى خلال 15 دقيقة .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3636264"/>
          </a:xfrm>
        </p:spPr>
        <p:txBody>
          <a:bodyPr>
            <a:normAutofit/>
          </a:bodyPr>
          <a:lstStyle/>
          <a:p>
            <a:pPr algn="ctr"/>
            <a:r>
              <a:rPr lang="ar-EG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hram" pitchFamily="2" charset="-78"/>
              </a:rPr>
              <a:t>خاتمة </a:t>
            </a:r>
            <a:br>
              <a:rPr lang="ar-EG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hram" pitchFamily="2" charset="-78"/>
              </a:rPr>
            </a:br>
            <a:r>
              <a:rPr lang="en-GB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hram" pitchFamily="2" charset="-78"/>
              </a:rPr>
              <a:t>Closed -wrap up</a:t>
            </a:r>
            <a:br>
              <a:rPr lang="en-GB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hram" pitchFamily="2" charset="-78"/>
              </a:rPr>
            </a:br>
            <a:r>
              <a:rPr lang="en-GB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hram" pitchFamily="2" charset="-78"/>
              </a:rPr>
              <a:t>+</a:t>
            </a:r>
            <a:r>
              <a:rPr lang="ar-EG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hram" pitchFamily="2" charset="-78"/>
              </a:rPr>
              <a:t/>
            </a:r>
            <a:br>
              <a:rPr lang="ar-EG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hram" pitchFamily="2" charset="-78"/>
              </a:rPr>
            </a:br>
            <a:r>
              <a:rPr lang="ar-EG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hram" pitchFamily="2" charset="-78"/>
              </a:rPr>
              <a:t>تساؤلات  و تعليقات </a:t>
            </a:r>
            <a:endParaRPr lang="en-GB" sz="4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lAhram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09800"/>
            <a:ext cx="7772400" cy="1362075"/>
          </a:xfrm>
        </p:spPr>
        <p:txBody>
          <a:bodyPr/>
          <a:lstStyle/>
          <a:p>
            <a:pPr algn="ctr" rtl="1"/>
            <a:r>
              <a:rPr lang="en-US" dirty="0" smtClean="0"/>
              <a:t>   </a:t>
            </a:r>
            <a:r>
              <a:rPr lang="ar-EG" dirty="0" smtClean="0"/>
              <a:t>  </a:t>
            </a:r>
            <a:r>
              <a:rPr lang="ar-SA" dirty="0" smtClean="0"/>
              <a:t>مراجع وملاحق           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1429</TotalTime>
  <Words>1031</Words>
  <Application>Microsoft Office PowerPoint</Application>
  <PresentationFormat>On-screen Show (4:3)</PresentationFormat>
  <Paragraphs>243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Apex</vt:lpstr>
      <vt:lpstr>الإعداد التخصصى  حماية الأطفال ذوى الإعاقة من الإساءة  د. مى عطيه جمال الدين خبيرمناهج ومدرب مدربين – وزارة التربية والتعليم  </vt:lpstr>
      <vt:lpstr>Slide 2</vt:lpstr>
      <vt:lpstr>اختبار قبلى -الزمن 15دقيقة  </vt:lpstr>
      <vt:lpstr>الهدف العام</vt:lpstr>
      <vt:lpstr>الأهداف الإجرائية</vt:lpstr>
      <vt:lpstr>فيديو بانوراما  نشاط(3)</vt:lpstr>
      <vt:lpstr>المكونات الأساسية </vt:lpstr>
      <vt:lpstr> المفاهيم والمصطلحات  نشاط (4) </vt:lpstr>
      <vt:lpstr>النمو  نشاط (5)</vt:lpstr>
      <vt:lpstr>المقاييس </vt:lpstr>
      <vt:lpstr>نشاط 6))الإعاقات </vt:lpstr>
      <vt:lpstr>وفق النوع  نشاط (7)</vt:lpstr>
      <vt:lpstr>وفق الخصائص  نشاط (8)</vt:lpstr>
      <vt:lpstr>القصور والقوة فى الإعاقة  نشاط (9)</vt:lpstr>
      <vt:lpstr>التوجيهات الواضحة  نشاط (10)</vt:lpstr>
      <vt:lpstr>الإساءة مصادرها وأنماطها  (11)نشاط </vt:lpstr>
      <vt:lpstr>أنواع الإساءة ومعدلاتها  </vt:lpstr>
      <vt:lpstr>الإساءة الجنسية والتربية الجنسية لذي الإعاقة</vt:lpstr>
      <vt:lpstr>طرق الاستدلال على الإساءات</vt:lpstr>
      <vt:lpstr> الحد من الإساءة الموجهة للطفل ذي الإعاقة </vt:lpstr>
      <vt:lpstr>التشريعات والقوانين والأدوار</vt:lpstr>
      <vt:lpstr>  التشريعات والقوانين والأدوار نشاط (14)   </vt:lpstr>
      <vt:lpstr>  التشريعات والقوانين والأدوار الأدوار العالمية    </vt:lpstr>
      <vt:lpstr> التشريعات والقوانين والأدوار  نشــاط (15) </vt:lpstr>
      <vt:lpstr>  تكامل أدوار المؤسسات المختلفة  نشــاط (16)  </vt:lpstr>
      <vt:lpstr> دائرة حوار ونقاش حول القضية  نشــاط (17)  </vt:lpstr>
      <vt:lpstr> ماذا حققنا وإلى أين نتجه؟  نشاط (18)  </vt:lpstr>
      <vt:lpstr>اليوم الرابع </vt:lpstr>
      <vt:lpstr>بانوراما نشاط (1) </vt:lpstr>
      <vt:lpstr> اتجاهات المجتمع  :خبرات مهنية  نشــاط (2) (3) </vt:lpstr>
      <vt:lpstr> استراتيجيات التدخل المبكر(التربية) </vt:lpstr>
      <vt:lpstr>  استراتيجيات التدخل المبكر التدخل التربوى نشــاط (4)    </vt:lpstr>
      <vt:lpstr> المشاعر والعواطف (تطبيقات عملية ) نشــاط (5)</vt:lpstr>
      <vt:lpstr>أساليب التعلم </vt:lpstr>
      <vt:lpstr> تقييم مستوى أداء الطفل (1) (2)  نشــاط (6) (7) </vt:lpstr>
      <vt:lpstr> استراتيجيات التدخل المبكر(الدمج) </vt:lpstr>
      <vt:lpstr>      الدمج الجزئي والكلي  نشــاط (8)  </vt:lpstr>
      <vt:lpstr>مناظرة مع وضد  نشــاط (9)</vt:lpstr>
      <vt:lpstr>ضوابط  الدمج نشاط (9)</vt:lpstr>
      <vt:lpstr>تصحیح المفاھیم  نشــاط (11)</vt:lpstr>
      <vt:lpstr>استراتيجيات التدخل المبكر(الفنون) الموسيقى – الرسم – الأدب – السيكودراما </vt:lpstr>
      <vt:lpstr>التأهيل بالموسيقي  نشــاط (12) </vt:lpstr>
      <vt:lpstr> التأهيل بالرسم والفنون التشكيلية  نشــاط (13) </vt:lpstr>
      <vt:lpstr>التأهيل بالأدب والقصة   نشــاط (14) </vt:lpstr>
      <vt:lpstr>التأهيل بالمسرح / السيكودراما  نشــاط (15)</vt:lpstr>
      <vt:lpstr>خطة التأهيل بالفن التشكيلي  نشــاط (16) </vt:lpstr>
      <vt:lpstr> ماذا حققنا وإلى أين نتجه؟  نشاط (17)  </vt:lpstr>
      <vt:lpstr>اختبار بعدى نشاط (18)</vt:lpstr>
      <vt:lpstr>خاتمة  Closed -wrap up + تساؤلات  و تعليقات </vt:lpstr>
      <vt:lpstr>     مراجع وملاحق           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الإساءة الجنسية لذوى الإعاقات </dc:title>
  <dc:creator/>
  <cp:lastModifiedBy>ercc</cp:lastModifiedBy>
  <cp:revision>224</cp:revision>
  <dcterms:created xsi:type="dcterms:W3CDTF">2006-08-16T00:00:00Z</dcterms:created>
  <dcterms:modified xsi:type="dcterms:W3CDTF">2012-12-08T10:05:17Z</dcterms:modified>
</cp:coreProperties>
</file>