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57" r:id="rId4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54" d="100"/>
          <a:sy n="54" d="100"/>
        </p:scale>
        <p:origin x="-164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3C2F8BA-1306-4C7B-808B-C3897FD0D4FC}" type="datetimeFigureOut">
              <a:rPr lang="ar-EG" smtClean="0"/>
              <a:t>09/06/1433</a:t>
            </a:fld>
            <a:endParaRPr lang="ar-EG"/>
          </a:p>
        </p:txBody>
      </p:sp>
      <p:sp>
        <p:nvSpPr>
          <p:cNvPr id="17" name="Footer Placeholder 16"/>
          <p:cNvSpPr>
            <a:spLocks noGrp="1"/>
          </p:cNvSpPr>
          <p:nvPr>
            <p:ph type="ftr" sz="quarter" idx="11"/>
          </p:nvPr>
        </p:nvSpPr>
        <p:spPr/>
        <p:txBody>
          <a:bodyPr/>
          <a:lstStyle/>
          <a:p>
            <a:endParaRPr lang="ar-EG"/>
          </a:p>
        </p:txBody>
      </p:sp>
      <p:sp>
        <p:nvSpPr>
          <p:cNvPr id="29" name="Slide Number Placeholder 28"/>
          <p:cNvSpPr>
            <a:spLocks noGrp="1"/>
          </p:cNvSpPr>
          <p:nvPr>
            <p:ph type="sldNum" sz="quarter" idx="12"/>
          </p:nvPr>
        </p:nvSpPr>
        <p:spPr/>
        <p:txBody>
          <a:bodyPr/>
          <a:lstStyle/>
          <a:p>
            <a:fld id="{298C7BDD-AF6E-4FD3-A2E8-3B231A573DB9}" type="slidenum">
              <a:rPr lang="ar-EG" smtClean="0"/>
              <a:t>‹#›</a:t>
            </a:fld>
            <a:endParaRPr lang="ar-EG"/>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C2F8BA-1306-4C7B-808B-C3897FD0D4FC}" type="datetimeFigureOut">
              <a:rPr lang="ar-EG" smtClean="0"/>
              <a:t>09/06/1433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C2F8BA-1306-4C7B-808B-C3897FD0D4FC}" type="datetimeFigureOut">
              <a:rPr lang="ar-EG" smtClean="0"/>
              <a:t>09/06/1433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a:xfrm>
            <a:off x="7924800" y="6416675"/>
            <a:ext cx="762000" cy="365125"/>
          </a:xfrm>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C2F8BA-1306-4C7B-808B-C3897FD0D4FC}" type="datetimeFigureOut">
              <a:rPr lang="ar-EG" smtClean="0"/>
              <a:t>09/06/1433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C2F8BA-1306-4C7B-808B-C3897FD0D4FC}" type="datetimeFigureOut">
              <a:rPr lang="ar-EG" smtClean="0"/>
              <a:t>09/06/1433</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C2F8BA-1306-4C7B-808B-C3897FD0D4FC}" type="datetimeFigureOut">
              <a:rPr lang="ar-EG" smtClean="0"/>
              <a:t>09/06/1433</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C2F8BA-1306-4C7B-808B-C3897FD0D4FC}" type="datetimeFigureOut">
              <a:rPr lang="ar-EG" smtClean="0"/>
              <a:t>09/06/1433</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C2F8BA-1306-4C7B-808B-C3897FD0D4FC}" type="datetimeFigureOut">
              <a:rPr lang="ar-EG" smtClean="0"/>
              <a:t>09/06/1433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C2F8BA-1306-4C7B-808B-C3897FD0D4FC}" type="datetimeFigureOut">
              <a:rPr lang="ar-EG" smtClean="0"/>
              <a:t>09/06/1433</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C2F8BA-1306-4C7B-808B-C3897FD0D4FC}" type="datetimeFigureOut">
              <a:rPr lang="ar-EG" smtClean="0"/>
              <a:t>09/06/1433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C2F8BA-1306-4C7B-808B-C3897FD0D4FC}" type="datetimeFigureOut">
              <a:rPr lang="ar-EG" smtClean="0"/>
              <a:t>09/06/1433</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298C7BDD-AF6E-4FD3-A2E8-3B231A573DB9}" type="slidenum">
              <a:rPr lang="ar-EG" smtClean="0"/>
              <a:t>‹#›</a:t>
            </a:fld>
            <a:endParaRPr lang="ar-EG"/>
          </a:p>
        </p:txBody>
      </p:sp>
    </p:spTree>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3C2F8BA-1306-4C7B-808B-C3897FD0D4FC}" type="datetimeFigureOut">
              <a:rPr lang="ar-EG" smtClean="0"/>
              <a:t>09/06/1433</a:t>
            </a:fld>
            <a:endParaRPr lang="ar-EG"/>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EG"/>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98C7BDD-AF6E-4FD3-A2E8-3B231A573DB9}" type="slidenum">
              <a:rPr lang="ar-EG" smtClean="0"/>
              <a:t>‹#›</a:t>
            </a:fld>
            <a:endParaRPr lang="ar-EG"/>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solidFill>
                  <a:schemeClr val="tx1"/>
                </a:solidFill>
                <a:latin typeface="Simplified Arabic Fixed" pitchFamily="49" charset="-78"/>
                <a:cs typeface="Simplified Arabic Fixed" pitchFamily="49" charset="-78"/>
              </a:rPr>
              <a:t>Principles of Athletic Training</a:t>
            </a:r>
            <a:br>
              <a:rPr lang="en-US" dirty="0" smtClean="0">
                <a:solidFill>
                  <a:schemeClr val="tx1"/>
                </a:solidFill>
                <a:latin typeface="Simplified Arabic Fixed" pitchFamily="49" charset="-78"/>
                <a:cs typeface="Simplified Arabic Fixed" pitchFamily="49" charset="-78"/>
              </a:rPr>
            </a:br>
            <a:r>
              <a:rPr lang="ar-EG" dirty="0" smtClean="0">
                <a:solidFill>
                  <a:schemeClr val="tx1"/>
                </a:solidFill>
                <a:latin typeface="Simplified Arabic Fixed" pitchFamily="49" charset="-78"/>
                <a:cs typeface="Simplified Arabic Fixed" pitchFamily="49" charset="-78"/>
              </a:rPr>
              <a:t>مبادىءالتدريب الرياضى</a:t>
            </a:r>
            <a:r>
              <a:rPr lang="en-US" dirty="0" smtClean="0">
                <a:solidFill>
                  <a:schemeClr val="tx1"/>
                </a:solidFill>
                <a:latin typeface="Simplified Arabic Fixed" pitchFamily="49" charset="-78"/>
                <a:cs typeface="Simplified Arabic Fixed" pitchFamily="49" charset="-78"/>
              </a:rPr>
              <a:t> </a:t>
            </a:r>
            <a:br>
              <a:rPr lang="en-US" dirty="0" smtClean="0">
                <a:solidFill>
                  <a:schemeClr val="tx1"/>
                </a:solidFill>
                <a:latin typeface="Simplified Arabic Fixed" pitchFamily="49" charset="-78"/>
                <a:cs typeface="Simplified Arabic Fixed" pitchFamily="49" charset="-78"/>
              </a:rPr>
            </a:br>
            <a:endParaRPr lang="ar-EG" dirty="0">
              <a:solidFill>
                <a:schemeClr val="tx1"/>
              </a:solidFill>
              <a:latin typeface="Simplified Arabic Fixed" pitchFamily="49" charset="-78"/>
              <a:cs typeface="Simplified Arabic Fixed" pitchFamily="49" charset="-78"/>
            </a:endParaRPr>
          </a:p>
        </p:txBody>
      </p:sp>
      <p:sp>
        <p:nvSpPr>
          <p:cNvPr id="3" name="Subtitle 2"/>
          <p:cNvSpPr>
            <a:spLocks noGrp="1"/>
          </p:cNvSpPr>
          <p:nvPr>
            <p:ph type="subTitle" idx="1"/>
          </p:nvPr>
        </p:nvSpPr>
        <p:spPr>
          <a:xfrm>
            <a:off x="352426" y="2895600"/>
            <a:ext cx="8105774" cy="1676400"/>
          </a:xfrm>
        </p:spPr>
        <p:txBody>
          <a:bodyPr>
            <a:normAutofit fontScale="92500" lnSpcReduction="20000"/>
          </a:bodyPr>
          <a:lstStyle/>
          <a:p>
            <a:pPr algn="ctr"/>
            <a:r>
              <a:rPr lang="ar-EG" sz="2800" dirty="0" smtClean="0">
                <a:latin typeface="Simplified Arabic Fixed" pitchFamily="49" charset="-78"/>
                <a:cs typeface="Simplified Arabic Fixed" pitchFamily="49" charset="-78"/>
              </a:rPr>
              <a:t>أ.د/ محمدقدرى بكرى</a:t>
            </a:r>
          </a:p>
          <a:p>
            <a:pPr algn="ctr"/>
            <a:r>
              <a:rPr lang="ar-EG" sz="2800" dirty="0" smtClean="0">
                <a:latin typeface="Simplified Arabic Fixed" pitchFamily="49" charset="-78"/>
                <a:cs typeface="Simplified Arabic Fixed" pitchFamily="49" charset="-78"/>
              </a:rPr>
              <a:t>أستاذ الإصابات الرياضيةوالتأهيل</a:t>
            </a:r>
          </a:p>
          <a:p>
            <a:pPr algn="ctr"/>
            <a:r>
              <a:rPr lang="ar-EG" sz="2800" dirty="0" smtClean="0">
                <a:latin typeface="Simplified Arabic Fixed" pitchFamily="49" charset="-78"/>
                <a:cs typeface="Simplified Arabic Fixed" pitchFamily="49" charset="-78"/>
              </a:rPr>
              <a:t>البدنى</a:t>
            </a:r>
          </a:p>
          <a:p>
            <a:pPr algn="ctr"/>
            <a:r>
              <a:rPr lang="ar-EG" sz="2800" dirty="0" smtClean="0">
                <a:latin typeface="Simplified Arabic Fixed" pitchFamily="49" charset="-78"/>
                <a:cs typeface="Simplified Arabic Fixed" pitchFamily="49" charset="-78"/>
              </a:rPr>
              <a:t>كلية التربية الرياضية –جامعة حلوان</a:t>
            </a:r>
          </a:p>
          <a:p>
            <a:pPr algn="ctr"/>
            <a:endParaRPr lang="ar-EG" sz="2800" dirty="0">
              <a:latin typeface="Simplified Arabic Fixed" pitchFamily="49" charset="-78"/>
              <a:cs typeface="Simplified Arabic Fixed" pitchFamily="49" charset="-78"/>
            </a:endParaRPr>
          </a:p>
        </p:txBody>
      </p:sp>
      <p:pic>
        <p:nvPicPr>
          <p:cNvPr id="4" name="Picture 20" descr="30swim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648200"/>
            <a:ext cx="5715000" cy="1916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24848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ANd9GcR3lWwFEdUTRYqwZGbz-GSyNAXYAbA0Mx1MHX3TIBcjJFQ568p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0"/>
            <a:ext cx="2843212" cy="2481263"/>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elguerrouj_lisbonne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0"/>
            <a:ext cx="2808288" cy="249237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b213cd07a3915a636abe529e1b0a69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492500" cy="2420938"/>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xin_2762bcb48501493dac6b57b388a1dfd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2492375"/>
            <a:ext cx="2987675" cy="2449513"/>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Messi-Villa-60014-9-2010-23-57-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2492375"/>
            <a:ext cx="2855912" cy="2449513"/>
          </a:xfrm>
          <a:prstGeom prst="rect">
            <a:avLst/>
          </a:prstGeom>
          <a:noFill/>
          <a:extLst>
            <a:ext uri="{909E8E84-426E-40DD-AFC4-6F175D3DCCD1}">
              <a14:hiddenFill xmlns:a14="http://schemas.microsoft.com/office/drawing/2010/main">
                <a:solidFill>
                  <a:srgbClr val="FFFFFF"/>
                </a:solidFill>
              </a14:hiddenFill>
            </a:ext>
          </a:extLst>
        </p:spPr>
      </p:pic>
      <p:pic>
        <p:nvPicPr>
          <p:cNvPr id="9234" name="Picture 18" descr="js19volleyball_wideweb__470x33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420938"/>
            <a:ext cx="3492500" cy="2520950"/>
          </a:xfrm>
          <a:prstGeom prst="rect">
            <a:avLst/>
          </a:prstGeom>
          <a:noFill/>
          <a:extLst>
            <a:ext uri="{909E8E84-426E-40DD-AFC4-6F175D3DCCD1}">
              <a14:hiddenFill xmlns:a14="http://schemas.microsoft.com/office/drawing/2010/main">
                <a:solidFill>
                  <a:srgbClr val="FFFFFF"/>
                </a:solidFill>
              </a14:hiddenFill>
            </a:ext>
          </a:extLst>
        </p:spPr>
      </p:pic>
      <p:pic>
        <p:nvPicPr>
          <p:cNvPr id="9236" name="Picture 20" descr="30swim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4941888"/>
            <a:ext cx="5715000" cy="1916112"/>
          </a:xfrm>
          <a:prstGeom prst="rect">
            <a:avLst/>
          </a:prstGeom>
          <a:noFill/>
          <a:extLst>
            <a:ext uri="{909E8E84-426E-40DD-AFC4-6F175D3DCCD1}">
              <a14:hiddenFill xmlns:a14="http://schemas.microsoft.com/office/drawing/2010/main">
                <a:solidFill>
                  <a:srgbClr val="FFFFFF"/>
                </a:solidFill>
              </a14:hiddenFill>
            </a:ext>
          </a:extLst>
        </p:spPr>
      </p:pic>
      <p:sp>
        <p:nvSpPr>
          <p:cNvPr id="9238" name="AutoShape 22" descr="2Q=="/>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pic>
        <p:nvPicPr>
          <p:cNvPr id="9240" name="Picture 24" descr="1_581239_1_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913313"/>
            <a:ext cx="3419475" cy="194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06815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ar-EG" dirty="0">
                <a:solidFill>
                  <a:schemeClr val="tx1"/>
                </a:solidFill>
                <a:cs typeface="+mn-cs"/>
              </a:rPr>
              <a:t>أولاً : مبادئ التدريب الرياضي </a:t>
            </a:r>
            <a:r>
              <a:rPr lang="ar-EG" dirty="0" smtClean="0">
                <a:solidFill>
                  <a:schemeClr val="tx1"/>
                </a:solidFill>
                <a:cs typeface="+mn-cs"/>
              </a:rPr>
              <a:t/>
            </a:r>
            <a:br>
              <a:rPr lang="ar-EG" dirty="0" smtClean="0">
                <a:solidFill>
                  <a:schemeClr val="tx1"/>
                </a:solidFill>
                <a:cs typeface="+mn-cs"/>
              </a:rPr>
            </a:br>
            <a:r>
              <a:rPr lang="en-US" dirty="0" smtClean="0">
                <a:solidFill>
                  <a:schemeClr val="tx1"/>
                </a:solidFill>
                <a:cs typeface="+mn-cs"/>
              </a:rPr>
              <a:t>Principles of Athletic Training</a:t>
            </a:r>
            <a:endParaRPr lang="en-US" dirty="0">
              <a:solidFill>
                <a:schemeClr val="tx1"/>
              </a:solidFill>
              <a:cs typeface="+mn-cs"/>
            </a:endParaRPr>
          </a:p>
        </p:txBody>
      </p:sp>
      <p:sp>
        <p:nvSpPr>
          <p:cNvPr id="36867" name="Rectangle 3"/>
          <p:cNvSpPr>
            <a:spLocks noGrp="1" noChangeArrowheads="1"/>
          </p:cNvSpPr>
          <p:nvPr>
            <p:ph type="body" idx="1"/>
          </p:nvPr>
        </p:nvSpPr>
        <p:spPr>
          <a:xfrm>
            <a:off x="0" y="1600200"/>
            <a:ext cx="9144000" cy="5257800"/>
          </a:xfrm>
        </p:spPr>
        <p:txBody>
          <a:bodyPr/>
          <a:lstStyle/>
          <a:p>
            <a:pPr marL="609600" indent="-609600">
              <a:buFontTx/>
              <a:buAutoNum type="arabicPeriod"/>
            </a:pPr>
            <a:r>
              <a:rPr lang="ar-SA" dirty="0" smtClean="0"/>
              <a:t>أولا</a:t>
            </a:r>
            <a:r>
              <a:rPr lang="ar-SA" dirty="0"/>
              <a:t>: الاستجابة الفردية للتدريب </a:t>
            </a:r>
            <a:r>
              <a:rPr lang="ar-EG" dirty="0"/>
              <a:t>.</a:t>
            </a:r>
            <a:r>
              <a:rPr lang="ar-SA" dirty="0"/>
              <a:t> </a:t>
            </a:r>
          </a:p>
          <a:p>
            <a:pPr marL="609600" indent="-609600">
              <a:buFontTx/>
              <a:buAutoNum type="arabicPeriod"/>
            </a:pPr>
            <a:r>
              <a:rPr lang="ar-SA" dirty="0"/>
              <a:t>ثانياً: التدرج والتحكم فى درجة الحمل </a:t>
            </a:r>
            <a:r>
              <a:rPr lang="ar-EG" dirty="0"/>
              <a:t>.</a:t>
            </a:r>
            <a:r>
              <a:rPr lang="ar-SA" dirty="0"/>
              <a:t> </a:t>
            </a:r>
          </a:p>
          <a:p>
            <a:pPr marL="609600" indent="-609600">
              <a:buFontTx/>
              <a:buAutoNum type="arabicPeriod"/>
            </a:pPr>
            <a:r>
              <a:rPr lang="ar-SA" dirty="0"/>
              <a:t>ثالثاً: التكيف </a:t>
            </a:r>
            <a:r>
              <a:rPr lang="ar-EG" dirty="0"/>
              <a:t>.</a:t>
            </a:r>
            <a:endParaRPr lang="ar-SA" dirty="0"/>
          </a:p>
          <a:p>
            <a:pPr marL="609600" indent="-609600">
              <a:buFontTx/>
              <a:buAutoNum type="arabicPeriod"/>
            </a:pPr>
            <a:r>
              <a:rPr lang="ar-SA" dirty="0"/>
              <a:t>رابعاً: الموازنة بين خصوصية التدريب وشموليته </a:t>
            </a:r>
            <a:r>
              <a:rPr lang="ar-EG" dirty="0"/>
              <a:t>.</a:t>
            </a:r>
            <a:endParaRPr lang="ar-SA" dirty="0"/>
          </a:p>
          <a:p>
            <a:pPr marL="609600" indent="-609600">
              <a:buFontTx/>
              <a:buAutoNum type="arabicPeriod"/>
            </a:pPr>
            <a:r>
              <a:rPr lang="ar-SA" dirty="0"/>
              <a:t>خامساً: برمجة تدريب </a:t>
            </a:r>
            <a:r>
              <a:rPr lang="ar-EG" dirty="0"/>
              <a:t>.</a:t>
            </a:r>
            <a:r>
              <a:rPr lang="ar-SA" dirty="0"/>
              <a:t> </a:t>
            </a:r>
          </a:p>
          <a:p>
            <a:pPr marL="609600" indent="-609600">
              <a:buFontTx/>
              <a:buAutoNum type="arabicPeriod"/>
            </a:pPr>
            <a:r>
              <a:rPr lang="ar-SA" dirty="0"/>
              <a:t>سادساً: الإحماءوالتهدئة </a:t>
            </a:r>
            <a:r>
              <a:rPr lang="ar-EG" dirty="0"/>
              <a:t>. </a:t>
            </a:r>
            <a:endParaRPr lang="ar-SA" dirty="0"/>
          </a:p>
          <a:p>
            <a:pPr marL="609600" indent="-609600">
              <a:buFontTx/>
              <a:buAutoNum type="arabicPeriod"/>
            </a:pPr>
            <a:r>
              <a:rPr lang="ar-SA" dirty="0"/>
              <a:t>سابعاً: التقدم المناسب بدرجات الحمل </a:t>
            </a:r>
            <a:r>
              <a:rPr lang="ar-EG" dirty="0"/>
              <a:t>.</a:t>
            </a:r>
            <a:r>
              <a:rPr lang="ar-SA" dirty="0"/>
              <a:t> </a:t>
            </a:r>
          </a:p>
          <a:p>
            <a:pPr marL="609600" indent="-609600">
              <a:buFontTx/>
              <a:buAutoNum type="arabicPeriod"/>
            </a:pPr>
            <a:r>
              <a:rPr lang="ar-SA" dirty="0"/>
              <a:t>ثامناً: </a:t>
            </a:r>
            <a:r>
              <a:rPr lang="ar-SA" dirty="0" smtClean="0"/>
              <a:t>التنوع </a:t>
            </a:r>
            <a:r>
              <a:rPr lang="ar-EG" dirty="0"/>
              <a:t>. </a:t>
            </a:r>
            <a:endParaRPr lang="en-US" dirty="0"/>
          </a:p>
        </p:txBody>
      </p:sp>
    </p:spTree>
    <p:extLst>
      <p:ext uri="{BB962C8B-B14F-4D97-AF65-F5344CB8AC3E}">
        <p14:creationId xmlns:p14="http://schemas.microsoft.com/office/powerpoint/2010/main" val="307462941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0" y="0"/>
            <a:ext cx="9144000" cy="6858000"/>
          </a:xfrm>
        </p:spPr>
        <p:txBody>
          <a:bodyPr/>
          <a:lstStyle/>
          <a:p>
            <a:pPr marL="609600" indent="-609600"/>
            <a:r>
              <a:rPr lang="ar-SA" b="1" dirty="0"/>
              <a:t>أولا: الاستجابة الفردية للتدريب (الفروق الفردية</a:t>
            </a:r>
            <a:r>
              <a:rPr lang="en-US" b="1" dirty="0"/>
              <a:t> </a:t>
            </a:r>
            <a:r>
              <a:rPr lang="ar-EG" b="1" dirty="0"/>
              <a:t>) </a:t>
            </a:r>
            <a:r>
              <a:rPr lang="ar-SA" b="1" dirty="0" smtClean="0"/>
              <a:t>:</a:t>
            </a:r>
            <a:endParaRPr lang="en-US" dirty="0" smtClean="0"/>
          </a:p>
          <a:p>
            <a:pPr marL="0" indent="0" algn="ctr">
              <a:buNone/>
            </a:pPr>
            <a:r>
              <a:rPr lang="en-US" dirty="0"/>
              <a:t> </a:t>
            </a:r>
            <a:r>
              <a:rPr lang="en-US" dirty="0" smtClean="0"/>
              <a:t>          Individual Response</a:t>
            </a:r>
            <a:endParaRPr lang="ar-EG" dirty="0"/>
          </a:p>
          <a:p>
            <a:pPr marL="609600" indent="-609600">
              <a:buFontTx/>
              <a:buNone/>
            </a:pPr>
            <a:r>
              <a:rPr lang="ar-SA" dirty="0"/>
              <a:t>من الطبيعي أن يكون </a:t>
            </a:r>
            <a:r>
              <a:rPr lang="ar-EG" dirty="0"/>
              <a:t>اللاعبين </a:t>
            </a:r>
            <a:r>
              <a:rPr lang="ar-SA" dirty="0"/>
              <a:t> غيرمتشابهين فى القدرات حتى فى المراحل السنية الواحدة</a:t>
            </a:r>
            <a:r>
              <a:rPr lang="ar-EG" dirty="0"/>
              <a:t> </a:t>
            </a:r>
            <a:r>
              <a:rPr lang="ar-SA" dirty="0"/>
              <a:t>، ويرجع ذلك إلى العديد </a:t>
            </a:r>
            <a:r>
              <a:rPr lang="ar-SA" dirty="0" smtClean="0"/>
              <a:t>من</a:t>
            </a:r>
            <a:r>
              <a:rPr lang="en-US" dirty="0" smtClean="0"/>
              <a:t> </a:t>
            </a:r>
            <a:r>
              <a:rPr lang="ar-SA" dirty="0" smtClean="0"/>
              <a:t>الأسباب </a:t>
            </a:r>
            <a:r>
              <a:rPr lang="ar-SA" dirty="0"/>
              <a:t>منها :</a:t>
            </a:r>
            <a:endParaRPr lang="ar-EG" dirty="0"/>
          </a:p>
          <a:p>
            <a:pPr marL="609600" indent="-609600">
              <a:buFontTx/>
              <a:buAutoNum type="arabicPeriod"/>
            </a:pPr>
            <a:r>
              <a:rPr lang="ar-SA" dirty="0"/>
              <a:t>الوراثة</a:t>
            </a:r>
            <a:r>
              <a:rPr lang="en-US" dirty="0"/>
              <a:t> Heredity  </a:t>
            </a:r>
          </a:p>
          <a:p>
            <a:pPr marL="609600" indent="-609600">
              <a:buFontTx/>
              <a:buAutoNum type="arabicPeriod"/>
            </a:pPr>
            <a:r>
              <a:rPr lang="ar-SA" dirty="0"/>
              <a:t>التغذية</a:t>
            </a:r>
            <a:r>
              <a:rPr lang="en-US" dirty="0"/>
              <a:t> Nutrition </a:t>
            </a:r>
          </a:p>
          <a:p>
            <a:pPr marL="609600" indent="-609600">
              <a:buFontTx/>
              <a:buAutoNum type="arabicPeriod"/>
            </a:pPr>
            <a:r>
              <a:rPr lang="ar-SA" dirty="0"/>
              <a:t>النضج</a:t>
            </a:r>
            <a:r>
              <a:rPr lang="en-US" dirty="0"/>
              <a:t> Maturity  </a:t>
            </a:r>
          </a:p>
          <a:p>
            <a:pPr marL="609600" indent="-609600">
              <a:buFontTx/>
              <a:buAutoNum type="arabicPeriod"/>
            </a:pPr>
            <a:r>
              <a:rPr lang="ar-SA" dirty="0"/>
              <a:t>البيئة</a:t>
            </a:r>
            <a:r>
              <a:rPr lang="en-US" dirty="0"/>
              <a:t>  Environment </a:t>
            </a:r>
          </a:p>
          <a:p>
            <a:pPr marL="609600" indent="-609600">
              <a:buFontTx/>
              <a:buNone/>
            </a:pPr>
            <a:endParaRPr lang="ar-EG" dirty="0"/>
          </a:p>
          <a:p>
            <a:pPr marL="609600" indent="-609600">
              <a:buFontTx/>
              <a:buNone/>
            </a:pPr>
            <a:endParaRPr lang="en-US" dirty="0"/>
          </a:p>
        </p:txBody>
      </p:sp>
    </p:spTree>
    <p:extLst>
      <p:ext uri="{BB962C8B-B14F-4D97-AF65-F5344CB8AC3E}">
        <p14:creationId xmlns:p14="http://schemas.microsoft.com/office/powerpoint/2010/main" val="291980180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0" y="0"/>
            <a:ext cx="9144000" cy="6858000"/>
          </a:xfrm>
        </p:spPr>
        <p:txBody>
          <a:bodyPr/>
          <a:lstStyle/>
          <a:p>
            <a:r>
              <a:rPr lang="ar-SA"/>
              <a:t>وبالتالي فإن استجابتهم وتقبلهم واستفادتهم من التمرين الواحد تكون مختلفة</a:t>
            </a:r>
            <a:r>
              <a:rPr lang="ar-EG"/>
              <a:t> </a:t>
            </a:r>
            <a:r>
              <a:rPr lang="ar-SA"/>
              <a:t>ومن أهم ما تتميز به عملية</a:t>
            </a:r>
            <a:r>
              <a:rPr lang="ar-EG"/>
              <a:t> </a:t>
            </a:r>
            <a:r>
              <a:rPr lang="ar-SA"/>
              <a:t>التدريب الحديث عن أي نشاط رياضي آخر هو مراعاتها للفروق بين اللاعبين فى النشاط الرياضي الواحد وخلال وحدة التدريب نفسها، والفروق الفردية لا تراعي فقط فى الألعاب الفردية ولكن أيضا أثناء تدريب الألعاب الجماعية.</a:t>
            </a:r>
            <a:r>
              <a:rPr lang="en-US"/>
              <a:t> </a:t>
            </a:r>
          </a:p>
          <a:p>
            <a:endParaRPr lang="en-US"/>
          </a:p>
          <a:p>
            <a:r>
              <a:rPr lang="ar-EG"/>
              <a:t>و </a:t>
            </a:r>
            <a:r>
              <a:rPr lang="ar-SA"/>
              <a:t>مبدأ الفروق الفردية</a:t>
            </a:r>
            <a:r>
              <a:rPr lang="ar-EG"/>
              <a:t> </a:t>
            </a:r>
            <a:r>
              <a:rPr lang="ar-SA"/>
              <a:t>يتم فى الجانب البدني بزيادة أو نقصان لحمل التدريب بما يتوافق مع حالة كل لاعب على حدة وأيضا فى الجانب المهاري والخططي.</a:t>
            </a:r>
            <a:endParaRPr lang="en-US"/>
          </a:p>
        </p:txBody>
      </p:sp>
    </p:spTree>
    <p:extLst>
      <p:ext uri="{BB962C8B-B14F-4D97-AF65-F5344CB8AC3E}">
        <p14:creationId xmlns:p14="http://schemas.microsoft.com/office/powerpoint/2010/main" val="168380647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0" y="0"/>
            <a:ext cx="9144000" cy="6858000"/>
          </a:xfrm>
        </p:spPr>
        <p:txBody>
          <a:bodyPr/>
          <a:lstStyle/>
          <a:p>
            <a:r>
              <a:rPr lang="ar-EG"/>
              <a:t>و </a:t>
            </a:r>
            <a:r>
              <a:rPr lang="ar-SA"/>
              <a:t>الإستجابة الفردية للتدريب ترجع لعدة اسباب منها الإختلاف فى كل من النضج والوراثة وتأثيرالبيئة والتغذية والنوم والراحة ومستوى اللياقة البدنية والإصابة بالأمراض،والدوافع</a:t>
            </a:r>
            <a:r>
              <a:rPr lang="en-US"/>
              <a:t>.</a:t>
            </a:r>
            <a:endParaRPr lang="ar-EG"/>
          </a:p>
          <a:p>
            <a:pPr>
              <a:buFontTx/>
              <a:buNone/>
            </a:pPr>
            <a:endParaRPr lang="en-US"/>
          </a:p>
        </p:txBody>
      </p:sp>
    </p:spTree>
    <p:extLst>
      <p:ext uri="{BB962C8B-B14F-4D97-AF65-F5344CB8AC3E}">
        <p14:creationId xmlns:p14="http://schemas.microsoft.com/office/powerpoint/2010/main" val="88233407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ar-SA" b="1" dirty="0">
                <a:solidFill>
                  <a:schemeClr val="tx1"/>
                </a:solidFill>
                <a:cs typeface="+mn-cs"/>
              </a:rPr>
              <a:t>ثانيا :  التدرج والتحكم فى درجة الحمل </a:t>
            </a:r>
            <a:r>
              <a:rPr lang="ar-EG" b="1" dirty="0" smtClean="0">
                <a:solidFill>
                  <a:schemeClr val="tx1"/>
                </a:solidFill>
                <a:cs typeface="+mn-cs"/>
              </a:rPr>
              <a:t>:</a:t>
            </a:r>
            <a:r>
              <a:rPr lang="ar-EG" dirty="0">
                <a:solidFill>
                  <a:schemeClr val="tx1"/>
                </a:solidFill>
                <a:cs typeface="+mn-cs"/>
              </a:rPr>
              <a:t/>
            </a:r>
            <a:br>
              <a:rPr lang="ar-EG" dirty="0">
                <a:solidFill>
                  <a:schemeClr val="tx1"/>
                </a:solidFill>
                <a:cs typeface="+mn-cs"/>
              </a:rPr>
            </a:br>
            <a:r>
              <a:rPr lang="en-US" dirty="0" smtClean="0">
                <a:solidFill>
                  <a:schemeClr val="tx1"/>
                </a:solidFill>
                <a:cs typeface="+mn-cs"/>
              </a:rPr>
              <a:t>Gradually Load Degree</a:t>
            </a:r>
            <a:endParaRPr lang="en-US" dirty="0">
              <a:solidFill>
                <a:schemeClr val="tx1"/>
              </a:solidFill>
              <a:cs typeface="+mn-cs"/>
            </a:endParaRPr>
          </a:p>
        </p:txBody>
      </p:sp>
      <p:sp>
        <p:nvSpPr>
          <p:cNvPr id="40963" name="Rectangle 3"/>
          <p:cNvSpPr>
            <a:spLocks noGrp="1" noChangeArrowheads="1"/>
          </p:cNvSpPr>
          <p:nvPr>
            <p:ph type="body" idx="1"/>
          </p:nvPr>
        </p:nvSpPr>
        <p:spPr>
          <a:xfrm>
            <a:off x="0" y="1600200"/>
            <a:ext cx="9144000" cy="5257800"/>
          </a:xfrm>
        </p:spPr>
        <p:txBody>
          <a:bodyPr/>
          <a:lstStyle/>
          <a:p>
            <a:r>
              <a:rPr lang="ar-SA" dirty="0"/>
              <a:t>يؤدي التدريب الرياضي المنتظم إلى التكيف وتحسين الاستجابات الفسيولوجية للجسم.</a:t>
            </a:r>
            <a:r>
              <a:rPr lang="en-US" dirty="0"/>
              <a:t> </a:t>
            </a:r>
            <a:endParaRPr lang="ar-EG" dirty="0"/>
          </a:p>
          <a:p>
            <a:endParaRPr lang="ar-EG" dirty="0"/>
          </a:p>
          <a:p>
            <a:r>
              <a:rPr lang="ar-SA" dirty="0"/>
              <a:t>التدرج بالحمل التدريبي أحد العوامل الأساسية عند تصميم أي برنامج تدريبي.</a:t>
            </a:r>
            <a:endParaRPr lang="ar-EG" dirty="0"/>
          </a:p>
          <a:p>
            <a:endParaRPr lang="ar-EG" dirty="0"/>
          </a:p>
          <a:p>
            <a:r>
              <a:rPr lang="ar-SA" dirty="0"/>
              <a:t>درجة الحمل يجب ألا تكون ثابتة ولكن يجب أن تزداد بمرور الوقت وطبقا للقدرات والتكيف.</a:t>
            </a:r>
            <a:endParaRPr lang="en-US" dirty="0"/>
          </a:p>
        </p:txBody>
      </p:sp>
    </p:spTree>
    <p:extLst>
      <p:ext uri="{BB962C8B-B14F-4D97-AF65-F5344CB8AC3E}">
        <p14:creationId xmlns:p14="http://schemas.microsoft.com/office/powerpoint/2010/main" val="1262128752"/>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0" y="0"/>
            <a:ext cx="9144000" cy="6858000"/>
          </a:xfrm>
        </p:spPr>
        <p:txBody>
          <a:bodyPr/>
          <a:lstStyle/>
          <a:p>
            <a:r>
              <a:rPr lang="ar-EG"/>
              <a:t>و </a:t>
            </a:r>
            <a:r>
              <a:rPr lang="ar-SA"/>
              <a:t>لإنجاز التكيف بإستخدام مبدأ زيادة الحمل فإن التدريب يجب أن يتبع مبدأ التدرج وعندما يزداد حمل التدريب بسرعة كبيرة فإن الجسم لا يستطيع التكيف، بل يحدث له هبوط فى المستوى.</a:t>
            </a:r>
            <a:endParaRPr lang="ar-EG"/>
          </a:p>
          <a:p>
            <a:endParaRPr lang="ar-EG"/>
          </a:p>
          <a:p>
            <a:r>
              <a:rPr lang="ar-SA"/>
              <a:t>ويعتمد التدرج فى شدة الحمل على عاملين هامين، الأول مستوى اللاعب، أما الثاني الفترة من الموسم الرياضي التي يتم فيهازيادة مكونات الحمل</a:t>
            </a:r>
            <a:r>
              <a:rPr lang="en-US"/>
              <a:t>.</a:t>
            </a:r>
            <a:endParaRPr lang="ar-EG"/>
          </a:p>
          <a:p>
            <a:endParaRPr lang="en-US"/>
          </a:p>
        </p:txBody>
      </p:sp>
    </p:spTree>
    <p:extLst>
      <p:ext uri="{BB962C8B-B14F-4D97-AF65-F5344CB8AC3E}">
        <p14:creationId xmlns:p14="http://schemas.microsoft.com/office/powerpoint/2010/main" val="231646829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0" y="0"/>
            <a:ext cx="9144000" cy="6858000"/>
          </a:xfrm>
        </p:spPr>
        <p:txBody>
          <a:bodyPr/>
          <a:lstStyle/>
          <a:p>
            <a:pPr marL="609600" indent="-609600">
              <a:lnSpc>
                <a:spcPct val="90000"/>
              </a:lnSpc>
            </a:pPr>
            <a:r>
              <a:rPr lang="ar-SA"/>
              <a:t>والتدرج يعني سير خطة التدريب وفقا لما يأتي :</a:t>
            </a:r>
            <a:endParaRPr lang="ar-EG"/>
          </a:p>
          <a:p>
            <a:pPr marL="609600" indent="-609600">
              <a:lnSpc>
                <a:spcPct val="90000"/>
              </a:lnSpc>
              <a:buFontTx/>
              <a:buAutoNum type="arabicPeriod"/>
            </a:pPr>
            <a:r>
              <a:rPr lang="ar-SA"/>
              <a:t>من السهل إلى الصعب.</a:t>
            </a:r>
          </a:p>
          <a:p>
            <a:pPr marL="609600" indent="-609600">
              <a:lnSpc>
                <a:spcPct val="90000"/>
              </a:lnSpc>
              <a:buFontTx/>
              <a:buAutoNum type="arabicPeriod"/>
            </a:pPr>
            <a:r>
              <a:rPr lang="ar-SA"/>
              <a:t>من البسيط إلى المركب .</a:t>
            </a:r>
          </a:p>
          <a:p>
            <a:pPr marL="609600" indent="-609600">
              <a:lnSpc>
                <a:spcPct val="90000"/>
              </a:lnSpc>
              <a:buFontTx/>
              <a:buAutoNum type="arabicPeriod"/>
            </a:pPr>
            <a:r>
              <a:rPr lang="ar-SA"/>
              <a:t>من القريب إلى البعيد . </a:t>
            </a:r>
          </a:p>
          <a:p>
            <a:pPr marL="609600" indent="-609600">
              <a:lnSpc>
                <a:spcPct val="90000"/>
              </a:lnSpc>
              <a:buFontTx/>
              <a:buAutoNum type="arabicPeriod"/>
            </a:pPr>
            <a:r>
              <a:rPr lang="ar-SA"/>
              <a:t>من المعلوم إلى المجهول </a:t>
            </a:r>
            <a:r>
              <a:rPr lang="ar-EG"/>
              <a:t>.</a:t>
            </a:r>
          </a:p>
          <a:p>
            <a:pPr marL="609600" indent="-609600">
              <a:lnSpc>
                <a:spcPct val="90000"/>
              </a:lnSpc>
            </a:pPr>
            <a:r>
              <a:rPr lang="ar-EG"/>
              <a:t>و</a:t>
            </a:r>
            <a:r>
              <a:rPr lang="ar-SA"/>
              <a:t> درجة حمل التدريب </a:t>
            </a:r>
            <a:r>
              <a:rPr lang="ar-EG"/>
              <a:t>تتم من </a:t>
            </a:r>
            <a:r>
              <a:rPr lang="ar-SA"/>
              <a:t> خلال عدة أساليب كالآتي :</a:t>
            </a:r>
            <a:endParaRPr lang="ar-EG"/>
          </a:p>
          <a:p>
            <a:pPr marL="609600" indent="-609600">
              <a:lnSpc>
                <a:spcPct val="90000"/>
              </a:lnSpc>
              <a:buFontTx/>
              <a:buAutoNum type="arabicPeriod"/>
            </a:pPr>
            <a:r>
              <a:rPr lang="ar-SA"/>
              <a:t>التغيير فى سرعة الأداء . </a:t>
            </a:r>
          </a:p>
          <a:p>
            <a:pPr marL="609600" indent="-609600">
              <a:lnSpc>
                <a:spcPct val="90000"/>
              </a:lnSpc>
              <a:buFontTx/>
              <a:buAutoNum type="arabicPeriod"/>
            </a:pPr>
            <a:r>
              <a:rPr lang="ar-SA"/>
              <a:t>التغيير فى صعوبة الأداء البدني .</a:t>
            </a:r>
          </a:p>
          <a:p>
            <a:pPr marL="609600" indent="-609600">
              <a:lnSpc>
                <a:spcPct val="90000"/>
              </a:lnSpc>
              <a:buFontTx/>
              <a:buAutoNum type="arabicPeriod"/>
            </a:pPr>
            <a:r>
              <a:rPr lang="ar-SA"/>
              <a:t>التغيير فى عدد مسارات الجري والعوائق. </a:t>
            </a:r>
            <a:endParaRPr lang="ar-EG"/>
          </a:p>
          <a:p>
            <a:pPr marL="609600" indent="-609600">
              <a:lnSpc>
                <a:spcPct val="90000"/>
              </a:lnSpc>
              <a:buFontTx/>
              <a:buAutoNum type="arabicPeriod"/>
            </a:pPr>
            <a:r>
              <a:rPr lang="ar-SA"/>
              <a:t>التكرار – بزيادة عددالفترات التدريبية</a:t>
            </a:r>
            <a:r>
              <a:rPr lang="en-US"/>
              <a:t>.</a:t>
            </a:r>
            <a:endParaRPr lang="ar-EG"/>
          </a:p>
          <a:p>
            <a:pPr marL="609600" indent="-609600">
              <a:lnSpc>
                <a:spcPct val="90000"/>
              </a:lnSpc>
              <a:buFontTx/>
              <a:buAutoNum type="arabicPeriod"/>
            </a:pPr>
            <a:r>
              <a:rPr lang="en-US"/>
              <a:t> </a:t>
            </a:r>
            <a:r>
              <a:rPr lang="ar-SA"/>
              <a:t>الشدة – بزيادة</a:t>
            </a:r>
            <a:r>
              <a:rPr lang="ar-EG"/>
              <a:t> </a:t>
            </a:r>
            <a:r>
              <a:rPr lang="ar-SA"/>
              <a:t>الحمل</a:t>
            </a:r>
            <a:r>
              <a:rPr lang="en-US"/>
              <a:t>.</a:t>
            </a:r>
            <a:endParaRPr lang="ar-EG"/>
          </a:p>
          <a:p>
            <a:pPr marL="609600" indent="-609600">
              <a:lnSpc>
                <a:spcPct val="90000"/>
              </a:lnSpc>
              <a:buFontTx/>
              <a:buAutoNum type="arabicPeriod"/>
            </a:pPr>
            <a:r>
              <a:rPr lang="ar-SA"/>
              <a:t>الزمن – بزيادة الدوام (الاستمرارية). </a:t>
            </a:r>
            <a:endParaRPr lang="ar-EG"/>
          </a:p>
        </p:txBody>
      </p:sp>
    </p:spTree>
    <p:extLst>
      <p:ext uri="{BB962C8B-B14F-4D97-AF65-F5344CB8AC3E}">
        <p14:creationId xmlns:p14="http://schemas.microsoft.com/office/powerpoint/2010/main" val="496913618"/>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r>
              <a:rPr lang="ar-SA" dirty="0">
                <a:solidFill>
                  <a:schemeClr val="tx1"/>
                </a:solidFill>
                <a:cs typeface="+mn-cs"/>
              </a:rPr>
              <a:t>ثالثاً</a:t>
            </a:r>
            <a:r>
              <a:rPr lang="en-US" dirty="0">
                <a:solidFill>
                  <a:schemeClr val="tx1"/>
                </a:solidFill>
                <a:cs typeface="+mn-cs"/>
              </a:rPr>
              <a:t>:  </a:t>
            </a:r>
            <a:r>
              <a:rPr lang="ar-SA" dirty="0">
                <a:solidFill>
                  <a:schemeClr val="tx1"/>
                </a:solidFill>
                <a:cs typeface="+mn-cs"/>
              </a:rPr>
              <a:t>التكيف </a:t>
            </a:r>
            <a:r>
              <a:rPr lang="ar-EG" dirty="0" smtClean="0">
                <a:solidFill>
                  <a:schemeClr val="tx1"/>
                </a:solidFill>
                <a:cs typeface="+mn-cs"/>
              </a:rPr>
              <a:t/>
            </a:r>
            <a:br>
              <a:rPr lang="ar-EG" dirty="0" smtClean="0">
                <a:solidFill>
                  <a:schemeClr val="tx1"/>
                </a:solidFill>
                <a:cs typeface="+mn-cs"/>
              </a:rPr>
            </a:br>
            <a:r>
              <a:rPr lang="en-US" dirty="0" smtClean="0">
                <a:solidFill>
                  <a:schemeClr val="tx1"/>
                </a:solidFill>
                <a:cs typeface="+mn-cs"/>
              </a:rPr>
              <a:t>Adaptation</a:t>
            </a:r>
            <a:endParaRPr lang="en-US" dirty="0">
              <a:solidFill>
                <a:schemeClr val="tx1"/>
              </a:solidFill>
              <a:cs typeface="+mn-cs"/>
            </a:endParaRPr>
          </a:p>
        </p:txBody>
      </p:sp>
      <p:sp>
        <p:nvSpPr>
          <p:cNvPr id="44035" name="Rectangle 3"/>
          <p:cNvSpPr>
            <a:spLocks noGrp="1" noChangeArrowheads="1"/>
          </p:cNvSpPr>
          <p:nvPr>
            <p:ph type="body" idx="1"/>
          </p:nvPr>
        </p:nvSpPr>
        <p:spPr>
          <a:xfrm>
            <a:off x="0" y="1600200"/>
            <a:ext cx="9144000" cy="5257800"/>
          </a:xfrm>
        </p:spPr>
        <p:txBody>
          <a:bodyPr/>
          <a:lstStyle/>
          <a:p>
            <a:pPr>
              <a:lnSpc>
                <a:spcPct val="90000"/>
              </a:lnSpc>
            </a:pPr>
            <a:r>
              <a:rPr lang="ar-SA" dirty="0"/>
              <a:t>التكيف </a:t>
            </a:r>
            <a:r>
              <a:rPr lang="ar-EG" dirty="0" smtClean="0"/>
              <a:t>هوالتعب </a:t>
            </a:r>
            <a:r>
              <a:rPr lang="ar-SA" dirty="0" smtClean="0"/>
              <a:t>المنتظم </a:t>
            </a:r>
            <a:r>
              <a:rPr lang="ar-SA" dirty="0"/>
              <a:t>الناتج عن التدريب، يؤدي إلى حدوث تغيرات فى الجسم، فالجسم يتكيف مع</a:t>
            </a:r>
            <a:r>
              <a:rPr lang="ar-EG" dirty="0"/>
              <a:t> </a:t>
            </a:r>
            <a:r>
              <a:rPr lang="ar-SA" dirty="0"/>
              <a:t>المتطلبات الزائدة المفروضة عليه تدريجيا</a:t>
            </a:r>
            <a:r>
              <a:rPr lang="ar-EG" dirty="0"/>
              <a:t>ً</a:t>
            </a:r>
            <a:r>
              <a:rPr lang="ar-SA" dirty="0"/>
              <a:t> بالتدريب</a:t>
            </a:r>
            <a:r>
              <a:rPr lang="ar-SA" dirty="0" smtClean="0"/>
              <a:t>.</a:t>
            </a:r>
            <a:endParaRPr lang="ar-EG" dirty="0"/>
          </a:p>
          <a:p>
            <a:pPr>
              <a:lnSpc>
                <a:spcPct val="90000"/>
              </a:lnSpc>
            </a:pPr>
            <a:r>
              <a:rPr lang="ar-SA" dirty="0"/>
              <a:t>والتكيف يجب أن يتم بطريقة متسلسلة وعلى فترات زمنية تسمح للأجهزة الحيوية بالتكيف من هذه الأحمال</a:t>
            </a:r>
            <a:r>
              <a:rPr lang="en-US" dirty="0"/>
              <a:t> </a:t>
            </a:r>
            <a:r>
              <a:rPr lang="ar-EG" dirty="0"/>
              <a:t>. </a:t>
            </a:r>
          </a:p>
          <a:p>
            <a:pPr>
              <a:lnSpc>
                <a:spcPct val="90000"/>
              </a:lnSpc>
            </a:pPr>
            <a:endParaRPr lang="ar-EG" dirty="0"/>
          </a:p>
          <a:p>
            <a:pPr>
              <a:lnSpc>
                <a:spcPct val="90000"/>
              </a:lnSpc>
            </a:pPr>
            <a:r>
              <a:rPr lang="ar-SA" dirty="0"/>
              <a:t>ولتحقيق هذا التكيف يجب أن يمتد التدرج فى مكونات حمل التدريب لفترة مناسبة تبعاً لتخطيط برامج التدريب لأن التدرج غير المنتظم لا يساعد على حدوث </a:t>
            </a:r>
            <a:r>
              <a:rPr lang="ar-SA" dirty="0" smtClean="0"/>
              <a:t>الت</a:t>
            </a:r>
            <a:r>
              <a:rPr lang="ar-EG" dirty="0" smtClean="0"/>
              <a:t> </a:t>
            </a:r>
            <a:r>
              <a:rPr lang="ar-SA" dirty="0" smtClean="0"/>
              <a:t>كيف </a:t>
            </a:r>
            <a:r>
              <a:rPr lang="ar-SA" dirty="0"/>
              <a:t>وبالتالي لا ينمي الوظائف الحيوية.</a:t>
            </a:r>
            <a:endParaRPr lang="en-US" dirty="0"/>
          </a:p>
        </p:txBody>
      </p:sp>
    </p:spTree>
    <p:extLst>
      <p:ext uri="{BB962C8B-B14F-4D97-AF65-F5344CB8AC3E}">
        <p14:creationId xmlns:p14="http://schemas.microsoft.com/office/powerpoint/2010/main" val="257721737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0" y="0"/>
            <a:ext cx="9144000" cy="6858000"/>
          </a:xfrm>
        </p:spPr>
        <p:txBody>
          <a:bodyPr/>
          <a:lstStyle/>
          <a:p>
            <a:pPr marL="609600" indent="-609600"/>
            <a:r>
              <a:rPr lang="ar-SA" sz="2800"/>
              <a:t>وأهم الإرشادات الخاصة بمبادئ التكيف </a:t>
            </a:r>
            <a:r>
              <a:rPr lang="ar-EG" sz="2800"/>
              <a:t>: </a:t>
            </a:r>
          </a:p>
          <a:p>
            <a:pPr marL="609600" indent="-609600">
              <a:buFontTx/>
              <a:buNone/>
            </a:pPr>
            <a:endParaRPr lang="ar-EG" sz="2800"/>
          </a:p>
          <a:p>
            <a:pPr marL="609600" indent="-609600">
              <a:buFontTx/>
              <a:buAutoNum type="arabicPeriod"/>
            </a:pPr>
            <a:r>
              <a:rPr lang="ar-SA" sz="2800"/>
              <a:t>أن تؤدى التمرينات الجديدة إلى تقدم ملحوظ بالنسبة للمبتدئين عن الناشئين المتقدمين فى المستوى . </a:t>
            </a:r>
            <a:endParaRPr lang="en-US" sz="2800"/>
          </a:p>
          <a:p>
            <a:pPr marL="609600" indent="-609600">
              <a:buFontTx/>
              <a:buAutoNum type="arabicPeriod"/>
            </a:pPr>
            <a:r>
              <a:rPr lang="en-US" sz="2800"/>
              <a:t> </a:t>
            </a:r>
            <a:r>
              <a:rPr lang="ar-SA" sz="2800"/>
              <a:t>المدة المناسبة لحدوث التكيف لدى الناشئين ما بين 10إلى15يوم . </a:t>
            </a:r>
          </a:p>
          <a:p>
            <a:pPr marL="609600" indent="-609600">
              <a:buFontTx/>
              <a:buAutoNum type="arabicPeriod"/>
            </a:pPr>
            <a:r>
              <a:rPr lang="ar-SA" sz="2800"/>
              <a:t>تناسب حمل التدريب لكل لاعب حتى يمكن التقدم بالمستوى بالسرعة المثالية المطلوبة .</a:t>
            </a:r>
            <a:endParaRPr lang="en-US" sz="2800"/>
          </a:p>
          <a:p>
            <a:pPr marL="609600" indent="-609600">
              <a:buFontTx/>
              <a:buAutoNum type="arabicPeriod"/>
            </a:pPr>
            <a:r>
              <a:rPr lang="en-US" sz="2800"/>
              <a:t> </a:t>
            </a:r>
            <a:r>
              <a:rPr lang="ar-SA" sz="2800"/>
              <a:t>عند تقنين حمل التدريب للناشئين فى المراحل الأولى يجب أن يميل الحجم إلى الكبر والشدة إلى التوسط حتى يتناسب ذلك مع مراحل نموهم .</a:t>
            </a:r>
          </a:p>
          <a:p>
            <a:pPr marL="609600" indent="-609600">
              <a:buFontTx/>
              <a:buAutoNum type="arabicPeriod"/>
            </a:pPr>
            <a:r>
              <a:rPr lang="ar-SA" sz="2800"/>
              <a:t>أن يتناسب عدد وحدات التدريب مع سن الناشئ بحيث لا يقل عن 3وحدات ولا يزيد عن 6وحدات فى الأسبوع حتى تحدث عملية التكيف</a:t>
            </a:r>
            <a:r>
              <a:rPr lang="ar-EG" sz="2800"/>
              <a:t> </a:t>
            </a:r>
            <a:r>
              <a:rPr lang="ar-SA" sz="2800"/>
              <a:t>بدرجة مناسبة . </a:t>
            </a:r>
          </a:p>
          <a:p>
            <a:pPr marL="609600" indent="-609600">
              <a:buFontTx/>
              <a:buAutoNum type="arabicPeriod"/>
            </a:pPr>
            <a:r>
              <a:rPr lang="ar-SA" sz="2800"/>
              <a:t>يراعى عدم إعطاء الناشئين فترات راحةطويلة بين وحدات التدريب المختلفة حتى لا تفقد أجسامهم التكيف السابق اكتسابه. </a:t>
            </a:r>
            <a:endParaRPr lang="en-US" sz="2800"/>
          </a:p>
        </p:txBody>
      </p:sp>
    </p:spTree>
    <p:extLst>
      <p:ext uri="{BB962C8B-B14F-4D97-AF65-F5344CB8AC3E}">
        <p14:creationId xmlns:p14="http://schemas.microsoft.com/office/powerpoint/2010/main" val="3379432498"/>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0" y="0"/>
            <a:ext cx="9144000" cy="6858000"/>
          </a:xfrm>
        </p:spPr>
        <p:txBody>
          <a:bodyPr/>
          <a:lstStyle/>
          <a:p>
            <a:pPr marL="609600" indent="-609600"/>
            <a:r>
              <a:rPr lang="ar-SA"/>
              <a:t>ومن أهم مظاهر التكيف الناتج عن التدريب المنتظم مايلي</a:t>
            </a:r>
            <a:r>
              <a:rPr lang="en-US"/>
              <a:t>: </a:t>
            </a:r>
          </a:p>
          <a:p>
            <a:pPr marL="609600" indent="-609600">
              <a:buFontTx/>
              <a:buNone/>
            </a:pPr>
            <a:endParaRPr lang="ar-EG"/>
          </a:p>
          <a:p>
            <a:pPr marL="609600" indent="-609600">
              <a:buFontTx/>
              <a:buAutoNum type="arabicPeriod"/>
            </a:pPr>
            <a:r>
              <a:rPr lang="ar-SA"/>
              <a:t>التحسن فى التنفس ووظائف القلب والجهاز الدوري وكمية الدفع القلبي</a:t>
            </a:r>
            <a:r>
              <a:rPr lang="en-US"/>
              <a:t>.</a:t>
            </a:r>
            <a:endParaRPr lang="ar-SA"/>
          </a:p>
          <a:p>
            <a:pPr marL="609600" indent="-609600">
              <a:buFontTx/>
              <a:buAutoNum type="arabicPeriod"/>
            </a:pPr>
            <a:r>
              <a:rPr lang="ar-SA"/>
              <a:t>التحسن فى التحمل العضلي والقوة والقدر</a:t>
            </a:r>
            <a:r>
              <a:rPr lang="ar-EG"/>
              <a:t>ة</a:t>
            </a:r>
            <a:r>
              <a:rPr lang="ar-SA"/>
              <a:t> . </a:t>
            </a:r>
          </a:p>
          <a:p>
            <a:pPr marL="609600" indent="-609600">
              <a:buFontTx/>
              <a:buAutoNum type="arabicPeriod"/>
            </a:pPr>
            <a:r>
              <a:rPr lang="ar-SA"/>
              <a:t>التحسن فى صلابة العظام وقوة الأربطة والأوتار والأنسجة الضامة</a:t>
            </a:r>
            <a:r>
              <a:rPr lang="ar-EG"/>
              <a:t>.</a:t>
            </a:r>
            <a:endParaRPr lang="ar-SA" b="1" u="sng"/>
          </a:p>
        </p:txBody>
      </p:sp>
    </p:spTree>
    <p:extLst>
      <p:ext uri="{BB962C8B-B14F-4D97-AF65-F5344CB8AC3E}">
        <p14:creationId xmlns:p14="http://schemas.microsoft.com/office/powerpoint/2010/main" val="410450598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ar-SA" sz="4000" b="1" dirty="0">
                <a:solidFill>
                  <a:schemeClr val="tx1"/>
                </a:solidFill>
                <a:cs typeface="+mn-cs"/>
              </a:rPr>
              <a:t>رابعا: الموازنة بين خصوصية التدريب </a:t>
            </a:r>
            <a:r>
              <a:rPr lang="ar-SA" sz="4000" b="1" dirty="0" smtClean="0">
                <a:solidFill>
                  <a:schemeClr val="tx1"/>
                </a:solidFill>
                <a:cs typeface="+mn-cs"/>
              </a:rPr>
              <a:t>وشموليته</a:t>
            </a:r>
            <a:r>
              <a:rPr lang="en-US" sz="4000" b="1" dirty="0" smtClean="0">
                <a:solidFill>
                  <a:schemeClr val="tx1"/>
                </a:solidFill>
                <a:cs typeface="+mn-cs"/>
              </a:rPr>
              <a:t>:</a:t>
            </a:r>
            <a:br>
              <a:rPr lang="en-US" sz="4000" b="1" dirty="0" smtClean="0">
                <a:solidFill>
                  <a:schemeClr val="tx1"/>
                </a:solidFill>
                <a:cs typeface="+mn-cs"/>
              </a:rPr>
            </a:br>
            <a:r>
              <a:rPr lang="en-US" sz="4000" b="1" dirty="0" smtClean="0">
                <a:solidFill>
                  <a:schemeClr val="tx1"/>
                </a:solidFill>
                <a:cs typeface="+mn-cs"/>
              </a:rPr>
              <a:t>Balance</a:t>
            </a:r>
            <a:endParaRPr lang="en-US" sz="4000" b="1" dirty="0">
              <a:solidFill>
                <a:schemeClr val="tx1"/>
              </a:solidFill>
              <a:cs typeface="+mn-cs"/>
            </a:endParaRPr>
          </a:p>
        </p:txBody>
      </p:sp>
      <p:sp>
        <p:nvSpPr>
          <p:cNvPr id="47107" name="Rectangle 3"/>
          <p:cNvSpPr>
            <a:spLocks noGrp="1" noChangeArrowheads="1"/>
          </p:cNvSpPr>
          <p:nvPr>
            <p:ph type="body" idx="1"/>
          </p:nvPr>
        </p:nvSpPr>
        <p:spPr>
          <a:xfrm>
            <a:off x="0" y="1600200"/>
            <a:ext cx="9144000" cy="5257800"/>
          </a:xfrm>
        </p:spPr>
        <p:txBody>
          <a:bodyPr/>
          <a:lstStyle/>
          <a:p>
            <a:r>
              <a:rPr lang="ar-SA" dirty="0"/>
              <a:t>والمقصود بخصوصية التدريب التركيز على مهارات حركية خاصة خلا ل</a:t>
            </a:r>
            <a:r>
              <a:rPr lang="ar-EG" dirty="0"/>
              <a:t> ال</a:t>
            </a:r>
            <a:r>
              <a:rPr lang="ar-SA" dirty="0"/>
              <a:t>تدريب أو التركيز على عناصر بدنية بعينها أكثر من غيرها، وشمولية التدريب تعني عدم التركيز فى التدريب على عنصر من عناصر اللياقة البدنية بعينها أو التركيزعلى مهارات حركية بعينها لفترة طويلة .</a:t>
            </a:r>
            <a:endParaRPr lang="ar-EG" dirty="0"/>
          </a:p>
          <a:p>
            <a:endParaRPr lang="ar-EG" dirty="0"/>
          </a:p>
          <a:p>
            <a:r>
              <a:rPr lang="ar-SA" dirty="0"/>
              <a:t>والموازنة بين خصوصية التدريب وشموليته واحدة من أهم أساسيات </a:t>
            </a:r>
            <a:r>
              <a:rPr lang="ar-EG" dirty="0"/>
              <a:t>ال</a:t>
            </a:r>
            <a:r>
              <a:rPr lang="ar-SA" dirty="0"/>
              <a:t>تدريب </a:t>
            </a:r>
            <a:r>
              <a:rPr lang="ar-EG" dirty="0"/>
              <a:t>.</a:t>
            </a:r>
            <a:r>
              <a:rPr lang="ar-SA" dirty="0"/>
              <a:t> </a:t>
            </a:r>
            <a:endParaRPr lang="en-US" dirty="0"/>
          </a:p>
        </p:txBody>
      </p:sp>
    </p:spTree>
    <p:extLst>
      <p:ext uri="{BB962C8B-B14F-4D97-AF65-F5344CB8AC3E}">
        <p14:creationId xmlns:p14="http://schemas.microsoft.com/office/powerpoint/2010/main" val="91912829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a:xfrm>
            <a:off x="0" y="0"/>
            <a:ext cx="9144000" cy="6858000"/>
          </a:xfrm>
        </p:spPr>
        <p:txBody>
          <a:bodyPr/>
          <a:lstStyle/>
          <a:p>
            <a:pPr marL="609600" indent="-609600"/>
            <a:r>
              <a:rPr lang="ar-EG" dirty="0"/>
              <a:t>و يلاحظ أن </a:t>
            </a:r>
            <a:r>
              <a:rPr lang="ar-SA" dirty="0"/>
              <a:t>الأداء يتحسن بصورة أفضل إذا كان التدريب خاصاً بنوع النشاط الممارس وهناك ثلاثة عناصر أساسيه للخصوصية يجب أن توضع فى الاعتبار وهي</a:t>
            </a:r>
            <a:r>
              <a:rPr lang="en-US" dirty="0"/>
              <a:t>:</a:t>
            </a:r>
            <a:endParaRPr lang="ar-EG" dirty="0"/>
          </a:p>
          <a:p>
            <a:pPr marL="609600" indent="-609600">
              <a:buFontTx/>
              <a:buAutoNum type="arabicPeriod"/>
            </a:pPr>
            <a:r>
              <a:rPr lang="ar-SA" dirty="0"/>
              <a:t>خصوصية نظم إنتاج الطاقة .</a:t>
            </a:r>
            <a:endParaRPr lang="ar-EG" dirty="0"/>
          </a:p>
          <a:p>
            <a:pPr marL="609600" indent="-609600">
              <a:buFontTx/>
              <a:buAutoNum type="arabicPeriod"/>
            </a:pPr>
            <a:r>
              <a:rPr lang="ar-SA" dirty="0"/>
              <a:t>خصوصية العضلات العاملة </a:t>
            </a:r>
            <a:r>
              <a:rPr lang="ar-EG" dirty="0"/>
              <a:t>. </a:t>
            </a:r>
          </a:p>
          <a:p>
            <a:pPr marL="609600" indent="-609600">
              <a:buFontTx/>
              <a:buAutoNum type="arabicPeriod"/>
            </a:pPr>
            <a:r>
              <a:rPr lang="ar-SA" dirty="0" smtClean="0"/>
              <a:t>اتجاه</a:t>
            </a:r>
            <a:r>
              <a:rPr lang="ar-EG" dirty="0" smtClean="0"/>
              <a:t> </a:t>
            </a:r>
            <a:r>
              <a:rPr lang="ar-EG" dirty="0"/>
              <a:t>و </a:t>
            </a:r>
            <a:r>
              <a:rPr lang="ar-EG" dirty="0" smtClean="0"/>
              <a:t>نوع </a:t>
            </a:r>
            <a:r>
              <a:rPr lang="ar-SA" dirty="0" smtClean="0"/>
              <a:t> </a:t>
            </a:r>
            <a:r>
              <a:rPr lang="ar-SA" dirty="0"/>
              <a:t>العمل العضلي </a:t>
            </a:r>
            <a:r>
              <a:rPr lang="ar-EG" dirty="0"/>
              <a:t>. </a:t>
            </a:r>
            <a:endParaRPr lang="en-US" dirty="0"/>
          </a:p>
        </p:txBody>
      </p:sp>
    </p:spTree>
    <p:extLst>
      <p:ext uri="{BB962C8B-B14F-4D97-AF65-F5344CB8AC3E}">
        <p14:creationId xmlns:p14="http://schemas.microsoft.com/office/powerpoint/2010/main" val="3739381551"/>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ar-SA" b="1" dirty="0">
                <a:solidFill>
                  <a:schemeClr val="tx1"/>
                </a:solidFill>
                <a:cs typeface="+mn-cs"/>
              </a:rPr>
              <a:t>خامساً: برمجة </a:t>
            </a:r>
            <a:r>
              <a:rPr lang="ar-EG" b="1" dirty="0">
                <a:solidFill>
                  <a:schemeClr val="tx1"/>
                </a:solidFill>
                <a:cs typeface="+mn-cs"/>
              </a:rPr>
              <a:t>ال</a:t>
            </a:r>
            <a:r>
              <a:rPr lang="ar-SA" b="1" dirty="0" smtClean="0">
                <a:solidFill>
                  <a:schemeClr val="tx1"/>
                </a:solidFill>
                <a:cs typeface="+mn-cs"/>
              </a:rPr>
              <a:t>تدريب</a:t>
            </a:r>
            <a:r>
              <a:rPr lang="en-US" b="1" dirty="0" smtClean="0">
                <a:solidFill>
                  <a:schemeClr val="tx1"/>
                </a:solidFill>
                <a:cs typeface="+mn-cs"/>
              </a:rPr>
              <a:t/>
            </a:r>
            <a:br>
              <a:rPr lang="en-US" b="1" dirty="0" smtClean="0">
                <a:solidFill>
                  <a:schemeClr val="tx1"/>
                </a:solidFill>
                <a:cs typeface="+mn-cs"/>
              </a:rPr>
            </a:br>
            <a:r>
              <a:rPr lang="en-US" dirty="0" smtClean="0">
                <a:solidFill>
                  <a:schemeClr val="tx1"/>
                </a:solidFill>
                <a:cs typeface="+mn-cs"/>
              </a:rPr>
              <a:t>Training Programing</a:t>
            </a:r>
            <a:r>
              <a:rPr lang="ar-SA" dirty="0" smtClean="0">
                <a:solidFill>
                  <a:schemeClr val="tx1"/>
                </a:solidFill>
                <a:cs typeface="+mn-cs"/>
              </a:rPr>
              <a:t> </a:t>
            </a:r>
            <a:endParaRPr lang="en-US" dirty="0">
              <a:solidFill>
                <a:schemeClr val="tx1"/>
              </a:solidFill>
              <a:cs typeface="+mn-cs"/>
            </a:endParaRPr>
          </a:p>
        </p:txBody>
      </p:sp>
      <p:sp>
        <p:nvSpPr>
          <p:cNvPr id="49155" name="Rectangle 3"/>
          <p:cNvSpPr>
            <a:spLocks noGrp="1" noChangeArrowheads="1"/>
          </p:cNvSpPr>
          <p:nvPr>
            <p:ph type="body" idx="1"/>
          </p:nvPr>
        </p:nvSpPr>
        <p:spPr>
          <a:xfrm>
            <a:off x="0" y="1600200"/>
            <a:ext cx="9144000" cy="5257800"/>
          </a:xfrm>
        </p:spPr>
        <p:txBody>
          <a:bodyPr/>
          <a:lstStyle/>
          <a:p>
            <a:r>
              <a:rPr lang="ar-SA" dirty="0"/>
              <a:t>برمجة </a:t>
            </a:r>
            <a:r>
              <a:rPr lang="ar-EG" dirty="0"/>
              <a:t>ال</a:t>
            </a:r>
            <a:r>
              <a:rPr lang="ar-SA" dirty="0"/>
              <a:t>تدريب هي أن</a:t>
            </a:r>
            <a:r>
              <a:rPr lang="ar-EG" dirty="0"/>
              <a:t> </a:t>
            </a:r>
            <a:r>
              <a:rPr lang="ar-SA" dirty="0"/>
              <a:t>تنبثق عملية </a:t>
            </a:r>
            <a:r>
              <a:rPr lang="ar-EG" dirty="0"/>
              <a:t>ال</a:t>
            </a:r>
            <a:r>
              <a:rPr lang="ar-SA" dirty="0"/>
              <a:t>تدريب من خلال برامج </a:t>
            </a:r>
            <a:r>
              <a:rPr lang="ar-EG" dirty="0"/>
              <a:t>علمية </a:t>
            </a:r>
            <a:r>
              <a:rPr lang="ar-SA" dirty="0"/>
              <a:t> منظمة تنطلق من خطط طويلة ومتوسطة وقصيرة</a:t>
            </a:r>
            <a:r>
              <a:rPr lang="ar-EG" dirty="0"/>
              <a:t> ، </a:t>
            </a:r>
            <a:r>
              <a:rPr lang="ar-SA" dirty="0"/>
              <a:t>كما يقسم الموسم التدريبي إلى فترات، وتقسم الفترات إلى مراحل والمراحل إلى أسابيع</a:t>
            </a:r>
            <a:r>
              <a:rPr lang="ar-EG" dirty="0"/>
              <a:t> </a:t>
            </a:r>
            <a:r>
              <a:rPr lang="ar-SA" dirty="0"/>
              <a:t>والأسابيع إلى وحدات تدريبية لأن العمل بالأسلوب المنظم العلمي يضمن الإرتقاء</a:t>
            </a:r>
            <a:r>
              <a:rPr lang="ar-EG" dirty="0"/>
              <a:t> </a:t>
            </a:r>
            <a:r>
              <a:rPr lang="ar-SA" dirty="0"/>
              <a:t>بمستوى </a:t>
            </a:r>
            <a:r>
              <a:rPr lang="ar-EG" dirty="0"/>
              <a:t>اللاعبين </a:t>
            </a:r>
            <a:r>
              <a:rPr lang="ar-SA" dirty="0"/>
              <a:t> والوصول بهم إلى أفضل مستوى ممكن</a:t>
            </a:r>
            <a:r>
              <a:rPr lang="en-US" dirty="0"/>
              <a:t> </a:t>
            </a:r>
            <a:r>
              <a:rPr lang="ar-EG" dirty="0"/>
              <a:t>.</a:t>
            </a:r>
          </a:p>
          <a:p>
            <a:pPr>
              <a:buFontTx/>
              <a:buNone/>
            </a:pPr>
            <a:endParaRPr lang="en-US" dirty="0"/>
          </a:p>
        </p:txBody>
      </p:sp>
    </p:spTree>
    <p:extLst>
      <p:ext uri="{BB962C8B-B14F-4D97-AF65-F5344CB8AC3E}">
        <p14:creationId xmlns:p14="http://schemas.microsoft.com/office/powerpoint/2010/main" val="182627276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0" y="0"/>
            <a:ext cx="9144000" cy="6858000"/>
          </a:xfrm>
        </p:spPr>
        <p:txBody>
          <a:bodyPr/>
          <a:lstStyle/>
          <a:p>
            <a:pPr marL="609600" indent="-609600"/>
            <a:r>
              <a:rPr lang="ar-SA"/>
              <a:t>ويجب أن تصمم البرامج التدريبية </a:t>
            </a:r>
            <a:r>
              <a:rPr lang="ar-EG"/>
              <a:t>للمنتخبات الوطنية و الأندية </a:t>
            </a:r>
            <a:r>
              <a:rPr lang="ar-SA"/>
              <a:t>بطريقة تحاكي تصميم البرامج التدريبية للمستويات العليا ولكنها تختلف عنها فى درجة التقويم وذلك من خلال</a:t>
            </a:r>
            <a:r>
              <a:rPr lang="en-US"/>
              <a:t>:  </a:t>
            </a:r>
            <a:endParaRPr lang="ar-EG"/>
          </a:p>
          <a:p>
            <a:pPr marL="609600" indent="-609600">
              <a:buFontTx/>
              <a:buAutoNum type="arabicPeriod"/>
            </a:pPr>
            <a:r>
              <a:rPr lang="ar-EG"/>
              <a:t>ا</a:t>
            </a:r>
            <a:r>
              <a:rPr lang="ar-SA"/>
              <a:t>لاهتمام بنظم </a:t>
            </a:r>
            <a:r>
              <a:rPr lang="ar-EG"/>
              <a:t>إنتاج </a:t>
            </a:r>
            <a:r>
              <a:rPr lang="ar-SA"/>
              <a:t>الطاقة والتركيز عليها فى المجالات الرياضيةالمختلفة</a:t>
            </a:r>
            <a:r>
              <a:rPr lang="en-US"/>
              <a:t>. </a:t>
            </a:r>
          </a:p>
          <a:p>
            <a:pPr marL="609600" indent="-609600">
              <a:buFontTx/>
              <a:buAutoNum type="arabicPeriod"/>
            </a:pPr>
            <a:r>
              <a:rPr lang="ar-SA"/>
              <a:t>المسار الحركي  للأداء ويقصد به اختيار التمرينات التي يتشابه فيها المسار الزمني للقوة خلال الأداء مع المسار الزمني للقوة خلال التمرين</a:t>
            </a:r>
            <a:r>
              <a:rPr lang="ar-EG"/>
              <a:t> . </a:t>
            </a:r>
          </a:p>
          <a:p>
            <a:pPr marL="609600" indent="-609600">
              <a:buFontTx/>
              <a:buAutoNum type="arabicPeriod"/>
            </a:pPr>
            <a:r>
              <a:rPr lang="ar-SA"/>
              <a:t>المجموعات العضلية العاملة أثناء الأداء.</a:t>
            </a:r>
            <a:endParaRPr lang="ar-EG"/>
          </a:p>
          <a:p>
            <a:pPr marL="609600" indent="-609600">
              <a:buFontTx/>
              <a:buAutoNum type="arabicPeriod"/>
            </a:pPr>
            <a:r>
              <a:rPr lang="ar-EG"/>
              <a:t>نوع العمل و الإنقباض العضلي . </a:t>
            </a:r>
          </a:p>
          <a:p>
            <a:pPr marL="609600" indent="-609600">
              <a:buFontTx/>
              <a:buAutoNum type="arabicPeriod"/>
            </a:pPr>
            <a:endParaRPr lang="en-US"/>
          </a:p>
        </p:txBody>
      </p:sp>
    </p:spTree>
    <p:extLst>
      <p:ext uri="{BB962C8B-B14F-4D97-AF65-F5344CB8AC3E}">
        <p14:creationId xmlns:p14="http://schemas.microsoft.com/office/powerpoint/2010/main" val="419920615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ar-SA" b="1" dirty="0">
                <a:solidFill>
                  <a:schemeClr val="tx1"/>
                </a:solidFill>
                <a:cs typeface="+mn-cs"/>
              </a:rPr>
              <a:t>سادسا: الإحماء والتهدئة</a:t>
            </a:r>
            <a:r>
              <a:rPr lang="en-US" b="1" dirty="0">
                <a:solidFill>
                  <a:schemeClr val="tx1"/>
                </a:solidFill>
                <a:cs typeface="+mn-cs"/>
              </a:rPr>
              <a:t>:</a:t>
            </a:r>
          </a:p>
        </p:txBody>
      </p:sp>
      <p:sp>
        <p:nvSpPr>
          <p:cNvPr id="51203" name="Rectangle 3"/>
          <p:cNvSpPr>
            <a:spLocks noGrp="1" noChangeArrowheads="1"/>
          </p:cNvSpPr>
          <p:nvPr>
            <p:ph type="body" idx="1"/>
          </p:nvPr>
        </p:nvSpPr>
        <p:spPr>
          <a:xfrm>
            <a:off x="0" y="1600200"/>
            <a:ext cx="9144000" cy="5257800"/>
          </a:xfrm>
        </p:spPr>
        <p:txBody>
          <a:bodyPr/>
          <a:lstStyle/>
          <a:p>
            <a:pPr marL="609600" indent="-609600"/>
            <a:r>
              <a:rPr lang="ar-SA" dirty="0"/>
              <a:t>يجب على المدرب مراعاة أن يتضمن البرنامج التدريبي تدريبات للإحماء تعطى فى بداية كل جرعة تدريبية، بالإضافة إلى تدريبات للتهدئة تعطى فى نهاية كل جرعة تدريبية.</a:t>
            </a:r>
            <a:endParaRPr lang="ar-EG" dirty="0"/>
          </a:p>
          <a:p>
            <a:pPr marL="609600" indent="-609600"/>
            <a:r>
              <a:rPr lang="ar-SA" dirty="0"/>
              <a:t>أهمية الإحماء إلى : </a:t>
            </a:r>
            <a:endParaRPr lang="ar-EG" dirty="0"/>
          </a:p>
          <a:p>
            <a:pPr marL="609600" indent="-609600"/>
            <a:r>
              <a:rPr lang="ar-SA" dirty="0"/>
              <a:t>إعداد اللاعب للمجهود العنيف من خلال رفع درجة حرارةالجسم</a:t>
            </a:r>
            <a:r>
              <a:rPr lang="ar-EG" dirty="0"/>
              <a:t>.</a:t>
            </a:r>
            <a:endParaRPr lang="ar-SA" dirty="0"/>
          </a:p>
          <a:p>
            <a:pPr marL="609600" indent="-609600"/>
            <a:r>
              <a:rPr lang="ar-SA" dirty="0"/>
              <a:t>زيادة معدل التنفس . </a:t>
            </a:r>
          </a:p>
          <a:p>
            <a:pPr marL="609600" indent="-609600"/>
            <a:r>
              <a:rPr lang="ar-SA" dirty="0"/>
              <a:t>زيادة معدل ضربات</a:t>
            </a:r>
            <a:r>
              <a:rPr lang="ar-EG" dirty="0"/>
              <a:t> </a:t>
            </a:r>
            <a:r>
              <a:rPr lang="ar-SA" dirty="0"/>
              <a:t>القلب .</a:t>
            </a:r>
          </a:p>
          <a:p>
            <a:pPr marL="609600" indent="-609600"/>
            <a:r>
              <a:rPr lang="ar-SA" dirty="0"/>
              <a:t>الوقاية من تمزق العضلات بتمرينات</a:t>
            </a:r>
            <a:r>
              <a:rPr lang="ar-EG" dirty="0"/>
              <a:t> </a:t>
            </a:r>
            <a:r>
              <a:rPr lang="ar-SA" dirty="0"/>
              <a:t>الإطالة . </a:t>
            </a:r>
            <a:endParaRPr lang="en-US" dirty="0"/>
          </a:p>
        </p:txBody>
      </p:sp>
    </p:spTree>
    <p:extLst>
      <p:ext uri="{BB962C8B-B14F-4D97-AF65-F5344CB8AC3E}">
        <p14:creationId xmlns:p14="http://schemas.microsoft.com/office/powerpoint/2010/main" val="261265196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0" y="0"/>
            <a:ext cx="9144000" cy="6858000"/>
          </a:xfrm>
        </p:spPr>
        <p:txBody>
          <a:bodyPr/>
          <a:lstStyle/>
          <a:p>
            <a:pPr marL="609600" indent="-609600">
              <a:buFontTx/>
              <a:buNone/>
            </a:pPr>
            <a:r>
              <a:rPr lang="ar-SA"/>
              <a:t>كما تساعد عمليات التهدئة فى نهاية</a:t>
            </a:r>
            <a:r>
              <a:rPr lang="ar-EG"/>
              <a:t> </a:t>
            </a:r>
            <a:r>
              <a:rPr lang="ar-SA"/>
              <a:t>الوحدة التدريبية على </a:t>
            </a:r>
            <a:r>
              <a:rPr lang="ar-EG"/>
              <a:t> الآتي:</a:t>
            </a:r>
          </a:p>
          <a:p>
            <a:pPr marL="609600" indent="-609600">
              <a:buFontTx/>
              <a:buNone/>
            </a:pPr>
            <a:r>
              <a:rPr lang="ar-EG"/>
              <a:t> </a:t>
            </a:r>
          </a:p>
          <a:p>
            <a:pPr marL="609600" indent="-609600"/>
            <a:r>
              <a:rPr lang="ar-SA"/>
              <a:t>تقليل معدلات وظائف أجهزة الجسم</a:t>
            </a:r>
            <a:r>
              <a:rPr lang="ar-EG"/>
              <a:t> . </a:t>
            </a:r>
            <a:r>
              <a:rPr lang="ar-SA"/>
              <a:t> </a:t>
            </a:r>
            <a:endParaRPr lang="ar-EG"/>
          </a:p>
          <a:p>
            <a:pPr marL="609600" indent="-609600"/>
            <a:r>
              <a:rPr lang="ar-SA"/>
              <a:t>تخليص الجسم من نفايات التمثيل الغذائي بصورة أفضل وأسرع</a:t>
            </a:r>
            <a:r>
              <a:rPr lang="ar-EG"/>
              <a:t>. </a:t>
            </a:r>
          </a:p>
          <a:p>
            <a:pPr marL="609600" indent="-609600">
              <a:buFontTx/>
              <a:buAutoNum type="arabicPeriod"/>
            </a:pPr>
            <a:r>
              <a:rPr lang="ar-SA"/>
              <a:t>التخلص من حامض اللاكتيك </a:t>
            </a:r>
            <a:r>
              <a:rPr lang="ar-EG"/>
              <a:t>المتراكم في </a:t>
            </a:r>
            <a:r>
              <a:rPr lang="ar-SA"/>
              <a:t>العضلات والدم.</a:t>
            </a:r>
            <a:endParaRPr lang="en-US"/>
          </a:p>
        </p:txBody>
      </p:sp>
    </p:spTree>
    <p:extLst>
      <p:ext uri="{BB962C8B-B14F-4D97-AF65-F5344CB8AC3E}">
        <p14:creationId xmlns:p14="http://schemas.microsoft.com/office/powerpoint/2010/main" val="24689628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ar-SA" b="1" dirty="0">
                <a:solidFill>
                  <a:schemeClr val="tx1"/>
                </a:solidFill>
                <a:cs typeface="+mn-cs"/>
              </a:rPr>
              <a:t>سابعاً: التقدم المناسب بدرجات الحمل</a:t>
            </a:r>
            <a:r>
              <a:rPr lang="ar-EG" b="1" dirty="0">
                <a:solidFill>
                  <a:schemeClr val="tx1"/>
                </a:solidFill>
                <a:cs typeface="+mn-cs"/>
              </a:rPr>
              <a:t> :</a:t>
            </a:r>
            <a:endParaRPr lang="en-US" b="1" dirty="0">
              <a:solidFill>
                <a:schemeClr val="tx1"/>
              </a:solidFill>
              <a:cs typeface="+mn-cs"/>
            </a:endParaRPr>
          </a:p>
        </p:txBody>
      </p:sp>
      <p:sp>
        <p:nvSpPr>
          <p:cNvPr id="53251" name="Rectangle 3"/>
          <p:cNvSpPr>
            <a:spLocks noGrp="1" noChangeArrowheads="1"/>
          </p:cNvSpPr>
          <p:nvPr>
            <p:ph type="body" idx="1"/>
          </p:nvPr>
        </p:nvSpPr>
        <p:spPr>
          <a:xfrm>
            <a:off x="0" y="1600200"/>
            <a:ext cx="9144000" cy="5257800"/>
          </a:xfrm>
        </p:spPr>
        <p:txBody>
          <a:bodyPr/>
          <a:lstStyle/>
          <a:p>
            <a:r>
              <a:rPr lang="ar-SA"/>
              <a:t>إن الوصول إلى التكيف لجسم الناشئين يمكن تحقيقه بأفضل صورة ممكنةإذا ما تم اتباع مبادئ التقدم المناسب بدرجات حمل التدريب </a:t>
            </a:r>
            <a:r>
              <a:rPr lang="ar-EG"/>
              <a:t>.</a:t>
            </a:r>
          </a:p>
          <a:p>
            <a:endParaRPr lang="en-US"/>
          </a:p>
        </p:txBody>
      </p:sp>
      <p:pic>
        <p:nvPicPr>
          <p:cNvPr id="53252" name="Picture 4" descr="Fig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852738"/>
            <a:ext cx="8280400" cy="347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55578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ar-SA" dirty="0">
                <a:solidFill>
                  <a:schemeClr val="tx1"/>
                </a:solidFill>
                <a:cs typeface="+mn-cs"/>
              </a:rPr>
              <a:t>ثامناً: </a:t>
            </a:r>
            <a:r>
              <a:rPr lang="ar-SA" dirty="0" smtClean="0">
                <a:solidFill>
                  <a:schemeClr val="tx1"/>
                </a:solidFill>
                <a:cs typeface="+mn-cs"/>
              </a:rPr>
              <a:t>التنوع </a:t>
            </a:r>
            <a:r>
              <a:rPr lang="ar-SA" dirty="0">
                <a:solidFill>
                  <a:schemeClr val="tx1"/>
                </a:solidFill>
                <a:cs typeface="+mn-cs"/>
              </a:rPr>
              <a:t>: </a:t>
            </a:r>
            <a:r>
              <a:rPr lang="ar-EG" dirty="0" smtClean="0">
                <a:solidFill>
                  <a:schemeClr val="tx1"/>
                </a:solidFill>
                <a:cs typeface="+mn-cs"/>
              </a:rPr>
              <a:t/>
            </a:r>
            <a:br>
              <a:rPr lang="ar-EG" dirty="0" smtClean="0">
                <a:solidFill>
                  <a:schemeClr val="tx1"/>
                </a:solidFill>
                <a:cs typeface="+mn-cs"/>
              </a:rPr>
            </a:br>
            <a:r>
              <a:rPr lang="en-US" dirty="0" smtClean="0">
                <a:solidFill>
                  <a:schemeClr val="tx1"/>
                </a:solidFill>
                <a:cs typeface="+mn-cs"/>
              </a:rPr>
              <a:t>Diversity</a:t>
            </a:r>
            <a:endParaRPr lang="en-US" dirty="0">
              <a:solidFill>
                <a:schemeClr val="tx1"/>
              </a:solidFill>
              <a:cs typeface="+mn-cs"/>
            </a:endParaRPr>
          </a:p>
        </p:txBody>
      </p:sp>
      <p:sp>
        <p:nvSpPr>
          <p:cNvPr id="54275" name="Rectangle 3"/>
          <p:cNvSpPr>
            <a:spLocks noGrp="1" noChangeArrowheads="1"/>
          </p:cNvSpPr>
          <p:nvPr>
            <p:ph type="body" idx="1"/>
          </p:nvPr>
        </p:nvSpPr>
        <p:spPr>
          <a:xfrm>
            <a:off x="0" y="1600200"/>
            <a:ext cx="9144000" cy="5257800"/>
          </a:xfrm>
        </p:spPr>
        <p:txBody>
          <a:bodyPr/>
          <a:lstStyle/>
          <a:p>
            <a:pPr>
              <a:buFontTx/>
              <a:buNone/>
            </a:pPr>
            <a:endParaRPr lang="ar-EG"/>
          </a:p>
        </p:txBody>
      </p:sp>
      <p:pic>
        <p:nvPicPr>
          <p:cNvPr id="54277" name="Picture 5" descr="ANd9GcQSTwzpw_JTdwI06gYC2JwVISqZSGFPydF01-qfbV-onBpWy7_w9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1628775"/>
            <a:ext cx="3348037" cy="2089150"/>
          </a:xfrm>
          <a:prstGeom prst="rect">
            <a:avLst/>
          </a:prstGeom>
          <a:noFill/>
          <a:extLst>
            <a:ext uri="{909E8E84-426E-40DD-AFC4-6F175D3DCCD1}">
              <a14:hiddenFill xmlns:a14="http://schemas.microsoft.com/office/drawing/2010/main">
                <a:solidFill>
                  <a:srgbClr val="FFFFFF"/>
                </a:solidFill>
              </a14:hiddenFill>
            </a:ext>
          </a:extLst>
        </p:spPr>
      </p:pic>
      <p:sp>
        <p:nvSpPr>
          <p:cNvPr id="54279" name="AutoShape 7" descr="Z"/>
          <p:cNvSpPr>
            <a:spLocks noChangeAspect="1" noChangeArrowheads="1"/>
          </p:cNvSpPr>
          <p:nvPr/>
        </p:nvSpPr>
        <p:spPr bwMode="auto">
          <a:xfrm>
            <a:off x="8924925" y="460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sp>
        <p:nvSpPr>
          <p:cNvPr id="54281" name="AutoShape 9" descr="Z"/>
          <p:cNvSpPr>
            <a:spLocks noChangeAspect="1" noChangeArrowheads="1"/>
          </p:cNvSpPr>
          <p:nvPr/>
        </p:nvSpPr>
        <p:spPr bwMode="auto">
          <a:xfrm>
            <a:off x="8924925" y="460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pic>
        <p:nvPicPr>
          <p:cNvPr id="54283" name="Picture 11" descr="ANd9GcRmL_PSNa65kIMriPZGXfIJyyqCL7cWzJ4K2IKoflgXa0E2nQL6cZrUuAt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1628775"/>
            <a:ext cx="3074987" cy="2087563"/>
          </a:xfrm>
          <a:prstGeom prst="rect">
            <a:avLst/>
          </a:prstGeom>
          <a:noFill/>
          <a:extLst>
            <a:ext uri="{909E8E84-426E-40DD-AFC4-6F175D3DCCD1}">
              <a14:hiddenFill xmlns:a14="http://schemas.microsoft.com/office/drawing/2010/main">
                <a:solidFill>
                  <a:srgbClr val="FFFFFF"/>
                </a:solidFill>
              </a14:hiddenFill>
            </a:ext>
          </a:extLst>
        </p:spPr>
      </p:pic>
      <p:sp>
        <p:nvSpPr>
          <p:cNvPr id="54285" name="AutoShape 13" descr="2Q=="/>
          <p:cNvSpPr>
            <a:spLocks noChangeAspect="1" noChangeArrowheads="1"/>
          </p:cNvSpPr>
          <p:nvPr/>
        </p:nvSpPr>
        <p:spPr bwMode="auto">
          <a:xfrm>
            <a:off x="8924925" y="460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sp>
        <p:nvSpPr>
          <p:cNvPr id="54287" name="AutoShape 15" descr="2Q=="/>
          <p:cNvSpPr>
            <a:spLocks noChangeAspect="1" noChangeArrowheads="1"/>
          </p:cNvSpPr>
          <p:nvPr/>
        </p:nvSpPr>
        <p:spPr bwMode="auto">
          <a:xfrm>
            <a:off x="8924925" y="460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pic>
        <p:nvPicPr>
          <p:cNvPr id="54291" name="Picture 19" descr="ANd9GcQj2mPL4dhOCZDuwWPTmVi6k61DCoDjeTr7XnVz84oDZ4Ey-jmAL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716338"/>
            <a:ext cx="5219700" cy="3141662"/>
          </a:xfrm>
          <a:prstGeom prst="rect">
            <a:avLst/>
          </a:prstGeom>
          <a:noFill/>
          <a:extLst>
            <a:ext uri="{909E8E84-426E-40DD-AFC4-6F175D3DCCD1}">
              <a14:hiddenFill xmlns:a14="http://schemas.microsoft.com/office/drawing/2010/main">
                <a:solidFill>
                  <a:srgbClr val="FFFFFF"/>
                </a:solidFill>
              </a14:hiddenFill>
            </a:ext>
          </a:extLst>
        </p:spPr>
      </p:pic>
      <p:sp>
        <p:nvSpPr>
          <p:cNvPr id="54293" name="AutoShape 21" descr="Z"/>
          <p:cNvSpPr>
            <a:spLocks noChangeAspect="1" noChangeArrowheads="1"/>
          </p:cNvSpPr>
          <p:nvPr/>
        </p:nvSpPr>
        <p:spPr bwMode="auto">
          <a:xfrm>
            <a:off x="8924925" y="460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ar-EG"/>
          </a:p>
        </p:txBody>
      </p:sp>
      <p:pic>
        <p:nvPicPr>
          <p:cNvPr id="54295" name="Picture 23" descr="ANd9GcROS3ZG29N6TQISMVET2Pi_dGug2bm6Yg8TgNc4WPsBR5oEWBz4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16338"/>
            <a:ext cx="3878263" cy="3141662"/>
          </a:xfrm>
          <a:prstGeom prst="rect">
            <a:avLst/>
          </a:prstGeom>
          <a:noFill/>
          <a:extLst>
            <a:ext uri="{909E8E84-426E-40DD-AFC4-6F175D3DCCD1}">
              <a14:hiddenFill xmlns:a14="http://schemas.microsoft.com/office/drawing/2010/main">
                <a:solidFill>
                  <a:srgbClr val="FFFFFF"/>
                </a:solidFill>
              </a14:hiddenFill>
            </a:ext>
          </a:extLst>
        </p:spPr>
      </p:pic>
      <p:pic>
        <p:nvPicPr>
          <p:cNvPr id="14" name="صورة 4" descr="203293_BIGPORTRAIT.jpg"/>
          <p:cNvPicPr>
            <a:picLocks noChangeAspect="1"/>
          </p:cNvPicPr>
          <p:nvPr/>
        </p:nvPicPr>
        <p:blipFill>
          <a:blip r:embed="rId6" cstate="print"/>
          <a:stretch>
            <a:fillRect/>
          </a:stretch>
        </p:blipFill>
        <p:spPr>
          <a:xfrm>
            <a:off x="152400" y="822325"/>
            <a:ext cx="2252634" cy="2895600"/>
          </a:xfrm>
          <a:prstGeom prst="rect">
            <a:avLst/>
          </a:prstGeom>
        </p:spPr>
      </p:pic>
    </p:spTree>
    <p:extLst>
      <p:ext uri="{BB962C8B-B14F-4D97-AF65-F5344CB8AC3E}">
        <p14:creationId xmlns:p14="http://schemas.microsoft.com/office/powerpoint/2010/main" val="313932127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28600"/>
            <a:ext cx="8229600" cy="1066800"/>
          </a:xfrm>
        </p:spPr>
        <p:txBody>
          <a:bodyPr/>
          <a:lstStyle/>
          <a:p>
            <a:r>
              <a:rPr lang="ar-EG" dirty="0">
                <a:solidFill>
                  <a:schemeClr val="tx1"/>
                </a:solidFill>
                <a:cs typeface="+mn-cs"/>
              </a:rPr>
              <a:t>ثانياً : طرق التدريب الرياضي </a:t>
            </a:r>
            <a:endParaRPr lang="en-US" dirty="0">
              <a:solidFill>
                <a:schemeClr val="tx1"/>
              </a:solidFill>
              <a:cs typeface="+mn-cs"/>
            </a:endParaRPr>
          </a:p>
        </p:txBody>
      </p:sp>
      <p:pic>
        <p:nvPicPr>
          <p:cNvPr id="3" name="Picture 2"/>
          <p:cNvPicPr>
            <a:picLocks noChangeAspect="1" noChangeArrowheads="1"/>
          </p:cNvPicPr>
          <p:nvPr/>
        </p:nvPicPr>
        <p:blipFill>
          <a:blip r:embed="rId2" cstate="print"/>
          <a:srcRect/>
          <a:stretch>
            <a:fillRect/>
          </a:stretch>
        </p:blipFill>
        <p:spPr bwMode="auto">
          <a:xfrm>
            <a:off x="381000" y="1219200"/>
            <a:ext cx="8077200" cy="5457825"/>
          </a:xfrm>
          <a:prstGeom prst="rect">
            <a:avLst/>
          </a:prstGeom>
          <a:noFill/>
          <a:ln w="9525">
            <a:noFill/>
            <a:miter lim="800000"/>
            <a:headEnd/>
            <a:tailEnd/>
          </a:ln>
        </p:spPr>
      </p:pic>
    </p:spTree>
    <p:extLst>
      <p:ext uri="{BB962C8B-B14F-4D97-AF65-F5344CB8AC3E}">
        <p14:creationId xmlns:p14="http://schemas.microsoft.com/office/powerpoint/2010/main" val="100923139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0" y="0"/>
            <a:ext cx="9144000" cy="6858000"/>
          </a:xfrm>
        </p:spPr>
        <p:txBody>
          <a:bodyPr/>
          <a:lstStyle/>
          <a:p>
            <a:pPr marL="609600" indent="-609600">
              <a:buFontTx/>
              <a:buNone/>
            </a:pPr>
            <a:r>
              <a:rPr lang="ar-EG" b="1" dirty="0"/>
              <a:t>  مقدمة :</a:t>
            </a:r>
          </a:p>
          <a:p>
            <a:pPr marL="609600" indent="-609600">
              <a:buFontTx/>
              <a:buNone/>
            </a:pPr>
            <a:r>
              <a:rPr lang="ar-EG" b="1" dirty="0" smtClean="0"/>
              <a:t>       للوصول </a:t>
            </a:r>
            <a:r>
              <a:rPr lang="ar-EG" b="1" dirty="0"/>
              <a:t>إلى الكفاءة الرياضية ومتطلبتها المختلفة كالياقة البدنية واللياقة الوظيفية اللياقة الحركية ، لابد من إتباع طرق </a:t>
            </a:r>
            <a:r>
              <a:rPr lang="ar-EG" b="1" dirty="0" smtClean="0"/>
              <a:t>التدريب المناسبة </a:t>
            </a:r>
            <a:r>
              <a:rPr lang="ar-EG" b="1" dirty="0"/>
              <a:t>لكل هدف ، حيث تعمل الطرق التدريبية المختلفة على الإرتقاء بمستوى تلك القدرات من خلال الإستخدام الأمثل لها بما يناسب مكونات التدريب ، وعلى ذلك فإن طرق التدريب المناسبة المتعارف عليها هي :</a:t>
            </a:r>
            <a:r>
              <a:rPr lang="ar-EG" dirty="0"/>
              <a:t> </a:t>
            </a:r>
          </a:p>
          <a:p>
            <a:pPr marL="609600" indent="-609600">
              <a:buFontTx/>
              <a:buNone/>
            </a:pPr>
            <a:r>
              <a:rPr lang="ar-EG" b="1" dirty="0"/>
              <a:t>أولاً : الطرق الخاصة بالحمل المستمر وتشمل</a:t>
            </a:r>
            <a:r>
              <a:rPr lang="ar-EG" dirty="0"/>
              <a:t> </a:t>
            </a:r>
          </a:p>
          <a:p>
            <a:pPr marL="609600" indent="-609600">
              <a:buFontTx/>
              <a:buAutoNum type="arabicPeriod"/>
            </a:pPr>
            <a:r>
              <a:rPr lang="ar-EG" dirty="0"/>
              <a:t>طريقة الحمل المستمر . </a:t>
            </a:r>
            <a:r>
              <a:rPr lang="en-US" dirty="0" smtClean="0"/>
              <a:t>Continuity Method</a:t>
            </a:r>
            <a:endParaRPr lang="ar-EG" dirty="0"/>
          </a:p>
          <a:p>
            <a:pPr marL="609600" indent="-609600">
              <a:buFontTx/>
              <a:buAutoNum type="arabicPeriod"/>
            </a:pPr>
            <a:r>
              <a:rPr lang="ar-EG" dirty="0"/>
              <a:t>طريقة الحمل المتغير </a:t>
            </a:r>
            <a:r>
              <a:rPr lang="ar-EG" dirty="0" smtClean="0"/>
              <a:t>.</a:t>
            </a:r>
            <a:r>
              <a:rPr lang="en-US" dirty="0" smtClean="0"/>
              <a:t>Changing Method</a:t>
            </a:r>
            <a:endParaRPr lang="ar-EG" dirty="0"/>
          </a:p>
          <a:p>
            <a:pPr marL="609600" indent="-609600">
              <a:buFontTx/>
              <a:buAutoNum type="arabicPeriod"/>
            </a:pPr>
            <a:r>
              <a:rPr lang="ar-EG" dirty="0"/>
              <a:t>طريقة الفارتلك . </a:t>
            </a:r>
            <a:r>
              <a:rPr lang="en-US" dirty="0" smtClean="0"/>
              <a:t>Fartlek</a:t>
            </a:r>
            <a:endParaRPr lang="en-US" dirty="0"/>
          </a:p>
        </p:txBody>
      </p:sp>
    </p:spTree>
    <p:extLst>
      <p:ext uri="{BB962C8B-B14F-4D97-AF65-F5344CB8AC3E}">
        <p14:creationId xmlns:p14="http://schemas.microsoft.com/office/powerpoint/2010/main" val="281696138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0" y="0"/>
            <a:ext cx="9144000" cy="6858000"/>
          </a:xfrm>
        </p:spPr>
        <p:txBody>
          <a:bodyPr/>
          <a:lstStyle/>
          <a:p>
            <a:pPr marL="609600" indent="-609600">
              <a:buFontTx/>
              <a:buNone/>
            </a:pPr>
            <a:r>
              <a:rPr lang="ar-EG" b="1" dirty="0"/>
              <a:t>ثانياً : طريقة الإعادات أو التكرارات</a:t>
            </a:r>
            <a:r>
              <a:rPr lang="en-US" dirty="0"/>
              <a:t> . </a:t>
            </a:r>
            <a:r>
              <a:rPr lang="en-US" dirty="0" smtClean="0"/>
              <a:t>Repetition Method </a:t>
            </a:r>
            <a:endParaRPr lang="en-US" dirty="0"/>
          </a:p>
          <a:p>
            <a:pPr marL="609600" indent="-609600">
              <a:buFontTx/>
              <a:buNone/>
            </a:pPr>
            <a:endParaRPr lang="ar-EG" dirty="0"/>
          </a:p>
          <a:p>
            <a:pPr marL="609600" indent="-609600">
              <a:buFontTx/>
              <a:buNone/>
            </a:pPr>
            <a:r>
              <a:rPr lang="ar-EG" b="1" dirty="0"/>
              <a:t>ثالثاً : طريقة التدريب الفتري وتشمل</a:t>
            </a:r>
            <a:r>
              <a:rPr lang="ar-EG" dirty="0"/>
              <a:t> : ـــــــ</a:t>
            </a:r>
          </a:p>
          <a:p>
            <a:pPr marL="609600" indent="-609600">
              <a:buFontTx/>
              <a:buAutoNum type="arabicPeriod"/>
            </a:pPr>
            <a:r>
              <a:rPr lang="ar-EG" dirty="0"/>
              <a:t>التدريب الفتري منخفض الشدة .</a:t>
            </a:r>
          </a:p>
          <a:p>
            <a:pPr marL="609600" indent="-609600">
              <a:buFontTx/>
              <a:buAutoNum type="arabicPeriod"/>
            </a:pPr>
            <a:r>
              <a:rPr lang="ar-EG" dirty="0"/>
              <a:t>التدريب الفتري مرتفع الشدة .</a:t>
            </a:r>
          </a:p>
          <a:p>
            <a:pPr marL="609600" indent="-609600">
              <a:buFontTx/>
              <a:buNone/>
            </a:pPr>
            <a:endParaRPr lang="ar-EG" dirty="0"/>
          </a:p>
          <a:p>
            <a:pPr marL="609600" indent="-609600">
              <a:buFontTx/>
              <a:buNone/>
            </a:pPr>
            <a:r>
              <a:rPr lang="en-US" dirty="0"/>
              <a:t> </a:t>
            </a:r>
            <a:r>
              <a:rPr lang="ar-EG" b="1" dirty="0"/>
              <a:t>رابعاً : طريقة التقويم والمسابقات </a:t>
            </a:r>
            <a:r>
              <a:rPr lang="en-US" b="1" dirty="0" smtClean="0"/>
              <a:t>Competitive and Trial </a:t>
            </a:r>
            <a:r>
              <a:rPr lang="en-US" b="1" dirty="0" err="1" smtClean="0"/>
              <a:t>Mathod</a:t>
            </a:r>
            <a:r>
              <a:rPr lang="ar-EG" b="1" dirty="0" smtClean="0"/>
              <a:t>.</a:t>
            </a:r>
            <a:endParaRPr lang="ar-EG" b="1" dirty="0"/>
          </a:p>
          <a:p>
            <a:pPr marL="609600" indent="-609600">
              <a:buFontTx/>
              <a:buNone/>
            </a:pPr>
            <a:endParaRPr lang="en-US" dirty="0"/>
          </a:p>
        </p:txBody>
      </p:sp>
    </p:spTree>
    <p:extLst>
      <p:ext uri="{BB962C8B-B14F-4D97-AF65-F5344CB8AC3E}">
        <p14:creationId xmlns:p14="http://schemas.microsoft.com/office/powerpoint/2010/main" val="129196232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1196975"/>
          </a:xfrm>
        </p:spPr>
        <p:txBody>
          <a:bodyPr>
            <a:normAutofit/>
          </a:bodyPr>
          <a:lstStyle/>
          <a:p>
            <a:r>
              <a:rPr lang="ar-EG" b="1" dirty="0">
                <a:solidFill>
                  <a:schemeClr val="tx1"/>
                </a:solidFill>
                <a:cs typeface="+mn-cs"/>
              </a:rPr>
              <a:t>أولاً : الطرق الخاصة بالحمل المستمر :ـ</a:t>
            </a:r>
            <a:r>
              <a:rPr lang="ar-EG" dirty="0">
                <a:solidFill>
                  <a:schemeClr val="tx1"/>
                </a:solidFill>
                <a:cs typeface="+mn-cs"/>
              </a:rPr>
              <a:t> </a:t>
            </a:r>
            <a:endParaRPr lang="en-US" dirty="0">
              <a:solidFill>
                <a:schemeClr val="tx1"/>
              </a:solidFill>
              <a:cs typeface="+mn-cs"/>
            </a:endParaRPr>
          </a:p>
        </p:txBody>
      </p:sp>
      <p:sp>
        <p:nvSpPr>
          <p:cNvPr id="12291" name="Rectangle 3"/>
          <p:cNvSpPr>
            <a:spLocks noGrp="1" noChangeArrowheads="1"/>
          </p:cNvSpPr>
          <p:nvPr>
            <p:ph type="body" idx="1"/>
          </p:nvPr>
        </p:nvSpPr>
        <p:spPr>
          <a:xfrm>
            <a:off x="0" y="1600200"/>
            <a:ext cx="9144000" cy="5257800"/>
          </a:xfrm>
        </p:spPr>
        <p:txBody>
          <a:bodyPr/>
          <a:lstStyle/>
          <a:p>
            <a:r>
              <a:rPr lang="ar-EG" dirty="0"/>
              <a:t>وتهدف إلى تنمية الكفاءة الوظيفية للقلب والدورة الدموية والرئتين للحصول على  أفضل القدرات الهوائية " التحمل الهوائي " . وغالباً ما تستخدم الطرق الخاصة بالحمل المستمر في </a:t>
            </a:r>
            <a:r>
              <a:rPr lang="ar-EG" dirty="0" smtClean="0"/>
              <a:t>فترة </a:t>
            </a:r>
            <a:r>
              <a:rPr lang="ar-EG" dirty="0"/>
              <a:t>الإعداد العام كنوع مميز لتشكيل حمل التدريب المناسب لهذه الفترة . </a:t>
            </a:r>
          </a:p>
          <a:p>
            <a:r>
              <a:rPr lang="ar-EG" dirty="0"/>
              <a:t>وتتميز طريقة التدريب بالحمل المستمر بطول زمن دوام مثير التدريب وتتصف تلك الطرق بالوصول باللاعب إلى حدود </a:t>
            </a:r>
            <a:r>
              <a:rPr lang="ar-EG" dirty="0" smtClean="0"/>
              <a:t>التعب </a:t>
            </a:r>
            <a:r>
              <a:rPr lang="ar-EG" dirty="0"/>
              <a:t>ومقاومته ، حيث يسبب تحميلاً بدنياً وعصبياً كبيراً على أجهزة الجسم الوظيفية . </a:t>
            </a:r>
            <a:endParaRPr lang="en-US" dirty="0"/>
          </a:p>
        </p:txBody>
      </p:sp>
    </p:spTree>
    <p:extLst>
      <p:ext uri="{BB962C8B-B14F-4D97-AF65-F5344CB8AC3E}">
        <p14:creationId xmlns:p14="http://schemas.microsoft.com/office/powerpoint/2010/main" val="2153631804"/>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0" y="0"/>
            <a:ext cx="9144000" cy="6858000"/>
          </a:xfrm>
        </p:spPr>
        <p:txBody>
          <a:bodyPr/>
          <a:lstStyle/>
          <a:p>
            <a:r>
              <a:rPr lang="ar-EG" b="1" u="sng"/>
              <a:t>حجم الحمل :</a:t>
            </a:r>
          </a:p>
          <a:p>
            <a:pPr>
              <a:buFontTx/>
              <a:buNone/>
            </a:pPr>
            <a:r>
              <a:rPr lang="ar-EG"/>
              <a:t> يكون فيها حجم الحمل كبير جداً ، إما مستمر أو متغير أو على هيئة تكرارات .</a:t>
            </a:r>
          </a:p>
          <a:p>
            <a:r>
              <a:rPr lang="ar-EG" b="1" u="sng"/>
              <a:t>شدة الحمل  :</a:t>
            </a:r>
          </a:p>
          <a:p>
            <a:pPr>
              <a:buFontTx/>
              <a:buNone/>
            </a:pPr>
            <a:r>
              <a:rPr lang="ar-EG"/>
              <a:t> تكون الشدة متوسطة إلى عالية نسبياً أي من 75.50 % .</a:t>
            </a:r>
          </a:p>
          <a:p>
            <a:pPr>
              <a:buFontTx/>
              <a:buNone/>
            </a:pPr>
            <a:r>
              <a:rPr lang="ar-EG" b="1" u="sng"/>
              <a:t> فترة الراحة : </a:t>
            </a:r>
          </a:p>
          <a:p>
            <a:pPr>
              <a:buFontTx/>
              <a:buNone/>
            </a:pPr>
            <a:r>
              <a:rPr lang="ar-EG"/>
              <a:t>إما أن تكون الراحة في نهاية التدريب أو تكون بينية لكنها ليست راحة تامة . </a:t>
            </a:r>
          </a:p>
          <a:p>
            <a:r>
              <a:rPr lang="ar-EG" b="1" u="sng"/>
              <a:t>حجم الحمل :</a:t>
            </a:r>
            <a:r>
              <a:rPr lang="ar-EG" b="1"/>
              <a:t>       </a:t>
            </a:r>
            <a:r>
              <a:rPr lang="ar-EG"/>
              <a:t>كبير جداً ومستمر .</a:t>
            </a:r>
            <a:endParaRPr lang="en-US"/>
          </a:p>
          <a:p>
            <a:r>
              <a:rPr lang="ar-EG" b="1" u="sng"/>
              <a:t> الشدة : </a:t>
            </a:r>
            <a:r>
              <a:rPr lang="en-US" b="1"/>
              <a:t>             </a:t>
            </a:r>
            <a:r>
              <a:rPr lang="ar-EG" b="1"/>
              <a:t>متوسطة إلى عالية نسبياً 50 – 75 % .</a:t>
            </a:r>
            <a:endParaRPr lang="en-US" b="1"/>
          </a:p>
          <a:p>
            <a:r>
              <a:rPr lang="en-US"/>
              <a:t> </a:t>
            </a:r>
            <a:r>
              <a:rPr lang="ar-EG" b="1" u="sng"/>
              <a:t>فترات الراحة :</a:t>
            </a:r>
            <a:r>
              <a:rPr lang="ar-EG"/>
              <a:t>        في نهاية التدريب فقط . </a:t>
            </a:r>
            <a:endParaRPr lang="ar-EG" b="1"/>
          </a:p>
          <a:p>
            <a:pPr>
              <a:buFontTx/>
              <a:buNone/>
            </a:pPr>
            <a:endParaRPr lang="ar-EG"/>
          </a:p>
          <a:p>
            <a:pPr>
              <a:buFontTx/>
              <a:buNone/>
            </a:pPr>
            <a:endParaRPr lang="en-US"/>
          </a:p>
        </p:txBody>
      </p:sp>
    </p:spTree>
    <p:extLst>
      <p:ext uri="{BB962C8B-B14F-4D97-AF65-F5344CB8AC3E}">
        <p14:creationId xmlns:p14="http://schemas.microsoft.com/office/powerpoint/2010/main" val="4119887757"/>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0" y="0"/>
            <a:ext cx="9144000" cy="6858000"/>
          </a:xfrm>
        </p:spPr>
        <p:txBody>
          <a:bodyPr/>
          <a:lstStyle/>
          <a:p>
            <a:pPr>
              <a:buFontTx/>
              <a:buNone/>
            </a:pPr>
            <a:r>
              <a:rPr lang="ar-EG" b="1" u="sng"/>
              <a:t>الهدف من الطريقة : </a:t>
            </a:r>
          </a:p>
          <a:p>
            <a:pPr>
              <a:buFontTx/>
              <a:buNone/>
            </a:pPr>
            <a:r>
              <a:rPr lang="ar-EG"/>
              <a:t>تنمية " التحمل الهوائي " والإرتقاء بمستوى كفاءة القلب والرئتين والدورة الدموية .</a:t>
            </a:r>
          </a:p>
          <a:p>
            <a:r>
              <a:rPr lang="ar-EG"/>
              <a:t>فقد لوحظ أن أول رد فعل لدى اللاعبين عند تعرضهم للتدريب بالحمل المستمر هو زيادة معدل النبض ، بعدها تكيف الجسم على هذا النوع من الحمل وذلك بزيادة معدل حجم الدفع القلبي في كل نبضة ، بسبب إتساع حجرات القلب وزيادة مطاطيتها .  </a:t>
            </a:r>
          </a:p>
          <a:p>
            <a:r>
              <a:rPr lang="ar-EG"/>
              <a:t>كما يعمل التدريب بالحمل المستمر المتزايد تدريجياً إلى تحسين مستوى الطاقة الكامنة بالعضلات شريطة إعطاء وقت كاف لذلك . </a:t>
            </a:r>
            <a:endParaRPr lang="en-US"/>
          </a:p>
        </p:txBody>
      </p:sp>
      <p:pic>
        <p:nvPicPr>
          <p:cNvPr id="3" name="Picture 4"/>
          <p:cNvPicPr>
            <a:picLocks noChangeAspect="1" noChangeArrowheads="1"/>
          </p:cNvPicPr>
          <p:nvPr/>
        </p:nvPicPr>
        <p:blipFill>
          <a:blip r:embed="rId2" cstate="print"/>
          <a:srcRect l="15178" t="26167" r="35709" b="16667"/>
          <a:stretch>
            <a:fillRect/>
          </a:stretch>
        </p:blipFill>
        <p:spPr bwMode="auto">
          <a:xfrm>
            <a:off x="1295400" y="4114800"/>
            <a:ext cx="6781800" cy="2743200"/>
          </a:xfrm>
          <a:prstGeom prst="rect">
            <a:avLst/>
          </a:prstGeom>
          <a:noFill/>
          <a:ln w="9525">
            <a:noFill/>
            <a:miter lim="800000"/>
            <a:headEnd/>
            <a:tailEnd/>
          </a:ln>
        </p:spPr>
      </p:pic>
    </p:spTree>
    <p:extLst>
      <p:ext uri="{BB962C8B-B14F-4D97-AF65-F5344CB8AC3E}">
        <p14:creationId xmlns:p14="http://schemas.microsoft.com/office/powerpoint/2010/main" val="1941756141"/>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1371600"/>
          </a:xfrm>
        </p:spPr>
        <p:txBody>
          <a:bodyPr/>
          <a:lstStyle/>
          <a:p>
            <a:r>
              <a:rPr lang="ar-EG" b="1" dirty="0">
                <a:solidFill>
                  <a:schemeClr val="tx1"/>
                </a:solidFill>
                <a:cs typeface="+mn-cs"/>
              </a:rPr>
              <a:t>الطريقة المتغيرة</a:t>
            </a:r>
            <a:r>
              <a:rPr lang="ar-EG" dirty="0">
                <a:solidFill>
                  <a:schemeClr val="tx1"/>
                </a:solidFill>
                <a:cs typeface="+mn-cs"/>
              </a:rPr>
              <a:t> :</a:t>
            </a:r>
            <a:endParaRPr lang="en-US" dirty="0">
              <a:solidFill>
                <a:schemeClr val="tx1"/>
              </a:solidFill>
              <a:cs typeface="+mn-cs"/>
            </a:endParaRPr>
          </a:p>
        </p:txBody>
      </p:sp>
      <p:sp>
        <p:nvSpPr>
          <p:cNvPr id="15363" name="Rectangle 3"/>
          <p:cNvSpPr>
            <a:spLocks noGrp="1" noChangeArrowheads="1"/>
          </p:cNvSpPr>
          <p:nvPr>
            <p:ph type="body" idx="1"/>
          </p:nvPr>
        </p:nvSpPr>
        <p:spPr>
          <a:xfrm>
            <a:off x="0" y="1600200"/>
            <a:ext cx="9144000" cy="5257800"/>
          </a:xfrm>
        </p:spPr>
        <p:txBody>
          <a:bodyPr/>
          <a:lstStyle/>
          <a:p>
            <a:r>
              <a:rPr lang="ar-EG" b="1" u="sng"/>
              <a:t>الهدف من الطريقة : </a:t>
            </a:r>
          </a:p>
          <a:p>
            <a:pPr>
              <a:buFontTx/>
              <a:buNone/>
            </a:pPr>
            <a:r>
              <a:rPr lang="ar-EG"/>
              <a:t> تنمية القدرات الهوائية مع زيادة القدرة اللاهوائية بنسبة بسيطة وضئيلة جداً . </a:t>
            </a:r>
          </a:p>
          <a:p>
            <a:r>
              <a:rPr lang="ar-EG" b="1" u="sng"/>
              <a:t>حجم الحمل : </a:t>
            </a:r>
          </a:p>
          <a:p>
            <a:pPr>
              <a:buFontTx/>
              <a:buNone/>
            </a:pPr>
            <a:r>
              <a:rPr lang="ar-EG"/>
              <a:t>كبيراً جداً ومتذبذب في نفس الوقت أي أنه متغير ليس على وتيرة واحده . </a:t>
            </a:r>
          </a:p>
          <a:p>
            <a:r>
              <a:rPr lang="ar-EG" b="1" u="sng"/>
              <a:t>الشدة : </a:t>
            </a:r>
          </a:p>
          <a:p>
            <a:pPr>
              <a:buFontTx/>
              <a:buNone/>
            </a:pPr>
            <a:r>
              <a:rPr lang="ar-EG"/>
              <a:t>الشدة تكون متغيرة قد تؤدي إلى حدوث الدين الإكسجيني في بعض مراحلها ويكون النبض متغير . </a:t>
            </a:r>
            <a:endParaRPr lang="en-US"/>
          </a:p>
        </p:txBody>
      </p:sp>
    </p:spTree>
    <p:extLst>
      <p:ext uri="{BB962C8B-B14F-4D97-AF65-F5344CB8AC3E}">
        <p14:creationId xmlns:p14="http://schemas.microsoft.com/office/powerpoint/2010/main" val="252626276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9144000" cy="1371600"/>
          </a:xfrm>
        </p:spPr>
        <p:txBody>
          <a:bodyPr/>
          <a:lstStyle/>
          <a:p>
            <a:r>
              <a:rPr lang="ar-EG" b="1" dirty="0">
                <a:solidFill>
                  <a:schemeClr val="tx1"/>
                </a:solidFill>
                <a:cs typeface="+mn-cs"/>
              </a:rPr>
              <a:t>طريقة الفارتلك :</a:t>
            </a:r>
            <a:r>
              <a:rPr lang="ar-EG" dirty="0">
                <a:solidFill>
                  <a:schemeClr val="tx1"/>
                </a:solidFill>
                <a:cs typeface="+mn-cs"/>
              </a:rPr>
              <a:t> ـ </a:t>
            </a:r>
            <a:endParaRPr lang="en-US" dirty="0">
              <a:solidFill>
                <a:schemeClr val="tx1"/>
              </a:solidFill>
              <a:cs typeface="+mn-cs"/>
            </a:endParaRPr>
          </a:p>
        </p:txBody>
      </p:sp>
      <p:sp>
        <p:nvSpPr>
          <p:cNvPr id="16387" name="Rectangle 3"/>
          <p:cNvSpPr>
            <a:spLocks noGrp="1" noChangeArrowheads="1"/>
          </p:cNvSpPr>
          <p:nvPr>
            <p:ph type="body" idx="1"/>
          </p:nvPr>
        </p:nvSpPr>
        <p:spPr>
          <a:xfrm>
            <a:off x="0" y="1600200"/>
            <a:ext cx="9144000" cy="5257800"/>
          </a:xfrm>
        </p:spPr>
        <p:txBody>
          <a:bodyPr/>
          <a:lstStyle/>
          <a:p>
            <a:r>
              <a:rPr lang="ar-EG" dirty="0" smtClean="0"/>
              <a:t>اتبع </a:t>
            </a:r>
            <a:r>
              <a:rPr lang="ar-EG" dirty="0"/>
              <a:t>المدربون السويديون في ألعاب القوى </a:t>
            </a:r>
            <a:r>
              <a:rPr lang="ar-EG" dirty="0" smtClean="0"/>
              <a:t>و  </a:t>
            </a:r>
            <a:r>
              <a:rPr lang="ar-EG" dirty="0"/>
              <a:t>على رأسهم جوسيه </a:t>
            </a:r>
            <a:r>
              <a:rPr lang="ar-EG" dirty="0" smtClean="0"/>
              <a:t>هولمر </a:t>
            </a:r>
            <a:r>
              <a:rPr lang="ar-EG" dirty="0"/>
              <a:t>أسلوب التدريب بطريقة " الفارتلك " </a:t>
            </a:r>
          </a:p>
          <a:p>
            <a:r>
              <a:rPr lang="ar-EG" dirty="0"/>
              <a:t>وهي عبارة عن طريقة تغيير سرعة </a:t>
            </a:r>
            <a:r>
              <a:rPr lang="ar-EG" dirty="0" smtClean="0"/>
              <a:t>اللاعب</a:t>
            </a:r>
            <a:r>
              <a:rPr lang="en-US" dirty="0" smtClean="0"/>
              <a:t>Speed Play</a:t>
            </a:r>
            <a:r>
              <a:rPr lang="ar-EG" dirty="0" smtClean="0"/>
              <a:t> </a:t>
            </a:r>
            <a:r>
              <a:rPr lang="ar-EG" dirty="0"/>
              <a:t>الذاتية أثناء التدريب ، وقد أثرت هذه الطريقة في تحسن الأرقام في جري المسافات المتوسطة والطويلة ويتم تقنين المسافة والزمن الذي يجب أن يتم قطع وإنجاز المسافة في الزمن المحدد للاعب الذي يقوم بالجري بسرعات مختلفة متناوبة بين الجري السريع والمتوسط والبطيء حتى إنهاء المسافة المطلوبة بالزمن المطلوب . </a:t>
            </a:r>
            <a:endParaRPr lang="en-US" dirty="0"/>
          </a:p>
        </p:txBody>
      </p:sp>
    </p:spTree>
    <p:extLst>
      <p:ext uri="{BB962C8B-B14F-4D97-AF65-F5344CB8AC3E}">
        <p14:creationId xmlns:p14="http://schemas.microsoft.com/office/powerpoint/2010/main" val="105025945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0" y="0"/>
            <a:ext cx="9144000" cy="6858000"/>
          </a:xfrm>
        </p:spPr>
        <p:txBody>
          <a:bodyPr/>
          <a:lstStyle/>
          <a:p>
            <a:pPr marL="609600" indent="-609600"/>
            <a:r>
              <a:rPr lang="ar-EG" b="1" u="sng"/>
              <a:t>الهدف من الطريقة : </a:t>
            </a:r>
          </a:p>
          <a:p>
            <a:pPr marL="609600" indent="-609600">
              <a:buFontTx/>
              <a:buAutoNum type="arabicPeriod"/>
            </a:pPr>
            <a:r>
              <a:rPr lang="ar-EG"/>
              <a:t>تحسين مستوى القدرات الهوائية واللاهوائية إلى حد ما . </a:t>
            </a:r>
          </a:p>
          <a:p>
            <a:pPr marL="609600" indent="-609600">
              <a:buFontTx/>
              <a:buAutoNum type="arabicPeriod"/>
            </a:pPr>
            <a:r>
              <a:rPr lang="ar-EG"/>
              <a:t>بث روح السرور والرضا لدى اللاعب :  ( عامل نفسي )  .</a:t>
            </a:r>
          </a:p>
          <a:p>
            <a:pPr marL="609600" indent="-609600">
              <a:buFontTx/>
              <a:buNone/>
            </a:pPr>
            <a:r>
              <a:rPr lang="ar-EG"/>
              <a:t> </a:t>
            </a:r>
          </a:p>
          <a:p>
            <a:pPr marL="609600" indent="-609600"/>
            <a:r>
              <a:rPr lang="ar-EG" b="1" u="sng"/>
              <a:t>حجم الحمل :</a:t>
            </a:r>
            <a:r>
              <a:rPr lang="ar-EG"/>
              <a:t>       حجم كبير ومتغير في الحجم والشدة والراحات حسب قدرات اللاعب المتدرب .</a:t>
            </a:r>
          </a:p>
          <a:p>
            <a:pPr marL="609600" indent="-609600">
              <a:buFontTx/>
              <a:buNone/>
            </a:pPr>
            <a:endParaRPr lang="ar-EG"/>
          </a:p>
          <a:p>
            <a:pPr marL="609600" indent="-609600"/>
            <a:r>
              <a:rPr lang="ar-EG" b="1" u="sng"/>
              <a:t>شدة الحمل :</a:t>
            </a:r>
            <a:r>
              <a:rPr lang="ar-EG" b="1"/>
              <a:t>       </a:t>
            </a:r>
            <a:r>
              <a:rPr lang="ar-EG"/>
              <a:t> الشدة متغيرة حسب قدرات اللاعب المتدرب حيث يتم تحديدها بما يتناسب مع قدراته .</a:t>
            </a:r>
          </a:p>
          <a:p>
            <a:pPr marL="609600" indent="-609600">
              <a:buFontTx/>
              <a:buNone/>
            </a:pPr>
            <a:endParaRPr lang="ar-EG"/>
          </a:p>
          <a:p>
            <a:pPr marL="609600" indent="-609600"/>
            <a:r>
              <a:rPr lang="ar-EG" b="1" u="sng"/>
              <a:t>فترات الراحة :</a:t>
            </a:r>
            <a:r>
              <a:rPr lang="ar-EG"/>
              <a:t>      يتم تحديدها من قبل اللاعب نفسه حسب إمكانياته والشدة المستخدمة .   </a:t>
            </a:r>
            <a:endParaRPr lang="en-US"/>
          </a:p>
        </p:txBody>
      </p:sp>
    </p:spTree>
    <p:extLst>
      <p:ext uri="{BB962C8B-B14F-4D97-AF65-F5344CB8AC3E}">
        <p14:creationId xmlns:p14="http://schemas.microsoft.com/office/powerpoint/2010/main" val="365651252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0"/>
            <a:ext cx="9144000" cy="1403350"/>
          </a:xfrm>
        </p:spPr>
        <p:txBody>
          <a:bodyPr/>
          <a:lstStyle/>
          <a:p>
            <a:r>
              <a:rPr lang="ar-EG" b="1" dirty="0">
                <a:solidFill>
                  <a:schemeClr val="tx1"/>
                </a:solidFill>
                <a:cs typeface="+mn-cs"/>
              </a:rPr>
              <a:t>ثانياً : طريقة الإعدادت والتكرارات</a:t>
            </a:r>
            <a:r>
              <a:rPr lang="ar-EG" dirty="0">
                <a:solidFill>
                  <a:schemeClr val="tx1"/>
                </a:solidFill>
                <a:cs typeface="+mn-cs"/>
              </a:rPr>
              <a:t> : </a:t>
            </a:r>
            <a:endParaRPr lang="en-US" dirty="0">
              <a:solidFill>
                <a:schemeClr val="tx1"/>
              </a:solidFill>
              <a:cs typeface="+mn-cs"/>
            </a:endParaRPr>
          </a:p>
        </p:txBody>
      </p:sp>
      <p:sp>
        <p:nvSpPr>
          <p:cNvPr id="18435" name="Rectangle 3"/>
          <p:cNvSpPr>
            <a:spLocks noGrp="1" noChangeArrowheads="1"/>
          </p:cNvSpPr>
          <p:nvPr>
            <p:ph type="body" idx="1"/>
          </p:nvPr>
        </p:nvSpPr>
        <p:spPr>
          <a:xfrm>
            <a:off x="0" y="1600200"/>
            <a:ext cx="9144000" cy="5257800"/>
          </a:xfrm>
        </p:spPr>
        <p:txBody>
          <a:bodyPr/>
          <a:lstStyle/>
          <a:p>
            <a:pPr marL="609600" indent="-609600"/>
            <a:r>
              <a:rPr lang="ar-EG" sz="2400" b="1" u="sng"/>
              <a:t>تهدف طريقة التدريب التكراري إلى تنمية القدرات البدنية والخصائص الحركية التالية:</a:t>
            </a:r>
          </a:p>
          <a:p>
            <a:pPr marL="609600" indent="-609600">
              <a:buFontTx/>
              <a:buAutoNum type="arabicPeriod"/>
            </a:pPr>
            <a:r>
              <a:rPr lang="ar-EG" sz="2400" b="1"/>
              <a:t> </a:t>
            </a:r>
            <a:r>
              <a:rPr lang="ar-EG" b="1"/>
              <a:t>القوة العظمى .</a:t>
            </a:r>
          </a:p>
          <a:p>
            <a:pPr marL="609600" indent="-609600">
              <a:buFontTx/>
              <a:buAutoNum type="arabicPeriod"/>
            </a:pPr>
            <a:r>
              <a:rPr lang="ar-EG" b="1"/>
              <a:t>السرعة القصوى .</a:t>
            </a:r>
          </a:p>
          <a:p>
            <a:pPr marL="609600" indent="-609600">
              <a:buFontTx/>
              <a:buAutoNum type="arabicPeriod"/>
            </a:pPr>
            <a:r>
              <a:rPr lang="ar-EG" b="1"/>
              <a:t>القدرة اللاهوائية .</a:t>
            </a:r>
          </a:p>
          <a:p>
            <a:pPr marL="609600" indent="-609600">
              <a:buFontTx/>
              <a:buAutoNum type="arabicPeriod"/>
            </a:pPr>
            <a:r>
              <a:rPr lang="ar-EG" b="1"/>
              <a:t>تكنيك الأداء .</a:t>
            </a:r>
          </a:p>
          <a:p>
            <a:pPr marL="609600" indent="-609600">
              <a:buFontTx/>
              <a:buAutoNum type="arabicPeriod"/>
            </a:pPr>
            <a:r>
              <a:rPr lang="ar-EG" b="1"/>
              <a:t>التحمل الخاص بالمنافسة .</a:t>
            </a:r>
            <a:r>
              <a:rPr lang="ar-EG"/>
              <a:t> </a:t>
            </a:r>
            <a:endParaRPr lang="en-US"/>
          </a:p>
        </p:txBody>
      </p:sp>
    </p:spTree>
    <p:extLst>
      <p:ext uri="{BB962C8B-B14F-4D97-AF65-F5344CB8AC3E}">
        <p14:creationId xmlns:p14="http://schemas.microsoft.com/office/powerpoint/2010/main" val="357703352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0" y="0"/>
            <a:ext cx="9144000" cy="6858000"/>
          </a:xfrm>
        </p:spPr>
        <p:txBody>
          <a:bodyPr/>
          <a:lstStyle/>
          <a:p>
            <a:r>
              <a:rPr lang="ar-EG" b="1" u="sng"/>
              <a:t>حجم الحمل : </a:t>
            </a:r>
          </a:p>
          <a:p>
            <a:pPr>
              <a:buFontTx/>
              <a:buNone/>
            </a:pPr>
            <a:r>
              <a:rPr lang="ar-EG"/>
              <a:t>ويكون حجم الحمل قليل جداً ليتناسب مع الشدة العالية المستخدمة ، وتستخدم هذه الطريقة في المستويات العليا وفي موسم ما قبل  المنافسات والمنافسات . </a:t>
            </a:r>
          </a:p>
          <a:p>
            <a:r>
              <a:rPr lang="ar-EG" b="1" u="sng"/>
              <a:t> شدة الحمل :</a:t>
            </a:r>
          </a:p>
          <a:p>
            <a:pPr>
              <a:buFontTx/>
              <a:buNone/>
            </a:pPr>
            <a:r>
              <a:rPr lang="ar-EG"/>
              <a:t>قد تصل الشدة إلى القصوى والتي يمكن تحديدها ما بين 90 – 100% من الشدة القصوى للاعب . </a:t>
            </a:r>
          </a:p>
          <a:p>
            <a:r>
              <a:rPr lang="ar-EG" b="1" u="sng"/>
              <a:t>فترة الراحة : </a:t>
            </a:r>
          </a:p>
          <a:p>
            <a:pPr>
              <a:buFontTx/>
              <a:buNone/>
            </a:pPr>
            <a:r>
              <a:rPr lang="ar-EG" b="1"/>
              <a:t> راحة تامه الرجوع إلى حالة ما قبل التمرين . </a:t>
            </a:r>
            <a:endParaRPr lang="en-US" b="1"/>
          </a:p>
        </p:txBody>
      </p:sp>
    </p:spTree>
    <p:extLst>
      <p:ext uri="{BB962C8B-B14F-4D97-AF65-F5344CB8AC3E}">
        <p14:creationId xmlns:p14="http://schemas.microsoft.com/office/powerpoint/2010/main" val="89149098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0" y="0"/>
            <a:ext cx="9144000" cy="6858000"/>
          </a:xfrm>
        </p:spPr>
        <p:txBody>
          <a:bodyPr/>
          <a:lstStyle/>
          <a:p>
            <a:pPr marL="609600" indent="-609600"/>
            <a:r>
              <a:rPr lang="ar-EG" b="1" u="sng"/>
              <a:t>الخصائص الفسيولوجية للتدريب التكراري : </a:t>
            </a:r>
          </a:p>
          <a:p>
            <a:pPr marL="609600" indent="-609600">
              <a:buFontTx/>
              <a:buAutoNum type="arabicPeriod"/>
            </a:pPr>
            <a:r>
              <a:rPr lang="ar-EG"/>
              <a:t>التدريب التكراري يؤدي إلى إستثارة الجهاز العصبي المركزي حيث تتراوح الشدة بين 90 – 100 % من قدرة اللاعب مما يؤدي إلى حدوث التعب المركزي ، وكذلك الدين الإكسجيني ، مما يجبر العضلات على العمل لا هوائياً .</a:t>
            </a:r>
            <a:endParaRPr lang="en-US"/>
          </a:p>
          <a:p>
            <a:pPr marL="609600" indent="-609600">
              <a:buFontTx/>
              <a:buAutoNum type="arabicPeriod"/>
            </a:pPr>
            <a:r>
              <a:rPr lang="en-US"/>
              <a:t> </a:t>
            </a:r>
            <a:r>
              <a:rPr lang="ar-EG"/>
              <a:t>يستدعي من اللاعب عند إستخدامه هذه الطريقة الإهتمام بالتغذية وشرب السوائل التي تحتوي على الفيتامينات والأملاح المعدنية ، مما يعمل على تحسين مقاومة الجسم للتعب المركزي والطرفي حيث ينتج عنه توافق جيد بين العضلات والأعصاب مما يعطي التدريب بالحمل التكراري فرصة أكبر لتنمية عناصر السرعة القصوى والقوة القصوى ، والقدرة العضلية ، وسرعة الاداء . </a:t>
            </a:r>
            <a:endParaRPr lang="en-US"/>
          </a:p>
        </p:txBody>
      </p:sp>
    </p:spTree>
    <p:extLst>
      <p:ext uri="{BB962C8B-B14F-4D97-AF65-F5344CB8AC3E}">
        <p14:creationId xmlns:p14="http://schemas.microsoft.com/office/powerpoint/2010/main" val="1633985535"/>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1371600"/>
          </a:xfrm>
        </p:spPr>
        <p:txBody>
          <a:bodyPr/>
          <a:lstStyle/>
          <a:p>
            <a:r>
              <a:rPr lang="ar-EG" dirty="0" smtClean="0">
                <a:solidFill>
                  <a:schemeClr val="tx1"/>
                </a:solidFill>
                <a:cs typeface="+mn-cs"/>
              </a:rPr>
              <a:t>ثالثاً : طريقة التدريب الفتري </a:t>
            </a:r>
            <a:br>
              <a:rPr lang="ar-EG" dirty="0" smtClean="0">
                <a:solidFill>
                  <a:schemeClr val="tx1"/>
                </a:solidFill>
                <a:cs typeface="+mn-cs"/>
              </a:rPr>
            </a:br>
            <a:r>
              <a:rPr lang="en-US" dirty="0" smtClean="0">
                <a:solidFill>
                  <a:schemeClr val="tx1"/>
                </a:solidFill>
                <a:cs typeface="+mn-cs"/>
              </a:rPr>
              <a:t>Periodization </a:t>
            </a:r>
            <a:endParaRPr lang="en-US" dirty="0">
              <a:solidFill>
                <a:schemeClr val="tx1"/>
              </a:solidFill>
              <a:cs typeface="+mn-cs"/>
            </a:endParaRPr>
          </a:p>
        </p:txBody>
      </p:sp>
      <p:sp>
        <p:nvSpPr>
          <p:cNvPr id="21507" name="Rectangle 3"/>
          <p:cNvSpPr>
            <a:spLocks noGrp="1" noChangeArrowheads="1"/>
          </p:cNvSpPr>
          <p:nvPr>
            <p:ph type="body" idx="1"/>
          </p:nvPr>
        </p:nvSpPr>
        <p:spPr>
          <a:xfrm>
            <a:off x="0" y="1600200"/>
            <a:ext cx="9144000" cy="5257800"/>
          </a:xfrm>
        </p:spPr>
        <p:txBody>
          <a:bodyPr/>
          <a:lstStyle/>
          <a:p>
            <a:r>
              <a:rPr lang="ar-EG"/>
              <a:t>إحدى طرق التدريب الرئيسية ذات المردود الإيجابي في كثير من الرياضات مثل ألعاب القوى – السباحة – الدراجات – الألعاب – المنازلات ... الخ </a:t>
            </a:r>
            <a:endParaRPr lang="en-US"/>
          </a:p>
          <a:p>
            <a:r>
              <a:rPr lang="ar-EG"/>
              <a:t>إذا تعمل على تنمية القدرات البدنية الخاصة بكل لعبة و تعتمد هذه على تحقيق التكيف بين فترات الراحة البينية المستحسنة .</a:t>
            </a:r>
            <a:r>
              <a:rPr lang="en-US"/>
              <a:t> </a:t>
            </a:r>
          </a:p>
          <a:p>
            <a:r>
              <a:rPr lang="ar-EG"/>
              <a:t>وعلى ذلك فإن مصطلح التدريب الفتري مرتبط أساساً بفترات الراحة النشطة بين فترات العمل ( التمرينات ) وتكرار هذا العمل .</a:t>
            </a:r>
            <a:endParaRPr lang="en-US"/>
          </a:p>
          <a:p>
            <a:pPr>
              <a:buFontTx/>
              <a:buNone/>
            </a:pPr>
            <a:r>
              <a:rPr lang="en-US"/>
              <a:t> </a:t>
            </a:r>
          </a:p>
        </p:txBody>
      </p:sp>
    </p:spTree>
    <p:extLst>
      <p:ext uri="{BB962C8B-B14F-4D97-AF65-F5344CB8AC3E}">
        <p14:creationId xmlns:p14="http://schemas.microsoft.com/office/powerpoint/2010/main" val="1536779144"/>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0" y="0"/>
            <a:ext cx="9144000" cy="6858000"/>
          </a:xfrm>
        </p:spPr>
        <p:txBody>
          <a:bodyPr/>
          <a:lstStyle/>
          <a:p>
            <a:pPr marL="609600" indent="-609600">
              <a:lnSpc>
                <a:spcPct val="90000"/>
              </a:lnSpc>
            </a:pPr>
            <a:r>
              <a:rPr lang="ar-EG" b="1" u="sng"/>
              <a:t>و تنقسم طريقة التدريب الفتري إلى :</a:t>
            </a:r>
            <a:r>
              <a:rPr lang="ar-EG"/>
              <a:t> </a:t>
            </a:r>
          </a:p>
          <a:p>
            <a:pPr marL="609600" indent="-609600">
              <a:lnSpc>
                <a:spcPct val="90000"/>
              </a:lnSpc>
              <a:buFontTx/>
              <a:buAutoNum type="arabicPeriod"/>
            </a:pPr>
            <a:r>
              <a:rPr lang="ar-EG"/>
              <a:t>التدريب الفتري مرتفع الشدة  : </a:t>
            </a:r>
          </a:p>
          <a:p>
            <a:pPr marL="609600" indent="-609600">
              <a:lnSpc>
                <a:spcPct val="90000"/>
              </a:lnSpc>
            </a:pPr>
            <a:r>
              <a:rPr lang="ar-EG" u="sng"/>
              <a:t>ويهدف هذا النوع إلى تنمية القدرات البدنية الخاصة التالية :</a:t>
            </a:r>
            <a:r>
              <a:rPr lang="ar-EG"/>
              <a:t> </a:t>
            </a:r>
          </a:p>
          <a:p>
            <a:pPr marL="990600" lvl="1" indent="-533400">
              <a:lnSpc>
                <a:spcPct val="90000"/>
              </a:lnSpc>
            </a:pPr>
            <a:r>
              <a:rPr lang="ar-EG"/>
              <a:t>التحمل العام ( الهوائي ) – القدرة .</a:t>
            </a:r>
          </a:p>
          <a:p>
            <a:pPr marL="990600" lvl="1" indent="-533400">
              <a:lnSpc>
                <a:spcPct val="90000"/>
              </a:lnSpc>
            </a:pPr>
            <a:r>
              <a:rPr lang="ar-EG"/>
              <a:t>تحمل السرعة القصوى ( لا هوائي ) . </a:t>
            </a:r>
          </a:p>
          <a:p>
            <a:pPr marL="990600" lvl="1" indent="-533400">
              <a:lnSpc>
                <a:spcPct val="90000"/>
              </a:lnSpc>
            </a:pPr>
            <a:r>
              <a:rPr lang="ar-EG"/>
              <a:t>تحمل القوة القصوى ( لا هوائي ) .</a:t>
            </a:r>
            <a:r>
              <a:rPr lang="ar-EG" sz="3200"/>
              <a:t> </a:t>
            </a:r>
          </a:p>
          <a:p>
            <a:pPr marL="990600" lvl="1" indent="-533400">
              <a:lnSpc>
                <a:spcPct val="90000"/>
              </a:lnSpc>
              <a:buFontTx/>
              <a:buChar char="•"/>
            </a:pPr>
            <a:r>
              <a:rPr lang="ar-EG" sz="3200" b="1" u="sng"/>
              <a:t>حجم الحمل :</a:t>
            </a:r>
            <a:r>
              <a:rPr lang="ar-EG" b="1"/>
              <a:t> </a:t>
            </a:r>
          </a:p>
          <a:p>
            <a:pPr marL="990600" lvl="1" indent="-533400">
              <a:lnSpc>
                <a:spcPct val="90000"/>
              </a:lnSpc>
              <a:buFontTx/>
              <a:buNone/>
            </a:pPr>
            <a:r>
              <a:rPr lang="ar-EG"/>
              <a:t>قليل نسبياً ويتوقف الحجم على شدة التمرينات ، فكلما قلت الشدة زاد الحجم ، وبذلك يحكم الحجم والشدة ، فترات الراحة بين التمرينات أو بين المجمواعات .</a:t>
            </a:r>
          </a:p>
          <a:p>
            <a:pPr marL="990600" lvl="1" indent="-533400">
              <a:lnSpc>
                <a:spcPct val="90000"/>
              </a:lnSpc>
              <a:buFontTx/>
              <a:buChar char="•"/>
            </a:pPr>
            <a:r>
              <a:rPr lang="ar-EG" b="1" u="sng"/>
              <a:t>شدة الحمل : </a:t>
            </a:r>
          </a:p>
          <a:p>
            <a:pPr marL="990600" lvl="1" indent="-533400">
              <a:lnSpc>
                <a:spcPct val="90000"/>
              </a:lnSpc>
              <a:buFontTx/>
              <a:buNone/>
            </a:pPr>
            <a:r>
              <a:rPr lang="ar-EG"/>
              <a:t>عالية نسبياً مما قد يؤدي إلى عدم القدرة على التكرارات الكثيرة ، وقد تصل الشدة إلى أقل من القصوى وتكون من 75 – 90 % من قدرة اللاعب القصوى . </a:t>
            </a:r>
            <a:endParaRPr lang="en-US"/>
          </a:p>
        </p:txBody>
      </p:sp>
    </p:spTree>
    <p:extLst>
      <p:ext uri="{BB962C8B-B14F-4D97-AF65-F5344CB8AC3E}">
        <p14:creationId xmlns:p14="http://schemas.microsoft.com/office/powerpoint/2010/main" val="75025203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0" y="0"/>
            <a:ext cx="9144000" cy="6858000"/>
          </a:xfrm>
        </p:spPr>
        <p:txBody>
          <a:bodyPr/>
          <a:lstStyle/>
          <a:p>
            <a:r>
              <a:rPr lang="ar-EG" b="1" u="sng"/>
              <a:t>فترات الراحة : </a:t>
            </a:r>
          </a:p>
          <a:p>
            <a:pPr>
              <a:buFontTx/>
              <a:buNone/>
            </a:pPr>
            <a:r>
              <a:rPr lang="ar-EG"/>
              <a:t>ترتبط فترات الراحة بعنصرين هامين أساسيين هما الحجم والشدة ، الذي يربطهما علاقة فسيولوجية تعتمد على النبض كأساس لتحديد فترات الراحة ، وهذا ما يعبر عنه بكثافة المثير وهي علاقة بين العمل والراحة ، وعموماً فإن فترات الراحة تطول قليلاً في التدريب الفتري مرتفع الشدة لزيادة التمرينات أو يمكن أن تكون عند وصول مستوى النبض إلى 120 – 130 نبضة / ق بعد ذلك يسمح بتكرار العمل . </a:t>
            </a:r>
          </a:p>
          <a:p>
            <a:pPr>
              <a:buFontTx/>
              <a:buNone/>
            </a:pPr>
            <a:endParaRPr lang="en-US"/>
          </a:p>
        </p:txBody>
      </p:sp>
    </p:spTree>
    <p:extLst>
      <p:ext uri="{BB962C8B-B14F-4D97-AF65-F5344CB8AC3E}">
        <p14:creationId xmlns:p14="http://schemas.microsoft.com/office/powerpoint/2010/main" val="1827729983"/>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0" y="0"/>
            <a:ext cx="9144000" cy="6858000"/>
          </a:xfrm>
        </p:spPr>
        <p:txBody>
          <a:bodyPr/>
          <a:lstStyle/>
          <a:p>
            <a:pPr marL="609600" indent="-609600">
              <a:buFontTx/>
              <a:buNone/>
            </a:pPr>
            <a:r>
              <a:rPr lang="ar-EG"/>
              <a:t>2 . التدريب الفتري منخفض الشدة :ـ </a:t>
            </a:r>
          </a:p>
          <a:p>
            <a:pPr marL="609600" indent="-609600"/>
            <a:r>
              <a:rPr lang="ar-EG"/>
              <a:t>تهدف هذه الطريقة إلى تنمية  كل من التحمل الهوائي والتحمل اللاهوائي ويكون التركيز الأكبر على التحمل الهوائي بجانب التحمل الخاص ذو الزمن المتوسط الذي لا يتجاوز أدائه من 8 – 30 ق ويكون ذلك بالقدرة على إستهلاك الأكسجين والذي يكون فيه التمرينات على عاتق الدورة الدموية والقلب عن طريق الزيادة التدريجية لأحمال التدريب . </a:t>
            </a:r>
          </a:p>
          <a:p>
            <a:pPr marL="609600" indent="-609600"/>
            <a:r>
              <a:rPr lang="ar-EG" b="1" u="sng"/>
              <a:t>حجم الحمل :</a:t>
            </a:r>
            <a:r>
              <a:rPr lang="ar-EG"/>
              <a:t>     يكون كبير نسبياً في مقابل شدة منخفضة نسبياً .</a:t>
            </a:r>
          </a:p>
          <a:p>
            <a:pPr marL="609600" indent="-609600"/>
            <a:r>
              <a:rPr lang="ar-EG" b="1" u="sng"/>
              <a:t>شدة الحمل :</a:t>
            </a:r>
            <a:r>
              <a:rPr lang="ar-EG"/>
              <a:t>     متوسطة تسمح بتكرارات أكبر ( حجم كبير ) .</a:t>
            </a:r>
          </a:p>
          <a:p>
            <a:pPr marL="609600" indent="-609600"/>
            <a:r>
              <a:rPr lang="ar-EG" b="1" u="sng"/>
              <a:t>فترات الراحة :</a:t>
            </a:r>
            <a:r>
              <a:rPr lang="ar-EG"/>
              <a:t>     تكون عند وصول مستوى النبض إلى 120 – 130 نبضة / ق  </a:t>
            </a:r>
            <a:endParaRPr lang="en-US"/>
          </a:p>
        </p:txBody>
      </p:sp>
    </p:spTree>
    <p:extLst>
      <p:ext uri="{BB962C8B-B14F-4D97-AF65-F5344CB8AC3E}">
        <p14:creationId xmlns:p14="http://schemas.microsoft.com/office/powerpoint/2010/main" val="1178357779"/>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1484313"/>
          </a:xfrm>
        </p:spPr>
        <p:txBody>
          <a:bodyPr/>
          <a:lstStyle/>
          <a:p>
            <a:r>
              <a:rPr lang="ar-EG" b="1" dirty="0">
                <a:solidFill>
                  <a:schemeClr val="tx1"/>
                </a:solidFill>
                <a:cs typeface="+mn-cs"/>
              </a:rPr>
              <a:t>رابعاً : طريقة التقويم والمسابقات : ـ</a:t>
            </a:r>
            <a:r>
              <a:rPr lang="ar-EG" dirty="0">
                <a:solidFill>
                  <a:schemeClr val="tx1"/>
                </a:solidFill>
                <a:cs typeface="+mn-cs"/>
              </a:rPr>
              <a:t> </a:t>
            </a:r>
            <a:endParaRPr lang="en-US" dirty="0">
              <a:solidFill>
                <a:schemeClr val="tx1"/>
              </a:solidFill>
              <a:cs typeface="+mn-cs"/>
            </a:endParaRPr>
          </a:p>
        </p:txBody>
      </p:sp>
      <p:sp>
        <p:nvSpPr>
          <p:cNvPr id="26627" name="Rectangle 3"/>
          <p:cNvSpPr>
            <a:spLocks noGrp="1" noChangeArrowheads="1"/>
          </p:cNvSpPr>
          <p:nvPr>
            <p:ph type="body" idx="1"/>
          </p:nvPr>
        </p:nvSpPr>
        <p:spPr>
          <a:xfrm>
            <a:off x="0" y="1600200"/>
            <a:ext cx="9144000" cy="5257800"/>
          </a:xfrm>
        </p:spPr>
        <p:txBody>
          <a:bodyPr/>
          <a:lstStyle/>
          <a:p>
            <a:r>
              <a:rPr lang="ar-EG"/>
              <a:t>تهدف هذه الطريقة إلى تقويم المستوى والوقوف على حمل المسابقة الحقيقي ( تحمل الأداء في المسابقات) كما تنمي التحمل الخاص .</a:t>
            </a:r>
          </a:p>
          <a:p>
            <a:r>
              <a:rPr lang="ar-EG" b="1" u="sng"/>
              <a:t>حجم الحمل :</a:t>
            </a:r>
            <a:r>
              <a:rPr lang="ar-EG"/>
              <a:t>    قليل جداً ليتناسب مع الشدة العالية . </a:t>
            </a:r>
          </a:p>
          <a:p>
            <a:r>
              <a:rPr lang="ar-EG" b="1" u="sng"/>
              <a:t>شدة الحمل :</a:t>
            </a:r>
            <a:r>
              <a:rPr lang="ar-EG"/>
              <a:t>     تصل إلى حد المنافسة ( عالي جداً ) . </a:t>
            </a:r>
          </a:p>
          <a:p>
            <a:r>
              <a:rPr lang="ar-EG" b="1" u="sng"/>
              <a:t>فترات الراحة :</a:t>
            </a:r>
            <a:r>
              <a:rPr lang="ar-EG"/>
              <a:t>   كاملة . </a:t>
            </a:r>
            <a:endParaRPr lang="en-US"/>
          </a:p>
        </p:txBody>
      </p:sp>
    </p:spTree>
    <p:extLst>
      <p:ext uri="{BB962C8B-B14F-4D97-AF65-F5344CB8AC3E}">
        <p14:creationId xmlns:p14="http://schemas.microsoft.com/office/powerpoint/2010/main" val="383483927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1371600"/>
          </a:xfrm>
        </p:spPr>
        <p:txBody>
          <a:bodyPr/>
          <a:lstStyle/>
          <a:p>
            <a:r>
              <a:rPr lang="ar-EG" sz="4000" dirty="0">
                <a:solidFill>
                  <a:schemeClr val="tx1"/>
                </a:solidFill>
                <a:cs typeface="+mn-cs"/>
              </a:rPr>
              <a:t>طرق التدريب الرياضي  الحديثة في مجال التدريب :ــ</a:t>
            </a:r>
            <a:endParaRPr lang="en-US" sz="4000" dirty="0">
              <a:solidFill>
                <a:schemeClr val="tx1"/>
              </a:solidFill>
              <a:cs typeface="+mn-cs"/>
            </a:endParaRPr>
          </a:p>
        </p:txBody>
      </p:sp>
      <p:sp>
        <p:nvSpPr>
          <p:cNvPr id="27651" name="Rectangle 3"/>
          <p:cNvSpPr>
            <a:spLocks noGrp="1" noChangeArrowheads="1"/>
          </p:cNvSpPr>
          <p:nvPr>
            <p:ph type="body" idx="1"/>
          </p:nvPr>
        </p:nvSpPr>
        <p:spPr>
          <a:xfrm>
            <a:off x="0" y="1484313"/>
            <a:ext cx="9144000" cy="5373687"/>
          </a:xfrm>
        </p:spPr>
        <p:txBody>
          <a:bodyPr/>
          <a:lstStyle/>
          <a:p>
            <a:pPr marL="609600" indent="-609600">
              <a:buFontTx/>
              <a:buAutoNum type="arabicPeriod"/>
            </a:pPr>
            <a:r>
              <a:rPr lang="ar-EG" b="1" dirty="0"/>
              <a:t>التدريب الباليستي :ـ</a:t>
            </a:r>
            <a:r>
              <a:rPr lang="ar-EG" dirty="0"/>
              <a:t> </a:t>
            </a:r>
          </a:p>
          <a:p>
            <a:pPr marL="609600" indent="-609600">
              <a:buFontTx/>
              <a:buNone/>
            </a:pPr>
            <a:r>
              <a:rPr lang="en-US" dirty="0"/>
              <a:t>Ballistic </a:t>
            </a:r>
            <a:r>
              <a:rPr lang="en-US" dirty="0" smtClean="0"/>
              <a:t>Resistance Training                           </a:t>
            </a:r>
            <a:endParaRPr lang="ar-EG" dirty="0"/>
          </a:p>
          <a:p>
            <a:pPr marL="609600" indent="-609600"/>
            <a:r>
              <a:rPr lang="ar-EG" dirty="0"/>
              <a:t>ولقد ظهر في الأونة الأخيرة طريقة جديدة تسمى بالتدريب البالستي </a:t>
            </a:r>
            <a:r>
              <a:rPr lang="ar-EG" dirty="0" smtClean="0"/>
              <a:t>(</a:t>
            </a:r>
            <a:r>
              <a:rPr lang="en-US" dirty="0"/>
              <a:t>Ballistic </a:t>
            </a:r>
            <a:r>
              <a:rPr lang="en-US" dirty="0" smtClean="0"/>
              <a:t>Training </a:t>
            </a:r>
            <a:r>
              <a:rPr lang="ar-EG" dirty="0" smtClean="0"/>
              <a:t> </a:t>
            </a:r>
            <a:r>
              <a:rPr lang="ar-EG" dirty="0"/>
              <a:t>) وهو يستخدم للتغلب على نقص السرعة الناتجة من التدريب التقليدي بالأثقال . </a:t>
            </a:r>
          </a:p>
          <a:p>
            <a:pPr marL="609600" indent="-609600"/>
            <a:r>
              <a:rPr lang="ar-EG" dirty="0"/>
              <a:t>وتشير كلمة بالستية </a:t>
            </a:r>
            <a:r>
              <a:rPr lang="en-US" dirty="0" smtClean="0"/>
              <a:t>Ballistic</a:t>
            </a:r>
            <a:r>
              <a:rPr lang="ar-EG" dirty="0" smtClean="0"/>
              <a:t> </a:t>
            </a:r>
            <a:r>
              <a:rPr lang="ar-EG" dirty="0"/>
              <a:t>إلى دراسة مسار طيران القذائف كما يتم تعريف الحركة البالستية بأنها الحركة المؤداة بواسطة العضلات ولكنها تستمر بواسطة كمية التحرك ( العجلة للأطراف ) .  </a:t>
            </a:r>
            <a:endParaRPr lang="en-US" dirty="0"/>
          </a:p>
        </p:txBody>
      </p:sp>
    </p:spTree>
    <p:extLst>
      <p:ext uri="{BB962C8B-B14F-4D97-AF65-F5344CB8AC3E}">
        <p14:creationId xmlns:p14="http://schemas.microsoft.com/office/powerpoint/2010/main" val="822746502"/>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0" y="0"/>
            <a:ext cx="9144000" cy="6858000"/>
          </a:xfrm>
        </p:spPr>
        <p:txBody>
          <a:bodyPr/>
          <a:lstStyle/>
          <a:p>
            <a:r>
              <a:rPr lang="ar-EG"/>
              <a:t>والحركة البالستية لها ثلاث مراحل رئيسية وهي : </a:t>
            </a:r>
          </a:p>
          <a:p>
            <a:pPr>
              <a:buFont typeface="Wingdings" pitchFamily="2" charset="2"/>
              <a:buChar char="v"/>
            </a:pPr>
            <a:r>
              <a:rPr lang="ar-EG"/>
              <a:t>المرحلة الأولية للحركة :    وتتم بواسطة الإنقباض العضلي بالتقصير ( </a:t>
            </a:r>
            <a:r>
              <a:rPr lang="en-US"/>
              <a:t>concentric </a:t>
            </a:r>
            <a:r>
              <a:rPr lang="ar-EG"/>
              <a:t>) والتي تبدأ منها  الحركة . </a:t>
            </a:r>
          </a:p>
          <a:p>
            <a:pPr>
              <a:buFont typeface="Wingdings" pitchFamily="2" charset="2"/>
              <a:buChar char="v"/>
            </a:pPr>
            <a:r>
              <a:rPr lang="ar-EG"/>
              <a:t>المرحلة الثانية  : هي مرحلة الإنحدار أو الهبوط والتي تعتمد على العجلة ( كمية الحركة ) المتولدة في المرحلة الأولى . </a:t>
            </a:r>
          </a:p>
          <a:p>
            <a:pPr>
              <a:buFont typeface="Wingdings" pitchFamily="2" charset="2"/>
              <a:buChar char="v"/>
            </a:pPr>
            <a:r>
              <a:rPr lang="ar-EG"/>
              <a:t>المرحلة الثالثة : وهي مرحلة تناقص السرعة والمصحوبة بالإنقباض العضلي بالتطويل . </a:t>
            </a:r>
          </a:p>
        </p:txBody>
      </p:sp>
    </p:spTree>
    <p:extLst>
      <p:ext uri="{BB962C8B-B14F-4D97-AF65-F5344CB8AC3E}">
        <p14:creationId xmlns:p14="http://schemas.microsoft.com/office/powerpoint/2010/main" val="125949844"/>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0" y="0"/>
            <a:ext cx="9144000" cy="6858000"/>
          </a:xfrm>
        </p:spPr>
        <p:txBody>
          <a:bodyPr/>
          <a:lstStyle/>
          <a:p>
            <a:pPr>
              <a:buFont typeface="Wingdings" pitchFamily="2" charset="2"/>
              <a:buChar char="v"/>
            </a:pPr>
            <a:r>
              <a:rPr lang="ar-EG" dirty="0"/>
              <a:t>وتدريب المقاومة البالستية ( يتضمن حركات إنفجارية ضد مقاومة بأقصى سرعة ممكنة ) كما أن تدريب المقاومة البالستية طريقة حديثة نسبياً وتربط بين عناصر التدريب البلومتري وبين الأثقال وتتضمن رفع أثقال خفيفة نسبياً وبسرعات عالية .</a:t>
            </a:r>
            <a:r>
              <a:rPr lang="en-US" dirty="0"/>
              <a:t> </a:t>
            </a:r>
          </a:p>
          <a:p>
            <a:pPr>
              <a:buFont typeface="Wingdings" pitchFamily="2" charset="2"/>
              <a:buChar char="v"/>
            </a:pPr>
            <a:r>
              <a:rPr lang="ar-EG" dirty="0"/>
              <a:t>ويهدف التدريب البالستي إلى تنبيه العضلات العاملة والمقابلة والمثبتة كما </a:t>
            </a:r>
            <a:r>
              <a:rPr lang="ar-EG" dirty="0" smtClean="0"/>
              <a:t>يصف </a:t>
            </a:r>
            <a:r>
              <a:rPr lang="ar-EG" dirty="0"/>
              <a:t>الحركات التي تتميز بتزايد السرعة لاقصى مدى </a:t>
            </a:r>
            <a:r>
              <a:rPr lang="ar-EG" dirty="0" smtClean="0"/>
              <a:t>مثل </a:t>
            </a:r>
            <a:r>
              <a:rPr lang="ar-EG" dirty="0"/>
              <a:t>قذف الأداة أو الثقل في </a:t>
            </a:r>
            <a:r>
              <a:rPr lang="ar-EG" dirty="0" smtClean="0"/>
              <a:t>الفراغ </a:t>
            </a:r>
            <a:r>
              <a:rPr lang="ar-EG" dirty="0"/>
              <a:t>ويشتمل التدريب البالستي على تدريبات ( رفع الأثقال خفيفة الوزن وبسرعات عالية – مثل الكرات الطبية – جاكيت الاثقال – جيتر أثقال ) وحيث أن </a:t>
            </a:r>
            <a:r>
              <a:rPr lang="ar-EG" dirty="0" smtClean="0"/>
              <a:t>طرق </a:t>
            </a:r>
            <a:r>
              <a:rPr lang="ar-EG" dirty="0"/>
              <a:t>التدريب البالستي لا يوجد بها </a:t>
            </a:r>
            <a:r>
              <a:rPr lang="ar-EG" dirty="0" smtClean="0"/>
              <a:t>إنخفاض </a:t>
            </a:r>
            <a:r>
              <a:rPr lang="ar-EG" dirty="0"/>
              <a:t>في السرعة لذا فإنها تحافظ على التوافق الخاص لمعظم الألعاب .</a:t>
            </a:r>
            <a:r>
              <a:rPr lang="en-US" dirty="0"/>
              <a:t> </a:t>
            </a:r>
          </a:p>
          <a:p>
            <a:pPr>
              <a:buFontTx/>
              <a:buNone/>
            </a:pPr>
            <a:endParaRPr lang="en-US" dirty="0"/>
          </a:p>
        </p:txBody>
      </p:sp>
    </p:spTree>
    <p:extLst>
      <p:ext uri="{BB962C8B-B14F-4D97-AF65-F5344CB8AC3E}">
        <p14:creationId xmlns:p14="http://schemas.microsoft.com/office/powerpoint/2010/main" val="214744382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0" y="0"/>
            <a:ext cx="9144000" cy="6858000"/>
          </a:xfrm>
        </p:spPr>
        <p:txBody>
          <a:bodyPr/>
          <a:lstStyle/>
          <a:p>
            <a:pPr>
              <a:buFontTx/>
              <a:buNone/>
            </a:pPr>
            <a:r>
              <a:rPr lang="ar-EG"/>
              <a:t>2 . </a:t>
            </a:r>
            <a:r>
              <a:rPr lang="ar-EG" b="1"/>
              <a:t>تدريب المحطات ( التدريب الدائري ) : ـ</a:t>
            </a:r>
            <a:r>
              <a:rPr lang="ar-EG"/>
              <a:t> </a:t>
            </a:r>
          </a:p>
          <a:p>
            <a:r>
              <a:rPr lang="ar-EG"/>
              <a:t>هذه الطريقة من طرق التدريب هامة وذات أثر فعال ، ويتوقف نجاح هذه الطريقة أن تكون التمرينات بدنية أو مهارية ، ويجب أن يلاحظ المدرب أن تكون التمرينات البدنية المختارة لمجموعة العضلات الكبرى لتقويتها .</a:t>
            </a:r>
          </a:p>
          <a:p>
            <a:r>
              <a:rPr lang="ar-EG"/>
              <a:t>وطريقة تدريب المحطات تنظم بحيث تختار التمرينات المطلوبة وتوضع في أماكن قريبة من بعضها بحيث ينتقل اللاعب من محطة إلى أخرى بسرعة ويقوم اللاعب بأداء التمرين حيت يصل إلى التعب ثم يأخذ فترة راحة إيجابية يؤدي فيها تمرين مرونة لمدة زمنية يصل فيهاإلى الراحة التامة تقريبا ثم ينتقل إلى المحطة الثانية ثم الثالثة وهكذا حتى ينتهي من كل المحطات.</a:t>
            </a:r>
            <a:r>
              <a:rPr lang="en-US"/>
              <a:t> </a:t>
            </a:r>
            <a:endParaRPr lang="ar-EG"/>
          </a:p>
          <a:p>
            <a:pPr>
              <a:buFontTx/>
              <a:buNone/>
            </a:pPr>
            <a:endParaRPr lang="en-US"/>
          </a:p>
        </p:txBody>
      </p:sp>
    </p:spTree>
    <p:extLst>
      <p:ext uri="{BB962C8B-B14F-4D97-AF65-F5344CB8AC3E}">
        <p14:creationId xmlns:p14="http://schemas.microsoft.com/office/powerpoint/2010/main" val="3464657126"/>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0" y="0"/>
            <a:ext cx="9144000" cy="6858000"/>
          </a:xfrm>
        </p:spPr>
        <p:txBody>
          <a:bodyPr/>
          <a:lstStyle/>
          <a:p>
            <a:pPr>
              <a:lnSpc>
                <a:spcPct val="90000"/>
              </a:lnSpc>
              <a:buFontTx/>
              <a:buNone/>
            </a:pPr>
            <a:r>
              <a:rPr lang="ar-EG"/>
              <a:t>3 . </a:t>
            </a:r>
            <a:r>
              <a:rPr lang="ar-EG" b="1"/>
              <a:t>طريقة تدريب الهيبوكسيك : ـ</a:t>
            </a:r>
            <a:r>
              <a:rPr lang="ar-EG"/>
              <a:t> </a:t>
            </a:r>
          </a:p>
          <a:p>
            <a:pPr>
              <a:lnSpc>
                <a:spcPct val="90000"/>
              </a:lnSpc>
            </a:pPr>
            <a:r>
              <a:rPr lang="ar-EG"/>
              <a:t>الهيبوكسيك هو مصطلح يطلق على الظروف التي يحدث فيها تعرض الجسم لنقص الإكسجين ( نقص محتوى الإكسجين في الدم ) ، ويحدث ذلك نتيجة لتعرض الجسم لبيئة غير طبيعية كالإنتقال للعب في الاماكن التي تعلو سطح البحر أو صعود المرتفعات حيث إنخفاض الضغط الجزئي للأكسجين في الهواء الجوي ،</a:t>
            </a:r>
            <a:r>
              <a:rPr lang="en-US"/>
              <a:t> </a:t>
            </a:r>
            <a:endParaRPr lang="ar-EG"/>
          </a:p>
          <a:p>
            <a:pPr>
              <a:lnSpc>
                <a:spcPct val="90000"/>
              </a:lnSpc>
            </a:pPr>
            <a:r>
              <a:rPr lang="ar-EG"/>
              <a:t>وأداء التدريبات أثناء تعرض أنسجة وخلايا الجسم إلى نقص الأكسجين هو ما يطلق عليه تدريب الهيبوكسيك من خلال التدريب بكتم النفس – أو التحكم في التنفس ( تقليل عدد مرات التنفس أثناء التدريب ) ونتيجة لحتمية أداء المباريات أو المسابقات في أماكن تعلو عن سطح البحر أو تعرض اللاعب خلالها إلى نقص الإكسجين في حمام السباحة ( ووضع الجسم في الماء والتنفس أثناء بعد عدد من الضربات ) الأمر الذي يدعوا إلى أهمية حدوث تكيف الأعضاء وأجهزة الجسم على التكيف للدين الإكسجيني . </a:t>
            </a:r>
            <a:endParaRPr lang="en-US"/>
          </a:p>
        </p:txBody>
      </p:sp>
    </p:spTree>
    <p:extLst>
      <p:ext uri="{BB962C8B-B14F-4D97-AF65-F5344CB8AC3E}">
        <p14:creationId xmlns:p14="http://schemas.microsoft.com/office/powerpoint/2010/main" val="4174938368"/>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tx1"/>
                </a:solidFill>
              </a:rPr>
              <a:t>Thanks for your Attention</a:t>
            </a:r>
            <a:r>
              <a:rPr lang="en-US" dirty="0" smtClean="0"/>
              <a:t> </a:t>
            </a:r>
            <a:endParaRPr lang="ar-EG" dirty="0"/>
          </a:p>
        </p:txBody>
      </p:sp>
      <p:sp>
        <p:nvSpPr>
          <p:cNvPr id="2" name="Content Placeholder 1"/>
          <p:cNvSpPr>
            <a:spLocks noGrp="1"/>
          </p:cNvSpPr>
          <p:nvPr>
            <p:ph idx="1"/>
          </p:nvPr>
        </p:nvSpPr>
        <p:spPr/>
        <p:txBody>
          <a:bodyPr/>
          <a:lstStyle/>
          <a:p>
            <a:endParaRPr lang="ar-EG" dirty="0"/>
          </a:p>
        </p:txBody>
      </p:sp>
      <p:pic>
        <p:nvPicPr>
          <p:cNvPr id="4" name="Picture 6" descr="baby-athlete_small"/>
          <p:cNvPicPr>
            <a:picLocks noChangeAspect="1" noChangeArrowheads="1"/>
          </p:cNvPicPr>
          <p:nvPr/>
        </p:nvPicPr>
        <p:blipFill>
          <a:blip r:embed="rId2" cstate="print"/>
          <a:srcRect/>
          <a:stretch>
            <a:fillRect/>
          </a:stretch>
        </p:blipFill>
        <p:spPr bwMode="auto">
          <a:xfrm>
            <a:off x="533400" y="2057400"/>
            <a:ext cx="8077200" cy="4208462"/>
          </a:xfrm>
          <a:prstGeom prst="rect">
            <a:avLst/>
          </a:prstGeom>
          <a:noFill/>
          <a:ln w="9525">
            <a:noFill/>
            <a:miter lim="800000"/>
            <a:headEnd/>
            <a:tailEnd/>
          </a:ln>
        </p:spPr>
      </p:pic>
    </p:spTree>
    <p:extLst>
      <p:ext uri="{BB962C8B-B14F-4D97-AF65-F5344CB8AC3E}">
        <p14:creationId xmlns:p14="http://schemas.microsoft.com/office/powerpoint/2010/main" val="242180780"/>
      </p:ext>
    </p:extLst>
  </p:cSld>
  <p:clrMapOvr>
    <a:masterClrMapping/>
  </p:clrMapOvr>
  <mc:AlternateContent xmlns:mc="http://schemas.openxmlformats.org/markup-compatibility/2006">
    <mc:Choice xmlns:p14="http://schemas.microsoft.com/office/powerpoint/2010/main" Requires="p14">
      <p:transition spd="slow" p14:dur="4750">
        <p:checker/>
      </p:transition>
    </mc:Choice>
    <mc:Fallback>
      <p:transition spd="slow">
        <p:checker/>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499</TotalTime>
  <Words>2507</Words>
  <Application>Microsoft Office PowerPoint</Application>
  <PresentationFormat>On-screen Show (4:3)</PresentationFormat>
  <Paragraphs>204</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Apex</vt:lpstr>
      <vt:lpstr>Principles of Athletic Training مبادىءالتدريب الرياضى  </vt:lpstr>
      <vt:lpstr>PowerPoint Presentation</vt:lpstr>
      <vt:lpstr>أولاً : مبادئ التدريب الرياضي  Principles of Athletic Training</vt:lpstr>
      <vt:lpstr>PowerPoint Presentation</vt:lpstr>
      <vt:lpstr>PowerPoint Presentation</vt:lpstr>
      <vt:lpstr>PowerPoint Presentation</vt:lpstr>
      <vt:lpstr>ثانيا :  التدرج والتحكم فى درجة الحمل : Gradually Load Degree</vt:lpstr>
      <vt:lpstr>PowerPoint Presentation</vt:lpstr>
      <vt:lpstr>PowerPoint Presentation</vt:lpstr>
      <vt:lpstr>ثالثاً:  التكيف  Adaptation</vt:lpstr>
      <vt:lpstr>PowerPoint Presentation</vt:lpstr>
      <vt:lpstr>PowerPoint Presentation</vt:lpstr>
      <vt:lpstr>رابعا: الموازنة بين خصوصية التدريب وشموليته: Balance</vt:lpstr>
      <vt:lpstr>PowerPoint Presentation</vt:lpstr>
      <vt:lpstr>خامساً: برمجة التدريب Training Programing </vt:lpstr>
      <vt:lpstr>PowerPoint Presentation</vt:lpstr>
      <vt:lpstr>سادسا: الإحماء والتهدئة:</vt:lpstr>
      <vt:lpstr>PowerPoint Presentation</vt:lpstr>
      <vt:lpstr>سابعاً: التقدم المناسب بدرجات الحمل :</vt:lpstr>
      <vt:lpstr>ثامناً: التنوع :  Diversity</vt:lpstr>
      <vt:lpstr>ثانياً : طرق التدريب الرياضي </vt:lpstr>
      <vt:lpstr>PowerPoint Presentation</vt:lpstr>
      <vt:lpstr>PowerPoint Presentation</vt:lpstr>
      <vt:lpstr>أولاً : الطرق الخاصة بالحمل المستمر :ـ </vt:lpstr>
      <vt:lpstr>PowerPoint Presentation</vt:lpstr>
      <vt:lpstr>PowerPoint Presentation</vt:lpstr>
      <vt:lpstr>الطريقة المتغيرة :</vt:lpstr>
      <vt:lpstr>طريقة الفارتلك : ـ </vt:lpstr>
      <vt:lpstr>PowerPoint Presentation</vt:lpstr>
      <vt:lpstr>ثانياً : طريقة الإعدادت والتكرارات : </vt:lpstr>
      <vt:lpstr>PowerPoint Presentation</vt:lpstr>
      <vt:lpstr>PowerPoint Presentation</vt:lpstr>
      <vt:lpstr>ثالثاً : طريقة التدريب الفتري  Periodization </vt:lpstr>
      <vt:lpstr>PowerPoint Presentation</vt:lpstr>
      <vt:lpstr>PowerPoint Presentation</vt:lpstr>
      <vt:lpstr>PowerPoint Presentation</vt:lpstr>
      <vt:lpstr>رابعاً : طريقة التقويم والمسابقات : ـ </vt:lpstr>
      <vt:lpstr>طرق التدريب الرياضي  الحديثة في مجال التدريب :ــ</vt:lpstr>
      <vt:lpstr>PowerPoint Presentation</vt:lpstr>
      <vt:lpstr>PowerPoint Presentation</vt:lpstr>
      <vt:lpstr>PowerPoint Presentation</vt:lpstr>
      <vt:lpstr>PowerPoint Presentation</vt:lpstr>
      <vt:lpstr>Thanks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Athletic Training التدريب الرياضى</dc:title>
  <dc:creator>seham</dc:creator>
  <cp:lastModifiedBy>seham</cp:lastModifiedBy>
  <cp:revision>28</cp:revision>
  <dcterms:created xsi:type="dcterms:W3CDTF">2012-04-29T12:04:15Z</dcterms:created>
  <dcterms:modified xsi:type="dcterms:W3CDTF">2012-04-30T05:28:26Z</dcterms:modified>
</cp:coreProperties>
</file>