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70" r:id="rId3"/>
    <p:sldId id="271" r:id="rId4"/>
    <p:sldId id="382" r:id="rId5"/>
    <p:sldId id="273" r:id="rId6"/>
    <p:sldId id="386" r:id="rId7"/>
    <p:sldId id="387" r:id="rId8"/>
    <p:sldId id="388" r:id="rId9"/>
    <p:sldId id="389" r:id="rId10"/>
    <p:sldId id="390" r:id="rId11"/>
    <p:sldId id="391" r:id="rId12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2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13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5745ED9-5D95-4E64-AC73-C532BCA55EC9}" type="datetimeFigureOut">
              <a:rPr lang="en-US"/>
              <a:pPr>
                <a:defRPr/>
              </a:pPr>
              <a:t>8/31/2008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26CDB-D518-4593-8935-3D0F98391E0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FFC29-C86B-44AE-BB46-4CE1AE82BD0A}" type="datetimeFigureOut">
              <a:rPr lang="en-US"/>
              <a:pPr>
                <a:defRPr/>
              </a:pPr>
              <a:t>8/31/2008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185A5-AAB5-48F8-A236-2C3FA488BF1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3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1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761EDCF-251B-4D0D-8C04-ED1CE940CDB8}" type="datetimeFigureOut">
              <a:rPr lang="en-US"/>
              <a:pPr>
                <a:defRPr/>
              </a:pPr>
              <a:t>8/31/2008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1584D-278D-4DF1-914C-180670AC13E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418C1-CD95-4614-9D6F-ED98EED6CC82}" type="datetimeFigureOut">
              <a:rPr lang="en-US"/>
              <a:pPr>
                <a:defRPr/>
              </a:pPr>
              <a:t>8/31/2008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FF0DB-F075-4037-95C3-AFC8354C841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753A80A-A16C-4085-90BA-4E66288A049D}" type="datetimeFigureOut">
              <a:rPr lang="en-US"/>
              <a:pPr>
                <a:defRPr/>
              </a:pPr>
              <a:t>8/31/2008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5F749-3FC8-4010-AF4C-2527A616E86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20333-70BC-4C79-9D02-12623DC9E159}" type="datetimeFigureOut">
              <a:rPr lang="en-US"/>
              <a:pPr>
                <a:defRPr/>
              </a:pPr>
              <a:t>8/31/2008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68A5A-44FB-49C8-B4EA-87A3128B13D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13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9D8781F-F6DA-466B-AF41-9E35BC28D50E}" type="datetimeFigureOut">
              <a:rPr lang="en-US"/>
              <a:pPr>
                <a:defRPr/>
              </a:pPr>
              <a:t>8/31/2008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82A7F-E8D9-4C50-9C6F-ECD6974F7D9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12DA799-8B2B-45E8-85AA-9ABD2A882F04}" type="datetimeFigureOut">
              <a:rPr lang="en-US"/>
              <a:pPr>
                <a:defRPr/>
              </a:pPr>
              <a:t>8/31/2008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5349B-6575-455D-8B73-43D4DD7B6D8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Flowchart: Process 13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15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5EAC39-19B5-4539-9E79-7EE1A3369469}" type="datetimeFigureOut">
              <a:rPr lang="en-US"/>
              <a:pPr>
                <a:defRPr/>
              </a:pPr>
              <a:t>8/31/2008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89232-75CD-418A-99CA-F2A8E4F5F5A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B28EE-BB3E-462A-AD88-3388CD5CD464}" type="datetimeFigureOut">
              <a:rPr lang="en-US"/>
              <a:pPr>
                <a:defRPr/>
              </a:pPr>
              <a:t>8/31/2008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6EE36-046F-4444-BB68-6A919C0395F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155E2-1876-4151-9536-2D8908D4298A}" type="datetimeFigureOut">
              <a:rPr lang="en-US"/>
              <a:pPr>
                <a:defRPr/>
              </a:pPr>
              <a:t>8/31/2008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4FDD7-16D2-4D6E-BD15-746FF3C0539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129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4B623C9-3386-4F01-97C8-C8974E0A0ACE}" type="datetimeFigureOut">
              <a:rPr lang="en-US"/>
              <a:pPr>
                <a:defRPr/>
              </a:pPr>
              <a:t>8/31/2008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Gill Sans MT" pitchFamily="34" charset="0"/>
              </a:defRPr>
            </a:lvl1pPr>
          </a:lstStyle>
          <a:p>
            <a:pPr>
              <a:defRPr/>
            </a:pPr>
            <a:fld id="{B4FB72B4-672A-42A6-97FD-D5E49C39218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2" r:id="rId2"/>
    <p:sldLayoutId id="2147483854" r:id="rId3"/>
    <p:sldLayoutId id="2147483851" r:id="rId4"/>
    <p:sldLayoutId id="2147483855" r:id="rId5"/>
    <p:sldLayoutId id="2147483850" r:id="rId6"/>
    <p:sldLayoutId id="2147483856" r:id="rId7"/>
    <p:sldLayoutId id="2147483857" r:id="rId8"/>
    <p:sldLayoutId id="2147483858" r:id="rId9"/>
    <p:sldLayoutId id="2147483849" r:id="rId10"/>
    <p:sldLayoutId id="214748384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219200" y="1447800"/>
            <a:ext cx="7239000" cy="335280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ar-SA" sz="5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 pitchFamily="34" charset="0"/>
                <a:ea typeface="+mj-ea"/>
                <a:cs typeface="Simplified Arabic" pitchFamily="2" charset="-78"/>
              </a:rPr>
              <a:t>حل المسألة</a:t>
            </a:r>
            <a:endParaRPr lang="en-US" sz="50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ahoma" pitchFamily="34" charset="0"/>
              <a:ea typeface="+mj-ea"/>
              <a:cs typeface="Simplified Arabic" pitchFamily="2" charset="-78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ar-SA" sz="5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 pitchFamily="34" charset="0"/>
                <a:ea typeface="+mj-ea"/>
                <a:cs typeface="Simplified Arabic" pitchFamily="2" charset="-78"/>
              </a:rPr>
              <a:t>الخطوات والاستراتيجيات</a:t>
            </a:r>
            <a:endParaRPr lang="en-US" sz="50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ahoma" pitchFamily="34" charset="0"/>
              <a:ea typeface="+mj-ea"/>
              <a:cs typeface="Simplified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990600" y="228600"/>
            <a:ext cx="8002588" cy="11430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ar-SA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ea typeface="+mj-ea"/>
                <a:cs typeface="Traditional Arabic" pitchFamily="2" charset="-78"/>
              </a:rPr>
              <a:t>نشاط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raditional Arabic" pitchFamily="2" charset="-78"/>
              <a:ea typeface="+mj-ea"/>
              <a:cs typeface="Traditional Arabic" pitchFamily="2" charset="-78"/>
            </a:endParaRPr>
          </a:p>
        </p:txBody>
      </p:sp>
      <p:sp>
        <p:nvSpPr>
          <p:cNvPr id="18435" name="Rectangle 3"/>
          <p:cNvSpPr txBox="1">
            <a:spLocks noChangeArrowheads="1"/>
          </p:cNvSpPr>
          <p:nvPr/>
        </p:nvSpPr>
        <p:spPr bwMode="auto">
          <a:xfrm>
            <a:off x="1066800" y="2362200"/>
            <a:ext cx="7772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/>
          <a:lstStyle/>
          <a:p>
            <a:pPr marL="26988" algn="r" rtl="1"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ar-SA" sz="4000" b="1" dirty="0" smtClean="0">
                <a:latin typeface="Traditional Arabic" pitchFamily="2" charset="-78"/>
                <a:cs typeface="Traditional Arabic" pitchFamily="2" charset="-78"/>
              </a:rPr>
              <a:t>من </a:t>
            </a:r>
            <a:r>
              <a:rPr lang="ar-SA" sz="4000" b="1" dirty="0">
                <a:latin typeface="Traditional Arabic" pitchFamily="2" charset="-78"/>
                <a:cs typeface="Traditional Arabic" pitchFamily="2" charset="-78"/>
              </a:rPr>
              <a:t>خلال العمل مع </a:t>
            </a:r>
            <a:r>
              <a:rPr lang="ar-SA" sz="4000" b="1" dirty="0" smtClean="0">
                <a:latin typeface="Traditional Arabic" pitchFamily="2" charset="-78"/>
                <a:cs typeface="Traditional Arabic" pitchFamily="2" charset="-78"/>
              </a:rPr>
              <a:t>زملائك، حدد الآتي: </a:t>
            </a:r>
            <a:endParaRPr lang="en-US" sz="4000" b="1" dirty="0">
              <a:latin typeface="Traditional Arabic" pitchFamily="2" charset="-78"/>
              <a:cs typeface="Traditional Arabic" pitchFamily="2" charset="-78"/>
            </a:endParaRPr>
          </a:p>
          <a:p>
            <a:pPr marL="26988" algn="r"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ar-SA" sz="4000" b="1" dirty="0" smtClean="0">
                <a:latin typeface="Traditional Arabic" pitchFamily="2" charset="-78"/>
                <a:cs typeface="Traditional Arabic" pitchFamily="2" charset="-78"/>
              </a:rPr>
              <a:t>-مفهوم </a:t>
            </a:r>
            <a:r>
              <a:rPr lang="ar-SA" sz="4000" b="1" dirty="0">
                <a:latin typeface="Traditional Arabic" pitchFamily="2" charset="-78"/>
                <a:cs typeface="Traditional Arabic" pitchFamily="2" charset="-78"/>
              </a:rPr>
              <a:t>حل المسألة</a:t>
            </a:r>
          </a:p>
          <a:p>
            <a:pPr marL="26988" algn="r"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ar-SA" sz="4000" b="1" dirty="0" smtClean="0">
                <a:latin typeface="Traditional Arabic" pitchFamily="2" charset="-78"/>
                <a:cs typeface="Traditional Arabic" pitchFamily="2" charset="-78"/>
              </a:rPr>
              <a:t>-خطوات </a:t>
            </a:r>
            <a:r>
              <a:rPr lang="ar-SA" sz="4000" b="1" dirty="0">
                <a:latin typeface="Traditional Arabic" pitchFamily="2" charset="-78"/>
                <a:cs typeface="Traditional Arabic" pitchFamily="2" charset="-78"/>
              </a:rPr>
              <a:t>حل المسألة الرياضية لدى جورج بوليا</a:t>
            </a:r>
          </a:p>
          <a:p>
            <a:pPr marL="26988" algn="r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ar-SA" sz="4000" b="1" dirty="0" smtClean="0">
                <a:latin typeface="Traditional Arabic" pitchFamily="2" charset="-78"/>
                <a:cs typeface="Traditional Arabic" pitchFamily="2" charset="-78"/>
              </a:rPr>
              <a:t>- استراتيجيات حل المسألة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838200" y="304800"/>
            <a:ext cx="8002588" cy="11430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ar-SA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ea typeface="+mj-ea"/>
                <a:cs typeface="Traditional Arabic" pitchFamily="2" charset="-78"/>
              </a:rPr>
              <a:t>خطوات حل المسألة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raditional Arabic" pitchFamily="2" charset="-78"/>
              <a:ea typeface="+mj-ea"/>
              <a:cs typeface="Traditional Arabic" pitchFamily="2" charset="-78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762000" y="1752600"/>
            <a:ext cx="8229600" cy="4525963"/>
          </a:xfrm>
          <a:prstGeom prst="rect">
            <a:avLst/>
          </a:prstGeom>
        </p:spPr>
        <p:txBody>
          <a:bodyPr tIns="0">
            <a:normAutofit/>
          </a:bodyPr>
          <a:lstStyle/>
          <a:p>
            <a:pPr marL="1398588" lvl="3" algn="just" rtl="1">
              <a:spcBef>
                <a:spcPts val="600"/>
              </a:spcBef>
              <a:buClr>
                <a:srgbClr val="835E01"/>
              </a:buClr>
              <a:buSzPct val="80000"/>
              <a:buFont typeface="Wingdings" pitchFamily="2" charset="2"/>
              <a:buChar char="q"/>
            </a:pPr>
            <a:r>
              <a:rPr lang="ar-SA" sz="3600" b="1" dirty="0" smtClean="0">
                <a:latin typeface="Traditional Arabic" pitchFamily="2" charset="-78"/>
                <a:cs typeface="Traditional Arabic" pitchFamily="2" charset="-78"/>
              </a:rPr>
              <a:t>الخطوة </a:t>
            </a:r>
            <a:r>
              <a:rPr lang="ar-SA" sz="3600" b="1" dirty="0">
                <a:latin typeface="Traditional Arabic" pitchFamily="2" charset="-78"/>
                <a:cs typeface="Traditional Arabic" pitchFamily="2" charset="-78"/>
              </a:rPr>
              <a:t>الأولى: فهم المسألة</a:t>
            </a:r>
          </a:p>
          <a:p>
            <a:pPr lvl="3" algn="just" rtl="1">
              <a:spcBef>
                <a:spcPct val="20000"/>
              </a:spcBef>
              <a:buClr>
                <a:srgbClr val="835E01"/>
              </a:buClr>
              <a:buSzPct val="60000"/>
              <a:buFont typeface="Wingdings" pitchFamily="2" charset="2"/>
              <a:buChar char="q"/>
            </a:pPr>
            <a:r>
              <a:rPr lang="ar-SA" sz="3600" b="1" dirty="0">
                <a:latin typeface="Traditional Arabic" pitchFamily="2" charset="-78"/>
                <a:cs typeface="Traditional Arabic" pitchFamily="2" charset="-78"/>
              </a:rPr>
              <a:t> الخطوة الثانية: التخطيط للحل</a:t>
            </a:r>
          </a:p>
          <a:p>
            <a:pPr lvl="3" algn="just" rtl="1">
              <a:spcBef>
                <a:spcPct val="20000"/>
              </a:spcBef>
              <a:buClr>
                <a:srgbClr val="835E01"/>
              </a:buClr>
              <a:buSzPct val="60000"/>
              <a:buFont typeface="Wingdings" pitchFamily="2" charset="2"/>
              <a:buChar char="q"/>
            </a:pPr>
            <a:r>
              <a:rPr lang="ar-SA" sz="3600" b="1" dirty="0">
                <a:latin typeface="Traditional Arabic" pitchFamily="2" charset="-78"/>
                <a:cs typeface="Traditional Arabic" pitchFamily="2" charset="-78"/>
              </a:rPr>
              <a:t> الخطوة الثالثة: الحل</a:t>
            </a:r>
          </a:p>
          <a:p>
            <a:pPr lvl="3" algn="just" rtl="1">
              <a:spcBef>
                <a:spcPct val="20000"/>
              </a:spcBef>
              <a:buClr>
                <a:srgbClr val="835E01"/>
              </a:buClr>
              <a:buSzPct val="60000"/>
              <a:buFont typeface="Wingdings" pitchFamily="2" charset="2"/>
              <a:buChar char="q"/>
            </a:pPr>
            <a:r>
              <a:rPr lang="ar-SA" sz="3600" b="1" dirty="0">
                <a:latin typeface="Traditional Arabic" pitchFamily="2" charset="-78"/>
                <a:cs typeface="Traditional Arabic" pitchFamily="2" charset="-78"/>
              </a:rPr>
              <a:t> الخطوة الرابعة: مراجعة الحل</a:t>
            </a:r>
            <a:endParaRPr lang="en-US" sz="3600" b="1" dirty="0"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027003"/>
            <a:ext cx="1066800" cy="830997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IQ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L-Hotham"/>
              </a:rPr>
              <a:t>15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IQ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L-Hotham"/>
              </a:rPr>
              <a:t>دقيقة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L-Hotha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52" name="Picture 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277" y="76200"/>
            <a:ext cx="4877323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643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6324600" y="274638"/>
            <a:ext cx="2609850" cy="944562"/>
          </a:xfrm>
          <a:noFill/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r" rtl="1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نموذج من الكتب</a:t>
            </a:r>
            <a:endParaRPr lang="en-US" sz="3900" dirty="0" smtClean="0">
              <a:effectLst/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146446" name="Line 14"/>
          <p:cNvSpPr>
            <a:spLocks noChangeShapeType="1"/>
          </p:cNvSpPr>
          <p:nvPr/>
        </p:nvSpPr>
        <p:spPr bwMode="auto">
          <a:xfrm flipH="1" flipV="1">
            <a:off x="5715000" y="3048000"/>
            <a:ext cx="18288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47" name="Line 15"/>
          <p:cNvSpPr>
            <a:spLocks noChangeShapeType="1"/>
          </p:cNvSpPr>
          <p:nvPr/>
        </p:nvSpPr>
        <p:spPr bwMode="auto">
          <a:xfrm flipH="1" flipV="1">
            <a:off x="5791200" y="3733800"/>
            <a:ext cx="1752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48" name="Rectangle 16"/>
          <p:cNvSpPr>
            <a:spLocks noChangeArrowheads="1"/>
          </p:cNvSpPr>
          <p:nvPr/>
        </p:nvSpPr>
        <p:spPr bwMode="auto">
          <a:xfrm>
            <a:off x="7315200" y="3733800"/>
            <a:ext cx="1676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ar-SA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ea typeface="+mj-ea"/>
                <a:cs typeface="Traditional Arabic" pitchFamily="2" charset="-78"/>
              </a:rPr>
              <a:t>خطوات</a:t>
            </a:r>
            <a:r>
              <a:rPr lang="ar-SA" sz="3600" dirty="0">
                <a:solidFill>
                  <a:srgbClr val="572314"/>
                </a:solidFill>
              </a:rPr>
              <a:t> </a:t>
            </a:r>
            <a:r>
              <a:rPr lang="ar-SA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ea typeface="+mj-ea"/>
                <a:cs typeface="Traditional Arabic" pitchFamily="2" charset="-78"/>
              </a:rPr>
              <a:t>الحل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raditional Arabic" pitchFamily="2" charset="-78"/>
              <a:ea typeface="+mj-ea"/>
              <a:cs typeface="Traditional Arabic" pitchFamily="2" charset="-78"/>
            </a:endParaRPr>
          </a:p>
        </p:txBody>
      </p:sp>
      <p:sp>
        <p:nvSpPr>
          <p:cNvPr id="146449" name="Line 17"/>
          <p:cNvSpPr>
            <a:spLocks noChangeShapeType="1"/>
          </p:cNvSpPr>
          <p:nvPr/>
        </p:nvSpPr>
        <p:spPr bwMode="auto">
          <a:xfrm flipH="1">
            <a:off x="5791200" y="44196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50" name="Line 18"/>
          <p:cNvSpPr>
            <a:spLocks noChangeShapeType="1"/>
          </p:cNvSpPr>
          <p:nvPr/>
        </p:nvSpPr>
        <p:spPr bwMode="auto">
          <a:xfrm flipH="1">
            <a:off x="5791200" y="4419600"/>
            <a:ext cx="17526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676400" y="1822450"/>
            <a:ext cx="7010400" cy="4197350"/>
          </a:xfrm>
          <a:prstGeom prst="rect">
            <a:avLst/>
          </a:prstGeom>
        </p:spPr>
        <p:txBody>
          <a:bodyPr tIns="0">
            <a:noAutofit/>
          </a:bodyPr>
          <a:lstStyle/>
          <a:p>
            <a:pPr marL="1398588" lvl="3" algn="just" rtl="1" eaLnBrk="0" hangingPunct="0">
              <a:spcBef>
                <a:spcPts val="600"/>
              </a:spcBef>
              <a:buClr>
                <a:srgbClr val="835E01"/>
              </a:buClr>
              <a:buSzPct val="80000"/>
              <a:buFont typeface="Wingdings" pitchFamily="2" charset="2"/>
              <a:buChar char="q"/>
            </a:pPr>
            <a:r>
              <a:rPr lang="ar-SA" sz="3600" b="1" dirty="0">
                <a:latin typeface="Traditional Arabic" pitchFamily="2" charset="-78"/>
                <a:cs typeface="Traditional Arabic" pitchFamily="2" charset="-78"/>
              </a:rPr>
              <a:t>تمثيل المعطيات (المحاكاة)</a:t>
            </a:r>
          </a:p>
          <a:p>
            <a:pPr marL="1398588" lvl="3" algn="just" rtl="1" eaLnBrk="0" hangingPunct="0">
              <a:spcBef>
                <a:spcPts val="600"/>
              </a:spcBef>
              <a:buClr>
                <a:srgbClr val="835E01"/>
              </a:buClr>
              <a:buSzPct val="80000"/>
              <a:buFont typeface="Wingdings" pitchFamily="2" charset="2"/>
              <a:buChar char="q"/>
            </a:pPr>
            <a:r>
              <a:rPr lang="ar-SA" sz="3600" b="1" dirty="0">
                <a:latin typeface="Traditional Arabic" pitchFamily="2" charset="-78"/>
                <a:cs typeface="Traditional Arabic" pitchFamily="2" charset="-78"/>
              </a:rPr>
              <a:t>التخمين والتحقق</a:t>
            </a:r>
          </a:p>
          <a:p>
            <a:pPr marL="1398588" lvl="3" algn="just" rtl="1" eaLnBrk="0" hangingPunct="0">
              <a:spcBef>
                <a:spcPts val="600"/>
              </a:spcBef>
              <a:buClr>
                <a:srgbClr val="835E01"/>
              </a:buClr>
              <a:buSzPct val="80000"/>
              <a:buFont typeface="Wingdings" pitchFamily="2" charset="2"/>
              <a:buChar char="q"/>
            </a:pPr>
            <a:r>
              <a:rPr lang="en-US" sz="3600" b="1" dirty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3600" b="1" dirty="0" smtClean="0">
                <a:latin typeface="Traditional Arabic" pitchFamily="2" charset="-78"/>
                <a:cs typeface="Traditional Arabic" pitchFamily="2" charset="-78"/>
              </a:rPr>
              <a:t>إنشاء </a:t>
            </a:r>
            <a:r>
              <a:rPr lang="ar-SA" sz="3600" b="1" dirty="0">
                <a:latin typeface="Traditional Arabic" pitchFamily="2" charset="-78"/>
                <a:cs typeface="Traditional Arabic" pitchFamily="2" charset="-78"/>
              </a:rPr>
              <a:t>جدول/ قائمة منظمة</a:t>
            </a:r>
          </a:p>
          <a:p>
            <a:pPr marL="1398588" lvl="3" algn="just" rtl="1" eaLnBrk="0" hangingPunct="0">
              <a:spcBef>
                <a:spcPts val="600"/>
              </a:spcBef>
              <a:buClr>
                <a:srgbClr val="835E01"/>
              </a:buClr>
              <a:buSzPct val="80000"/>
              <a:buFont typeface="Wingdings" pitchFamily="2" charset="2"/>
              <a:buChar char="q"/>
            </a:pPr>
            <a:r>
              <a:rPr lang="en-US" sz="3600" b="1" dirty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3600" b="1" dirty="0">
                <a:latin typeface="Traditional Arabic" pitchFamily="2" charset="-78"/>
                <a:cs typeface="Traditional Arabic" pitchFamily="2" charset="-78"/>
              </a:rPr>
              <a:t>البحث عن نمط</a:t>
            </a:r>
          </a:p>
          <a:p>
            <a:pPr marL="1398588" lvl="3" algn="just" rtl="1" eaLnBrk="0" hangingPunct="0">
              <a:spcBef>
                <a:spcPts val="600"/>
              </a:spcBef>
              <a:buClr>
                <a:srgbClr val="835E01"/>
              </a:buClr>
              <a:buSzPct val="80000"/>
              <a:buFont typeface="Wingdings" pitchFamily="2" charset="2"/>
              <a:buChar char="q"/>
            </a:pPr>
            <a:r>
              <a:rPr lang="en-US" sz="3600" b="1" dirty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3600" b="1" dirty="0">
                <a:latin typeface="Traditional Arabic" pitchFamily="2" charset="-78"/>
                <a:cs typeface="Traditional Arabic" pitchFamily="2" charset="-78"/>
              </a:rPr>
              <a:t>الحل بطريقة عكسية</a:t>
            </a:r>
          </a:p>
          <a:p>
            <a:pPr marL="1398588" lvl="3" algn="just" rtl="1" eaLnBrk="0" hangingPunct="0">
              <a:spcBef>
                <a:spcPts val="600"/>
              </a:spcBef>
              <a:buClr>
                <a:srgbClr val="835E01"/>
              </a:buClr>
              <a:buSzPct val="80000"/>
              <a:buFont typeface="Wingdings" pitchFamily="2" charset="2"/>
              <a:buChar char="q"/>
            </a:pPr>
            <a:r>
              <a:rPr lang="en-US" sz="3600" b="1" dirty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3600" b="1" dirty="0">
                <a:latin typeface="Traditional Arabic" pitchFamily="2" charset="-78"/>
                <a:cs typeface="Traditional Arabic" pitchFamily="2" charset="-78"/>
              </a:rPr>
              <a:t>إنشاء رسومات</a:t>
            </a:r>
          </a:p>
          <a:p>
            <a:pPr marL="1398588" lvl="3" algn="just" rtl="1" eaLnBrk="0" hangingPunct="0">
              <a:spcBef>
                <a:spcPts val="600"/>
              </a:spcBef>
              <a:buClr>
                <a:srgbClr val="835E01"/>
              </a:buClr>
              <a:buSzPct val="80000"/>
              <a:buFont typeface="Wingdings" pitchFamily="2" charset="2"/>
              <a:buChar char="q"/>
            </a:pPr>
            <a:r>
              <a:rPr lang="en-US" sz="3600" b="1" dirty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3600" b="1" dirty="0">
                <a:latin typeface="Traditional Arabic" pitchFamily="2" charset="-78"/>
                <a:cs typeface="Traditional Arabic" pitchFamily="2" charset="-78"/>
              </a:rPr>
              <a:t>حل مسألة أبسط</a:t>
            </a:r>
            <a:r>
              <a:rPr lang="en-US" sz="3600" b="1" dirty="0">
                <a:latin typeface="Traditional Arabic" pitchFamily="2" charset="-78"/>
                <a:cs typeface="Traditional Arabic" pitchFamily="2" charset="-78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027003"/>
            <a:ext cx="1066800" cy="830997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IQ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L-Hotham"/>
              </a:rPr>
              <a:t>15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IQ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L-Hotham"/>
              </a:rPr>
              <a:t>دقيقة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L-Hotham"/>
            </a:endParaRP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1676400" y="457200"/>
            <a:ext cx="6477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IQ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ea typeface="+mj-ea"/>
                <a:cs typeface="Traditional Arabic" pitchFamily="2" charset="-78"/>
              </a:rPr>
              <a:t> </a:t>
            </a:r>
            <a:r>
              <a:rPr lang="ar-S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ea typeface="+mj-ea"/>
                <a:cs typeface="Traditional Arabic" pitchFamily="2" charset="-78"/>
              </a:rPr>
              <a:t>استراتيجيات (خطط) حل المسألة 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raditional Arabic" pitchFamily="2" charset="-78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799" y="76200"/>
            <a:ext cx="5069927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643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6324600" y="274638"/>
            <a:ext cx="2609850" cy="944562"/>
          </a:xfrm>
          <a:noFill/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r" rtl="1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نموذج من الكتب</a:t>
            </a:r>
            <a:endParaRPr lang="en-US" sz="3900" dirty="0" smtClean="0">
              <a:effectLst/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146446" name="Line 14"/>
          <p:cNvSpPr>
            <a:spLocks noChangeShapeType="1"/>
          </p:cNvSpPr>
          <p:nvPr/>
        </p:nvSpPr>
        <p:spPr bwMode="auto">
          <a:xfrm flipH="1" flipV="1">
            <a:off x="5867400" y="990600"/>
            <a:ext cx="9906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48" name="Rectangle 16"/>
          <p:cNvSpPr>
            <a:spLocks noChangeArrowheads="1"/>
          </p:cNvSpPr>
          <p:nvPr/>
        </p:nvSpPr>
        <p:spPr bwMode="auto">
          <a:xfrm>
            <a:off x="6553200" y="2743200"/>
            <a:ext cx="2438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1"/>
            <a:r>
              <a:rPr lang="ar-SA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ea typeface="+mj-ea"/>
                <a:cs typeface="Traditional Arabic" pitchFamily="2" charset="-78"/>
              </a:rPr>
              <a:t>خطة التمثيل </a:t>
            </a:r>
            <a:r>
              <a:rPr lang="ar-SA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(المحاكاة)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raditional Arabic" pitchFamily="2" charset="-78"/>
              <a:ea typeface="+mj-ea"/>
              <a:cs typeface="Traditional Arabic" pitchFamily="2" charset="-78"/>
            </a:endParaRPr>
          </a:p>
        </p:txBody>
      </p:sp>
      <p:sp>
        <p:nvSpPr>
          <p:cNvPr id="146449" name="Line 17"/>
          <p:cNvSpPr>
            <a:spLocks noChangeShapeType="1"/>
          </p:cNvSpPr>
          <p:nvPr/>
        </p:nvSpPr>
        <p:spPr bwMode="auto">
          <a:xfrm flipH="1">
            <a:off x="5943600" y="2971800"/>
            <a:ext cx="914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 flipH="1" flipV="1">
            <a:off x="5791200" y="1752600"/>
            <a:ext cx="1066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 flipH="1">
            <a:off x="5181600" y="2971800"/>
            <a:ext cx="16764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76200"/>
            <a:ext cx="4953000" cy="6642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643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6324600" y="274638"/>
            <a:ext cx="2609850" cy="944562"/>
          </a:xfrm>
          <a:noFill/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r" rtl="1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نموذج من الكتب</a:t>
            </a:r>
            <a:endParaRPr lang="en-US" sz="3900" dirty="0" smtClean="0">
              <a:effectLst/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146448" name="Rectangle 16"/>
          <p:cNvSpPr>
            <a:spLocks noChangeArrowheads="1"/>
          </p:cNvSpPr>
          <p:nvPr/>
        </p:nvSpPr>
        <p:spPr bwMode="auto">
          <a:xfrm>
            <a:off x="6477000" y="2438400"/>
            <a:ext cx="2438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1"/>
            <a:r>
              <a:rPr lang="ar-SA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ea typeface="+mj-ea"/>
                <a:cs typeface="Traditional Arabic" pitchFamily="2" charset="-78"/>
              </a:rPr>
              <a:t>خطة التخمين والتحقق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raditional Arabic" pitchFamily="2" charset="-78"/>
              <a:ea typeface="+mj-ea"/>
              <a:cs typeface="Traditional Arabic" pitchFamily="2" charset="-78"/>
            </a:endParaRPr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 flipH="1" flipV="1">
            <a:off x="5867400" y="990600"/>
            <a:ext cx="9906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 flipH="1">
            <a:off x="5943600" y="2971800"/>
            <a:ext cx="914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 flipH="1" flipV="1">
            <a:off x="5791200" y="1752600"/>
            <a:ext cx="1066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Line 17"/>
          <p:cNvSpPr>
            <a:spLocks noChangeShapeType="1"/>
          </p:cNvSpPr>
          <p:nvPr/>
        </p:nvSpPr>
        <p:spPr bwMode="auto">
          <a:xfrm flipH="1">
            <a:off x="5181600" y="2971800"/>
            <a:ext cx="16764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76200"/>
            <a:ext cx="5068006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643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6324600" y="274638"/>
            <a:ext cx="2609850" cy="944562"/>
          </a:xfrm>
          <a:noFill/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r" rtl="1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نموذج من الكتب</a:t>
            </a:r>
            <a:endParaRPr lang="en-US" sz="3900" dirty="0" smtClean="0">
              <a:effectLst/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146448" name="Rectangle 16"/>
          <p:cNvSpPr>
            <a:spLocks noChangeArrowheads="1"/>
          </p:cNvSpPr>
          <p:nvPr/>
        </p:nvSpPr>
        <p:spPr bwMode="auto">
          <a:xfrm>
            <a:off x="6477000" y="2438400"/>
            <a:ext cx="2438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1"/>
            <a:r>
              <a:rPr lang="ar-SA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ea typeface="+mj-ea"/>
                <a:cs typeface="Traditional Arabic" pitchFamily="2" charset="-78"/>
              </a:rPr>
              <a:t>خطة إنشاء (عمل) جدول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raditional Arabic" pitchFamily="2" charset="-78"/>
              <a:ea typeface="+mj-ea"/>
              <a:cs typeface="Traditional Arabic" pitchFamily="2" charset="-78"/>
            </a:endParaRPr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 flipH="1" flipV="1">
            <a:off x="5867400" y="990600"/>
            <a:ext cx="9906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 flipH="1">
            <a:off x="5943600" y="2971800"/>
            <a:ext cx="914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 flipH="1" flipV="1">
            <a:off x="5791200" y="1752600"/>
            <a:ext cx="1066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Line 17"/>
          <p:cNvSpPr>
            <a:spLocks noChangeShapeType="1"/>
          </p:cNvSpPr>
          <p:nvPr/>
        </p:nvSpPr>
        <p:spPr bwMode="auto">
          <a:xfrm flipH="1">
            <a:off x="5181600" y="2971800"/>
            <a:ext cx="16764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76200"/>
            <a:ext cx="4958761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643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6324600" y="274638"/>
            <a:ext cx="2609850" cy="944562"/>
          </a:xfrm>
          <a:noFill/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r" rtl="1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نموذج من الكتب</a:t>
            </a:r>
            <a:endParaRPr lang="en-US" sz="3900" dirty="0" smtClean="0">
              <a:effectLst/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146448" name="Rectangle 16"/>
          <p:cNvSpPr>
            <a:spLocks noChangeArrowheads="1"/>
          </p:cNvSpPr>
          <p:nvPr/>
        </p:nvSpPr>
        <p:spPr bwMode="auto">
          <a:xfrm>
            <a:off x="6858000" y="2438400"/>
            <a:ext cx="1676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1"/>
            <a:r>
              <a:rPr lang="ar-SA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ea typeface="+mj-ea"/>
                <a:cs typeface="Traditional Arabic" pitchFamily="2" charset="-78"/>
              </a:rPr>
              <a:t>خطة الحل عكسيًا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raditional Arabic" pitchFamily="2" charset="-78"/>
              <a:ea typeface="+mj-ea"/>
              <a:cs typeface="Traditional Arabic" pitchFamily="2" charset="-78"/>
            </a:endParaRPr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 flipH="1" flipV="1">
            <a:off x="5867400" y="990600"/>
            <a:ext cx="9906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 flipH="1">
            <a:off x="5943600" y="2971800"/>
            <a:ext cx="914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 flipH="1" flipV="1">
            <a:off x="5791200" y="1752600"/>
            <a:ext cx="1066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Line 17"/>
          <p:cNvSpPr>
            <a:spLocks noChangeShapeType="1"/>
          </p:cNvSpPr>
          <p:nvPr/>
        </p:nvSpPr>
        <p:spPr bwMode="auto">
          <a:xfrm flipH="1">
            <a:off x="5181600" y="2971800"/>
            <a:ext cx="16764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77228"/>
            <a:ext cx="4899032" cy="6552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643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6324600" y="274638"/>
            <a:ext cx="2609850" cy="944562"/>
          </a:xfrm>
          <a:noFill/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r" rtl="1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نموذج من الكتب</a:t>
            </a:r>
            <a:endParaRPr lang="en-US" sz="3900" dirty="0" smtClean="0">
              <a:effectLst/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146448" name="Rectangle 16"/>
          <p:cNvSpPr>
            <a:spLocks noChangeArrowheads="1"/>
          </p:cNvSpPr>
          <p:nvPr/>
        </p:nvSpPr>
        <p:spPr bwMode="auto">
          <a:xfrm>
            <a:off x="6858000" y="2438400"/>
            <a:ext cx="1905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1"/>
            <a:r>
              <a:rPr lang="ar-SA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ea typeface="+mj-ea"/>
                <a:cs typeface="Traditional Arabic" pitchFamily="2" charset="-78"/>
              </a:rPr>
              <a:t>خطة البحث عن نمط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raditional Arabic" pitchFamily="2" charset="-78"/>
              <a:ea typeface="+mj-ea"/>
              <a:cs typeface="Traditional Arabic" pitchFamily="2" charset="-78"/>
            </a:endParaRPr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 flipH="1" flipV="1">
            <a:off x="5867400" y="990600"/>
            <a:ext cx="9906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 flipH="1">
            <a:off x="5943600" y="2971800"/>
            <a:ext cx="914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 flipH="1" flipV="1">
            <a:off x="5791200" y="1752600"/>
            <a:ext cx="1066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Line 17"/>
          <p:cNvSpPr>
            <a:spLocks noChangeShapeType="1"/>
          </p:cNvSpPr>
          <p:nvPr/>
        </p:nvSpPr>
        <p:spPr bwMode="auto">
          <a:xfrm flipH="1">
            <a:off x="5181600" y="2971800"/>
            <a:ext cx="16764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76200"/>
            <a:ext cx="5111453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643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6324600" y="274638"/>
            <a:ext cx="2609850" cy="944562"/>
          </a:xfrm>
          <a:noFill/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r" rtl="1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نموذج من الكتب</a:t>
            </a:r>
            <a:endParaRPr lang="en-US" sz="3900" dirty="0" smtClean="0">
              <a:effectLst/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146448" name="Rectangle 16"/>
          <p:cNvSpPr>
            <a:spLocks noChangeArrowheads="1"/>
          </p:cNvSpPr>
          <p:nvPr/>
        </p:nvSpPr>
        <p:spPr bwMode="auto">
          <a:xfrm>
            <a:off x="6781800" y="2362200"/>
            <a:ext cx="1905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1"/>
            <a:r>
              <a:rPr lang="ar-SA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raditional Arabic" pitchFamily="2" charset="-78"/>
                <a:ea typeface="+mj-ea"/>
                <a:cs typeface="Traditional Arabic" pitchFamily="2" charset="-78"/>
              </a:rPr>
              <a:t>خطة رسم صورة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raditional Arabic" pitchFamily="2" charset="-78"/>
              <a:ea typeface="+mj-ea"/>
              <a:cs typeface="Traditional Arabic" pitchFamily="2" charset="-78"/>
            </a:endParaRPr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 flipH="1" flipV="1">
            <a:off x="6019800" y="990600"/>
            <a:ext cx="8382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Line 17"/>
          <p:cNvSpPr>
            <a:spLocks noChangeShapeType="1"/>
          </p:cNvSpPr>
          <p:nvPr/>
        </p:nvSpPr>
        <p:spPr bwMode="auto">
          <a:xfrm flipH="1">
            <a:off x="5410200" y="2971800"/>
            <a:ext cx="14478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2120</TotalTime>
  <Words>141</Words>
  <Application>Microsoft Office PowerPoint</Application>
  <PresentationFormat>عرض على الشاشة (3:4)‏</PresentationFormat>
  <Paragraphs>38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Solstice</vt:lpstr>
      <vt:lpstr>الشريحة 1</vt:lpstr>
      <vt:lpstr>الشريحة 2</vt:lpstr>
      <vt:lpstr>الشريحة 3</vt:lpstr>
      <vt:lpstr>نموذج من الكتب</vt:lpstr>
      <vt:lpstr>الشريحة 5</vt:lpstr>
      <vt:lpstr>نموذج من الكتب</vt:lpstr>
      <vt:lpstr>نموذج من الكتب</vt:lpstr>
      <vt:lpstr>نموذج من الكتب</vt:lpstr>
      <vt:lpstr>نموذج من الكتب</vt:lpstr>
      <vt:lpstr>نموذج من الكتب</vt:lpstr>
      <vt:lpstr>نموذج من الكتب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Solving Training Program</dc:title>
  <dc:creator>Nasser AlUwaishiq</dc:creator>
  <cp:lastModifiedBy>nasser</cp:lastModifiedBy>
  <cp:revision>185</cp:revision>
  <dcterms:created xsi:type="dcterms:W3CDTF">2006-08-16T00:00:00Z</dcterms:created>
  <dcterms:modified xsi:type="dcterms:W3CDTF">2008-08-31T07:50:34Z</dcterms:modified>
</cp:coreProperties>
</file>