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4"/>
  </p:sldMasterIdLst>
  <p:notesMasterIdLst>
    <p:notesMasterId r:id="rId20"/>
  </p:notesMasterIdLst>
  <p:sldIdLst>
    <p:sldId id="328" r:id="rId5"/>
    <p:sldId id="334" r:id="rId6"/>
    <p:sldId id="354" r:id="rId7"/>
    <p:sldId id="329" r:id="rId8"/>
    <p:sldId id="353" r:id="rId9"/>
    <p:sldId id="346" r:id="rId10"/>
    <p:sldId id="347" r:id="rId11"/>
    <p:sldId id="349" r:id="rId12"/>
    <p:sldId id="348" r:id="rId13"/>
    <p:sldId id="339" r:id="rId14"/>
    <p:sldId id="355" r:id="rId15"/>
    <p:sldId id="331" r:id="rId16"/>
    <p:sldId id="350" r:id="rId17"/>
    <p:sldId id="356" r:id="rId18"/>
    <p:sldId id="292" r:id="rId19"/>
  </p:sldIdLst>
  <p:sldSz cx="9144000" cy="6858000" type="screen4x3"/>
  <p:notesSz cx="6858000" cy="9144000"/>
  <p:defaultTextStyle>
    <a:defPPr>
      <a:defRPr lang="ar-SA"/>
    </a:defPPr>
    <a:lvl1pPr algn="r" rtl="1" fontAlgn="base">
      <a:spcBef>
        <a:spcPct val="0"/>
      </a:spcBef>
      <a:spcAft>
        <a:spcPct val="0"/>
      </a:spcAft>
      <a:defRPr sz="2000" b="1" kern="1200">
        <a:solidFill>
          <a:schemeClr val="tx1"/>
        </a:solidFill>
        <a:latin typeface="Tahoma" pitchFamily="34" charset="0"/>
        <a:ea typeface="+mn-ea"/>
        <a:cs typeface="Arial" pitchFamily="34" charset="0"/>
      </a:defRPr>
    </a:lvl1pPr>
    <a:lvl2pPr marL="457200" algn="r" rtl="1" fontAlgn="base">
      <a:spcBef>
        <a:spcPct val="0"/>
      </a:spcBef>
      <a:spcAft>
        <a:spcPct val="0"/>
      </a:spcAft>
      <a:defRPr sz="2000" b="1" kern="1200">
        <a:solidFill>
          <a:schemeClr val="tx1"/>
        </a:solidFill>
        <a:latin typeface="Tahoma" pitchFamily="34" charset="0"/>
        <a:ea typeface="+mn-ea"/>
        <a:cs typeface="Arial" pitchFamily="34" charset="0"/>
      </a:defRPr>
    </a:lvl2pPr>
    <a:lvl3pPr marL="914400" algn="r" rtl="1" fontAlgn="base">
      <a:spcBef>
        <a:spcPct val="0"/>
      </a:spcBef>
      <a:spcAft>
        <a:spcPct val="0"/>
      </a:spcAft>
      <a:defRPr sz="2000" b="1" kern="1200">
        <a:solidFill>
          <a:schemeClr val="tx1"/>
        </a:solidFill>
        <a:latin typeface="Tahoma" pitchFamily="34" charset="0"/>
        <a:ea typeface="+mn-ea"/>
        <a:cs typeface="Arial" pitchFamily="34" charset="0"/>
      </a:defRPr>
    </a:lvl3pPr>
    <a:lvl4pPr marL="1371600" algn="r" rtl="1" fontAlgn="base">
      <a:spcBef>
        <a:spcPct val="0"/>
      </a:spcBef>
      <a:spcAft>
        <a:spcPct val="0"/>
      </a:spcAft>
      <a:defRPr sz="2000" b="1" kern="1200">
        <a:solidFill>
          <a:schemeClr val="tx1"/>
        </a:solidFill>
        <a:latin typeface="Tahoma" pitchFamily="34" charset="0"/>
        <a:ea typeface="+mn-ea"/>
        <a:cs typeface="Arial" pitchFamily="34" charset="0"/>
      </a:defRPr>
    </a:lvl4pPr>
    <a:lvl5pPr marL="1828800" algn="r" rtl="1" fontAlgn="base">
      <a:spcBef>
        <a:spcPct val="0"/>
      </a:spcBef>
      <a:spcAft>
        <a:spcPct val="0"/>
      </a:spcAft>
      <a:defRPr sz="2000" b="1" kern="1200">
        <a:solidFill>
          <a:schemeClr val="tx1"/>
        </a:solidFill>
        <a:latin typeface="Tahoma" pitchFamily="34" charset="0"/>
        <a:ea typeface="+mn-ea"/>
        <a:cs typeface="Arial" pitchFamily="34" charset="0"/>
      </a:defRPr>
    </a:lvl5pPr>
    <a:lvl6pPr marL="2286000" algn="r" defTabSz="914400" rtl="1" eaLnBrk="1" latinLnBrk="0" hangingPunct="1">
      <a:defRPr sz="2000" b="1" kern="1200">
        <a:solidFill>
          <a:schemeClr val="tx1"/>
        </a:solidFill>
        <a:latin typeface="Tahoma" pitchFamily="34" charset="0"/>
        <a:ea typeface="+mn-ea"/>
        <a:cs typeface="Arial" pitchFamily="34" charset="0"/>
      </a:defRPr>
    </a:lvl6pPr>
    <a:lvl7pPr marL="2743200" algn="r" defTabSz="914400" rtl="1" eaLnBrk="1" latinLnBrk="0" hangingPunct="1">
      <a:defRPr sz="2000" b="1" kern="1200">
        <a:solidFill>
          <a:schemeClr val="tx1"/>
        </a:solidFill>
        <a:latin typeface="Tahoma" pitchFamily="34" charset="0"/>
        <a:ea typeface="+mn-ea"/>
        <a:cs typeface="Arial" pitchFamily="34" charset="0"/>
      </a:defRPr>
    </a:lvl7pPr>
    <a:lvl8pPr marL="3200400" algn="r" defTabSz="914400" rtl="1" eaLnBrk="1" latinLnBrk="0" hangingPunct="1">
      <a:defRPr sz="2000" b="1" kern="1200">
        <a:solidFill>
          <a:schemeClr val="tx1"/>
        </a:solidFill>
        <a:latin typeface="Tahoma" pitchFamily="34" charset="0"/>
        <a:ea typeface="+mn-ea"/>
        <a:cs typeface="Arial" pitchFamily="34" charset="0"/>
      </a:defRPr>
    </a:lvl8pPr>
    <a:lvl9pPr marL="3657600" algn="r" defTabSz="914400" rtl="1" eaLnBrk="1" latinLnBrk="0" hangingPunct="1">
      <a:defRPr sz="2000" b="1" kern="1200">
        <a:solidFill>
          <a:schemeClr val="tx1"/>
        </a:solidFill>
        <a:latin typeface="Tahom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7C80"/>
    <a:srgbClr val="FF0066"/>
    <a:srgbClr val="FF9900"/>
    <a:srgbClr val="00E4A8"/>
    <a:srgbClr val="FF5B5B"/>
    <a:srgbClr val="FF9999"/>
    <a:srgbClr val="FF959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34588" autoAdjust="0"/>
    <p:restoredTop sz="94748" autoAdjust="0"/>
  </p:normalViewPr>
  <p:slideViewPr>
    <p:cSldViewPr>
      <p:cViewPr varScale="1">
        <p:scale>
          <a:sx n="47" d="100"/>
          <a:sy n="47" d="100"/>
        </p:scale>
        <p:origin x="-78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Arial" pitchFamily="34" charset="0"/>
              </a:defRPr>
            </a:lvl1pPr>
          </a:lstStyle>
          <a:p>
            <a:pPr>
              <a:defRPr/>
            </a:pPr>
            <a:endParaRPr lang="en-US"/>
          </a:p>
        </p:txBody>
      </p:sp>
      <p:sp>
        <p:nvSpPr>
          <p:cNvPr id="6451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smtClean="0">
                <a:latin typeface="Arial" pitchFamily="34"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45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451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Arial" pitchFamily="34" charset="0"/>
              </a:defRPr>
            </a:lvl1pPr>
          </a:lstStyle>
          <a:p>
            <a:pPr>
              <a:defRPr/>
            </a:pPr>
            <a:endParaRPr lang="en-US"/>
          </a:p>
        </p:txBody>
      </p:sp>
      <p:sp>
        <p:nvSpPr>
          <p:cNvPr id="6451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smtClean="0">
                <a:latin typeface="Arial" pitchFamily="34" charset="0"/>
              </a:defRPr>
            </a:lvl1pPr>
          </a:lstStyle>
          <a:p>
            <a:pPr>
              <a:defRPr/>
            </a:pPr>
            <a:fld id="{CDC8C692-C89D-4F15-8584-947DBECAEBE7}"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صورة الشريحة 1"/>
          <p:cNvSpPr>
            <a:spLocks noGrp="1" noRot="1" noChangeAspect="1" noTextEdit="1"/>
          </p:cNvSpPr>
          <p:nvPr>
            <p:ph type="sldImg"/>
          </p:nvPr>
        </p:nvSpPr>
        <p:spPr>
          <a:ln/>
        </p:spPr>
      </p:sp>
      <p:sp>
        <p:nvSpPr>
          <p:cNvPr id="19459" name="عنصر نائب للملاحظات 2"/>
          <p:cNvSpPr>
            <a:spLocks noGrp="1"/>
          </p:cNvSpPr>
          <p:nvPr>
            <p:ph type="body" idx="1"/>
          </p:nvPr>
        </p:nvSpPr>
        <p:spPr>
          <a:noFill/>
          <a:ln/>
        </p:spPr>
        <p:txBody>
          <a:bodyPr/>
          <a:lstStyle/>
          <a:p>
            <a:pPr eaLnBrk="1" hangingPunct="1"/>
            <a:endParaRPr lang="ar-SA" smtClean="0"/>
          </a:p>
        </p:txBody>
      </p:sp>
      <p:sp>
        <p:nvSpPr>
          <p:cNvPr id="19460" name="عنصر نائب لرقم الشريحة 3"/>
          <p:cNvSpPr>
            <a:spLocks noGrp="1"/>
          </p:cNvSpPr>
          <p:nvPr>
            <p:ph type="sldNum" sz="quarter" idx="5"/>
          </p:nvPr>
        </p:nvSpPr>
        <p:spPr>
          <a:noFill/>
        </p:spPr>
        <p:txBody>
          <a:bodyPr/>
          <a:lstStyle/>
          <a:p>
            <a:fld id="{415D77E2-77E0-4D95-869B-1AC3D0BF23DC}" type="slidenum">
              <a:rPr lang="ar-SA"/>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صورة الشريحة 1"/>
          <p:cNvSpPr>
            <a:spLocks noGrp="1" noRot="1" noChangeAspect="1" noTextEdit="1"/>
          </p:cNvSpPr>
          <p:nvPr>
            <p:ph type="sldImg"/>
          </p:nvPr>
        </p:nvSpPr>
        <p:spPr>
          <a:ln/>
        </p:spPr>
      </p:sp>
      <p:sp>
        <p:nvSpPr>
          <p:cNvPr id="20483" name="عنصر نائب للملاحظات 2"/>
          <p:cNvSpPr>
            <a:spLocks noGrp="1"/>
          </p:cNvSpPr>
          <p:nvPr>
            <p:ph type="body" idx="1"/>
          </p:nvPr>
        </p:nvSpPr>
        <p:spPr>
          <a:noFill/>
          <a:ln/>
        </p:spPr>
        <p:txBody>
          <a:bodyPr/>
          <a:lstStyle/>
          <a:p>
            <a:pPr eaLnBrk="1" hangingPunct="1"/>
            <a:endParaRPr lang="ar-SA" smtClean="0"/>
          </a:p>
        </p:txBody>
      </p:sp>
      <p:sp>
        <p:nvSpPr>
          <p:cNvPr id="20484" name="عنصر نائب لرقم الشريحة 3"/>
          <p:cNvSpPr>
            <a:spLocks noGrp="1"/>
          </p:cNvSpPr>
          <p:nvPr>
            <p:ph type="sldNum" sz="quarter" idx="5"/>
          </p:nvPr>
        </p:nvSpPr>
        <p:spPr>
          <a:noFill/>
        </p:spPr>
        <p:txBody>
          <a:bodyPr/>
          <a:lstStyle/>
          <a:p>
            <a:fld id="{F9615C2C-9AFC-4017-8E6F-D7C908C20A4D}" type="slidenum">
              <a:rPr lang="ar-SA"/>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صورة الشريحة 1"/>
          <p:cNvSpPr>
            <a:spLocks noGrp="1" noRot="1" noChangeAspect="1" noTextEdit="1"/>
          </p:cNvSpPr>
          <p:nvPr>
            <p:ph type="sldImg"/>
          </p:nvPr>
        </p:nvSpPr>
        <p:spPr>
          <a:ln/>
        </p:spPr>
      </p:sp>
      <p:sp>
        <p:nvSpPr>
          <p:cNvPr id="21507" name="عنصر نائب للملاحظات 2"/>
          <p:cNvSpPr>
            <a:spLocks noGrp="1"/>
          </p:cNvSpPr>
          <p:nvPr>
            <p:ph type="body" idx="1"/>
          </p:nvPr>
        </p:nvSpPr>
        <p:spPr>
          <a:noFill/>
          <a:ln/>
        </p:spPr>
        <p:txBody>
          <a:bodyPr/>
          <a:lstStyle/>
          <a:p>
            <a:pPr eaLnBrk="1" hangingPunct="1"/>
            <a:endParaRPr lang="ar-SA" smtClean="0"/>
          </a:p>
        </p:txBody>
      </p:sp>
      <p:sp>
        <p:nvSpPr>
          <p:cNvPr id="21508" name="عنصر نائب لرقم الشريحة 3"/>
          <p:cNvSpPr>
            <a:spLocks noGrp="1"/>
          </p:cNvSpPr>
          <p:nvPr>
            <p:ph type="sldNum" sz="quarter" idx="5"/>
          </p:nvPr>
        </p:nvSpPr>
        <p:spPr>
          <a:noFill/>
        </p:spPr>
        <p:txBody>
          <a:bodyPr/>
          <a:lstStyle/>
          <a:p>
            <a:fld id="{75A7F74F-B659-4189-9B2F-6670B3D01F9C}" type="slidenum">
              <a:rPr lang="ar-SA"/>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صورة الشريحة 1"/>
          <p:cNvSpPr>
            <a:spLocks noGrp="1" noRot="1" noChangeAspect="1" noTextEdit="1"/>
          </p:cNvSpPr>
          <p:nvPr>
            <p:ph type="sldImg"/>
          </p:nvPr>
        </p:nvSpPr>
        <p:spPr>
          <a:ln/>
        </p:spPr>
      </p:sp>
      <p:sp>
        <p:nvSpPr>
          <p:cNvPr id="22531" name="عنصر نائب للملاحظات 2"/>
          <p:cNvSpPr>
            <a:spLocks noGrp="1"/>
          </p:cNvSpPr>
          <p:nvPr>
            <p:ph type="body" idx="1"/>
          </p:nvPr>
        </p:nvSpPr>
        <p:spPr>
          <a:noFill/>
          <a:ln/>
        </p:spPr>
        <p:txBody>
          <a:bodyPr/>
          <a:lstStyle/>
          <a:p>
            <a:pPr eaLnBrk="1" hangingPunct="1"/>
            <a:endParaRPr lang="ar-SA" smtClean="0"/>
          </a:p>
        </p:txBody>
      </p:sp>
      <p:sp>
        <p:nvSpPr>
          <p:cNvPr id="22532" name="عنصر نائب لرقم الشريحة 3"/>
          <p:cNvSpPr>
            <a:spLocks noGrp="1"/>
          </p:cNvSpPr>
          <p:nvPr>
            <p:ph type="sldNum" sz="quarter" idx="5"/>
          </p:nvPr>
        </p:nvSpPr>
        <p:spPr>
          <a:noFill/>
        </p:spPr>
        <p:txBody>
          <a:bodyPr/>
          <a:lstStyle/>
          <a:p>
            <a:fld id="{667EE19A-0190-4E83-8DD0-2D0B2FD140EC}" type="slidenum">
              <a:rPr lang="ar-SA"/>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صورة الشريحة 1"/>
          <p:cNvSpPr>
            <a:spLocks noGrp="1" noRot="1" noChangeAspect="1" noTextEdit="1"/>
          </p:cNvSpPr>
          <p:nvPr>
            <p:ph type="sldImg"/>
          </p:nvPr>
        </p:nvSpPr>
        <p:spPr>
          <a:ln/>
        </p:spPr>
      </p:sp>
      <p:sp>
        <p:nvSpPr>
          <p:cNvPr id="23555" name="عنصر نائب للملاحظات 2"/>
          <p:cNvSpPr>
            <a:spLocks noGrp="1"/>
          </p:cNvSpPr>
          <p:nvPr>
            <p:ph type="body" idx="1"/>
          </p:nvPr>
        </p:nvSpPr>
        <p:spPr>
          <a:noFill/>
          <a:ln/>
        </p:spPr>
        <p:txBody>
          <a:bodyPr/>
          <a:lstStyle/>
          <a:p>
            <a:pPr eaLnBrk="1" hangingPunct="1"/>
            <a:endParaRPr lang="ar-SA" smtClean="0"/>
          </a:p>
        </p:txBody>
      </p:sp>
      <p:sp>
        <p:nvSpPr>
          <p:cNvPr id="23556" name="عنصر نائب لرقم الشريحة 3"/>
          <p:cNvSpPr>
            <a:spLocks noGrp="1"/>
          </p:cNvSpPr>
          <p:nvPr>
            <p:ph type="sldNum" sz="quarter" idx="5"/>
          </p:nvPr>
        </p:nvSpPr>
        <p:spPr>
          <a:noFill/>
        </p:spPr>
        <p:txBody>
          <a:bodyPr/>
          <a:lstStyle/>
          <a:p>
            <a:fld id="{48E0C67A-43AC-4BC4-B5D5-0BF629C436CE}" type="slidenum">
              <a:rPr lang="ar-SA"/>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صورة الشريحة 1"/>
          <p:cNvSpPr>
            <a:spLocks noGrp="1" noRot="1" noChangeAspect="1" noTextEdit="1"/>
          </p:cNvSpPr>
          <p:nvPr>
            <p:ph type="sldImg"/>
          </p:nvPr>
        </p:nvSpPr>
        <p:spPr>
          <a:ln/>
        </p:spPr>
      </p:sp>
      <p:sp>
        <p:nvSpPr>
          <p:cNvPr id="24579" name="عنصر نائب للملاحظات 2"/>
          <p:cNvSpPr>
            <a:spLocks noGrp="1"/>
          </p:cNvSpPr>
          <p:nvPr>
            <p:ph type="body" idx="1"/>
          </p:nvPr>
        </p:nvSpPr>
        <p:spPr>
          <a:noFill/>
          <a:ln/>
        </p:spPr>
        <p:txBody>
          <a:bodyPr/>
          <a:lstStyle/>
          <a:p>
            <a:pPr eaLnBrk="1" hangingPunct="1"/>
            <a:endParaRPr lang="ar-SA" smtClean="0"/>
          </a:p>
        </p:txBody>
      </p:sp>
      <p:sp>
        <p:nvSpPr>
          <p:cNvPr id="24580" name="عنصر نائب لرقم الشريحة 3"/>
          <p:cNvSpPr>
            <a:spLocks noGrp="1"/>
          </p:cNvSpPr>
          <p:nvPr>
            <p:ph type="sldNum" sz="quarter" idx="5"/>
          </p:nvPr>
        </p:nvSpPr>
        <p:spPr>
          <a:noFill/>
        </p:spPr>
        <p:txBody>
          <a:bodyPr/>
          <a:lstStyle/>
          <a:p>
            <a:fld id="{2A0F41E7-5067-4C57-A318-56A00A67197A}" type="slidenum">
              <a:rPr lang="ar-SA"/>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صورة الشريحة 1"/>
          <p:cNvSpPr>
            <a:spLocks noGrp="1" noRot="1" noChangeAspect="1" noTextEdit="1"/>
          </p:cNvSpPr>
          <p:nvPr>
            <p:ph type="sldImg"/>
          </p:nvPr>
        </p:nvSpPr>
        <p:spPr>
          <a:ln/>
        </p:spPr>
      </p:sp>
      <p:sp>
        <p:nvSpPr>
          <p:cNvPr id="25603" name="عنصر نائب للملاحظات 2"/>
          <p:cNvSpPr>
            <a:spLocks noGrp="1"/>
          </p:cNvSpPr>
          <p:nvPr>
            <p:ph type="body" idx="1"/>
          </p:nvPr>
        </p:nvSpPr>
        <p:spPr>
          <a:noFill/>
          <a:ln/>
        </p:spPr>
        <p:txBody>
          <a:bodyPr/>
          <a:lstStyle/>
          <a:p>
            <a:pPr eaLnBrk="1" hangingPunct="1"/>
            <a:endParaRPr lang="ar-SA" smtClean="0"/>
          </a:p>
        </p:txBody>
      </p:sp>
      <p:sp>
        <p:nvSpPr>
          <p:cNvPr id="25604" name="عنصر نائب لرقم الشريحة 3"/>
          <p:cNvSpPr>
            <a:spLocks noGrp="1"/>
          </p:cNvSpPr>
          <p:nvPr>
            <p:ph type="sldNum" sz="quarter" idx="5"/>
          </p:nvPr>
        </p:nvSpPr>
        <p:spPr>
          <a:noFill/>
        </p:spPr>
        <p:txBody>
          <a:bodyPr/>
          <a:lstStyle/>
          <a:p>
            <a:fld id="{0E68BDB3-386E-4CEA-8457-8C222064BC2F}" type="slidenum">
              <a:rPr lang="ar-SA"/>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صورة الشريحة 1"/>
          <p:cNvSpPr>
            <a:spLocks noGrp="1" noRot="1" noChangeAspect="1" noTextEdit="1"/>
          </p:cNvSpPr>
          <p:nvPr>
            <p:ph type="sldImg"/>
          </p:nvPr>
        </p:nvSpPr>
        <p:spPr>
          <a:ln/>
        </p:spPr>
      </p:sp>
      <p:sp>
        <p:nvSpPr>
          <p:cNvPr id="26627" name="عنصر نائب للملاحظات 2"/>
          <p:cNvSpPr>
            <a:spLocks noGrp="1"/>
          </p:cNvSpPr>
          <p:nvPr>
            <p:ph type="body" idx="1"/>
          </p:nvPr>
        </p:nvSpPr>
        <p:spPr>
          <a:noFill/>
          <a:ln/>
        </p:spPr>
        <p:txBody>
          <a:bodyPr/>
          <a:lstStyle/>
          <a:p>
            <a:pPr eaLnBrk="1" hangingPunct="1"/>
            <a:endParaRPr lang="ar-SA" smtClean="0"/>
          </a:p>
        </p:txBody>
      </p:sp>
      <p:sp>
        <p:nvSpPr>
          <p:cNvPr id="26628" name="عنصر نائب لرقم الشريحة 3"/>
          <p:cNvSpPr>
            <a:spLocks noGrp="1"/>
          </p:cNvSpPr>
          <p:nvPr>
            <p:ph type="sldNum" sz="quarter" idx="5"/>
          </p:nvPr>
        </p:nvSpPr>
        <p:spPr>
          <a:noFill/>
        </p:spPr>
        <p:txBody>
          <a:bodyPr/>
          <a:lstStyle/>
          <a:p>
            <a:fld id="{1E9E534E-93DF-47F4-BD99-F6AA2C1668FA}" type="slidenum">
              <a:rPr lang="ar-SA"/>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a:ln/>
        </p:spPr>
      </p:sp>
      <p:sp>
        <p:nvSpPr>
          <p:cNvPr id="27651" name="عنصر نائب للملاحظات 2"/>
          <p:cNvSpPr>
            <a:spLocks noGrp="1"/>
          </p:cNvSpPr>
          <p:nvPr>
            <p:ph type="body" idx="1"/>
          </p:nvPr>
        </p:nvSpPr>
        <p:spPr>
          <a:noFill/>
          <a:ln/>
        </p:spPr>
        <p:txBody>
          <a:bodyPr/>
          <a:lstStyle/>
          <a:p>
            <a:pPr eaLnBrk="1" hangingPunct="1"/>
            <a:endParaRPr lang="ar-SA" smtClean="0"/>
          </a:p>
        </p:txBody>
      </p:sp>
      <p:sp>
        <p:nvSpPr>
          <p:cNvPr id="27652" name="عنصر نائب لرقم الشريحة 3"/>
          <p:cNvSpPr>
            <a:spLocks noGrp="1"/>
          </p:cNvSpPr>
          <p:nvPr>
            <p:ph type="sldNum" sz="quarter" idx="5"/>
          </p:nvPr>
        </p:nvSpPr>
        <p:spPr>
          <a:noFill/>
        </p:spPr>
        <p:txBody>
          <a:bodyPr/>
          <a:lstStyle/>
          <a:p>
            <a:fld id="{0C976373-04EC-4506-A7E8-DA59F2CF7A13}" type="slidenum">
              <a:rPr lang="ar-SA"/>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صورة الشريحة 1"/>
          <p:cNvSpPr>
            <a:spLocks noGrp="1" noRot="1" noChangeAspect="1" noTextEdit="1"/>
          </p:cNvSpPr>
          <p:nvPr>
            <p:ph type="sldImg"/>
          </p:nvPr>
        </p:nvSpPr>
        <p:spPr>
          <a:ln/>
        </p:spPr>
      </p:sp>
      <p:sp>
        <p:nvSpPr>
          <p:cNvPr id="28675" name="عنصر نائب للملاحظات 2"/>
          <p:cNvSpPr>
            <a:spLocks noGrp="1"/>
          </p:cNvSpPr>
          <p:nvPr>
            <p:ph type="body" idx="1"/>
          </p:nvPr>
        </p:nvSpPr>
        <p:spPr>
          <a:noFill/>
          <a:ln/>
        </p:spPr>
        <p:txBody>
          <a:bodyPr/>
          <a:lstStyle/>
          <a:p>
            <a:pPr eaLnBrk="1" hangingPunct="1"/>
            <a:endParaRPr lang="ar-SA" smtClean="0"/>
          </a:p>
        </p:txBody>
      </p:sp>
      <p:sp>
        <p:nvSpPr>
          <p:cNvPr id="28676" name="عنصر نائب لرقم الشريحة 3"/>
          <p:cNvSpPr>
            <a:spLocks noGrp="1"/>
          </p:cNvSpPr>
          <p:nvPr>
            <p:ph type="sldNum" sz="quarter" idx="5"/>
          </p:nvPr>
        </p:nvSpPr>
        <p:spPr>
          <a:noFill/>
        </p:spPr>
        <p:txBody>
          <a:bodyPr/>
          <a:lstStyle/>
          <a:p>
            <a:fld id="{FD4CB9B0-F9B7-4CEE-980E-FA1EDFA514BE}" type="slidenum">
              <a:rPr lang="ar-SA"/>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صورة الشريحة 1"/>
          <p:cNvSpPr>
            <a:spLocks noGrp="1" noRot="1" noChangeAspect="1" noTextEdit="1"/>
          </p:cNvSpPr>
          <p:nvPr>
            <p:ph type="sldImg"/>
          </p:nvPr>
        </p:nvSpPr>
        <p:spPr>
          <a:ln/>
        </p:spPr>
      </p:sp>
      <p:sp>
        <p:nvSpPr>
          <p:cNvPr id="29699" name="عنصر نائب للملاحظات 2"/>
          <p:cNvSpPr>
            <a:spLocks noGrp="1"/>
          </p:cNvSpPr>
          <p:nvPr>
            <p:ph type="body" idx="1"/>
          </p:nvPr>
        </p:nvSpPr>
        <p:spPr>
          <a:noFill/>
          <a:ln/>
        </p:spPr>
        <p:txBody>
          <a:bodyPr/>
          <a:lstStyle/>
          <a:p>
            <a:pPr eaLnBrk="1" hangingPunct="1"/>
            <a:endParaRPr lang="ar-SA" smtClean="0"/>
          </a:p>
        </p:txBody>
      </p:sp>
      <p:sp>
        <p:nvSpPr>
          <p:cNvPr id="29700" name="عنصر نائب لرقم الشريحة 3"/>
          <p:cNvSpPr>
            <a:spLocks noGrp="1"/>
          </p:cNvSpPr>
          <p:nvPr>
            <p:ph type="sldNum" sz="quarter" idx="5"/>
          </p:nvPr>
        </p:nvSpPr>
        <p:spPr>
          <a:noFill/>
        </p:spPr>
        <p:txBody>
          <a:bodyPr/>
          <a:lstStyle/>
          <a:p>
            <a:fld id="{2EACC4E7-6EA8-4C70-BACA-24F670D00E00}" type="slidenum">
              <a:rPr lang="ar-SA"/>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a:ln/>
        </p:spPr>
      </p:sp>
      <p:sp>
        <p:nvSpPr>
          <p:cNvPr id="30723" name="عنصر نائب للملاحظات 2"/>
          <p:cNvSpPr>
            <a:spLocks noGrp="1"/>
          </p:cNvSpPr>
          <p:nvPr>
            <p:ph type="body" idx="1"/>
          </p:nvPr>
        </p:nvSpPr>
        <p:spPr>
          <a:noFill/>
          <a:ln/>
        </p:spPr>
        <p:txBody>
          <a:bodyPr/>
          <a:lstStyle/>
          <a:p>
            <a:pPr eaLnBrk="1" hangingPunct="1"/>
            <a:endParaRPr lang="ar-SA" smtClean="0"/>
          </a:p>
        </p:txBody>
      </p:sp>
      <p:sp>
        <p:nvSpPr>
          <p:cNvPr id="30724" name="عنصر نائب لرقم الشريحة 3"/>
          <p:cNvSpPr>
            <a:spLocks noGrp="1"/>
          </p:cNvSpPr>
          <p:nvPr>
            <p:ph type="sldNum" sz="quarter" idx="5"/>
          </p:nvPr>
        </p:nvSpPr>
        <p:spPr>
          <a:noFill/>
        </p:spPr>
        <p:txBody>
          <a:bodyPr/>
          <a:lstStyle/>
          <a:p>
            <a:fld id="{F51606FC-51D1-4252-8188-C2E0418A39D6}" type="slidenum">
              <a:rPr lang="ar-SA"/>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a:ln/>
        </p:spPr>
      </p:sp>
      <p:sp>
        <p:nvSpPr>
          <p:cNvPr id="31747" name="عنصر نائب للملاحظات 2"/>
          <p:cNvSpPr>
            <a:spLocks noGrp="1"/>
          </p:cNvSpPr>
          <p:nvPr>
            <p:ph type="body" idx="1"/>
          </p:nvPr>
        </p:nvSpPr>
        <p:spPr>
          <a:noFill/>
          <a:ln/>
        </p:spPr>
        <p:txBody>
          <a:bodyPr/>
          <a:lstStyle/>
          <a:p>
            <a:pPr eaLnBrk="1" hangingPunct="1"/>
            <a:endParaRPr lang="ar-SA" smtClean="0"/>
          </a:p>
        </p:txBody>
      </p:sp>
      <p:sp>
        <p:nvSpPr>
          <p:cNvPr id="31748" name="عنصر نائب لرقم الشريحة 3"/>
          <p:cNvSpPr>
            <a:spLocks noGrp="1"/>
          </p:cNvSpPr>
          <p:nvPr>
            <p:ph type="sldNum" sz="quarter" idx="5"/>
          </p:nvPr>
        </p:nvSpPr>
        <p:spPr>
          <a:noFill/>
        </p:spPr>
        <p:txBody>
          <a:bodyPr/>
          <a:lstStyle/>
          <a:p>
            <a:fld id="{CFA1C24B-E18B-4211-ADB3-E7F726B2ADD0}" type="slidenum">
              <a:rPr lang="ar-SA"/>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صورة الشريحة 1"/>
          <p:cNvSpPr>
            <a:spLocks noGrp="1" noRot="1" noChangeAspect="1" noTextEdit="1"/>
          </p:cNvSpPr>
          <p:nvPr>
            <p:ph type="sldImg"/>
          </p:nvPr>
        </p:nvSpPr>
        <p:spPr>
          <a:ln/>
        </p:spPr>
      </p:sp>
      <p:sp>
        <p:nvSpPr>
          <p:cNvPr id="32771" name="عنصر نائب للملاحظات 2"/>
          <p:cNvSpPr>
            <a:spLocks noGrp="1"/>
          </p:cNvSpPr>
          <p:nvPr>
            <p:ph type="body" idx="1"/>
          </p:nvPr>
        </p:nvSpPr>
        <p:spPr>
          <a:noFill/>
          <a:ln/>
        </p:spPr>
        <p:txBody>
          <a:bodyPr/>
          <a:lstStyle/>
          <a:p>
            <a:pPr eaLnBrk="1" hangingPunct="1"/>
            <a:endParaRPr lang="ar-SA" smtClean="0"/>
          </a:p>
        </p:txBody>
      </p:sp>
      <p:sp>
        <p:nvSpPr>
          <p:cNvPr id="32772" name="عنصر نائب لرقم الشريحة 3"/>
          <p:cNvSpPr>
            <a:spLocks noGrp="1"/>
          </p:cNvSpPr>
          <p:nvPr>
            <p:ph type="sldNum" sz="quarter" idx="5"/>
          </p:nvPr>
        </p:nvSpPr>
        <p:spPr>
          <a:noFill/>
        </p:spPr>
        <p:txBody>
          <a:bodyPr/>
          <a:lstStyle/>
          <a:p>
            <a:fld id="{2F8866CC-9882-419C-B1DD-4D6B21FBEDF6}" type="slidenum">
              <a:rPr lang="ar-SA"/>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صورة الشريحة 1"/>
          <p:cNvSpPr>
            <a:spLocks noGrp="1" noRot="1" noChangeAspect="1" noTextEdit="1"/>
          </p:cNvSpPr>
          <p:nvPr>
            <p:ph type="sldImg"/>
          </p:nvPr>
        </p:nvSpPr>
        <p:spPr>
          <a:ln/>
        </p:spPr>
      </p:sp>
      <p:sp>
        <p:nvSpPr>
          <p:cNvPr id="33795" name="عنصر نائب للملاحظات 2"/>
          <p:cNvSpPr>
            <a:spLocks noGrp="1"/>
          </p:cNvSpPr>
          <p:nvPr>
            <p:ph type="body" idx="1"/>
          </p:nvPr>
        </p:nvSpPr>
        <p:spPr>
          <a:noFill/>
          <a:ln/>
        </p:spPr>
        <p:txBody>
          <a:bodyPr/>
          <a:lstStyle/>
          <a:p>
            <a:pPr eaLnBrk="1" hangingPunct="1"/>
            <a:endParaRPr lang="ar-SA" smtClean="0"/>
          </a:p>
        </p:txBody>
      </p:sp>
      <p:sp>
        <p:nvSpPr>
          <p:cNvPr id="33796" name="عنصر نائب لرقم الشريحة 3"/>
          <p:cNvSpPr>
            <a:spLocks noGrp="1"/>
          </p:cNvSpPr>
          <p:nvPr>
            <p:ph type="sldNum" sz="quarter" idx="5"/>
          </p:nvPr>
        </p:nvSpPr>
        <p:spPr>
          <a:noFill/>
        </p:spPr>
        <p:txBody>
          <a:bodyPr/>
          <a:lstStyle/>
          <a:p>
            <a:fld id="{12214479-29FF-4F12-A795-DAABB779D525}" type="slidenum">
              <a:rPr lang="ar-SA"/>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ar-SA"/>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ar-SA"/>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ar-SA"/>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ar-SA"/>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ar-SA"/>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ar-SA"/>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ar-SA"/>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F1E55D4E-8EA5-4EE2-B905-8824E4B5A961}"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4A7B8289-703C-4186-B152-3F7284E1DE0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5BD1C9D5-FB40-4F8B-B057-AEF7E4432C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26202928-575E-4464-838A-BE8721C8DE82}"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138B578-AED8-439D-98D4-C913D2680782}"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19B95F01-A45B-4409-828A-8AC44A0B5C5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3C7E3916-1038-416B-9BC0-63168F1BA37A}"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4D1663C4-23CE-4500-BABE-71553212F061}"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FC78459C-E149-4200-8A36-EEA2728CA0D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7C2DF9C-819A-4AE4-BF09-F48D403C4ED1}"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7004050" y="214313"/>
            <a:ext cx="1951038" cy="59182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150938" y="214313"/>
            <a:ext cx="5700712" cy="59182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5B3D12DF-6381-4851-B883-C5D8BA52323F}"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عنوان، ومحتوى، واثنان من ال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1150938" y="214313"/>
            <a:ext cx="7793037" cy="1462087"/>
          </a:xfr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182688" y="2017713"/>
            <a:ext cx="38100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5145088" y="2017713"/>
            <a:ext cx="3810000" cy="1981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5145088" y="4151313"/>
            <a:ext cx="3810000" cy="1981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D5F73B01-D5B0-478C-9A39-112302B27FB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rtl="0">
              <a:defRPr/>
            </a:pPr>
            <a:endParaRPr kumimoji="1" lang="en-US" sz="2400" b="0"/>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rtl="0">
              <a:defRPr/>
            </a:pPr>
            <a:endParaRPr kumimoji="1" lang="en-US" sz="2400" b="0"/>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rtl="0">
              <a:defRPr/>
            </a:pPr>
            <a:endParaRPr kumimoji="1" lang="en-US" sz="2400" b="0"/>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rtl="0">
              <a:defRPr/>
            </a:pPr>
            <a:endParaRPr kumimoji="1" lang="en-US" sz="2400" b="0"/>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rtl="0">
              <a:defRPr/>
            </a:pPr>
            <a:endParaRPr kumimoji="1" lang="en-US" sz="2400" b="0"/>
          </a:p>
        </p:txBody>
      </p:sp>
      <p:sp>
        <p:nvSpPr>
          <p:cNvPr id="410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rtl="0">
              <a:defRPr/>
            </a:pPr>
            <a:endParaRPr kumimoji="1" lang="en-US" sz="2400" b="0"/>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rtl="0">
              <a:defRPr/>
            </a:pPr>
            <a:endParaRPr kumimoji="1" lang="en-US" sz="2400" b="0"/>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400" b="0" smtClean="0"/>
            </a:lvl1pPr>
          </a:lstStyle>
          <a:p>
            <a:pPr>
              <a:defRPr/>
            </a:pPr>
            <a:endParaRPr lang="en-US"/>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400" b="0" smtClean="0"/>
            </a:lvl1pPr>
          </a:lstStyle>
          <a:p>
            <a:pPr>
              <a:defRPr/>
            </a:pPr>
            <a:endParaRPr lang="en-US"/>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400" b="0" smtClean="0"/>
            </a:lvl1pPr>
          </a:lstStyle>
          <a:p>
            <a:pPr>
              <a:defRPr/>
            </a:pPr>
            <a:fld id="{856A70F9-BF7D-48D8-8E5A-AEE6E11A832B}"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1" eaLnBrk="0" fontAlgn="base" hangingPunct="0">
        <a:spcBef>
          <a:spcPct val="0"/>
        </a:spcBef>
        <a:spcAft>
          <a:spcPct val="0"/>
        </a:spcAft>
        <a:defRPr sz="4400">
          <a:solidFill>
            <a:schemeClr val="tx2"/>
          </a:solidFill>
          <a:latin typeface="+mj-lt"/>
          <a:ea typeface="+mj-ea"/>
          <a:cs typeface="+mj-cs"/>
        </a:defRPr>
      </a:lvl1pPr>
      <a:lvl2pPr algn="l" rtl="1" eaLnBrk="0" fontAlgn="base" hangingPunct="0">
        <a:spcBef>
          <a:spcPct val="0"/>
        </a:spcBef>
        <a:spcAft>
          <a:spcPct val="0"/>
        </a:spcAft>
        <a:defRPr sz="4400">
          <a:solidFill>
            <a:schemeClr val="tx2"/>
          </a:solidFill>
          <a:latin typeface="Tahoma" pitchFamily="34" charset="0"/>
          <a:cs typeface="Arial" pitchFamily="34" charset="0"/>
        </a:defRPr>
      </a:lvl2pPr>
      <a:lvl3pPr algn="l" rtl="1" eaLnBrk="0" fontAlgn="base" hangingPunct="0">
        <a:spcBef>
          <a:spcPct val="0"/>
        </a:spcBef>
        <a:spcAft>
          <a:spcPct val="0"/>
        </a:spcAft>
        <a:defRPr sz="4400">
          <a:solidFill>
            <a:schemeClr val="tx2"/>
          </a:solidFill>
          <a:latin typeface="Tahoma" pitchFamily="34" charset="0"/>
          <a:cs typeface="Arial" pitchFamily="34" charset="0"/>
        </a:defRPr>
      </a:lvl3pPr>
      <a:lvl4pPr algn="l" rtl="1" eaLnBrk="0" fontAlgn="base" hangingPunct="0">
        <a:spcBef>
          <a:spcPct val="0"/>
        </a:spcBef>
        <a:spcAft>
          <a:spcPct val="0"/>
        </a:spcAft>
        <a:defRPr sz="4400">
          <a:solidFill>
            <a:schemeClr val="tx2"/>
          </a:solidFill>
          <a:latin typeface="Tahoma" pitchFamily="34" charset="0"/>
          <a:cs typeface="Arial" pitchFamily="34" charset="0"/>
        </a:defRPr>
      </a:lvl4pPr>
      <a:lvl5pPr algn="l" rtl="1" eaLnBrk="0" fontAlgn="base" hangingPunct="0">
        <a:spcBef>
          <a:spcPct val="0"/>
        </a:spcBef>
        <a:spcAft>
          <a:spcPct val="0"/>
        </a:spcAft>
        <a:defRPr sz="4400">
          <a:solidFill>
            <a:schemeClr val="tx2"/>
          </a:solidFill>
          <a:latin typeface="Tahoma" pitchFamily="34" charset="0"/>
          <a:cs typeface="Arial" pitchFamily="34" charset="0"/>
        </a:defRPr>
      </a:lvl5pPr>
      <a:lvl6pPr marL="457200" algn="l" rtl="1" fontAlgn="base">
        <a:spcBef>
          <a:spcPct val="0"/>
        </a:spcBef>
        <a:spcAft>
          <a:spcPct val="0"/>
        </a:spcAft>
        <a:defRPr sz="4400">
          <a:solidFill>
            <a:schemeClr val="tx2"/>
          </a:solidFill>
          <a:latin typeface="Tahoma" pitchFamily="34" charset="0"/>
          <a:cs typeface="Arial" pitchFamily="34" charset="0"/>
        </a:defRPr>
      </a:lvl6pPr>
      <a:lvl7pPr marL="914400" algn="l" rtl="1" fontAlgn="base">
        <a:spcBef>
          <a:spcPct val="0"/>
        </a:spcBef>
        <a:spcAft>
          <a:spcPct val="0"/>
        </a:spcAft>
        <a:defRPr sz="4400">
          <a:solidFill>
            <a:schemeClr val="tx2"/>
          </a:solidFill>
          <a:latin typeface="Tahoma" pitchFamily="34" charset="0"/>
          <a:cs typeface="Arial" pitchFamily="34" charset="0"/>
        </a:defRPr>
      </a:lvl7pPr>
      <a:lvl8pPr marL="1371600" algn="l" rtl="1" fontAlgn="base">
        <a:spcBef>
          <a:spcPct val="0"/>
        </a:spcBef>
        <a:spcAft>
          <a:spcPct val="0"/>
        </a:spcAft>
        <a:defRPr sz="4400">
          <a:solidFill>
            <a:schemeClr val="tx2"/>
          </a:solidFill>
          <a:latin typeface="Tahoma" pitchFamily="34" charset="0"/>
          <a:cs typeface="Arial" pitchFamily="34" charset="0"/>
        </a:defRPr>
      </a:lvl8pPr>
      <a:lvl9pPr marL="1828800" algn="l" rtl="1"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r" rtl="1"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r" rtl="1"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r" rtl="1"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r" rtl="1"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moufouda.jeeran.com/archive/2006/4/43352.html"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audio" Target="../media/audio1.wav"/><Relationship Id="rId7"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audio" Target="../media/audio4.wav"/><Relationship Id="rId11" Type="http://schemas.openxmlformats.org/officeDocument/2006/relationships/image" Target="../media/image5.gif"/><Relationship Id="rId5" Type="http://schemas.openxmlformats.org/officeDocument/2006/relationships/audio" Target="../media/audio3.wav"/><Relationship Id="rId10" Type="http://schemas.openxmlformats.org/officeDocument/2006/relationships/image" Target="../media/image4.gif"/><Relationship Id="rId4" Type="http://schemas.openxmlformats.org/officeDocument/2006/relationships/audio" Target="../media/audio2.wav"/><Relationship Id="rId9"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2.xml"/><Relationship Id="rId7"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slide" Target="slide5.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2.xml"/><Relationship Id="rId7"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slide" Target="slide5.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slide" Target="slide2.xml"/><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2.xml"/><Relationship Id="rId7"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slide" Target="slide5.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audio" Target="../media/audio1.wav"/><Relationship Id="rId7"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audio" Target="../media/audio4.wav"/><Relationship Id="rId11" Type="http://schemas.openxmlformats.org/officeDocument/2006/relationships/image" Target="../media/image5.gif"/><Relationship Id="rId5" Type="http://schemas.openxmlformats.org/officeDocument/2006/relationships/audio" Target="../media/audio3.wav"/><Relationship Id="rId10" Type="http://schemas.openxmlformats.org/officeDocument/2006/relationships/image" Target="../media/image4.gif"/><Relationship Id="rId4" Type="http://schemas.openxmlformats.org/officeDocument/2006/relationships/audio" Target="../media/audio2.wav"/><Relationship Id="rId9"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wmf"/><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3" name="Picture 3" descr="r124[1]"/>
          <p:cNvPicPr>
            <a:picLocks noGrp="1" noChangeAspect="1" noChangeArrowheads="1"/>
          </p:cNvPicPr>
          <p:nvPr>
            <p:ph sz="half" idx="2"/>
          </p:nvPr>
        </p:nvPicPr>
        <p:blipFill>
          <a:blip r:embed="rId3"/>
          <a:srcRect/>
          <a:stretch>
            <a:fillRect/>
          </a:stretch>
        </p:blipFill>
        <p:spPr>
          <a:xfrm>
            <a:off x="6732588" y="-26988"/>
            <a:ext cx="2447925" cy="1368426"/>
          </a:xfrm>
        </p:spPr>
      </p:pic>
      <p:sp>
        <p:nvSpPr>
          <p:cNvPr id="322571" name="Rectangle 11"/>
          <p:cNvSpPr>
            <a:spLocks noChangeArrowheads="1"/>
          </p:cNvSpPr>
          <p:nvPr/>
        </p:nvSpPr>
        <p:spPr bwMode="auto">
          <a:xfrm>
            <a:off x="2124075" y="404813"/>
            <a:ext cx="4438650" cy="519112"/>
          </a:xfrm>
          <a:prstGeom prst="rect">
            <a:avLst/>
          </a:prstGeom>
          <a:noFill/>
          <a:ln w="9525">
            <a:noFill/>
            <a:miter lim="800000"/>
            <a:headEnd/>
            <a:tailEnd/>
          </a:ln>
        </p:spPr>
        <p:txBody>
          <a:bodyPr wrap="none">
            <a:spAutoFit/>
          </a:bodyPr>
          <a:lstStyle/>
          <a:p>
            <a:r>
              <a:rPr lang="ar-SA" sz="2800" u="sng">
                <a:solidFill>
                  <a:schemeClr val="tx2"/>
                </a:solidFill>
                <a:hlinkClick r:id="rId4"/>
              </a:rPr>
              <a:t>معايير عالمية لتعليم وتعلم الرياضيات</a:t>
            </a:r>
            <a:endParaRPr lang="en-US" sz="2800" u="sng">
              <a:solidFill>
                <a:schemeClr val="tx2"/>
              </a:solidFill>
            </a:endParaRPr>
          </a:p>
        </p:txBody>
      </p:sp>
      <p:sp>
        <p:nvSpPr>
          <p:cNvPr id="322574" name="Text Box 14"/>
          <p:cNvSpPr txBox="1">
            <a:spLocks noChangeArrowheads="1"/>
          </p:cNvSpPr>
          <p:nvPr/>
        </p:nvSpPr>
        <p:spPr bwMode="auto">
          <a:xfrm>
            <a:off x="1331913" y="1268413"/>
            <a:ext cx="6624637" cy="3195637"/>
          </a:xfrm>
          <a:prstGeom prst="rect">
            <a:avLst/>
          </a:prstGeom>
          <a:noFill/>
          <a:ln w="9525">
            <a:noFill/>
            <a:miter lim="800000"/>
            <a:headEnd/>
            <a:tailEnd/>
          </a:ln>
        </p:spPr>
        <p:txBody>
          <a:bodyPr>
            <a:spAutoFit/>
          </a:bodyPr>
          <a:lstStyle/>
          <a:p>
            <a:pPr algn="ctr">
              <a:spcBef>
                <a:spcPct val="50000"/>
              </a:spcBef>
            </a:pPr>
            <a:r>
              <a:rPr lang="ar-SA" sz="2400">
                <a:solidFill>
                  <a:schemeClr val="tx2"/>
                </a:solidFill>
              </a:rPr>
              <a:t>تعد الوثيقة التي  نشرها المجلس الوطني لمدرسي الرياضيات </a:t>
            </a:r>
            <a:r>
              <a:rPr lang="en-US" sz="2400">
                <a:solidFill>
                  <a:schemeClr val="tx2"/>
                </a:solidFill>
              </a:rPr>
              <a:t>NCTM</a:t>
            </a:r>
            <a:r>
              <a:rPr lang="ar-SA" sz="2400">
                <a:solidFill>
                  <a:schemeClr val="tx2"/>
                </a:solidFill>
              </a:rPr>
              <a:t>  بمثابة الدليل الذي أحدث تغيراً هاماُ في تدريس الرياضيات ، حيث حاولوا تنظيم منهج الرياضيات في مجالات يمكن أن تسهم في تحسين تعليم الرياضيات .</a:t>
            </a:r>
          </a:p>
          <a:p>
            <a:pPr algn="ctr">
              <a:spcBef>
                <a:spcPct val="50000"/>
              </a:spcBef>
            </a:pPr>
            <a:r>
              <a:rPr lang="ar-SA" sz="2400">
                <a:solidFill>
                  <a:schemeClr val="tx2"/>
                </a:solidFill>
              </a:rPr>
              <a:t>وقد نشروا وثيققتين و نظمت حوله  ستة معايير هم : أهمية الرياضيات ، وتحسين تعلم الرياضيات</a:t>
            </a:r>
            <a:r>
              <a:rPr lang="ar-SA" sz="2400" b="0">
                <a:solidFill>
                  <a:schemeClr val="tx2"/>
                </a:solidFill>
              </a:rPr>
              <a:t> ، </a:t>
            </a:r>
            <a:r>
              <a:rPr lang="ar-SA" sz="2400">
                <a:solidFill>
                  <a:schemeClr val="tx2"/>
                </a:solidFill>
              </a:rPr>
              <a:t>والعدالة بين الطلاب ، والانفتاح </a:t>
            </a:r>
            <a:r>
              <a:rPr lang="en-US" sz="2400">
                <a:solidFill>
                  <a:schemeClr val="tx2"/>
                </a:solidFill>
              </a:rPr>
              <a:t>Openness</a:t>
            </a:r>
            <a:r>
              <a:rPr lang="ar-SA" sz="2400">
                <a:solidFill>
                  <a:schemeClr val="tx2"/>
                </a:solidFill>
              </a:rPr>
              <a:t> ، والاستدلال الصحيح ، والترابط المنطقي.</a:t>
            </a:r>
            <a:endParaRPr lang="en-US" sz="2400">
              <a:solidFill>
                <a:schemeClr val="tx2"/>
              </a:solidFill>
            </a:endParaRPr>
          </a:p>
        </p:txBody>
      </p:sp>
      <p:sp>
        <p:nvSpPr>
          <p:cNvPr id="3077" name="Text Box 16"/>
          <p:cNvSpPr txBox="1">
            <a:spLocks noChangeArrowheads="1"/>
          </p:cNvSpPr>
          <p:nvPr/>
        </p:nvSpPr>
        <p:spPr bwMode="auto">
          <a:xfrm>
            <a:off x="2771775" y="4437063"/>
            <a:ext cx="5040313" cy="396875"/>
          </a:xfrm>
          <a:prstGeom prst="rect">
            <a:avLst/>
          </a:prstGeom>
          <a:noFill/>
          <a:ln w="9525">
            <a:noFill/>
            <a:miter lim="800000"/>
            <a:headEnd/>
            <a:tailEnd/>
          </a:ln>
        </p:spPr>
        <p:txBody>
          <a:bodyPr>
            <a:spAutoFit/>
          </a:bodyPr>
          <a:lstStyle/>
          <a:p>
            <a:pPr>
              <a:spcBef>
                <a:spcPct val="50000"/>
              </a:spcBef>
            </a:pPr>
            <a:endParaRPr lang="en-US"/>
          </a:p>
        </p:txBody>
      </p:sp>
      <p:sp>
        <p:nvSpPr>
          <p:cNvPr id="322578" name="Rectangle 18"/>
          <p:cNvSpPr>
            <a:spLocks noGrp="1" noChangeArrowheads="1"/>
          </p:cNvSpPr>
          <p:nvPr>
            <p:ph type="title"/>
          </p:nvPr>
        </p:nvSpPr>
        <p:spPr>
          <a:xfrm>
            <a:off x="1963738" y="3406775"/>
            <a:ext cx="7793037" cy="1462088"/>
          </a:xfrm>
          <a:noFill/>
        </p:spPr>
        <p:txBody>
          <a:bodyPr/>
          <a:lstStyle/>
          <a:p>
            <a:pPr algn="ctr" eaLnBrk="1" hangingPunct="1"/>
            <a:r>
              <a:rPr lang="ar-SA" sz="2800" b="1" smtClean="0"/>
              <a:t>وكان الهدف من مشروع </a:t>
            </a:r>
            <a:r>
              <a:rPr lang="en-US" sz="2800" b="1" smtClean="0"/>
              <a:t>NCTM</a:t>
            </a:r>
            <a:r>
              <a:rPr lang="ar-SA" sz="2800" b="1" smtClean="0"/>
              <a:t> هو</a:t>
            </a:r>
            <a:r>
              <a:rPr lang="ar-SA" b="1" smtClean="0"/>
              <a:t> :</a:t>
            </a:r>
            <a:endParaRPr lang="en-US" b="1" smtClean="0"/>
          </a:p>
        </p:txBody>
      </p:sp>
      <p:sp>
        <p:nvSpPr>
          <p:cNvPr id="322579" name="Rectangle 19"/>
          <p:cNvSpPr>
            <a:spLocks noChangeArrowheads="1"/>
          </p:cNvSpPr>
          <p:nvPr/>
        </p:nvSpPr>
        <p:spPr bwMode="auto">
          <a:xfrm>
            <a:off x="1187450" y="4797425"/>
            <a:ext cx="6913563" cy="1552575"/>
          </a:xfrm>
          <a:prstGeom prst="rect">
            <a:avLst/>
          </a:prstGeom>
          <a:noFill/>
          <a:ln w="9525">
            <a:noFill/>
            <a:miter lim="800000"/>
            <a:headEnd/>
            <a:tailEnd/>
          </a:ln>
        </p:spPr>
        <p:txBody>
          <a:bodyPr>
            <a:spAutoFit/>
          </a:bodyPr>
          <a:lstStyle/>
          <a:p>
            <a:pPr>
              <a:buFontTx/>
              <a:buChar char="•"/>
            </a:pPr>
            <a:r>
              <a:rPr lang="ar-SA" sz="2400">
                <a:solidFill>
                  <a:schemeClr val="tx2"/>
                </a:solidFill>
              </a:rPr>
              <a:t>تقديم منهج متسق مع العالم الحقيقي الذى فيه يحمل الكمبيوتر الإجراءات الرياضية ، وتتغير فيه الرياضيات بسرعة. </a:t>
            </a:r>
            <a:endParaRPr lang="en-US" sz="2400">
              <a:solidFill>
                <a:schemeClr val="tx2"/>
              </a:solidFill>
            </a:endParaRPr>
          </a:p>
          <a:p>
            <a:pPr>
              <a:buFontTx/>
              <a:buChar char="•"/>
            </a:pPr>
            <a:r>
              <a:rPr lang="ar-SA" sz="2400">
                <a:solidFill>
                  <a:schemeClr val="tx2"/>
                </a:solidFill>
              </a:rPr>
              <a:t>تقديم مجموعة من المعايير تحكم مراجعة منهج الرياضيات المدرسية وتقويمها .</a:t>
            </a:r>
            <a:endParaRPr lang="en-US" sz="2400">
              <a:solidFill>
                <a:schemeClr val="tx2"/>
              </a:solidFill>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322563"/>
                                        </p:tgtEl>
                                        <p:attrNameLst>
                                          <p:attrName>style.visibility</p:attrName>
                                        </p:attrNameLst>
                                      </p:cBhvr>
                                      <p:to>
                                        <p:strVal val="visible"/>
                                      </p:to>
                                    </p:set>
                                    <p:anim calcmode="lin" valueType="num">
                                      <p:cBhvr>
                                        <p:cTn id="7" dur="5000" fill="hold"/>
                                        <p:tgtEl>
                                          <p:spTgt spid="322563"/>
                                        </p:tgtEl>
                                        <p:attrNameLst>
                                          <p:attrName>ppt_w</p:attrName>
                                        </p:attrNameLst>
                                      </p:cBhvr>
                                      <p:tavLst>
                                        <p:tav tm="0" fmla="#ppt_w*sin(2.5*pi*$)">
                                          <p:val>
                                            <p:fltVal val="0"/>
                                          </p:val>
                                        </p:tav>
                                        <p:tav tm="100000">
                                          <p:val>
                                            <p:fltVal val="1"/>
                                          </p:val>
                                        </p:tav>
                                      </p:tavLst>
                                    </p:anim>
                                    <p:anim calcmode="lin" valueType="num">
                                      <p:cBhvr>
                                        <p:cTn id="8" dur="5000" fill="hold"/>
                                        <p:tgtEl>
                                          <p:spTgt spid="32256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2571"/>
                                        </p:tgtEl>
                                        <p:attrNameLst>
                                          <p:attrName>style.visibility</p:attrName>
                                        </p:attrNameLst>
                                      </p:cBhvr>
                                      <p:to>
                                        <p:strVal val="visible"/>
                                      </p:to>
                                    </p:set>
                                    <p:anim calcmode="lin" valueType="num">
                                      <p:cBhvr additive="base">
                                        <p:cTn id="13" dur="500" fill="hold"/>
                                        <p:tgtEl>
                                          <p:spTgt spid="322571"/>
                                        </p:tgtEl>
                                        <p:attrNameLst>
                                          <p:attrName>ppt_x</p:attrName>
                                        </p:attrNameLst>
                                      </p:cBhvr>
                                      <p:tavLst>
                                        <p:tav tm="0">
                                          <p:val>
                                            <p:strVal val="#ppt_x"/>
                                          </p:val>
                                        </p:tav>
                                        <p:tav tm="100000">
                                          <p:val>
                                            <p:strVal val="#ppt_x"/>
                                          </p:val>
                                        </p:tav>
                                      </p:tavLst>
                                    </p:anim>
                                    <p:anim calcmode="lin" valueType="num">
                                      <p:cBhvr additive="base">
                                        <p:cTn id="14" dur="500" fill="hold"/>
                                        <p:tgtEl>
                                          <p:spTgt spid="32257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2574">
                                            <p:txEl>
                                              <p:pRg st="0" end="0"/>
                                            </p:txEl>
                                          </p:spTgt>
                                        </p:tgtEl>
                                        <p:attrNameLst>
                                          <p:attrName>style.visibility</p:attrName>
                                        </p:attrNameLst>
                                      </p:cBhvr>
                                      <p:to>
                                        <p:strVal val="visible"/>
                                      </p:to>
                                    </p:set>
                                    <p:anim calcmode="lin" valueType="num">
                                      <p:cBhvr additive="base">
                                        <p:cTn id="19" dur="500" fill="hold"/>
                                        <p:tgtEl>
                                          <p:spTgt spid="32257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25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2574">
                                            <p:txEl>
                                              <p:pRg st="1" end="1"/>
                                            </p:txEl>
                                          </p:spTgt>
                                        </p:tgtEl>
                                        <p:attrNameLst>
                                          <p:attrName>style.visibility</p:attrName>
                                        </p:attrNameLst>
                                      </p:cBhvr>
                                      <p:to>
                                        <p:strVal val="visible"/>
                                      </p:to>
                                    </p:set>
                                    <p:anim calcmode="lin" valueType="num">
                                      <p:cBhvr additive="base">
                                        <p:cTn id="25" dur="500" fill="hold"/>
                                        <p:tgtEl>
                                          <p:spTgt spid="32257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25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2578"/>
                                        </p:tgtEl>
                                        <p:attrNameLst>
                                          <p:attrName>style.visibility</p:attrName>
                                        </p:attrNameLst>
                                      </p:cBhvr>
                                      <p:to>
                                        <p:strVal val="visible"/>
                                      </p:to>
                                    </p:set>
                                    <p:anim calcmode="lin" valueType="num">
                                      <p:cBhvr additive="base">
                                        <p:cTn id="31" dur="500" fill="hold"/>
                                        <p:tgtEl>
                                          <p:spTgt spid="322578"/>
                                        </p:tgtEl>
                                        <p:attrNameLst>
                                          <p:attrName>ppt_x</p:attrName>
                                        </p:attrNameLst>
                                      </p:cBhvr>
                                      <p:tavLst>
                                        <p:tav tm="0">
                                          <p:val>
                                            <p:strVal val="#ppt_x"/>
                                          </p:val>
                                        </p:tav>
                                        <p:tav tm="100000">
                                          <p:val>
                                            <p:strVal val="#ppt_x"/>
                                          </p:val>
                                        </p:tav>
                                      </p:tavLst>
                                    </p:anim>
                                    <p:anim calcmode="lin" valueType="num">
                                      <p:cBhvr additive="base">
                                        <p:cTn id="32" dur="500" fill="hold"/>
                                        <p:tgtEl>
                                          <p:spTgt spid="32257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322578"/>
                                        </p:tgtEl>
                                        <p:attrNameLst>
                                          <p:attrName>style.visibility</p:attrName>
                                        </p:attrNameLst>
                                      </p:cBhvr>
                                      <p:to>
                                        <p:strVal val="visible"/>
                                      </p:to>
                                    </p:set>
                                    <p:anim calcmode="lin" valueType="num">
                                      <p:cBhvr additive="base">
                                        <p:cTn id="37" dur="500" fill="hold"/>
                                        <p:tgtEl>
                                          <p:spTgt spid="322578"/>
                                        </p:tgtEl>
                                        <p:attrNameLst>
                                          <p:attrName>ppt_x</p:attrName>
                                        </p:attrNameLst>
                                      </p:cBhvr>
                                      <p:tavLst>
                                        <p:tav tm="0">
                                          <p:val>
                                            <p:strVal val="#ppt_x"/>
                                          </p:val>
                                        </p:tav>
                                        <p:tav tm="100000">
                                          <p:val>
                                            <p:strVal val="#ppt_x"/>
                                          </p:val>
                                        </p:tav>
                                      </p:tavLst>
                                    </p:anim>
                                    <p:anim calcmode="lin" valueType="num">
                                      <p:cBhvr additive="base">
                                        <p:cTn id="38" dur="500" fill="hold"/>
                                        <p:tgtEl>
                                          <p:spTgt spid="32257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nodeType="clickEffect">
                                  <p:stCondLst>
                                    <p:cond delay="0"/>
                                  </p:stCondLst>
                                  <p:childTnLst>
                                    <p:set>
                                      <p:cBhvr>
                                        <p:cTn id="42" dur="1" fill="hold">
                                          <p:stCondLst>
                                            <p:cond delay="0"/>
                                          </p:stCondLst>
                                        </p:cTn>
                                        <p:tgtEl>
                                          <p:spTgt spid="322579">
                                            <p:txEl>
                                              <p:pRg st="0" end="0"/>
                                            </p:txEl>
                                          </p:spTgt>
                                        </p:tgtEl>
                                        <p:attrNameLst>
                                          <p:attrName>style.visibility</p:attrName>
                                        </p:attrNameLst>
                                      </p:cBhvr>
                                      <p:to>
                                        <p:strVal val="visible"/>
                                      </p:to>
                                    </p:set>
                                    <p:animEffect transition="in" filter="box(in)">
                                      <p:cBhvr>
                                        <p:cTn id="43" dur="500"/>
                                        <p:tgtEl>
                                          <p:spTgt spid="32257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322579">
                                            <p:txEl>
                                              <p:pRg st="1" end="1"/>
                                            </p:txEl>
                                          </p:spTgt>
                                        </p:tgtEl>
                                        <p:attrNameLst>
                                          <p:attrName>style.visibility</p:attrName>
                                        </p:attrNameLst>
                                      </p:cBhvr>
                                      <p:to>
                                        <p:strVal val="visible"/>
                                      </p:to>
                                    </p:set>
                                    <p:animEffect transition="in" filter="box(in)">
                                      <p:cBhvr>
                                        <p:cTn id="48" dur="500"/>
                                        <p:tgtEl>
                                          <p:spTgt spid="3225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71" grpId="0"/>
      <p:bldP spid="322578" grpId="0"/>
      <p:bldP spid="322578"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5508625" y="1773238"/>
            <a:ext cx="3635375" cy="1844675"/>
            <a:chOff x="1565" y="1253"/>
            <a:chExt cx="3333" cy="2523"/>
          </a:xfrm>
        </p:grpSpPr>
        <p:pic>
          <p:nvPicPr>
            <p:cNvPr id="4109" name="Picture 3" descr="wh_53737335"/>
            <p:cNvPicPr>
              <a:picLocks noChangeAspect="1" noChangeArrowheads="1"/>
            </p:cNvPicPr>
            <p:nvPr/>
          </p:nvPicPr>
          <p:blipFill>
            <a:blip r:embed="rId7"/>
            <a:srcRect l="43608" t="26300" r="29683" b="42238"/>
            <a:stretch>
              <a:fillRect/>
            </a:stretch>
          </p:blipFill>
          <p:spPr bwMode="auto">
            <a:xfrm>
              <a:off x="1610" y="1298"/>
              <a:ext cx="3288" cy="2478"/>
            </a:xfrm>
            <a:prstGeom prst="rect">
              <a:avLst/>
            </a:prstGeom>
            <a:noFill/>
            <a:ln w="9525">
              <a:noFill/>
              <a:miter lim="800000"/>
              <a:headEnd/>
              <a:tailEnd/>
            </a:ln>
          </p:spPr>
        </p:pic>
        <p:sp>
          <p:nvSpPr>
            <p:cNvPr id="4110" name="Rectangle 4"/>
            <p:cNvSpPr>
              <a:spLocks noChangeArrowheads="1"/>
            </p:cNvSpPr>
            <p:nvPr/>
          </p:nvSpPr>
          <p:spPr bwMode="auto">
            <a:xfrm>
              <a:off x="1565" y="1253"/>
              <a:ext cx="1225" cy="273"/>
            </a:xfrm>
            <a:prstGeom prst="rect">
              <a:avLst/>
            </a:prstGeom>
            <a:noFill/>
            <a:ln w="9525">
              <a:noFill/>
              <a:miter lim="800000"/>
              <a:headEnd/>
              <a:tailEnd/>
            </a:ln>
          </p:spPr>
          <p:txBody>
            <a:bodyPr wrap="none" anchor="ctr"/>
            <a:lstStyle/>
            <a:p>
              <a:endParaRPr lang="ar-SA"/>
            </a:p>
          </p:txBody>
        </p:sp>
      </p:grpSp>
      <p:pic>
        <p:nvPicPr>
          <p:cNvPr id="328709" name="Picture 5" descr="J0282736"/>
          <p:cNvPicPr>
            <a:picLocks noChangeAspect="1" noChangeArrowheads="1" noCrop="1"/>
          </p:cNvPicPr>
          <p:nvPr/>
        </p:nvPicPr>
        <p:blipFill>
          <a:blip r:embed="rId8"/>
          <a:srcRect/>
          <a:stretch>
            <a:fillRect/>
          </a:stretch>
        </p:blipFill>
        <p:spPr bwMode="auto">
          <a:xfrm>
            <a:off x="1547813" y="2060575"/>
            <a:ext cx="1619250" cy="1435100"/>
          </a:xfrm>
          <a:prstGeom prst="rect">
            <a:avLst/>
          </a:prstGeom>
          <a:noFill/>
          <a:ln w="9525">
            <a:noFill/>
            <a:miter lim="800000"/>
            <a:headEnd/>
            <a:tailEnd/>
          </a:ln>
        </p:spPr>
      </p:pic>
      <p:sp>
        <p:nvSpPr>
          <p:cNvPr id="328710" name="AutoShape 6"/>
          <p:cNvSpPr>
            <a:spLocks noChangeArrowheads="1"/>
          </p:cNvSpPr>
          <p:nvPr/>
        </p:nvSpPr>
        <p:spPr bwMode="auto">
          <a:xfrm>
            <a:off x="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sz="2400">
                <a:solidFill>
                  <a:schemeClr val="bg1"/>
                </a:solidFill>
                <a:latin typeface="Arial" pitchFamily="34" charset="0"/>
              </a:rPr>
              <a:t>اختار تخطي هذا السؤال لأنه أول مرة يمر عليه</a:t>
            </a:r>
            <a:endParaRPr lang="en-US" sz="2400">
              <a:solidFill>
                <a:schemeClr val="bg1"/>
              </a:solidFill>
              <a:latin typeface="Arial" pitchFamily="34" charset="0"/>
            </a:endParaRPr>
          </a:p>
        </p:txBody>
      </p:sp>
      <p:sp>
        <p:nvSpPr>
          <p:cNvPr id="328711" name="AutoShape 7"/>
          <p:cNvSpPr>
            <a:spLocks noChangeArrowheads="1"/>
          </p:cNvSpPr>
          <p:nvPr/>
        </p:nvSpPr>
        <p:spPr bwMode="auto">
          <a:xfrm>
            <a:off x="1258888" y="3716338"/>
            <a:ext cx="6769100" cy="863600"/>
          </a:xfrm>
          <a:prstGeom prst="roundRect">
            <a:avLst>
              <a:gd name="adj" fmla="val 16667"/>
            </a:avLst>
          </a:prstGeom>
          <a:noFill/>
          <a:ln w="28575">
            <a:solidFill>
              <a:schemeClr val="accent1"/>
            </a:solidFill>
            <a:round/>
            <a:headEnd/>
            <a:tailEnd/>
          </a:ln>
        </p:spPr>
        <p:txBody>
          <a:bodyPr wrap="none" anchor="ctr"/>
          <a:lstStyle/>
          <a:p>
            <a:pPr algn="ctr"/>
            <a:endParaRPr lang="ar-SA" sz="2400">
              <a:solidFill>
                <a:schemeClr val="bg1"/>
              </a:solidFill>
              <a:latin typeface="Arial" pitchFamily="34" charset="0"/>
            </a:endParaRPr>
          </a:p>
          <a:p>
            <a:pPr algn="ctr"/>
            <a:r>
              <a:rPr lang="ar-SA" sz="2400">
                <a:solidFill>
                  <a:schemeClr val="bg1"/>
                </a:solidFill>
                <a:latin typeface="Arial" pitchFamily="34" charset="0"/>
              </a:rPr>
              <a:t>س1 : نظمت </a:t>
            </a:r>
            <a:r>
              <a:rPr lang="en-US" sz="2400">
                <a:solidFill>
                  <a:schemeClr val="bg1"/>
                </a:solidFill>
              </a:rPr>
              <a:t>NCTM</a:t>
            </a:r>
            <a:r>
              <a:rPr lang="ar-SA" b="0">
                <a:solidFill>
                  <a:schemeClr val="bg1"/>
                </a:solidFill>
              </a:rPr>
              <a:t>   </a:t>
            </a:r>
            <a:r>
              <a:rPr lang="ar-SA" sz="2400">
                <a:solidFill>
                  <a:schemeClr val="bg1"/>
                </a:solidFill>
              </a:rPr>
              <a:t>ستة معايير</a:t>
            </a:r>
            <a:r>
              <a:rPr lang="ar-SA" b="0">
                <a:solidFill>
                  <a:schemeClr val="bg1"/>
                </a:solidFill>
              </a:rPr>
              <a:t>  </a:t>
            </a:r>
            <a:r>
              <a:rPr lang="ar-SA" sz="2400">
                <a:solidFill>
                  <a:schemeClr val="bg1"/>
                </a:solidFill>
              </a:rPr>
              <a:t>منها</a:t>
            </a:r>
            <a:r>
              <a:rPr lang="ar-SA" b="0">
                <a:solidFill>
                  <a:schemeClr val="bg1"/>
                </a:solidFill>
              </a:rPr>
              <a:t> </a:t>
            </a:r>
            <a:r>
              <a:rPr lang="ar-SA" sz="2400">
                <a:solidFill>
                  <a:schemeClr val="bg1"/>
                </a:solidFill>
                <a:latin typeface="Arial" pitchFamily="34" charset="0"/>
              </a:rPr>
              <a:t>؟؟ </a:t>
            </a:r>
            <a:endParaRPr lang="en-US" sz="2400">
              <a:solidFill>
                <a:schemeClr val="bg1"/>
              </a:solidFill>
              <a:latin typeface="Arial" pitchFamily="34" charset="0"/>
            </a:endParaRPr>
          </a:p>
          <a:p>
            <a:pPr algn="ctr"/>
            <a:endParaRPr lang="en-US" sz="2400" b="0">
              <a:latin typeface="Arial" pitchFamily="34" charset="0"/>
            </a:endParaRPr>
          </a:p>
        </p:txBody>
      </p:sp>
      <p:sp>
        <p:nvSpPr>
          <p:cNvPr id="328712" name="AutoShape 8"/>
          <p:cNvSpPr>
            <a:spLocks noChangeArrowheads="1"/>
          </p:cNvSpPr>
          <p:nvPr/>
        </p:nvSpPr>
        <p:spPr bwMode="auto">
          <a:xfrm>
            <a:off x="4716463" y="4797425"/>
            <a:ext cx="3995737"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أ) تحسين تعلم الرياضيات.</a:t>
            </a:r>
            <a:endParaRPr lang="en-US" sz="3600" b="0">
              <a:solidFill>
                <a:schemeClr val="bg1"/>
              </a:solidFill>
              <a:latin typeface="Arial" pitchFamily="34" charset="0"/>
            </a:endParaRPr>
          </a:p>
        </p:txBody>
      </p:sp>
      <p:sp>
        <p:nvSpPr>
          <p:cNvPr id="328713" name="AutoShape 9"/>
          <p:cNvSpPr>
            <a:spLocks noChangeArrowheads="1"/>
          </p:cNvSpPr>
          <p:nvPr/>
        </p:nvSpPr>
        <p:spPr bwMode="auto">
          <a:xfrm>
            <a:off x="900113" y="4797425"/>
            <a:ext cx="3455987"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ب) العداله بين الطلاب.</a:t>
            </a:r>
            <a:endParaRPr lang="en-US" sz="3600" b="0">
              <a:solidFill>
                <a:schemeClr val="bg1"/>
              </a:solidFill>
              <a:latin typeface="Arial" pitchFamily="34" charset="0"/>
            </a:endParaRPr>
          </a:p>
        </p:txBody>
      </p:sp>
      <p:sp>
        <p:nvSpPr>
          <p:cNvPr id="328714" name="AutoShape 10"/>
          <p:cNvSpPr>
            <a:spLocks noChangeArrowheads="1"/>
          </p:cNvSpPr>
          <p:nvPr/>
        </p:nvSpPr>
        <p:spPr bwMode="auto">
          <a:xfrm>
            <a:off x="5003800" y="5734050"/>
            <a:ext cx="3636963"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ج)الاستنتاج والتحليل.</a:t>
            </a:r>
            <a:endParaRPr lang="en-US" sz="3600" b="0">
              <a:solidFill>
                <a:schemeClr val="bg1"/>
              </a:solidFill>
              <a:latin typeface="Arial" pitchFamily="34" charset="0"/>
            </a:endParaRPr>
          </a:p>
        </p:txBody>
      </p:sp>
      <p:sp>
        <p:nvSpPr>
          <p:cNvPr id="328715" name="AutoShape 11">
            <a:hlinkClick r:id="rId9" action="ppaction://hlinksldjump"/>
          </p:cNvPr>
          <p:cNvSpPr>
            <a:spLocks noChangeArrowheads="1"/>
          </p:cNvSpPr>
          <p:nvPr/>
        </p:nvSpPr>
        <p:spPr bwMode="auto">
          <a:xfrm>
            <a:off x="971550" y="5734050"/>
            <a:ext cx="3313113"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د )  أ+ب .</a:t>
            </a:r>
            <a:endParaRPr lang="en-US" sz="3600" b="0">
              <a:solidFill>
                <a:schemeClr val="bg1"/>
              </a:solidFill>
              <a:latin typeface="Arial" pitchFamily="34" charset="0"/>
            </a:endParaRPr>
          </a:p>
        </p:txBody>
      </p:sp>
      <p:sp>
        <p:nvSpPr>
          <p:cNvPr id="328717" name="AutoShape 13"/>
          <p:cNvSpPr>
            <a:spLocks noChangeArrowheads="1"/>
          </p:cNvSpPr>
          <p:nvPr/>
        </p:nvSpPr>
        <p:spPr bwMode="auto">
          <a:xfrm>
            <a:off x="4500563" y="404813"/>
            <a:ext cx="2592387" cy="2087562"/>
          </a:xfrm>
          <a:prstGeom prst="cloudCallout">
            <a:avLst>
              <a:gd name="adj1" fmla="val 21157"/>
              <a:gd name="adj2" fmla="val 44296"/>
            </a:avLst>
          </a:prstGeom>
          <a:noFill/>
          <a:ln w="9525">
            <a:solidFill>
              <a:schemeClr val="bg1"/>
            </a:solidFill>
            <a:round/>
            <a:headEnd/>
            <a:tailEnd/>
          </a:ln>
        </p:spPr>
        <p:txBody>
          <a:bodyPr/>
          <a:lstStyle/>
          <a:p>
            <a:pPr algn="ctr"/>
            <a:r>
              <a:rPr lang="ar-SA" sz="2400">
                <a:solidFill>
                  <a:schemeClr val="bg1"/>
                </a:solidFill>
                <a:latin typeface="Arial" pitchFamily="34" charset="0"/>
              </a:rPr>
              <a:t>طيب مو مشكلة نروح للسؤال الثاني.</a:t>
            </a:r>
            <a:endParaRPr lang="en-US" sz="2400">
              <a:solidFill>
                <a:schemeClr val="bg1"/>
              </a:solidFill>
              <a:latin typeface="Arial" pitchFamily="34" charset="0"/>
            </a:endParaRPr>
          </a:p>
        </p:txBody>
      </p:sp>
      <p:pic>
        <p:nvPicPr>
          <p:cNvPr id="328718" name="Picture 14" descr="J0282747"/>
          <p:cNvPicPr>
            <a:picLocks noChangeAspect="1" noChangeArrowheads="1" noCrop="1"/>
          </p:cNvPicPr>
          <p:nvPr/>
        </p:nvPicPr>
        <p:blipFill>
          <a:blip r:embed="rId10"/>
          <a:srcRect/>
          <a:stretch>
            <a:fillRect/>
          </a:stretch>
        </p:blipFill>
        <p:spPr bwMode="auto">
          <a:xfrm>
            <a:off x="1258888" y="1773238"/>
            <a:ext cx="2016125" cy="2016125"/>
          </a:xfrm>
          <a:prstGeom prst="rect">
            <a:avLst/>
          </a:prstGeom>
          <a:noFill/>
          <a:ln w="9525">
            <a:noFill/>
            <a:miter lim="800000"/>
            <a:headEnd/>
            <a:tailEnd/>
          </a:ln>
        </p:spPr>
      </p:pic>
      <p:pic>
        <p:nvPicPr>
          <p:cNvPr id="4108" name="Picture 15" descr="num39"/>
          <p:cNvPicPr>
            <a:picLocks noChangeAspect="1" noChangeArrowheads="1" noCrop="1"/>
          </p:cNvPicPr>
          <p:nvPr/>
        </p:nvPicPr>
        <p:blipFill>
          <a:blip r:embed="rId11"/>
          <a:srcRect/>
          <a:stretch>
            <a:fillRect/>
          </a:stretch>
        </p:blipFill>
        <p:spPr bwMode="auto">
          <a:xfrm>
            <a:off x="3059113" y="333375"/>
            <a:ext cx="1079500" cy="7921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8711"/>
                                        </p:tgtEl>
                                        <p:attrNameLst>
                                          <p:attrName>style.visibility</p:attrName>
                                        </p:attrNameLst>
                                      </p:cBhvr>
                                      <p:to>
                                        <p:strVal val="visible"/>
                                      </p:to>
                                    </p:set>
                                    <p:anim calcmode="lin" valueType="num">
                                      <p:cBhvr additive="base">
                                        <p:cTn id="7" dur="1000" fill="hold"/>
                                        <p:tgtEl>
                                          <p:spTgt spid="328711"/>
                                        </p:tgtEl>
                                        <p:attrNameLst>
                                          <p:attrName>ppt_x</p:attrName>
                                        </p:attrNameLst>
                                      </p:cBhvr>
                                      <p:tavLst>
                                        <p:tav tm="0">
                                          <p:val>
                                            <p:strVal val="#ppt_x"/>
                                          </p:val>
                                        </p:tav>
                                        <p:tav tm="100000">
                                          <p:val>
                                            <p:strVal val="#ppt_x"/>
                                          </p:val>
                                        </p:tav>
                                      </p:tavLst>
                                    </p:anim>
                                    <p:anim calcmode="lin" valueType="num">
                                      <p:cBhvr additive="base">
                                        <p:cTn id="8" dur="1000" fill="hold"/>
                                        <p:tgtEl>
                                          <p:spTgt spid="3287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builtIn="1"/>
                                        </p:tgtEl>
                                      </p:cMediaNode>
                                    </p:audio>
                                  </p:sub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28712"/>
                                        </p:tgtEl>
                                        <p:attrNameLst>
                                          <p:attrName>style.visibility</p:attrName>
                                        </p:attrNameLst>
                                      </p:cBhvr>
                                      <p:to>
                                        <p:strVal val="visible"/>
                                      </p:to>
                                    </p:set>
                                    <p:animEffect transition="in" filter="slide(fromBottom)">
                                      <p:cBhvr>
                                        <p:cTn id="13" dur="500"/>
                                        <p:tgtEl>
                                          <p:spTgt spid="328712"/>
                                        </p:tgtEl>
                                      </p:cBhvr>
                                    </p:animEffect>
                                  </p:childTnLst>
                                  <p:subTnLst>
                                    <p:audio>
                                      <p:cMediaNode>
                                        <p:cTn display="0" masterRel="sameClick">
                                          <p:stCondLst>
                                            <p:cond evt="begin" delay="0">
                                              <p:tn val="11"/>
                                            </p:cond>
                                          </p:stCondLst>
                                          <p:endCondLst>
                                            <p:cond evt="onStopAudio" delay="0">
                                              <p:tgtEl>
                                                <p:sldTgt/>
                                              </p:tgtEl>
                                            </p:cond>
                                          </p:endCondLst>
                                        </p:cTn>
                                        <p:tgtEl>
                                          <p:sndTgt r:embed="rId4" name="laser.wav" builtIn="1"/>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28713"/>
                                        </p:tgtEl>
                                        <p:attrNameLst>
                                          <p:attrName>style.visibility</p:attrName>
                                        </p:attrNameLst>
                                      </p:cBhvr>
                                      <p:to>
                                        <p:strVal val="visible"/>
                                      </p:to>
                                    </p:set>
                                    <p:animEffect transition="in" filter="slide(fromBottom)">
                                      <p:cBhvr>
                                        <p:cTn id="18" dur="500"/>
                                        <p:tgtEl>
                                          <p:spTgt spid="328713"/>
                                        </p:tgtEl>
                                      </p:cBhvr>
                                    </p:animEffect>
                                  </p:childTnLst>
                                  <p:subTnLst>
                                    <p:audio>
                                      <p:cMediaNode>
                                        <p:cTn display="0" masterRel="sameClick">
                                          <p:stCondLst>
                                            <p:cond evt="begin" delay="0">
                                              <p:tn val="16"/>
                                            </p:cond>
                                          </p:stCondLst>
                                          <p:endCondLst>
                                            <p:cond evt="onStopAudio" delay="0">
                                              <p:tgtEl>
                                                <p:sldTgt/>
                                              </p:tgtEl>
                                            </p:cond>
                                          </p:endCondLst>
                                        </p:cTn>
                                        <p:tgtEl>
                                          <p:sndTgt r:embed="rId4" name="laser.wav" builtIn="1"/>
                                        </p:tgtEl>
                                      </p:cMediaNode>
                                    </p:audio>
                                  </p:sub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328714"/>
                                        </p:tgtEl>
                                        <p:attrNameLst>
                                          <p:attrName>style.visibility</p:attrName>
                                        </p:attrNameLst>
                                      </p:cBhvr>
                                      <p:to>
                                        <p:strVal val="visible"/>
                                      </p:to>
                                    </p:set>
                                    <p:animEffect transition="in" filter="slide(fromBottom)">
                                      <p:cBhvr>
                                        <p:cTn id="23" dur="500"/>
                                        <p:tgtEl>
                                          <p:spTgt spid="328714"/>
                                        </p:tgtEl>
                                      </p:cBhvr>
                                    </p:animEffect>
                                  </p:childTnLst>
                                  <p:subTnLst>
                                    <p:audio>
                                      <p:cMediaNode>
                                        <p:cTn display="0" masterRel="sameClick">
                                          <p:stCondLst>
                                            <p:cond evt="begin" delay="0">
                                              <p:tn val="21"/>
                                            </p:cond>
                                          </p:stCondLst>
                                          <p:endCondLst>
                                            <p:cond evt="onStopAudio" delay="0">
                                              <p:tgtEl>
                                                <p:sldTgt/>
                                              </p:tgtEl>
                                            </p:cond>
                                          </p:endCondLst>
                                        </p:cTn>
                                        <p:tgtEl>
                                          <p:sndTgt r:embed="rId4" name="laser.wav" builtIn="1"/>
                                        </p:tgtEl>
                                      </p:cMediaNode>
                                    </p:audio>
                                  </p:sub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328715"/>
                                        </p:tgtEl>
                                        <p:attrNameLst>
                                          <p:attrName>style.visibility</p:attrName>
                                        </p:attrNameLst>
                                      </p:cBhvr>
                                      <p:to>
                                        <p:strVal val="visible"/>
                                      </p:to>
                                    </p:set>
                                    <p:animEffect transition="in" filter="slide(fromBottom)">
                                      <p:cBhvr>
                                        <p:cTn id="28" dur="500"/>
                                        <p:tgtEl>
                                          <p:spTgt spid="328715"/>
                                        </p:tgtEl>
                                      </p:cBhvr>
                                    </p:animEffect>
                                  </p:childTnLst>
                                  <p:subTnLst>
                                    <p:audio>
                                      <p:cMediaNode>
                                        <p:cTn display="0" masterRel="sameClick">
                                          <p:stCondLst>
                                            <p:cond evt="begin" delay="0">
                                              <p:tn val="26"/>
                                            </p:cond>
                                          </p:stCondLst>
                                          <p:endCondLst>
                                            <p:cond evt="onStopAudio" delay="0">
                                              <p:tgtEl>
                                                <p:sldTgt/>
                                              </p:tgtEl>
                                            </p:cond>
                                          </p:endCondLst>
                                        </p:cTn>
                                        <p:tgtEl>
                                          <p:sndTgt r:embed="rId4" name="laser.wav" builtIn="1"/>
                                        </p:tgtEl>
                                      </p:cMediaNode>
                                    </p:audio>
                                  </p:subTnLst>
                                </p:cTn>
                              </p:par>
                            </p:childTnLst>
                          </p:cTn>
                        </p:par>
                      </p:childTnLst>
                    </p:cTn>
                  </p:par>
                  <p:par>
                    <p:cTn id="29" fill="hold">
                      <p:stCondLst>
                        <p:cond delay="indefinite"/>
                      </p:stCondLst>
                      <p:childTnLst>
                        <p:par>
                          <p:cTn id="30" fill="hold">
                            <p:stCondLst>
                              <p:cond delay="0"/>
                            </p:stCondLst>
                            <p:childTnLst>
                              <p:par>
                                <p:cTn id="31" presetID="18" presetClass="entr" presetSubtype="12" repeatCount="indefinite" fill="hold" grpId="0" nodeType="clickEffect">
                                  <p:stCondLst>
                                    <p:cond delay="0"/>
                                  </p:stCondLst>
                                  <p:childTnLst>
                                    <p:set>
                                      <p:cBhvr>
                                        <p:cTn id="32" dur="1" fill="hold">
                                          <p:stCondLst>
                                            <p:cond delay="0"/>
                                          </p:stCondLst>
                                        </p:cTn>
                                        <p:tgtEl>
                                          <p:spTgt spid="328710"/>
                                        </p:tgtEl>
                                        <p:attrNameLst>
                                          <p:attrName>style.visibility</p:attrName>
                                        </p:attrNameLst>
                                      </p:cBhvr>
                                      <p:to>
                                        <p:strVal val="visible"/>
                                      </p:to>
                                    </p:set>
                                    <p:animEffect transition="in" filter="strips(downLeft)">
                                      <p:cBhvr>
                                        <p:cTn id="33" dur="2000"/>
                                        <p:tgtEl>
                                          <p:spTgt spid="328710"/>
                                        </p:tgtEl>
                                      </p:cBhvr>
                                    </p:animEffect>
                                  </p:childTnLst>
                                  <p:subTnLst>
                                    <p:audio>
                                      <p:cMediaNode>
                                        <p:cTn display="0" masterRel="sameClick">
                                          <p:stCondLst>
                                            <p:cond evt="begin" delay="0">
                                              <p:tn val="31"/>
                                            </p:cond>
                                          </p:stCondLst>
                                          <p:endCondLst>
                                            <p:cond evt="onStopAudio" delay="0">
                                              <p:tgtEl>
                                                <p:sldTgt/>
                                              </p:tgtEl>
                                            </p:cond>
                                          </p:endCondLst>
                                        </p:cTn>
                                        <p:tgtEl>
                                          <p:sndTgt r:embed="rId5" name="camera.wav" builtIn="1"/>
                                        </p:tgtEl>
                                      </p:cMediaNode>
                                    </p:audio>
                                  </p:subTnLst>
                                </p:cTn>
                              </p:par>
                              <p:par>
                                <p:cTn id="34" presetID="1" presetClass="exit" presetSubtype="0" fill="hold" nodeType="withEffect">
                                  <p:stCondLst>
                                    <p:cond delay="0"/>
                                  </p:stCondLst>
                                  <p:childTnLst>
                                    <p:set>
                                      <p:cBhvr>
                                        <p:cTn id="35" dur="1" fill="hold">
                                          <p:stCondLst>
                                            <p:cond delay="0"/>
                                          </p:stCondLst>
                                        </p:cTn>
                                        <p:tgtEl>
                                          <p:spTgt spid="328718"/>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28709"/>
                                        </p:tgtEl>
                                        <p:attrNameLst>
                                          <p:attrName>style.visibility</p:attrName>
                                        </p:attrNameLst>
                                      </p:cBhvr>
                                      <p:to>
                                        <p:strVal val="visible"/>
                                      </p:to>
                                    </p:set>
                                  </p:childTnLst>
                                </p:cTn>
                              </p:par>
                              <p:par>
                                <p:cTn id="38" presetID="18" presetClass="entr" presetSubtype="12" fill="hold" grpId="0" nodeType="withEffect">
                                  <p:stCondLst>
                                    <p:cond delay="0"/>
                                  </p:stCondLst>
                                  <p:childTnLst>
                                    <p:set>
                                      <p:cBhvr>
                                        <p:cTn id="39" dur="1" fill="hold">
                                          <p:stCondLst>
                                            <p:cond delay="0"/>
                                          </p:stCondLst>
                                        </p:cTn>
                                        <p:tgtEl>
                                          <p:spTgt spid="328717"/>
                                        </p:tgtEl>
                                        <p:attrNameLst>
                                          <p:attrName>style.visibility</p:attrName>
                                        </p:attrNameLst>
                                      </p:cBhvr>
                                      <p:to>
                                        <p:strVal val="visible"/>
                                      </p:to>
                                    </p:set>
                                    <p:animEffect transition="in" filter="strips(downLeft)">
                                      <p:cBhvr>
                                        <p:cTn id="40" dur="2000"/>
                                        <p:tgtEl>
                                          <p:spTgt spid="328717"/>
                                        </p:tgtEl>
                                      </p:cBhvr>
                                    </p:animEffect>
                                  </p:childTnLst>
                                  <p:subTnLst>
                                    <p:audio>
                                      <p:cMediaNode>
                                        <p:cTn display="0" masterRel="sameClick">
                                          <p:stCondLst>
                                            <p:cond evt="begin" delay="0">
                                              <p:tn val="38"/>
                                            </p:cond>
                                          </p:stCondLst>
                                          <p:endCondLst>
                                            <p:cond evt="onStopAudio" delay="0">
                                              <p:tgtEl>
                                                <p:sldTgt/>
                                              </p:tgtEl>
                                            </p:cond>
                                          </p:endCondLst>
                                        </p:cTn>
                                        <p:tgtEl>
                                          <p:sndTgt r:embed="rId6"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10" grpId="0" animBg="1"/>
      <p:bldP spid="328711" grpId="0" animBg="1"/>
      <p:bldP spid="328712" grpId="0" animBg="1"/>
      <p:bldP spid="328713" grpId="0" animBg="1"/>
      <p:bldP spid="328714" grpId="0" animBg="1"/>
      <p:bldP spid="328715" grpId="0" animBg="1"/>
      <p:bldP spid="3287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5508625" y="1773238"/>
            <a:ext cx="3635375" cy="1844675"/>
            <a:chOff x="1565" y="1253"/>
            <a:chExt cx="3333" cy="2523"/>
          </a:xfrm>
        </p:grpSpPr>
        <p:pic>
          <p:nvPicPr>
            <p:cNvPr id="5133" name="Picture 3" descr="wh_53737335"/>
            <p:cNvPicPr>
              <a:picLocks noChangeAspect="1" noChangeArrowheads="1"/>
            </p:cNvPicPr>
            <p:nvPr/>
          </p:nvPicPr>
          <p:blipFill>
            <a:blip r:embed="rId3"/>
            <a:srcRect l="43608" t="26300" r="29683" b="42238"/>
            <a:stretch>
              <a:fillRect/>
            </a:stretch>
          </p:blipFill>
          <p:spPr bwMode="auto">
            <a:xfrm>
              <a:off x="1610" y="1298"/>
              <a:ext cx="3288" cy="2478"/>
            </a:xfrm>
            <a:prstGeom prst="rect">
              <a:avLst/>
            </a:prstGeom>
            <a:noFill/>
            <a:ln w="9525">
              <a:noFill/>
              <a:miter lim="800000"/>
              <a:headEnd/>
              <a:tailEnd/>
            </a:ln>
          </p:spPr>
        </p:pic>
        <p:sp>
          <p:nvSpPr>
            <p:cNvPr id="5134" name="Rectangle 4"/>
            <p:cNvSpPr>
              <a:spLocks noChangeArrowheads="1"/>
            </p:cNvSpPr>
            <p:nvPr/>
          </p:nvSpPr>
          <p:spPr bwMode="auto">
            <a:xfrm>
              <a:off x="1565" y="1253"/>
              <a:ext cx="1225" cy="273"/>
            </a:xfrm>
            <a:prstGeom prst="rect">
              <a:avLst/>
            </a:prstGeom>
            <a:noFill/>
            <a:ln w="9525">
              <a:noFill/>
              <a:miter lim="800000"/>
              <a:headEnd/>
              <a:tailEnd/>
            </a:ln>
          </p:spPr>
          <p:txBody>
            <a:bodyPr wrap="none" anchor="ctr"/>
            <a:lstStyle/>
            <a:p>
              <a:endParaRPr lang="ar-SA"/>
            </a:p>
          </p:txBody>
        </p:sp>
      </p:grpSp>
      <p:pic>
        <p:nvPicPr>
          <p:cNvPr id="5123" name="Picture 5" descr="J0282736"/>
          <p:cNvPicPr>
            <a:picLocks noChangeAspect="1" noChangeArrowheads="1" noCrop="1"/>
          </p:cNvPicPr>
          <p:nvPr/>
        </p:nvPicPr>
        <p:blipFill>
          <a:blip r:embed="rId4"/>
          <a:srcRect/>
          <a:stretch>
            <a:fillRect/>
          </a:stretch>
        </p:blipFill>
        <p:spPr bwMode="auto">
          <a:xfrm>
            <a:off x="1547813" y="2060575"/>
            <a:ext cx="1619250" cy="1435100"/>
          </a:xfrm>
          <a:prstGeom prst="rect">
            <a:avLst/>
          </a:prstGeom>
          <a:noFill/>
          <a:ln w="9525">
            <a:noFill/>
            <a:miter lim="800000"/>
            <a:headEnd/>
            <a:tailEnd/>
          </a:ln>
        </p:spPr>
      </p:pic>
      <p:sp>
        <p:nvSpPr>
          <p:cNvPr id="5124" name="AutoShape 6"/>
          <p:cNvSpPr>
            <a:spLocks noChangeArrowheads="1"/>
          </p:cNvSpPr>
          <p:nvPr/>
        </p:nvSpPr>
        <p:spPr bwMode="auto">
          <a:xfrm>
            <a:off x="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sz="2400">
                <a:solidFill>
                  <a:schemeClr val="bg1"/>
                </a:solidFill>
                <a:latin typeface="Arial" pitchFamily="34" charset="0"/>
              </a:rPr>
              <a:t>اختار تخطي هذا السؤال لأنه أول مرة يمر عليه</a:t>
            </a:r>
            <a:endParaRPr lang="en-US" sz="2400">
              <a:solidFill>
                <a:schemeClr val="bg1"/>
              </a:solidFill>
              <a:latin typeface="Arial" pitchFamily="34" charset="0"/>
            </a:endParaRPr>
          </a:p>
        </p:txBody>
      </p:sp>
      <p:sp>
        <p:nvSpPr>
          <p:cNvPr id="5125" name="AutoShape 7"/>
          <p:cNvSpPr>
            <a:spLocks noChangeArrowheads="1"/>
          </p:cNvSpPr>
          <p:nvPr/>
        </p:nvSpPr>
        <p:spPr bwMode="auto">
          <a:xfrm>
            <a:off x="1258888" y="3716338"/>
            <a:ext cx="6769100" cy="863600"/>
          </a:xfrm>
          <a:prstGeom prst="roundRect">
            <a:avLst>
              <a:gd name="adj" fmla="val 16667"/>
            </a:avLst>
          </a:prstGeom>
          <a:noFill/>
          <a:ln w="28575">
            <a:solidFill>
              <a:schemeClr val="accent1"/>
            </a:solidFill>
            <a:round/>
            <a:headEnd/>
            <a:tailEnd/>
          </a:ln>
        </p:spPr>
        <p:txBody>
          <a:bodyPr wrap="none" anchor="ctr"/>
          <a:lstStyle/>
          <a:p>
            <a:pPr algn="ctr"/>
            <a:endParaRPr lang="ar-SA" sz="2400">
              <a:solidFill>
                <a:schemeClr val="bg1"/>
              </a:solidFill>
              <a:latin typeface="Arial" pitchFamily="34" charset="0"/>
            </a:endParaRPr>
          </a:p>
          <a:p>
            <a:pPr algn="ctr"/>
            <a:r>
              <a:rPr lang="ar-SA" sz="2400">
                <a:solidFill>
                  <a:schemeClr val="bg1"/>
                </a:solidFill>
                <a:latin typeface="Arial" pitchFamily="34" charset="0"/>
              </a:rPr>
              <a:t>س1 : نظمت </a:t>
            </a:r>
            <a:r>
              <a:rPr lang="en-US" sz="2400">
                <a:solidFill>
                  <a:schemeClr val="bg1"/>
                </a:solidFill>
              </a:rPr>
              <a:t>NCTM</a:t>
            </a:r>
            <a:r>
              <a:rPr lang="ar-SA" b="0">
                <a:solidFill>
                  <a:schemeClr val="bg1"/>
                </a:solidFill>
              </a:rPr>
              <a:t>   </a:t>
            </a:r>
            <a:r>
              <a:rPr lang="ar-SA" sz="2400">
                <a:solidFill>
                  <a:schemeClr val="bg1"/>
                </a:solidFill>
              </a:rPr>
              <a:t>ستة معايير</a:t>
            </a:r>
            <a:r>
              <a:rPr lang="ar-SA" b="0">
                <a:solidFill>
                  <a:schemeClr val="bg1"/>
                </a:solidFill>
              </a:rPr>
              <a:t>  </a:t>
            </a:r>
            <a:r>
              <a:rPr lang="ar-SA" sz="2400">
                <a:solidFill>
                  <a:schemeClr val="bg1"/>
                </a:solidFill>
              </a:rPr>
              <a:t>منها</a:t>
            </a:r>
            <a:r>
              <a:rPr lang="ar-SA" b="0">
                <a:solidFill>
                  <a:schemeClr val="bg1"/>
                </a:solidFill>
              </a:rPr>
              <a:t> </a:t>
            </a:r>
            <a:r>
              <a:rPr lang="ar-SA" sz="2400">
                <a:solidFill>
                  <a:schemeClr val="bg1"/>
                </a:solidFill>
                <a:latin typeface="Arial" pitchFamily="34" charset="0"/>
              </a:rPr>
              <a:t>؟؟ </a:t>
            </a:r>
            <a:endParaRPr lang="en-US" sz="2400">
              <a:solidFill>
                <a:schemeClr val="bg1"/>
              </a:solidFill>
              <a:latin typeface="Arial" pitchFamily="34" charset="0"/>
            </a:endParaRPr>
          </a:p>
          <a:p>
            <a:pPr algn="ctr"/>
            <a:endParaRPr lang="en-US" sz="2400" b="0">
              <a:latin typeface="Arial" pitchFamily="34" charset="0"/>
            </a:endParaRPr>
          </a:p>
        </p:txBody>
      </p:sp>
      <p:sp>
        <p:nvSpPr>
          <p:cNvPr id="5126" name="AutoShape 8"/>
          <p:cNvSpPr>
            <a:spLocks noChangeArrowheads="1"/>
          </p:cNvSpPr>
          <p:nvPr/>
        </p:nvSpPr>
        <p:spPr bwMode="auto">
          <a:xfrm>
            <a:off x="4716463" y="4797425"/>
            <a:ext cx="3995737"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أ) تحسين تعلم الرياضيات</a:t>
            </a:r>
            <a:endParaRPr lang="en-US" sz="3600" b="0">
              <a:solidFill>
                <a:schemeClr val="bg1"/>
              </a:solidFill>
              <a:latin typeface="Arial" pitchFamily="34" charset="0"/>
            </a:endParaRPr>
          </a:p>
        </p:txBody>
      </p:sp>
      <p:sp>
        <p:nvSpPr>
          <p:cNvPr id="5127" name="AutoShape 9"/>
          <p:cNvSpPr>
            <a:spLocks noChangeArrowheads="1"/>
          </p:cNvSpPr>
          <p:nvPr/>
        </p:nvSpPr>
        <p:spPr bwMode="auto">
          <a:xfrm>
            <a:off x="900113" y="4797425"/>
            <a:ext cx="3455987"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ب) العداله بين الطلاب</a:t>
            </a:r>
            <a:endParaRPr lang="en-US" sz="3600" b="0">
              <a:solidFill>
                <a:schemeClr val="bg1"/>
              </a:solidFill>
              <a:latin typeface="Arial" pitchFamily="34" charset="0"/>
            </a:endParaRPr>
          </a:p>
        </p:txBody>
      </p:sp>
      <p:sp>
        <p:nvSpPr>
          <p:cNvPr id="5128" name="AutoShape 10"/>
          <p:cNvSpPr>
            <a:spLocks noChangeArrowheads="1"/>
          </p:cNvSpPr>
          <p:nvPr/>
        </p:nvSpPr>
        <p:spPr bwMode="auto">
          <a:xfrm>
            <a:off x="5003800" y="5734050"/>
            <a:ext cx="3636963" cy="649288"/>
          </a:xfrm>
          <a:prstGeom prst="roundRect">
            <a:avLst>
              <a:gd name="adj" fmla="val 16667"/>
            </a:avLst>
          </a:prstGeom>
          <a:noFill/>
          <a:ln w="38100">
            <a:solidFill>
              <a:srgbClr val="FF99CC"/>
            </a:solidFill>
            <a:round/>
            <a:headEnd/>
            <a:tailEnd/>
          </a:ln>
        </p:spPr>
        <p:txBody>
          <a:bodyPr wrap="none" anchor="ctr"/>
          <a:lstStyle/>
          <a:p>
            <a:pPr algn="ctr"/>
            <a:r>
              <a:rPr lang="ar-SA" sz="3600" b="0">
                <a:solidFill>
                  <a:schemeClr val="bg1"/>
                </a:solidFill>
                <a:latin typeface="Arial" pitchFamily="34" charset="0"/>
              </a:rPr>
              <a:t>ج)الاستنتاج والتحليل</a:t>
            </a:r>
            <a:endParaRPr lang="en-US" sz="3600" b="0">
              <a:solidFill>
                <a:schemeClr val="bg1"/>
              </a:solidFill>
              <a:latin typeface="Arial" pitchFamily="34" charset="0"/>
            </a:endParaRPr>
          </a:p>
        </p:txBody>
      </p:sp>
      <p:sp>
        <p:nvSpPr>
          <p:cNvPr id="5129" name="AutoShape 11"/>
          <p:cNvSpPr>
            <a:spLocks noChangeArrowheads="1"/>
          </p:cNvSpPr>
          <p:nvPr/>
        </p:nvSpPr>
        <p:spPr bwMode="auto">
          <a:xfrm>
            <a:off x="971550" y="5734050"/>
            <a:ext cx="3313113" cy="649288"/>
          </a:xfrm>
          <a:prstGeom prst="roundRect">
            <a:avLst>
              <a:gd name="adj" fmla="val 16667"/>
            </a:avLst>
          </a:prstGeom>
          <a:solidFill>
            <a:schemeClr val="accent1"/>
          </a:solidFill>
          <a:ln w="38100">
            <a:solidFill>
              <a:srgbClr val="FF99CC"/>
            </a:solidFill>
            <a:round/>
            <a:headEnd/>
            <a:tailEnd/>
          </a:ln>
        </p:spPr>
        <p:txBody>
          <a:bodyPr wrap="none" anchor="ctr"/>
          <a:lstStyle/>
          <a:p>
            <a:pPr algn="ctr"/>
            <a:r>
              <a:rPr lang="ar-SA" sz="3600" b="0">
                <a:solidFill>
                  <a:schemeClr val="bg1"/>
                </a:solidFill>
                <a:latin typeface="Arial" pitchFamily="34" charset="0"/>
              </a:rPr>
              <a:t>د )  أ+ب</a:t>
            </a:r>
            <a:endParaRPr lang="en-US" sz="3600" b="0">
              <a:solidFill>
                <a:schemeClr val="bg1"/>
              </a:solidFill>
              <a:latin typeface="Arial" pitchFamily="34" charset="0"/>
            </a:endParaRPr>
          </a:p>
        </p:txBody>
      </p:sp>
      <p:sp>
        <p:nvSpPr>
          <p:cNvPr id="5130" name="AutoShape 12"/>
          <p:cNvSpPr>
            <a:spLocks noChangeArrowheads="1"/>
          </p:cNvSpPr>
          <p:nvPr/>
        </p:nvSpPr>
        <p:spPr bwMode="auto">
          <a:xfrm>
            <a:off x="4500563" y="404813"/>
            <a:ext cx="2592387" cy="2087562"/>
          </a:xfrm>
          <a:prstGeom prst="cloudCallout">
            <a:avLst>
              <a:gd name="adj1" fmla="val 21157"/>
              <a:gd name="adj2" fmla="val 44296"/>
            </a:avLst>
          </a:prstGeom>
          <a:noFill/>
          <a:ln w="9525">
            <a:solidFill>
              <a:schemeClr val="bg1"/>
            </a:solidFill>
            <a:round/>
            <a:headEnd/>
            <a:tailEnd/>
          </a:ln>
        </p:spPr>
        <p:txBody>
          <a:bodyPr/>
          <a:lstStyle/>
          <a:p>
            <a:pPr algn="ctr"/>
            <a:r>
              <a:rPr lang="ar-SA" sz="2400">
                <a:solidFill>
                  <a:schemeClr val="bg1"/>
                </a:solidFill>
                <a:latin typeface="Arial" pitchFamily="34" charset="0"/>
              </a:rPr>
              <a:t>طيب مو مشكلة نروح للسؤال الثاني.</a:t>
            </a:r>
            <a:endParaRPr lang="en-US" sz="2400">
              <a:solidFill>
                <a:schemeClr val="bg1"/>
              </a:solidFill>
              <a:latin typeface="Arial" pitchFamily="34" charset="0"/>
            </a:endParaRPr>
          </a:p>
        </p:txBody>
      </p:sp>
      <p:pic>
        <p:nvPicPr>
          <p:cNvPr id="5131" name="Picture 13" descr="J0282747"/>
          <p:cNvPicPr>
            <a:picLocks noChangeAspect="1" noChangeArrowheads="1" noCrop="1"/>
          </p:cNvPicPr>
          <p:nvPr/>
        </p:nvPicPr>
        <p:blipFill>
          <a:blip r:embed="rId5"/>
          <a:srcRect/>
          <a:stretch>
            <a:fillRect/>
          </a:stretch>
        </p:blipFill>
        <p:spPr bwMode="auto">
          <a:xfrm>
            <a:off x="1258888" y="1773238"/>
            <a:ext cx="2016125" cy="2016125"/>
          </a:xfrm>
          <a:prstGeom prst="rect">
            <a:avLst/>
          </a:prstGeom>
          <a:noFill/>
          <a:ln w="9525">
            <a:noFill/>
            <a:miter lim="800000"/>
            <a:headEnd/>
            <a:tailEnd/>
          </a:ln>
        </p:spPr>
      </p:pic>
      <p:pic>
        <p:nvPicPr>
          <p:cNvPr id="5132" name="Picture 14" descr="num39"/>
          <p:cNvPicPr>
            <a:picLocks noChangeAspect="1" noChangeArrowheads="1" noCrop="1"/>
          </p:cNvPicPr>
          <p:nvPr/>
        </p:nvPicPr>
        <p:blipFill>
          <a:blip r:embed="rId6"/>
          <a:srcRect/>
          <a:stretch>
            <a:fillRect/>
          </a:stretch>
        </p:blipFill>
        <p:spPr bwMode="auto">
          <a:xfrm>
            <a:off x="3059113" y="333375"/>
            <a:ext cx="1079500" cy="7921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1531938" y="214313"/>
            <a:ext cx="7793037" cy="1462087"/>
          </a:xfrm>
        </p:spPr>
        <p:txBody>
          <a:bodyPr/>
          <a:lstStyle/>
          <a:p>
            <a:pPr algn="ctr" eaLnBrk="1" hangingPunct="1"/>
            <a:r>
              <a:rPr lang="ar-SA" smtClean="0"/>
              <a:t>المفاهيم الرياضية للطفل من سن ثلاث الى ست سنوات</a:t>
            </a:r>
            <a:endParaRPr lang="en-US" smtClean="0"/>
          </a:p>
        </p:txBody>
      </p:sp>
      <p:sp>
        <p:nvSpPr>
          <p:cNvPr id="323589" name="Rectangle 5"/>
          <p:cNvSpPr>
            <a:spLocks noGrp="1" noChangeArrowheads="1"/>
          </p:cNvSpPr>
          <p:nvPr>
            <p:ph type="body" idx="1"/>
          </p:nvPr>
        </p:nvSpPr>
        <p:spPr>
          <a:xfrm>
            <a:off x="1192213" y="1630363"/>
            <a:ext cx="7772400" cy="5327650"/>
          </a:xfrm>
        </p:spPr>
        <p:txBody>
          <a:bodyPr/>
          <a:lstStyle/>
          <a:p>
            <a:pPr eaLnBrk="1" hangingPunct="1">
              <a:lnSpc>
                <a:spcPct val="80000"/>
              </a:lnSpc>
              <a:buFont typeface="Wingdings" pitchFamily="2" charset="2"/>
              <a:buNone/>
            </a:pPr>
            <a:endParaRPr lang="ar-SA" sz="1800" smtClean="0"/>
          </a:p>
          <a:p>
            <a:pPr eaLnBrk="1" hangingPunct="1">
              <a:lnSpc>
                <a:spcPct val="80000"/>
              </a:lnSpc>
            </a:pPr>
            <a:r>
              <a:rPr lang="ar-SA" sz="2400" b="1" smtClean="0"/>
              <a:t>ان الطفل في سن الثالثة قد يتعلم  بعض المفاهيم الرياضيه  المحسوسه في البيئه  وذلك عن طريق الوالدين .وبداء من سن الثالثة يبدا الطفل بالالتحاق برياض الاطفال ويبدا  التعامل مع اطفال آخرين تحت رعاية معلمه رياض الاطفال , وفي هذه المرحلة السنيه  يرى  الطفل  العلاقات من خلال التجارب التي يمارسها  في العد  و القياس و الوزن  بين الارقام كما  انه يدرك  ان هذه المفاهيم  المجرده  تتعلق  باشياء  يلمسها ويرتبها  ويرفعها ويلعب بها رغم انه لا يدرك دلالة  تجريد المفهوم ذاته.</a:t>
            </a:r>
          </a:p>
          <a:p>
            <a:pPr eaLnBrk="1" hangingPunct="1">
              <a:lnSpc>
                <a:spcPct val="80000"/>
              </a:lnSpc>
            </a:pPr>
            <a:r>
              <a:rPr lang="ar-SA" sz="2400" b="1" smtClean="0"/>
              <a:t>معنى انه لا يدرك ان الاثنين هي تجريد, لجميع المجموعات التي تحتوي على عنصر , مثل عينين ,الاذنين ,اليدين ,و الرجلين عند الانسان لكنه يفهم جيدا,ان العدد 2 يدل على مجموع شيئين ,مثل عيني الانسان ,دون ان يربط  بين عيني الانسان و يدي الانسان  على اساس انهما متساويتين.</a:t>
            </a:r>
          </a:p>
          <a:p>
            <a:pPr eaLnBrk="1" hangingPunct="1">
              <a:lnSpc>
                <a:spcPct val="80000"/>
              </a:lnSpc>
            </a:pPr>
            <a:r>
              <a:rPr lang="ar-SA" sz="2400" b="1" smtClean="0"/>
              <a:t>وبعامه رغم ان الطفل لا يفهم بالتحديد ,كيف ان المهام والاعمال السابقه تتعلق بنظام رياضي اكبر من تركيب العدد نفسه فانه يعتاد  بدرجه ما على وظائف رياضيه للعدد بعينها كما يتعرف الطفل على كلمات ورموز رياضيه يحتاج اليها  في صياغة المعاني الخاصة بمفاهيم تعزى الى القياس .</a:t>
            </a:r>
            <a:endParaRPr lang="en-US" sz="2400" b="1" smtClean="0"/>
          </a:p>
        </p:txBody>
      </p:sp>
      <p:pic>
        <p:nvPicPr>
          <p:cNvPr id="323590" name="Picture 6" descr="MATH"/>
          <p:cNvPicPr>
            <a:picLocks noChangeAspect="1" noChangeArrowheads="1"/>
          </p:cNvPicPr>
          <p:nvPr/>
        </p:nvPicPr>
        <p:blipFill>
          <a:blip r:embed="rId3"/>
          <a:srcRect/>
          <a:stretch>
            <a:fillRect/>
          </a:stretch>
        </p:blipFill>
        <p:spPr bwMode="auto">
          <a:xfrm rot="847733">
            <a:off x="-180975" y="-28575"/>
            <a:ext cx="2170113" cy="2305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nodeType="withEffect">
                                  <p:stCondLst>
                                    <p:cond delay="0"/>
                                  </p:stCondLst>
                                  <p:iterate type="lt">
                                    <p:tmPct val="0"/>
                                  </p:iterate>
                                  <p:childTnLst>
                                    <p:animClr clrSpc="rgb" dir="cw">
                                      <p:cBhvr override="childStyle">
                                        <p:cTn id="6" dur="1500" accel="50000" autoRev="1" fill="hold" tmFilter="0, 0; .33333, 1; 1, 1">
                                          <p:stCondLst>
                                            <p:cond delay="0"/>
                                          </p:stCondLst>
                                        </p:cTn>
                                        <p:tgtEl>
                                          <p:spTgt spid="323590"/>
                                        </p:tgtEl>
                                        <p:attrNameLst>
                                          <p:attrName>style.color</p:attrName>
                                        </p:attrNameLst>
                                      </p:cBhvr>
                                      <p:to>
                                        <a:schemeClr val="accent2"/>
                                      </p:to>
                                    </p:animClr>
                                    <p:animClr clrSpc="rgb" dir="cw">
                                      <p:cBhvr>
                                        <p:cTn id="7" dur="1500" accel="50000" autoRev="1" fill="hold" tmFilter="0, 0; .33333, 1; 1, 1">
                                          <p:stCondLst>
                                            <p:cond delay="0"/>
                                          </p:stCondLst>
                                        </p:cTn>
                                        <p:tgtEl>
                                          <p:spTgt spid="323590"/>
                                        </p:tgtEl>
                                        <p:attrNameLst>
                                          <p:attrName>fillcolor</p:attrName>
                                        </p:attrNameLst>
                                      </p:cBhvr>
                                      <p:to>
                                        <a:schemeClr val="accent2"/>
                                      </p:to>
                                    </p:animClr>
                                    <p:set>
                                      <p:cBhvr>
                                        <p:cTn id="8" dur="3000" fill="hold"/>
                                        <p:tgtEl>
                                          <p:spTgt spid="323590"/>
                                        </p:tgtEl>
                                        <p:attrNameLst>
                                          <p:attrName>fill.type</p:attrName>
                                        </p:attrNameLst>
                                      </p:cBhvr>
                                      <p:to>
                                        <p:strVal val="solid"/>
                                      </p:to>
                                    </p:set>
                                    <p:set>
                                      <p:cBhvr>
                                        <p:cTn id="9" dur="3000" fill="hold"/>
                                        <p:tgtEl>
                                          <p:spTgt spid="323590"/>
                                        </p:tgtEl>
                                        <p:attrNameLst>
                                          <p:attrName>fill.on</p:attrName>
                                        </p:attrNameLst>
                                      </p:cBhvr>
                                      <p:to>
                                        <p:strVal val="true"/>
                                      </p:to>
                                    </p:set>
                                    <p:animScale>
                                      <p:cBhvr>
                                        <p:cTn id="10" dur="1500" accel="50000" autoRev="1" fill="hold" tmFilter="0, 0; .33333, 1; 1, 1">
                                          <p:stCondLst>
                                            <p:cond delay="0"/>
                                          </p:stCondLst>
                                        </p:cTn>
                                        <p:tgtEl>
                                          <p:spTgt spid="323590"/>
                                        </p:tgtEl>
                                      </p:cBhvr>
                                      <p:from x="100000" y="100000"/>
                                      <p:to x="100000" y="140000"/>
                                    </p:animScale>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23586"/>
                                        </p:tgtEl>
                                        <p:attrNameLst>
                                          <p:attrName>style.visibility</p:attrName>
                                        </p:attrNameLst>
                                      </p:cBhvr>
                                      <p:to>
                                        <p:strVal val="visible"/>
                                      </p:to>
                                    </p:set>
                                    <p:anim calcmode="lin" valueType="num">
                                      <p:cBhvr additive="base">
                                        <p:cTn id="15" dur="500" fill="hold"/>
                                        <p:tgtEl>
                                          <p:spTgt spid="323586"/>
                                        </p:tgtEl>
                                        <p:attrNameLst>
                                          <p:attrName>ppt_x</p:attrName>
                                        </p:attrNameLst>
                                      </p:cBhvr>
                                      <p:tavLst>
                                        <p:tav tm="0">
                                          <p:val>
                                            <p:strVal val="#ppt_x"/>
                                          </p:val>
                                        </p:tav>
                                        <p:tav tm="100000">
                                          <p:val>
                                            <p:strVal val="#ppt_x"/>
                                          </p:val>
                                        </p:tav>
                                      </p:tavLst>
                                    </p:anim>
                                    <p:anim calcmode="lin" valueType="num">
                                      <p:cBhvr additive="base">
                                        <p:cTn id="16" dur="500" fill="hold"/>
                                        <p:tgtEl>
                                          <p:spTgt spid="32358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23589">
                                            <p:txEl>
                                              <p:pRg st="1" end="1"/>
                                            </p:txEl>
                                          </p:spTgt>
                                        </p:tgtEl>
                                        <p:attrNameLst>
                                          <p:attrName>style.visibility</p:attrName>
                                        </p:attrNameLst>
                                      </p:cBhvr>
                                      <p:to>
                                        <p:strVal val="visible"/>
                                      </p:to>
                                    </p:set>
                                    <p:anim calcmode="lin" valueType="num">
                                      <p:cBhvr additive="base">
                                        <p:cTn id="21" dur="500" fill="hold"/>
                                        <p:tgtEl>
                                          <p:spTgt spid="323589">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2358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23589">
                                            <p:txEl>
                                              <p:pRg st="2" end="2"/>
                                            </p:txEl>
                                          </p:spTgt>
                                        </p:tgtEl>
                                        <p:attrNameLst>
                                          <p:attrName>style.visibility</p:attrName>
                                        </p:attrNameLst>
                                      </p:cBhvr>
                                      <p:to>
                                        <p:strVal val="visible"/>
                                      </p:to>
                                    </p:set>
                                    <p:anim calcmode="lin" valueType="num">
                                      <p:cBhvr additive="base">
                                        <p:cTn id="27" dur="500" fill="hold"/>
                                        <p:tgtEl>
                                          <p:spTgt spid="323589">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358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23589">
                                            <p:txEl>
                                              <p:pRg st="3" end="3"/>
                                            </p:txEl>
                                          </p:spTgt>
                                        </p:tgtEl>
                                        <p:attrNameLst>
                                          <p:attrName>style.visibility</p:attrName>
                                        </p:attrNameLst>
                                      </p:cBhvr>
                                      <p:to>
                                        <p:strVal val="visible"/>
                                      </p:to>
                                    </p:set>
                                    <p:anim calcmode="lin" valueType="num">
                                      <p:cBhvr additive="base">
                                        <p:cTn id="33" dur="500" fill="hold"/>
                                        <p:tgtEl>
                                          <p:spTgt spid="323589">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2358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58409" name="AutoShape 9"/>
          <p:cNvSpPr>
            <a:spLocks noChangeArrowheads="1"/>
          </p:cNvSpPr>
          <p:nvPr/>
        </p:nvSpPr>
        <p:spPr bwMode="auto">
          <a:xfrm>
            <a:off x="323850" y="2058988"/>
            <a:ext cx="8820150" cy="1082675"/>
          </a:xfrm>
          <a:prstGeom prst="roundRect">
            <a:avLst>
              <a:gd name="adj" fmla="val 16667"/>
            </a:avLst>
          </a:prstGeom>
          <a:noFill/>
          <a:ln w="38100">
            <a:solidFill>
              <a:srgbClr val="FF99CC"/>
            </a:solidFill>
            <a:round/>
            <a:headEnd/>
            <a:tailEnd/>
          </a:ln>
        </p:spPr>
        <p:txBody>
          <a:bodyPr wrap="none" anchor="ctr"/>
          <a:lstStyle/>
          <a:p>
            <a:pPr algn="ctr"/>
            <a:endParaRPr lang="en-US" sz="3600" b="0">
              <a:solidFill>
                <a:schemeClr val="bg1"/>
              </a:solidFill>
              <a:latin typeface="Arial" pitchFamily="34" charset="0"/>
            </a:endParaRPr>
          </a:p>
        </p:txBody>
      </p:sp>
      <p:sp>
        <p:nvSpPr>
          <p:cNvPr id="358410" name="AutoShape 10"/>
          <p:cNvSpPr>
            <a:spLocks noChangeArrowheads="1"/>
          </p:cNvSpPr>
          <p:nvPr/>
        </p:nvSpPr>
        <p:spPr bwMode="auto">
          <a:xfrm>
            <a:off x="2411413" y="4364038"/>
            <a:ext cx="6518275" cy="1009650"/>
          </a:xfrm>
          <a:prstGeom prst="roundRect">
            <a:avLst>
              <a:gd name="adj" fmla="val 16667"/>
            </a:avLst>
          </a:prstGeom>
          <a:noFill/>
          <a:ln w="38100">
            <a:solidFill>
              <a:srgbClr val="FF99CC"/>
            </a:solidFill>
            <a:round/>
            <a:headEnd/>
            <a:tailEnd/>
          </a:ln>
        </p:spPr>
        <p:txBody>
          <a:bodyPr wrap="none" anchor="ctr"/>
          <a:lstStyle/>
          <a:p>
            <a:pPr algn="ctr"/>
            <a:endParaRPr lang="en-US" sz="3600" b="0">
              <a:solidFill>
                <a:schemeClr val="bg1"/>
              </a:solidFill>
              <a:latin typeface="Arial" pitchFamily="34" charset="0"/>
            </a:endParaRPr>
          </a:p>
        </p:txBody>
      </p:sp>
      <p:pic>
        <p:nvPicPr>
          <p:cNvPr id="358413" name="Picture 13" descr="J0282747"/>
          <p:cNvPicPr>
            <a:picLocks noChangeAspect="1" noChangeArrowheads="1" noCrop="1"/>
          </p:cNvPicPr>
          <p:nvPr/>
        </p:nvPicPr>
        <p:blipFill>
          <a:blip r:embed="rId4"/>
          <a:srcRect/>
          <a:stretch>
            <a:fillRect/>
          </a:stretch>
        </p:blipFill>
        <p:spPr bwMode="auto">
          <a:xfrm>
            <a:off x="34925" y="3644900"/>
            <a:ext cx="2016125" cy="2016125"/>
          </a:xfrm>
          <a:prstGeom prst="rect">
            <a:avLst/>
          </a:prstGeom>
          <a:noFill/>
          <a:ln w="9525">
            <a:noFill/>
            <a:miter lim="800000"/>
            <a:headEnd/>
            <a:tailEnd/>
          </a:ln>
        </p:spPr>
      </p:pic>
      <p:sp>
        <p:nvSpPr>
          <p:cNvPr id="7173" name="WordArt 15"/>
          <p:cNvSpPr>
            <a:spLocks noChangeArrowheads="1" noChangeShapeType="1" noTextEdit="1"/>
          </p:cNvSpPr>
          <p:nvPr/>
        </p:nvSpPr>
        <p:spPr bwMode="auto">
          <a:xfrm>
            <a:off x="5689600" y="620713"/>
            <a:ext cx="2482850" cy="831850"/>
          </a:xfrm>
          <a:prstGeom prst="rect">
            <a:avLst/>
          </a:prstGeom>
        </p:spPr>
        <p:txBody>
          <a:bodyPr wrap="none" fromWordArt="1">
            <a:prstTxWarp prst="textPlain">
              <a:avLst>
                <a:gd name="adj" fmla="val 50000"/>
              </a:avLst>
            </a:prstTxWarp>
          </a:bodyPr>
          <a:lstStyle/>
          <a:p>
            <a:pPr algn="ctr"/>
            <a:r>
              <a:rPr lang="ar-SA" sz="3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a:cs typeface="Arial"/>
              </a:rPr>
              <a:t>صح او خطا: </a:t>
            </a:r>
          </a:p>
        </p:txBody>
      </p:sp>
      <p:sp>
        <p:nvSpPr>
          <p:cNvPr id="7174" name="Rectangle 16"/>
          <p:cNvSpPr>
            <a:spLocks noChangeArrowheads="1"/>
          </p:cNvSpPr>
          <p:nvPr/>
        </p:nvSpPr>
        <p:spPr bwMode="auto">
          <a:xfrm>
            <a:off x="-1557338" y="2133600"/>
            <a:ext cx="10701338" cy="822325"/>
          </a:xfrm>
          <a:prstGeom prst="rect">
            <a:avLst/>
          </a:prstGeom>
          <a:noFill/>
          <a:ln w="9525">
            <a:noFill/>
            <a:miter lim="800000"/>
            <a:headEnd/>
            <a:tailEnd/>
          </a:ln>
        </p:spPr>
        <p:txBody>
          <a:bodyPr>
            <a:spAutoFit/>
          </a:bodyPr>
          <a:lstStyle/>
          <a:p>
            <a:r>
              <a:rPr lang="ar-SA" sz="2400">
                <a:solidFill>
                  <a:srgbClr val="FFFFFF"/>
                </a:solidFill>
              </a:rPr>
              <a:t>ان الطفل في سن الثالثة  يتعلم  بعض المفاهيم الرياضيه  المجردة  في البيئه وذلك عن </a:t>
            </a:r>
          </a:p>
          <a:p>
            <a:r>
              <a:rPr lang="ar-SA" sz="2400">
                <a:solidFill>
                  <a:srgbClr val="FFFFFF"/>
                </a:solidFill>
              </a:rPr>
              <a:t>طريق الوالدين ..</a:t>
            </a:r>
            <a:endParaRPr lang="en-US" sz="2400">
              <a:solidFill>
                <a:srgbClr val="FFFFFF"/>
              </a:solidFill>
            </a:endParaRPr>
          </a:p>
        </p:txBody>
      </p:sp>
      <p:sp>
        <p:nvSpPr>
          <p:cNvPr id="7175" name="Rectangle 17"/>
          <p:cNvSpPr>
            <a:spLocks noChangeArrowheads="1"/>
          </p:cNvSpPr>
          <p:nvPr/>
        </p:nvSpPr>
        <p:spPr bwMode="auto">
          <a:xfrm>
            <a:off x="2703513" y="4516438"/>
            <a:ext cx="6107112" cy="641350"/>
          </a:xfrm>
          <a:prstGeom prst="rect">
            <a:avLst/>
          </a:prstGeom>
          <a:noFill/>
          <a:ln w="9525">
            <a:noFill/>
            <a:miter lim="800000"/>
            <a:headEnd/>
            <a:tailEnd/>
          </a:ln>
        </p:spPr>
        <p:txBody>
          <a:bodyPr wrap="none">
            <a:spAutoFit/>
          </a:bodyPr>
          <a:lstStyle/>
          <a:p>
            <a:pPr>
              <a:lnSpc>
                <a:spcPct val="80000"/>
              </a:lnSpc>
              <a:spcBef>
                <a:spcPct val="20000"/>
              </a:spcBef>
              <a:buClr>
                <a:schemeClr val="folHlink"/>
              </a:buClr>
              <a:buSzPct val="60000"/>
              <a:buFont typeface="Wingdings" pitchFamily="2" charset="2"/>
              <a:buNone/>
            </a:pPr>
            <a:r>
              <a:rPr lang="ar-SA" b="0">
                <a:solidFill>
                  <a:srgbClr val="FFFFFF"/>
                </a:solidFill>
              </a:rPr>
              <a:t> الطفل لا يدرك ان الاثنين هي تجريد, لجميع المجموعات التي تحتوي على</a:t>
            </a:r>
          </a:p>
          <a:p>
            <a:pPr>
              <a:lnSpc>
                <a:spcPct val="80000"/>
              </a:lnSpc>
              <a:spcBef>
                <a:spcPct val="20000"/>
              </a:spcBef>
              <a:buClr>
                <a:schemeClr val="folHlink"/>
              </a:buClr>
              <a:buSzPct val="60000"/>
              <a:buFont typeface="Wingdings" pitchFamily="2" charset="2"/>
              <a:buNone/>
            </a:pPr>
            <a:r>
              <a:rPr lang="ar-SA" b="0">
                <a:solidFill>
                  <a:srgbClr val="FFFFFF"/>
                </a:solidFill>
              </a:rPr>
              <a:t> عنصر  لكنه يفهم ,ان العدد 2 يدل على مجموع شيئين.</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8409"/>
                                        </p:tgtEl>
                                        <p:attrNameLst>
                                          <p:attrName>style.visibility</p:attrName>
                                        </p:attrNameLst>
                                      </p:cBhvr>
                                      <p:to>
                                        <p:strVal val="visible"/>
                                      </p:to>
                                    </p:set>
                                    <p:animEffect transition="in" filter="slide(fromBottom)">
                                      <p:cBhvr>
                                        <p:cTn id="7" dur="500"/>
                                        <p:tgtEl>
                                          <p:spTgt spid="358409"/>
                                        </p:tgtEl>
                                      </p:cBhvr>
                                    </p:animEffect>
                                  </p:childTnLst>
                                  <p:subTnLst>
                                    <p:audio>
                                      <p:cMediaNode>
                                        <p:cTn display="0" masterRel="sameClick">
                                          <p:stCondLst>
                                            <p:cond evt="begin" delay="0">
                                              <p:tn val="5"/>
                                            </p:cond>
                                          </p:stCondLst>
                                          <p:endCondLst>
                                            <p:cond evt="onStopAudio" delay="0">
                                              <p:tgtEl>
                                                <p:sldTgt/>
                                              </p:tgtEl>
                                            </p:cond>
                                          </p:endCondLst>
                                        </p:cTn>
                                        <p:tgtEl>
                                          <p:sndTgt r:embed="rId3" name="laser.wav" builtIn="1"/>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58410"/>
                                        </p:tgtEl>
                                        <p:attrNameLst>
                                          <p:attrName>style.visibility</p:attrName>
                                        </p:attrNameLst>
                                      </p:cBhvr>
                                      <p:to>
                                        <p:strVal val="visible"/>
                                      </p:to>
                                    </p:set>
                                    <p:animEffect transition="in" filter="slide(fromBottom)">
                                      <p:cBhvr>
                                        <p:cTn id="12" dur="500"/>
                                        <p:tgtEl>
                                          <p:spTgt spid="358410"/>
                                        </p:tgtEl>
                                      </p:cBhvr>
                                    </p:animEffect>
                                  </p:childTnLst>
                                  <p:subTnLst>
                                    <p:audio>
                                      <p:cMediaNode>
                                        <p:cTn display="0" masterRel="sameClick">
                                          <p:stCondLst>
                                            <p:cond evt="begin" delay="0">
                                              <p:tn val="10"/>
                                            </p:cond>
                                          </p:stCondLst>
                                          <p:endCondLst>
                                            <p:cond evt="onStopAudio" delay="0">
                                              <p:tgtEl>
                                                <p:sldTgt/>
                                              </p:tgtEl>
                                            </p:cond>
                                          </p:endCondLst>
                                        </p:cTn>
                                        <p:tgtEl>
                                          <p:sndTgt r:embed="rId3" name="laser.wav" builtIn="1"/>
                                        </p:tgtEl>
                                      </p:cMediaNode>
                                    </p:audio>
                                  </p:subTnLst>
                                </p:cTn>
                              </p:par>
                              <p:par>
                                <p:cTn id="13" presetID="1" presetClass="exit" presetSubtype="0" fill="hold" nodeType="withEffect">
                                  <p:stCondLst>
                                    <p:cond delay="0"/>
                                  </p:stCondLst>
                                  <p:childTnLst>
                                    <p:set>
                                      <p:cBhvr>
                                        <p:cTn id="14" dur="1" fill="hold">
                                          <p:stCondLst>
                                            <p:cond delay="0"/>
                                          </p:stCondLst>
                                        </p:cTn>
                                        <p:tgtEl>
                                          <p:spTgt spid="3584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9" grpId="0" animBg="1"/>
      <p:bldP spid="3584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a:hlinkClick r:id="rId3" action="ppaction://hlinksldjump"/>
          </p:cNvPr>
          <p:cNvSpPr>
            <a:spLocks noChangeArrowheads="1"/>
          </p:cNvSpPr>
          <p:nvPr/>
        </p:nvSpPr>
        <p:spPr bwMode="auto">
          <a:xfrm>
            <a:off x="6084888" y="2133600"/>
            <a:ext cx="2232025" cy="4318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للجميع :</a:t>
            </a:r>
            <a:r>
              <a:rPr lang="en-US"/>
              <a:t> </a:t>
            </a:r>
          </a:p>
        </p:txBody>
      </p:sp>
      <p:sp>
        <p:nvSpPr>
          <p:cNvPr id="351235" name="Rectangle 3">
            <a:hlinkClick r:id="rId4" action="ppaction://hlinksldjump"/>
          </p:cNvPr>
          <p:cNvSpPr>
            <a:spLocks noChangeArrowheads="1"/>
          </p:cNvSpPr>
          <p:nvPr/>
        </p:nvSpPr>
        <p:spPr bwMode="auto">
          <a:xfrm>
            <a:off x="6084888" y="2708275"/>
            <a:ext cx="2232025" cy="900113"/>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 أجل</a:t>
            </a:r>
          </a:p>
          <a:p>
            <a:pPr algn="ctr">
              <a:defRPr/>
            </a:pPr>
            <a:r>
              <a:rPr lang="ar-SA">
                <a:solidFill>
                  <a:schemeClr val="bg1"/>
                </a:solidFill>
              </a:rPr>
              <a:t> حل مشكلات البيئة </a:t>
            </a:r>
          </a:p>
          <a:p>
            <a:pPr algn="ctr">
              <a:defRPr/>
            </a:pPr>
            <a:r>
              <a:rPr lang="ar-SA">
                <a:solidFill>
                  <a:schemeClr val="bg1"/>
                </a:solidFill>
              </a:rPr>
              <a:t>والمجتمع</a:t>
            </a:r>
            <a:r>
              <a:rPr lang="ar-SA"/>
              <a:t> </a:t>
            </a:r>
            <a:r>
              <a:rPr lang="en-US"/>
              <a:t> </a:t>
            </a:r>
          </a:p>
        </p:txBody>
      </p:sp>
      <p:sp>
        <p:nvSpPr>
          <p:cNvPr id="351236" name="Rectangle 4">
            <a:hlinkClick r:id="rId5" action="ppaction://hlinksldjump"/>
          </p:cNvPr>
          <p:cNvSpPr>
            <a:spLocks noChangeArrowheads="1"/>
          </p:cNvSpPr>
          <p:nvPr/>
        </p:nvSpPr>
        <p:spPr bwMode="auto">
          <a:xfrm>
            <a:off x="6156325" y="4797425"/>
            <a:ext cx="2232025" cy="6477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a:t>
            </a:r>
          </a:p>
          <a:p>
            <a:pPr algn="ctr">
              <a:defRPr/>
            </a:pPr>
            <a:r>
              <a:rPr lang="ar-SA">
                <a:solidFill>
                  <a:schemeClr val="bg1"/>
                </a:solidFill>
              </a:rPr>
              <a:t> أجل تنمية الإبداع </a:t>
            </a:r>
            <a:endParaRPr lang="en-US">
              <a:solidFill>
                <a:schemeClr val="bg1"/>
              </a:solidFill>
            </a:endParaRPr>
          </a:p>
        </p:txBody>
      </p:sp>
      <p:sp>
        <p:nvSpPr>
          <p:cNvPr id="351237" name="Line 5"/>
          <p:cNvSpPr>
            <a:spLocks noChangeShapeType="1"/>
          </p:cNvSpPr>
          <p:nvPr/>
        </p:nvSpPr>
        <p:spPr bwMode="auto">
          <a:xfrm flipH="1">
            <a:off x="5076825" y="2349500"/>
            <a:ext cx="863600" cy="0"/>
          </a:xfrm>
          <a:prstGeom prst="line">
            <a:avLst/>
          </a:prstGeom>
          <a:noFill/>
          <a:ln w="76200">
            <a:solidFill>
              <a:schemeClr val="folHlink"/>
            </a:solidFill>
            <a:round/>
            <a:headEnd/>
            <a:tailEnd type="triangle" w="med" len="med"/>
          </a:ln>
          <a:effectLst>
            <a:outerShdw dist="107763" dir="18900000" algn="ctr" rotWithShape="0">
              <a:schemeClr val="bg2">
                <a:alpha val="50000"/>
              </a:schemeClr>
            </a:outerShdw>
          </a:effectLst>
        </p:spPr>
        <p:txBody>
          <a:bodyPr/>
          <a:lstStyle/>
          <a:p>
            <a:pPr>
              <a:defRPr/>
            </a:pPr>
            <a:endParaRPr lang="ar-SA"/>
          </a:p>
        </p:txBody>
      </p:sp>
      <p:sp>
        <p:nvSpPr>
          <p:cNvPr id="351238" name="Text Box 6"/>
          <p:cNvSpPr txBox="1">
            <a:spLocks noChangeArrowheads="1"/>
          </p:cNvSpPr>
          <p:nvPr/>
        </p:nvSpPr>
        <p:spPr bwMode="auto">
          <a:xfrm>
            <a:off x="468313" y="1962150"/>
            <a:ext cx="4535487" cy="2530475"/>
          </a:xfrm>
          <a:prstGeom prst="rect">
            <a:avLst/>
          </a:prstGeom>
          <a:noFill/>
          <a:ln w="9525">
            <a:noFill/>
            <a:miter lim="800000"/>
            <a:headEnd/>
            <a:tailEnd/>
          </a:ln>
        </p:spPr>
        <p:txBody>
          <a:bodyPr>
            <a:spAutoFit/>
          </a:bodyPr>
          <a:lstStyle/>
          <a:p>
            <a:r>
              <a:rPr lang="ar-SA" sz="1800" b="0">
                <a:latin typeface="Arial" pitchFamily="34" charset="0"/>
              </a:rPr>
              <a:t> </a:t>
            </a:r>
            <a:r>
              <a:rPr lang="ar-SA"/>
              <a:t>و هذه الاتجاه لا يحبذ أن يدرس جميع التلاميذ منهج للرياضيات ذات مستوى مرتفع ولكن ينبغي أن تكون هناك مقررات رياضيات يدرسها جميع التلاميذ تعالج بمستويات مختلفة، واختلاف الأهداف من دراسة الرياضيات ، وخاصة في ظل التعليم الذي يلزم باستيعاب جميع المتقدمين في مرحلة الإلزام ،والذين يختلفون في قدراتهم اختلافا قد يكون كبيراً . </a:t>
            </a:r>
            <a:endParaRPr lang="en-US"/>
          </a:p>
          <a:p>
            <a:endParaRPr lang="en-US"/>
          </a:p>
        </p:txBody>
      </p:sp>
      <p:pic>
        <p:nvPicPr>
          <p:cNvPr id="8199" name="Picture 7" descr="as1594tn[1]"/>
          <p:cNvPicPr>
            <a:picLocks noChangeAspect="1" noChangeArrowheads="1"/>
          </p:cNvPicPr>
          <p:nvPr/>
        </p:nvPicPr>
        <p:blipFill>
          <a:blip r:embed="rId6"/>
          <a:srcRect/>
          <a:stretch>
            <a:fillRect/>
          </a:stretch>
        </p:blipFill>
        <p:spPr bwMode="auto">
          <a:xfrm>
            <a:off x="1547813" y="692150"/>
            <a:ext cx="3887787" cy="1052513"/>
          </a:xfrm>
          <a:prstGeom prst="rect">
            <a:avLst/>
          </a:prstGeom>
          <a:noFill/>
          <a:ln w="9525">
            <a:noFill/>
            <a:miter lim="800000"/>
            <a:headEnd/>
            <a:tailEnd/>
          </a:ln>
        </p:spPr>
      </p:pic>
      <p:pic>
        <p:nvPicPr>
          <p:cNvPr id="8200" name="Picture 8" descr="51_2[1]"/>
          <p:cNvPicPr>
            <a:picLocks noChangeAspect="1" noChangeArrowheads="1" noCrop="1"/>
          </p:cNvPicPr>
          <p:nvPr/>
        </p:nvPicPr>
        <p:blipFill>
          <a:blip r:embed="rId7"/>
          <a:srcRect/>
          <a:stretch>
            <a:fillRect/>
          </a:stretch>
        </p:blipFill>
        <p:spPr bwMode="auto">
          <a:xfrm>
            <a:off x="5940425" y="5597525"/>
            <a:ext cx="1360488" cy="1360488"/>
          </a:xfrm>
          <a:prstGeom prst="rect">
            <a:avLst/>
          </a:prstGeom>
          <a:noFill/>
          <a:ln w="9525">
            <a:noFill/>
            <a:miter lim="800000"/>
            <a:headEnd/>
            <a:tailEnd/>
          </a:ln>
        </p:spPr>
      </p:pic>
      <p:sp>
        <p:nvSpPr>
          <p:cNvPr id="351241" name="Rectangle 9">
            <a:hlinkClick r:id="rId8" action="ppaction://hlinksldjump"/>
          </p:cNvPr>
          <p:cNvSpPr>
            <a:spLocks noChangeArrowheads="1"/>
          </p:cNvSpPr>
          <p:nvPr/>
        </p:nvSpPr>
        <p:spPr bwMode="auto">
          <a:xfrm>
            <a:off x="6156325" y="3789363"/>
            <a:ext cx="2160588" cy="79375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a:t>
            </a:r>
          </a:p>
          <a:p>
            <a:pPr algn="ctr">
              <a:defRPr/>
            </a:pPr>
            <a:r>
              <a:rPr lang="ar-SA">
                <a:solidFill>
                  <a:schemeClr val="bg1"/>
                </a:solidFill>
              </a:rPr>
              <a:t>للفئات الخاصة</a:t>
            </a:r>
            <a:r>
              <a:rPr lang="ar-SA"/>
              <a:t> </a:t>
            </a:r>
            <a:endParaRPr lang="en-US"/>
          </a:p>
        </p:txBody>
      </p:sp>
      <p:sp>
        <p:nvSpPr>
          <p:cNvPr id="351243" name="WordArt 11"/>
          <p:cNvSpPr>
            <a:spLocks noChangeArrowheads="1" noChangeShapeType="1" noTextEdit="1"/>
          </p:cNvSpPr>
          <p:nvPr/>
        </p:nvSpPr>
        <p:spPr bwMode="auto">
          <a:xfrm>
            <a:off x="3276600" y="265113"/>
            <a:ext cx="5562600" cy="571500"/>
          </a:xfrm>
          <a:prstGeom prst="rect">
            <a:avLst/>
          </a:prstGeom>
        </p:spPr>
        <p:txBody>
          <a:bodyPr wrap="none" fromWordArt="1">
            <a:prstTxWarp prst="textPlain">
              <a:avLst>
                <a:gd name="adj" fmla="val 50000"/>
              </a:avLst>
            </a:prstTxWarp>
          </a:bodyPr>
          <a:lstStyle/>
          <a:p>
            <a:pPr algn="ctr"/>
            <a:r>
              <a:rPr lang="ar-SA" sz="3600" kern="10">
                <a:ln w="19050">
                  <a:solidFill>
                    <a:srgbClr val="99CCFF"/>
                  </a:solidFill>
                  <a:round/>
                  <a:headEnd/>
                  <a:tailEnd/>
                </a:ln>
                <a:solidFill>
                  <a:srgbClr val="800080"/>
                </a:solidFill>
                <a:effectLst>
                  <a:outerShdw dist="35921" dir="2700000" algn="ctr" rotWithShape="0">
                    <a:srgbClr val="990000"/>
                  </a:outerShdw>
                </a:effectLst>
                <a:latin typeface="Arial"/>
                <a:cs typeface="Arial"/>
              </a:rPr>
              <a:t>الاتجاهات الحديثه في تعليم الرياضيات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1243"/>
                                        </p:tgtEl>
                                        <p:attrNameLst>
                                          <p:attrName>style.visibility</p:attrName>
                                        </p:attrNameLst>
                                      </p:cBhvr>
                                      <p:to>
                                        <p:strVal val="visible"/>
                                      </p:to>
                                    </p:set>
                                    <p:anim calcmode="lin" valueType="num">
                                      <p:cBhvr additive="base">
                                        <p:cTn id="7" dur="500" fill="hold"/>
                                        <p:tgtEl>
                                          <p:spTgt spid="351243"/>
                                        </p:tgtEl>
                                        <p:attrNameLst>
                                          <p:attrName>ppt_x</p:attrName>
                                        </p:attrNameLst>
                                      </p:cBhvr>
                                      <p:tavLst>
                                        <p:tav tm="0">
                                          <p:val>
                                            <p:strVal val="#ppt_x"/>
                                          </p:val>
                                        </p:tav>
                                        <p:tav tm="100000">
                                          <p:val>
                                            <p:strVal val="#ppt_x"/>
                                          </p:val>
                                        </p:tav>
                                      </p:tavLst>
                                    </p:anim>
                                    <p:anim calcmode="lin" valueType="num">
                                      <p:cBhvr additive="base">
                                        <p:cTn id="8" dur="500" fill="hold"/>
                                        <p:tgtEl>
                                          <p:spTgt spid="3512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51237"/>
                                        </p:tgtEl>
                                        <p:attrNameLst>
                                          <p:attrName>style.visibility</p:attrName>
                                        </p:attrNameLst>
                                      </p:cBhvr>
                                      <p:to>
                                        <p:strVal val="visible"/>
                                      </p:to>
                                    </p:set>
                                    <p:animEffect transition="in" filter="box(in)">
                                      <p:cBhvr>
                                        <p:cTn id="13" dur="500"/>
                                        <p:tgtEl>
                                          <p:spTgt spid="35123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51238"/>
                                        </p:tgtEl>
                                        <p:attrNameLst>
                                          <p:attrName>style.visibility</p:attrName>
                                        </p:attrNameLst>
                                      </p:cBhvr>
                                      <p:to>
                                        <p:strVal val="visible"/>
                                      </p:to>
                                    </p:set>
                                    <p:anim calcmode="lin" valueType="num">
                                      <p:cBhvr additive="base">
                                        <p:cTn id="18" dur="500" fill="hold"/>
                                        <p:tgtEl>
                                          <p:spTgt spid="351238"/>
                                        </p:tgtEl>
                                        <p:attrNameLst>
                                          <p:attrName>ppt_x</p:attrName>
                                        </p:attrNameLst>
                                      </p:cBhvr>
                                      <p:tavLst>
                                        <p:tav tm="0">
                                          <p:val>
                                            <p:strVal val="#ppt_x"/>
                                          </p:val>
                                        </p:tav>
                                        <p:tav tm="100000">
                                          <p:val>
                                            <p:strVal val="#ppt_x"/>
                                          </p:val>
                                        </p:tav>
                                      </p:tavLst>
                                    </p:anim>
                                    <p:anim calcmode="lin" valueType="num">
                                      <p:cBhvr additive="base">
                                        <p:cTn id="19" dur="500" fill="hold"/>
                                        <p:tgtEl>
                                          <p:spTgt spid="3512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8" grpId="0"/>
      <p:bldP spid="3512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a:hlinkClick r:id="rId3" action="ppaction://hlinksldjump"/>
          </p:cNvPr>
          <p:cNvSpPr>
            <a:spLocks noChangeArrowheads="1"/>
          </p:cNvSpPr>
          <p:nvPr/>
        </p:nvSpPr>
        <p:spPr bwMode="auto">
          <a:xfrm>
            <a:off x="6084888" y="1916113"/>
            <a:ext cx="2232025" cy="4318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للجميع :</a:t>
            </a:r>
            <a:r>
              <a:rPr lang="en-US"/>
              <a:t> </a:t>
            </a:r>
          </a:p>
        </p:txBody>
      </p:sp>
      <p:sp>
        <p:nvSpPr>
          <p:cNvPr id="352259" name="Rectangle 3">
            <a:hlinkClick r:id="rId4" action="ppaction://hlinksldjump"/>
          </p:cNvPr>
          <p:cNvSpPr>
            <a:spLocks noChangeArrowheads="1"/>
          </p:cNvSpPr>
          <p:nvPr/>
        </p:nvSpPr>
        <p:spPr bwMode="auto">
          <a:xfrm>
            <a:off x="6084888" y="2492375"/>
            <a:ext cx="2232025" cy="900113"/>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 أجل</a:t>
            </a:r>
          </a:p>
          <a:p>
            <a:pPr algn="ctr">
              <a:defRPr/>
            </a:pPr>
            <a:r>
              <a:rPr lang="ar-SA">
                <a:solidFill>
                  <a:schemeClr val="bg1"/>
                </a:solidFill>
              </a:rPr>
              <a:t> حل مشكلات البيئة </a:t>
            </a:r>
          </a:p>
          <a:p>
            <a:pPr algn="ctr">
              <a:defRPr/>
            </a:pPr>
            <a:r>
              <a:rPr lang="ar-SA">
                <a:solidFill>
                  <a:schemeClr val="bg1"/>
                </a:solidFill>
              </a:rPr>
              <a:t>والمجتمع</a:t>
            </a:r>
            <a:r>
              <a:rPr lang="ar-SA"/>
              <a:t> </a:t>
            </a:r>
            <a:r>
              <a:rPr lang="en-US"/>
              <a:t> </a:t>
            </a:r>
          </a:p>
        </p:txBody>
      </p:sp>
      <p:sp>
        <p:nvSpPr>
          <p:cNvPr id="352260" name="Rectangle 4">
            <a:hlinkClick r:id="rId5" action="ppaction://hlinksldjump"/>
          </p:cNvPr>
          <p:cNvSpPr>
            <a:spLocks noChangeArrowheads="1"/>
          </p:cNvSpPr>
          <p:nvPr/>
        </p:nvSpPr>
        <p:spPr bwMode="auto">
          <a:xfrm>
            <a:off x="6156325" y="4652963"/>
            <a:ext cx="2232025" cy="6477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a:t>
            </a:r>
          </a:p>
          <a:p>
            <a:pPr algn="ctr">
              <a:defRPr/>
            </a:pPr>
            <a:r>
              <a:rPr lang="ar-SA">
                <a:solidFill>
                  <a:schemeClr val="bg1"/>
                </a:solidFill>
              </a:rPr>
              <a:t> أجل تنمية الإبداع </a:t>
            </a:r>
            <a:endParaRPr lang="en-US">
              <a:solidFill>
                <a:schemeClr val="bg1"/>
              </a:solidFill>
            </a:endParaRPr>
          </a:p>
        </p:txBody>
      </p:sp>
      <p:sp>
        <p:nvSpPr>
          <p:cNvPr id="352261" name="Line 5"/>
          <p:cNvSpPr>
            <a:spLocks noChangeShapeType="1"/>
          </p:cNvSpPr>
          <p:nvPr/>
        </p:nvSpPr>
        <p:spPr bwMode="auto">
          <a:xfrm flipH="1">
            <a:off x="5076825" y="2852738"/>
            <a:ext cx="863600" cy="0"/>
          </a:xfrm>
          <a:prstGeom prst="line">
            <a:avLst/>
          </a:prstGeom>
          <a:noFill/>
          <a:ln w="76200">
            <a:solidFill>
              <a:schemeClr val="folHlink"/>
            </a:solidFill>
            <a:round/>
            <a:headEnd/>
            <a:tailEnd type="triangle" w="med" len="med"/>
          </a:ln>
          <a:effectLst>
            <a:outerShdw dist="107763" dir="18900000" algn="ctr" rotWithShape="0">
              <a:schemeClr val="bg2">
                <a:alpha val="50000"/>
              </a:schemeClr>
            </a:outerShdw>
          </a:effectLst>
        </p:spPr>
        <p:txBody>
          <a:bodyPr/>
          <a:lstStyle/>
          <a:p>
            <a:pPr>
              <a:defRPr/>
            </a:pPr>
            <a:endParaRPr lang="ar-SA"/>
          </a:p>
        </p:txBody>
      </p:sp>
      <p:sp>
        <p:nvSpPr>
          <p:cNvPr id="352262" name="Text Box 6"/>
          <p:cNvSpPr txBox="1">
            <a:spLocks noChangeArrowheads="1"/>
          </p:cNvSpPr>
          <p:nvPr/>
        </p:nvSpPr>
        <p:spPr bwMode="auto">
          <a:xfrm>
            <a:off x="323850" y="2276475"/>
            <a:ext cx="4535488" cy="1920875"/>
          </a:xfrm>
          <a:prstGeom prst="rect">
            <a:avLst/>
          </a:prstGeom>
          <a:noFill/>
          <a:ln w="9525">
            <a:noFill/>
            <a:miter lim="800000"/>
            <a:headEnd/>
            <a:tailEnd/>
          </a:ln>
        </p:spPr>
        <p:txBody>
          <a:bodyPr>
            <a:spAutoFit/>
          </a:bodyPr>
          <a:lstStyle/>
          <a:p>
            <a:r>
              <a:rPr lang="ar-SA" sz="1800" b="0">
                <a:latin typeface="Arial" pitchFamily="34" charset="0"/>
              </a:rPr>
              <a:t> </a:t>
            </a:r>
            <a:r>
              <a:rPr lang="ar-SA"/>
              <a:t>ويدعو هذا الاتجاه بأن يكون للرياضيات دوراً في معالجة قضايا ومشكلات المجتمع ، وأن ترتبط المعرفة الرياضية بالخبرات الحياتية والبيئية للتلاميذ ولا يري أصحاب هذا الاتجاه أن تدرس الرياضيات كعلم محايد لا يتأثر و لا يساهم في حل مشكلات البيئة والمجتمع.</a:t>
            </a:r>
            <a:endParaRPr lang="en-US"/>
          </a:p>
        </p:txBody>
      </p:sp>
      <p:pic>
        <p:nvPicPr>
          <p:cNvPr id="9223" name="Picture 7" descr="as1594tn[1]"/>
          <p:cNvPicPr>
            <a:picLocks noChangeAspect="1" noChangeArrowheads="1"/>
          </p:cNvPicPr>
          <p:nvPr/>
        </p:nvPicPr>
        <p:blipFill>
          <a:blip r:embed="rId6"/>
          <a:srcRect/>
          <a:stretch>
            <a:fillRect/>
          </a:stretch>
        </p:blipFill>
        <p:spPr bwMode="auto">
          <a:xfrm>
            <a:off x="1547813" y="692150"/>
            <a:ext cx="3887787" cy="1052513"/>
          </a:xfrm>
          <a:prstGeom prst="rect">
            <a:avLst/>
          </a:prstGeom>
          <a:noFill/>
          <a:ln w="9525">
            <a:noFill/>
            <a:miter lim="800000"/>
            <a:headEnd/>
            <a:tailEnd/>
          </a:ln>
        </p:spPr>
      </p:pic>
      <p:pic>
        <p:nvPicPr>
          <p:cNvPr id="9224" name="Picture 8" descr="51_2[1]"/>
          <p:cNvPicPr>
            <a:picLocks noChangeAspect="1" noChangeArrowheads="1" noCrop="1"/>
          </p:cNvPicPr>
          <p:nvPr/>
        </p:nvPicPr>
        <p:blipFill>
          <a:blip r:embed="rId7"/>
          <a:srcRect/>
          <a:stretch>
            <a:fillRect/>
          </a:stretch>
        </p:blipFill>
        <p:spPr bwMode="auto">
          <a:xfrm>
            <a:off x="5940425" y="5597525"/>
            <a:ext cx="1360488" cy="1360488"/>
          </a:xfrm>
          <a:prstGeom prst="rect">
            <a:avLst/>
          </a:prstGeom>
          <a:noFill/>
          <a:ln w="9525">
            <a:noFill/>
            <a:miter lim="800000"/>
            <a:headEnd/>
            <a:tailEnd/>
          </a:ln>
        </p:spPr>
      </p:pic>
      <p:sp>
        <p:nvSpPr>
          <p:cNvPr id="352265" name="Rectangle 9">
            <a:hlinkClick r:id="rId8" action="ppaction://hlinksldjump"/>
          </p:cNvPr>
          <p:cNvSpPr>
            <a:spLocks noChangeArrowheads="1"/>
          </p:cNvSpPr>
          <p:nvPr/>
        </p:nvSpPr>
        <p:spPr bwMode="auto">
          <a:xfrm>
            <a:off x="6156325" y="3573463"/>
            <a:ext cx="2160588" cy="79375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a:t>
            </a:r>
          </a:p>
          <a:p>
            <a:pPr algn="ctr">
              <a:defRPr/>
            </a:pPr>
            <a:r>
              <a:rPr lang="ar-SA">
                <a:solidFill>
                  <a:schemeClr val="bg1"/>
                </a:solidFill>
              </a:rPr>
              <a:t>للفئات الخاصة</a:t>
            </a:r>
            <a:r>
              <a:rPr lang="ar-SA"/>
              <a:t> </a:t>
            </a:r>
            <a:endParaRPr lang="en-US"/>
          </a:p>
        </p:txBody>
      </p:sp>
      <p:sp>
        <p:nvSpPr>
          <p:cNvPr id="9226" name="WordArt 10"/>
          <p:cNvSpPr>
            <a:spLocks noChangeArrowheads="1" noChangeShapeType="1" noTextEdit="1"/>
          </p:cNvSpPr>
          <p:nvPr/>
        </p:nvSpPr>
        <p:spPr bwMode="auto">
          <a:xfrm>
            <a:off x="3276600" y="188913"/>
            <a:ext cx="5562600" cy="571500"/>
          </a:xfrm>
          <a:prstGeom prst="rect">
            <a:avLst/>
          </a:prstGeom>
        </p:spPr>
        <p:txBody>
          <a:bodyPr wrap="none" fromWordArt="1">
            <a:prstTxWarp prst="textPlain">
              <a:avLst>
                <a:gd name="adj" fmla="val 50000"/>
              </a:avLst>
            </a:prstTxWarp>
          </a:bodyPr>
          <a:lstStyle/>
          <a:p>
            <a:pPr algn="ctr"/>
            <a:r>
              <a:rPr lang="ar-SA" sz="3600" kern="10">
                <a:ln w="19050">
                  <a:solidFill>
                    <a:srgbClr val="99CCFF"/>
                  </a:solidFill>
                  <a:round/>
                  <a:headEnd/>
                  <a:tailEnd/>
                </a:ln>
                <a:solidFill>
                  <a:srgbClr val="800080"/>
                </a:solidFill>
                <a:effectLst>
                  <a:outerShdw dist="35921" dir="2700000" algn="ctr" rotWithShape="0">
                    <a:srgbClr val="990000"/>
                  </a:outerShdw>
                </a:effectLst>
                <a:latin typeface="Arial"/>
                <a:cs typeface="Arial"/>
              </a:rPr>
              <a:t>الاتجاهات الحديثه في تعليم الرياضيات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2261"/>
                                        </p:tgtEl>
                                        <p:attrNameLst>
                                          <p:attrName>style.visibility</p:attrName>
                                        </p:attrNameLst>
                                      </p:cBhvr>
                                      <p:to>
                                        <p:strVal val="visible"/>
                                      </p:to>
                                    </p:set>
                                    <p:animEffect transition="in" filter="box(in)">
                                      <p:cBhvr>
                                        <p:cTn id="7" dur="500"/>
                                        <p:tgtEl>
                                          <p:spTgt spid="35226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2262"/>
                                        </p:tgtEl>
                                        <p:attrNameLst>
                                          <p:attrName>style.visibility</p:attrName>
                                        </p:attrNameLst>
                                      </p:cBhvr>
                                      <p:to>
                                        <p:strVal val="visible"/>
                                      </p:to>
                                    </p:set>
                                    <p:anim calcmode="lin" valueType="num">
                                      <p:cBhvr additive="base">
                                        <p:cTn id="12" dur="500" fill="hold"/>
                                        <p:tgtEl>
                                          <p:spTgt spid="352262"/>
                                        </p:tgtEl>
                                        <p:attrNameLst>
                                          <p:attrName>ppt_x</p:attrName>
                                        </p:attrNameLst>
                                      </p:cBhvr>
                                      <p:tavLst>
                                        <p:tav tm="0">
                                          <p:val>
                                            <p:strVal val="#ppt_x"/>
                                          </p:val>
                                        </p:tav>
                                        <p:tav tm="100000">
                                          <p:val>
                                            <p:strVal val="#ppt_x"/>
                                          </p:val>
                                        </p:tav>
                                      </p:tavLst>
                                    </p:anim>
                                    <p:anim calcmode="lin" valueType="num">
                                      <p:cBhvr additive="base">
                                        <p:cTn id="13" dur="500" fill="hold"/>
                                        <p:tgtEl>
                                          <p:spTgt spid="3522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a:hlinkClick r:id="rId3" action="ppaction://hlinksldjump"/>
          </p:cNvPr>
          <p:cNvSpPr>
            <a:spLocks noChangeArrowheads="1"/>
          </p:cNvSpPr>
          <p:nvPr/>
        </p:nvSpPr>
        <p:spPr bwMode="auto">
          <a:xfrm>
            <a:off x="6084888" y="1916113"/>
            <a:ext cx="2232025" cy="4318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للجميع :</a:t>
            </a:r>
            <a:r>
              <a:rPr lang="en-US"/>
              <a:t> </a:t>
            </a:r>
          </a:p>
        </p:txBody>
      </p:sp>
      <p:sp>
        <p:nvSpPr>
          <p:cNvPr id="354307" name="Rectangle 3">
            <a:hlinkClick r:id="rId4" action="ppaction://hlinksldjump"/>
          </p:cNvPr>
          <p:cNvSpPr>
            <a:spLocks noChangeArrowheads="1"/>
          </p:cNvSpPr>
          <p:nvPr/>
        </p:nvSpPr>
        <p:spPr bwMode="auto">
          <a:xfrm>
            <a:off x="6084888" y="2492375"/>
            <a:ext cx="2232025" cy="900113"/>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 أجل</a:t>
            </a:r>
          </a:p>
          <a:p>
            <a:pPr algn="ctr">
              <a:defRPr/>
            </a:pPr>
            <a:r>
              <a:rPr lang="ar-SA">
                <a:solidFill>
                  <a:schemeClr val="bg1"/>
                </a:solidFill>
              </a:rPr>
              <a:t> حل مشكلات البيئة </a:t>
            </a:r>
          </a:p>
          <a:p>
            <a:pPr algn="ctr">
              <a:defRPr/>
            </a:pPr>
            <a:r>
              <a:rPr lang="ar-SA">
                <a:solidFill>
                  <a:schemeClr val="bg1"/>
                </a:solidFill>
              </a:rPr>
              <a:t>والمجتمع</a:t>
            </a:r>
            <a:r>
              <a:rPr lang="ar-SA"/>
              <a:t> </a:t>
            </a:r>
            <a:r>
              <a:rPr lang="en-US"/>
              <a:t> </a:t>
            </a:r>
          </a:p>
        </p:txBody>
      </p:sp>
      <p:sp>
        <p:nvSpPr>
          <p:cNvPr id="354308" name="Rectangle 4">
            <a:hlinkClick r:id="rId5" action="ppaction://hlinksldjump"/>
          </p:cNvPr>
          <p:cNvSpPr>
            <a:spLocks noChangeArrowheads="1"/>
          </p:cNvSpPr>
          <p:nvPr/>
        </p:nvSpPr>
        <p:spPr bwMode="auto">
          <a:xfrm>
            <a:off x="6156325" y="3573463"/>
            <a:ext cx="2160588" cy="79375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a:t>
            </a:r>
          </a:p>
          <a:p>
            <a:pPr algn="ctr">
              <a:defRPr/>
            </a:pPr>
            <a:r>
              <a:rPr lang="ar-SA">
                <a:solidFill>
                  <a:schemeClr val="bg1"/>
                </a:solidFill>
              </a:rPr>
              <a:t>للفئات الخاصة</a:t>
            </a:r>
            <a:r>
              <a:rPr lang="ar-SA"/>
              <a:t> </a:t>
            </a:r>
            <a:endParaRPr lang="en-US"/>
          </a:p>
        </p:txBody>
      </p:sp>
      <p:sp>
        <p:nvSpPr>
          <p:cNvPr id="354309" name="Rectangle 5">
            <a:hlinkClick r:id="rId6" action="ppaction://hlinksldjump"/>
          </p:cNvPr>
          <p:cNvSpPr>
            <a:spLocks noChangeArrowheads="1"/>
          </p:cNvSpPr>
          <p:nvPr/>
        </p:nvSpPr>
        <p:spPr bwMode="auto">
          <a:xfrm>
            <a:off x="6156325" y="4652963"/>
            <a:ext cx="2232025" cy="6477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a:t>
            </a:r>
          </a:p>
          <a:p>
            <a:pPr algn="ctr">
              <a:defRPr/>
            </a:pPr>
            <a:r>
              <a:rPr lang="ar-SA">
                <a:solidFill>
                  <a:schemeClr val="bg1"/>
                </a:solidFill>
              </a:rPr>
              <a:t> أجل تنمية الإبداع </a:t>
            </a:r>
            <a:endParaRPr lang="en-US">
              <a:solidFill>
                <a:schemeClr val="bg1"/>
              </a:solidFill>
            </a:endParaRPr>
          </a:p>
        </p:txBody>
      </p:sp>
      <p:sp>
        <p:nvSpPr>
          <p:cNvPr id="354310" name="Line 6"/>
          <p:cNvSpPr>
            <a:spLocks noChangeShapeType="1"/>
          </p:cNvSpPr>
          <p:nvPr/>
        </p:nvSpPr>
        <p:spPr bwMode="auto">
          <a:xfrm flipH="1">
            <a:off x="5076825" y="4076700"/>
            <a:ext cx="863600" cy="0"/>
          </a:xfrm>
          <a:prstGeom prst="line">
            <a:avLst/>
          </a:prstGeom>
          <a:noFill/>
          <a:ln w="76200">
            <a:solidFill>
              <a:schemeClr val="folHlink"/>
            </a:solidFill>
            <a:round/>
            <a:headEnd/>
            <a:tailEnd type="triangle" w="med" len="med"/>
          </a:ln>
          <a:effectLst>
            <a:outerShdw dist="107763" dir="18900000" algn="ctr" rotWithShape="0">
              <a:schemeClr val="bg2">
                <a:alpha val="50000"/>
              </a:schemeClr>
            </a:outerShdw>
          </a:effectLst>
        </p:spPr>
        <p:txBody>
          <a:bodyPr/>
          <a:lstStyle/>
          <a:p>
            <a:pPr>
              <a:defRPr/>
            </a:pPr>
            <a:endParaRPr lang="ar-SA"/>
          </a:p>
        </p:txBody>
      </p:sp>
      <p:sp>
        <p:nvSpPr>
          <p:cNvPr id="354311" name="Text Box 7"/>
          <p:cNvSpPr txBox="1">
            <a:spLocks noChangeArrowheads="1"/>
          </p:cNvSpPr>
          <p:nvPr/>
        </p:nvSpPr>
        <p:spPr bwMode="auto">
          <a:xfrm>
            <a:off x="468313" y="3500438"/>
            <a:ext cx="4535487" cy="1616075"/>
          </a:xfrm>
          <a:prstGeom prst="rect">
            <a:avLst/>
          </a:prstGeom>
          <a:noFill/>
          <a:ln w="9525">
            <a:noFill/>
            <a:miter lim="800000"/>
            <a:headEnd/>
            <a:tailEnd/>
          </a:ln>
        </p:spPr>
        <p:txBody>
          <a:bodyPr>
            <a:spAutoFit/>
          </a:bodyPr>
          <a:lstStyle/>
          <a:p>
            <a:r>
              <a:rPr lang="ar-SA" sz="1800" b="0">
                <a:latin typeface="Arial" pitchFamily="34" charset="0"/>
              </a:rPr>
              <a:t> </a:t>
            </a:r>
            <a:r>
              <a:rPr lang="ar-SA"/>
              <a:t>بدأ الاتجاه لتعليم الرياضيات للفئات الخاصة (بطئ التعلم – المتفوقين – المعوقين) يقوي نتيجة عدة أسباب لعل من أهمها الاهتمام بحاجات المتعلم ، وتعليمه بقدر ما تسمح به استعداداته ، وقدراته ، وكذلك كل فرد لكي يسهم في المجتمع بقدر إمكاناته.</a:t>
            </a:r>
            <a:endParaRPr lang="en-US"/>
          </a:p>
        </p:txBody>
      </p:sp>
      <p:pic>
        <p:nvPicPr>
          <p:cNvPr id="10248" name="Picture 8" descr="as1594tn[1]"/>
          <p:cNvPicPr>
            <a:picLocks noChangeAspect="1" noChangeArrowheads="1"/>
          </p:cNvPicPr>
          <p:nvPr/>
        </p:nvPicPr>
        <p:blipFill>
          <a:blip r:embed="rId7"/>
          <a:srcRect/>
          <a:stretch>
            <a:fillRect/>
          </a:stretch>
        </p:blipFill>
        <p:spPr bwMode="auto">
          <a:xfrm>
            <a:off x="1547813" y="692150"/>
            <a:ext cx="3887787" cy="1052513"/>
          </a:xfrm>
          <a:prstGeom prst="rect">
            <a:avLst/>
          </a:prstGeom>
          <a:noFill/>
          <a:ln w="9525">
            <a:noFill/>
            <a:miter lim="800000"/>
            <a:headEnd/>
            <a:tailEnd/>
          </a:ln>
        </p:spPr>
      </p:pic>
      <p:pic>
        <p:nvPicPr>
          <p:cNvPr id="10249" name="Picture 9" descr="51_2[1]"/>
          <p:cNvPicPr>
            <a:picLocks noChangeAspect="1" noChangeArrowheads="1" noCrop="1"/>
          </p:cNvPicPr>
          <p:nvPr/>
        </p:nvPicPr>
        <p:blipFill>
          <a:blip r:embed="rId8"/>
          <a:srcRect/>
          <a:stretch>
            <a:fillRect/>
          </a:stretch>
        </p:blipFill>
        <p:spPr bwMode="auto">
          <a:xfrm>
            <a:off x="5940425" y="5597525"/>
            <a:ext cx="1360488" cy="1360488"/>
          </a:xfrm>
          <a:prstGeom prst="rect">
            <a:avLst/>
          </a:prstGeom>
          <a:noFill/>
          <a:ln w="9525">
            <a:noFill/>
            <a:miter lim="800000"/>
            <a:headEnd/>
            <a:tailEnd/>
          </a:ln>
        </p:spPr>
      </p:pic>
      <p:sp>
        <p:nvSpPr>
          <p:cNvPr id="10250" name="WordArt 10"/>
          <p:cNvSpPr>
            <a:spLocks noChangeArrowheads="1" noChangeShapeType="1" noTextEdit="1"/>
          </p:cNvSpPr>
          <p:nvPr/>
        </p:nvSpPr>
        <p:spPr bwMode="auto">
          <a:xfrm>
            <a:off x="3276600" y="265113"/>
            <a:ext cx="5562600" cy="571500"/>
          </a:xfrm>
          <a:prstGeom prst="rect">
            <a:avLst/>
          </a:prstGeom>
        </p:spPr>
        <p:txBody>
          <a:bodyPr wrap="none" fromWordArt="1">
            <a:prstTxWarp prst="textPlain">
              <a:avLst>
                <a:gd name="adj" fmla="val 50000"/>
              </a:avLst>
            </a:prstTxWarp>
          </a:bodyPr>
          <a:lstStyle/>
          <a:p>
            <a:pPr algn="ctr"/>
            <a:r>
              <a:rPr lang="ar-SA" sz="3600" kern="10">
                <a:ln w="19050">
                  <a:solidFill>
                    <a:srgbClr val="99CCFF"/>
                  </a:solidFill>
                  <a:round/>
                  <a:headEnd/>
                  <a:tailEnd/>
                </a:ln>
                <a:solidFill>
                  <a:srgbClr val="800080"/>
                </a:solidFill>
                <a:effectLst>
                  <a:outerShdw dist="35921" dir="2700000" algn="ctr" rotWithShape="0">
                    <a:srgbClr val="990000"/>
                  </a:outerShdw>
                </a:effectLst>
                <a:latin typeface="Arial"/>
                <a:cs typeface="Arial"/>
              </a:rPr>
              <a:t>الاتجاهات الحديثه في تعليم الرياضيات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4310"/>
                                        </p:tgtEl>
                                        <p:attrNameLst>
                                          <p:attrName>style.visibility</p:attrName>
                                        </p:attrNameLst>
                                      </p:cBhvr>
                                      <p:to>
                                        <p:strVal val="visible"/>
                                      </p:to>
                                    </p:set>
                                    <p:animEffect transition="in" filter="box(in)">
                                      <p:cBhvr>
                                        <p:cTn id="7" dur="500"/>
                                        <p:tgtEl>
                                          <p:spTgt spid="3543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4311"/>
                                        </p:tgtEl>
                                        <p:attrNameLst>
                                          <p:attrName>style.visibility</p:attrName>
                                        </p:attrNameLst>
                                      </p:cBhvr>
                                      <p:to>
                                        <p:strVal val="visible"/>
                                      </p:to>
                                    </p:set>
                                    <p:anim calcmode="lin" valueType="num">
                                      <p:cBhvr additive="base">
                                        <p:cTn id="12" dur="500" fill="hold"/>
                                        <p:tgtEl>
                                          <p:spTgt spid="354311"/>
                                        </p:tgtEl>
                                        <p:attrNameLst>
                                          <p:attrName>ppt_x</p:attrName>
                                        </p:attrNameLst>
                                      </p:cBhvr>
                                      <p:tavLst>
                                        <p:tav tm="0">
                                          <p:val>
                                            <p:strVal val="#ppt_x"/>
                                          </p:val>
                                        </p:tav>
                                        <p:tav tm="100000">
                                          <p:val>
                                            <p:strVal val="#ppt_x"/>
                                          </p:val>
                                        </p:tav>
                                      </p:tavLst>
                                    </p:anim>
                                    <p:anim calcmode="lin" valueType="num">
                                      <p:cBhvr additive="base">
                                        <p:cTn id="13" dur="500" fill="hold"/>
                                        <p:tgtEl>
                                          <p:spTgt spid="3543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hlinkClick r:id="rId3" action="ppaction://hlinksldjump"/>
          </p:cNvPr>
          <p:cNvSpPr>
            <a:spLocks noChangeArrowheads="1"/>
          </p:cNvSpPr>
          <p:nvPr/>
        </p:nvSpPr>
        <p:spPr bwMode="auto">
          <a:xfrm>
            <a:off x="6156325" y="1916113"/>
            <a:ext cx="2232025" cy="4318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للجميع :</a:t>
            </a:r>
            <a:r>
              <a:rPr lang="en-US"/>
              <a:t> </a:t>
            </a:r>
          </a:p>
        </p:txBody>
      </p:sp>
      <p:sp>
        <p:nvSpPr>
          <p:cNvPr id="353283" name="Rectangle 3">
            <a:hlinkClick r:id="rId4" action="ppaction://hlinksldjump"/>
          </p:cNvPr>
          <p:cNvSpPr>
            <a:spLocks noChangeArrowheads="1"/>
          </p:cNvSpPr>
          <p:nvPr/>
        </p:nvSpPr>
        <p:spPr bwMode="auto">
          <a:xfrm>
            <a:off x="6156325" y="2492375"/>
            <a:ext cx="2232025" cy="900113"/>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 أجل</a:t>
            </a:r>
          </a:p>
          <a:p>
            <a:pPr algn="ctr">
              <a:defRPr/>
            </a:pPr>
            <a:r>
              <a:rPr lang="ar-SA">
                <a:solidFill>
                  <a:schemeClr val="bg1"/>
                </a:solidFill>
              </a:rPr>
              <a:t> حل مشكلات البيئة </a:t>
            </a:r>
          </a:p>
          <a:p>
            <a:pPr algn="ctr">
              <a:defRPr/>
            </a:pPr>
            <a:r>
              <a:rPr lang="ar-SA">
                <a:solidFill>
                  <a:schemeClr val="bg1"/>
                </a:solidFill>
              </a:rPr>
              <a:t>والمجتمع</a:t>
            </a:r>
            <a:r>
              <a:rPr lang="ar-SA"/>
              <a:t> </a:t>
            </a:r>
            <a:r>
              <a:rPr lang="en-US"/>
              <a:t> </a:t>
            </a:r>
          </a:p>
        </p:txBody>
      </p:sp>
      <p:sp>
        <p:nvSpPr>
          <p:cNvPr id="353284" name="Rectangle 4">
            <a:hlinkClick r:id="rId5" action="ppaction://hlinksldjump"/>
          </p:cNvPr>
          <p:cNvSpPr>
            <a:spLocks noChangeArrowheads="1"/>
          </p:cNvSpPr>
          <p:nvPr/>
        </p:nvSpPr>
        <p:spPr bwMode="auto">
          <a:xfrm>
            <a:off x="6156325" y="4581525"/>
            <a:ext cx="2232025" cy="64770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t> </a:t>
            </a:r>
            <a:r>
              <a:rPr lang="ar-SA">
                <a:solidFill>
                  <a:schemeClr val="bg1"/>
                </a:solidFill>
              </a:rPr>
              <a:t>تعليم الرياضيات من</a:t>
            </a:r>
          </a:p>
          <a:p>
            <a:pPr algn="ctr">
              <a:defRPr/>
            </a:pPr>
            <a:r>
              <a:rPr lang="ar-SA">
                <a:solidFill>
                  <a:schemeClr val="bg1"/>
                </a:solidFill>
              </a:rPr>
              <a:t> أجل تنمية الإبداع </a:t>
            </a:r>
            <a:endParaRPr lang="en-US">
              <a:solidFill>
                <a:schemeClr val="bg1"/>
              </a:solidFill>
            </a:endParaRPr>
          </a:p>
        </p:txBody>
      </p:sp>
      <p:sp>
        <p:nvSpPr>
          <p:cNvPr id="353285" name="Line 5"/>
          <p:cNvSpPr>
            <a:spLocks noChangeShapeType="1"/>
          </p:cNvSpPr>
          <p:nvPr/>
        </p:nvSpPr>
        <p:spPr bwMode="auto">
          <a:xfrm flipH="1">
            <a:off x="5076825" y="4868863"/>
            <a:ext cx="863600" cy="0"/>
          </a:xfrm>
          <a:prstGeom prst="line">
            <a:avLst/>
          </a:prstGeom>
          <a:noFill/>
          <a:ln w="76200">
            <a:solidFill>
              <a:schemeClr val="folHlink"/>
            </a:solidFill>
            <a:round/>
            <a:headEnd/>
            <a:tailEnd type="triangle" w="med" len="med"/>
          </a:ln>
          <a:effectLst>
            <a:outerShdw dist="107763" dir="18900000" algn="ctr" rotWithShape="0">
              <a:schemeClr val="bg2">
                <a:alpha val="50000"/>
              </a:schemeClr>
            </a:outerShdw>
          </a:effectLst>
        </p:spPr>
        <p:txBody>
          <a:bodyPr/>
          <a:lstStyle/>
          <a:p>
            <a:pPr>
              <a:defRPr/>
            </a:pPr>
            <a:endParaRPr lang="ar-SA"/>
          </a:p>
        </p:txBody>
      </p:sp>
      <p:sp>
        <p:nvSpPr>
          <p:cNvPr id="353286" name="Text Box 6"/>
          <p:cNvSpPr txBox="1">
            <a:spLocks noChangeArrowheads="1"/>
          </p:cNvSpPr>
          <p:nvPr/>
        </p:nvSpPr>
        <p:spPr bwMode="auto">
          <a:xfrm>
            <a:off x="468313" y="4292600"/>
            <a:ext cx="4535487" cy="1920875"/>
          </a:xfrm>
          <a:prstGeom prst="rect">
            <a:avLst/>
          </a:prstGeom>
          <a:noFill/>
          <a:ln w="9525">
            <a:noFill/>
            <a:miter lim="800000"/>
            <a:headEnd/>
            <a:tailEnd/>
          </a:ln>
        </p:spPr>
        <p:txBody>
          <a:bodyPr>
            <a:spAutoFit/>
          </a:bodyPr>
          <a:lstStyle/>
          <a:p>
            <a:r>
              <a:rPr lang="ar-SA"/>
              <a:t>تبرز الرياضيات من المناهج كوسط لتنمية إبداع المتعلم لما لها من طبيعة تساعد علي تنمية الإبداع  لأن الرياضيات بمضمونها تعتمد علي إدراك العلاقات للوصول إلي النتائج والنظريات وغيرها  من الإبداعات ، وجوهرها هو  إدراك علاقات جديدة تؤدي إلي  تنوعات من الحلول للمشكلة الرياضية .</a:t>
            </a:r>
            <a:r>
              <a:rPr lang="en-US"/>
              <a:t> </a:t>
            </a:r>
          </a:p>
        </p:txBody>
      </p:sp>
      <p:pic>
        <p:nvPicPr>
          <p:cNvPr id="11271" name="Picture 7" descr="as1594tn[1]"/>
          <p:cNvPicPr>
            <a:picLocks noChangeAspect="1" noChangeArrowheads="1"/>
          </p:cNvPicPr>
          <p:nvPr/>
        </p:nvPicPr>
        <p:blipFill>
          <a:blip r:embed="rId6"/>
          <a:srcRect/>
          <a:stretch>
            <a:fillRect/>
          </a:stretch>
        </p:blipFill>
        <p:spPr bwMode="auto">
          <a:xfrm>
            <a:off x="1547813" y="692150"/>
            <a:ext cx="3887787" cy="1052513"/>
          </a:xfrm>
          <a:prstGeom prst="rect">
            <a:avLst/>
          </a:prstGeom>
          <a:noFill/>
          <a:ln w="9525">
            <a:noFill/>
            <a:miter lim="800000"/>
            <a:headEnd/>
            <a:tailEnd/>
          </a:ln>
        </p:spPr>
      </p:pic>
      <p:pic>
        <p:nvPicPr>
          <p:cNvPr id="11272" name="Picture 8" descr="51_2[1]"/>
          <p:cNvPicPr>
            <a:picLocks noChangeAspect="1" noChangeArrowheads="1" noCrop="1"/>
          </p:cNvPicPr>
          <p:nvPr/>
        </p:nvPicPr>
        <p:blipFill>
          <a:blip r:embed="rId7"/>
          <a:srcRect/>
          <a:stretch>
            <a:fillRect/>
          </a:stretch>
        </p:blipFill>
        <p:spPr bwMode="auto">
          <a:xfrm>
            <a:off x="6091238" y="5373688"/>
            <a:ext cx="1360487" cy="1360487"/>
          </a:xfrm>
          <a:prstGeom prst="rect">
            <a:avLst/>
          </a:prstGeom>
          <a:noFill/>
          <a:ln w="9525">
            <a:noFill/>
            <a:miter lim="800000"/>
            <a:headEnd/>
            <a:tailEnd/>
          </a:ln>
        </p:spPr>
      </p:pic>
      <p:sp>
        <p:nvSpPr>
          <p:cNvPr id="353289" name="Rectangle 9">
            <a:hlinkClick r:id="rId8" action="ppaction://hlinksldjump"/>
          </p:cNvPr>
          <p:cNvSpPr>
            <a:spLocks noChangeArrowheads="1"/>
          </p:cNvSpPr>
          <p:nvPr/>
        </p:nvSpPr>
        <p:spPr bwMode="auto">
          <a:xfrm>
            <a:off x="6227763" y="3573463"/>
            <a:ext cx="2160587" cy="793750"/>
          </a:xfrm>
          <a:prstGeom prst="rect">
            <a:avLst/>
          </a:prstGeom>
          <a:gradFill rotWithShape="1">
            <a:gsLst>
              <a:gs pos="0">
                <a:schemeClr val="accent2"/>
              </a:gs>
              <a:gs pos="50000">
                <a:schemeClr val="hlink"/>
              </a:gs>
              <a:gs pos="100000">
                <a:schemeClr val="accent2"/>
              </a:gs>
            </a:gsLst>
            <a:lin ang="18900000" scaled="1"/>
          </a:gradFill>
          <a:ln w="25400">
            <a:solidFill>
              <a:schemeClr val="folHlink"/>
            </a:solidFill>
            <a:miter lim="800000"/>
            <a:headEnd/>
            <a:tailEnd/>
          </a:ln>
          <a:effectLst>
            <a:outerShdw dist="107763" dir="18900000" algn="ctr" rotWithShape="0">
              <a:schemeClr val="bg2">
                <a:alpha val="50000"/>
              </a:schemeClr>
            </a:outerShdw>
          </a:effectLst>
        </p:spPr>
        <p:txBody>
          <a:bodyPr wrap="none" anchor="ctr"/>
          <a:lstStyle/>
          <a:p>
            <a:pPr algn="ctr">
              <a:defRPr/>
            </a:pPr>
            <a:r>
              <a:rPr lang="ar-SA">
                <a:solidFill>
                  <a:schemeClr val="bg1"/>
                </a:solidFill>
              </a:rPr>
              <a:t>تعليم الرياضيات </a:t>
            </a:r>
          </a:p>
          <a:p>
            <a:pPr algn="ctr">
              <a:defRPr/>
            </a:pPr>
            <a:r>
              <a:rPr lang="ar-SA">
                <a:solidFill>
                  <a:schemeClr val="bg1"/>
                </a:solidFill>
              </a:rPr>
              <a:t>للفئات الخاصة</a:t>
            </a:r>
            <a:r>
              <a:rPr lang="ar-SA"/>
              <a:t> </a:t>
            </a:r>
            <a:endParaRPr lang="en-US"/>
          </a:p>
        </p:txBody>
      </p:sp>
      <p:sp>
        <p:nvSpPr>
          <p:cNvPr id="11274" name="WordArt 10"/>
          <p:cNvSpPr>
            <a:spLocks noChangeArrowheads="1" noChangeShapeType="1" noTextEdit="1"/>
          </p:cNvSpPr>
          <p:nvPr/>
        </p:nvSpPr>
        <p:spPr bwMode="auto">
          <a:xfrm>
            <a:off x="3276600" y="265113"/>
            <a:ext cx="5562600" cy="571500"/>
          </a:xfrm>
          <a:prstGeom prst="rect">
            <a:avLst/>
          </a:prstGeom>
        </p:spPr>
        <p:txBody>
          <a:bodyPr wrap="none" fromWordArt="1">
            <a:prstTxWarp prst="textPlain">
              <a:avLst>
                <a:gd name="adj" fmla="val 50000"/>
              </a:avLst>
            </a:prstTxWarp>
          </a:bodyPr>
          <a:lstStyle/>
          <a:p>
            <a:pPr algn="ctr"/>
            <a:r>
              <a:rPr lang="ar-SA" sz="3600" kern="10">
                <a:ln w="19050">
                  <a:solidFill>
                    <a:srgbClr val="99CCFF"/>
                  </a:solidFill>
                  <a:round/>
                  <a:headEnd/>
                  <a:tailEnd/>
                </a:ln>
                <a:solidFill>
                  <a:srgbClr val="800080"/>
                </a:solidFill>
                <a:effectLst>
                  <a:outerShdw dist="35921" dir="2700000" algn="ctr" rotWithShape="0">
                    <a:srgbClr val="990000"/>
                  </a:outerShdw>
                </a:effectLst>
                <a:latin typeface="Arial"/>
                <a:cs typeface="Arial"/>
              </a:rPr>
              <a:t>الاتجاهات الحديثه في تعليم الرياضيات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3285"/>
                                        </p:tgtEl>
                                        <p:attrNameLst>
                                          <p:attrName>style.visibility</p:attrName>
                                        </p:attrNameLst>
                                      </p:cBhvr>
                                      <p:to>
                                        <p:strVal val="visible"/>
                                      </p:to>
                                    </p:set>
                                    <p:animEffect transition="in" filter="box(in)">
                                      <p:cBhvr>
                                        <p:cTn id="7" dur="500"/>
                                        <p:tgtEl>
                                          <p:spTgt spid="35328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3286"/>
                                        </p:tgtEl>
                                        <p:attrNameLst>
                                          <p:attrName>style.visibility</p:attrName>
                                        </p:attrNameLst>
                                      </p:cBhvr>
                                      <p:to>
                                        <p:strVal val="visible"/>
                                      </p:to>
                                    </p:set>
                                    <p:anim calcmode="lin" valueType="num">
                                      <p:cBhvr additive="base">
                                        <p:cTn id="12" dur="500" fill="hold"/>
                                        <p:tgtEl>
                                          <p:spTgt spid="353286"/>
                                        </p:tgtEl>
                                        <p:attrNameLst>
                                          <p:attrName>ppt_x</p:attrName>
                                        </p:attrNameLst>
                                      </p:cBhvr>
                                      <p:tavLst>
                                        <p:tav tm="0">
                                          <p:val>
                                            <p:strVal val="#ppt_x"/>
                                          </p:val>
                                        </p:tav>
                                        <p:tav tm="100000">
                                          <p:val>
                                            <p:strVal val="#ppt_x"/>
                                          </p:val>
                                        </p:tav>
                                      </p:tavLst>
                                    </p:anim>
                                    <p:anim calcmode="lin" valueType="num">
                                      <p:cBhvr additive="base">
                                        <p:cTn id="13" dur="500" fill="hold"/>
                                        <p:tgtEl>
                                          <p:spTgt spid="3532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290" name="Group 2"/>
          <p:cNvGrpSpPr>
            <a:grpSpLocks/>
          </p:cNvGrpSpPr>
          <p:nvPr/>
        </p:nvGrpSpPr>
        <p:grpSpPr bwMode="auto">
          <a:xfrm>
            <a:off x="5508625" y="1773238"/>
            <a:ext cx="3635375" cy="1844675"/>
            <a:chOff x="1565" y="1253"/>
            <a:chExt cx="3333" cy="2523"/>
          </a:xfrm>
        </p:grpSpPr>
        <p:pic>
          <p:nvPicPr>
            <p:cNvPr id="12301" name="Picture 3" descr="wh_53737335"/>
            <p:cNvPicPr>
              <a:picLocks noChangeAspect="1" noChangeArrowheads="1"/>
            </p:cNvPicPr>
            <p:nvPr/>
          </p:nvPicPr>
          <p:blipFill>
            <a:blip r:embed="rId7"/>
            <a:srcRect l="43608" t="26300" r="29683" b="42238"/>
            <a:stretch>
              <a:fillRect/>
            </a:stretch>
          </p:blipFill>
          <p:spPr bwMode="auto">
            <a:xfrm>
              <a:off x="1610" y="1298"/>
              <a:ext cx="3288" cy="2478"/>
            </a:xfrm>
            <a:prstGeom prst="rect">
              <a:avLst/>
            </a:prstGeom>
            <a:noFill/>
            <a:ln w="9525">
              <a:noFill/>
              <a:miter lim="800000"/>
              <a:headEnd/>
              <a:tailEnd/>
            </a:ln>
          </p:spPr>
        </p:pic>
        <p:sp>
          <p:nvSpPr>
            <p:cNvPr id="12302" name="Rectangle 4"/>
            <p:cNvSpPr>
              <a:spLocks noChangeArrowheads="1"/>
            </p:cNvSpPr>
            <p:nvPr/>
          </p:nvSpPr>
          <p:spPr bwMode="auto">
            <a:xfrm>
              <a:off x="1565" y="1253"/>
              <a:ext cx="1225" cy="273"/>
            </a:xfrm>
            <a:prstGeom prst="rect">
              <a:avLst/>
            </a:prstGeom>
            <a:noFill/>
            <a:ln w="9525">
              <a:noFill/>
              <a:miter lim="800000"/>
              <a:headEnd/>
              <a:tailEnd/>
            </a:ln>
          </p:spPr>
          <p:txBody>
            <a:bodyPr wrap="none" anchor="ctr"/>
            <a:lstStyle/>
            <a:p>
              <a:endParaRPr lang="ar-SA"/>
            </a:p>
          </p:txBody>
        </p:sp>
      </p:grpSp>
      <p:pic>
        <p:nvPicPr>
          <p:cNvPr id="334853" name="Picture 5" descr="J0282736"/>
          <p:cNvPicPr>
            <a:picLocks noChangeAspect="1" noChangeArrowheads="1" noCrop="1"/>
          </p:cNvPicPr>
          <p:nvPr/>
        </p:nvPicPr>
        <p:blipFill>
          <a:blip r:embed="rId8"/>
          <a:srcRect/>
          <a:stretch>
            <a:fillRect/>
          </a:stretch>
        </p:blipFill>
        <p:spPr bwMode="auto">
          <a:xfrm>
            <a:off x="1547813" y="2060575"/>
            <a:ext cx="1619250" cy="1435100"/>
          </a:xfrm>
          <a:prstGeom prst="rect">
            <a:avLst/>
          </a:prstGeom>
          <a:noFill/>
          <a:ln w="9525">
            <a:noFill/>
            <a:miter lim="800000"/>
            <a:headEnd/>
            <a:tailEnd/>
          </a:ln>
        </p:spPr>
      </p:pic>
      <p:sp>
        <p:nvSpPr>
          <p:cNvPr id="334854" name="AutoShape 6"/>
          <p:cNvSpPr>
            <a:spLocks noChangeArrowheads="1"/>
          </p:cNvSpPr>
          <p:nvPr/>
        </p:nvSpPr>
        <p:spPr bwMode="auto">
          <a:xfrm>
            <a:off x="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a:solidFill>
                  <a:schemeClr val="bg1"/>
                </a:solidFill>
                <a:latin typeface="Arial" pitchFamily="34" charset="0"/>
              </a:rPr>
              <a:t>اطلب مساعدة </a:t>
            </a:r>
          </a:p>
          <a:p>
            <a:pPr algn="ctr"/>
            <a:r>
              <a:rPr lang="ar-SA">
                <a:solidFill>
                  <a:schemeClr val="bg1"/>
                </a:solidFill>
                <a:latin typeface="Arial" pitchFamily="34" charset="0"/>
              </a:rPr>
              <a:t>الجمهور</a:t>
            </a:r>
            <a:endParaRPr lang="en-US">
              <a:solidFill>
                <a:schemeClr val="bg1"/>
              </a:solidFill>
              <a:latin typeface="Arial" pitchFamily="34" charset="0"/>
            </a:endParaRPr>
          </a:p>
        </p:txBody>
      </p:sp>
      <p:sp>
        <p:nvSpPr>
          <p:cNvPr id="334855" name="AutoShape 7"/>
          <p:cNvSpPr>
            <a:spLocks noChangeArrowheads="1"/>
          </p:cNvSpPr>
          <p:nvPr/>
        </p:nvSpPr>
        <p:spPr bwMode="auto">
          <a:xfrm>
            <a:off x="34925" y="3716338"/>
            <a:ext cx="8713788" cy="792162"/>
          </a:xfrm>
          <a:prstGeom prst="roundRect">
            <a:avLst>
              <a:gd name="adj" fmla="val 16667"/>
            </a:avLst>
          </a:prstGeom>
          <a:noFill/>
          <a:ln w="28575">
            <a:solidFill>
              <a:schemeClr val="accent1"/>
            </a:solidFill>
            <a:round/>
            <a:headEnd/>
            <a:tailEnd/>
          </a:ln>
        </p:spPr>
        <p:txBody>
          <a:bodyPr wrap="none" anchor="ctr"/>
          <a:lstStyle/>
          <a:p>
            <a:pPr algn="ctr"/>
            <a:endParaRPr lang="ar-SA" sz="2800">
              <a:solidFill>
                <a:schemeClr val="bg1"/>
              </a:solidFill>
              <a:latin typeface="Arial" pitchFamily="34" charset="0"/>
            </a:endParaRPr>
          </a:p>
          <a:p>
            <a:pPr algn="ctr"/>
            <a:r>
              <a:rPr lang="ar-SA" sz="2400">
                <a:solidFill>
                  <a:schemeClr val="bg1"/>
                </a:solidFill>
                <a:latin typeface="Arial" pitchFamily="34" charset="0"/>
              </a:rPr>
              <a:t>س3: </a:t>
            </a:r>
            <a:r>
              <a:rPr lang="ar-SA" sz="2400">
                <a:solidFill>
                  <a:srgbClr val="FFFFFF"/>
                </a:solidFill>
              </a:rPr>
              <a:t>لا يري أصحاب هذا الاتجاه أن تدرس الرياضيات كعلم محايد لا يتأثر و لا يساهم</a:t>
            </a:r>
            <a:r>
              <a:rPr lang="ar-SA" sz="2400"/>
              <a:t> </a:t>
            </a:r>
            <a:r>
              <a:rPr lang="ar-SA" sz="2400">
                <a:solidFill>
                  <a:schemeClr val="bg1"/>
                </a:solidFill>
              </a:rPr>
              <a:t>..؟</a:t>
            </a:r>
            <a:r>
              <a:rPr lang="ar-SA" sz="2800">
                <a:solidFill>
                  <a:schemeClr val="bg1"/>
                </a:solidFill>
                <a:latin typeface="Arial" pitchFamily="34" charset="0"/>
              </a:rPr>
              <a:t> ؟</a:t>
            </a:r>
            <a:r>
              <a:rPr lang="ar-SA" sz="1800" b="0">
                <a:solidFill>
                  <a:schemeClr val="bg1"/>
                </a:solidFill>
                <a:latin typeface="Arial" pitchFamily="34" charset="0"/>
              </a:rPr>
              <a:t> </a:t>
            </a:r>
            <a:endParaRPr lang="en-US" sz="1800" b="0">
              <a:solidFill>
                <a:schemeClr val="bg1"/>
              </a:solidFill>
              <a:latin typeface="Arial" pitchFamily="34" charset="0"/>
            </a:endParaRPr>
          </a:p>
        </p:txBody>
      </p:sp>
      <p:sp>
        <p:nvSpPr>
          <p:cNvPr id="334856" name="AutoShape 8"/>
          <p:cNvSpPr>
            <a:spLocks noChangeArrowheads="1"/>
          </p:cNvSpPr>
          <p:nvPr/>
        </p:nvSpPr>
        <p:spPr bwMode="auto">
          <a:xfrm>
            <a:off x="4932363" y="4797425"/>
            <a:ext cx="4211637"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أ) تعليم الرياضيات للجميع</a:t>
            </a:r>
            <a:endParaRPr lang="en-US" sz="2400" b="0">
              <a:solidFill>
                <a:schemeClr val="bg1"/>
              </a:solidFill>
              <a:latin typeface="Arial" pitchFamily="34" charset="0"/>
            </a:endParaRPr>
          </a:p>
        </p:txBody>
      </p:sp>
      <p:sp>
        <p:nvSpPr>
          <p:cNvPr id="334857" name="AutoShape 9"/>
          <p:cNvSpPr>
            <a:spLocks noChangeArrowheads="1"/>
          </p:cNvSpPr>
          <p:nvPr/>
        </p:nvSpPr>
        <p:spPr bwMode="auto">
          <a:xfrm>
            <a:off x="250825" y="4797425"/>
            <a:ext cx="3889375"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ب)</a:t>
            </a:r>
            <a:r>
              <a:rPr lang="ar-SA" sz="3600" b="0">
                <a:solidFill>
                  <a:schemeClr val="bg1"/>
                </a:solidFill>
                <a:latin typeface="Arial" pitchFamily="34" charset="0"/>
              </a:rPr>
              <a:t> </a:t>
            </a:r>
            <a:r>
              <a:rPr lang="ar-SA" sz="2400" b="0">
                <a:solidFill>
                  <a:schemeClr val="bg1"/>
                </a:solidFill>
                <a:latin typeface="Arial" pitchFamily="34" charset="0"/>
              </a:rPr>
              <a:t>تعليم الرياضيات للفئات الخاصة</a:t>
            </a:r>
            <a:endParaRPr lang="en-US" sz="2400" b="0">
              <a:solidFill>
                <a:schemeClr val="bg1"/>
              </a:solidFill>
              <a:latin typeface="Arial" pitchFamily="34" charset="0"/>
            </a:endParaRPr>
          </a:p>
        </p:txBody>
      </p:sp>
      <p:sp>
        <p:nvSpPr>
          <p:cNvPr id="334858" name="AutoShape 10">
            <a:hlinkClick r:id="rId9" action="ppaction://hlinksldjump"/>
          </p:cNvPr>
          <p:cNvSpPr>
            <a:spLocks noChangeArrowheads="1"/>
          </p:cNvSpPr>
          <p:nvPr/>
        </p:nvSpPr>
        <p:spPr bwMode="auto">
          <a:xfrm>
            <a:off x="5292725" y="5734050"/>
            <a:ext cx="3348038" cy="93503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ج) تعليم الرياضيات من اجل حل</a:t>
            </a:r>
          </a:p>
          <a:p>
            <a:pPr algn="ctr"/>
            <a:r>
              <a:rPr lang="ar-SA" sz="2400" b="0">
                <a:solidFill>
                  <a:schemeClr val="bg1"/>
                </a:solidFill>
                <a:latin typeface="Arial" pitchFamily="34" charset="0"/>
              </a:rPr>
              <a:t>مشكلات البيئة والمجتمع.</a:t>
            </a:r>
            <a:endParaRPr lang="en-US" sz="2400" b="0">
              <a:solidFill>
                <a:schemeClr val="bg1"/>
              </a:solidFill>
              <a:latin typeface="Arial" pitchFamily="34" charset="0"/>
            </a:endParaRPr>
          </a:p>
        </p:txBody>
      </p:sp>
      <p:sp>
        <p:nvSpPr>
          <p:cNvPr id="334859" name="AutoShape 11"/>
          <p:cNvSpPr>
            <a:spLocks noChangeArrowheads="1"/>
          </p:cNvSpPr>
          <p:nvPr/>
        </p:nvSpPr>
        <p:spPr bwMode="auto">
          <a:xfrm>
            <a:off x="323850" y="5734050"/>
            <a:ext cx="4176713"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د ) تعليم الرياضيات من اجل تنمية الابداع</a:t>
            </a:r>
            <a:endParaRPr lang="en-US" sz="2400" b="0">
              <a:solidFill>
                <a:schemeClr val="bg1"/>
              </a:solidFill>
              <a:latin typeface="Arial" pitchFamily="34" charset="0"/>
            </a:endParaRPr>
          </a:p>
        </p:txBody>
      </p:sp>
      <p:sp>
        <p:nvSpPr>
          <p:cNvPr id="334860" name="AutoShape 12"/>
          <p:cNvSpPr>
            <a:spLocks noChangeArrowheads="1"/>
          </p:cNvSpPr>
          <p:nvPr/>
        </p:nvSpPr>
        <p:spPr bwMode="auto">
          <a:xfrm>
            <a:off x="435610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sz="2400">
                <a:solidFill>
                  <a:schemeClr val="bg1"/>
                </a:solidFill>
                <a:latin typeface="Arial" pitchFamily="34" charset="0"/>
              </a:rPr>
              <a:t>يالله نستعين </a:t>
            </a:r>
          </a:p>
          <a:p>
            <a:pPr algn="ctr"/>
            <a:r>
              <a:rPr lang="ar-SA" sz="2400">
                <a:solidFill>
                  <a:schemeClr val="bg1"/>
                </a:solidFill>
                <a:latin typeface="Arial" pitchFamily="34" charset="0"/>
              </a:rPr>
              <a:t>بالجمهور </a:t>
            </a:r>
            <a:br>
              <a:rPr lang="ar-SA" sz="2400">
                <a:solidFill>
                  <a:schemeClr val="bg1"/>
                </a:solidFill>
                <a:latin typeface="Arial" pitchFamily="34" charset="0"/>
              </a:rPr>
            </a:br>
            <a:r>
              <a:rPr lang="ar-SA" sz="2400">
                <a:solidFill>
                  <a:schemeClr val="bg1"/>
                </a:solidFill>
                <a:latin typeface="Arial" pitchFamily="34" charset="0"/>
              </a:rPr>
              <a:t>؟؟؟؟؟؟؟</a:t>
            </a:r>
            <a:endParaRPr lang="en-US" sz="2400">
              <a:solidFill>
                <a:schemeClr val="bg1"/>
              </a:solidFill>
              <a:latin typeface="Arial" pitchFamily="34" charset="0"/>
            </a:endParaRPr>
          </a:p>
        </p:txBody>
      </p:sp>
      <p:pic>
        <p:nvPicPr>
          <p:cNvPr id="334862" name="Picture 14" descr="J0282747"/>
          <p:cNvPicPr>
            <a:picLocks noChangeAspect="1" noChangeArrowheads="1" noCrop="1"/>
          </p:cNvPicPr>
          <p:nvPr/>
        </p:nvPicPr>
        <p:blipFill>
          <a:blip r:embed="rId10"/>
          <a:srcRect/>
          <a:stretch>
            <a:fillRect/>
          </a:stretch>
        </p:blipFill>
        <p:spPr bwMode="auto">
          <a:xfrm>
            <a:off x="1403350" y="1916113"/>
            <a:ext cx="2016125" cy="2016125"/>
          </a:xfrm>
          <a:prstGeom prst="rect">
            <a:avLst/>
          </a:prstGeom>
          <a:noFill/>
          <a:ln w="9525">
            <a:noFill/>
            <a:miter lim="800000"/>
            <a:headEnd/>
            <a:tailEnd/>
          </a:ln>
        </p:spPr>
      </p:pic>
      <p:pic>
        <p:nvPicPr>
          <p:cNvPr id="12300" name="Picture 15" descr="num39"/>
          <p:cNvPicPr>
            <a:picLocks noChangeAspect="1" noChangeArrowheads="1" noCrop="1"/>
          </p:cNvPicPr>
          <p:nvPr/>
        </p:nvPicPr>
        <p:blipFill>
          <a:blip r:embed="rId11"/>
          <a:srcRect/>
          <a:stretch>
            <a:fillRect/>
          </a:stretch>
        </p:blipFill>
        <p:spPr bwMode="auto">
          <a:xfrm>
            <a:off x="3059113" y="333375"/>
            <a:ext cx="1079500" cy="7921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4855"/>
                                        </p:tgtEl>
                                        <p:attrNameLst>
                                          <p:attrName>style.visibility</p:attrName>
                                        </p:attrNameLst>
                                      </p:cBhvr>
                                      <p:to>
                                        <p:strVal val="visible"/>
                                      </p:to>
                                    </p:set>
                                    <p:anim calcmode="lin" valueType="num">
                                      <p:cBhvr additive="base">
                                        <p:cTn id="7" dur="1000" fill="hold"/>
                                        <p:tgtEl>
                                          <p:spTgt spid="334855"/>
                                        </p:tgtEl>
                                        <p:attrNameLst>
                                          <p:attrName>ppt_x</p:attrName>
                                        </p:attrNameLst>
                                      </p:cBhvr>
                                      <p:tavLst>
                                        <p:tav tm="0">
                                          <p:val>
                                            <p:strVal val="#ppt_x"/>
                                          </p:val>
                                        </p:tav>
                                        <p:tav tm="100000">
                                          <p:val>
                                            <p:strVal val="#ppt_x"/>
                                          </p:val>
                                        </p:tav>
                                      </p:tavLst>
                                    </p:anim>
                                    <p:anim calcmode="lin" valueType="num">
                                      <p:cBhvr additive="base">
                                        <p:cTn id="8" dur="1000" fill="hold"/>
                                        <p:tgtEl>
                                          <p:spTgt spid="33485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builtIn="1"/>
                                        </p:tgtEl>
                                      </p:cMediaNode>
                                    </p:audio>
                                  </p:sub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34856"/>
                                        </p:tgtEl>
                                        <p:attrNameLst>
                                          <p:attrName>style.visibility</p:attrName>
                                        </p:attrNameLst>
                                      </p:cBhvr>
                                      <p:to>
                                        <p:strVal val="visible"/>
                                      </p:to>
                                    </p:set>
                                    <p:animEffect transition="in" filter="slide(fromBottom)">
                                      <p:cBhvr>
                                        <p:cTn id="13" dur="500"/>
                                        <p:tgtEl>
                                          <p:spTgt spid="334856"/>
                                        </p:tgtEl>
                                      </p:cBhvr>
                                    </p:animEffect>
                                  </p:childTnLst>
                                  <p:subTnLst>
                                    <p:audio>
                                      <p:cMediaNode>
                                        <p:cTn display="0" masterRel="sameClick">
                                          <p:stCondLst>
                                            <p:cond evt="begin" delay="0">
                                              <p:tn val="11"/>
                                            </p:cond>
                                          </p:stCondLst>
                                          <p:endCondLst>
                                            <p:cond evt="onStopAudio" delay="0">
                                              <p:tgtEl>
                                                <p:sldTgt/>
                                              </p:tgtEl>
                                            </p:cond>
                                          </p:endCondLst>
                                        </p:cTn>
                                        <p:tgtEl>
                                          <p:sndTgt r:embed="rId4" name="laser.wav" builtIn="1"/>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34857"/>
                                        </p:tgtEl>
                                        <p:attrNameLst>
                                          <p:attrName>style.visibility</p:attrName>
                                        </p:attrNameLst>
                                      </p:cBhvr>
                                      <p:to>
                                        <p:strVal val="visible"/>
                                      </p:to>
                                    </p:set>
                                    <p:animEffect transition="in" filter="slide(fromBottom)">
                                      <p:cBhvr>
                                        <p:cTn id="18" dur="500"/>
                                        <p:tgtEl>
                                          <p:spTgt spid="334857"/>
                                        </p:tgtEl>
                                      </p:cBhvr>
                                    </p:animEffect>
                                  </p:childTnLst>
                                  <p:subTnLst>
                                    <p:audio>
                                      <p:cMediaNode>
                                        <p:cTn display="0" masterRel="sameClick">
                                          <p:stCondLst>
                                            <p:cond evt="begin" delay="0">
                                              <p:tn val="16"/>
                                            </p:cond>
                                          </p:stCondLst>
                                          <p:endCondLst>
                                            <p:cond evt="onStopAudio" delay="0">
                                              <p:tgtEl>
                                                <p:sldTgt/>
                                              </p:tgtEl>
                                            </p:cond>
                                          </p:endCondLst>
                                        </p:cTn>
                                        <p:tgtEl>
                                          <p:sndTgt r:embed="rId4" name="laser.wav" builtIn="1"/>
                                        </p:tgtEl>
                                      </p:cMediaNode>
                                    </p:audio>
                                  </p:sub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334858"/>
                                        </p:tgtEl>
                                        <p:attrNameLst>
                                          <p:attrName>style.visibility</p:attrName>
                                        </p:attrNameLst>
                                      </p:cBhvr>
                                      <p:to>
                                        <p:strVal val="visible"/>
                                      </p:to>
                                    </p:set>
                                    <p:animEffect transition="in" filter="slide(fromBottom)">
                                      <p:cBhvr>
                                        <p:cTn id="23" dur="500"/>
                                        <p:tgtEl>
                                          <p:spTgt spid="334858"/>
                                        </p:tgtEl>
                                      </p:cBhvr>
                                    </p:animEffect>
                                  </p:childTnLst>
                                  <p:subTnLst>
                                    <p:audio>
                                      <p:cMediaNode>
                                        <p:cTn display="0" masterRel="sameClick">
                                          <p:stCondLst>
                                            <p:cond evt="begin" delay="0">
                                              <p:tn val="21"/>
                                            </p:cond>
                                          </p:stCondLst>
                                          <p:endCondLst>
                                            <p:cond evt="onStopAudio" delay="0">
                                              <p:tgtEl>
                                                <p:sldTgt/>
                                              </p:tgtEl>
                                            </p:cond>
                                          </p:endCondLst>
                                        </p:cTn>
                                        <p:tgtEl>
                                          <p:sndTgt r:embed="rId4" name="laser.wav" builtIn="1"/>
                                        </p:tgtEl>
                                      </p:cMediaNode>
                                    </p:audio>
                                  </p:sub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334859"/>
                                        </p:tgtEl>
                                        <p:attrNameLst>
                                          <p:attrName>style.visibility</p:attrName>
                                        </p:attrNameLst>
                                      </p:cBhvr>
                                      <p:to>
                                        <p:strVal val="visible"/>
                                      </p:to>
                                    </p:set>
                                    <p:animEffect transition="in" filter="slide(fromBottom)">
                                      <p:cBhvr>
                                        <p:cTn id="28" dur="500"/>
                                        <p:tgtEl>
                                          <p:spTgt spid="334859"/>
                                        </p:tgtEl>
                                      </p:cBhvr>
                                    </p:animEffect>
                                  </p:childTnLst>
                                  <p:subTnLst>
                                    <p:audio>
                                      <p:cMediaNode>
                                        <p:cTn display="0" masterRel="sameClick">
                                          <p:stCondLst>
                                            <p:cond evt="begin" delay="0">
                                              <p:tn val="26"/>
                                            </p:cond>
                                          </p:stCondLst>
                                          <p:endCondLst>
                                            <p:cond evt="onStopAudio" delay="0">
                                              <p:tgtEl>
                                                <p:sldTgt/>
                                              </p:tgtEl>
                                            </p:cond>
                                          </p:endCondLst>
                                        </p:cTn>
                                        <p:tgtEl>
                                          <p:sndTgt r:embed="rId4" name="laser.wav" builtIn="1"/>
                                        </p:tgtEl>
                                      </p:cMediaNode>
                                    </p:audio>
                                  </p:subTnLst>
                                </p:cTn>
                              </p:par>
                            </p:childTnLst>
                          </p:cTn>
                        </p:par>
                      </p:childTnLst>
                    </p:cTn>
                  </p:par>
                  <p:par>
                    <p:cTn id="29" fill="hold">
                      <p:stCondLst>
                        <p:cond delay="indefinite"/>
                      </p:stCondLst>
                      <p:childTnLst>
                        <p:par>
                          <p:cTn id="30" fill="hold">
                            <p:stCondLst>
                              <p:cond delay="0"/>
                            </p:stCondLst>
                            <p:childTnLst>
                              <p:par>
                                <p:cTn id="31" presetID="18" presetClass="entr" presetSubtype="12" repeatCount="indefinite" fill="hold" grpId="0" nodeType="clickEffect">
                                  <p:stCondLst>
                                    <p:cond delay="0"/>
                                  </p:stCondLst>
                                  <p:childTnLst>
                                    <p:set>
                                      <p:cBhvr>
                                        <p:cTn id="32" dur="1" fill="hold">
                                          <p:stCondLst>
                                            <p:cond delay="0"/>
                                          </p:stCondLst>
                                        </p:cTn>
                                        <p:tgtEl>
                                          <p:spTgt spid="334854"/>
                                        </p:tgtEl>
                                        <p:attrNameLst>
                                          <p:attrName>style.visibility</p:attrName>
                                        </p:attrNameLst>
                                      </p:cBhvr>
                                      <p:to>
                                        <p:strVal val="visible"/>
                                      </p:to>
                                    </p:set>
                                    <p:animEffect transition="in" filter="strips(downLeft)">
                                      <p:cBhvr>
                                        <p:cTn id="33" dur="2000"/>
                                        <p:tgtEl>
                                          <p:spTgt spid="334854"/>
                                        </p:tgtEl>
                                      </p:cBhvr>
                                    </p:animEffect>
                                  </p:childTnLst>
                                  <p:subTnLst>
                                    <p:audio>
                                      <p:cMediaNode>
                                        <p:cTn display="0" masterRel="sameClick">
                                          <p:stCondLst>
                                            <p:cond evt="begin" delay="0">
                                              <p:tn val="31"/>
                                            </p:cond>
                                          </p:stCondLst>
                                          <p:endCondLst>
                                            <p:cond evt="onStopAudio" delay="0">
                                              <p:tgtEl>
                                                <p:sldTgt/>
                                              </p:tgtEl>
                                            </p:cond>
                                          </p:endCondLst>
                                        </p:cTn>
                                        <p:tgtEl>
                                          <p:sndTgt r:embed="rId5" name="camera.wav" builtIn="1"/>
                                        </p:tgtEl>
                                      </p:cMediaNode>
                                    </p:audio>
                                  </p:subTnLst>
                                </p:cTn>
                              </p:par>
                              <p:par>
                                <p:cTn id="34" presetID="1" presetClass="exit" presetSubtype="0" fill="hold" nodeType="withEffect">
                                  <p:stCondLst>
                                    <p:cond delay="0"/>
                                  </p:stCondLst>
                                  <p:childTnLst>
                                    <p:set>
                                      <p:cBhvr>
                                        <p:cTn id="35" dur="1" fill="hold">
                                          <p:stCondLst>
                                            <p:cond delay="0"/>
                                          </p:stCondLst>
                                        </p:cTn>
                                        <p:tgtEl>
                                          <p:spTgt spid="334862"/>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3485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34860"/>
                                        </p:tgtEl>
                                        <p:attrNameLst>
                                          <p:attrName>style.visibility</p:attrName>
                                        </p:attrNameLst>
                                      </p:cBhvr>
                                      <p:to>
                                        <p:strVal val="visible"/>
                                      </p:to>
                                    </p:set>
                                    <p:animEffect transition="in" filter="strips(downLeft)">
                                      <p:cBhvr>
                                        <p:cTn id="42" dur="2000"/>
                                        <p:tgtEl>
                                          <p:spTgt spid="334860"/>
                                        </p:tgtEl>
                                      </p:cBhvr>
                                    </p:animEffect>
                                  </p:childTnLst>
                                  <p:subTnLst>
                                    <p:audio>
                                      <p:cMediaNode>
                                        <p:cTn display="0" masterRel="sameClick">
                                          <p:stCondLst>
                                            <p:cond evt="begin" delay="0">
                                              <p:tn val="40"/>
                                            </p:cond>
                                          </p:stCondLst>
                                          <p:endCondLst>
                                            <p:cond evt="onStopAudio" delay="0">
                                              <p:tgtEl>
                                                <p:sldTgt/>
                                              </p:tgtEl>
                                            </p:cond>
                                          </p:endCondLst>
                                        </p:cTn>
                                        <p:tgtEl>
                                          <p:sndTgt r:embed="rId6" name="type.wav" builtIn="1"/>
                                        </p:tgtEl>
                                      </p:cMediaNode>
                                    </p:audio>
                                  </p:sub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3348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4" grpId="0" animBg="1"/>
      <p:bldP spid="334855" grpId="0" animBg="1"/>
      <p:bldP spid="334856" grpId="0" animBg="1"/>
      <p:bldP spid="334857" grpId="0" animBg="1"/>
      <p:bldP spid="334858" grpId="0" animBg="1"/>
      <p:bldP spid="334859" grpId="0" animBg="1"/>
      <p:bldP spid="334860" grpId="0" animBg="1"/>
      <p:bldP spid="33486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5508625" y="1773238"/>
            <a:ext cx="3635375" cy="1844675"/>
            <a:chOff x="1565" y="1253"/>
            <a:chExt cx="3333" cy="2523"/>
          </a:xfrm>
        </p:grpSpPr>
        <p:pic>
          <p:nvPicPr>
            <p:cNvPr id="13325" name="Picture 3" descr="wh_53737335"/>
            <p:cNvPicPr>
              <a:picLocks noChangeAspect="1" noChangeArrowheads="1"/>
            </p:cNvPicPr>
            <p:nvPr/>
          </p:nvPicPr>
          <p:blipFill>
            <a:blip r:embed="rId3"/>
            <a:srcRect l="43608" t="26300" r="29683" b="42238"/>
            <a:stretch>
              <a:fillRect/>
            </a:stretch>
          </p:blipFill>
          <p:spPr bwMode="auto">
            <a:xfrm>
              <a:off x="1610" y="1298"/>
              <a:ext cx="3288" cy="2478"/>
            </a:xfrm>
            <a:prstGeom prst="rect">
              <a:avLst/>
            </a:prstGeom>
            <a:noFill/>
            <a:ln w="9525">
              <a:noFill/>
              <a:miter lim="800000"/>
              <a:headEnd/>
              <a:tailEnd/>
            </a:ln>
          </p:spPr>
        </p:pic>
        <p:sp>
          <p:nvSpPr>
            <p:cNvPr id="13326" name="Rectangle 4"/>
            <p:cNvSpPr>
              <a:spLocks noChangeArrowheads="1"/>
            </p:cNvSpPr>
            <p:nvPr/>
          </p:nvSpPr>
          <p:spPr bwMode="auto">
            <a:xfrm>
              <a:off x="1565" y="1253"/>
              <a:ext cx="1225" cy="273"/>
            </a:xfrm>
            <a:prstGeom prst="rect">
              <a:avLst/>
            </a:prstGeom>
            <a:noFill/>
            <a:ln w="9525">
              <a:noFill/>
              <a:miter lim="800000"/>
              <a:headEnd/>
              <a:tailEnd/>
            </a:ln>
          </p:spPr>
          <p:txBody>
            <a:bodyPr wrap="none" anchor="ctr"/>
            <a:lstStyle/>
            <a:p>
              <a:endParaRPr lang="ar-SA"/>
            </a:p>
          </p:txBody>
        </p:sp>
      </p:grpSp>
      <p:pic>
        <p:nvPicPr>
          <p:cNvPr id="13315" name="Picture 5" descr="J0282736"/>
          <p:cNvPicPr>
            <a:picLocks noChangeAspect="1" noChangeArrowheads="1" noCrop="1"/>
          </p:cNvPicPr>
          <p:nvPr/>
        </p:nvPicPr>
        <p:blipFill>
          <a:blip r:embed="rId4"/>
          <a:srcRect/>
          <a:stretch>
            <a:fillRect/>
          </a:stretch>
        </p:blipFill>
        <p:spPr bwMode="auto">
          <a:xfrm>
            <a:off x="1547813" y="2060575"/>
            <a:ext cx="1619250" cy="1435100"/>
          </a:xfrm>
          <a:prstGeom prst="rect">
            <a:avLst/>
          </a:prstGeom>
          <a:noFill/>
          <a:ln w="9525">
            <a:noFill/>
            <a:miter lim="800000"/>
            <a:headEnd/>
            <a:tailEnd/>
          </a:ln>
        </p:spPr>
      </p:pic>
      <p:sp>
        <p:nvSpPr>
          <p:cNvPr id="13316" name="AutoShape 6"/>
          <p:cNvSpPr>
            <a:spLocks noChangeArrowheads="1"/>
          </p:cNvSpPr>
          <p:nvPr/>
        </p:nvSpPr>
        <p:spPr bwMode="auto">
          <a:xfrm>
            <a:off x="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a:solidFill>
                  <a:schemeClr val="bg1"/>
                </a:solidFill>
                <a:latin typeface="Arial" pitchFamily="34" charset="0"/>
              </a:rPr>
              <a:t>اطلب مساعدة </a:t>
            </a:r>
          </a:p>
          <a:p>
            <a:pPr algn="ctr"/>
            <a:r>
              <a:rPr lang="ar-SA">
                <a:solidFill>
                  <a:schemeClr val="bg1"/>
                </a:solidFill>
                <a:latin typeface="Arial" pitchFamily="34" charset="0"/>
              </a:rPr>
              <a:t>الجمهور</a:t>
            </a:r>
            <a:endParaRPr lang="en-US">
              <a:solidFill>
                <a:schemeClr val="bg1"/>
              </a:solidFill>
              <a:latin typeface="Arial" pitchFamily="34" charset="0"/>
            </a:endParaRPr>
          </a:p>
        </p:txBody>
      </p:sp>
      <p:sp>
        <p:nvSpPr>
          <p:cNvPr id="13317" name="AutoShape 7"/>
          <p:cNvSpPr>
            <a:spLocks noChangeArrowheads="1"/>
          </p:cNvSpPr>
          <p:nvPr/>
        </p:nvSpPr>
        <p:spPr bwMode="auto">
          <a:xfrm>
            <a:off x="34925" y="3716338"/>
            <a:ext cx="8713788" cy="792162"/>
          </a:xfrm>
          <a:prstGeom prst="roundRect">
            <a:avLst>
              <a:gd name="adj" fmla="val 16667"/>
            </a:avLst>
          </a:prstGeom>
          <a:noFill/>
          <a:ln w="28575">
            <a:solidFill>
              <a:schemeClr val="accent1"/>
            </a:solidFill>
            <a:round/>
            <a:headEnd/>
            <a:tailEnd/>
          </a:ln>
        </p:spPr>
        <p:txBody>
          <a:bodyPr wrap="none" anchor="ctr"/>
          <a:lstStyle/>
          <a:p>
            <a:pPr algn="ctr"/>
            <a:endParaRPr lang="ar-SA" sz="2800">
              <a:solidFill>
                <a:schemeClr val="bg1"/>
              </a:solidFill>
              <a:latin typeface="Arial" pitchFamily="34" charset="0"/>
            </a:endParaRPr>
          </a:p>
          <a:p>
            <a:pPr algn="ctr"/>
            <a:r>
              <a:rPr lang="ar-SA" sz="2400">
                <a:solidFill>
                  <a:schemeClr val="bg1"/>
                </a:solidFill>
                <a:latin typeface="Arial" pitchFamily="34" charset="0"/>
              </a:rPr>
              <a:t>س3: </a:t>
            </a:r>
            <a:r>
              <a:rPr lang="ar-SA" sz="2400">
                <a:solidFill>
                  <a:srgbClr val="FFFFFF"/>
                </a:solidFill>
              </a:rPr>
              <a:t>لا يري أصحاب هذا الاتجاه أن تدرس الرياضيات كعلم محايد لا يتأثر و لا يساهم</a:t>
            </a:r>
            <a:r>
              <a:rPr lang="ar-SA" sz="2400"/>
              <a:t> </a:t>
            </a:r>
            <a:r>
              <a:rPr lang="ar-SA" sz="2400">
                <a:solidFill>
                  <a:schemeClr val="bg1"/>
                </a:solidFill>
              </a:rPr>
              <a:t>..؟</a:t>
            </a:r>
            <a:r>
              <a:rPr lang="ar-SA" sz="2800">
                <a:solidFill>
                  <a:schemeClr val="bg1"/>
                </a:solidFill>
                <a:latin typeface="Arial" pitchFamily="34" charset="0"/>
              </a:rPr>
              <a:t> ؟</a:t>
            </a:r>
            <a:r>
              <a:rPr lang="ar-SA" sz="1800" b="0">
                <a:solidFill>
                  <a:schemeClr val="bg1"/>
                </a:solidFill>
                <a:latin typeface="Arial" pitchFamily="34" charset="0"/>
              </a:rPr>
              <a:t> </a:t>
            </a:r>
            <a:endParaRPr lang="en-US" sz="1800" b="0">
              <a:solidFill>
                <a:schemeClr val="bg1"/>
              </a:solidFill>
              <a:latin typeface="Arial" pitchFamily="34" charset="0"/>
            </a:endParaRPr>
          </a:p>
        </p:txBody>
      </p:sp>
      <p:sp>
        <p:nvSpPr>
          <p:cNvPr id="13318" name="AutoShape 8"/>
          <p:cNvSpPr>
            <a:spLocks noChangeArrowheads="1"/>
          </p:cNvSpPr>
          <p:nvPr/>
        </p:nvSpPr>
        <p:spPr bwMode="auto">
          <a:xfrm>
            <a:off x="4932363" y="4797425"/>
            <a:ext cx="4211637"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أ) تعليم الرياضيات للجميع</a:t>
            </a:r>
            <a:endParaRPr lang="en-US" sz="2400" b="0">
              <a:solidFill>
                <a:schemeClr val="bg1"/>
              </a:solidFill>
              <a:latin typeface="Arial" pitchFamily="34" charset="0"/>
            </a:endParaRPr>
          </a:p>
        </p:txBody>
      </p:sp>
      <p:sp>
        <p:nvSpPr>
          <p:cNvPr id="13319" name="AutoShape 9"/>
          <p:cNvSpPr>
            <a:spLocks noChangeArrowheads="1"/>
          </p:cNvSpPr>
          <p:nvPr/>
        </p:nvSpPr>
        <p:spPr bwMode="auto">
          <a:xfrm>
            <a:off x="250825" y="4797425"/>
            <a:ext cx="3889375"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ب)</a:t>
            </a:r>
            <a:r>
              <a:rPr lang="ar-SA" sz="3600" b="0">
                <a:solidFill>
                  <a:schemeClr val="bg1"/>
                </a:solidFill>
                <a:latin typeface="Arial" pitchFamily="34" charset="0"/>
              </a:rPr>
              <a:t> </a:t>
            </a:r>
            <a:r>
              <a:rPr lang="ar-SA" sz="2400" b="0">
                <a:solidFill>
                  <a:schemeClr val="bg1"/>
                </a:solidFill>
                <a:latin typeface="Arial" pitchFamily="34" charset="0"/>
              </a:rPr>
              <a:t>تعليم الرياضيات للفئات الخاصة</a:t>
            </a:r>
            <a:endParaRPr lang="en-US" sz="2400" b="0">
              <a:solidFill>
                <a:schemeClr val="bg1"/>
              </a:solidFill>
              <a:latin typeface="Arial" pitchFamily="34" charset="0"/>
            </a:endParaRPr>
          </a:p>
        </p:txBody>
      </p:sp>
      <p:sp>
        <p:nvSpPr>
          <p:cNvPr id="13320" name="AutoShape 10"/>
          <p:cNvSpPr>
            <a:spLocks noChangeArrowheads="1"/>
          </p:cNvSpPr>
          <p:nvPr/>
        </p:nvSpPr>
        <p:spPr bwMode="auto">
          <a:xfrm>
            <a:off x="5292725" y="5734050"/>
            <a:ext cx="3348038" cy="935038"/>
          </a:xfrm>
          <a:prstGeom prst="roundRect">
            <a:avLst>
              <a:gd name="adj" fmla="val 16667"/>
            </a:avLst>
          </a:prstGeom>
          <a:solidFill>
            <a:schemeClr val="accent1"/>
          </a:solidFill>
          <a:ln w="38100">
            <a:solidFill>
              <a:srgbClr val="FF99CC"/>
            </a:solidFill>
            <a:round/>
            <a:headEnd/>
            <a:tailEnd/>
          </a:ln>
        </p:spPr>
        <p:txBody>
          <a:bodyPr wrap="none" anchor="ctr"/>
          <a:lstStyle/>
          <a:p>
            <a:pPr algn="ctr"/>
            <a:r>
              <a:rPr lang="ar-SA" sz="2400" b="0">
                <a:solidFill>
                  <a:schemeClr val="bg1"/>
                </a:solidFill>
                <a:latin typeface="Arial" pitchFamily="34" charset="0"/>
              </a:rPr>
              <a:t>ج) تعليم الرياضيات من اجل حل</a:t>
            </a:r>
          </a:p>
          <a:p>
            <a:pPr algn="ctr"/>
            <a:r>
              <a:rPr lang="ar-SA" sz="2400" b="0">
                <a:solidFill>
                  <a:schemeClr val="bg1"/>
                </a:solidFill>
                <a:latin typeface="Arial" pitchFamily="34" charset="0"/>
              </a:rPr>
              <a:t>مشكلات البيئة والمجتمع.</a:t>
            </a:r>
            <a:endParaRPr lang="en-US" sz="2400" b="0">
              <a:solidFill>
                <a:schemeClr val="bg1"/>
              </a:solidFill>
              <a:latin typeface="Arial" pitchFamily="34" charset="0"/>
            </a:endParaRPr>
          </a:p>
        </p:txBody>
      </p:sp>
      <p:sp>
        <p:nvSpPr>
          <p:cNvPr id="13321" name="AutoShape 11"/>
          <p:cNvSpPr>
            <a:spLocks noChangeArrowheads="1"/>
          </p:cNvSpPr>
          <p:nvPr/>
        </p:nvSpPr>
        <p:spPr bwMode="auto">
          <a:xfrm>
            <a:off x="323850" y="5734050"/>
            <a:ext cx="4176713" cy="649288"/>
          </a:xfrm>
          <a:prstGeom prst="roundRect">
            <a:avLst>
              <a:gd name="adj" fmla="val 16667"/>
            </a:avLst>
          </a:prstGeom>
          <a:noFill/>
          <a:ln w="38100">
            <a:solidFill>
              <a:srgbClr val="FF99CC"/>
            </a:solidFill>
            <a:round/>
            <a:headEnd/>
            <a:tailEnd/>
          </a:ln>
        </p:spPr>
        <p:txBody>
          <a:bodyPr wrap="none" anchor="ctr"/>
          <a:lstStyle/>
          <a:p>
            <a:pPr algn="ctr"/>
            <a:r>
              <a:rPr lang="ar-SA" sz="2400" b="0">
                <a:solidFill>
                  <a:schemeClr val="bg1"/>
                </a:solidFill>
                <a:latin typeface="Arial" pitchFamily="34" charset="0"/>
              </a:rPr>
              <a:t>د ) تعليم الرياضيات من اجل تنمية الابداع</a:t>
            </a:r>
            <a:endParaRPr lang="en-US" sz="2400" b="0">
              <a:solidFill>
                <a:schemeClr val="bg1"/>
              </a:solidFill>
              <a:latin typeface="Arial" pitchFamily="34" charset="0"/>
            </a:endParaRPr>
          </a:p>
        </p:txBody>
      </p:sp>
      <p:sp>
        <p:nvSpPr>
          <p:cNvPr id="13322" name="AutoShape 12"/>
          <p:cNvSpPr>
            <a:spLocks noChangeArrowheads="1"/>
          </p:cNvSpPr>
          <p:nvPr/>
        </p:nvSpPr>
        <p:spPr bwMode="auto">
          <a:xfrm>
            <a:off x="4356100" y="0"/>
            <a:ext cx="2592388" cy="2087563"/>
          </a:xfrm>
          <a:prstGeom prst="cloudCallout">
            <a:avLst>
              <a:gd name="adj1" fmla="val 35366"/>
              <a:gd name="adj2" fmla="val 79583"/>
            </a:avLst>
          </a:prstGeom>
          <a:noFill/>
          <a:ln w="9525">
            <a:solidFill>
              <a:schemeClr val="bg1"/>
            </a:solidFill>
            <a:round/>
            <a:headEnd/>
            <a:tailEnd/>
          </a:ln>
        </p:spPr>
        <p:txBody>
          <a:bodyPr/>
          <a:lstStyle/>
          <a:p>
            <a:pPr algn="ctr"/>
            <a:r>
              <a:rPr lang="ar-SA" sz="2400">
                <a:solidFill>
                  <a:schemeClr val="bg1"/>
                </a:solidFill>
                <a:latin typeface="Arial" pitchFamily="34" charset="0"/>
              </a:rPr>
              <a:t>يالله نستعين </a:t>
            </a:r>
          </a:p>
          <a:p>
            <a:pPr algn="ctr"/>
            <a:r>
              <a:rPr lang="ar-SA" sz="2400">
                <a:solidFill>
                  <a:schemeClr val="bg1"/>
                </a:solidFill>
                <a:latin typeface="Arial" pitchFamily="34" charset="0"/>
              </a:rPr>
              <a:t>بالجمهور </a:t>
            </a:r>
            <a:br>
              <a:rPr lang="ar-SA" sz="2400">
                <a:solidFill>
                  <a:schemeClr val="bg1"/>
                </a:solidFill>
                <a:latin typeface="Arial" pitchFamily="34" charset="0"/>
              </a:rPr>
            </a:br>
            <a:r>
              <a:rPr lang="ar-SA" sz="2400">
                <a:solidFill>
                  <a:schemeClr val="bg1"/>
                </a:solidFill>
                <a:latin typeface="Arial" pitchFamily="34" charset="0"/>
              </a:rPr>
              <a:t>؟؟؟؟؟؟؟</a:t>
            </a:r>
            <a:endParaRPr lang="en-US" sz="2400">
              <a:solidFill>
                <a:schemeClr val="bg1"/>
              </a:solidFill>
              <a:latin typeface="Arial" pitchFamily="34" charset="0"/>
            </a:endParaRPr>
          </a:p>
        </p:txBody>
      </p:sp>
      <p:pic>
        <p:nvPicPr>
          <p:cNvPr id="13323" name="Picture 13" descr="J0282747"/>
          <p:cNvPicPr>
            <a:picLocks noChangeAspect="1" noChangeArrowheads="1" noCrop="1"/>
          </p:cNvPicPr>
          <p:nvPr/>
        </p:nvPicPr>
        <p:blipFill>
          <a:blip r:embed="rId5"/>
          <a:srcRect/>
          <a:stretch>
            <a:fillRect/>
          </a:stretch>
        </p:blipFill>
        <p:spPr bwMode="auto">
          <a:xfrm>
            <a:off x="1403350" y="1916113"/>
            <a:ext cx="2016125" cy="2016125"/>
          </a:xfrm>
          <a:prstGeom prst="rect">
            <a:avLst/>
          </a:prstGeom>
          <a:noFill/>
          <a:ln w="9525">
            <a:noFill/>
            <a:miter lim="800000"/>
            <a:headEnd/>
            <a:tailEnd/>
          </a:ln>
        </p:spPr>
      </p:pic>
      <p:pic>
        <p:nvPicPr>
          <p:cNvPr id="13324" name="Picture 14" descr="num39"/>
          <p:cNvPicPr>
            <a:picLocks noChangeAspect="1" noChangeArrowheads="1" noCrop="1"/>
          </p:cNvPicPr>
          <p:nvPr/>
        </p:nvPicPr>
        <p:blipFill>
          <a:blip r:embed="rId6"/>
          <a:srcRect/>
          <a:stretch>
            <a:fillRect/>
          </a:stretch>
        </p:blipFill>
        <p:spPr bwMode="auto">
          <a:xfrm>
            <a:off x="3059113" y="333375"/>
            <a:ext cx="1079500" cy="7921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b="1" smtClean="0">
                <a:solidFill>
                  <a:schemeClr val="hlink"/>
                </a:solidFill>
              </a:rPr>
              <a:t/>
            </a:r>
            <a:br>
              <a:rPr lang="en-US" b="1" smtClean="0">
                <a:solidFill>
                  <a:schemeClr val="hlink"/>
                </a:solidFill>
              </a:rPr>
            </a:br>
            <a:endParaRPr lang="en-US" b="1" smtClean="0">
              <a:solidFill>
                <a:schemeClr val="hlink"/>
              </a:solidFill>
            </a:endParaRPr>
          </a:p>
        </p:txBody>
      </p:sp>
      <p:pic>
        <p:nvPicPr>
          <p:cNvPr id="14339" name="Picture 4" descr="pencil[1]"/>
          <p:cNvPicPr>
            <a:picLocks noGrp="1" noChangeAspect="1" noChangeArrowheads="1" noCrop="1"/>
          </p:cNvPicPr>
          <p:nvPr>
            <p:ph sz="quarter" idx="2"/>
          </p:nvPr>
        </p:nvPicPr>
        <p:blipFill>
          <a:blip r:embed="rId3"/>
          <a:srcRect/>
          <a:stretch>
            <a:fillRect/>
          </a:stretch>
        </p:blipFill>
        <p:spPr>
          <a:xfrm>
            <a:off x="7867650" y="4868863"/>
            <a:ext cx="952500" cy="1905000"/>
          </a:xfrm>
        </p:spPr>
      </p:pic>
      <p:pic>
        <p:nvPicPr>
          <p:cNvPr id="325643" name="Picture 11" descr="MATH"/>
          <p:cNvPicPr>
            <a:picLocks noChangeAspect="1" noChangeArrowheads="1"/>
          </p:cNvPicPr>
          <p:nvPr/>
        </p:nvPicPr>
        <p:blipFill>
          <a:blip r:embed="rId4"/>
          <a:srcRect/>
          <a:stretch>
            <a:fillRect/>
          </a:stretch>
        </p:blipFill>
        <p:spPr bwMode="auto">
          <a:xfrm rot="214544">
            <a:off x="301625" y="5011738"/>
            <a:ext cx="2170113" cy="2016125"/>
          </a:xfrm>
          <a:prstGeom prst="rect">
            <a:avLst/>
          </a:prstGeom>
          <a:noFill/>
          <a:ln w="9525">
            <a:noFill/>
            <a:miter lim="800000"/>
            <a:headEnd/>
            <a:tailEnd/>
          </a:ln>
        </p:spPr>
      </p:pic>
      <p:sp>
        <p:nvSpPr>
          <p:cNvPr id="325644" name="WordArt 12"/>
          <p:cNvSpPr>
            <a:spLocks noChangeArrowheads="1" noChangeShapeType="1" noTextEdit="1"/>
          </p:cNvSpPr>
          <p:nvPr/>
        </p:nvSpPr>
        <p:spPr bwMode="auto">
          <a:xfrm>
            <a:off x="381000" y="304800"/>
            <a:ext cx="8382000" cy="1447800"/>
          </a:xfrm>
          <a:prstGeom prst="rect">
            <a:avLst/>
          </a:prstGeom>
        </p:spPr>
        <p:txBody>
          <a:bodyPr wrap="none" fromWordArt="1">
            <a:prstTxWarp prst="textPlain">
              <a:avLst>
                <a:gd name="adj" fmla="val 50000"/>
              </a:avLst>
            </a:prstTxWarp>
          </a:bodyPr>
          <a:lstStyle/>
          <a:p>
            <a:pPr algn="ctr"/>
            <a:r>
              <a:rPr lang="ar-SA" kern="10">
                <a:ln w="19050">
                  <a:solidFill>
                    <a:srgbClr val="99CCFF"/>
                  </a:solidFill>
                  <a:round/>
                  <a:headEnd/>
                  <a:tailEnd/>
                </a:ln>
                <a:solidFill>
                  <a:srgbClr val="0066CC"/>
                </a:solidFill>
                <a:effectLst>
                  <a:outerShdw dist="35921" dir="2700000" algn="ctr" rotWithShape="0">
                    <a:srgbClr val="990000"/>
                  </a:outerShdw>
                </a:effectLst>
                <a:latin typeface="Arial"/>
                <a:cs typeface="Arial"/>
              </a:rPr>
              <a:t>طريقة تدريس مفاهيم رياضيات لمرحلة رياض الاطفال</a:t>
            </a:r>
          </a:p>
        </p:txBody>
      </p:sp>
      <p:sp>
        <p:nvSpPr>
          <p:cNvPr id="325645" name="Rectangle 13"/>
          <p:cNvSpPr>
            <a:spLocks noChangeArrowheads="1"/>
          </p:cNvSpPr>
          <p:nvPr/>
        </p:nvSpPr>
        <p:spPr bwMode="auto">
          <a:xfrm>
            <a:off x="228600" y="1804988"/>
            <a:ext cx="8686800" cy="1263650"/>
          </a:xfrm>
          <a:prstGeom prst="rect">
            <a:avLst/>
          </a:prstGeom>
          <a:solidFill>
            <a:srgbClr val="FFFF00"/>
          </a:solidFill>
          <a:ln w="28575">
            <a:solidFill>
              <a:schemeClr val="tx1"/>
            </a:solidFill>
            <a:miter lim="800000"/>
            <a:headEnd/>
            <a:tailEnd/>
          </a:ln>
        </p:spPr>
        <p:txBody>
          <a:bodyPr anchor="ctr">
            <a:spAutoFit/>
          </a:bodyPr>
          <a:lstStyle/>
          <a:p>
            <a:r>
              <a:rPr lang="ar-SA" sz="2500" u="sng">
                <a:solidFill>
                  <a:srgbClr val="333399"/>
                </a:solidFill>
                <a:latin typeface="Traditional Arabic" pitchFamily="2" charset="-78"/>
                <a:cs typeface="Simplified Arabic" pitchFamily="2" charset="-78"/>
              </a:rPr>
              <a:t>أهداف إعداد نشاط المفاهيم</a:t>
            </a:r>
            <a:r>
              <a:rPr lang="ar-SA" sz="2500" u="sng">
                <a:solidFill>
                  <a:srgbClr val="333399"/>
                </a:solidFill>
                <a:latin typeface="Arial Black" pitchFamily="34" charset="0"/>
                <a:cs typeface="Simplified Arabic" pitchFamily="2" charset="-78"/>
              </a:rPr>
              <a:t> </a:t>
            </a:r>
            <a:r>
              <a:rPr lang="ar-SA" sz="2500" u="sng">
                <a:solidFill>
                  <a:srgbClr val="333399"/>
                </a:solidFill>
                <a:latin typeface="Traditional Arabic" pitchFamily="2" charset="-78"/>
                <a:cs typeface="Simplified Arabic" pitchFamily="2" charset="-78"/>
              </a:rPr>
              <a:t>وكيفية تنفيذه</a:t>
            </a:r>
            <a:r>
              <a:rPr lang="ar-SA" sz="2500">
                <a:solidFill>
                  <a:srgbClr val="000000"/>
                </a:solidFill>
                <a:latin typeface="Arial Black" pitchFamily="34" charset="0"/>
                <a:cs typeface="Simplified Arabic" pitchFamily="2" charset="-78"/>
              </a:rPr>
              <a:t/>
            </a:r>
            <a:br>
              <a:rPr lang="ar-SA" sz="2500">
                <a:solidFill>
                  <a:srgbClr val="000000"/>
                </a:solidFill>
                <a:latin typeface="Arial Black" pitchFamily="34" charset="0"/>
                <a:cs typeface="Simplified Arabic" pitchFamily="2" charset="-78"/>
              </a:rPr>
            </a:br>
            <a:r>
              <a:rPr lang="ar-SA" sz="2500">
                <a:solidFill>
                  <a:srgbClr val="333399"/>
                </a:solidFill>
                <a:latin typeface="Traditional Arabic" pitchFamily="2" charset="-78"/>
                <a:cs typeface="Simplified Arabic" pitchFamily="2" charset="-78"/>
              </a:rPr>
              <a:t>السن المستهدف</a:t>
            </a:r>
            <a:r>
              <a:rPr lang="ar-SA" sz="2500">
                <a:solidFill>
                  <a:srgbClr val="333399"/>
                </a:solidFill>
                <a:latin typeface="Arial Black" pitchFamily="34" charset="0"/>
                <a:cs typeface="Simplified Arabic" pitchFamily="2" charset="-78"/>
              </a:rPr>
              <a:t> :</a:t>
            </a:r>
            <a:r>
              <a:rPr lang="ar-SA" sz="2500">
                <a:solidFill>
                  <a:srgbClr val="000000"/>
                </a:solidFill>
                <a:latin typeface="Arial Black" pitchFamily="34" charset="0"/>
                <a:cs typeface="Simplified Arabic" pitchFamily="2" charset="-78"/>
              </a:rPr>
              <a:t> </a:t>
            </a:r>
            <a:r>
              <a:rPr lang="ar-SA" sz="2500">
                <a:solidFill>
                  <a:srgbClr val="000000"/>
                </a:solidFill>
                <a:latin typeface="Traditional Arabic" pitchFamily="2" charset="-78"/>
                <a:cs typeface="Simplified Arabic" pitchFamily="2" charset="-78"/>
              </a:rPr>
              <a:t>من 4 – 5 سنوات . مرحلة الروضة</a:t>
            </a:r>
            <a:r>
              <a:rPr lang="ar-SA" sz="2500">
                <a:solidFill>
                  <a:schemeClr val="accent2"/>
                </a:solidFill>
                <a:latin typeface="Times New Roman" pitchFamily="18" charset="0"/>
                <a:cs typeface="Simplified Arabic" pitchFamily="2" charset="-78"/>
              </a:rPr>
              <a:t> </a:t>
            </a:r>
          </a:p>
          <a:p>
            <a:pPr algn="just"/>
            <a:r>
              <a:rPr lang="ar-SA" sz="2500">
                <a:solidFill>
                  <a:srgbClr val="333399"/>
                </a:solidFill>
                <a:latin typeface="Arial Black" pitchFamily="34" charset="0"/>
                <a:cs typeface="Simplified Arabic" pitchFamily="2" charset="-78"/>
              </a:rPr>
              <a:t>التطبيق</a:t>
            </a:r>
            <a:r>
              <a:rPr lang="ar-SA" sz="2500">
                <a:solidFill>
                  <a:srgbClr val="000000"/>
                </a:solidFill>
                <a:latin typeface="Arial Black" pitchFamily="34" charset="0"/>
                <a:cs typeface="Simplified Arabic" pitchFamily="2" charset="-78"/>
              </a:rPr>
              <a:t> : فردي </a:t>
            </a:r>
            <a:endParaRPr lang="ar-SA" sz="2500">
              <a:solidFill>
                <a:srgbClr val="333399"/>
              </a:solidFill>
              <a:latin typeface="Arial Black" pitchFamily="34" charset="0"/>
              <a:cs typeface="Simplified Arabic" pitchFamily="2" charset="-78"/>
            </a:endParaRPr>
          </a:p>
        </p:txBody>
      </p:sp>
      <p:sp>
        <p:nvSpPr>
          <p:cNvPr id="325646" name="Rectangle 14"/>
          <p:cNvSpPr>
            <a:spLocks noChangeArrowheads="1"/>
          </p:cNvSpPr>
          <p:nvPr/>
        </p:nvSpPr>
        <p:spPr bwMode="auto">
          <a:xfrm>
            <a:off x="277813" y="3224213"/>
            <a:ext cx="8686800" cy="1644650"/>
          </a:xfrm>
          <a:prstGeom prst="rect">
            <a:avLst/>
          </a:prstGeom>
          <a:gradFill rotWithShape="0">
            <a:gsLst>
              <a:gs pos="0">
                <a:srgbClr val="156B13"/>
              </a:gs>
              <a:gs pos="50000">
                <a:srgbClr val="9CB86E"/>
              </a:gs>
              <a:gs pos="100000">
                <a:srgbClr val="DDEBCF"/>
              </a:gs>
            </a:gsLst>
            <a:lin ang="5400000" scaled="1"/>
          </a:gradFill>
          <a:ln w="28575">
            <a:solidFill>
              <a:schemeClr val="tx1"/>
            </a:solidFill>
            <a:miter lim="800000"/>
            <a:headEnd/>
            <a:tailEnd/>
          </a:ln>
        </p:spPr>
        <p:txBody>
          <a:bodyPr anchor="ctr">
            <a:spAutoFit/>
          </a:bodyPr>
          <a:lstStyle/>
          <a:p>
            <a:pPr algn="just"/>
            <a:r>
              <a:rPr lang="ar-SA" sz="2500" u="sng">
                <a:solidFill>
                  <a:srgbClr val="FFFF00"/>
                </a:solidFill>
                <a:latin typeface="Arial Black" pitchFamily="34" charset="0"/>
                <a:cs typeface="Simplified Arabic" pitchFamily="2" charset="-78"/>
              </a:rPr>
              <a:t>كيفية التنفيذ وآليات التطبيق :-</a:t>
            </a:r>
          </a:p>
          <a:p>
            <a:pPr algn="just"/>
            <a:r>
              <a:rPr lang="ar-SA" sz="2500">
                <a:solidFill>
                  <a:srgbClr val="800000"/>
                </a:solidFill>
                <a:latin typeface="Arial Black" pitchFamily="34" charset="0"/>
                <a:cs typeface="Simplified Arabic" pitchFamily="2" charset="-78"/>
              </a:rPr>
              <a:t>إن أهم ما ينبغي على المعلمة ان تعني به في تدريس المفاهيم هو أن تحضر الأشياء التي سوف تستخدمها وتترك الأطفال يقارنون ويستخلصون العلاقة المطلوبة فمثلا :-</a:t>
            </a:r>
          </a:p>
        </p:txBody>
      </p:sp>
    </p:spTree>
  </p:cSld>
  <p:clrMapOvr>
    <a:masterClrMapping/>
  </p:clrMapOvr>
  <p:transition spd="med">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nodeType="withEffect">
                                  <p:stCondLst>
                                    <p:cond delay="0"/>
                                  </p:stCondLst>
                                  <p:iterate type="lt">
                                    <p:tmPct val="0"/>
                                  </p:iterate>
                                  <p:childTnLst>
                                    <p:animClr clrSpc="rgb" dir="cw">
                                      <p:cBhvr override="childStyle">
                                        <p:cTn id="6" dur="1500" accel="50000" autoRev="1" fill="hold" tmFilter="0, 0; .33333, 1; 1, 1">
                                          <p:stCondLst>
                                            <p:cond delay="0"/>
                                          </p:stCondLst>
                                        </p:cTn>
                                        <p:tgtEl>
                                          <p:spTgt spid="325643"/>
                                        </p:tgtEl>
                                        <p:attrNameLst>
                                          <p:attrName>style.color</p:attrName>
                                        </p:attrNameLst>
                                      </p:cBhvr>
                                      <p:to>
                                        <a:schemeClr val="accent2"/>
                                      </p:to>
                                    </p:animClr>
                                    <p:animClr clrSpc="rgb" dir="cw">
                                      <p:cBhvr>
                                        <p:cTn id="7" dur="1500" accel="50000" autoRev="1" fill="hold" tmFilter="0, 0; .33333, 1; 1, 1">
                                          <p:stCondLst>
                                            <p:cond delay="0"/>
                                          </p:stCondLst>
                                        </p:cTn>
                                        <p:tgtEl>
                                          <p:spTgt spid="325643"/>
                                        </p:tgtEl>
                                        <p:attrNameLst>
                                          <p:attrName>fillcolor</p:attrName>
                                        </p:attrNameLst>
                                      </p:cBhvr>
                                      <p:to>
                                        <a:schemeClr val="accent2"/>
                                      </p:to>
                                    </p:animClr>
                                    <p:set>
                                      <p:cBhvr>
                                        <p:cTn id="8" dur="3000" fill="hold"/>
                                        <p:tgtEl>
                                          <p:spTgt spid="325643"/>
                                        </p:tgtEl>
                                        <p:attrNameLst>
                                          <p:attrName>fill.type</p:attrName>
                                        </p:attrNameLst>
                                      </p:cBhvr>
                                      <p:to>
                                        <p:strVal val="solid"/>
                                      </p:to>
                                    </p:set>
                                    <p:set>
                                      <p:cBhvr>
                                        <p:cTn id="9" dur="3000" fill="hold"/>
                                        <p:tgtEl>
                                          <p:spTgt spid="325643"/>
                                        </p:tgtEl>
                                        <p:attrNameLst>
                                          <p:attrName>fill.on</p:attrName>
                                        </p:attrNameLst>
                                      </p:cBhvr>
                                      <p:to>
                                        <p:strVal val="true"/>
                                      </p:to>
                                    </p:set>
                                    <p:animScale>
                                      <p:cBhvr>
                                        <p:cTn id="10" dur="1500" accel="50000" autoRev="1" fill="hold" tmFilter="0, 0; .33333, 1; 1, 1">
                                          <p:stCondLst>
                                            <p:cond delay="0"/>
                                          </p:stCondLst>
                                        </p:cTn>
                                        <p:tgtEl>
                                          <p:spTgt spid="325643"/>
                                        </p:tgtEl>
                                      </p:cBhvr>
                                      <p:from x="100000" y="100000"/>
                                      <p:to x="100000" y="140000"/>
                                    </p:animScale>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325644"/>
                                        </p:tgtEl>
                                        <p:attrNameLst>
                                          <p:attrName>style.visibility</p:attrName>
                                        </p:attrNameLst>
                                      </p:cBhvr>
                                      <p:to>
                                        <p:strVal val="visible"/>
                                      </p:to>
                                    </p:set>
                                    <p:animEffect transition="in" filter="wedge">
                                      <p:cBhvr>
                                        <p:cTn id="15" dur="2000"/>
                                        <p:tgtEl>
                                          <p:spTgt spid="32564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25645"/>
                                        </p:tgtEl>
                                        <p:attrNameLst>
                                          <p:attrName>style.visibility</p:attrName>
                                        </p:attrNameLst>
                                      </p:cBhvr>
                                      <p:to>
                                        <p:strVal val="visible"/>
                                      </p:to>
                                    </p:set>
                                    <p:anim calcmode="lin" valueType="num">
                                      <p:cBhvr additive="base">
                                        <p:cTn id="20" dur="500" fill="hold"/>
                                        <p:tgtEl>
                                          <p:spTgt spid="325645"/>
                                        </p:tgtEl>
                                        <p:attrNameLst>
                                          <p:attrName>ppt_x</p:attrName>
                                        </p:attrNameLst>
                                      </p:cBhvr>
                                      <p:tavLst>
                                        <p:tav tm="0">
                                          <p:val>
                                            <p:strVal val="#ppt_x"/>
                                          </p:val>
                                        </p:tav>
                                        <p:tav tm="100000">
                                          <p:val>
                                            <p:strVal val="#ppt_x"/>
                                          </p:val>
                                        </p:tav>
                                      </p:tavLst>
                                    </p:anim>
                                    <p:anim calcmode="lin" valueType="num">
                                      <p:cBhvr additive="base">
                                        <p:cTn id="21" dur="500" fill="hold"/>
                                        <p:tgtEl>
                                          <p:spTgt spid="32564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25646"/>
                                        </p:tgtEl>
                                        <p:attrNameLst>
                                          <p:attrName>style.visibility</p:attrName>
                                        </p:attrNameLst>
                                      </p:cBhvr>
                                      <p:to>
                                        <p:strVal val="visible"/>
                                      </p:to>
                                    </p:set>
                                    <p:anim calcmode="lin" valueType="num">
                                      <p:cBhvr additive="base">
                                        <p:cTn id="26" dur="500" fill="hold"/>
                                        <p:tgtEl>
                                          <p:spTgt spid="325646"/>
                                        </p:tgtEl>
                                        <p:attrNameLst>
                                          <p:attrName>ppt_x</p:attrName>
                                        </p:attrNameLst>
                                      </p:cBhvr>
                                      <p:tavLst>
                                        <p:tav tm="0">
                                          <p:val>
                                            <p:strVal val="#ppt_x"/>
                                          </p:val>
                                        </p:tav>
                                        <p:tav tm="100000">
                                          <p:val>
                                            <p:strVal val="#ppt_x"/>
                                          </p:val>
                                        </p:tav>
                                      </p:tavLst>
                                    </p:anim>
                                    <p:anim calcmode="lin" valueType="num">
                                      <p:cBhvr additive="base">
                                        <p:cTn id="27" dur="500" fill="hold"/>
                                        <p:tgtEl>
                                          <p:spTgt spid="3256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44" grpId="0" animBg="1"/>
      <p:bldP spid="325645" grpId="0" animBg="1"/>
      <p:bldP spid="3256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4" name="Rectangle 6"/>
          <p:cNvSpPr>
            <a:spLocks noChangeArrowheads="1"/>
          </p:cNvSpPr>
          <p:nvPr/>
        </p:nvSpPr>
        <p:spPr bwMode="auto">
          <a:xfrm>
            <a:off x="2286000" y="152400"/>
            <a:ext cx="4495800" cy="617538"/>
          </a:xfrm>
          <a:prstGeom prst="rect">
            <a:avLst/>
          </a:prstGeom>
          <a:solidFill>
            <a:srgbClr val="FFFF99"/>
          </a:solidFill>
          <a:ln w="38100">
            <a:solidFill>
              <a:schemeClr val="bg1"/>
            </a:solidFill>
            <a:miter lim="800000"/>
            <a:headEnd/>
            <a:tailEnd/>
          </a:ln>
          <a:effectLst>
            <a:prstShdw prst="shdw13" dist="53882" dir="13500000">
              <a:schemeClr val="bg2"/>
            </a:prstShdw>
          </a:effectLst>
        </p:spPr>
        <p:txBody>
          <a:bodyPr anchor="ctr">
            <a:spAutoFit/>
          </a:bodyPr>
          <a:lstStyle/>
          <a:p>
            <a:pPr algn="just"/>
            <a:r>
              <a:rPr lang="ar-SA" sz="3200">
                <a:solidFill>
                  <a:srgbClr val="FFFF00"/>
                </a:solidFill>
                <a:latin typeface="Arial Black" pitchFamily="34" charset="0"/>
                <a:cs typeface="Simplified Arabic" pitchFamily="2" charset="-78"/>
              </a:rPr>
              <a:t>     </a:t>
            </a:r>
            <a:r>
              <a:rPr lang="ar-SA" sz="3200">
                <a:solidFill>
                  <a:schemeClr val="tx2"/>
                </a:solidFill>
                <a:latin typeface="Arial Black" pitchFamily="34" charset="0"/>
                <a:cs typeface="Simplified Arabic" pitchFamily="2" charset="-78"/>
              </a:rPr>
              <a:t>المفهوم: أكبر وأصغر</a:t>
            </a:r>
            <a:r>
              <a:rPr lang="ar-SA" sz="3200">
                <a:solidFill>
                  <a:srgbClr val="FFFF00"/>
                </a:solidFill>
                <a:latin typeface="Arial Black" pitchFamily="34" charset="0"/>
                <a:cs typeface="Simplified Arabic" pitchFamily="2" charset="-78"/>
              </a:rPr>
              <a:t> </a:t>
            </a:r>
          </a:p>
        </p:txBody>
      </p:sp>
      <p:sp>
        <p:nvSpPr>
          <p:cNvPr id="355335" name="Rectangle 7"/>
          <p:cNvSpPr>
            <a:spLocks noChangeArrowheads="1"/>
          </p:cNvSpPr>
          <p:nvPr/>
        </p:nvSpPr>
        <p:spPr bwMode="auto">
          <a:xfrm>
            <a:off x="107950" y="981075"/>
            <a:ext cx="8686800" cy="1125538"/>
          </a:xfrm>
          <a:prstGeom prst="rect">
            <a:avLst/>
          </a:prstGeom>
          <a:gradFill rotWithShape="0">
            <a:gsLst>
              <a:gs pos="0">
                <a:srgbClr val="D1C39F"/>
              </a:gs>
              <a:gs pos="17500">
                <a:srgbClr val="F0EBD5"/>
              </a:gs>
              <a:gs pos="50000">
                <a:srgbClr val="FFEFD1"/>
              </a:gs>
              <a:gs pos="82500">
                <a:srgbClr val="F0EBD5"/>
              </a:gs>
              <a:gs pos="100000">
                <a:srgbClr val="D1C39F"/>
              </a:gs>
            </a:gsLst>
            <a:lin ang="2700000" scaled="1"/>
          </a:gradFill>
          <a:ln w="28575">
            <a:solidFill>
              <a:schemeClr val="tx1"/>
            </a:solidFill>
            <a:miter lim="800000"/>
            <a:headEnd/>
            <a:tailEnd/>
          </a:ln>
        </p:spPr>
        <p:txBody>
          <a:bodyPr anchor="ctr">
            <a:spAutoFit/>
          </a:bodyPr>
          <a:lstStyle/>
          <a:p>
            <a:pPr algn="just"/>
            <a:r>
              <a:rPr lang="ar-SA" sz="2200">
                <a:solidFill>
                  <a:srgbClr val="333399"/>
                </a:solidFill>
                <a:latin typeface="Arial Black" pitchFamily="34" charset="0"/>
                <a:cs typeface="Simplified Arabic" pitchFamily="2" charset="-78"/>
              </a:rPr>
              <a:t>أهم الأهداف</a:t>
            </a:r>
            <a:r>
              <a:rPr lang="ar-SA" sz="2200">
                <a:solidFill>
                  <a:srgbClr val="000000"/>
                </a:solidFill>
                <a:latin typeface="Arial Black" pitchFamily="34" charset="0"/>
                <a:cs typeface="Simplified Arabic" pitchFamily="2" charset="-78"/>
              </a:rPr>
              <a:t>: إدراك الأطفال لمفهوم الحيز – إدراك الأطفال لعلاقتي : " أكبر من " و " وأصغر من " واكتساب المهارة في مقارنتها – إدراك الأطفال انه في الأجسام المتشابهة الجسم الأكبر في الحجم يكون الأكبر في الاتساع . </a:t>
            </a:r>
          </a:p>
        </p:txBody>
      </p:sp>
      <p:sp>
        <p:nvSpPr>
          <p:cNvPr id="355336" name="Rectangle 8"/>
          <p:cNvSpPr>
            <a:spLocks noChangeArrowheads="1"/>
          </p:cNvSpPr>
          <p:nvPr/>
        </p:nvSpPr>
        <p:spPr bwMode="auto">
          <a:xfrm>
            <a:off x="4197350" y="2266950"/>
            <a:ext cx="4695825" cy="4475163"/>
          </a:xfrm>
          <a:prstGeom prst="rect">
            <a:avLst/>
          </a:prstGeom>
          <a:gradFill rotWithShape="0">
            <a:gsLst>
              <a:gs pos="0">
                <a:srgbClr val="D1C39F"/>
              </a:gs>
              <a:gs pos="17500">
                <a:srgbClr val="F0EBD5"/>
              </a:gs>
              <a:gs pos="50000">
                <a:srgbClr val="FFEFD1"/>
              </a:gs>
              <a:gs pos="82500">
                <a:srgbClr val="F0EBD5"/>
              </a:gs>
              <a:gs pos="100000">
                <a:srgbClr val="D1C39F"/>
              </a:gs>
            </a:gsLst>
            <a:lin ang="2700000" scaled="1"/>
          </a:gradFill>
          <a:ln w="28575">
            <a:solidFill>
              <a:schemeClr val="tx1"/>
            </a:solidFill>
            <a:miter lim="800000"/>
            <a:headEnd/>
            <a:tailEnd/>
          </a:ln>
        </p:spPr>
        <p:txBody>
          <a:bodyPr anchor="ctr">
            <a:spAutoFit/>
          </a:bodyPr>
          <a:lstStyle/>
          <a:p>
            <a:pPr algn="just"/>
            <a:r>
              <a:rPr lang="ar-SA" sz="2200">
                <a:solidFill>
                  <a:srgbClr val="333399"/>
                </a:solidFill>
                <a:latin typeface="Arial Black" pitchFamily="34" charset="0"/>
                <a:cs typeface="Simplified Arabic" pitchFamily="2" charset="-78"/>
              </a:rPr>
              <a:t>بعض الإرشادات </a:t>
            </a:r>
            <a:endParaRPr lang="ar-SA" sz="2200">
              <a:solidFill>
                <a:srgbClr val="000000"/>
              </a:solidFill>
              <a:latin typeface="Arial Black" pitchFamily="34" charset="0"/>
              <a:cs typeface="Times New Roman" pitchFamily="18" charset="0"/>
            </a:endParaRPr>
          </a:p>
          <a:p>
            <a:pPr algn="just"/>
            <a:r>
              <a:rPr lang="ar-SA" sz="2200">
                <a:solidFill>
                  <a:srgbClr val="000000"/>
                </a:solidFill>
                <a:latin typeface="Arial Black" pitchFamily="34" charset="0"/>
                <a:cs typeface="Simplified Arabic" pitchFamily="2" charset="-78"/>
              </a:rPr>
              <a:t>تبدأ المعلمة هذا الدرس بمقارنة بعض الأجسام الموجودة في غرفة الدراسة مثل أيهما أكبر في الحجم الكتاب أم الحقيبة ؟ الطفل السمين أم النحيف ؟ المعلمة ام الطفل ؟ ثم تسألهم عن أجسام ليست إمامهم مثل أيهما اكبر السيارة أم الطائرة ؟ البقرة أم الخروف ؟ المنزل أم الشجرة ؟ كما تحضر الى الفصل مجموعات من الأشياء المختلفة في الحجم وتسألهم تحديد الأكبر وتحديد الأصغر في كل مجموعة . الى ان تتأكد من أنهم أدركوا العلاقة تماما . بعد ذلك تطلب المعلمة من الأطفال حل التدريبات بعد التأكد من ان كل طفل يدرك مكونات كل صورة . </a:t>
            </a:r>
          </a:p>
        </p:txBody>
      </p:sp>
      <p:pic>
        <p:nvPicPr>
          <p:cNvPr id="355337" name="Picture 9" descr="CAIR027"/>
          <p:cNvPicPr>
            <a:picLocks noChangeAspect="1" noChangeArrowheads="1"/>
          </p:cNvPicPr>
          <p:nvPr/>
        </p:nvPicPr>
        <p:blipFill>
          <a:blip r:embed="rId5"/>
          <a:srcRect/>
          <a:stretch>
            <a:fillRect/>
          </a:stretch>
        </p:blipFill>
        <p:spPr bwMode="auto">
          <a:xfrm>
            <a:off x="2365375" y="2446338"/>
            <a:ext cx="1485900" cy="1919287"/>
          </a:xfrm>
          <a:prstGeom prst="rect">
            <a:avLst/>
          </a:prstGeom>
          <a:noFill/>
          <a:ln w="9525">
            <a:noFill/>
            <a:miter lim="800000"/>
            <a:headEnd/>
            <a:tailEnd/>
          </a:ln>
        </p:spPr>
      </p:pic>
      <p:pic>
        <p:nvPicPr>
          <p:cNvPr id="355338" name="Picture 10" descr="CAIR027"/>
          <p:cNvPicPr>
            <a:picLocks noChangeAspect="1" noChangeArrowheads="1"/>
          </p:cNvPicPr>
          <p:nvPr/>
        </p:nvPicPr>
        <p:blipFill>
          <a:blip r:embed="rId5"/>
          <a:srcRect/>
          <a:stretch>
            <a:fillRect/>
          </a:stretch>
        </p:blipFill>
        <p:spPr bwMode="auto">
          <a:xfrm>
            <a:off x="107950" y="3573463"/>
            <a:ext cx="2536825" cy="3276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type="lt">
                                    <p:tmPct val="100000"/>
                                  </p:iterate>
                                  <p:childTnLst>
                                    <p:set>
                                      <p:cBhvr>
                                        <p:cTn id="6" dur="1" fill="hold">
                                          <p:stCondLst>
                                            <p:cond delay="0"/>
                                          </p:stCondLst>
                                        </p:cTn>
                                        <p:tgtEl>
                                          <p:spTgt spid="355334"/>
                                        </p:tgtEl>
                                        <p:attrNameLst>
                                          <p:attrName>style.visibility</p:attrName>
                                        </p:attrNameLst>
                                      </p:cBhvr>
                                      <p:to>
                                        <p:strVal val="visible"/>
                                      </p:to>
                                    </p:set>
                                    <p:animEffect transition="in" filter="wipe(up)">
                                      <p:cBhvr>
                                        <p:cTn id="7" dur="75"/>
                                        <p:tgtEl>
                                          <p:spTgt spid="355334"/>
                                        </p:tgtEl>
                                      </p:cBhvr>
                                    </p:animEffect>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355335">
                                            <p:bg/>
                                          </p:spTgt>
                                        </p:tgtEl>
                                        <p:attrNameLst>
                                          <p:attrName>style.visibility</p:attrName>
                                        </p:attrNameLst>
                                      </p:cBhvr>
                                      <p:to>
                                        <p:strVal val="visible"/>
                                      </p:to>
                                    </p:set>
                                    <p:anim calcmode="lin" valueType="num">
                                      <p:cBhvr additive="base">
                                        <p:cTn id="12" dur="300" fill="hold"/>
                                        <p:tgtEl>
                                          <p:spTgt spid="355335">
                                            <p:bg/>
                                          </p:spTgt>
                                        </p:tgtEl>
                                        <p:attrNameLst>
                                          <p:attrName>ppt_x</p:attrName>
                                        </p:attrNameLst>
                                      </p:cBhvr>
                                      <p:tavLst>
                                        <p:tav tm="0">
                                          <p:val>
                                            <p:strVal val="0-#ppt_w/2"/>
                                          </p:val>
                                        </p:tav>
                                        <p:tav tm="100000">
                                          <p:val>
                                            <p:strVal val="#ppt_x"/>
                                          </p:val>
                                        </p:tav>
                                      </p:tavLst>
                                    </p:anim>
                                    <p:anim calcmode="lin" valueType="num">
                                      <p:cBhvr additive="base">
                                        <p:cTn id="13" dur="300" fill="hold"/>
                                        <p:tgtEl>
                                          <p:spTgt spid="355335">
                                            <p:bg/>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355336"/>
                                        </p:tgtEl>
                                        <p:attrNameLst>
                                          <p:attrName>style.visibility</p:attrName>
                                        </p:attrNameLst>
                                      </p:cBhvr>
                                      <p:to>
                                        <p:strVal val="visible"/>
                                      </p:to>
                                    </p:set>
                                    <p:animEffect transition="in" filter="strips(downLeft)">
                                      <p:cBhvr>
                                        <p:cTn id="18" dur="500"/>
                                        <p:tgtEl>
                                          <p:spTgt spid="355336"/>
                                        </p:tgtEl>
                                      </p:cBhvr>
                                    </p:animEffect>
                                  </p:childTnLst>
                                  <p:subTnLst>
                                    <p:audio>
                                      <p:cMediaNode>
                                        <p:cTn display="0" masterRel="sameClick">
                                          <p:stCondLst>
                                            <p:cond evt="begin" delay="0">
                                              <p:tn val="16"/>
                                            </p:cond>
                                          </p:stCondLst>
                                          <p:endCondLst>
                                            <p:cond evt="onStopAudio" delay="0">
                                              <p:tgtEl>
                                                <p:sldTgt/>
                                              </p:tgtEl>
                                            </p:cond>
                                          </p:endCondLst>
                                        </p:cTn>
                                        <p:tgtEl>
                                          <p:sndTgt r:embed="rId4" name="chimes.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55337"/>
                                        </p:tgtEl>
                                        <p:attrNameLst>
                                          <p:attrName>style.visibility</p:attrName>
                                        </p:attrNameLst>
                                      </p:cBhvr>
                                      <p:to>
                                        <p:strVal val="visible"/>
                                      </p:to>
                                    </p:set>
                                    <p:anim calcmode="lin" valueType="num">
                                      <p:cBhvr additive="base">
                                        <p:cTn id="23" dur="500" fill="hold"/>
                                        <p:tgtEl>
                                          <p:spTgt spid="355337"/>
                                        </p:tgtEl>
                                        <p:attrNameLst>
                                          <p:attrName>ppt_x</p:attrName>
                                        </p:attrNameLst>
                                      </p:cBhvr>
                                      <p:tavLst>
                                        <p:tav tm="0">
                                          <p:val>
                                            <p:strVal val="#ppt_x"/>
                                          </p:val>
                                        </p:tav>
                                        <p:tav tm="100000">
                                          <p:val>
                                            <p:strVal val="#ppt_x"/>
                                          </p:val>
                                        </p:tav>
                                      </p:tavLst>
                                    </p:anim>
                                    <p:anim calcmode="lin" valueType="num">
                                      <p:cBhvr additive="base">
                                        <p:cTn id="24" dur="500" fill="hold"/>
                                        <p:tgtEl>
                                          <p:spTgt spid="35533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55338"/>
                                        </p:tgtEl>
                                        <p:attrNameLst>
                                          <p:attrName>style.visibility</p:attrName>
                                        </p:attrNameLst>
                                      </p:cBhvr>
                                      <p:to>
                                        <p:strVal val="visible"/>
                                      </p:to>
                                    </p:set>
                                    <p:anim calcmode="lin" valueType="num">
                                      <p:cBhvr additive="base">
                                        <p:cTn id="29" dur="500" fill="hold"/>
                                        <p:tgtEl>
                                          <p:spTgt spid="355338"/>
                                        </p:tgtEl>
                                        <p:attrNameLst>
                                          <p:attrName>ppt_x</p:attrName>
                                        </p:attrNameLst>
                                      </p:cBhvr>
                                      <p:tavLst>
                                        <p:tav tm="0">
                                          <p:val>
                                            <p:strVal val="#ppt_x"/>
                                          </p:val>
                                        </p:tav>
                                        <p:tav tm="100000">
                                          <p:val>
                                            <p:strVal val="#ppt_x"/>
                                          </p:val>
                                        </p:tav>
                                      </p:tavLst>
                                    </p:anim>
                                    <p:anim calcmode="lin" valueType="num">
                                      <p:cBhvr additive="base">
                                        <p:cTn id="30" dur="500" fill="hold"/>
                                        <p:tgtEl>
                                          <p:spTgt spid="355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4" grpId="0" animBg="1" autoUpdateAnimBg="0"/>
      <p:bldP spid="355335" grpId="0" build="p" animBg="1" autoUpdateAnimBg="0"/>
      <p:bldP spid="35533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smtClean="0"/>
          </a:p>
        </p:txBody>
      </p:sp>
      <p:sp>
        <p:nvSpPr>
          <p:cNvPr id="16387" name="Rectangle 3"/>
          <p:cNvSpPr>
            <a:spLocks noGrp="1" noChangeArrowheads="1"/>
          </p:cNvSpPr>
          <p:nvPr>
            <p:ph type="body" idx="1"/>
          </p:nvPr>
        </p:nvSpPr>
        <p:spPr/>
        <p:txBody>
          <a:bodyPr/>
          <a:lstStyle/>
          <a:p>
            <a:pPr eaLnBrk="1" hangingPunct="1"/>
            <a:endParaRPr lang="en-US" smtClean="0"/>
          </a:p>
        </p:txBody>
      </p:sp>
      <p:pic>
        <p:nvPicPr>
          <p:cNvPr id="16388" name="Picture 4" descr="صورة4"/>
          <p:cNvPicPr>
            <a:picLocks noChangeAspect="1" noChangeArrowheads="1"/>
          </p:cNvPicPr>
          <p:nvPr/>
        </p:nvPicPr>
        <p:blipFill>
          <a:blip r:embed="rId3"/>
          <a:srcRect/>
          <a:stretch>
            <a:fillRect/>
          </a:stretch>
        </p:blipFill>
        <p:spPr bwMode="auto">
          <a:xfrm>
            <a:off x="0" y="-242888"/>
            <a:ext cx="9144000" cy="7239001"/>
          </a:xfrm>
          <a:prstGeom prst="rect">
            <a:avLst/>
          </a:prstGeom>
          <a:noFill/>
          <a:ln w="9525">
            <a:noFill/>
            <a:miter lim="800000"/>
            <a:headEnd/>
            <a:tailEnd/>
          </a:ln>
        </p:spPr>
      </p:pic>
      <p:sp>
        <p:nvSpPr>
          <p:cNvPr id="16389" name="Text Box 5"/>
          <p:cNvSpPr txBox="1">
            <a:spLocks noChangeArrowheads="1"/>
          </p:cNvSpPr>
          <p:nvPr/>
        </p:nvSpPr>
        <p:spPr bwMode="auto">
          <a:xfrm>
            <a:off x="2411413" y="2636838"/>
            <a:ext cx="2447925" cy="457200"/>
          </a:xfrm>
          <a:prstGeom prst="rect">
            <a:avLst/>
          </a:prstGeom>
          <a:noFill/>
          <a:ln w="12700" cap="sq" algn="ctr">
            <a:noFill/>
            <a:miter lim="800000"/>
            <a:headEnd/>
            <a:tailEnd/>
          </a:ln>
        </p:spPr>
        <p:txBody>
          <a:bodyPr>
            <a:spAutoFit/>
          </a:bodyPr>
          <a:lstStyle/>
          <a:p>
            <a:pPr>
              <a:spcBef>
                <a:spcPct val="50000"/>
              </a:spcBef>
            </a:pPr>
            <a:endParaRPr lang="en-US" sz="2400">
              <a:latin typeface="Arial" pitchFamily="34" charset="0"/>
            </a:endParaRPr>
          </a:p>
        </p:txBody>
      </p:sp>
      <p:sp>
        <p:nvSpPr>
          <p:cNvPr id="363526" name="Text Box 6"/>
          <p:cNvSpPr txBox="1">
            <a:spLocks noChangeArrowheads="1"/>
          </p:cNvSpPr>
          <p:nvPr/>
        </p:nvSpPr>
        <p:spPr bwMode="auto">
          <a:xfrm rot="-902168">
            <a:off x="2490788" y="2547938"/>
            <a:ext cx="2325687" cy="2282825"/>
          </a:xfrm>
          <a:prstGeom prst="rect">
            <a:avLst/>
          </a:prstGeom>
          <a:noFill/>
          <a:ln w="12700" cap="sq" algn="ctr">
            <a:noFill/>
            <a:miter lim="800000"/>
            <a:headEnd/>
            <a:tailEnd/>
          </a:ln>
        </p:spPr>
        <p:txBody>
          <a:bodyPr>
            <a:spAutoFit/>
          </a:bodyPr>
          <a:lstStyle/>
          <a:p>
            <a:pPr algn="ctr">
              <a:spcBef>
                <a:spcPct val="50000"/>
              </a:spcBef>
            </a:pPr>
            <a:r>
              <a:rPr lang="ar-SA" sz="2400">
                <a:latin typeface="Arial" pitchFamily="34" charset="0"/>
              </a:rPr>
              <a:t>مشاعل الخميس                         نوف المزيد </a:t>
            </a:r>
          </a:p>
          <a:p>
            <a:pPr algn="ctr">
              <a:spcBef>
                <a:spcPct val="50000"/>
              </a:spcBef>
            </a:pPr>
            <a:r>
              <a:rPr lang="ar-SA" sz="2400">
                <a:latin typeface="Arial" pitchFamily="34" charset="0"/>
              </a:rPr>
              <a:t>البندري الدامك                                      فاطمه العنزي </a:t>
            </a:r>
          </a:p>
          <a:p>
            <a:pPr algn="ctr">
              <a:spcBef>
                <a:spcPct val="50000"/>
              </a:spcBef>
            </a:pPr>
            <a:r>
              <a:rPr lang="ar-SA" sz="2400">
                <a:latin typeface="Arial" pitchFamily="34" charset="0"/>
              </a:rPr>
              <a:t>نوال الزمزمي             </a:t>
            </a:r>
            <a:endParaRPr lang="en-US" sz="2400">
              <a:latin typeface="Arial" pitchFamily="34" charset="0"/>
            </a:endParaRPr>
          </a:p>
        </p:txBody>
      </p:sp>
      <p:sp>
        <p:nvSpPr>
          <p:cNvPr id="363527" name="Text Box 7"/>
          <p:cNvSpPr txBox="1">
            <a:spLocks noChangeArrowheads="1"/>
          </p:cNvSpPr>
          <p:nvPr/>
        </p:nvSpPr>
        <p:spPr bwMode="auto">
          <a:xfrm rot="-831325">
            <a:off x="2111375" y="1965325"/>
            <a:ext cx="2087563" cy="579438"/>
          </a:xfrm>
          <a:prstGeom prst="rect">
            <a:avLst/>
          </a:prstGeom>
          <a:noFill/>
          <a:ln w="12700" cap="sq" algn="ctr">
            <a:noFill/>
            <a:miter lim="800000"/>
            <a:headEnd/>
            <a:tailEnd/>
          </a:ln>
        </p:spPr>
        <p:txBody>
          <a:bodyPr>
            <a:spAutoFit/>
          </a:bodyPr>
          <a:lstStyle/>
          <a:p>
            <a:pPr algn="ctr">
              <a:spcBef>
                <a:spcPct val="50000"/>
              </a:spcBef>
            </a:pPr>
            <a:r>
              <a:rPr lang="ar-SA" sz="3200">
                <a:latin typeface="Arial" pitchFamily="34" charset="0"/>
              </a:rPr>
              <a:t>اعداد</a:t>
            </a:r>
            <a:endParaRPr lang="en-US" sz="3200">
              <a:latin typeface="Arial" pitchFamily="34" charset="0"/>
            </a:endParaRPr>
          </a:p>
        </p:txBody>
      </p:sp>
      <p:sp>
        <p:nvSpPr>
          <p:cNvPr id="16392" name="مربع نص 9"/>
          <p:cNvSpPr txBox="1">
            <a:spLocks noChangeArrowheads="1"/>
          </p:cNvSpPr>
          <p:nvPr/>
        </p:nvSpPr>
        <p:spPr bwMode="auto">
          <a:xfrm rot="1195902">
            <a:off x="4843463" y="2682875"/>
            <a:ext cx="2143125" cy="954088"/>
          </a:xfrm>
          <a:prstGeom prst="rect">
            <a:avLst/>
          </a:prstGeom>
          <a:noFill/>
          <a:ln w="9525">
            <a:noFill/>
            <a:miter lim="800000"/>
            <a:headEnd/>
            <a:tailEnd/>
          </a:ln>
        </p:spPr>
        <p:txBody>
          <a:bodyPr>
            <a:spAutoFit/>
          </a:bodyPr>
          <a:lstStyle/>
          <a:p>
            <a:pPr algn="ctr"/>
            <a:r>
              <a:rPr lang="ar-SA" sz="2800"/>
              <a:t>إشراف</a:t>
            </a:r>
          </a:p>
          <a:p>
            <a:pPr algn="ctr"/>
            <a:r>
              <a:rPr lang="ar-SA" sz="2800"/>
              <a:t>د عبير منسي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63527">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7" presetClass="entr" presetSubtype="4" fill="hold" grpId="0" nodeType="clickEffect">
                                  <p:stCondLst>
                                    <p:cond delay="0"/>
                                  </p:stCondLst>
                                  <p:childTnLst>
                                    <p:set>
                                      <p:cBhvr>
                                        <p:cTn id="10" dur="1" fill="hold">
                                          <p:stCondLst>
                                            <p:cond delay="0"/>
                                          </p:stCondLst>
                                        </p:cTn>
                                        <p:tgtEl>
                                          <p:spTgt spid="363526"/>
                                        </p:tgtEl>
                                        <p:attrNameLst>
                                          <p:attrName>style.visibility</p:attrName>
                                        </p:attrNameLst>
                                      </p:cBhvr>
                                      <p:to>
                                        <p:strVal val="visible"/>
                                      </p:to>
                                    </p:set>
                                    <p:anim calcmode="lin" valueType="num">
                                      <p:cBhvr additive="base">
                                        <p:cTn id="11" dur="5000" fill="hold"/>
                                        <p:tgtEl>
                                          <p:spTgt spid="363526"/>
                                        </p:tgtEl>
                                        <p:attrNameLst>
                                          <p:attrName>ppt_x</p:attrName>
                                        </p:attrNameLst>
                                      </p:cBhvr>
                                      <p:tavLst>
                                        <p:tav tm="0">
                                          <p:val>
                                            <p:strVal val="#ppt_x"/>
                                          </p:val>
                                        </p:tav>
                                        <p:tav tm="100000">
                                          <p:val>
                                            <p:strVal val="#ppt_x"/>
                                          </p:val>
                                        </p:tav>
                                      </p:tavLst>
                                    </p:anim>
                                    <p:anim calcmode="lin" valueType="num">
                                      <p:cBhvr additive="base">
                                        <p:cTn id="12" dur="5000" fill="hold"/>
                                        <p:tgtEl>
                                          <p:spTgt spid="3635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pPr eaLnBrk="1" hangingPunct="1"/>
            <a:endParaRPr lang="en-US" smtClean="0"/>
          </a:p>
        </p:txBody>
      </p:sp>
      <p:pic>
        <p:nvPicPr>
          <p:cNvPr id="17411" name="Picture 13" descr="allah27[1]"/>
          <p:cNvPicPr>
            <a:picLocks noGrp="1" noChangeAspect="1" noChangeArrowheads="1"/>
          </p:cNvPicPr>
          <p:nvPr>
            <p:ph idx="1"/>
          </p:nvPr>
        </p:nvPicPr>
        <p:blipFill>
          <a:blip r:embed="rId3"/>
          <a:srcRect/>
          <a:stretch>
            <a:fillRect/>
          </a:stretch>
        </p:blipFill>
        <p:spPr>
          <a:xfrm>
            <a:off x="0" y="0"/>
            <a:ext cx="9144000" cy="6858000"/>
          </a:xfrm>
        </p:spPr>
      </p:pic>
    </p:spTree>
  </p:cSld>
  <p:clrMapOvr>
    <a:masterClrMapping/>
  </p:clrMapOvr>
  <p:transition spd="slow">
    <p:split dir="in"/>
  </p:transition>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2000" b="1" i="0" u="none" strike="noStrike" cap="none" normalizeH="0" baseline="0" smtClean="0">
            <a:ln>
              <a:noFill/>
            </a:ln>
            <a:solidFill>
              <a:schemeClr val="tx1"/>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2000" b="1" i="0" u="none" strike="noStrike" cap="none" normalizeH="0" baseline="0" smtClean="0">
            <a:ln>
              <a:noFill/>
            </a:ln>
            <a:solidFill>
              <a:schemeClr val="tx1"/>
            </a:solidFill>
            <a:effectLst/>
            <a:latin typeface="Tahoma" pitchFamily="34" charset="0"/>
            <a:cs typeface="Arial"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B265A5B3B86F4390D0513EE0357B32" ma:contentTypeVersion="1" ma:contentTypeDescription="Create a new document." ma:contentTypeScope="" ma:versionID="70f6636d02541df9a97543ac2ee39243">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86D7D7-84DA-4BAC-ABF8-44882887FFFE}">
  <ds:schemaRefs>
    <ds:schemaRef ds:uri="http://schemas.microsoft.com/office/2006/metadata/properties"/>
    <ds:schemaRef ds:uri="http://schemas.microsoft.com/sharepoint/v3"/>
  </ds:schemaRefs>
</ds:datastoreItem>
</file>

<file path=customXml/itemProps2.xml><?xml version="1.0" encoding="utf-8"?>
<ds:datastoreItem xmlns:ds="http://schemas.openxmlformats.org/officeDocument/2006/customXml" ds:itemID="{3FC8D69F-1C83-4C7F-8595-E369F5E238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4FAB1236-5DD5-4853-B844-9F827E9D92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2821</TotalTime>
  <Words>1055</Words>
  <Application>Microsoft PowerPoint</Application>
  <PresentationFormat>عرض على الشاشة (3:4)‏</PresentationFormat>
  <Paragraphs>125</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Blends</vt:lpstr>
      <vt:lpstr>وكان الهدف من مشروع NCTM هو :</vt:lpstr>
      <vt:lpstr>الشريحة 2</vt:lpstr>
      <vt:lpstr>الشريحة 3</vt:lpstr>
      <vt:lpstr>المفاهيم الرياضية للطفل من سن ثلاث الى ست سنوات</vt:lpstr>
      <vt:lpstr>الشريحة 5</vt:lpstr>
      <vt:lpstr>الشريحة 6</vt:lpstr>
      <vt:lpstr>الشريحة 7</vt:lpstr>
      <vt:lpstr>الشريحة 8</vt:lpstr>
      <vt:lpstr>الشريحة 9</vt:lpstr>
      <vt:lpstr>الشريحة 10</vt:lpstr>
      <vt:lpstr>الشريحة 11</vt:lpstr>
      <vt:lpstr> </vt:lpstr>
      <vt:lpstr>الشريحة 13</vt:lpstr>
      <vt:lpstr>الشريحة 14</vt:lpstr>
      <vt:lpstr>الشريحة 15</vt:lpstr>
    </vt:vector>
  </TitlesOfParts>
  <Company>CSC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مهرجان الأعداد الصحيحة</dc:title>
  <dc:creator>Raed Al Brikan</dc:creator>
  <cp:lastModifiedBy>منال</cp:lastModifiedBy>
  <cp:revision>157</cp:revision>
  <dcterms:created xsi:type="dcterms:W3CDTF">2006-03-06T14:41:04Z</dcterms:created>
  <dcterms:modified xsi:type="dcterms:W3CDTF">2012-11-06T12:46:48Z</dcterms:modified>
</cp:coreProperties>
</file>