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
  </p:notesMasterIdLst>
  <p:sldIdLst>
    <p:sldId id="257" r:id="rId2"/>
    <p:sldId id="273" r:id="rId3"/>
    <p:sldId id="284" r:id="rId4"/>
    <p:sldId id="288" r:id="rId5"/>
    <p:sldId id="281" r:id="rId6"/>
  </p:sldIdLst>
  <p:sldSz cx="9144000" cy="6858000" type="screen4x3"/>
  <p:notesSz cx="6858000" cy="9144000"/>
  <p:defaultTextStyle>
    <a:defPPr>
      <a:defRPr lang="ar-SA"/>
    </a:defPPr>
    <a:lvl1pPr algn="r" rtl="1" fontAlgn="base">
      <a:spcBef>
        <a:spcPct val="0"/>
      </a:spcBef>
      <a:spcAft>
        <a:spcPct val="0"/>
      </a:spcAft>
      <a:defRPr sz="2400" kern="1200">
        <a:solidFill>
          <a:schemeClr val="tx1"/>
        </a:solidFill>
        <a:latin typeface="Times New Roman" pitchFamily="18" charset="0"/>
        <a:ea typeface="+mn-ea"/>
        <a:cs typeface="+mn-cs"/>
      </a:defRPr>
    </a:lvl1pPr>
    <a:lvl2pPr marL="457200" algn="r" rtl="1" fontAlgn="base">
      <a:spcBef>
        <a:spcPct val="0"/>
      </a:spcBef>
      <a:spcAft>
        <a:spcPct val="0"/>
      </a:spcAft>
      <a:defRPr sz="2400" kern="1200">
        <a:solidFill>
          <a:schemeClr val="tx1"/>
        </a:solidFill>
        <a:latin typeface="Times New Roman" pitchFamily="18" charset="0"/>
        <a:ea typeface="+mn-ea"/>
        <a:cs typeface="+mn-cs"/>
      </a:defRPr>
    </a:lvl2pPr>
    <a:lvl3pPr marL="914400" algn="r" rtl="1" fontAlgn="base">
      <a:spcBef>
        <a:spcPct val="0"/>
      </a:spcBef>
      <a:spcAft>
        <a:spcPct val="0"/>
      </a:spcAft>
      <a:defRPr sz="2400" kern="1200">
        <a:solidFill>
          <a:schemeClr val="tx1"/>
        </a:solidFill>
        <a:latin typeface="Times New Roman" pitchFamily="18" charset="0"/>
        <a:ea typeface="+mn-ea"/>
        <a:cs typeface="+mn-cs"/>
      </a:defRPr>
    </a:lvl3pPr>
    <a:lvl4pPr marL="1371600" algn="r" rtl="1" fontAlgn="base">
      <a:spcBef>
        <a:spcPct val="0"/>
      </a:spcBef>
      <a:spcAft>
        <a:spcPct val="0"/>
      </a:spcAft>
      <a:defRPr sz="2400" kern="1200">
        <a:solidFill>
          <a:schemeClr val="tx1"/>
        </a:solidFill>
        <a:latin typeface="Times New Roman" pitchFamily="18" charset="0"/>
        <a:ea typeface="+mn-ea"/>
        <a:cs typeface="+mn-cs"/>
      </a:defRPr>
    </a:lvl4pPr>
    <a:lvl5pPr marL="1828800" algn="r" rtl="1" fontAlgn="base">
      <a:spcBef>
        <a:spcPct val="0"/>
      </a:spcBef>
      <a:spcAft>
        <a:spcPct val="0"/>
      </a:spcAft>
      <a:defRPr sz="2400" kern="1200">
        <a:solidFill>
          <a:schemeClr val="tx1"/>
        </a:solidFill>
        <a:latin typeface="Times New Roman" pitchFamily="18" charset="0"/>
        <a:ea typeface="+mn-ea"/>
        <a:cs typeface="+mn-cs"/>
      </a:defRPr>
    </a:lvl5pPr>
    <a:lvl6pPr marL="2286000" algn="r" defTabSz="914400" rtl="1" eaLnBrk="1" latinLnBrk="0" hangingPunct="1">
      <a:defRPr sz="2400" kern="1200">
        <a:solidFill>
          <a:schemeClr val="tx1"/>
        </a:solidFill>
        <a:latin typeface="Times New Roman" pitchFamily="18" charset="0"/>
        <a:ea typeface="+mn-ea"/>
        <a:cs typeface="+mn-cs"/>
      </a:defRPr>
    </a:lvl6pPr>
    <a:lvl7pPr marL="2743200" algn="r" defTabSz="914400" rtl="1" eaLnBrk="1" latinLnBrk="0" hangingPunct="1">
      <a:defRPr sz="2400" kern="1200">
        <a:solidFill>
          <a:schemeClr val="tx1"/>
        </a:solidFill>
        <a:latin typeface="Times New Roman" pitchFamily="18" charset="0"/>
        <a:ea typeface="+mn-ea"/>
        <a:cs typeface="+mn-cs"/>
      </a:defRPr>
    </a:lvl7pPr>
    <a:lvl8pPr marL="3200400" algn="r" defTabSz="914400" rtl="1" eaLnBrk="1" latinLnBrk="0" hangingPunct="1">
      <a:defRPr sz="2400" kern="1200">
        <a:solidFill>
          <a:schemeClr val="tx1"/>
        </a:solidFill>
        <a:latin typeface="Times New Roman" pitchFamily="18" charset="0"/>
        <a:ea typeface="+mn-ea"/>
        <a:cs typeface="+mn-cs"/>
      </a:defRPr>
    </a:lvl8pPr>
    <a:lvl9pPr marL="3657600" algn="r" defTabSz="914400" rtl="1"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a Posy Ana" initials="AP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CC3300"/>
    <a:srgbClr val="0066FF"/>
    <a:srgbClr val="33CCCC"/>
    <a:srgbClr val="4D4D4D"/>
    <a:srgbClr val="0080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inimized">
    <p:restoredLeft sz="65385" autoAdjust="0"/>
    <p:restoredTop sz="94491" autoAdjust="0"/>
  </p:normalViewPr>
  <p:slideViewPr>
    <p:cSldViewPr>
      <p:cViewPr varScale="1">
        <p:scale>
          <a:sx n="73" d="100"/>
          <a:sy n="73" d="100"/>
        </p:scale>
        <p:origin x="-1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06BF932-7557-4064-B899-227DC34C2846}" type="datetimeFigureOut">
              <a:rPr lang="ar-EG" smtClean="0"/>
              <a:pPr/>
              <a:t>16/12/1433</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73CC6CA-23A1-49E4-86B1-68D469771AB3}" type="slidenum">
              <a:rPr lang="ar-EG" smtClean="0"/>
              <a:pPr/>
              <a:t>‹#›</a:t>
            </a:fld>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DBE63565-5F2D-47BD-B3ED-62E5C5F8DD33}"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2BD1BD25-E9DB-4BB7-B103-AE4F3DF40C67}"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03084D6-99DC-4776-8874-2DB2D4AC6DE0}"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B2474DF7-6F38-49B0-9255-7F26969FF576}"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F7DC28DF-D01B-471C-A9ED-B38A9198FAB3}"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1BB14460-8259-45AD-8EF0-9992A9A9F8C1}"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733FA576-EE16-4B88-8220-4AE113C9F6F5}"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2E7447D-B105-4154-A141-A43A17D0E45D}"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399927E0-9EFC-4313-B80A-1D0CA8028D10}"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833E081-6AC8-4F54-9202-D37BCE50EF67}"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19972B19-8D46-44E4-BD03-6CA4DE829BA1}"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cs typeface="Times New Roman" pitchFamily="18" charset="0"/>
              </a:defRPr>
            </a:lvl1pPr>
          </a:lstStyle>
          <a:p>
            <a:fld id="{959BB22E-8206-4208-A114-3E9AFEF79405}"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Times New Roman" pitchFamily="18" charset="0"/>
          <a:cs typeface="Arial" pitchFamily="34" charset="0"/>
        </a:defRPr>
      </a:lvl2pPr>
      <a:lvl3pPr algn="ctr" rtl="1" fontAlgn="base">
        <a:spcBef>
          <a:spcPct val="0"/>
        </a:spcBef>
        <a:spcAft>
          <a:spcPct val="0"/>
        </a:spcAft>
        <a:defRPr sz="4400">
          <a:solidFill>
            <a:schemeClr val="tx2"/>
          </a:solidFill>
          <a:latin typeface="Times New Roman" pitchFamily="18" charset="0"/>
          <a:cs typeface="Arial" pitchFamily="34" charset="0"/>
        </a:defRPr>
      </a:lvl3pPr>
      <a:lvl4pPr algn="ctr" rtl="1" fontAlgn="base">
        <a:spcBef>
          <a:spcPct val="0"/>
        </a:spcBef>
        <a:spcAft>
          <a:spcPct val="0"/>
        </a:spcAft>
        <a:defRPr sz="4400">
          <a:solidFill>
            <a:schemeClr val="tx2"/>
          </a:solidFill>
          <a:latin typeface="Times New Roman" pitchFamily="18" charset="0"/>
          <a:cs typeface="Arial" pitchFamily="34" charset="0"/>
        </a:defRPr>
      </a:lvl4pPr>
      <a:lvl5pPr algn="ctr" rtl="1" fontAlgn="base">
        <a:spcBef>
          <a:spcPct val="0"/>
        </a:spcBef>
        <a:spcAft>
          <a:spcPct val="0"/>
        </a:spcAft>
        <a:defRPr sz="4400">
          <a:solidFill>
            <a:schemeClr val="tx2"/>
          </a:solidFill>
          <a:latin typeface="Times New Roman" pitchFamily="18" charset="0"/>
          <a:cs typeface="Arial" pitchFamily="34" charset="0"/>
        </a:defRPr>
      </a:lvl5pPr>
      <a:lvl6pPr marL="457200" algn="ctr" rtl="1" fontAlgn="base">
        <a:spcBef>
          <a:spcPct val="0"/>
        </a:spcBef>
        <a:spcAft>
          <a:spcPct val="0"/>
        </a:spcAft>
        <a:defRPr sz="4400">
          <a:solidFill>
            <a:schemeClr val="tx2"/>
          </a:solidFill>
          <a:latin typeface="Times New Roman" pitchFamily="18" charset="0"/>
          <a:cs typeface="Arial" pitchFamily="34" charset="0"/>
        </a:defRPr>
      </a:lvl6pPr>
      <a:lvl7pPr marL="914400" algn="ctr" rtl="1" fontAlgn="base">
        <a:spcBef>
          <a:spcPct val="0"/>
        </a:spcBef>
        <a:spcAft>
          <a:spcPct val="0"/>
        </a:spcAft>
        <a:defRPr sz="4400">
          <a:solidFill>
            <a:schemeClr val="tx2"/>
          </a:solidFill>
          <a:latin typeface="Times New Roman" pitchFamily="18" charset="0"/>
          <a:cs typeface="Arial" pitchFamily="34" charset="0"/>
        </a:defRPr>
      </a:lvl7pPr>
      <a:lvl8pPr marL="1371600" algn="ctr" rtl="1" fontAlgn="base">
        <a:spcBef>
          <a:spcPct val="0"/>
        </a:spcBef>
        <a:spcAft>
          <a:spcPct val="0"/>
        </a:spcAft>
        <a:defRPr sz="4400">
          <a:solidFill>
            <a:schemeClr val="tx2"/>
          </a:solidFill>
          <a:latin typeface="Times New Roman" pitchFamily="18" charset="0"/>
          <a:cs typeface="Arial" pitchFamily="34" charset="0"/>
        </a:defRPr>
      </a:lvl8pPr>
      <a:lvl9pPr marL="1828800" algn="ctr" rtl="1"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مربع نص 2"/>
          <p:cNvSpPr txBox="1"/>
          <p:nvPr/>
        </p:nvSpPr>
        <p:spPr>
          <a:xfrm>
            <a:off x="1285852" y="3231063"/>
            <a:ext cx="6286544" cy="769441"/>
          </a:xfrm>
          <a:prstGeom prst="rect">
            <a:avLst/>
          </a:prstGeom>
          <a:noFill/>
        </p:spPr>
        <p:txBody>
          <a:bodyPr wrap="square" rtlCol="1">
            <a:spAutoFit/>
          </a:bodyPr>
          <a:lstStyle/>
          <a:p>
            <a:r>
              <a:rPr lang="ar-EG" sz="4400" dirty="0" smtClean="0">
                <a:solidFill>
                  <a:srgbClr val="C00000"/>
                </a:solidFill>
                <a:latin typeface="Monotype Koufi" pitchFamily="2" charset="-78"/>
                <a:ea typeface="Monotype Koufi" pitchFamily="2" charset="-78"/>
                <a:cs typeface="PT Bold Heading" pitchFamily="2" charset="-78"/>
              </a:rPr>
              <a:t>الشعر العربي في الأمريكتين</a:t>
            </a:r>
            <a:endParaRPr lang="ar-EG" sz="4400" dirty="0">
              <a:solidFill>
                <a:srgbClr val="C00000"/>
              </a:solidFill>
              <a:latin typeface="Monotype Koufi" pitchFamily="2" charset="-78"/>
              <a:ea typeface="Monotype Koufi" pitchFamily="2" charset="-78"/>
              <a:cs typeface="PT Bold Heading" pitchFamily="2" charset="-78"/>
            </a:endParaRPr>
          </a:p>
        </p:txBody>
      </p:sp>
      <p:sp>
        <p:nvSpPr>
          <p:cNvPr id="4" name="مربع نص 3"/>
          <p:cNvSpPr txBox="1"/>
          <p:nvPr/>
        </p:nvSpPr>
        <p:spPr>
          <a:xfrm>
            <a:off x="1714480" y="4485039"/>
            <a:ext cx="5572164" cy="584775"/>
          </a:xfrm>
          <a:prstGeom prst="rect">
            <a:avLst/>
          </a:prstGeom>
          <a:noFill/>
        </p:spPr>
        <p:txBody>
          <a:bodyPr wrap="square" rtlCol="1">
            <a:spAutoFit/>
          </a:bodyPr>
          <a:lstStyle/>
          <a:p>
            <a:pPr algn="ctr"/>
            <a:r>
              <a:rPr lang="ar-EG" sz="3200" i="1" dirty="0" smtClean="0">
                <a:solidFill>
                  <a:srgbClr val="0000FF"/>
                </a:solidFill>
                <a:latin typeface="Monotype Koufi" pitchFamily="2" charset="-78"/>
                <a:ea typeface="Monotype Koufi" pitchFamily="2" charset="-78"/>
                <a:cs typeface="PT Bold Heading" pitchFamily="2" charset="-78"/>
              </a:rPr>
              <a:t>أ.د/ سيد علي إسماعيل</a:t>
            </a:r>
          </a:p>
        </p:txBody>
      </p:sp>
      <p:pic>
        <p:nvPicPr>
          <p:cNvPr id="6" name="صورة 5" descr="شعار جامعة حلوان.JPG"/>
          <p:cNvPicPr>
            <a:picLocks noChangeAspect="1"/>
          </p:cNvPicPr>
          <p:nvPr/>
        </p:nvPicPr>
        <p:blipFill>
          <a:blip r:embed="rId3" cstate="print"/>
          <a:srcRect/>
          <a:stretch>
            <a:fillRect/>
          </a:stretch>
        </p:blipFill>
        <p:spPr bwMode="auto">
          <a:xfrm>
            <a:off x="3357554" y="1142984"/>
            <a:ext cx="2477061" cy="18573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6"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p:stCondLst>
                              <p:cond delay="2500"/>
                            </p:stCondLst>
                            <p:childTnLst>
                              <p:par>
                                <p:cTn id="28" presetID="35"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2000"/>
                                        <p:tgtEl>
                                          <p:spTgt spid="4"/>
                                        </p:tgtEl>
                                      </p:cBhvr>
                                    </p:animEffect>
                                    <p:anim calcmode="lin" valueType="num">
                                      <p:cBhvr>
                                        <p:cTn id="31" dur="2000" fill="hold"/>
                                        <p:tgtEl>
                                          <p:spTgt spid="4"/>
                                        </p:tgtEl>
                                        <p:attrNameLst>
                                          <p:attrName>style.rotation</p:attrName>
                                        </p:attrNameLst>
                                      </p:cBhvr>
                                      <p:tavLst>
                                        <p:tav tm="0">
                                          <p:val>
                                            <p:fltVal val="720"/>
                                          </p:val>
                                        </p:tav>
                                        <p:tav tm="100000">
                                          <p:val>
                                            <p:fltVal val="0"/>
                                          </p:val>
                                        </p:tav>
                                      </p:tavLst>
                                    </p:anim>
                                    <p:anim calcmode="lin" valueType="num">
                                      <p:cBhvr>
                                        <p:cTn id="32" dur="2000" fill="hold"/>
                                        <p:tgtEl>
                                          <p:spTgt spid="4"/>
                                        </p:tgtEl>
                                        <p:attrNameLst>
                                          <p:attrName>ppt_h</p:attrName>
                                        </p:attrNameLst>
                                      </p:cBhvr>
                                      <p:tavLst>
                                        <p:tav tm="0">
                                          <p:val>
                                            <p:fltVal val="0"/>
                                          </p:val>
                                        </p:tav>
                                        <p:tav tm="100000">
                                          <p:val>
                                            <p:strVal val="#ppt_h"/>
                                          </p:val>
                                        </p:tav>
                                      </p:tavLst>
                                    </p:anim>
                                    <p:anim calcmode="lin" valueType="num">
                                      <p:cBhvr>
                                        <p:cTn id="33"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مربع نص 5"/>
          <p:cNvSpPr txBox="1"/>
          <p:nvPr/>
        </p:nvSpPr>
        <p:spPr>
          <a:xfrm>
            <a:off x="2071670" y="1428736"/>
            <a:ext cx="6000792" cy="3970318"/>
          </a:xfrm>
          <a:prstGeom prst="rect">
            <a:avLst/>
          </a:prstGeom>
          <a:noFill/>
        </p:spPr>
        <p:txBody>
          <a:bodyPr wrap="square" rtlCol="1">
            <a:spAutoFit/>
          </a:bodyPr>
          <a:lstStyle/>
          <a:p>
            <a:pPr algn="just"/>
            <a:r>
              <a:rPr lang="ar-EG" sz="3600" b="1" dirty="0" smtClean="0"/>
              <a:t>قامت حركة التجديد الشعري في مصر، وفي الوقت نفسه – ودون اتفاق أو تنسيق أو علم – قامت في المهجر الأمريكي حركة مشابهة!! والسر في ذلك هو الاتصال بالفكر الغربي المتصل بالشعر من خلال الاتصال المباشر (المهجر) أو بالترجمة (في مصر).</a:t>
            </a:r>
            <a:endParaRPr lang="ar-EG"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مربع نص 1"/>
          <p:cNvSpPr txBox="1"/>
          <p:nvPr/>
        </p:nvSpPr>
        <p:spPr>
          <a:xfrm>
            <a:off x="785786" y="925281"/>
            <a:ext cx="7429552" cy="3539430"/>
          </a:xfrm>
          <a:prstGeom prst="rect">
            <a:avLst/>
          </a:prstGeom>
          <a:noFill/>
        </p:spPr>
        <p:txBody>
          <a:bodyPr wrap="square" rtlCol="1">
            <a:spAutoFit/>
          </a:bodyPr>
          <a:lstStyle/>
          <a:p>
            <a:pPr algn="just"/>
            <a:r>
              <a:rPr lang="ar-EG" sz="2800" b="1" dirty="0" smtClean="0">
                <a:solidFill>
                  <a:srgbClr val="0000FF"/>
                </a:solidFill>
                <a:latin typeface="Monotype Koufi" pitchFamily="2" charset="-78"/>
                <a:ea typeface="Monotype Koufi" pitchFamily="2" charset="-78"/>
                <a:cs typeface="Simplified Arabic" pitchFamily="2" charset="-78"/>
              </a:rPr>
              <a:t>الشعر في المهجر انقسم إلى قسمين: أمريكا الشمالية (</a:t>
            </a:r>
            <a:r>
              <a:rPr lang="ar-EG" sz="2800" b="1" dirty="0" smtClean="0">
                <a:solidFill>
                  <a:srgbClr val="FF0000"/>
                </a:solidFill>
                <a:latin typeface="Monotype Koufi" pitchFamily="2" charset="-78"/>
                <a:ea typeface="Monotype Koufi" pitchFamily="2" charset="-78"/>
                <a:cs typeface="Simplified Arabic" pitchFamily="2" charset="-78"/>
              </a:rPr>
              <a:t>الرابطة القلمية 1920</a:t>
            </a:r>
            <a:r>
              <a:rPr lang="ar-EG" sz="2800" b="1" dirty="0" smtClean="0">
                <a:solidFill>
                  <a:srgbClr val="0000FF"/>
                </a:solidFill>
                <a:latin typeface="Monotype Koufi" pitchFamily="2" charset="-78"/>
                <a:ea typeface="Monotype Koufi" pitchFamily="2" charset="-78"/>
                <a:cs typeface="Simplified Arabic" pitchFamily="2" charset="-78"/>
              </a:rPr>
              <a:t>) وأمريكا الجنوبية (</a:t>
            </a:r>
            <a:r>
              <a:rPr lang="ar-EG" sz="2800" b="1" dirty="0" smtClean="0">
                <a:solidFill>
                  <a:srgbClr val="FF0000"/>
                </a:solidFill>
                <a:latin typeface="Monotype Koufi" pitchFamily="2" charset="-78"/>
                <a:ea typeface="Monotype Koufi" pitchFamily="2" charset="-78"/>
                <a:cs typeface="Simplified Arabic" pitchFamily="2" charset="-78"/>
              </a:rPr>
              <a:t>العصبة الأندلسية 1932 في البرازيل</a:t>
            </a:r>
            <a:r>
              <a:rPr lang="ar-EG" sz="2800" b="1" dirty="0" smtClean="0">
                <a:solidFill>
                  <a:srgbClr val="0000FF"/>
                </a:solidFill>
                <a:latin typeface="Monotype Koufi" pitchFamily="2" charset="-78"/>
                <a:ea typeface="Monotype Koufi" pitchFamily="2" charset="-78"/>
                <a:cs typeface="Simplified Arabic" pitchFamily="2" charset="-78"/>
              </a:rPr>
              <a:t>)، وبينهما فروق ثلاثة:</a:t>
            </a:r>
          </a:p>
          <a:p>
            <a:pPr algn="just"/>
            <a:r>
              <a:rPr lang="ar-EG" sz="2800" b="1" dirty="0" smtClean="0">
                <a:solidFill>
                  <a:srgbClr val="0000FF"/>
                </a:solidFill>
                <a:latin typeface="Monotype Koufi" pitchFamily="2" charset="-78"/>
                <a:ea typeface="Monotype Koufi" pitchFamily="2" charset="-78"/>
                <a:cs typeface="Simplified Arabic" pitchFamily="2" charset="-78"/>
              </a:rPr>
              <a:t>1 – كم الإنتاج الشعري الجنوبي كان أكثر من الشمالي</a:t>
            </a:r>
          </a:p>
          <a:p>
            <a:pPr algn="just"/>
            <a:r>
              <a:rPr lang="ar-EG" sz="2800" b="1" dirty="0" smtClean="0">
                <a:solidFill>
                  <a:srgbClr val="0000FF"/>
                </a:solidFill>
                <a:latin typeface="Monotype Koufi" pitchFamily="2" charset="-78"/>
                <a:ea typeface="Monotype Koufi" pitchFamily="2" charset="-78"/>
                <a:cs typeface="Simplified Arabic" pitchFamily="2" charset="-78"/>
              </a:rPr>
              <a:t>2 – أكثر الكتابات النثرية في الجنوب كانت من قبل الشعراء</a:t>
            </a:r>
          </a:p>
          <a:p>
            <a:pPr algn="just"/>
            <a:r>
              <a:rPr lang="ar-EG" sz="2800" b="1" dirty="0" smtClean="0">
                <a:solidFill>
                  <a:srgbClr val="0000FF"/>
                </a:solidFill>
                <a:latin typeface="Monotype Koufi" pitchFamily="2" charset="-78"/>
                <a:ea typeface="Monotype Koufi" pitchFamily="2" charset="-78"/>
                <a:cs typeface="Simplified Arabic" pitchFamily="2" charset="-78"/>
              </a:rPr>
              <a:t>3 – رغم قلة الشعراء في الشمال وقلة إنتاجهم الشعري، إلا أنهم كانوا أصحاب ثورة التجديد في الشكل والمضمون واللغة، وهم الذين أفلحوا في إدخال الرومانسية في مجال الشعر.</a:t>
            </a:r>
            <a:endParaRPr lang="ar-EG" sz="2800" b="1" dirty="0">
              <a:solidFill>
                <a:srgbClr val="0000FF"/>
              </a:solidFill>
              <a:latin typeface="Monotype Koufi" pitchFamily="2" charset="-78"/>
              <a:ea typeface="Monotype Koufi" pitchFamily="2" charset="-78"/>
              <a:cs typeface="Simplified Arabic" pitchFamily="2" charset="-78"/>
            </a:endParaRPr>
          </a:p>
        </p:txBody>
      </p:sp>
      <p:sp>
        <p:nvSpPr>
          <p:cNvPr id="10" name="مربع نص 9"/>
          <p:cNvSpPr txBox="1"/>
          <p:nvPr/>
        </p:nvSpPr>
        <p:spPr>
          <a:xfrm>
            <a:off x="938186" y="4544335"/>
            <a:ext cx="7429552" cy="1384995"/>
          </a:xfrm>
          <a:prstGeom prst="rect">
            <a:avLst/>
          </a:prstGeom>
          <a:noFill/>
        </p:spPr>
        <p:txBody>
          <a:bodyPr wrap="square" rtlCol="1">
            <a:spAutoFit/>
          </a:bodyPr>
          <a:lstStyle/>
          <a:p>
            <a:pPr algn="just"/>
            <a:r>
              <a:rPr lang="ar-EG" sz="2800" b="1" dirty="0" smtClean="0">
                <a:latin typeface="Monotype Koufi" pitchFamily="2" charset="-78"/>
                <a:ea typeface="Monotype Koufi" pitchFamily="2" charset="-78"/>
                <a:cs typeface="Simplified Arabic" pitchFamily="2" charset="-78"/>
              </a:rPr>
              <a:t>معظم النقاد والدارسين اهتموا في كتاباتهم بشعر الرابطة القلمية، ولم يقتربوا من العصبة الأندلسية، وبعضهم أدمج الجنوب في الشمال، ولكن كلامه كان عن الشمال فقط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2000" fill="hold"/>
                                        <p:tgtEl>
                                          <p:spTgt spid="10"/>
                                        </p:tgtEl>
                                        <p:attrNameLst>
                                          <p:attrName>ppt_w</p:attrName>
                                        </p:attrNameLst>
                                      </p:cBhvr>
                                      <p:tavLst>
                                        <p:tav tm="0">
                                          <p:val>
                                            <p:fltVal val="0"/>
                                          </p:val>
                                        </p:tav>
                                        <p:tav tm="100000">
                                          <p:val>
                                            <p:strVal val="#ppt_w"/>
                                          </p:val>
                                        </p:tav>
                                      </p:tavLst>
                                    </p:anim>
                                    <p:anim calcmode="lin" valueType="num">
                                      <p:cBhvr>
                                        <p:cTn id="14" dur="20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مربع نص 1"/>
          <p:cNvSpPr txBox="1"/>
          <p:nvPr/>
        </p:nvSpPr>
        <p:spPr>
          <a:xfrm>
            <a:off x="1142976" y="1272589"/>
            <a:ext cx="6858048" cy="1631216"/>
          </a:xfrm>
          <a:prstGeom prst="rect">
            <a:avLst/>
          </a:prstGeom>
          <a:noFill/>
        </p:spPr>
        <p:txBody>
          <a:bodyPr wrap="square" rtlCol="1">
            <a:spAutoFit/>
          </a:bodyPr>
          <a:lstStyle/>
          <a:p>
            <a:pPr algn="just"/>
            <a:r>
              <a:rPr lang="ar-EG" sz="2500" b="1" dirty="0" smtClean="0">
                <a:latin typeface="Monotype Koufi" pitchFamily="2" charset="-78"/>
                <a:ea typeface="Monotype Koufi" pitchFamily="2" charset="-78"/>
                <a:cs typeface="Simplified Arabic" pitchFamily="2" charset="-78"/>
              </a:rPr>
              <a:t>ظهرت بعض الفروق بين شعر الشمال والجنوب، منها (</a:t>
            </a:r>
            <a:r>
              <a:rPr lang="ar-EG" sz="2500" b="1" dirty="0" smtClean="0">
                <a:solidFill>
                  <a:srgbClr val="FF0000"/>
                </a:solidFill>
                <a:latin typeface="Monotype Koufi" pitchFamily="2" charset="-78"/>
                <a:ea typeface="Monotype Koufi" pitchFamily="2" charset="-78"/>
                <a:cs typeface="Simplified Arabic" pitchFamily="2" charset="-78"/>
              </a:rPr>
              <a:t>القومية</a:t>
            </a:r>
            <a:r>
              <a:rPr lang="ar-EG" sz="2500" b="1" dirty="0" smtClean="0">
                <a:latin typeface="Monotype Koufi" pitchFamily="2" charset="-78"/>
                <a:ea typeface="Monotype Koufi" pitchFamily="2" charset="-78"/>
                <a:cs typeface="Simplified Arabic" pitchFamily="2" charset="-78"/>
              </a:rPr>
              <a:t>): فشعراء الشمال آمنوا بأخوية الإنسان من خلال نظرتهم الشمولية للعالم، بينما شعراء الجنوب آمنوا بالقومية العربية. ومن رواد الشمال: </a:t>
            </a:r>
            <a:r>
              <a:rPr lang="ar-EG" sz="2500" b="1" dirty="0" smtClean="0">
                <a:solidFill>
                  <a:srgbClr val="FF0000"/>
                </a:solidFill>
                <a:latin typeface="Monotype Koufi" pitchFamily="2" charset="-78"/>
                <a:ea typeface="Monotype Koufi" pitchFamily="2" charset="-78"/>
                <a:cs typeface="Simplified Arabic" pitchFamily="2" charset="-78"/>
              </a:rPr>
              <a:t>أمين</a:t>
            </a:r>
            <a:r>
              <a:rPr lang="ar-EG" sz="2500" b="1" dirty="0" smtClean="0">
                <a:latin typeface="Monotype Koufi" pitchFamily="2" charset="-78"/>
                <a:ea typeface="Monotype Koufi" pitchFamily="2" charset="-78"/>
                <a:cs typeface="Simplified Arabic" pitchFamily="2" charset="-78"/>
              </a:rPr>
              <a:t> </a:t>
            </a:r>
            <a:r>
              <a:rPr lang="ar-EG" sz="2500" b="1" dirty="0" smtClean="0">
                <a:solidFill>
                  <a:srgbClr val="FF0000"/>
                </a:solidFill>
                <a:latin typeface="Monotype Koufi" pitchFamily="2" charset="-78"/>
                <a:ea typeface="Monotype Koufi" pitchFamily="2" charset="-78"/>
                <a:cs typeface="Simplified Arabic" pitchFamily="2" charset="-78"/>
              </a:rPr>
              <a:t>الريحاني</a:t>
            </a:r>
            <a:r>
              <a:rPr lang="ar-EG" sz="2500" b="1" dirty="0" smtClean="0">
                <a:latin typeface="Monotype Koufi" pitchFamily="2" charset="-78"/>
                <a:ea typeface="Monotype Koufi" pitchFamily="2" charset="-78"/>
                <a:cs typeface="Simplified Arabic" pitchFamily="2" charset="-78"/>
              </a:rPr>
              <a:t>، </a:t>
            </a:r>
            <a:r>
              <a:rPr lang="ar-EG" sz="2500" b="1" dirty="0" smtClean="0">
                <a:solidFill>
                  <a:srgbClr val="FF0000"/>
                </a:solidFill>
                <a:latin typeface="Monotype Koufi" pitchFamily="2" charset="-78"/>
                <a:ea typeface="Monotype Koufi" pitchFamily="2" charset="-78"/>
                <a:cs typeface="Simplified Arabic" pitchFamily="2" charset="-78"/>
              </a:rPr>
              <a:t>جبران خليل جبران</a:t>
            </a:r>
            <a:r>
              <a:rPr lang="ar-EG" sz="2500" b="1" dirty="0" smtClean="0">
                <a:latin typeface="Monotype Koufi" pitchFamily="2" charset="-78"/>
                <a:ea typeface="Monotype Koufi" pitchFamily="2" charset="-78"/>
                <a:cs typeface="Simplified Arabic" pitchFamily="2" charset="-78"/>
              </a:rPr>
              <a:t>، </a:t>
            </a:r>
            <a:r>
              <a:rPr lang="ar-EG" sz="2500" b="1" dirty="0" smtClean="0">
                <a:solidFill>
                  <a:srgbClr val="FF0000"/>
                </a:solidFill>
                <a:latin typeface="Monotype Koufi" pitchFamily="2" charset="-78"/>
                <a:ea typeface="Monotype Koufi" pitchFamily="2" charset="-78"/>
                <a:cs typeface="Simplified Arabic" pitchFamily="2" charset="-78"/>
              </a:rPr>
              <a:t>ميخائيل نعيمة</a:t>
            </a:r>
            <a:endParaRPr lang="en-US" sz="2500" b="1" dirty="0" smtClean="0">
              <a:solidFill>
                <a:srgbClr val="FF0000"/>
              </a:solidFill>
              <a:ea typeface="Monotype Koufi" pitchFamily="2" charset="-78"/>
              <a:cs typeface="Simplified Arabic" pitchFamily="2" charset="-78"/>
            </a:endParaRPr>
          </a:p>
        </p:txBody>
      </p:sp>
      <p:pic>
        <p:nvPicPr>
          <p:cNvPr id="5" name="Picture 4" descr="lebanon_aminarihani_805830499.jpg"/>
          <p:cNvPicPr>
            <a:picLocks noChangeAspect="1"/>
          </p:cNvPicPr>
          <p:nvPr/>
        </p:nvPicPr>
        <p:blipFill>
          <a:blip r:embed="rId3"/>
          <a:stretch>
            <a:fillRect/>
          </a:stretch>
        </p:blipFill>
        <p:spPr>
          <a:xfrm>
            <a:off x="6215074" y="2928934"/>
            <a:ext cx="2857488" cy="3676915"/>
          </a:xfrm>
          <a:prstGeom prst="rect">
            <a:avLst/>
          </a:prstGeom>
        </p:spPr>
      </p:pic>
      <p:pic>
        <p:nvPicPr>
          <p:cNvPr id="6" name="Picture 5" descr="Khalil_Gibran_3.jpg"/>
          <p:cNvPicPr>
            <a:picLocks noChangeAspect="1"/>
          </p:cNvPicPr>
          <p:nvPr/>
        </p:nvPicPr>
        <p:blipFill>
          <a:blip r:embed="rId4"/>
          <a:stretch>
            <a:fillRect/>
          </a:stretch>
        </p:blipFill>
        <p:spPr>
          <a:xfrm>
            <a:off x="3071801" y="2928934"/>
            <a:ext cx="3148115" cy="3714776"/>
          </a:xfrm>
          <a:prstGeom prst="rect">
            <a:avLst/>
          </a:prstGeom>
        </p:spPr>
      </p:pic>
      <p:pic>
        <p:nvPicPr>
          <p:cNvPr id="9" name="Picture 8" descr="wSV70548.jpg"/>
          <p:cNvPicPr>
            <a:picLocks noChangeAspect="1"/>
          </p:cNvPicPr>
          <p:nvPr/>
        </p:nvPicPr>
        <p:blipFill>
          <a:blip r:embed="rId5"/>
          <a:stretch>
            <a:fillRect/>
          </a:stretch>
        </p:blipFill>
        <p:spPr>
          <a:xfrm>
            <a:off x="428597" y="2886097"/>
            <a:ext cx="2643206" cy="37469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1"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8)">
                                      <p:cBhvr>
                                        <p:cTn id="12" dur="2000"/>
                                        <p:tgtEl>
                                          <p:spTgt spid="5"/>
                                        </p:tgtEl>
                                      </p:cBhvr>
                                    </p:animEffect>
                                  </p:childTnLst>
                                </p:cTn>
                              </p:par>
                            </p:childTnLst>
                          </p:cTn>
                        </p:par>
                        <p:par>
                          <p:cTn id="13" fill="hold">
                            <p:stCondLst>
                              <p:cond delay="4000"/>
                            </p:stCondLst>
                            <p:childTnLst>
                              <p:par>
                                <p:cTn id="14" presetID="21"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8)">
                                      <p:cBhvr>
                                        <p:cTn id="16" dur="2000"/>
                                        <p:tgtEl>
                                          <p:spTgt spid="6"/>
                                        </p:tgtEl>
                                      </p:cBhvr>
                                    </p:animEffect>
                                  </p:childTnLst>
                                </p:cTn>
                              </p:par>
                            </p:childTnLst>
                          </p:cTn>
                        </p:par>
                        <p:par>
                          <p:cTn id="17" fill="hold">
                            <p:stCondLst>
                              <p:cond delay="6000"/>
                            </p:stCondLst>
                            <p:childTnLst>
                              <p:par>
                                <p:cTn id="18" presetID="21"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heel(8)">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مربع نص 6"/>
          <p:cNvSpPr txBox="1"/>
          <p:nvPr/>
        </p:nvSpPr>
        <p:spPr>
          <a:xfrm>
            <a:off x="1357290" y="1375792"/>
            <a:ext cx="6429420" cy="3831818"/>
          </a:xfrm>
          <a:prstGeom prst="rect">
            <a:avLst/>
          </a:prstGeom>
          <a:noFill/>
        </p:spPr>
        <p:txBody>
          <a:bodyPr wrap="square" rtlCol="1">
            <a:spAutoFit/>
          </a:bodyPr>
          <a:lstStyle/>
          <a:p>
            <a:pPr algn="just"/>
            <a:r>
              <a:rPr lang="ar-EG" sz="2700" b="1" dirty="0" smtClean="0">
                <a:solidFill>
                  <a:srgbClr val="0000FF"/>
                </a:solidFill>
                <a:latin typeface="Monotype Koufi" pitchFamily="2" charset="-78"/>
                <a:ea typeface="Monotype Koufi" pitchFamily="2" charset="-78"/>
                <a:cs typeface="Simplified Arabic" pitchFamily="2" charset="-78"/>
              </a:rPr>
              <a:t>سبب هذه الفروق: نظام الحياة في أمريكا (نظام، تفوق مادي، نظام الحريات، قيمة الإنسان) ونتج عن ذلك ثورة جبران على رجال الدين في وطنه، ومقولته الشهيرة (أني أكرهك يا شعبي، لأنك تكره العظمة والمجد)!</a:t>
            </a:r>
          </a:p>
          <a:p>
            <a:pPr algn="just"/>
            <a:endParaRPr lang="ar-EG" sz="2700" b="1" dirty="0" smtClean="0">
              <a:solidFill>
                <a:srgbClr val="0000FF"/>
              </a:solidFill>
              <a:latin typeface="Monotype Koufi" pitchFamily="2" charset="-78"/>
              <a:ea typeface="Monotype Koufi" pitchFamily="2" charset="-78"/>
              <a:cs typeface="Simplified Arabic" pitchFamily="2" charset="-78"/>
            </a:endParaRPr>
          </a:p>
          <a:p>
            <a:pPr algn="just"/>
            <a:r>
              <a:rPr lang="ar-EG" sz="2700" b="1" dirty="0" smtClean="0">
                <a:solidFill>
                  <a:srgbClr val="FF0000"/>
                </a:solidFill>
                <a:ea typeface="Monotype Koufi" pitchFamily="2" charset="-78"/>
                <a:cs typeface="Simplified Arabic" pitchFamily="2" charset="-78"/>
              </a:rPr>
              <a:t>وبسبب الحرية المطلقة في الأمريكتين تفوق الشعراء العرب وصنعوا أدباً مهجرياً جيداً لعدم وجود عوائق سياسية أو اجتماعية</a:t>
            </a:r>
            <a:r>
              <a:rPr lang="ar-EG" sz="2700" b="1" dirty="0" smtClean="0">
                <a:solidFill>
                  <a:srgbClr val="0000FF"/>
                </a:solidFill>
                <a:ea typeface="Monotype Koufi" pitchFamily="2" charset="-78"/>
                <a:cs typeface="Simplified Arabic" pitchFamily="2" charset="-78"/>
              </a:rPr>
              <a:t>. وكان شعرهم يستقبل في البلاد العربية استقبالا حسنا</a:t>
            </a:r>
            <a:endParaRPr lang="en-US" sz="2700" b="1" dirty="0" smtClean="0">
              <a:ea typeface="Monotype Koufi" pitchFamily="2" charset="-78"/>
              <a:cs typeface="Simplified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تصميم افتراضي">
  <a:themeElements>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تصميم افتراضي">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تصميم افتراضي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تصميم افتراضي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2221</TotalTime>
  <Words>278</Words>
  <Application>Microsoft PowerPoint</Application>
  <PresentationFormat>عرض على الشاشة (3:4)‏</PresentationFormat>
  <Paragraphs>12</Paragraphs>
  <Slides>5</Slides>
  <Notes>0</Notes>
  <HiddenSlides>0</HiddenSlides>
  <MMClips>0</MMClips>
  <ScaleCrop>false</ScaleCrop>
  <HeadingPairs>
    <vt:vector size="4" baseType="variant">
      <vt:variant>
        <vt:lpstr>سمة</vt:lpstr>
      </vt:variant>
      <vt:variant>
        <vt:i4>1</vt:i4>
      </vt:variant>
      <vt:variant>
        <vt:lpstr>عناوين الشرائح</vt:lpstr>
      </vt:variant>
      <vt:variant>
        <vt:i4>5</vt:i4>
      </vt:variant>
    </vt:vector>
  </HeadingPairs>
  <TitlesOfParts>
    <vt:vector size="6" baseType="lpstr">
      <vt:lpstr>تصميم افتراضي</vt:lpstr>
      <vt:lpstr>الشريحة 1</vt:lpstr>
      <vt:lpstr>الشريحة 2</vt:lpstr>
      <vt:lpstr>الشريحة 3</vt:lpstr>
      <vt:lpstr>الشريحة 4</vt:lpstr>
      <vt:lpstr>الشريحة 5</vt:lpstr>
    </vt:vector>
  </TitlesOfParts>
  <Company>جامعة الإمارات العربية</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من PowerPoint</dc:title>
  <dc:creator>د. سيد علي إسماعيل</dc:creator>
  <cp:lastModifiedBy>د. سيد علي إسماعيل</cp:lastModifiedBy>
  <cp:revision>229</cp:revision>
  <dcterms:created xsi:type="dcterms:W3CDTF">2004-03-15T01:31:51Z</dcterms:created>
  <dcterms:modified xsi:type="dcterms:W3CDTF">2012-10-31T06:11:20Z</dcterms:modified>
</cp:coreProperties>
</file>