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7" r:id="rId2"/>
    <p:sldId id="273" r:id="rId3"/>
    <p:sldId id="284" r:id="rId4"/>
    <p:sldId id="288" r:id="rId5"/>
    <p:sldId id="281" r:id="rId6"/>
    <p:sldId id="289" r:id="rId7"/>
    <p:sldId id="290" r:id="rId8"/>
    <p:sldId id="291" r:id="rId9"/>
    <p:sldId id="292" r:id="rId10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3300"/>
    <a:srgbClr val="FF0000"/>
    <a:srgbClr val="0000FF"/>
    <a:srgbClr val="0066FF"/>
    <a:srgbClr val="33CCCC"/>
    <a:srgbClr val="4D4D4D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65385" autoAdjust="0"/>
    <p:restoredTop sz="94491" autoAdjust="0"/>
  </p:normalViewPr>
  <p:slideViewPr>
    <p:cSldViewPr>
      <p:cViewPr varScale="1">
        <p:scale>
          <a:sx n="73" d="100"/>
          <a:sy n="73" d="100"/>
        </p:scale>
        <p:origin x="-1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06BF932-7557-4064-B899-227DC34C2846}" type="datetimeFigureOut">
              <a:rPr lang="ar-EG" smtClean="0"/>
              <a:pPr/>
              <a:t>30/11/1433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73CC6CA-23A1-49E4-86B1-68D469771AB3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63565-5F2D-47BD-B3ED-62E5C5F8DD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1BD25-E9DB-4BB7-B103-AE4F3DF40C6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084D6-99DC-4776-8874-2DB2D4AC6DE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74DF7-6F38-49B0-9255-7F26969FF57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C28DF-D01B-471C-A9ED-B38A9198FAB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14460-8259-45AD-8EF0-9992A9A9F8C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FA576-EE16-4B88-8220-4AE113C9F6F5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7447D-B105-4154-A141-A43A17D0E45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927E0-9EFC-4313-B80A-1D0CA8028D1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3E081-6AC8-4F54-9202-D37BCE50EF6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72B19-8D46-44E4-BD03-6CA4DE829BA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Times New Roman" pitchFamily="18" charset="0"/>
              </a:defRPr>
            </a:lvl1pPr>
          </a:lstStyle>
          <a:p>
            <a:fld id="{959BB22E-8206-4208-A114-3E9AFEF79405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1538" y="2786058"/>
            <a:ext cx="6858048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800" b="1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PT Bold Heading" pitchFamily="2" charset="-78"/>
              </a:rPr>
              <a:t>تسرب الرومانسية</a:t>
            </a:r>
          </a:p>
          <a:p>
            <a:pPr algn="ctr"/>
            <a:r>
              <a:rPr lang="ar-EG" sz="4400" b="1" dirty="0" smtClean="0">
                <a:solidFill>
                  <a:srgbClr val="008000"/>
                </a:solidFill>
                <a:latin typeface="Monotype Koufi" pitchFamily="2" charset="-78"/>
                <a:ea typeface="Monotype Koufi" pitchFamily="2" charset="-78"/>
                <a:cs typeface="PT Bold Heading" pitchFamily="2" charset="-78"/>
              </a:rPr>
              <a:t>خليل مطران</a:t>
            </a:r>
            <a:endParaRPr lang="ar-EG" sz="4400" b="1" dirty="0">
              <a:solidFill>
                <a:srgbClr val="008000"/>
              </a:solidFill>
              <a:latin typeface="Monotype Koufi" pitchFamily="2" charset="-78"/>
              <a:ea typeface="Monotype Koufi" pitchFamily="2" charset="-78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14480" y="4773051"/>
            <a:ext cx="55721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3200" i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PT Bold Heading" pitchFamily="2" charset="-78"/>
              </a:rPr>
              <a:t>أ.د/ سيد علي إسماعيل</a:t>
            </a:r>
          </a:p>
        </p:txBody>
      </p:sp>
      <p:pic>
        <p:nvPicPr>
          <p:cNvPr id="6" name="صورة 5" descr="شعار جامعة حلوان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071546"/>
            <a:ext cx="1976995" cy="1482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3286116" y="1101756"/>
            <a:ext cx="5072098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EG" sz="3600" dirty="0" smtClean="0">
                <a:solidFill>
                  <a:srgbClr val="FF0000"/>
                </a:solidFill>
                <a:cs typeface="PT Bold Heading" pitchFamily="2" charset="-78"/>
              </a:rPr>
              <a:t>خليل مطران (1871 – 1949)</a:t>
            </a:r>
          </a:p>
          <a:p>
            <a:pPr algn="just"/>
            <a:endParaRPr lang="ar-EG" sz="3200" b="1" dirty="0" smtClean="0"/>
          </a:p>
          <a:p>
            <a:pPr algn="just"/>
            <a:r>
              <a:rPr lang="ar-EG" sz="3200" b="1" dirty="0" smtClean="0"/>
              <a:t>كان سورياً متمصراً – بدأ كلاسيكياً – بدأ ثورياً في شعره – هل شعره بداية التغيير في الشعر العربي الحديث؟ - رأي إسماعيل أدهم – قدرته في الاستيعاب لا في التقليد – مقدمة ديوانه 1908 – الشعر القصصي ــــــــــ–      شعر الطبيعة</a:t>
            </a:r>
          </a:p>
          <a:p>
            <a:pPr algn="just"/>
            <a:endParaRPr lang="ar-EG" sz="3600" b="1" dirty="0"/>
          </a:p>
        </p:txBody>
      </p:sp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071546"/>
            <a:ext cx="2943814" cy="3929090"/>
          </a:xfrm>
          <a:prstGeom prst="rect">
            <a:avLst/>
          </a:prstGeom>
        </p:spPr>
      </p:pic>
      <p:pic>
        <p:nvPicPr>
          <p:cNvPr id="4" name="صورة 3" descr="069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5143512"/>
            <a:ext cx="2819400" cy="942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71538" y="1227126"/>
            <a:ext cx="678661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EG" sz="36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ميله إلى العبارة الرومانسية الذاتية بسبب عاملين: (1) التوازن بين الشكل والمضمون، وبين العاطفة والفكرة. (2) موضوعية شعره القصصي والوصفي – محمد مندور (</a:t>
            </a:r>
            <a:r>
              <a:rPr lang="ar-EG" sz="3600" b="1" dirty="0" err="1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الرومانتيكية</a:t>
            </a:r>
            <a:r>
              <a:rPr lang="ar-EG" sz="3600" b="1" dirty="0" smtClean="0">
                <a:solidFill>
                  <a:srgbClr val="0000FF"/>
                </a:solidFill>
                <a:latin typeface="Monotype Koufi" pitchFamily="2" charset="-78"/>
                <a:ea typeface="Monotype Koufi" pitchFamily="2" charset="-78"/>
                <a:cs typeface="Simplified Arabic" pitchFamily="2" charset="-78"/>
              </a:rPr>
              <a:t> الموضوعية) – قاموس مطران اللغوي – وحدة الموضوع</a:t>
            </a:r>
            <a:endParaRPr lang="ar-EG" sz="2800" b="1" dirty="0">
              <a:solidFill>
                <a:srgbClr val="0000FF"/>
              </a:solidFill>
              <a:latin typeface="Monotype Koufi" pitchFamily="2" charset="-78"/>
              <a:ea typeface="Monotype Koufi" pitchFamily="2" charset="-78"/>
              <a:cs typeface="Simplified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sayed_photo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214422"/>
            <a:ext cx="6929486" cy="4510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1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346" y="1357298"/>
            <a:ext cx="2792340" cy="4262451"/>
          </a:xfrm>
          <a:prstGeom prst="rect">
            <a:avLst/>
          </a:prstGeom>
        </p:spPr>
      </p:pic>
      <p:pic>
        <p:nvPicPr>
          <p:cNvPr id="6" name="صورة 5" descr="22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422242"/>
            <a:ext cx="2857520" cy="4078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85852" y="1357298"/>
            <a:ext cx="6572296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3200" smtClean="0">
                <a:solidFill>
                  <a:srgbClr val="FF0000"/>
                </a:solidFill>
                <a:cs typeface="PT Bold Heading" pitchFamily="2" charset="-78"/>
              </a:rPr>
              <a:t>قصيدة المساء</a:t>
            </a:r>
            <a:endParaRPr lang="ar-EG" sz="32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r>
              <a:rPr lang="ar-EG" dirty="0" smtClean="0"/>
              <a:t>دَاءٌ </a:t>
            </a:r>
            <a:r>
              <a:rPr lang="ar-EG" dirty="0" smtClean="0"/>
              <a:t>أَلَمَّ فخِلْتُ فيهِ </a:t>
            </a:r>
            <a:r>
              <a:rPr lang="ar-EG" dirty="0" smtClean="0"/>
              <a:t>شِفَائــــــــــي    </a:t>
            </a:r>
            <a:r>
              <a:rPr lang="ar-EG" dirty="0" smtClean="0"/>
              <a:t>من صَبْوَتي ، فتَضَاعَفَتْ </a:t>
            </a:r>
            <a:r>
              <a:rPr lang="ar-EG" dirty="0" err="1" smtClean="0"/>
              <a:t>بُرَحَائي</a:t>
            </a:r>
            <a:endParaRPr lang="ar-EG" dirty="0" smtClean="0"/>
          </a:p>
          <a:p>
            <a:r>
              <a:rPr lang="ar-EG" dirty="0" smtClean="0"/>
              <a:t>يَا لَلضَّعيفَينِ ! اسْتَبَدَّا </a:t>
            </a:r>
            <a:r>
              <a:rPr lang="ar-EG" dirty="0" err="1" smtClean="0"/>
              <a:t>بي</a:t>
            </a:r>
            <a:r>
              <a:rPr lang="ar-EG" dirty="0" smtClean="0"/>
              <a:t> ، ومَا    في الظُّلْمِ مثلُ تَحَكُّمِ </a:t>
            </a:r>
            <a:r>
              <a:rPr lang="ar-EG" dirty="0" smtClean="0"/>
              <a:t>الضُّعَفَـــــــاءِ</a:t>
            </a:r>
          </a:p>
          <a:p>
            <a:r>
              <a:rPr lang="ar-EG" dirty="0" smtClean="0"/>
              <a:t>قَلْبٌ أَذَابَتْهُ الصَّبَابَةُ </a:t>
            </a:r>
            <a:r>
              <a:rPr lang="ar-EG" dirty="0" smtClean="0"/>
              <a:t>وَالجَـــــوَى    </a:t>
            </a:r>
            <a:r>
              <a:rPr lang="ar-EG" dirty="0" smtClean="0"/>
              <a:t>وَغِلاَلَةٌ رَثَّتْ </a:t>
            </a:r>
            <a:r>
              <a:rPr lang="ar-EG" dirty="0" smtClean="0"/>
              <a:t>مِــــــــــــنَ الأَدْوَاءِ</a:t>
            </a:r>
          </a:p>
          <a:p>
            <a:r>
              <a:rPr lang="ar-EG" dirty="0" smtClean="0"/>
              <a:t>وَالرُّوحُ بَيْنَهُمَا نَسِيمُ </a:t>
            </a:r>
            <a:r>
              <a:rPr lang="ar-EG" dirty="0" smtClean="0"/>
              <a:t>تَنَهُّـــــــــدٍ    </a:t>
            </a:r>
            <a:r>
              <a:rPr lang="ar-EG" dirty="0" smtClean="0"/>
              <a:t>في حَالَيِ التَّصْوِيبِ </a:t>
            </a:r>
            <a:r>
              <a:rPr lang="ar-EG" dirty="0" err="1" smtClean="0"/>
              <a:t>وَالصُّعَــــدَاءِ</a:t>
            </a:r>
            <a:endParaRPr lang="ar-EG" dirty="0" smtClean="0"/>
          </a:p>
          <a:p>
            <a:r>
              <a:rPr lang="ar-EG" dirty="0" smtClean="0"/>
              <a:t>وَالعَقْلُ كَالمِصْبَاحِ يَغْشَى </a:t>
            </a:r>
            <a:r>
              <a:rPr lang="ar-EG" dirty="0" smtClean="0"/>
              <a:t>نُـــورَهُ    </a:t>
            </a:r>
            <a:r>
              <a:rPr lang="ar-EG" dirty="0" smtClean="0"/>
              <a:t>كَدَرِي ، وَيُضْعِفُهُ نُضُوبُ </a:t>
            </a:r>
            <a:r>
              <a:rPr lang="ar-EG" dirty="0" smtClean="0"/>
              <a:t>دِمَائي</a:t>
            </a:r>
          </a:p>
          <a:p>
            <a:r>
              <a:rPr lang="ar-EG" dirty="0" smtClean="0"/>
              <a:t>هذا الذي أَبْقَيْتِهِ يَا </a:t>
            </a:r>
            <a:r>
              <a:rPr lang="ar-EG" dirty="0" smtClean="0"/>
              <a:t>مُنْيَتِــــــــــــي    </a:t>
            </a:r>
            <a:r>
              <a:rPr lang="ar-EG" dirty="0" smtClean="0"/>
              <a:t>مِنْ أَضْلُعِي وَحُشَاشَتِي </a:t>
            </a:r>
            <a:r>
              <a:rPr lang="ar-EG" dirty="0" smtClean="0"/>
              <a:t>وَذَكَائـي</a:t>
            </a:r>
          </a:p>
          <a:p>
            <a:r>
              <a:rPr lang="ar-EG" dirty="0" smtClean="0"/>
              <a:t>عُمْرَيْنِ فِيكِ أَضَعْتُ ، لَوْ أَنْصَفْتِني    لَمْ </a:t>
            </a:r>
            <a:r>
              <a:rPr lang="ar-EG" dirty="0" err="1" smtClean="0"/>
              <a:t>يَجْدُرَا</a:t>
            </a:r>
            <a:r>
              <a:rPr lang="ar-EG" dirty="0" smtClean="0"/>
              <a:t> بتَأَسُّفِي </a:t>
            </a:r>
            <a:r>
              <a:rPr lang="ar-EG" dirty="0" smtClean="0"/>
              <a:t>وَبُكَائـــــــي</a:t>
            </a:r>
          </a:p>
          <a:p>
            <a:r>
              <a:rPr lang="ar-EG" dirty="0" smtClean="0"/>
              <a:t>عُمْرَ الفَتَى الفَانِي ، وَعُمْرَ </a:t>
            </a:r>
            <a:r>
              <a:rPr lang="ar-EG" dirty="0" err="1" smtClean="0"/>
              <a:t>مُخَألَّدٍ</a:t>
            </a:r>
            <a:r>
              <a:rPr lang="ar-EG" dirty="0" smtClean="0"/>
              <a:t>    </a:t>
            </a:r>
            <a:r>
              <a:rPr lang="ar-EG" dirty="0" smtClean="0"/>
              <a:t>ببَيَانِهِ ، لَوْلاَكِ ، في </a:t>
            </a:r>
            <a:r>
              <a:rPr lang="ar-EG" dirty="0" smtClean="0"/>
              <a:t>الأَحْيَـــــاءِ</a:t>
            </a:r>
          </a:p>
          <a:p>
            <a:r>
              <a:rPr lang="ar-EG" dirty="0" smtClean="0"/>
              <a:t>فَغَدَوْتُ لَمْ أَنْعَمْ ، كَذِي جَهْلٍ ،وَلَمْ    أَغْنَمْ ، كَذِي عَقْلٍ ، ضَمَانَ </a:t>
            </a:r>
            <a:r>
              <a:rPr lang="ar-EG" dirty="0" smtClean="0"/>
              <a:t>بَقَائي</a:t>
            </a:r>
          </a:p>
          <a:p>
            <a:r>
              <a:rPr lang="ar-EG" dirty="0" smtClean="0"/>
              <a:t>يَا كَوْكَبَاً مَنْ يَهْتَدِي </a:t>
            </a:r>
            <a:r>
              <a:rPr lang="ar-EG" dirty="0" smtClean="0"/>
              <a:t>بضِيَائِــــــــهِ    </a:t>
            </a:r>
            <a:r>
              <a:rPr lang="ar-EG" dirty="0" smtClean="0"/>
              <a:t>يَهْدِيهِ طَالِعُ </a:t>
            </a:r>
            <a:r>
              <a:rPr lang="ar-EG" dirty="0" err="1" smtClean="0"/>
              <a:t>ضِلَّةٍ</a:t>
            </a:r>
            <a:r>
              <a:rPr lang="ar-EG" dirty="0" smtClean="0"/>
              <a:t> </a:t>
            </a:r>
            <a:r>
              <a:rPr lang="ar-EG" dirty="0" smtClean="0"/>
              <a:t>وَرِيَــــــــــــاءِ 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85852" y="1643050"/>
            <a:ext cx="65722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يَا مَوْرِدَاً يَسْقِي الوُرُودَ </a:t>
            </a:r>
            <a:r>
              <a:rPr lang="ar-EG" dirty="0" smtClean="0"/>
              <a:t>سَرَابُــــــهُ    </a:t>
            </a:r>
            <a:r>
              <a:rPr lang="ar-EG" dirty="0" smtClean="0"/>
              <a:t>ظَمَأً إِلَى أَنْ يَهْلِكُوا </a:t>
            </a:r>
            <a:r>
              <a:rPr lang="ar-EG" dirty="0" err="1" smtClean="0"/>
              <a:t>بظَمَـــــاءِ</a:t>
            </a:r>
            <a:endParaRPr lang="ar-EG" dirty="0" smtClean="0"/>
          </a:p>
          <a:p>
            <a:r>
              <a:rPr lang="ar-EG" dirty="0" smtClean="0"/>
              <a:t>يَا زَهْرَةً تُحْيي </a:t>
            </a:r>
            <a:r>
              <a:rPr lang="ar-EG" dirty="0" err="1" smtClean="0"/>
              <a:t>رَوَاعِيَ</a:t>
            </a:r>
            <a:r>
              <a:rPr lang="ar-EG" dirty="0" smtClean="0"/>
              <a:t> </a:t>
            </a:r>
            <a:r>
              <a:rPr lang="ar-EG" dirty="0" smtClean="0"/>
              <a:t>حُسْنِهَـــــا    </a:t>
            </a:r>
            <a:r>
              <a:rPr lang="ar-EG" dirty="0" smtClean="0"/>
              <a:t>وَتُمِيتُ </a:t>
            </a:r>
            <a:r>
              <a:rPr lang="ar-EG" dirty="0" err="1" smtClean="0"/>
              <a:t>نَاشِقَهَا</a:t>
            </a:r>
            <a:r>
              <a:rPr lang="ar-EG" dirty="0" smtClean="0"/>
              <a:t> بلاَ </a:t>
            </a:r>
            <a:r>
              <a:rPr lang="ar-EG" dirty="0" err="1" smtClean="0"/>
              <a:t>إِرْعَـــــــاءِ</a:t>
            </a:r>
            <a:endParaRPr lang="ar-EG" dirty="0" smtClean="0"/>
          </a:p>
          <a:p>
            <a:r>
              <a:rPr lang="ar-EG" dirty="0" smtClean="0"/>
              <a:t>هَذَا عِتَابُكِ ، غَيْرَ أَنِّي </a:t>
            </a:r>
            <a:r>
              <a:rPr lang="ar-EG" dirty="0" err="1" smtClean="0"/>
              <a:t>مُخْطِــــىءٌ</a:t>
            </a:r>
            <a:r>
              <a:rPr lang="ar-EG" dirty="0" smtClean="0"/>
              <a:t>    </a:t>
            </a:r>
            <a:r>
              <a:rPr lang="ar-EG" dirty="0" smtClean="0"/>
              <a:t>أَيُرَامُ سَعْدٌ في هَوَى حَسْنَاءِ </a:t>
            </a:r>
            <a:r>
              <a:rPr lang="ar-EG" dirty="0" smtClean="0"/>
              <a:t>؟</a:t>
            </a:r>
          </a:p>
          <a:p>
            <a:r>
              <a:rPr lang="ar-EG" dirty="0" smtClean="0"/>
              <a:t>حَاشَاكِ ، بَلْ كُتِبَ الشَّقَاءُ عَلَى الوَرَى    وَالحُبُّ لَمْ يَبْرَحْ أَحَبَّ </a:t>
            </a:r>
            <a:r>
              <a:rPr lang="ar-EG" dirty="0" smtClean="0"/>
              <a:t>شَقَاءِ</a:t>
            </a:r>
          </a:p>
          <a:p>
            <a:r>
              <a:rPr lang="ar-EG" dirty="0" smtClean="0"/>
              <a:t>نِعْمَ الضَّلاَلَةُ حَيْثُ تُؤْنِسُ </a:t>
            </a:r>
            <a:r>
              <a:rPr lang="ar-EG" dirty="0" smtClean="0"/>
              <a:t>مُقْلَتِــــي    </a:t>
            </a:r>
            <a:r>
              <a:rPr lang="ar-EG" dirty="0" smtClean="0"/>
              <a:t>أَنْوَارُ تِلْكَ الطَّلْعَةِ </a:t>
            </a:r>
            <a:r>
              <a:rPr lang="ar-EG" dirty="0" smtClean="0"/>
              <a:t>الزَّهْــــــرَاءِ</a:t>
            </a:r>
          </a:p>
          <a:p>
            <a:r>
              <a:rPr lang="ar-EG" dirty="0" smtClean="0"/>
              <a:t>نِعْمَ الشّفَاءُ إذَا رَوِيتُ </a:t>
            </a:r>
            <a:r>
              <a:rPr lang="ar-EG" dirty="0" smtClean="0"/>
              <a:t>برَشْفَــــــــةٍ    </a:t>
            </a:r>
            <a:r>
              <a:rPr lang="ar-EG" dirty="0" smtClean="0"/>
              <a:t>مَكْذُوبَةٍ مِنْ وَهْمِ ذَاكَ </a:t>
            </a:r>
            <a:r>
              <a:rPr lang="ar-EG" dirty="0" smtClean="0"/>
              <a:t>المَــــــاءِ</a:t>
            </a:r>
          </a:p>
          <a:p>
            <a:r>
              <a:rPr lang="ar-EG" dirty="0" smtClean="0"/>
              <a:t>نِعْمَ الحَيَاةُ إذَا قَضَيْتُ </a:t>
            </a:r>
            <a:r>
              <a:rPr lang="ar-EG" dirty="0" err="1" smtClean="0"/>
              <a:t>بنَشْقَـــــــــةٍ</a:t>
            </a:r>
            <a:r>
              <a:rPr lang="ar-EG" dirty="0" smtClean="0"/>
              <a:t>    </a:t>
            </a:r>
            <a:r>
              <a:rPr lang="ar-EG" dirty="0" smtClean="0"/>
              <a:t>مِنْ طِيبِ تِلْكَ الرَّوْضَةِ </a:t>
            </a:r>
            <a:r>
              <a:rPr lang="ar-EG" dirty="0" smtClean="0"/>
              <a:t>الغَنَّــاءِ</a:t>
            </a:r>
          </a:p>
          <a:p>
            <a:r>
              <a:rPr lang="ar-EG" dirty="0" smtClean="0"/>
              <a:t>إِنِّي أَقَمْتُ عَلَى </a:t>
            </a:r>
            <a:r>
              <a:rPr lang="ar-EG" dirty="0" err="1" smtClean="0"/>
              <a:t>التَّعِلَّةِ</a:t>
            </a:r>
            <a:r>
              <a:rPr lang="ar-EG" dirty="0" smtClean="0"/>
              <a:t> </a:t>
            </a:r>
            <a:r>
              <a:rPr lang="ar-EG" dirty="0" smtClean="0"/>
              <a:t>بالمُنَـــــــى    </a:t>
            </a:r>
            <a:r>
              <a:rPr lang="ar-EG" dirty="0" smtClean="0"/>
              <a:t>في غُرْبَةٍ قَالُوا : تَكُونُ </a:t>
            </a:r>
            <a:r>
              <a:rPr lang="ar-EG" dirty="0" smtClean="0"/>
              <a:t>دَوَائــي</a:t>
            </a:r>
          </a:p>
          <a:p>
            <a:r>
              <a:rPr lang="ar-EG" dirty="0" smtClean="0"/>
              <a:t>إِنْ يَشْفِ هَذَا الجسْمَ طِيبُ هَوَائِهَا    أَيُلَطِّفُ النِّيرَانَ طِيبُ </a:t>
            </a:r>
            <a:r>
              <a:rPr lang="ar-EG" dirty="0" smtClean="0"/>
              <a:t>هَـــوَاءِ ؟</a:t>
            </a:r>
          </a:p>
          <a:p>
            <a:r>
              <a:rPr lang="ar-EG" dirty="0" smtClean="0"/>
              <a:t>أَوْ يُمْسِكِ </a:t>
            </a:r>
            <a:r>
              <a:rPr lang="ar-EG" dirty="0" err="1" smtClean="0"/>
              <a:t>الحَوْبَاءَ</a:t>
            </a:r>
            <a:r>
              <a:rPr lang="ar-EG" dirty="0" smtClean="0"/>
              <a:t> حُسْنُ </a:t>
            </a:r>
            <a:r>
              <a:rPr lang="ar-EG" dirty="0" smtClean="0"/>
              <a:t>مُقَامِهَـــا    </a:t>
            </a:r>
            <a:r>
              <a:rPr lang="ar-EG" dirty="0" smtClean="0"/>
              <a:t>هَلْ </a:t>
            </a:r>
            <a:r>
              <a:rPr lang="ar-EG" dirty="0" err="1" smtClean="0"/>
              <a:t>مَسْكَةٌ</a:t>
            </a:r>
            <a:r>
              <a:rPr lang="ar-EG" dirty="0" smtClean="0"/>
              <a:t> في البُعْدِ </a:t>
            </a:r>
            <a:r>
              <a:rPr lang="ar-EG" dirty="0" err="1" smtClean="0"/>
              <a:t>لِلْحَوْبَــاءِ</a:t>
            </a:r>
            <a:r>
              <a:rPr lang="ar-EG" dirty="0" smtClean="0"/>
              <a:t> </a:t>
            </a:r>
            <a:r>
              <a:rPr lang="ar-EG" dirty="0" smtClean="0"/>
              <a:t>؟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85852" y="1643050"/>
            <a:ext cx="65722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عَبَثٌ طَوَافِي في البلاَدِ ، وَعِلَّةٌ    في عِلَّةٍ مَنْفَايَ </a:t>
            </a:r>
            <a:r>
              <a:rPr lang="ar-EG" dirty="0" smtClean="0"/>
              <a:t>لاسْتِشْفَــــــــــاءِ</a:t>
            </a:r>
          </a:p>
          <a:p>
            <a:r>
              <a:rPr lang="ar-EG" dirty="0" smtClean="0"/>
              <a:t>مُتَفَرِّدٌ بصَبَابَتي ، </a:t>
            </a:r>
            <a:r>
              <a:rPr lang="ar-EG" dirty="0" smtClean="0"/>
              <a:t>مُتَفَــــــــــرِّدٌ    </a:t>
            </a:r>
            <a:r>
              <a:rPr lang="ar-EG" dirty="0" smtClean="0"/>
              <a:t>بكَآبَتي ، مُتَفَرِّدٌ </a:t>
            </a:r>
            <a:r>
              <a:rPr lang="ar-EG" dirty="0" smtClean="0"/>
              <a:t>بعَنَائِـــــــــــي</a:t>
            </a:r>
          </a:p>
          <a:p>
            <a:r>
              <a:rPr lang="ar-EG" dirty="0" smtClean="0"/>
              <a:t>شَاكٍ إِلَى البَحْرِ اضْطِرَابَ خَوَاطِرِي    فَيُجيبُني برِيَاحِهِ </a:t>
            </a:r>
            <a:r>
              <a:rPr lang="ar-EG" dirty="0" smtClean="0"/>
              <a:t>الهَوْجَاءِ</a:t>
            </a:r>
          </a:p>
          <a:p>
            <a:r>
              <a:rPr lang="ar-EG" dirty="0" smtClean="0"/>
              <a:t>ثَاوٍ عَلَى صَخْرٍ </a:t>
            </a:r>
            <a:r>
              <a:rPr lang="ar-EG" dirty="0" smtClean="0"/>
              <a:t>أَصَمَ، </a:t>
            </a:r>
            <a:r>
              <a:rPr lang="ar-EG" dirty="0" smtClean="0"/>
              <a:t>وَلَيْتَ </a:t>
            </a:r>
            <a:r>
              <a:rPr lang="ar-EG" dirty="0" smtClean="0"/>
              <a:t>لي    </a:t>
            </a:r>
            <a:r>
              <a:rPr lang="ar-EG" dirty="0" smtClean="0"/>
              <a:t>قَلْبَاً كَهَذِي الصَّخْرَةِ الصَّمَّاءِ </a:t>
            </a:r>
            <a:r>
              <a:rPr lang="ar-EG" dirty="0" smtClean="0"/>
              <a:t>!</a:t>
            </a:r>
          </a:p>
          <a:p>
            <a:r>
              <a:rPr lang="ar-EG" dirty="0" smtClean="0"/>
              <a:t>يَنْتَابُهَا مَوْجٌ كَمَوْجِ </a:t>
            </a:r>
            <a:r>
              <a:rPr lang="ar-EG" dirty="0" err="1" smtClean="0"/>
              <a:t>مَكَارِهِـــــي</a:t>
            </a:r>
            <a:r>
              <a:rPr lang="ar-EG" dirty="0" smtClean="0"/>
              <a:t>    </a:t>
            </a:r>
            <a:r>
              <a:rPr lang="ar-EG" dirty="0" smtClean="0"/>
              <a:t>وَيَفتُّهَا كَالسُّقْمِ في </a:t>
            </a:r>
            <a:r>
              <a:rPr lang="ar-EG" dirty="0" smtClean="0"/>
              <a:t>أَعْضَائــــي</a:t>
            </a:r>
          </a:p>
          <a:p>
            <a:r>
              <a:rPr lang="ar-EG" dirty="0" smtClean="0"/>
              <a:t>وَالبَحْرُ خَفَّاقُ الجَوَانِبِ </a:t>
            </a:r>
            <a:r>
              <a:rPr lang="ar-EG" dirty="0" smtClean="0"/>
              <a:t>ضَــائِقٌ    </a:t>
            </a:r>
            <a:r>
              <a:rPr lang="ar-EG" dirty="0" smtClean="0"/>
              <a:t>كَمَدَاً كَصَدْرِي سَاعَةَ </a:t>
            </a:r>
            <a:r>
              <a:rPr lang="ar-EG" dirty="0" smtClean="0"/>
              <a:t>الإمْسَاءِ</a:t>
            </a:r>
          </a:p>
          <a:p>
            <a:r>
              <a:rPr lang="ar-EG" dirty="0" smtClean="0"/>
              <a:t>تَغْشَى البَرِيَّةَ كُدْرَةٌ ، </a:t>
            </a:r>
            <a:r>
              <a:rPr lang="ar-EG" dirty="0" smtClean="0"/>
              <a:t>وَكَأَنَّهَــــا    </a:t>
            </a:r>
            <a:r>
              <a:rPr lang="ar-EG" dirty="0" smtClean="0"/>
              <a:t>صَعِدَتْ إلَى عَيْنَيَّ مِنْ </a:t>
            </a:r>
            <a:r>
              <a:rPr lang="ar-EG" dirty="0" smtClean="0"/>
              <a:t>أَحْشَائي</a:t>
            </a:r>
          </a:p>
          <a:p>
            <a:r>
              <a:rPr lang="ar-EG" dirty="0" smtClean="0"/>
              <a:t>وَالأُفْقُ </a:t>
            </a:r>
            <a:r>
              <a:rPr lang="ar-EG" dirty="0" err="1" smtClean="0"/>
              <a:t>مُعْتَكِرٌ</a:t>
            </a:r>
            <a:r>
              <a:rPr lang="ar-EG" dirty="0" smtClean="0"/>
              <a:t> </a:t>
            </a:r>
            <a:r>
              <a:rPr lang="ar-EG" dirty="0" err="1" smtClean="0"/>
              <a:t>قَرِيحٌ</a:t>
            </a:r>
            <a:r>
              <a:rPr lang="ar-EG" dirty="0" smtClean="0"/>
              <a:t> </a:t>
            </a:r>
            <a:r>
              <a:rPr lang="ar-EG" dirty="0" smtClean="0"/>
              <a:t>جَفْنُـــــــهُ    </a:t>
            </a:r>
            <a:r>
              <a:rPr lang="ar-EG" dirty="0" smtClean="0"/>
              <a:t>يُغْضِي عَلَى </a:t>
            </a:r>
            <a:r>
              <a:rPr lang="ar-EG" dirty="0" err="1" smtClean="0"/>
              <a:t>الغَمَرَاتِ</a:t>
            </a:r>
            <a:r>
              <a:rPr lang="ar-EG" dirty="0" smtClean="0"/>
              <a:t> </a:t>
            </a:r>
            <a:r>
              <a:rPr lang="ar-EG" dirty="0" smtClean="0"/>
              <a:t>وَالأَقْذَاءِ</a:t>
            </a:r>
          </a:p>
          <a:p>
            <a:r>
              <a:rPr lang="ar-EG" dirty="0" smtClean="0"/>
              <a:t>يَا لَلْغُرُوبِ وَمَا </a:t>
            </a:r>
            <a:r>
              <a:rPr lang="ar-EG" dirty="0" err="1" smtClean="0"/>
              <a:t>بهِ</a:t>
            </a:r>
            <a:r>
              <a:rPr lang="ar-EG" dirty="0" smtClean="0"/>
              <a:t> مِنْ </a:t>
            </a:r>
            <a:r>
              <a:rPr lang="ar-EG" dirty="0" smtClean="0"/>
              <a:t>عِبْــــرَةٍ    </a:t>
            </a:r>
            <a:r>
              <a:rPr lang="ar-EG" dirty="0" err="1" smtClean="0"/>
              <a:t>لِلْمُسْتَهَامِ</a:t>
            </a:r>
            <a:r>
              <a:rPr lang="ar-EG" dirty="0" smtClean="0"/>
              <a:t> ! وَعِبْرَةٍ </a:t>
            </a:r>
            <a:r>
              <a:rPr lang="ar-EG" dirty="0" smtClean="0"/>
              <a:t>لِلرَّائــــي !</a:t>
            </a:r>
          </a:p>
          <a:p>
            <a:r>
              <a:rPr lang="ar-EG" dirty="0" smtClean="0"/>
              <a:t>أَوَلَيْسَ نَزْعَاً لِلنَّهَارِ ، وَصَرْعَةً    لِلشَّمْسِ بَيْنَ مَآتِمِ </a:t>
            </a:r>
            <a:r>
              <a:rPr lang="ar-EG" dirty="0" smtClean="0"/>
              <a:t>الأَضْـــوَاءِ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85852" y="1643050"/>
            <a:ext cx="65722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dirty="0" smtClean="0"/>
              <a:t>أَوَلَيْسَ طَمْسَاً لِلْيَقِينِ ، </a:t>
            </a:r>
            <a:r>
              <a:rPr lang="ar-EG" dirty="0" smtClean="0"/>
              <a:t>وَمَبْعَثَـــــاً    </a:t>
            </a:r>
            <a:r>
              <a:rPr lang="ar-EG" dirty="0" smtClean="0"/>
              <a:t>لِلشَّكِّ بَيْنَ غَلائِلِ </a:t>
            </a:r>
            <a:r>
              <a:rPr lang="ar-EG" dirty="0" smtClean="0"/>
              <a:t>الظّلْمَـــــــاءِ ؟</a:t>
            </a:r>
          </a:p>
          <a:p>
            <a:r>
              <a:rPr lang="ar-EG" dirty="0" smtClean="0"/>
              <a:t>أَوَلَيْسَ مَحْوَاً لِلوُجُودِ إلَى </a:t>
            </a:r>
            <a:r>
              <a:rPr lang="ar-EG" dirty="0" smtClean="0"/>
              <a:t>مَـــدَىً    </a:t>
            </a:r>
            <a:r>
              <a:rPr lang="ar-EG" dirty="0" smtClean="0"/>
              <a:t>وَإِبَادَةً لِمَعَالِمِ </a:t>
            </a:r>
            <a:r>
              <a:rPr lang="ar-EG" dirty="0" smtClean="0"/>
              <a:t>الأَشْيَـــــــــــــاءِ ؟</a:t>
            </a:r>
          </a:p>
          <a:p>
            <a:r>
              <a:rPr lang="ar-EG" dirty="0" smtClean="0"/>
              <a:t>حَتَّى يَكُونَ النُّورُ تَجْدِيدَاً </a:t>
            </a:r>
            <a:r>
              <a:rPr lang="ar-EG" dirty="0" smtClean="0"/>
              <a:t>لَهَــــــا    </a:t>
            </a:r>
            <a:r>
              <a:rPr lang="ar-EG" dirty="0" smtClean="0"/>
              <a:t>وَيَكُونَ شِبْهَ البَعْثِ عَوْدُ </a:t>
            </a:r>
            <a:r>
              <a:rPr lang="ar-EG" dirty="0" smtClean="0"/>
              <a:t>ذُكَــــاءِ</a:t>
            </a:r>
          </a:p>
          <a:p>
            <a:r>
              <a:rPr lang="ar-EG" dirty="0" smtClean="0"/>
              <a:t>وَلَقَدْ ذَكَرْتُكِ وَالنَّهَارُ </a:t>
            </a:r>
            <a:r>
              <a:rPr lang="ar-EG" dirty="0" smtClean="0"/>
              <a:t>مُـــــــوَدِّعٌ    </a:t>
            </a:r>
            <a:r>
              <a:rPr lang="ar-EG" dirty="0" smtClean="0"/>
              <a:t>وَالقَلْبُ بَيْنَ مَهَابَةٍ </a:t>
            </a:r>
            <a:r>
              <a:rPr lang="ar-EG" dirty="0" smtClean="0"/>
              <a:t>وَرَجَــــــــــاءِ</a:t>
            </a:r>
          </a:p>
          <a:p>
            <a:r>
              <a:rPr lang="ar-EG" dirty="0" smtClean="0"/>
              <a:t>وَخَوَاطِرِي تَبْدُو تُجَاهَ </a:t>
            </a:r>
            <a:r>
              <a:rPr lang="ar-EG" dirty="0" err="1" smtClean="0"/>
              <a:t>نَوَاظِـرِي</a:t>
            </a:r>
            <a:r>
              <a:rPr lang="ar-EG" dirty="0" smtClean="0"/>
              <a:t>    </a:t>
            </a:r>
            <a:r>
              <a:rPr lang="ar-EG" dirty="0" smtClean="0"/>
              <a:t>كَلْمَى كَدَامِيَةِ السَّحَابِ </a:t>
            </a:r>
            <a:r>
              <a:rPr lang="ar-EG" dirty="0" err="1" smtClean="0"/>
              <a:t>إزَائـــــي</a:t>
            </a:r>
            <a:endParaRPr lang="ar-EG" dirty="0" smtClean="0"/>
          </a:p>
          <a:p>
            <a:r>
              <a:rPr lang="ar-EG" dirty="0" smtClean="0"/>
              <a:t>وَالدَّمْعُ مِنْ جَفْني يَسِيلُ مُشَعْشَعَاً    </a:t>
            </a:r>
            <a:r>
              <a:rPr lang="ar-EG" dirty="0" err="1" smtClean="0"/>
              <a:t>بسَنَى</a:t>
            </a:r>
            <a:r>
              <a:rPr lang="ar-EG" dirty="0" smtClean="0"/>
              <a:t> الشُّعَاعِ الغَارِبِ </a:t>
            </a:r>
            <a:r>
              <a:rPr lang="ar-EG" dirty="0" smtClean="0"/>
              <a:t>المُتَرَائي</a:t>
            </a:r>
          </a:p>
          <a:p>
            <a:r>
              <a:rPr lang="ar-EG" dirty="0" smtClean="0"/>
              <a:t>وَالشَّمْسُ في شَفَقٍ يَسِيلُ نُضَارُهُ    فَوْقَ العَقِيقِ عَلَى ذُرَىً </a:t>
            </a:r>
            <a:r>
              <a:rPr lang="ar-EG" dirty="0" smtClean="0"/>
              <a:t>سَـــوْدَاءِ</a:t>
            </a:r>
          </a:p>
          <a:p>
            <a:r>
              <a:rPr lang="ar-EG" dirty="0" smtClean="0"/>
              <a:t>مَرَّتْ خِلاَلَ غَمَامَتَيْنِ </a:t>
            </a:r>
            <a:r>
              <a:rPr lang="ar-EG" dirty="0" err="1" smtClean="0"/>
              <a:t>تَحَـــــدُّرَاً</a:t>
            </a:r>
            <a:r>
              <a:rPr lang="ar-EG" dirty="0" smtClean="0"/>
              <a:t>    </a:t>
            </a:r>
            <a:r>
              <a:rPr lang="ar-EG" dirty="0" err="1" smtClean="0"/>
              <a:t>وَتَقَطَّرَتْ</a:t>
            </a:r>
            <a:r>
              <a:rPr lang="ar-EG" dirty="0" smtClean="0"/>
              <a:t> كَالدَّمْعَةِ </a:t>
            </a:r>
            <a:r>
              <a:rPr lang="ar-EG" dirty="0" smtClean="0"/>
              <a:t>الحَمْــــــــرَاءِ</a:t>
            </a:r>
          </a:p>
          <a:p>
            <a:r>
              <a:rPr lang="ar-EG" dirty="0" smtClean="0"/>
              <a:t>فَكَأَنَّ آخِرُ دَمْعَةٍ لِلْكَوْن </a:t>
            </a:r>
            <a:r>
              <a:rPr lang="ar-EG" dirty="0" err="1" smtClean="0"/>
              <a:t>ِ</a:t>
            </a:r>
            <a:r>
              <a:rPr lang="ar-EG" dirty="0" smtClean="0"/>
              <a:t> </a:t>
            </a:r>
            <a:r>
              <a:rPr lang="ar-EG" dirty="0" smtClean="0"/>
              <a:t>قَــــــــدْ    </a:t>
            </a:r>
            <a:r>
              <a:rPr lang="ar-EG" dirty="0" smtClean="0"/>
              <a:t>مُزِجَتْ بآخِرِ أَدْمُعِي </a:t>
            </a:r>
            <a:r>
              <a:rPr lang="ar-EG" dirty="0" smtClean="0"/>
              <a:t>لرِثَائــــــي</a:t>
            </a:r>
          </a:p>
          <a:p>
            <a:r>
              <a:rPr lang="ar-EG" dirty="0" smtClean="0"/>
              <a:t>وَكَأَنَّني آنَسْتُ يَوْمِي </a:t>
            </a:r>
            <a:r>
              <a:rPr lang="ar-EG" dirty="0" smtClean="0"/>
              <a:t>زَائِــــــــلاً    </a:t>
            </a:r>
            <a:r>
              <a:rPr lang="ar-EG" dirty="0" smtClean="0"/>
              <a:t>فَرَأَيْتُ في المِرْآةِ كَيْفَ </a:t>
            </a:r>
            <a:r>
              <a:rPr lang="ar-EG" dirty="0" smtClean="0"/>
              <a:t>مَسَائــي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تصميم افتراضي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492</Words>
  <Application>Microsoft PowerPoint</Application>
  <PresentationFormat>عرض على الشاشة (3:4)‏</PresentationFormat>
  <Paragraphs>48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جامعة الإمارات العربية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>د. سيد علي إسماعيل</dc:creator>
  <cp:lastModifiedBy>د. سيد علي إسماعيل</cp:lastModifiedBy>
  <cp:revision>243</cp:revision>
  <dcterms:created xsi:type="dcterms:W3CDTF">2004-03-15T01:31:51Z</dcterms:created>
  <dcterms:modified xsi:type="dcterms:W3CDTF">2012-10-15T04:42:36Z</dcterms:modified>
</cp:coreProperties>
</file>