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256" r:id="rId2"/>
    <p:sldId id="432" r:id="rId3"/>
    <p:sldId id="433" r:id="rId4"/>
    <p:sldId id="434" r:id="rId5"/>
    <p:sldId id="435" r:id="rId6"/>
    <p:sldId id="436" r:id="rId7"/>
    <p:sldId id="437" r:id="rId8"/>
    <p:sldId id="438" r:id="rId9"/>
    <p:sldId id="439" r:id="rId10"/>
    <p:sldId id="440" r:id="rId11"/>
    <p:sldId id="441" r:id="rId12"/>
    <p:sldId id="442" r:id="rId13"/>
    <p:sldId id="443" r:id="rId14"/>
    <p:sldId id="444" r:id="rId15"/>
    <p:sldId id="445" r:id="rId16"/>
    <p:sldId id="446" r:id="rId17"/>
    <p:sldId id="447" r:id="rId18"/>
    <p:sldId id="448" r:id="rId19"/>
    <p:sldId id="421" r:id="rId20"/>
    <p:sldId id="430" r:id="rId21"/>
    <p:sldId id="431" r:id="rId22"/>
    <p:sldId id="394" r:id="rId23"/>
    <p:sldId id="395" r:id="rId24"/>
    <p:sldId id="400" r:id="rId25"/>
    <p:sldId id="401" r:id="rId26"/>
    <p:sldId id="402" r:id="rId27"/>
    <p:sldId id="403" r:id="rId28"/>
    <p:sldId id="404" r:id="rId29"/>
    <p:sldId id="420" r:id="rId30"/>
    <p:sldId id="405" r:id="rId31"/>
    <p:sldId id="449" r:id="rId32"/>
    <p:sldId id="260" r:id="rId33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42" d="100"/>
          <a:sy n="42" d="100"/>
        </p:scale>
        <p:origin x="-132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مثلث قائم الزاوية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عنوان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7" name="عنوان فرعي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grpSp>
        <p:nvGrpSpPr>
          <p:cNvPr id="2" name="مجموعة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شكل حر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شكل حر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شكل حر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رابط مستقيم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عنصر نائب للتاريخ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6A98622-43C3-48C2-9362-F6EBBB09BFCF}" type="datetimeFigureOut">
              <a:rPr lang="ar-SA" smtClean="0"/>
              <a:pPr/>
              <a:t>27/08/33</a:t>
            </a:fld>
            <a:endParaRPr lang="ar-SA"/>
          </a:p>
        </p:txBody>
      </p:sp>
      <p:sp>
        <p:nvSpPr>
          <p:cNvPr id="19" name="عنصر نائب للتذييل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27" name="عنصر نائب لرقم الشريحة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4BF16B02-AF38-4CE3-A1E1-56FC740D3750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6A98622-43C3-48C2-9362-F6EBBB09BFCF}" type="datetimeFigureOut">
              <a:rPr lang="ar-SA" smtClean="0"/>
              <a:pPr/>
              <a:t>27/08/33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BF16B02-AF38-4CE3-A1E1-56FC740D3750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7" name="عنوان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6A98622-43C3-48C2-9362-F6EBBB09BFCF}" type="datetimeFigureOut">
              <a:rPr lang="ar-SA" smtClean="0"/>
              <a:pPr/>
              <a:t>27/08/33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BF16B02-AF38-4CE3-A1E1-56FC740D3750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7" name="شارة رتبة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شارة رتبة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6A98622-43C3-48C2-9362-F6EBBB09BFCF}" type="datetimeFigureOut">
              <a:rPr lang="ar-SA" smtClean="0"/>
              <a:pPr/>
              <a:t>27/08/33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BF16B02-AF38-4CE3-A1E1-56FC740D3750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عنوان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مقارنة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6A98622-43C3-48C2-9362-F6EBBB09BFCF}" type="datetimeFigureOut">
              <a:rPr lang="ar-SA" smtClean="0"/>
              <a:pPr/>
              <a:t>27/08/33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BF16B02-AF38-4CE3-A1E1-56FC740D3750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6A98622-43C3-48C2-9362-F6EBBB09BFCF}" type="datetimeFigureOut">
              <a:rPr lang="ar-SA" smtClean="0"/>
              <a:pPr/>
              <a:t>27/08/33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BF16B02-AF38-4CE3-A1E1-56FC740D3750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6" name="عنوان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6A98622-43C3-48C2-9362-F6EBBB09BFCF}" type="datetimeFigureOut">
              <a:rPr lang="ar-SA" smtClean="0"/>
              <a:pPr/>
              <a:t>27/08/33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BF16B02-AF38-4CE3-A1E1-56FC740D3750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76A98622-43C3-48C2-9362-F6EBBB09BFCF}" type="datetimeFigureOut">
              <a:rPr lang="ar-SA" smtClean="0"/>
              <a:pPr/>
              <a:t>27/08/33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BF16B02-AF38-4CE3-A1E1-56FC740D3750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6A98622-43C3-48C2-9362-F6EBBB09BFCF}" type="datetimeFigureOut">
              <a:rPr lang="ar-SA" smtClean="0"/>
              <a:pPr/>
              <a:t>27/08/33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4BF16B02-AF38-4CE3-A1E1-56FC740D3750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8" name="شكل حر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شكل حر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مثلث قائم الزاوية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رابط مستقيم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شارة رتبة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شارة رتبة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6A98622-43C3-48C2-9362-F6EBBB09BFCF}" type="datetimeFigureOut">
              <a:rPr lang="ar-SA" smtClean="0"/>
              <a:pPr/>
              <a:t>27/08/33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BF16B02-AF38-4CE3-A1E1-56FC740D3750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6A98622-43C3-48C2-9362-F6EBBB09BFCF}" type="datetimeFigureOut">
              <a:rPr lang="ar-SA" smtClean="0"/>
              <a:pPr/>
              <a:t>27/08/33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BF16B02-AF38-4CE3-A1E1-56FC740D3750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شكل حر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شكل حر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مثلث قائم الزاوية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رابط مستقيم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عنصر نائب للعنوان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0" name="عنصر نائب للنص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0" name="عنصر نائب للتاريخ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76A98622-43C3-48C2-9362-F6EBBB09BFCF}" type="datetimeFigureOut">
              <a:rPr lang="ar-SA" smtClean="0"/>
              <a:pPr/>
              <a:t>27/08/33</a:t>
            </a:fld>
            <a:endParaRPr lang="ar-SA"/>
          </a:p>
        </p:txBody>
      </p:sp>
      <p:sp>
        <p:nvSpPr>
          <p:cNvPr id="22" name="عنصر نائب للتذييل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18" name="عنصر نائب لرقم الشريحة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4BF16B02-AF38-4CE3-A1E1-56FC740D3750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1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r" rtl="1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r" rtl="1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r" rtl="1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r" rtl="1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r" rtl="1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ar-SA" dirty="0" smtClean="0">
                <a:solidFill>
                  <a:srgbClr val="002060"/>
                </a:solidFill>
              </a:rPr>
              <a:t>إدارة المعرفة</a:t>
            </a:r>
            <a:endParaRPr lang="ar-SA" dirty="0">
              <a:solidFill>
                <a:srgbClr val="002060"/>
              </a:solidFill>
            </a:endParaRP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 smtClean="0">
                <a:solidFill>
                  <a:srgbClr val="0070C0"/>
                </a:solidFill>
              </a:rPr>
              <a:t>Knowledge Management</a:t>
            </a:r>
            <a:endParaRPr lang="ar-SA" sz="4000" b="1" dirty="0">
              <a:solidFill>
                <a:srgbClr val="0070C0"/>
              </a:solidFill>
            </a:endParaRPr>
          </a:p>
        </p:txBody>
      </p:sp>
      <p:sp>
        <p:nvSpPr>
          <p:cNvPr id="4" name="Teardrop 16"/>
          <p:cNvSpPr/>
          <p:nvPr/>
        </p:nvSpPr>
        <p:spPr>
          <a:xfrm>
            <a:off x="7643834" y="0"/>
            <a:ext cx="1500166" cy="1357298"/>
          </a:xfrm>
          <a:prstGeom prst="teardrop">
            <a:avLst/>
          </a:prstGeom>
          <a:solidFill>
            <a:schemeClr val="bg1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 contourW="44450">
            <a:bevelT w="152400" h="50800" prst="softRound"/>
            <a:bevelB prst="angle"/>
            <a:contourClr>
              <a:srgbClr val="FFFF00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5" name="صورة 4" descr="جامعة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929586" y="142851"/>
            <a:ext cx="1000132" cy="928695"/>
          </a:xfrm>
          <a:prstGeom prst="rect">
            <a:avLst/>
          </a:prstGeom>
        </p:spPr>
      </p:pic>
      <p:sp>
        <p:nvSpPr>
          <p:cNvPr id="6" name="مربع نص 5"/>
          <p:cNvSpPr txBox="1"/>
          <p:nvPr/>
        </p:nvSpPr>
        <p:spPr>
          <a:xfrm>
            <a:off x="0" y="6215082"/>
            <a:ext cx="4643438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http://kenanaonline.com/aishasaleem</a:t>
            </a:r>
            <a:endParaRPr lang="ar-SA" b="1" dirty="0">
              <a:solidFill>
                <a:srgbClr val="FFFF00"/>
              </a:solidFill>
            </a:endParaRPr>
          </a:p>
        </p:txBody>
      </p:sp>
      <p:sp>
        <p:nvSpPr>
          <p:cNvPr id="8" name="Teardrop 16"/>
          <p:cNvSpPr/>
          <p:nvPr/>
        </p:nvSpPr>
        <p:spPr>
          <a:xfrm>
            <a:off x="8215338" y="6143644"/>
            <a:ext cx="714380" cy="500066"/>
          </a:xfrm>
          <a:prstGeom prst="teardrop">
            <a:avLst/>
          </a:prstGeom>
          <a:solidFill>
            <a:schemeClr val="bg1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 contourW="44450">
            <a:bevelT w="152400" h="50800" prst="softRound"/>
            <a:bevelB prst="angle"/>
            <a:contourClr>
              <a:srgbClr val="FFFF00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2800" b="1" dirty="0" smtClean="0">
                <a:solidFill>
                  <a:srgbClr val="0070C0"/>
                </a:solidFill>
              </a:rPr>
              <a:t>7</a:t>
            </a:r>
            <a:endParaRPr lang="ar-SA" sz="28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8728" y="4143380"/>
            <a:ext cx="6400800" cy="1752600"/>
          </a:xfrm>
        </p:spPr>
        <p:txBody>
          <a:bodyPr/>
          <a:lstStyle/>
          <a:p>
            <a:r>
              <a:rPr lang="ar-SA" b="1" dirty="0" smtClean="0">
                <a:solidFill>
                  <a:schemeClr val="bg1"/>
                </a:solidFill>
              </a:rPr>
              <a:t> </a:t>
            </a:r>
            <a:r>
              <a:rPr lang="ar-SA" sz="4400" b="1" dirty="0" smtClean="0">
                <a:solidFill>
                  <a:schemeClr val="bg1"/>
                </a:solidFill>
              </a:rPr>
              <a:t>الوحدة الثالثة</a:t>
            </a:r>
          </a:p>
          <a:p>
            <a:endParaRPr lang="ar-SA" dirty="0"/>
          </a:p>
        </p:txBody>
      </p:sp>
      <p:sp>
        <p:nvSpPr>
          <p:cNvPr id="13" name="Rectangle 12"/>
          <p:cNvSpPr/>
          <p:nvPr/>
        </p:nvSpPr>
        <p:spPr>
          <a:xfrm>
            <a:off x="-2048895" y="6357958"/>
            <a:ext cx="67637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http://kenanaonline.com/aishasaleem</a:t>
            </a:r>
            <a:endParaRPr lang="ar-SA" b="1" dirty="0">
              <a:solidFill>
                <a:srgbClr val="FFFF00"/>
              </a:solidFill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6500826" y="5214950"/>
            <a:ext cx="264317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rgbClr val="FFFF00"/>
                </a:solidFill>
              </a:rPr>
              <a:t>د.عائشة سليم الذبياني</a:t>
            </a:r>
            <a:endParaRPr lang="ar-SA" sz="2400" b="1" dirty="0">
              <a:solidFill>
                <a:srgbClr val="FFFF00"/>
              </a:solidFill>
            </a:endParaRPr>
          </a:p>
        </p:txBody>
      </p:sp>
      <p:pic>
        <p:nvPicPr>
          <p:cNvPr id="5" name="Picture 4" descr="internet390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404664"/>
            <a:ext cx="3491880" cy="3356992"/>
          </a:xfrm>
          <a:prstGeom prst="rect">
            <a:avLst/>
          </a:prstGeom>
          <a:noFill/>
        </p:spPr>
      </p:pic>
      <p:sp>
        <p:nvSpPr>
          <p:cNvPr id="6" name="مربع نص 5"/>
          <p:cNvSpPr txBox="1"/>
          <p:nvPr/>
        </p:nvSpPr>
        <p:spPr>
          <a:xfrm>
            <a:off x="1043608" y="188640"/>
            <a:ext cx="7776864" cy="483209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800" b="1" dirty="0" smtClean="0">
                <a:solidFill>
                  <a:srgbClr val="7030A0"/>
                </a:solidFill>
              </a:rPr>
              <a:t>دور إدارة المعرفة</a:t>
            </a:r>
          </a:p>
          <a:p>
            <a:pPr algn="ctr"/>
            <a:r>
              <a:rPr lang="ar-SA" sz="2800" b="1" dirty="0" smtClean="0"/>
              <a:t> في </a:t>
            </a:r>
          </a:p>
          <a:p>
            <a:pPr algn="ctr"/>
            <a:r>
              <a:rPr lang="ar-SA" sz="2800" b="1" dirty="0" smtClean="0">
                <a:solidFill>
                  <a:srgbClr val="7030A0"/>
                </a:solidFill>
              </a:rPr>
              <a:t>التغيير في المؤسسات</a:t>
            </a:r>
          </a:p>
          <a:p>
            <a:pPr algn="ctr"/>
            <a:endParaRPr lang="ar-SA" sz="2800" b="1" dirty="0" smtClean="0">
              <a:solidFill>
                <a:srgbClr val="7030A0"/>
              </a:solidFill>
            </a:endParaRPr>
          </a:p>
          <a:p>
            <a:pPr algn="ctr"/>
            <a:endParaRPr lang="ar-SA" sz="2800" b="1" dirty="0" smtClean="0">
              <a:solidFill>
                <a:srgbClr val="7030A0"/>
              </a:solidFill>
            </a:endParaRPr>
          </a:p>
          <a:p>
            <a:pPr algn="ctr"/>
            <a:endParaRPr lang="ar-SA" sz="2800" b="1" dirty="0" smtClean="0">
              <a:solidFill>
                <a:srgbClr val="7030A0"/>
              </a:solidFill>
            </a:endParaRPr>
          </a:p>
          <a:p>
            <a:pPr algn="ctr"/>
            <a:endParaRPr lang="ar-SA" sz="2800" b="1" dirty="0" smtClean="0">
              <a:solidFill>
                <a:srgbClr val="7030A0"/>
              </a:solidFill>
            </a:endParaRPr>
          </a:p>
          <a:p>
            <a:pPr algn="ctr"/>
            <a:endParaRPr lang="ar-SA" sz="2800" b="1" dirty="0" smtClean="0">
              <a:solidFill>
                <a:srgbClr val="7030A0"/>
              </a:solidFill>
            </a:endParaRPr>
          </a:p>
          <a:p>
            <a:pPr algn="ctr"/>
            <a:endParaRPr lang="ar-SA" sz="2800" b="1" dirty="0" smtClean="0">
              <a:solidFill>
                <a:srgbClr val="7030A0"/>
              </a:solidFill>
            </a:endParaRPr>
          </a:p>
          <a:p>
            <a:pPr algn="ctr"/>
            <a:r>
              <a:rPr lang="ar-SA" sz="2800" b="1" u="sng" dirty="0" smtClean="0">
                <a:solidFill>
                  <a:schemeClr val="accent2"/>
                </a:solidFill>
              </a:rPr>
              <a:t>قاعدة</a:t>
            </a:r>
            <a:r>
              <a:rPr lang="ar-SA" sz="2800" b="1" dirty="0" smtClean="0">
                <a:solidFill>
                  <a:schemeClr val="accent2"/>
                </a:solidFill>
              </a:rPr>
              <a:t> : </a:t>
            </a:r>
            <a:r>
              <a:rPr lang="ar-SA" sz="2800" b="1" dirty="0" smtClean="0">
                <a:solidFill>
                  <a:srgbClr val="7030A0"/>
                </a:solidFill>
              </a:rPr>
              <a:t>”</a:t>
            </a:r>
            <a:r>
              <a:rPr lang="ar-SA" sz="2800" b="1" dirty="0" smtClean="0">
                <a:solidFill>
                  <a:schemeClr val="accent2"/>
                </a:solidFill>
              </a:rPr>
              <a:t>عملية إدارة تغيير  الثقافة من صميم عمل مدير المعرفة</a:t>
            </a:r>
            <a:r>
              <a:rPr lang="ar-SA" sz="2800" b="1" dirty="0" smtClean="0">
                <a:solidFill>
                  <a:srgbClr val="7030A0"/>
                </a:solidFill>
              </a:rPr>
              <a:t>“</a:t>
            </a:r>
            <a:endParaRPr lang="en-US" sz="2800" b="1" dirty="0" smtClean="0">
              <a:solidFill>
                <a:schemeClr val="accent2"/>
              </a:solidFill>
            </a:endParaRPr>
          </a:p>
          <a:p>
            <a:pPr algn="ctr"/>
            <a:r>
              <a:rPr lang="ar-SA" sz="2800" b="1" dirty="0" smtClean="0">
                <a:solidFill>
                  <a:srgbClr val="7030A0"/>
                </a:solidFill>
              </a:rPr>
              <a:t> </a:t>
            </a:r>
            <a:endParaRPr lang="ar-SA" sz="28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8728" y="4143380"/>
            <a:ext cx="6400800" cy="1752600"/>
          </a:xfrm>
        </p:spPr>
        <p:txBody>
          <a:bodyPr/>
          <a:lstStyle/>
          <a:p>
            <a:r>
              <a:rPr lang="ar-SA" b="1" dirty="0" smtClean="0">
                <a:solidFill>
                  <a:schemeClr val="bg1"/>
                </a:solidFill>
              </a:rPr>
              <a:t> </a:t>
            </a:r>
            <a:r>
              <a:rPr lang="ar-SA" sz="4400" b="1" dirty="0" smtClean="0">
                <a:solidFill>
                  <a:schemeClr val="bg1"/>
                </a:solidFill>
              </a:rPr>
              <a:t>الوحدة الثالثة</a:t>
            </a:r>
          </a:p>
          <a:p>
            <a:endParaRPr lang="ar-SA" dirty="0"/>
          </a:p>
        </p:txBody>
      </p:sp>
      <p:sp>
        <p:nvSpPr>
          <p:cNvPr id="8" name="مربع نص 7"/>
          <p:cNvSpPr txBox="1"/>
          <p:nvPr/>
        </p:nvSpPr>
        <p:spPr>
          <a:xfrm>
            <a:off x="6500826" y="5214950"/>
            <a:ext cx="264317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rgbClr val="FFFF00"/>
                </a:solidFill>
              </a:rPr>
              <a:t>د.عائشة سليم الذبياني</a:t>
            </a:r>
            <a:endParaRPr lang="ar-SA" sz="2400" b="1" dirty="0">
              <a:solidFill>
                <a:srgbClr val="FFFF00"/>
              </a:solidFill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323528" y="332656"/>
            <a:ext cx="8568952" cy="510909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u="sng" dirty="0" smtClean="0">
                <a:solidFill>
                  <a:srgbClr val="C00000"/>
                </a:solidFill>
              </a:rPr>
              <a:t>تحديات تواجه مدير إدارة المعرفة لإحداث التغيير</a:t>
            </a:r>
          </a:p>
          <a:p>
            <a:endParaRPr lang="ar-SA" sz="2800" b="1" u="sng" dirty="0" smtClean="0"/>
          </a:p>
          <a:p>
            <a:r>
              <a:rPr lang="ar-SA" sz="2400" b="1" u="sng" dirty="0" smtClean="0"/>
              <a:t>تحدي الإدارة </a:t>
            </a:r>
            <a:r>
              <a:rPr lang="ar-SA" sz="2400" b="1" dirty="0" smtClean="0"/>
              <a:t>:متمثل في خلق البيئة التي تقيم المشاركة بالمعرفة .</a:t>
            </a:r>
          </a:p>
          <a:p>
            <a:endParaRPr lang="ar-SA" sz="2400" b="1" dirty="0" smtClean="0"/>
          </a:p>
          <a:p>
            <a:r>
              <a:rPr lang="ar-SA" sz="2400" b="1" u="sng" dirty="0" smtClean="0">
                <a:solidFill>
                  <a:srgbClr val="0070C0"/>
                </a:solidFill>
              </a:rPr>
              <a:t>التحدي الاجتماعي </a:t>
            </a:r>
            <a:r>
              <a:rPr lang="ar-SA" sz="2400" b="1" dirty="0" smtClean="0">
                <a:solidFill>
                  <a:srgbClr val="0070C0"/>
                </a:solidFill>
              </a:rPr>
              <a:t>:متمثل في تطوير المنظمات التي تشارك بالمعرفة وتديم التنوع لتشجيع الإبداع بدلا من الاستنساخ والتقليد .</a:t>
            </a:r>
          </a:p>
          <a:p>
            <a:endParaRPr lang="ar-SA" sz="2400" b="1" dirty="0" smtClean="0"/>
          </a:p>
          <a:p>
            <a:r>
              <a:rPr lang="ar-SA" sz="2400" b="1" u="sng" dirty="0" smtClean="0">
                <a:solidFill>
                  <a:srgbClr val="002060"/>
                </a:solidFill>
              </a:rPr>
              <a:t>التحدي التقني </a:t>
            </a:r>
            <a:r>
              <a:rPr lang="ar-SA" sz="2400" b="1" dirty="0" smtClean="0">
                <a:solidFill>
                  <a:srgbClr val="002060"/>
                </a:solidFill>
              </a:rPr>
              <a:t>:المتمثل في تصميم الأنظمة البشرية والمعلوماتية التي تساعد الأفراد على التفكير معا </a:t>
            </a:r>
          </a:p>
          <a:p>
            <a:endParaRPr lang="ar-SA" sz="2800" b="1" dirty="0" smtClean="0"/>
          </a:p>
          <a:p>
            <a:r>
              <a:rPr lang="ar-SA" sz="2400" b="1" u="sng" dirty="0" smtClean="0">
                <a:solidFill>
                  <a:srgbClr val="7030A0"/>
                </a:solidFill>
              </a:rPr>
              <a:t>التحدي الشخصي </a:t>
            </a:r>
            <a:r>
              <a:rPr lang="en-US" sz="2400" b="1" dirty="0" smtClean="0">
                <a:solidFill>
                  <a:srgbClr val="7030A0"/>
                </a:solidFill>
              </a:rPr>
              <a:t>:</a:t>
            </a:r>
            <a:r>
              <a:rPr lang="ar-SA" sz="2400" b="1" dirty="0" smtClean="0">
                <a:solidFill>
                  <a:srgbClr val="7030A0"/>
                </a:solidFill>
              </a:rPr>
              <a:t>المتمثل في الانفتاح على أفكار الآخرين والرغبة في المشاركة بالأفكار والسعي المتواصل للمعرفة الجديدة .</a:t>
            </a:r>
          </a:p>
          <a:p>
            <a:endParaRPr lang="ar-SA" dirty="0"/>
          </a:p>
        </p:txBody>
      </p:sp>
      <p:pic>
        <p:nvPicPr>
          <p:cNvPr id="81922" name="Picture 2" descr="http://t0.gstatic.com/images?q=tbn:ANd9GcSdmbClQtME202emhpllpIHfvGZsrg46BCBVF9kTgCidqzF8VtJZ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010149"/>
            <a:ext cx="2466975" cy="18478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8728" y="4143380"/>
            <a:ext cx="6400800" cy="1752600"/>
          </a:xfrm>
        </p:spPr>
        <p:txBody>
          <a:bodyPr/>
          <a:lstStyle/>
          <a:p>
            <a:r>
              <a:rPr lang="ar-SA" b="1" dirty="0" smtClean="0">
                <a:solidFill>
                  <a:schemeClr val="bg1"/>
                </a:solidFill>
              </a:rPr>
              <a:t> </a:t>
            </a:r>
            <a:r>
              <a:rPr lang="ar-SA" sz="4400" b="1" dirty="0" smtClean="0">
                <a:solidFill>
                  <a:schemeClr val="bg1"/>
                </a:solidFill>
              </a:rPr>
              <a:t>الوحدة الثالثة</a:t>
            </a:r>
          </a:p>
          <a:p>
            <a:endParaRPr lang="ar-SA" dirty="0"/>
          </a:p>
        </p:txBody>
      </p:sp>
      <p:sp>
        <p:nvSpPr>
          <p:cNvPr id="13" name="Rectangle 12"/>
          <p:cNvSpPr/>
          <p:nvPr/>
        </p:nvSpPr>
        <p:spPr>
          <a:xfrm>
            <a:off x="-2048895" y="6357958"/>
            <a:ext cx="67637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http://kenanaonline.com/aishasaleem</a:t>
            </a:r>
            <a:endParaRPr lang="ar-SA" b="1" dirty="0">
              <a:solidFill>
                <a:srgbClr val="FFFF00"/>
              </a:solidFill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6500826" y="5214950"/>
            <a:ext cx="264317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rgbClr val="FFFF00"/>
                </a:solidFill>
              </a:rPr>
              <a:t>د.عائشة سليم الذبياني</a:t>
            </a:r>
            <a:endParaRPr lang="ar-SA" sz="2400" b="1" dirty="0">
              <a:solidFill>
                <a:srgbClr val="FFFF00"/>
              </a:solidFill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0" y="548680"/>
            <a:ext cx="8892480" cy="310854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dirty="0" smtClean="0"/>
              <a:t>مفاتيح تنفيذ التغيير بالمؤسسة</a:t>
            </a:r>
          </a:p>
          <a:p>
            <a:endParaRPr lang="ar-SA" sz="2800" b="1" dirty="0" smtClean="0">
              <a:solidFill>
                <a:srgbClr val="C00000"/>
              </a:solidFill>
            </a:endParaRPr>
          </a:p>
          <a:p>
            <a:r>
              <a:rPr lang="ar-SA" sz="2800" b="1" dirty="0" smtClean="0">
                <a:solidFill>
                  <a:srgbClr val="C00000"/>
                </a:solidFill>
              </a:rPr>
              <a:t>القادة الرسميون : هم مفتاح التغيير لعدد كبير من العاملين </a:t>
            </a:r>
          </a:p>
          <a:p>
            <a:r>
              <a:rPr lang="ar-SA" sz="2800" b="1" dirty="0" smtClean="0">
                <a:solidFill>
                  <a:srgbClr val="C00000"/>
                </a:solidFill>
              </a:rPr>
              <a:t>كيف ؟</a:t>
            </a:r>
          </a:p>
          <a:p>
            <a:r>
              <a:rPr lang="ar-SA" sz="2800" b="1" dirty="0" smtClean="0">
                <a:solidFill>
                  <a:srgbClr val="002060"/>
                </a:solidFill>
              </a:rPr>
              <a:t>القادة غير الرسميين :يشكلون خطورة كبيرة على عملية التغيير </a:t>
            </a:r>
          </a:p>
          <a:p>
            <a:r>
              <a:rPr lang="ar-SA" sz="2800" b="1" dirty="0" smtClean="0">
                <a:solidFill>
                  <a:srgbClr val="002060"/>
                </a:solidFill>
              </a:rPr>
              <a:t>لماذا ؟</a:t>
            </a:r>
          </a:p>
          <a:p>
            <a:endParaRPr lang="ar-SA" sz="28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allAtOnce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8728" y="4143380"/>
            <a:ext cx="6400800" cy="1752600"/>
          </a:xfrm>
        </p:spPr>
        <p:txBody>
          <a:bodyPr/>
          <a:lstStyle/>
          <a:p>
            <a:r>
              <a:rPr lang="ar-SA" b="1" dirty="0" smtClean="0">
                <a:solidFill>
                  <a:schemeClr val="bg1"/>
                </a:solidFill>
              </a:rPr>
              <a:t> </a:t>
            </a:r>
            <a:r>
              <a:rPr lang="ar-SA" sz="4400" b="1" dirty="0" smtClean="0">
                <a:solidFill>
                  <a:schemeClr val="bg1"/>
                </a:solidFill>
              </a:rPr>
              <a:t>الوحدة الثالثة</a:t>
            </a:r>
          </a:p>
          <a:p>
            <a:endParaRPr lang="ar-SA" dirty="0"/>
          </a:p>
        </p:txBody>
      </p:sp>
      <p:sp>
        <p:nvSpPr>
          <p:cNvPr id="13" name="Rectangle 12"/>
          <p:cNvSpPr/>
          <p:nvPr/>
        </p:nvSpPr>
        <p:spPr>
          <a:xfrm>
            <a:off x="-2048895" y="6357958"/>
            <a:ext cx="67637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http://kenanaonline.com/aishasaleem</a:t>
            </a:r>
            <a:endParaRPr lang="ar-SA" b="1" dirty="0">
              <a:solidFill>
                <a:srgbClr val="FFFF00"/>
              </a:solidFill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6500826" y="5214950"/>
            <a:ext cx="264317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rgbClr val="FFFF00"/>
                </a:solidFill>
              </a:rPr>
              <a:t>د.عائشة سليم الذبياني</a:t>
            </a:r>
            <a:endParaRPr lang="ar-SA" sz="2400" b="1" dirty="0">
              <a:solidFill>
                <a:srgbClr val="FFFF00"/>
              </a:solidFill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251520" y="404664"/>
            <a:ext cx="8640960" cy="424731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dirty="0" smtClean="0">
                <a:solidFill>
                  <a:srgbClr val="7030A0"/>
                </a:solidFill>
              </a:rPr>
              <a:t>منفذ التغيير :هو الشخص المسئول عن التخطيط للتغيير وتنفيذه </a:t>
            </a:r>
          </a:p>
          <a:p>
            <a:endParaRPr lang="ar-SA" sz="2800" b="1" dirty="0" smtClean="0">
              <a:solidFill>
                <a:srgbClr val="7030A0"/>
              </a:solidFill>
            </a:endParaRPr>
          </a:p>
          <a:p>
            <a:r>
              <a:rPr lang="ar-SA" sz="2800" b="1" dirty="0" smtClean="0">
                <a:solidFill>
                  <a:srgbClr val="990000"/>
                </a:solidFill>
              </a:rPr>
              <a:t>ما الذي يحتاج إليه</a:t>
            </a:r>
            <a:r>
              <a:rPr lang="ar-SA" sz="2800" b="1" dirty="0" smtClean="0">
                <a:solidFill>
                  <a:schemeClr val="accent2"/>
                </a:solidFill>
              </a:rPr>
              <a:t> ؟ </a:t>
            </a:r>
          </a:p>
          <a:p>
            <a:r>
              <a:rPr lang="ar-SA" sz="2800" b="1" dirty="0" smtClean="0">
                <a:solidFill>
                  <a:schemeClr val="accent2"/>
                </a:solidFill>
              </a:rPr>
              <a:t>أو</a:t>
            </a:r>
          </a:p>
          <a:p>
            <a:r>
              <a:rPr lang="ar-SA" sz="2800" b="1" dirty="0" smtClean="0">
                <a:solidFill>
                  <a:srgbClr val="C00000"/>
                </a:solidFill>
              </a:rPr>
              <a:t>ما هي العوامل </a:t>
            </a:r>
            <a:r>
              <a:rPr lang="ar-SA" sz="2800" b="1" dirty="0" smtClean="0">
                <a:solidFill>
                  <a:srgbClr val="990000"/>
                </a:solidFill>
              </a:rPr>
              <a:t>تساعد على إحداث التغيير المطلوب بنجاح ؟</a:t>
            </a:r>
          </a:p>
          <a:p>
            <a:endParaRPr lang="ar-SA" sz="2800" b="1" dirty="0" smtClean="0">
              <a:solidFill>
                <a:srgbClr val="990000"/>
              </a:solidFill>
            </a:endParaRPr>
          </a:p>
          <a:p>
            <a:r>
              <a:rPr lang="ar-SA" sz="2800" b="1" dirty="0" smtClean="0">
                <a:solidFill>
                  <a:srgbClr val="0070C0"/>
                </a:solidFill>
              </a:rPr>
              <a:t>المعرفة بقواعد الثقافة المؤسسية .</a:t>
            </a:r>
          </a:p>
          <a:p>
            <a:r>
              <a:rPr lang="ar-SA" sz="2800" b="1" dirty="0" smtClean="0">
                <a:solidFill>
                  <a:srgbClr val="002060"/>
                </a:solidFill>
              </a:rPr>
              <a:t>المعرفة بأسس إدارة التغيير .</a:t>
            </a:r>
          </a:p>
          <a:p>
            <a:r>
              <a:rPr lang="ar-SA" sz="2800" b="1" dirty="0" smtClean="0">
                <a:solidFill>
                  <a:srgbClr val="7030A0"/>
                </a:solidFill>
              </a:rPr>
              <a:t>الخبرة .</a:t>
            </a:r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8728" y="4143380"/>
            <a:ext cx="6400800" cy="1752600"/>
          </a:xfrm>
        </p:spPr>
        <p:txBody>
          <a:bodyPr/>
          <a:lstStyle/>
          <a:p>
            <a:r>
              <a:rPr lang="ar-SA" b="1" dirty="0" smtClean="0">
                <a:solidFill>
                  <a:schemeClr val="bg1"/>
                </a:solidFill>
              </a:rPr>
              <a:t> </a:t>
            </a:r>
            <a:r>
              <a:rPr lang="ar-SA" sz="4400" b="1" dirty="0" smtClean="0">
                <a:solidFill>
                  <a:schemeClr val="bg1"/>
                </a:solidFill>
              </a:rPr>
              <a:t>الوحدة الثالثة</a:t>
            </a:r>
          </a:p>
          <a:p>
            <a:endParaRPr lang="ar-SA" dirty="0"/>
          </a:p>
        </p:txBody>
      </p:sp>
      <p:sp>
        <p:nvSpPr>
          <p:cNvPr id="13" name="Rectangle 12"/>
          <p:cNvSpPr/>
          <p:nvPr/>
        </p:nvSpPr>
        <p:spPr>
          <a:xfrm>
            <a:off x="-2048895" y="6357958"/>
            <a:ext cx="67637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http://kenanaonline.com/aishasaleem</a:t>
            </a:r>
            <a:endParaRPr lang="ar-SA" b="1" dirty="0">
              <a:solidFill>
                <a:srgbClr val="FFFF00"/>
              </a:solidFill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6500826" y="5214950"/>
            <a:ext cx="264317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rgbClr val="FFFF00"/>
                </a:solidFill>
              </a:rPr>
              <a:t>د.عائشة سليم الذبياني</a:t>
            </a:r>
            <a:endParaRPr lang="ar-SA" sz="2400" b="1" dirty="0">
              <a:solidFill>
                <a:srgbClr val="FFFF00"/>
              </a:solidFill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0" y="404664"/>
            <a:ext cx="9144000" cy="38164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2800" b="1" i="1" dirty="0" smtClean="0">
                <a:solidFill>
                  <a:srgbClr val="990000"/>
                </a:solidFill>
              </a:rPr>
              <a:t>     </a:t>
            </a:r>
            <a:r>
              <a:rPr lang="ar-SA" sz="2800" b="1" i="1" u="sng" dirty="0" smtClean="0">
                <a:solidFill>
                  <a:srgbClr val="990000"/>
                </a:solidFill>
              </a:rPr>
              <a:t>لفهم عملية التغيير</a:t>
            </a:r>
            <a:r>
              <a:rPr lang="ar-SA" sz="2800" u="sng" dirty="0" smtClean="0"/>
              <a:t> </a:t>
            </a:r>
          </a:p>
          <a:p>
            <a:pPr>
              <a:spcBef>
                <a:spcPct val="50000"/>
              </a:spcBef>
            </a:pPr>
            <a:r>
              <a:rPr lang="ar-SA" sz="2800" b="1" dirty="0" smtClean="0">
                <a:solidFill>
                  <a:srgbClr val="002060"/>
                </a:solidFill>
                <a:latin typeface="Tahoma" pitchFamily="34" charset="0"/>
                <a:cs typeface="Tahoma" pitchFamily="34" charset="0"/>
              </a:rPr>
              <a:t>تقسيم الهدف الذي تسعى إليه إدارة المعرفة إلى ثلاث مراحل </a:t>
            </a:r>
          </a:p>
          <a:p>
            <a:pPr>
              <a:spcBef>
                <a:spcPct val="50000"/>
              </a:spcBef>
            </a:pPr>
            <a:r>
              <a:rPr lang="ar-SA" sz="2800" b="1" dirty="0" smtClean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المرحلة الأولى : الوضع المستقبلي </a:t>
            </a:r>
          </a:p>
          <a:p>
            <a:pPr>
              <a:spcBef>
                <a:spcPct val="50000"/>
              </a:spcBef>
            </a:pPr>
            <a:r>
              <a:rPr lang="ar-SA" sz="2800" b="1" dirty="0" smtClean="0">
                <a:solidFill>
                  <a:srgbClr val="00B0F0"/>
                </a:solidFill>
                <a:latin typeface="Tahoma" pitchFamily="34" charset="0"/>
                <a:cs typeface="Tahoma" pitchFamily="34" charset="0"/>
              </a:rPr>
              <a:t>المرحلة الثانية : الوضع الحالي </a:t>
            </a:r>
          </a:p>
          <a:p>
            <a:pPr>
              <a:spcBef>
                <a:spcPct val="50000"/>
              </a:spcBef>
            </a:pPr>
            <a:r>
              <a:rPr lang="ar-SA" sz="2800" b="1" dirty="0" smtClean="0">
                <a:solidFill>
                  <a:srgbClr val="7030A0"/>
                </a:solidFill>
                <a:latin typeface="Tahoma" pitchFamily="34" charset="0"/>
                <a:cs typeface="Tahoma" pitchFamily="34" charset="0"/>
              </a:rPr>
              <a:t>المرحلة الثالثة : الوضع الانتقالي .</a:t>
            </a:r>
            <a:endParaRPr lang="en-US" sz="2800" b="1" dirty="0" smtClean="0">
              <a:solidFill>
                <a:srgbClr val="7030A0"/>
              </a:solidFill>
              <a:latin typeface="Tahoma" pitchFamily="34" charset="0"/>
              <a:cs typeface="Tahoma" pitchFamily="34" charset="0"/>
            </a:endParaRPr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8728" y="4143380"/>
            <a:ext cx="6400800" cy="1752600"/>
          </a:xfrm>
        </p:spPr>
        <p:txBody>
          <a:bodyPr/>
          <a:lstStyle/>
          <a:p>
            <a:r>
              <a:rPr lang="ar-SA" b="1" dirty="0" smtClean="0">
                <a:solidFill>
                  <a:schemeClr val="bg1"/>
                </a:solidFill>
              </a:rPr>
              <a:t> </a:t>
            </a:r>
            <a:r>
              <a:rPr lang="ar-SA" sz="4400" b="1" dirty="0" smtClean="0">
                <a:solidFill>
                  <a:schemeClr val="bg1"/>
                </a:solidFill>
              </a:rPr>
              <a:t>الوحدة الثالثة</a:t>
            </a:r>
          </a:p>
          <a:p>
            <a:endParaRPr lang="ar-SA" dirty="0"/>
          </a:p>
        </p:txBody>
      </p:sp>
      <p:sp>
        <p:nvSpPr>
          <p:cNvPr id="8" name="مربع نص 7"/>
          <p:cNvSpPr txBox="1"/>
          <p:nvPr/>
        </p:nvSpPr>
        <p:spPr>
          <a:xfrm>
            <a:off x="6500826" y="5214950"/>
            <a:ext cx="264317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rgbClr val="FFFF00"/>
                </a:solidFill>
              </a:rPr>
              <a:t>د.عائشة سليم الذبياني</a:t>
            </a:r>
            <a:endParaRPr lang="ar-SA" sz="2400" b="1" dirty="0">
              <a:solidFill>
                <a:srgbClr val="FFFF00"/>
              </a:solidFill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251520" y="404664"/>
            <a:ext cx="7920880" cy="424731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u="sng" dirty="0" smtClean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الوضع المستقبلي</a:t>
            </a:r>
            <a:endParaRPr lang="ar-SA" sz="2800" b="1" u="sng" dirty="0" smtClean="0">
              <a:latin typeface="Tahoma" pitchFamily="34" charset="0"/>
              <a:cs typeface="Tahoma" pitchFamily="34" charset="0"/>
            </a:endParaRPr>
          </a:p>
          <a:p>
            <a:r>
              <a:rPr lang="ar-SA" sz="2800" b="1" dirty="0" smtClean="0">
                <a:latin typeface="Tahoma" pitchFamily="34" charset="0"/>
                <a:cs typeface="Tahoma" pitchFamily="34" charset="0"/>
              </a:rPr>
              <a:t>إعداد رؤية كاملة عن الثقافة المؤسسية .</a:t>
            </a:r>
          </a:p>
          <a:p>
            <a:r>
              <a:rPr lang="ar-SA" sz="2800" b="1" dirty="0" smtClean="0">
                <a:latin typeface="Tahoma" pitchFamily="34" charset="0"/>
                <a:cs typeface="Tahoma" pitchFamily="34" charset="0"/>
              </a:rPr>
              <a:t>تحديد الأهداف اللازمة لتغييرها .</a:t>
            </a:r>
          </a:p>
          <a:p>
            <a:r>
              <a:rPr lang="ar-SA" sz="2800" b="1" dirty="0" smtClean="0">
                <a:latin typeface="Tahoma" pitchFamily="34" charset="0"/>
                <a:cs typeface="Tahoma" pitchFamily="34" charset="0"/>
              </a:rPr>
              <a:t>التوقيت المناسب لبدء التغيير .</a:t>
            </a:r>
          </a:p>
          <a:p>
            <a:r>
              <a:rPr lang="ar-SA" sz="2800" b="1" dirty="0" smtClean="0">
                <a:latin typeface="Tahoma" pitchFamily="34" charset="0"/>
                <a:cs typeface="Tahoma" pitchFamily="34" charset="0"/>
              </a:rPr>
              <a:t>الوقت الذي ينبغي أن يستغرقه الإنجاز .</a:t>
            </a:r>
          </a:p>
          <a:p>
            <a:endParaRPr lang="ar-SA" sz="2800" b="1" dirty="0" smtClean="0">
              <a:latin typeface="Tahoma" pitchFamily="34" charset="0"/>
              <a:cs typeface="Tahoma" pitchFamily="34" charset="0"/>
            </a:endParaRPr>
          </a:p>
          <a:p>
            <a:r>
              <a:rPr lang="ar-SA" sz="2800" b="1" u="sng" dirty="0" smtClean="0">
                <a:solidFill>
                  <a:srgbClr val="990000"/>
                </a:solidFill>
                <a:latin typeface="Tahoma" pitchFamily="34" charset="0"/>
                <a:cs typeface="Tahoma" pitchFamily="34" charset="0"/>
              </a:rPr>
              <a:t>لماذا بدأنا بالوضع المستقبلي ؟</a:t>
            </a:r>
          </a:p>
          <a:p>
            <a:r>
              <a:rPr lang="ar-SA" sz="2800" b="1" dirty="0" smtClean="0">
                <a:latin typeface="Tahoma" pitchFamily="34" charset="0"/>
                <a:cs typeface="Tahoma" pitchFamily="34" charset="0"/>
              </a:rPr>
              <a:t>يساعد التركيز على الوضع المستقبلي على تضييق نطاق البحث وتحديد الرؤى .</a:t>
            </a:r>
          </a:p>
          <a:p>
            <a:endParaRPr lang="ar-SA" dirty="0"/>
          </a:p>
        </p:txBody>
      </p:sp>
      <p:pic>
        <p:nvPicPr>
          <p:cNvPr id="6" name="Picture 9" descr="44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293096"/>
            <a:ext cx="2267744" cy="25649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8728" y="4143380"/>
            <a:ext cx="6400800" cy="1752600"/>
          </a:xfrm>
        </p:spPr>
        <p:txBody>
          <a:bodyPr/>
          <a:lstStyle/>
          <a:p>
            <a:r>
              <a:rPr lang="ar-SA" b="1" dirty="0" smtClean="0">
                <a:solidFill>
                  <a:schemeClr val="bg1"/>
                </a:solidFill>
              </a:rPr>
              <a:t> </a:t>
            </a:r>
            <a:r>
              <a:rPr lang="ar-SA" sz="4400" b="1" dirty="0" smtClean="0">
                <a:solidFill>
                  <a:schemeClr val="bg1"/>
                </a:solidFill>
              </a:rPr>
              <a:t>الوحدة الثالثة</a:t>
            </a:r>
          </a:p>
          <a:p>
            <a:endParaRPr lang="ar-SA" dirty="0"/>
          </a:p>
        </p:txBody>
      </p:sp>
      <p:sp>
        <p:nvSpPr>
          <p:cNvPr id="13" name="Rectangle 12"/>
          <p:cNvSpPr/>
          <p:nvPr/>
        </p:nvSpPr>
        <p:spPr>
          <a:xfrm>
            <a:off x="-2048895" y="6357958"/>
            <a:ext cx="67637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http://kenanaonline.com/aishasaleem</a:t>
            </a:r>
            <a:endParaRPr lang="ar-SA" b="1" dirty="0">
              <a:solidFill>
                <a:srgbClr val="FFFF00"/>
              </a:solidFill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6500826" y="5214950"/>
            <a:ext cx="264317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rgbClr val="FFFF00"/>
                </a:solidFill>
              </a:rPr>
              <a:t>د.عائشة سليم الذبياني</a:t>
            </a:r>
            <a:endParaRPr lang="ar-SA" sz="2400" b="1" dirty="0">
              <a:solidFill>
                <a:srgbClr val="FFFF00"/>
              </a:solidFill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0" y="332656"/>
            <a:ext cx="8964488" cy="510909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u="sng" dirty="0" smtClean="0">
                <a:latin typeface="Tahoma" pitchFamily="34" charset="0"/>
                <a:cs typeface="Tahoma" pitchFamily="34" charset="0"/>
              </a:rPr>
              <a:t>الوضع الحالي</a:t>
            </a:r>
          </a:p>
          <a:p>
            <a:endParaRPr lang="ar-SA" sz="2800" b="1" u="sng" dirty="0" smtClean="0">
              <a:latin typeface="Tahoma" pitchFamily="34" charset="0"/>
              <a:cs typeface="Tahoma" pitchFamily="34" charset="0"/>
            </a:endParaRPr>
          </a:p>
          <a:p>
            <a:r>
              <a:rPr lang="ar-SA" sz="2800" b="1" dirty="0" smtClean="0">
                <a:solidFill>
                  <a:srgbClr val="9900CC"/>
                </a:solidFill>
                <a:latin typeface="Tahoma" pitchFamily="34" charset="0"/>
                <a:cs typeface="Tahoma" pitchFamily="34" charset="0"/>
              </a:rPr>
              <a:t>الوضع الحالي هو واقع الأمور في المؤسسة قبل التغيير ولتحديد ذلك يجب الإجابة على بعض الأسئلة:</a:t>
            </a:r>
          </a:p>
          <a:p>
            <a:r>
              <a:rPr lang="ar-SA" sz="2800" b="1" dirty="0" smtClean="0">
                <a:solidFill>
                  <a:srgbClr val="9900CC"/>
                </a:solidFill>
                <a:latin typeface="Tahoma" pitchFamily="34" charset="0"/>
                <a:cs typeface="Tahoma" pitchFamily="34" charset="0"/>
              </a:rPr>
              <a:t> </a:t>
            </a:r>
          </a:p>
          <a:p>
            <a:r>
              <a:rPr lang="ar-SA" sz="2800" b="1" dirty="0" smtClean="0">
                <a:solidFill>
                  <a:srgbClr val="002060"/>
                </a:solidFill>
                <a:latin typeface="Tahoma" pitchFamily="34" charset="0"/>
                <a:cs typeface="Tahoma" pitchFamily="34" charset="0"/>
              </a:rPr>
              <a:t>كيف يمكن وصف الوضع القائم بالتحديد ؟</a:t>
            </a:r>
          </a:p>
          <a:p>
            <a:endParaRPr lang="ar-SA" sz="2800" b="1" dirty="0" smtClean="0">
              <a:solidFill>
                <a:srgbClr val="9900CC"/>
              </a:solidFill>
              <a:latin typeface="Tahoma" pitchFamily="34" charset="0"/>
              <a:cs typeface="Tahoma" pitchFamily="34" charset="0"/>
            </a:endParaRPr>
          </a:p>
          <a:p>
            <a:r>
              <a:rPr lang="ar-SA" sz="2800" b="1" dirty="0" smtClean="0">
                <a:solidFill>
                  <a:srgbClr val="002060"/>
                </a:solidFill>
                <a:latin typeface="Tahoma" pitchFamily="34" charset="0"/>
                <a:cs typeface="Tahoma" pitchFamily="34" charset="0"/>
              </a:rPr>
              <a:t>ما الضغوط الداخلية والخارجية بالمؤسسة ؟</a:t>
            </a:r>
          </a:p>
          <a:p>
            <a:endParaRPr lang="ar-SA" sz="2800" b="1" dirty="0" smtClean="0">
              <a:solidFill>
                <a:srgbClr val="002060"/>
              </a:solidFill>
              <a:latin typeface="Tahoma" pitchFamily="34" charset="0"/>
              <a:cs typeface="Tahoma" pitchFamily="34" charset="0"/>
            </a:endParaRPr>
          </a:p>
          <a:p>
            <a:r>
              <a:rPr lang="ar-SA" sz="2800" b="1" dirty="0" smtClean="0">
                <a:solidFill>
                  <a:srgbClr val="9900CC"/>
                </a:solidFill>
                <a:latin typeface="Tahoma" pitchFamily="34" charset="0"/>
                <a:cs typeface="Tahoma" pitchFamily="34" charset="0"/>
              </a:rPr>
              <a:t>لماذا تقتضي الحاجة إحداث التغيير ؟</a:t>
            </a:r>
          </a:p>
          <a:p>
            <a:endParaRPr lang="ar-SA" sz="2800" b="1" dirty="0" smtClean="0">
              <a:solidFill>
                <a:srgbClr val="002060"/>
              </a:solidFill>
              <a:latin typeface="Tahoma" pitchFamily="34" charset="0"/>
              <a:cs typeface="Tahoma" pitchFamily="34" charset="0"/>
            </a:endParaRPr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0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8728" y="4143380"/>
            <a:ext cx="6400800" cy="1752600"/>
          </a:xfrm>
        </p:spPr>
        <p:txBody>
          <a:bodyPr/>
          <a:lstStyle/>
          <a:p>
            <a:r>
              <a:rPr lang="ar-SA" b="1" dirty="0" smtClean="0">
                <a:solidFill>
                  <a:schemeClr val="bg1"/>
                </a:solidFill>
              </a:rPr>
              <a:t> </a:t>
            </a:r>
            <a:r>
              <a:rPr lang="ar-SA" sz="4400" b="1" dirty="0" smtClean="0">
                <a:solidFill>
                  <a:schemeClr val="bg1"/>
                </a:solidFill>
              </a:rPr>
              <a:t>الوحدة الثالثة</a:t>
            </a:r>
          </a:p>
          <a:p>
            <a:endParaRPr lang="ar-SA" dirty="0"/>
          </a:p>
        </p:txBody>
      </p:sp>
      <p:sp>
        <p:nvSpPr>
          <p:cNvPr id="13" name="Rectangle 12"/>
          <p:cNvSpPr/>
          <p:nvPr/>
        </p:nvSpPr>
        <p:spPr>
          <a:xfrm>
            <a:off x="-2048895" y="6357958"/>
            <a:ext cx="67637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http://kenanaonline.com/aishasaleem</a:t>
            </a:r>
            <a:endParaRPr lang="ar-SA" b="1" dirty="0">
              <a:solidFill>
                <a:srgbClr val="FFFF00"/>
              </a:solidFill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6500826" y="5214950"/>
            <a:ext cx="264317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rgbClr val="FFFF00"/>
                </a:solidFill>
              </a:rPr>
              <a:t>د.عائشة سليم الذبياني</a:t>
            </a:r>
            <a:endParaRPr lang="ar-SA" sz="2400" b="1" dirty="0">
              <a:solidFill>
                <a:srgbClr val="FFFF00"/>
              </a:solidFill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0" y="332656"/>
            <a:ext cx="8964488" cy="424731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u="sng" dirty="0" smtClean="0">
                <a:latin typeface="Tahoma" pitchFamily="34" charset="0"/>
                <a:cs typeface="Tahoma" pitchFamily="34" charset="0"/>
              </a:rPr>
              <a:t>الوضع الحالي</a:t>
            </a:r>
          </a:p>
          <a:p>
            <a:endParaRPr lang="ar-SA" sz="2800" b="1" u="sng" dirty="0" smtClean="0">
              <a:latin typeface="Tahoma" pitchFamily="34" charset="0"/>
              <a:cs typeface="Tahoma" pitchFamily="34" charset="0"/>
            </a:endParaRPr>
          </a:p>
          <a:p>
            <a:r>
              <a:rPr lang="ar-SA" sz="2800" b="1" dirty="0" smtClean="0">
                <a:solidFill>
                  <a:srgbClr val="9900CC"/>
                </a:solidFill>
                <a:latin typeface="Tahoma" pitchFamily="34" charset="0"/>
                <a:cs typeface="Tahoma" pitchFamily="34" charset="0"/>
              </a:rPr>
              <a:t>هل يريد العاملون ذلك التغيير حقا ؟</a:t>
            </a:r>
          </a:p>
          <a:p>
            <a:endParaRPr lang="ar-SA" sz="2800" b="1" dirty="0" smtClean="0">
              <a:solidFill>
                <a:srgbClr val="9900CC"/>
              </a:solidFill>
              <a:latin typeface="Tahoma" pitchFamily="34" charset="0"/>
              <a:cs typeface="Tahoma" pitchFamily="34" charset="0"/>
            </a:endParaRPr>
          </a:p>
          <a:p>
            <a:r>
              <a:rPr lang="ar-SA" sz="2800" b="1" dirty="0" smtClean="0">
                <a:solidFill>
                  <a:srgbClr val="9900CC"/>
                </a:solidFill>
                <a:latin typeface="Tahoma" pitchFamily="34" charset="0"/>
                <a:cs typeface="Tahoma" pitchFamily="34" charset="0"/>
              </a:rPr>
              <a:t>ما الذي يحتاج إلى تغيير ؟</a:t>
            </a:r>
          </a:p>
          <a:p>
            <a:endParaRPr lang="ar-SA" sz="2800" b="1" dirty="0" smtClean="0">
              <a:solidFill>
                <a:srgbClr val="9900CC"/>
              </a:solidFill>
              <a:latin typeface="Tahoma" pitchFamily="34" charset="0"/>
              <a:cs typeface="Tahoma" pitchFamily="34" charset="0"/>
            </a:endParaRPr>
          </a:p>
          <a:p>
            <a:r>
              <a:rPr lang="ar-SA" sz="2800" b="1" dirty="0" smtClean="0">
                <a:solidFill>
                  <a:srgbClr val="9900CC"/>
                </a:solidFill>
                <a:latin typeface="Tahoma" pitchFamily="34" charset="0"/>
                <a:cs typeface="Tahoma" pitchFamily="34" charset="0"/>
              </a:rPr>
              <a:t>ما أولويات التغيير ؟</a:t>
            </a:r>
          </a:p>
          <a:p>
            <a:endParaRPr lang="ar-SA" sz="2800" b="1" dirty="0" smtClean="0">
              <a:solidFill>
                <a:srgbClr val="9900CC"/>
              </a:solidFill>
              <a:latin typeface="Tahoma" pitchFamily="34" charset="0"/>
              <a:cs typeface="Tahoma" pitchFamily="34" charset="0"/>
            </a:endParaRPr>
          </a:p>
          <a:p>
            <a:r>
              <a:rPr lang="ar-SA" sz="2800" b="1" dirty="0" smtClean="0">
                <a:solidFill>
                  <a:srgbClr val="9900CC"/>
                </a:solidFill>
                <a:latin typeface="Tahoma" pitchFamily="34" charset="0"/>
                <a:cs typeface="Tahoma" pitchFamily="34" charset="0"/>
              </a:rPr>
              <a:t>هل المؤسسة مستعدة بحق لتقبل التغيير ؟</a:t>
            </a:r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8728" y="4143380"/>
            <a:ext cx="6400800" cy="1752600"/>
          </a:xfrm>
        </p:spPr>
        <p:txBody>
          <a:bodyPr/>
          <a:lstStyle/>
          <a:p>
            <a:r>
              <a:rPr lang="ar-SA" b="1" dirty="0" smtClean="0">
                <a:solidFill>
                  <a:schemeClr val="bg1"/>
                </a:solidFill>
              </a:rPr>
              <a:t> </a:t>
            </a:r>
            <a:r>
              <a:rPr lang="ar-SA" sz="4400" b="1" dirty="0" smtClean="0">
                <a:solidFill>
                  <a:schemeClr val="bg1"/>
                </a:solidFill>
              </a:rPr>
              <a:t>الوحدة الثالثة</a:t>
            </a:r>
          </a:p>
          <a:p>
            <a:endParaRPr lang="ar-SA" dirty="0"/>
          </a:p>
        </p:txBody>
      </p:sp>
      <p:sp>
        <p:nvSpPr>
          <p:cNvPr id="8" name="مربع نص 7"/>
          <p:cNvSpPr txBox="1"/>
          <p:nvPr/>
        </p:nvSpPr>
        <p:spPr>
          <a:xfrm>
            <a:off x="6500826" y="5214950"/>
            <a:ext cx="264317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rgbClr val="FFFF00"/>
                </a:solidFill>
              </a:rPr>
              <a:t>د.عائشة سليم الذبياني</a:t>
            </a:r>
            <a:endParaRPr lang="ar-SA" sz="2400" b="1" dirty="0">
              <a:solidFill>
                <a:srgbClr val="FFFF00"/>
              </a:solidFill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179512" y="548680"/>
            <a:ext cx="8784976" cy="38164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u="sng" dirty="0" smtClean="0">
                <a:latin typeface="Tahoma" pitchFamily="34" charset="0"/>
                <a:cs typeface="Tahoma" pitchFamily="34" charset="0"/>
              </a:rPr>
              <a:t>الوضع الانتقالي</a:t>
            </a:r>
          </a:p>
          <a:p>
            <a:r>
              <a:rPr lang="ar-SA" sz="2800" b="1" dirty="0" smtClean="0">
                <a:solidFill>
                  <a:srgbClr val="7030A0"/>
                </a:solidFill>
                <a:latin typeface="Tahoma" pitchFamily="34" charset="0"/>
                <a:cs typeface="Tahoma" pitchFamily="34" charset="0"/>
              </a:rPr>
              <a:t>يعد الوضع الانتقالي هو العمل الحقيقي في عملية إدارة التغيير لأنه يبعث على الابتكار حيث أن الوضع الحالي قد انتهى وأهداف الوضع المستقبلي قد تحددت .</a:t>
            </a:r>
          </a:p>
          <a:p>
            <a:r>
              <a:rPr lang="ar-SA" sz="2800" b="1" dirty="0" smtClean="0">
                <a:solidFill>
                  <a:srgbClr val="002060"/>
                </a:solidFill>
                <a:latin typeface="Tahoma" pitchFamily="34" charset="0"/>
                <a:cs typeface="Tahoma" pitchFamily="34" charset="0"/>
              </a:rPr>
              <a:t>المرحلة الانتقالية مضنية لأن معظم العمل الخاص بإدارة التغيير  يتركز بها من أجل الوصول إلى الهدف النهائي .</a:t>
            </a:r>
            <a:r>
              <a:rPr lang="ar-SA" sz="2800" dirty="0" smtClean="0">
                <a:solidFill>
                  <a:srgbClr val="002060"/>
                </a:solidFill>
              </a:rPr>
              <a:t> </a:t>
            </a:r>
            <a:endParaRPr lang="en-US" sz="2800" dirty="0" smtClean="0">
              <a:solidFill>
                <a:srgbClr val="002060"/>
              </a:solidFill>
            </a:endParaRPr>
          </a:p>
          <a:p>
            <a:endParaRPr lang="ar-SA" dirty="0"/>
          </a:p>
        </p:txBody>
      </p:sp>
      <p:pic>
        <p:nvPicPr>
          <p:cNvPr id="6" name="Picture 5" descr="4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481512"/>
            <a:ext cx="2881313" cy="23764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8728" y="4143380"/>
            <a:ext cx="6400800" cy="1752600"/>
          </a:xfrm>
        </p:spPr>
        <p:txBody>
          <a:bodyPr/>
          <a:lstStyle/>
          <a:p>
            <a:r>
              <a:rPr lang="ar-SA" b="1" dirty="0" smtClean="0">
                <a:solidFill>
                  <a:schemeClr val="bg1"/>
                </a:solidFill>
              </a:rPr>
              <a:t> </a:t>
            </a:r>
            <a:r>
              <a:rPr lang="ar-SA" sz="4400" b="1" dirty="0" smtClean="0">
                <a:solidFill>
                  <a:schemeClr val="bg1"/>
                </a:solidFill>
              </a:rPr>
              <a:t>الوحدة الثالثة</a:t>
            </a:r>
          </a:p>
          <a:p>
            <a:endParaRPr lang="ar-SA" dirty="0"/>
          </a:p>
        </p:txBody>
      </p:sp>
      <p:sp>
        <p:nvSpPr>
          <p:cNvPr id="13" name="Rectangle 12"/>
          <p:cNvSpPr/>
          <p:nvPr/>
        </p:nvSpPr>
        <p:spPr>
          <a:xfrm>
            <a:off x="-2048895" y="6357958"/>
            <a:ext cx="67637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http://kenanaonline.com/aishasaleem</a:t>
            </a:r>
            <a:endParaRPr lang="ar-SA" b="1" dirty="0">
              <a:solidFill>
                <a:srgbClr val="FFFF00"/>
              </a:solidFill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6500826" y="5214950"/>
            <a:ext cx="264317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rgbClr val="FFFF00"/>
                </a:solidFill>
              </a:rPr>
              <a:t>د.عائشة سليم الذبياني</a:t>
            </a:r>
            <a:endParaRPr lang="ar-SA" sz="2400" b="1" dirty="0">
              <a:solidFill>
                <a:srgbClr val="FFFF00"/>
              </a:solidFill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0" y="404664"/>
            <a:ext cx="9144000" cy="338554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2800" b="1" u="sng" dirty="0" smtClean="0"/>
              <a:t>التعايش مع مقاومة التغيير والعمل في وجودها</a:t>
            </a:r>
            <a:r>
              <a:rPr lang="ar-SA" sz="2800" u="sng" dirty="0" smtClean="0"/>
              <a:t> </a:t>
            </a:r>
          </a:p>
          <a:p>
            <a:pPr>
              <a:spcBef>
                <a:spcPct val="50000"/>
              </a:spcBef>
            </a:pPr>
            <a:r>
              <a:rPr lang="ar-SA" sz="2800" b="1" dirty="0" smtClean="0">
                <a:solidFill>
                  <a:srgbClr val="0000FF"/>
                </a:solidFill>
                <a:latin typeface="Tahoma" pitchFamily="34" charset="0"/>
                <a:cs typeface="Tahoma" pitchFamily="34" charset="0"/>
              </a:rPr>
              <a:t>يخشى الإنسان التغيير  وإن كانت نتائجه عظيمة لأن التغيير يفرض نوعا من الضغط النفسي على الإنسان عليه أن يتحمله ويتعايش معه أحيانا</a:t>
            </a:r>
          </a:p>
          <a:p>
            <a:pPr>
              <a:spcBef>
                <a:spcPct val="50000"/>
              </a:spcBef>
            </a:pPr>
            <a:r>
              <a:rPr lang="ar-SA" sz="2800" b="1" dirty="0" smtClean="0">
                <a:solidFill>
                  <a:srgbClr val="0000FF"/>
                </a:solidFill>
                <a:latin typeface="Tahoma" pitchFamily="34" charset="0"/>
                <a:cs typeface="Tahoma" pitchFamily="34" charset="0"/>
              </a:rPr>
              <a:t>يتعامل العاملون عادة مع كلمة التغيير والاختلاف بسلبية إلى حد كبير</a:t>
            </a:r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8728" y="4143380"/>
            <a:ext cx="6400800" cy="1752600"/>
          </a:xfrm>
        </p:spPr>
        <p:txBody>
          <a:bodyPr/>
          <a:lstStyle/>
          <a:p>
            <a:r>
              <a:rPr lang="ar-SA" b="1" dirty="0" smtClean="0">
                <a:solidFill>
                  <a:schemeClr val="bg1"/>
                </a:solidFill>
              </a:rPr>
              <a:t> </a:t>
            </a:r>
            <a:r>
              <a:rPr lang="ar-SA" sz="4400" b="1" dirty="0" smtClean="0">
                <a:solidFill>
                  <a:schemeClr val="bg1"/>
                </a:solidFill>
              </a:rPr>
              <a:t>الوحدة الثالثة</a:t>
            </a:r>
          </a:p>
          <a:p>
            <a:endParaRPr lang="ar-SA" dirty="0"/>
          </a:p>
        </p:txBody>
      </p:sp>
      <p:sp>
        <p:nvSpPr>
          <p:cNvPr id="13" name="Rectangle 12"/>
          <p:cNvSpPr/>
          <p:nvPr/>
        </p:nvSpPr>
        <p:spPr>
          <a:xfrm>
            <a:off x="-2048895" y="6357958"/>
            <a:ext cx="67637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http://kenanaonline.com/aishasaleem</a:t>
            </a:r>
            <a:endParaRPr lang="ar-SA" b="1" dirty="0">
              <a:solidFill>
                <a:srgbClr val="FFFF00"/>
              </a:solidFill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6500826" y="5214950"/>
            <a:ext cx="264317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rgbClr val="FFFF00"/>
                </a:solidFill>
              </a:rPr>
              <a:t>د.عائشة سليم الذبياني</a:t>
            </a:r>
            <a:endParaRPr lang="ar-SA" sz="2400" b="1" dirty="0">
              <a:solidFill>
                <a:srgbClr val="FFFF00"/>
              </a:solidFill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0" y="404664"/>
            <a:ext cx="9144000" cy="483209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2800" b="1" u="sng" dirty="0" smtClean="0">
                <a:solidFill>
                  <a:srgbClr val="002060"/>
                </a:solidFill>
                <a:latin typeface="Tahoma" pitchFamily="34" charset="0"/>
                <a:cs typeface="Tahoma" pitchFamily="34" charset="0"/>
              </a:rPr>
              <a:t>أنواع مقاومة التغيير 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ar-SA" sz="2800" b="1" dirty="0" smtClean="0">
                <a:solidFill>
                  <a:srgbClr val="0000FF"/>
                </a:solidFill>
                <a:latin typeface="Tahoma" pitchFamily="34" charset="0"/>
                <a:cs typeface="Tahoma" pitchFamily="34" charset="0"/>
              </a:rPr>
              <a:t> النوع المعلن وهو أفضلها لأنه </a:t>
            </a:r>
            <a:r>
              <a:rPr lang="ar-SA" sz="2800" b="1" u="sng" dirty="0" smtClean="0">
                <a:solidFill>
                  <a:schemeClr val="accent2"/>
                </a:solidFill>
                <a:latin typeface="Tahoma" pitchFamily="34" charset="0"/>
                <a:cs typeface="Tahoma" pitchFamily="34" charset="0"/>
              </a:rPr>
              <a:t>يفتح قنوات المناقشة</a:t>
            </a:r>
            <a:r>
              <a:rPr lang="ar-SA" sz="2800" b="1" u="sng" dirty="0" smtClean="0">
                <a:solidFill>
                  <a:srgbClr val="0000FF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ar-SA" sz="2800" b="1" dirty="0" smtClean="0">
                <a:solidFill>
                  <a:srgbClr val="0000FF"/>
                </a:solidFill>
                <a:latin typeface="Tahoma" pitchFamily="34" charset="0"/>
                <a:cs typeface="Tahoma" pitchFamily="34" charset="0"/>
              </a:rPr>
              <a:t>فيتمكن منفذ التغيير إقناع المعترضين كما </a:t>
            </a:r>
            <a:r>
              <a:rPr lang="ar-SA" sz="2800" b="1" i="1" dirty="0" smtClean="0">
                <a:solidFill>
                  <a:srgbClr val="0000FF"/>
                </a:solidFill>
                <a:latin typeface="Tahoma" pitchFamily="34" charset="0"/>
                <a:cs typeface="Tahoma" pitchFamily="34" charset="0"/>
              </a:rPr>
              <a:t>يساعد على التنفيس</a:t>
            </a:r>
            <a:r>
              <a:rPr lang="ar-SA" sz="2800" b="1" dirty="0" smtClean="0">
                <a:solidFill>
                  <a:srgbClr val="0000FF"/>
                </a:solidFill>
                <a:latin typeface="Tahoma" pitchFamily="34" charset="0"/>
                <a:cs typeface="Tahoma" pitchFamily="34" charset="0"/>
              </a:rPr>
              <a:t> عن مشاعر العاملين السلبية تجاه التغيير وهي ظاهره صحية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ar-SA" sz="2800" b="1" dirty="0" smtClean="0">
                <a:solidFill>
                  <a:srgbClr val="0000FF"/>
                </a:solidFill>
                <a:latin typeface="Tahoma" pitchFamily="34" charset="0"/>
                <a:cs typeface="Tahoma" pitchFamily="34" charset="0"/>
              </a:rPr>
              <a:t>النوع الخفي وهو نوع سيء ويشبه بالقنبلة الموقوتة التي تدمر ما حولها دون أن يعرف احد عنها شيء ومن مظاهر هذه المقاومة </a:t>
            </a:r>
            <a:r>
              <a:rPr lang="ar-SA" sz="2800" b="1" u="sng" dirty="0" smtClean="0">
                <a:solidFill>
                  <a:schemeClr val="accent2"/>
                </a:solidFill>
                <a:latin typeface="Tahoma" pitchFamily="34" charset="0"/>
                <a:cs typeface="Tahoma" pitchFamily="34" charset="0"/>
              </a:rPr>
              <a:t>عدم حضور الاجتماعات ، تجاهل الأوامر ، اثارة البلبلة بين العاملين في المؤسسة .</a:t>
            </a:r>
          </a:p>
          <a:p>
            <a:endParaRPr lang="ar-SA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8728" y="4143380"/>
            <a:ext cx="6400800" cy="1752600"/>
          </a:xfrm>
        </p:spPr>
        <p:txBody>
          <a:bodyPr/>
          <a:lstStyle/>
          <a:p>
            <a:r>
              <a:rPr lang="ar-SA" b="1" dirty="0" smtClean="0">
                <a:solidFill>
                  <a:schemeClr val="bg1"/>
                </a:solidFill>
              </a:rPr>
              <a:t> </a:t>
            </a:r>
            <a:r>
              <a:rPr lang="ar-SA" sz="4400" b="1" dirty="0" smtClean="0">
                <a:solidFill>
                  <a:schemeClr val="bg1"/>
                </a:solidFill>
              </a:rPr>
              <a:t>الوحدة الثالثة</a:t>
            </a:r>
          </a:p>
          <a:p>
            <a:endParaRPr lang="ar-SA" dirty="0"/>
          </a:p>
        </p:txBody>
      </p:sp>
      <p:sp>
        <p:nvSpPr>
          <p:cNvPr id="13" name="Rectangle 12"/>
          <p:cNvSpPr/>
          <p:nvPr/>
        </p:nvSpPr>
        <p:spPr>
          <a:xfrm>
            <a:off x="-2048895" y="6357958"/>
            <a:ext cx="67637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http://kenanaonline.com/aishasaleem</a:t>
            </a:r>
            <a:endParaRPr lang="ar-SA" b="1" dirty="0">
              <a:solidFill>
                <a:srgbClr val="FFFF00"/>
              </a:solidFill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6500826" y="5214950"/>
            <a:ext cx="264317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rgbClr val="FFFF00"/>
                </a:solidFill>
              </a:rPr>
              <a:t>د.عائشة سليم الذبياني</a:t>
            </a:r>
            <a:endParaRPr lang="ar-SA" sz="2400" b="1" dirty="0">
              <a:solidFill>
                <a:srgbClr val="FFFF00"/>
              </a:solidFill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0" y="476672"/>
            <a:ext cx="9144000" cy="467820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u="sng" dirty="0" smtClean="0">
                <a:solidFill>
                  <a:srgbClr val="C00000"/>
                </a:solidFill>
                <a:latin typeface="Tahoma" pitchFamily="34" charset="0"/>
                <a:cs typeface="Tahoma" pitchFamily="34" charset="0"/>
              </a:rPr>
              <a:t>المتأثرون بعملية لتغيير </a:t>
            </a:r>
          </a:p>
          <a:p>
            <a:pPr>
              <a:buFontTx/>
              <a:buChar char="•"/>
            </a:pPr>
            <a:r>
              <a:rPr lang="ar-SA" sz="2800" b="1" dirty="0" smtClean="0">
                <a:latin typeface="Tahoma" pitchFamily="34" charset="0"/>
                <a:cs typeface="Tahoma" pitchFamily="34" charset="0"/>
              </a:rPr>
              <a:t> المجموعة المستهدفة من عملية التغيير .</a:t>
            </a:r>
          </a:p>
          <a:p>
            <a:pPr>
              <a:buFontTx/>
              <a:buChar char="•"/>
            </a:pPr>
            <a:r>
              <a:rPr lang="ar-SA" sz="2800" b="1" dirty="0" smtClean="0">
                <a:latin typeface="Tahoma" pitchFamily="34" charset="0"/>
                <a:cs typeface="Tahoma" pitchFamily="34" charset="0"/>
              </a:rPr>
              <a:t>المجموعة التي تخطط وتنفذ التغيير .</a:t>
            </a:r>
          </a:p>
          <a:p>
            <a:pPr>
              <a:buFontTx/>
              <a:buChar char="•"/>
            </a:pPr>
            <a:r>
              <a:rPr lang="ar-SA" sz="2800" b="1" dirty="0" smtClean="0">
                <a:latin typeface="Tahoma" pitchFamily="34" charset="0"/>
                <a:cs typeface="Tahoma" pitchFamily="34" charset="0"/>
              </a:rPr>
              <a:t>المؤيدون من داخل مجموعات إدارة المعرفة أو خارجها ويطلق عليهم عملاء التغيير .</a:t>
            </a:r>
          </a:p>
          <a:p>
            <a:pPr>
              <a:buFontTx/>
              <a:buChar char="•"/>
            </a:pPr>
            <a:r>
              <a:rPr lang="ar-SA" sz="2800" b="1" dirty="0" smtClean="0">
                <a:latin typeface="Tahoma" pitchFamily="34" charset="0"/>
                <a:cs typeface="Tahoma" pitchFamily="34" charset="0"/>
              </a:rPr>
              <a:t>مجموعة رعاة التغيير وهم دائم من الإدارة .</a:t>
            </a:r>
          </a:p>
          <a:p>
            <a:pPr>
              <a:buFontTx/>
              <a:buChar char="•"/>
            </a:pPr>
            <a:r>
              <a:rPr lang="ar-SA" sz="2800" b="1" dirty="0" smtClean="0">
                <a:latin typeface="Tahoma" pitchFamily="34" charset="0"/>
                <a:cs typeface="Tahoma" pitchFamily="34" charset="0"/>
              </a:rPr>
              <a:t>المجموعة </a:t>
            </a:r>
            <a:r>
              <a:rPr lang="ar-SA" sz="2800" b="1" dirty="0" err="1" smtClean="0">
                <a:latin typeface="Tahoma" pitchFamily="34" charset="0"/>
                <a:cs typeface="Tahoma" pitchFamily="34" charset="0"/>
              </a:rPr>
              <a:t>الادارية</a:t>
            </a:r>
            <a:r>
              <a:rPr lang="ar-SA" sz="2800" b="1" dirty="0" smtClean="0">
                <a:latin typeface="Tahoma" pitchFamily="34" charset="0"/>
                <a:cs typeface="Tahoma" pitchFamily="34" charset="0"/>
              </a:rPr>
              <a:t> في المؤسسة .</a:t>
            </a:r>
          </a:p>
          <a:p>
            <a:pPr>
              <a:buFontTx/>
              <a:buChar char="•"/>
            </a:pPr>
            <a:r>
              <a:rPr lang="ar-SA" sz="2800" b="1" dirty="0" smtClean="0">
                <a:latin typeface="Tahoma" pitchFamily="34" charset="0"/>
                <a:cs typeface="Tahoma" pitchFamily="34" charset="0"/>
              </a:rPr>
              <a:t>المجموعة الخارجية وتتمثل في العملاء والموردين والشركاء الخارجيين</a:t>
            </a:r>
          </a:p>
          <a:p>
            <a:endParaRPr lang="ar-SA" sz="2800" b="1" dirty="0" smtClean="0">
              <a:latin typeface="Tahoma" pitchFamily="34" charset="0"/>
              <a:cs typeface="Tahoma" pitchFamily="34" charset="0"/>
            </a:endParaRPr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8728" y="4143380"/>
            <a:ext cx="6400800" cy="1752600"/>
          </a:xfrm>
        </p:spPr>
        <p:txBody>
          <a:bodyPr/>
          <a:lstStyle/>
          <a:p>
            <a:r>
              <a:rPr lang="ar-SA" b="1" dirty="0" smtClean="0">
                <a:solidFill>
                  <a:schemeClr val="bg1"/>
                </a:solidFill>
              </a:rPr>
              <a:t> </a:t>
            </a:r>
            <a:r>
              <a:rPr lang="ar-SA" sz="4400" b="1" dirty="0" smtClean="0">
                <a:solidFill>
                  <a:schemeClr val="bg1"/>
                </a:solidFill>
              </a:rPr>
              <a:t>الوحدة الثالثة</a:t>
            </a:r>
          </a:p>
          <a:p>
            <a:endParaRPr lang="ar-SA" dirty="0"/>
          </a:p>
        </p:txBody>
      </p:sp>
      <p:sp>
        <p:nvSpPr>
          <p:cNvPr id="13" name="Rectangle 12"/>
          <p:cNvSpPr/>
          <p:nvPr/>
        </p:nvSpPr>
        <p:spPr>
          <a:xfrm>
            <a:off x="-2048895" y="6357958"/>
            <a:ext cx="67637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http://kenanaonline.com/aishasaleem</a:t>
            </a:r>
            <a:endParaRPr lang="ar-SA" b="1" dirty="0">
              <a:solidFill>
                <a:srgbClr val="FFFF00"/>
              </a:solidFill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6500826" y="5214950"/>
            <a:ext cx="264317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rgbClr val="FFFF00"/>
                </a:solidFill>
              </a:rPr>
              <a:t>د.عائشة سليم الذبياني</a:t>
            </a:r>
            <a:endParaRPr lang="ar-SA" sz="2400" b="1" dirty="0">
              <a:solidFill>
                <a:srgbClr val="FFFF00"/>
              </a:solidFill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0" y="476672"/>
            <a:ext cx="9144000" cy="338554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u="sng" dirty="0" smtClean="0">
                <a:solidFill>
                  <a:srgbClr val="002060"/>
                </a:solidFill>
                <a:latin typeface="Tahoma" pitchFamily="34" charset="0"/>
                <a:cs typeface="Tahoma" pitchFamily="34" charset="0"/>
              </a:rPr>
              <a:t>فئات المتأثرين بعملية التغيير</a:t>
            </a:r>
          </a:p>
          <a:p>
            <a:r>
              <a:rPr lang="ar-SA" sz="2800" b="1" dirty="0" smtClean="0">
                <a:latin typeface="Tahoma" pitchFamily="34" charset="0"/>
                <a:cs typeface="Tahoma" pitchFamily="34" charset="0"/>
              </a:rPr>
              <a:t> </a:t>
            </a:r>
          </a:p>
          <a:p>
            <a:r>
              <a:rPr lang="ar-SA" sz="2800" b="1" dirty="0" smtClean="0">
                <a:latin typeface="Tahoma" pitchFamily="34" charset="0"/>
                <a:cs typeface="Tahoma" pitchFamily="34" charset="0"/>
              </a:rPr>
              <a:t>1- المؤيدون .</a:t>
            </a:r>
          </a:p>
          <a:p>
            <a:endParaRPr lang="ar-SA" sz="2800" b="1" dirty="0" smtClean="0">
              <a:latin typeface="Tahoma" pitchFamily="34" charset="0"/>
              <a:cs typeface="Tahoma" pitchFamily="34" charset="0"/>
            </a:endParaRPr>
          </a:p>
          <a:p>
            <a:r>
              <a:rPr lang="ar-SA" sz="2800" b="1" dirty="0" smtClean="0">
                <a:latin typeface="Tahoma" pitchFamily="34" charset="0"/>
                <a:cs typeface="Tahoma" pitchFamily="34" charset="0"/>
              </a:rPr>
              <a:t>2- المعارضون .</a:t>
            </a:r>
          </a:p>
          <a:p>
            <a:endParaRPr lang="ar-SA" sz="2800" b="1" dirty="0" smtClean="0">
              <a:latin typeface="Tahoma" pitchFamily="34" charset="0"/>
              <a:cs typeface="Tahoma" pitchFamily="34" charset="0"/>
            </a:endParaRPr>
          </a:p>
          <a:p>
            <a:r>
              <a:rPr lang="ar-SA" sz="2800" b="1" dirty="0" smtClean="0">
                <a:latin typeface="Tahoma" pitchFamily="34" charset="0"/>
                <a:cs typeface="Tahoma" pitchFamily="34" charset="0"/>
              </a:rPr>
              <a:t>3- المحايدون .</a:t>
            </a:r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8728" y="4143380"/>
            <a:ext cx="6400800" cy="1752600"/>
          </a:xfrm>
        </p:spPr>
        <p:txBody>
          <a:bodyPr/>
          <a:lstStyle/>
          <a:p>
            <a:r>
              <a:rPr lang="ar-SA" b="1" dirty="0" smtClean="0">
                <a:solidFill>
                  <a:schemeClr val="bg1"/>
                </a:solidFill>
              </a:rPr>
              <a:t> </a:t>
            </a:r>
            <a:r>
              <a:rPr lang="ar-SA" sz="4400" b="1" dirty="0" smtClean="0">
                <a:solidFill>
                  <a:schemeClr val="bg1"/>
                </a:solidFill>
              </a:rPr>
              <a:t>الوحدة الثالثة</a:t>
            </a:r>
          </a:p>
          <a:p>
            <a:endParaRPr lang="ar-SA" dirty="0"/>
          </a:p>
        </p:txBody>
      </p:sp>
      <p:sp>
        <p:nvSpPr>
          <p:cNvPr id="13" name="Rectangle 12"/>
          <p:cNvSpPr/>
          <p:nvPr/>
        </p:nvSpPr>
        <p:spPr>
          <a:xfrm>
            <a:off x="-2048895" y="6357958"/>
            <a:ext cx="67637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http://kenanaonline.com/aishasaleem</a:t>
            </a:r>
            <a:endParaRPr lang="ar-SA" b="1" dirty="0">
              <a:solidFill>
                <a:srgbClr val="FFFF00"/>
              </a:solidFill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6500826" y="5214950"/>
            <a:ext cx="264317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rgbClr val="FFFF00"/>
                </a:solidFill>
              </a:rPr>
              <a:t>د.عائشة سليم الذبياني</a:t>
            </a:r>
            <a:endParaRPr lang="ar-SA" sz="2400" b="1" dirty="0">
              <a:solidFill>
                <a:srgbClr val="FFFF00"/>
              </a:solidFill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0" y="476672"/>
            <a:ext cx="9144000" cy="295465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u="sng" dirty="0" smtClean="0">
                <a:solidFill>
                  <a:srgbClr val="002060"/>
                </a:solidFill>
                <a:latin typeface="Tahoma" pitchFamily="34" charset="0"/>
                <a:cs typeface="Tahoma" pitchFamily="34" charset="0"/>
              </a:rPr>
              <a:t>خطورة المحايدون</a:t>
            </a:r>
          </a:p>
          <a:p>
            <a:r>
              <a:rPr lang="ar-SA" sz="2800" b="1" dirty="0" smtClean="0">
                <a:latin typeface="Tahoma" pitchFamily="34" charset="0"/>
                <a:cs typeface="Tahoma" pitchFamily="34" charset="0"/>
              </a:rPr>
              <a:t> </a:t>
            </a:r>
          </a:p>
          <a:p>
            <a:r>
              <a:rPr lang="ar-SA" sz="2800" b="1" dirty="0" smtClean="0">
                <a:latin typeface="Tahoma" pitchFamily="34" charset="0"/>
                <a:cs typeface="Tahoma" pitchFamily="34" charset="0"/>
              </a:rPr>
              <a:t>ظاهرها قد لا يوحي </a:t>
            </a:r>
            <a:r>
              <a:rPr lang="ar-SA" sz="2800" b="1" smtClean="0">
                <a:latin typeface="Tahoma" pitchFamily="34" charset="0"/>
                <a:cs typeface="Tahoma" pitchFamily="34" charset="0"/>
              </a:rPr>
              <a:t>بـأي مشكلة ، لكنهم يعطون انطباعا بعدم أخذ التغيير مأخذ الجد ، فتسري رسالة إلى انحاء المؤسسة لتشجيع من لا رغبة له في التغيير لعدم التعاون مع عملية التغيير أو القائمين عليها .</a:t>
            </a:r>
            <a:endParaRPr lang="ar-SA" sz="2800" b="1" dirty="0" smtClean="0">
              <a:latin typeface="Tahoma" pitchFamily="34" charset="0"/>
              <a:cs typeface="Tahoma" pitchFamily="34" charset="0"/>
            </a:endParaRPr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8728" y="4143380"/>
            <a:ext cx="6400800" cy="1752600"/>
          </a:xfrm>
        </p:spPr>
        <p:txBody>
          <a:bodyPr/>
          <a:lstStyle/>
          <a:p>
            <a:r>
              <a:rPr lang="ar-SA" b="1" dirty="0" smtClean="0">
                <a:solidFill>
                  <a:schemeClr val="bg1"/>
                </a:solidFill>
              </a:rPr>
              <a:t> </a:t>
            </a:r>
            <a:r>
              <a:rPr lang="ar-SA" sz="4400" b="1" dirty="0" smtClean="0">
                <a:solidFill>
                  <a:schemeClr val="bg1"/>
                </a:solidFill>
              </a:rPr>
              <a:t>الوحدة الثالثة</a:t>
            </a:r>
          </a:p>
          <a:p>
            <a:endParaRPr lang="ar-SA" dirty="0"/>
          </a:p>
        </p:txBody>
      </p:sp>
      <p:sp>
        <p:nvSpPr>
          <p:cNvPr id="13" name="Rectangle 12"/>
          <p:cNvSpPr/>
          <p:nvPr/>
        </p:nvSpPr>
        <p:spPr>
          <a:xfrm>
            <a:off x="-2048895" y="6357958"/>
            <a:ext cx="67637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http://kenanaonline.com/aishasaleem</a:t>
            </a:r>
            <a:endParaRPr lang="ar-SA" b="1" dirty="0">
              <a:solidFill>
                <a:srgbClr val="FFFF00"/>
              </a:solidFill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6500826" y="5214950"/>
            <a:ext cx="264317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rgbClr val="FFFF00"/>
                </a:solidFill>
              </a:rPr>
              <a:t>د.عائشة سليم الذبياني</a:t>
            </a:r>
            <a:endParaRPr lang="ar-SA" sz="2400" b="1" dirty="0">
              <a:solidFill>
                <a:srgbClr val="FFFF00"/>
              </a:solidFill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0" y="476672"/>
            <a:ext cx="9144000" cy="467820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SA" sz="2800" b="1" dirty="0" smtClean="0">
              <a:latin typeface="Tahoma" pitchFamily="34" charset="0"/>
              <a:cs typeface="Tahoma" pitchFamily="34" charset="0"/>
            </a:endParaRPr>
          </a:p>
          <a:p>
            <a:r>
              <a:rPr lang="ar-SA" sz="2800" b="1" u="sng" dirty="0" smtClean="0">
                <a:solidFill>
                  <a:srgbClr val="C00000"/>
                </a:solidFill>
                <a:latin typeface="Tahoma" pitchFamily="34" charset="0"/>
                <a:cs typeface="Tahoma" pitchFamily="34" charset="0"/>
              </a:rPr>
              <a:t>المعارضون .</a:t>
            </a:r>
          </a:p>
          <a:p>
            <a:endParaRPr lang="ar-SA" sz="2800" b="1" dirty="0" smtClean="0">
              <a:latin typeface="Tahoma" pitchFamily="34" charset="0"/>
              <a:cs typeface="Tahoma" pitchFamily="34" charset="0"/>
            </a:endParaRPr>
          </a:p>
          <a:p>
            <a:r>
              <a:rPr lang="ar-SA" sz="2800" b="1" dirty="0" smtClean="0">
                <a:latin typeface="Tahoma" pitchFamily="34" charset="0"/>
                <a:cs typeface="Tahoma" pitchFamily="34" charset="0"/>
              </a:rPr>
              <a:t>كيف تتعامل معهم إدارة المعرفة ؟</a:t>
            </a:r>
          </a:p>
          <a:p>
            <a:r>
              <a:rPr lang="ar-SA" sz="2800" b="1" dirty="0" smtClean="0">
                <a:solidFill>
                  <a:srgbClr val="7030A0"/>
                </a:solidFill>
                <a:latin typeface="Tahoma" pitchFamily="34" charset="0"/>
                <a:cs typeface="Tahoma" pitchFamily="34" charset="0"/>
              </a:rPr>
              <a:t>الطريقة الأولى : عن طريق تهميشهم بتكليفهم بمهام غير أساسية مع التظاهر بأنها مهام حيوية للتغيير .</a:t>
            </a:r>
          </a:p>
          <a:p>
            <a:endParaRPr lang="ar-SA" sz="2800" b="1" dirty="0" smtClean="0">
              <a:solidFill>
                <a:srgbClr val="7030A0"/>
              </a:solidFill>
              <a:latin typeface="Tahoma" pitchFamily="34" charset="0"/>
              <a:cs typeface="Tahoma" pitchFamily="34" charset="0"/>
            </a:endParaRPr>
          </a:p>
          <a:p>
            <a:r>
              <a:rPr lang="ar-SA" sz="2800" b="1" dirty="0" smtClean="0">
                <a:solidFill>
                  <a:srgbClr val="002060"/>
                </a:solidFill>
                <a:latin typeface="Tahoma" pitchFamily="34" charset="0"/>
                <a:cs typeface="Tahoma" pitchFamily="34" charset="0"/>
              </a:rPr>
              <a:t>الطريقة الثانية : تخويلهم سلطات قيادية فعلية في عملية التغيير لوضعهم في مواجهه حقيقية مع المقاومة التي يقودونها .</a:t>
            </a:r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8728" y="4143380"/>
            <a:ext cx="6400800" cy="1752600"/>
          </a:xfrm>
        </p:spPr>
        <p:txBody>
          <a:bodyPr/>
          <a:lstStyle/>
          <a:p>
            <a:r>
              <a:rPr lang="ar-SA" b="1" dirty="0" smtClean="0">
                <a:solidFill>
                  <a:schemeClr val="bg1"/>
                </a:solidFill>
              </a:rPr>
              <a:t> </a:t>
            </a:r>
            <a:r>
              <a:rPr lang="ar-SA" sz="4400" b="1" dirty="0" smtClean="0">
                <a:solidFill>
                  <a:schemeClr val="bg1"/>
                </a:solidFill>
              </a:rPr>
              <a:t>الوحدة الثالثة</a:t>
            </a:r>
          </a:p>
          <a:p>
            <a:endParaRPr lang="ar-SA" dirty="0"/>
          </a:p>
        </p:txBody>
      </p:sp>
      <p:sp>
        <p:nvSpPr>
          <p:cNvPr id="13" name="Rectangle 12"/>
          <p:cNvSpPr/>
          <p:nvPr/>
        </p:nvSpPr>
        <p:spPr>
          <a:xfrm>
            <a:off x="-2048895" y="6357958"/>
            <a:ext cx="67637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http://kenanaonline.com/aishasaleem</a:t>
            </a:r>
            <a:endParaRPr lang="ar-SA" b="1" dirty="0">
              <a:solidFill>
                <a:srgbClr val="FFFF00"/>
              </a:solidFill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6500826" y="5214950"/>
            <a:ext cx="264317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rgbClr val="FFFF00"/>
                </a:solidFill>
              </a:rPr>
              <a:t>د.عائشة سليم الذبياني</a:t>
            </a:r>
            <a:endParaRPr lang="ar-SA" sz="2400" b="1" dirty="0">
              <a:solidFill>
                <a:srgbClr val="FFFF00"/>
              </a:solidFill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0" y="476672"/>
            <a:ext cx="9144000" cy="467820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u="sng" dirty="0" smtClean="0">
                <a:solidFill>
                  <a:srgbClr val="002060"/>
                </a:solidFill>
                <a:latin typeface="Tahoma" pitchFamily="34" charset="0"/>
                <a:cs typeface="Tahoma" pitchFamily="34" charset="0"/>
              </a:rPr>
              <a:t>كيف نحول سلوك العاملين في المؤسسة</a:t>
            </a:r>
          </a:p>
          <a:p>
            <a:r>
              <a:rPr lang="ar-SA" sz="2800" b="1" dirty="0" smtClean="0">
                <a:latin typeface="Tahoma" pitchFamily="34" charset="0"/>
                <a:cs typeface="Tahoma" pitchFamily="34" charset="0"/>
              </a:rPr>
              <a:t> </a:t>
            </a:r>
          </a:p>
          <a:p>
            <a:r>
              <a:rPr lang="ar-SA" sz="2800" b="1" dirty="0" smtClean="0">
                <a:latin typeface="Tahoma" pitchFamily="34" charset="0"/>
                <a:cs typeface="Tahoma" pitchFamily="34" charset="0"/>
              </a:rPr>
              <a:t>عن طريق التدريب </a:t>
            </a:r>
          </a:p>
          <a:p>
            <a:r>
              <a:rPr lang="ar-SA" sz="2800" b="1" u="sng" dirty="0" smtClean="0">
                <a:solidFill>
                  <a:srgbClr val="C00000"/>
                </a:solidFill>
                <a:latin typeface="Tahoma" pitchFamily="34" charset="0"/>
                <a:cs typeface="Tahoma" pitchFamily="34" charset="0"/>
              </a:rPr>
              <a:t>ما الذي يراعى في التدريب </a:t>
            </a:r>
          </a:p>
          <a:p>
            <a:r>
              <a:rPr lang="ar-SA" sz="2800" b="1" dirty="0" smtClean="0">
                <a:solidFill>
                  <a:srgbClr val="002060"/>
                </a:solidFill>
                <a:latin typeface="Tahoma" pitchFamily="34" charset="0"/>
                <a:cs typeface="Tahoma" pitchFamily="34" charset="0"/>
              </a:rPr>
              <a:t>رؤوس الموضوعات التي يتناولها التدريب .</a:t>
            </a:r>
          </a:p>
          <a:p>
            <a:r>
              <a:rPr lang="ar-SA" sz="2800" b="1" dirty="0" smtClean="0">
                <a:solidFill>
                  <a:srgbClr val="002060"/>
                </a:solidFill>
                <a:latin typeface="Tahoma" pitchFamily="34" charset="0"/>
                <a:cs typeface="Tahoma" pitchFamily="34" charset="0"/>
              </a:rPr>
              <a:t>منهج التدريب .</a:t>
            </a:r>
          </a:p>
          <a:p>
            <a:r>
              <a:rPr lang="ar-SA" sz="2800" b="1" dirty="0" smtClean="0">
                <a:solidFill>
                  <a:srgbClr val="002060"/>
                </a:solidFill>
                <a:latin typeface="Tahoma" pitchFamily="34" charset="0"/>
                <a:cs typeface="Tahoma" pitchFamily="34" charset="0"/>
              </a:rPr>
              <a:t>من يتولى التدريب .</a:t>
            </a:r>
          </a:p>
          <a:p>
            <a:r>
              <a:rPr lang="ar-SA" sz="2800" b="1" dirty="0" smtClean="0">
                <a:solidFill>
                  <a:srgbClr val="002060"/>
                </a:solidFill>
                <a:latin typeface="Tahoma" pitchFamily="34" charset="0"/>
                <a:cs typeface="Tahoma" pitchFamily="34" charset="0"/>
              </a:rPr>
              <a:t>الوسائل التعليمية المستخدمة في التدريب .</a:t>
            </a:r>
          </a:p>
          <a:p>
            <a:r>
              <a:rPr lang="ar-SA" sz="2800" b="1" dirty="0" smtClean="0">
                <a:solidFill>
                  <a:srgbClr val="002060"/>
                </a:solidFill>
                <a:latin typeface="Tahoma" pitchFamily="34" charset="0"/>
                <a:cs typeface="Tahoma" pitchFamily="34" charset="0"/>
              </a:rPr>
              <a:t>موعد التدريب ومكانة .</a:t>
            </a:r>
          </a:p>
          <a:p>
            <a:r>
              <a:rPr lang="ar-SA" sz="2800" b="1" dirty="0" smtClean="0">
                <a:solidFill>
                  <a:srgbClr val="002060"/>
                </a:solidFill>
                <a:latin typeface="Tahoma" pitchFamily="34" charset="0"/>
                <a:cs typeface="Tahoma" pitchFamily="34" charset="0"/>
              </a:rPr>
              <a:t>طرق تقييم المتدربين .</a:t>
            </a:r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8728" y="4143380"/>
            <a:ext cx="6400800" cy="1752600"/>
          </a:xfrm>
        </p:spPr>
        <p:txBody>
          <a:bodyPr/>
          <a:lstStyle/>
          <a:p>
            <a:r>
              <a:rPr lang="ar-SA" b="1" dirty="0" smtClean="0">
                <a:solidFill>
                  <a:schemeClr val="bg1"/>
                </a:solidFill>
              </a:rPr>
              <a:t> </a:t>
            </a:r>
            <a:r>
              <a:rPr lang="ar-SA" sz="4400" b="1" dirty="0" smtClean="0">
                <a:solidFill>
                  <a:schemeClr val="bg1"/>
                </a:solidFill>
              </a:rPr>
              <a:t>الوحدة الثالثة</a:t>
            </a:r>
          </a:p>
          <a:p>
            <a:endParaRPr lang="ar-SA" dirty="0"/>
          </a:p>
        </p:txBody>
      </p:sp>
      <p:sp>
        <p:nvSpPr>
          <p:cNvPr id="13" name="Rectangle 12"/>
          <p:cNvSpPr/>
          <p:nvPr/>
        </p:nvSpPr>
        <p:spPr>
          <a:xfrm>
            <a:off x="-2048895" y="6357958"/>
            <a:ext cx="67637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http://kenanaonline.com/aishasaleem</a:t>
            </a:r>
            <a:endParaRPr lang="ar-SA" b="1" dirty="0">
              <a:solidFill>
                <a:srgbClr val="FFFF00"/>
              </a:solidFill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6500826" y="5214950"/>
            <a:ext cx="264317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rgbClr val="FFFF00"/>
                </a:solidFill>
              </a:rPr>
              <a:t>د.عائشة سليم الذبياني</a:t>
            </a:r>
            <a:endParaRPr lang="ar-SA" sz="2400" b="1" dirty="0">
              <a:solidFill>
                <a:srgbClr val="FFFF00"/>
              </a:solidFill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0" y="476672"/>
            <a:ext cx="9144000" cy="209288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SA" sz="2800" b="1" dirty="0" smtClean="0">
              <a:latin typeface="Tahoma" pitchFamily="34" charset="0"/>
              <a:cs typeface="Tahoma" pitchFamily="34" charset="0"/>
            </a:endParaRPr>
          </a:p>
          <a:p>
            <a:r>
              <a:rPr lang="ar-SA" sz="2800" b="1" u="sng" dirty="0" smtClean="0">
                <a:solidFill>
                  <a:srgbClr val="C00000"/>
                </a:solidFill>
                <a:latin typeface="Tahoma" pitchFamily="34" charset="0"/>
                <a:cs typeface="Tahoma" pitchFamily="34" charset="0"/>
              </a:rPr>
              <a:t>ما الذي يراعى في التدريب </a:t>
            </a:r>
          </a:p>
          <a:p>
            <a:endParaRPr lang="ar-SA" dirty="0" smtClean="0"/>
          </a:p>
          <a:p>
            <a:r>
              <a:rPr lang="ar-SA" sz="2800" b="1" dirty="0" smtClean="0"/>
              <a:t>طرق الحصول على التغذية المرتدة من المتدربين وتشمل </a:t>
            </a:r>
            <a:r>
              <a:rPr lang="ar-SA" sz="2800" b="1" dirty="0" err="1" smtClean="0"/>
              <a:t>اراءهم</a:t>
            </a:r>
            <a:r>
              <a:rPr lang="ar-SA" sz="2800" b="1" dirty="0" smtClean="0"/>
              <a:t> في البرنامج التدريبي .</a:t>
            </a:r>
            <a:endParaRPr lang="ar-SA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8728" y="4143380"/>
            <a:ext cx="6400800" cy="1752600"/>
          </a:xfrm>
        </p:spPr>
        <p:txBody>
          <a:bodyPr/>
          <a:lstStyle/>
          <a:p>
            <a:r>
              <a:rPr lang="ar-SA" b="1" dirty="0" smtClean="0">
                <a:solidFill>
                  <a:schemeClr val="bg1"/>
                </a:solidFill>
              </a:rPr>
              <a:t> </a:t>
            </a:r>
            <a:r>
              <a:rPr lang="ar-SA" sz="4400" b="1" dirty="0" smtClean="0">
                <a:solidFill>
                  <a:schemeClr val="bg1"/>
                </a:solidFill>
              </a:rPr>
              <a:t>الوحدة الثالثة</a:t>
            </a:r>
          </a:p>
          <a:p>
            <a:endParaRPr lang="ar-SA" dirty="0"/>
          </a:p>
        </p:txBody>
      </p:sp>
      <p:sp>
        <p:nvSpPr>
          <p:cNvPr id="13" name="Rectangle 12"/>
          <p:cNvSpPr/>
          <p:nvPr/>
        </p:nvSpPr>
        <p:spPr>
          <a:xfrm>
            <a:off x="-2048895" y="6357958"/>
            <a:ext cx="67637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http://kenanaonline.com/aishasaleem</a:t>
            </a:r>
            <a:endParaRPr lang="ar-SA" b="1" dirty="0">
              <a:solidFill>
                <a:srgbClr val="FFFF00"/>
              </a:solidFill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6500826" y="5214950"/>
            <a:ext cx="264317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rgbClr val="FFFF00"/>
                </a:solidFill>
              </a:rPr>
              <a:t>د.عائشة سليم الذبياني</a:t>
            </a:r>
            <a:endParaRPr lang="ar-SA" sz="2400" b="1" dirty="0">
              <a:solidFill>
                <a:srgbClr val="FFFF00"/>
              </a:solidFill>
            </a:endParaRPr>
          </a:p>
        </p:txBody>
      </p:sp>
      <p:sp>
        <p:nvSpPr>
          <p:cNvPr id="6" name="مستطيل 5"/>
          <p:cNvSpPr/>
          <p:nvPr/>
        </p:nvSpPr>
        <p:spPr>
          <a:xfrm>
            <a:off x="600400" y="2967335"/>
            <a:ext cx="8076056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6600" b="1" dirty="0" smtClean="0">
                <a:solidFill>
                  <a:srgbClr val="002060"/>
                </a:solidFill>
              </a:rPr>
              <a:t>العالم العربي والمعرفة</a:t>
            </a:r>
            <a:endParaRPr lang="ar-SA" sz="66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8728" y="4143380"/>
            <a:ext cx="6400800" cy="1752600"/>
          </a:xfrm>
        </p:spPr>
        <p:txBody>
          <a:bodyPr/>
          <a:lstStyle/>
          <a:p>
            <a:r>
              <a:rPr lang="ar-SA" b="1" dirty="0" smtClean="0">
                <a:solidFill>
                  <a:schemeClr val="bg1"/>
                </a:solidFill>
              </a:rPr>
              <a:t> </a:t>
            </a:r>
            <a:r>
              <a:rPr lang="ar-SA" sz="4400" b="1" dirty="0" smtClean="0">
                <a:solidFill>
                  <a:schemeClr val="bg1"/>
                </a:solidFill>
              </a:rPr>
              <a:t>الوحدة الثالثة</a:t>
            </a:r>
          </a:p>
          <a:p>
            <a:endParaRPr lang="ar-SA" dirty="0"/>
          </a:p>
        </p:txBody>
      </p:sp>
      <p:sp>
        <p:nvSpPr>
          <p:cNvPr id="13" name="Rectangle 12"/>
          <p:cNvSpPr/>
          <p:nvPr/>
        </p:nvSpPr>
        <p:spPr>
          <a:xfrm>
            <a:off x="-2048895" y="6357958"/>
            <a:ext cx="67637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http://kenanaonline.com/aishasaleem</a:t>
            </a:r>
            <a:endParaRPr lang="ar-SA" b="1" dirty="0">
              <a:solidFill>
                <a:srgbClr val="FFFF00"/>
              </a:solidFill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6500826" y="5214950"/>
            <a:ext cx="264317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rgbClr val="FFFF00"/>
                </a:solidFill>
              </a:rPr>
              <a:t>د.عائشة سليم الذبياني</a:t>
            </a:r>
            <a:endParaRPr lang="ar-SA" sz="2400" b="1" dirty="0">
              <a:solidFill>
                <a:srgbClr val="FFFF00"/>
              </a:solidFill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285720" y="428604"/>
            <a:ext cx="8572560" cy="304698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b="1" i="1" u="sng" dirty="0" smtClean="0">
                <a:solidFill>
                  <a:srgbClr val="002060"/>
                </a:solidFill>
              </a:rPr>
              <a:t>التحديات التي تواجه العالم العربي في مجتمع المعرفة </a:t>
            </a:r>
            <a:endParaRPr lang="ar-SA" sz="3200" b="1" dirty="0" smtClean="0">
              <a:solidFill>
                <a:srgbClr val="002060"/>
              </a:solidFill>
            </a:endParaRPr>
          </a:p>
          <a:p>
            <a:r>
              <a:rPr lang="ar-SA" sz="3200" b="1" dirty="0" smtClean="0">
                <a:solidFill>
                  <a:srgbClr val="002060"/>
                </a:solidFill>
              </a:rPr>
              <a:t>1- حرية الرأي والفكر والتعبير .</a:t>
            </a:r>
          </a:p>
          <a:p>
            <a:r>
              <a:rPr lang="ar-SA" sz="3200" b="1" dirty="0" smtClean="0">
                <a:solidFill>
                  <a:srgbClr val="002060"/>
                </a:solidFill>
              </a:rPr>
              <a:t>2- السياسات الاقتصادية .</a:t>
            </a:r>
          </a:p>
          <a:p>
            <a:r>
              <a:rPr lang="ar-SA" sz="3200" b="1" dirty="0" smtClean="0">
                <a:solidFill>
                  <a:srgbClr val="002060"/>
                </a:solidFill>
              </a:rPr>
              <a:t>3-الفقر والتهميش والأمية .</a:t>
            </a:r>
          </a:p>
          <a:p>
            <a:r>
              <a:rPr lang="ar-SA" sz="3200" b="1" dirty="0" smtClean="0">
                <a:solidFill>
                  <a:srgbClr val="002060"/>
                </a:solidFill>
              </a:rPr>
              <a:t>4-حقوق الملكية الفكرية .</a:t>
            </a:r>
          </a:p>
          <a:p>
            <a:r>
              <a:rPr lang="ar-SA" sz="3200" b="1" dirty="0" smtClean="0">
                <a:solidFill>
                  <a:srgbClr val="002060"/>
                </a:solidFill>
              </a:rPr>
              <a:t>5- البنية التحتية لتقنيات المعلومات وتطبيقاتها 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8728" y="4143380"/>
            <a:ext cx="6400800" cy="1752600"/>
          </a:xfrm>
        </p:spPr>
        <p:txBody>
          <a:bodyPr/>
          <a:lstStyle/>
          <a:p>
            <a:r>
              <a:rPr lang="ar-SA" b="1" dirty="0" smtClean="0">
                <a:solidFill>
                  <a:schemeClr val="bg1"/>
                </a:solidFill>
              </a:rPr>
              <a:t> </a:t>
            </a:r>
            <a:r>
              <a:rPr lang="ar-SA" sz="4400" b="1" dirty="0" smtClean="0">
                <a:solidFill>
                  <a:schemeClr val="bg1"/>
                </a:solidFill>
              </a:rPr>
              <a:t>الوحدة الثالثة</a:t>
            </a:r>
          </a:p>
          <a:p>
            <a:endParaRPr lang="ar-SA" dirty="0"/>
          </a:p>
        </p:txBody>
      </p:sp>
      <p:sp>
        <p:nvSpPr>
          <p:cNvPr id="13" name="Rectangle 12"/>
          <p:cNvSpPr/>
          <p:nvPr/>
        </p:nvSpPr>
        <p:spPr>
          <a:xfrm>
            <a:off x="-2048895" y="6357958"/>
            <a:ext cx="67637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http://kenanaonline.com/aishasaleem</a:t>
            </a:r>
            <a:endParaRPr lang="ar-SA" b="1" dirty="0">
              <a:solidFill>
                <a:srgbClr val="FFFF00"/>
              </a:solidFill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6500826" y="5214950"/>
            <a:ext cx="264317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rgbClr val="FFFF00"/>
                </a:solidFill>
              </a:rPr>
              <a:t>د.عائشة سليم الذبياني</a:t>
            </a:r>
            <a:endParaRPr lang="ar-SA" sz="2400" b="1" dirty="0">
              <a:solidFill>
                <a:srgbClr val="FFFF00"/>
              </a:solidFill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285720" y="428604"/>
            <a:ext cx="8572560" cy="304698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b="1" i="1" u="sng" dirty="0" smtClean="0">
                <a:solidFill>
                  <a:srgbClr val="002060"/>
                </a:solidFill>
              </a:rPr>
              <a:t>التحديات التي تواجه العالم العربي في مجتمع المعرفة </a:t>
            </a:r>
            <a:endParaRPr lang="ar-SA" sz="3200" b="1" dirty="0" smtClean="0">
              <a:solidFill>
                <a:srgbClr val="002060"/>
              </a:solidFill>
            </a:endParaRPr>
          </a:p>
          <a:p>
            <a:r>
              <a:rPr lang="ar-SA" sz="3200" b="1" dirty="0" smtClean="0">
                <a:solidFill>
                  <a:srgbClr val="002060"/>
                </a:solidFill>
              </a:rPr>
              <a:t>6- نشر التعليم كما ونوعا .</a:t>
            </a:r>
          </a:p>
          <a:p>
            <a:r>
              <a:rPr lang="ar-SA" sz="3200" b="1" dirty="0" smtClean="0">
                <a:solidFill>
                  <a:srgbClr val="002060"/>
                </a:solidFill>
              </a:rPr>
              <a:t>7- البحث العلمي والتطوير .</a:t>
            </a:r>
          </a:p>
          <a:p>
            <a:r>
              <a:rPr lang="ar-SA" sz="3200" b="1" dirty="0" smtClean="0">
                <a:solidFill>
                  <a:srgbClr val="002060"/>
                </a:solidFill>
              </a:rPr>
              <a:t>8- ظاهرة نزيف العقول العربية .</a:t>
            </a:r>
          </a:p>
          <a:p>
            <a:r>
              <a:rPr lang="ar-SA" sz="3200" b="1" dirty="0" smtClean="0">
                <a:solidFill>
                  <a:srgbClr val="002060"/>
                </a:solidFill>
              </a:rPr>
              <a:t>9- صناعة المحتوى المعرفي العربي .</a:t>
            </a:r>
          </a:p>
          <a:p>
            <a:endParaRPr lang="ar-SA" sz="3200" b="1" dirty="0" smtClean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8728" y="4143380"/>
            <a:ext cx="6400800" cy="1752600"/>
          </a:xfrm>
        </p:spPr>
        <p:txBody>
          <a:bodyPr/>
          <a:lstStyle/>
          <a:p>
            <a:r>
              <a:rPr lang="ar-SA" b="1" dirty="0" smtClean="0">
                <a:solidFill>
                  <a:schemeClr val="bg1"/>
                </a:solidFill>
              </a:rPr>
              <a:t> </a:t>
            </a:r>
            <a:r>
              <a:rPr lang="ar-SA" sz="4400" b="1" dirty="0" smtClean="0">
                <a:solidFill>
                  <a:schemeClr val="bg1"/>
                </a:solidFill>
              </a:rPr>
              <a:t>الوحدة الثالثة</a:t>
            </a:r>
          </a:p>
          <a:p>
            <a:endParaRPr lang="ar-SA" dirty="0"/>
          </a:p>
        </p:txBody>
      </p:sp>
      <p:sp>
        <p:nvSpPr>
          <p:cNvPr id="13" name="Rectangle 12"/>
          <p:cNvSpPr/>
          <p:nvPr/>
        </p:nvSpPr>
        <p:spPr>
          <a:xfrm>
            <a:off x="-2048895" y="6357958"/>
            <a:ext cx="67637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http://kenanaonline.com/aishasaleem</a:t>
            </a:r>
            <a:endParaRPr lang="ar-SA" b="1" dirty="0">
              <a:solidFill>
                <a:srgbClr val="FFFF00"/>
              </a:solidFill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6500826" y="5214950"/>
            <a:ext cx="264317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rgbClr val="FFFF00"/>
                </a:solidFill>
              </a:rPr>
              <a:t>د.عائشة سليم الذبياني</a:t>
            </a:r>
            <a:endParaRPr lang="ar-SA" sz="2400" b="1" dirty="0">
              <a:solidFill>
                <a:srgbClr val="FFFF00"/>
              </a:solidFill>
            </a:endParaRPr>
          </a:p>
        </p:txBody>
      </p:sp>
      <p:sp>
        <p:nvSpPr>
          <p:cNvPr id="5" name="مستطيل 4"/>
          <p:cNvSpPr/>
          <p:nvPr/>
        </p:nvSpPr>
        <p:spPr>
          <a:xfrm>
            <a:off x="1428728" y="2967335"/>
            <a:ext cx="5949489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أخلاقيات المعرفة</a:t>
            </a:r>
            <a:endParaRPr lang="ar-SA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8728" y="4143380"/>
            <a:ext cx="6400800" cy="1752600"/>
          </a:xfrm>
        </p:spPr>
        <p:txBody>
          <a:bodyPr/>
          <a:lstStyle/>
          <a:p>
            <a:r>
              <a:rPr lang="ar-SA" b="1" dirty="0" smtClean="0">
                <a:solidFill>
                  <a:schemeClr val="bg1"/>
                </a:solidFill>
              </a:rPr>
              <a:t> </a:t>
            </a:r>
            <a:r>
              <a:rPr lang="ar-SA" sz="4400" b="1" dirty="0" smtClean="0">
                <a:solidFill>
                  <a:schemeClr val="bg1"/>
                </a:solidFill>
              </a:rPr>
              <a:t>الوحدة الثالثة</a:t>
            </a:r>
          </a:p>
          <a:p>
            <a:endParaRPr lang="ar-SA" dirty="0"/>
          </a:p>
        </p:txBody>
      </p:sp>
      <p:sp>
        <p:nvSpPr>
          <p:cNvPr id="13" name="Rectangle 12"/>
          <p:cNvSpPr/>
          <p:nvPr/>
        </p:nvSpPr>
        <p:spPr>
          <a:xfrm>
            <a:off x="-2048895" y="6357958"/>
            <a:ext cx="67637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http://kenanaonline.com/aishasaleem</a:t>
            </a:r>
            <a:endParaRPr lang="ar-SA" b="1" dirty="0">
              <a:solidFill>
                <a:srgbClr val="FFFF00"/>
              </a:solidFill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6500826" y="5214950"/>
            <a:ext cx="264317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rgbClr val="FFFF00"/>
                </a:solidFill>
              </a:rPr>
              <a:t>د.عائشة سليم الذبياني</a:t>
            </a:r>
            <a:endParaRPr lang="ar-SA" sz="2400" b="1" dirty="0">
              <a:solidFill>
                <a:srgbClr val="FFFF00"/>
              </a:solidFill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285720" y="428604"/>
            <a:ext cx="8572560" cy="35394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b="1" dirty="0" smtClean="0"/>
              <a:t>مفهوم أخلاقيات المعرفة</a:t>
            </a:r>
          </a:p>
          <a:p>
            <a:r>
              <a:rPr lang="ar-SA" sz="3200" b="1" dirty="0" smtClean="0"/>
              <a:t>أخلاق جمع خلق ، والخلق هو الصفة الراسخة في النفس التي تدعو صاحبها إلى فعل الخير أو فعل الشر .</a:t>
            </a:r>
          </a:p>
          <a:p>
            <a:r>
              <a:rPr lang="ar-SA" sz="3200" b="1" dirty="0" smtClean="0"/>
              <a:t>لكل مهنه أخلاقيات وآداب تحدد السلوك الصواب والسلوك الخطأ للمنتسبين للمهنة الواحدة ، يوفر ضمان أفضل لهم وخدمة أفضل لعملائهم .</a:t>
            </a:r>
          </a:p>
          <a:p>
            <a:endParaRPr lang="ar-SA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allAtOnce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8728" y="4143380"/>
            <a:ext cx="6400800" cy="1752600"/>
          </a:xfrm>
        </p:spPr>
        <p:txBody>
          <a:bodyPr/>
          <a:lstStyle/>
          <a:p>
            <a:r>
              <a:rPr lang="ar-SA" b="1" dirty="0" smtClean="0">
                <a:solidFill>
                  <a:schemeClr val="bg1"/>
                </a:solidFill>
              </a:rPr>
              <a:t> </a:t>
            </a:r>
            <a:r>
              <a:rPr lang="ar-SA" sz="4400" b="1" dirty="0" smtClean="0">
                <a:solidFill>
                  <a:schemeClr val="bg1"/>
                </a:solidFill>
              </a:rPr>
              <a:t>الوحدة الثالثة</a:t>
            </a:r>
          </a:p>
          <a:p>
            <a:endParaRPr lang="ar-SA" dirty="0"/>
          </a:p>
        </p:txBody>
      </p:sp>
      <p:sp>
        <p:nvSpPr>
          <p:cNvPr id="13" name="Rectangle 12"/>
          <p:cNvSpPr/>
          <p:nvPr/>
        </p:nvSpPr>
        <p:spPr>
          <a:xfrm>
            <a:off x="-2048895" y="6357958"/>
            <a:ext cx="67637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http://kenanaonline.com/aishasaleem</a:t>
            </a:r>
            <a:endParaRPr lang="ar-SA" b="1" dirty="0">
              <a:solidFill>
                <a:srgbClr val="FFFF00"/>
              </a:solidFill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6500826" y="5214950"/>
            <a:ext cx="264317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rgbClr val="FFFF00"/>
                </a:solidFill>
              </a:rPr>
              <a:t>د.عائشة سليم الذبياني</a:t>
            </a:r>
            <a:endParaRPr lang="ar-SA" sz="2400" b="1" dirty="0">
              <a:solidFill>
                <a:srgbClr val="FFFF00"/>
              </a:solidFill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285720" y="428604"/>
            <a:ext cx="8572560" cy="403187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b="1" i="1" u="sng" dirty="0" smtClean="0">
                <a:solidFill>
                  <a:srgbClr val="002060"/>
                </a:solidFill>
              </a:rPr>
              <a:t>مبادئ أخلاقيات المعرفة </a:t>
            </a:r>
          </a:p>
          <a:p>
            <a:r>
              <a:rPr lang="ar-SA" sz="3200" b="1" dirty="0" smtClean="0"/>
              <a:t>1- أن لا تكون المعرفة مصدرا للضرر بالآخرين ( مثل المعرفة في مجال الصناعات الحربية )</a:t>
            </a:r>
          </a:p>
          <a:p>
            <a:r>
              <a:rPr lang="ar-SA" sz="3200" b="1" dirty="0" smtClean="0"/>
              <a:t>2- أن لا تكون المعرفة تأهيل أو قدرة أو خبرة في تحقيق مصالح ذاتية غير مشروعة على حساب الآخرين .</a:t>
            </a:r>
          </a:p>
          <a:p>
            <a:r>
              <a:rPr lang="ar-SA" sz="3200" b="1" dirty="0" smtClean="0"/>
              <a:t>3- أن لا تكون المعرفة موضع ارتكاب الضرر ( كما في حالة بيع أسرار المؤسسة إلى المنافسين )</a:t>
            </a:r>
          </a:p>
          <a:p>
            <a:endParaRPr lang="ar-SA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allAtOnce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8728" y="4143380"/>
            <a:ext cx="6400800" cy="1752600"/>
          </a:xfrm>
        </p:spPr>
        <p:txBody>
          <a:bodyPr/>
          <a:lstStyle/>
          <a:p>
            <a:r>
              <a:rPr lang="ar-SA" b="1" dirty="0" smtClean="0">
                <a:solidFill>
                  <a:schemeClr val="bg1"/>
                </a:solidFill>
              </a:rPr>
              <a:t> </a:t>
            </a:r>
            <a:r>
              <a:rPr lang="ar-SA" sz="4400" b="1" dirty="0" smtClean="0">
                <a:solidFill>
                  <a:schemeClr val="bg1"/>
                </a:solidFill>
              </a:rPr>
              <a:t>الوحدة الثالثة</a:t>
            </a:r>
          </a:p>
          <a:p>
            <a:endParaRPr lang="ar-SA" dirty="0"/>
          </a:p>
        </p:txBody>
      </p:sp>
      <p:sp>
        <p:nvSpPr>
          <p:cNvPr id="13" name="Rectangle 12"/>
          <p:cNvSpPr/>
          <p:nvPr/>
        </p:nvSpPr>
        <p:spPr>
          <a:xfrm>
            <a:off x="-2048895" y="6357958"/>
            <a:ext cx="67637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http://kenanaonline.com/aishasaleem</a:t>
            </a:r>
            <a:endParaRPr lang="ar-SA" b="1" dirty="0">
              <a:solidFill>
                <a:srgbClr val="FFFF00"/>
              </a:solidFill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6500826" y="5214950"/>
            <a:ext cx="264317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rgbClr val="FFFF00"/>
                </a:solidFill>
              </a:rPr>
              <a:t>د.عائشة سليم الذبياني</a:t>
            </a:r>
            <a:endParaRPr lang="ar-SA" sz="2400" b="1" dirty="0">
              <a:solidFill>
                <a:srgbClr val="FFFF00"/>
              </a:solidFill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285720" y="428604"/>
            <a:ext cx="8572560" cy="55092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b="1" i="1" u="sng" dirty="0" smtClean="0">
                <a:solidFill>
                  <a:srgbClr val="002060"/>
                </a:solidFill>
              </a:rPr>
              <a:t>مظاهر الصورة المشرقة لمجال المعرفة وإدارتها</a:t>
            </a:r>
          </a:p>
          <a:p>
            <a:r>
              <a:rPr lang="ar-SA" sz="3200" b="1" dirty="0" smtClean="0">
                <a:solidFill>
                  <a:srgbClr val="002060"/>
                </a:solidFill>
              </a:rPr>
              <a:t>احترام كرامة الإنسان وخصوصياته .</a:t>
            </a:r>
          </a:p>
          <a:p>
            <a:r>
              <a:rPr lang="ar-SA" sz="3200" b="1" dirty="0" smtClean="0">
                <a:solidFill>
                  <a:srgbClr val="002060"/>
                </a:solidFill>
              </a:rPr>
              <a:t>حماية الملكية الفكرية .</a:t>
            </a:r>
          </a:p>
          <a:p>
            <a:r>
              <a:rPr lang="ar-SA" sz="3200" b="1" dirty="0" smtClean="0">
                <a:solidFill>
                  <a:srgbClr val="002060"/>
                </a:solidFill>
              </a:rPr>
              <a:t>ضمان التعددية الثقافية واللغوية .</a:t>
            </a:r>
          </a:p>
          <a:p>
            <a:r>
              <a:rPr lang="ar-SA" sz="3200" b="1" dirty="0" smtClean="0">
                <a:solidFill>
                  <a:srgbClr val="002060"/>
                </a:solidFill>
              </a:rPr>
              <a:t>ضمان حق الفرد في المعرفة .</a:t>
            </a:r>
          </a:p>
          <a:p>
            <a:r>
              <a:rPr lang="ar-SA" sz="3200" b="1" dirty="0" smtClean="0">
                <a:solidFill>
                  <a:srgbClr val="002060"/>
                </a:solidFill>
              </a:rPr>
              <a:t>ضمان السعي لتحصيلها والإفادة منها .</a:t>
            </a:r>
          </a:p>
          <a:p>
            <a:r>
              <a:rPr lang="ar-SA" sz="3200" b="1" dirty="0" smtClean="0">
                <a:solidFill>
                  <a:srgbClr val="002060"/>
                </a:solidFill>
              </a:rPr>
              <a:t>ضمان حرية الإعلام وتلقي المعلومات وتوصيلها للغير.</a:t>
            </a:r>
          </a:p>
          <a:p>
            <a:r>
              <a:rPr lang="ar-SA" sz="3200" b="1" dirty="0" smtClean="0">
                <a:solidFill>
                  <a:srgbClr val="002060"/>
                </a:solidFill>
              </a:rPr>
              <a:t>المساواة </a:t>
            </a:r>
          </a:p>
          <a:p>
            <a:r>
              <a:rPr lang="ar-SA" sz="3200" b="1" dirty="0" smtClean="0">
                <a:solidFill>
                  <a:srgbClr val="002060"/>
                </a:solidFill>
              </a:rPr>
              <a:t>الخصوصية </a:t>
            </a:r>
          </a:p>
          <a:p>
            <a:endParaRPr lang="ar-SA" sz="3200" b="1" dirty="0" smtClean="0">
              <a:solidFill>
                <a:srgbClr val="002060"/>
              </a:solidFill>
            </a:endParaRPr>
          </a:p>
          <a:p>
            <a:endParaRPr lang="ar-SA" sz="32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8728" y="4143380"/>
            <a:ext cx="6400800" cy="1752600"/>
          </a:xfrm>
        </p:spPr>
        <p:txBody>
          <a:bodyPr/>
          <a:lstStyle/>
          <a:p>
            <a:r>
              <a:rPr lang="ar-SA" b="1" dirty="0" smtClean="0">
                <a:solidFill>
                  <a:schemeClr val="bg1"/>
                </a:solidFill>
              </a:rPr>
              <a:t> </a:t>
            </a:r>
            <a:r>
              <a:rPr lang="ar-SA" sz="4400" b="1" dirty="0" smtClean="0">
                <a:solidFill>
                  <a:schemeClr val="bg1"/>
                </a:solidFill>
              </a:rPr>
              <a:t>الوحدة الثالثة</a:t>
            </a:r>
          </a:p>
          <a:p>
            <a:endParaRPr lang="ar-SA" dirty="0"/>
          </a:p>
        </p:txBody>
      </p:sp>
      <p:sp>
        <p:nvSpPr>
          <p:cNvPr id="13" name="Rectangle 12"/>
          <p:cNvSpPr/>
          <p:nvPr/>
        </p:nvSpPr>
        <p:spPr>
          <a:xfrm>
            <a:off x="-2048895" y="6357958"/>
            <a:ext cx="67637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http://kenanaonline.com/aishasaleem</a:t>
            </a:r>
            <a:endParaRPr lang="ar-SA" b="1" dirty="0">
              <a:solidFill>
                <a:srgbClr val="FFFF00"/>
              </a:solidFill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6500826" y="5214950"/>
            <a:ext cx="264317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rgbClr val="FFFF00"/>
                </a:solidFill>
              </a:rPr>
              <a:t>د.عائشة سليم الذبياني</a:t>
            </a:r>
            <a:endParaRPr lang="ar-SA" sz="2400" b="1" dirty="0">
              <a:solidFill>
                <a:srgbClr val="FFFF00"/>
              </a:solidFill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285720" y="428604"/>
            <a:ext cx="8572560" cy="35394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b="1" i="1" u="sng" dirty="0" smtClean="0"/>
              <a:t>مظاهر الانتهاكات في أخلاقيات المعرفة </a:t>
            </a:r>
          </a:p>
          <a:p>
            <a:r>
              <a:rPr lang="ar-SA" sz="3200" b="1" dirty="0" smtClean="0"/>
              <a:t>1- إهدار حقوق الملكية الفكرية الأدبية والمادية لأصحاب </a:t>
            </a:r>
            <a:r>
              <a:rPr lang="ar-SA" sz="3200" b="1" dirty="0" err="1" smtClean="0"/>
              <a:t>الانتاج</a:t>
            </a:r>
            <a:r>
              <a:rPr lang="ar-SA" sz="3200" b="1" dirty="0" smtClean="0"/>
              <a:t> الفكري .</a:t>
            </a:r>
          </a:p>
          <a:p>
            <a:endParaRPr lang="ar-SA" sz="3200" b="1" dirty="0" smtClean="0"/>
          </a:p>
          <a:p>
            <a:r>
              <a:rPr lang="ar-SA" sz="3200" b="1" i="1" u="sng" dirty="0" smtClean="0">
                <a:solidFill>
                  <a:srgbClr val="002060"/>
                </a:solidFill>
              </a:rPr>
              <a:t>أمثلة</a:t>
            </a:r>
            <a:r>
              <a:rPr lang="ar-SA" sz="3200" b="1" dirty="0" smtClean="0"/>
              <a:t> </a:t>
            </a:r>
          </a:p>
          <a:p>
            <a:r>
              <a:rPr lang="ar-SA" sz="3200" b="1" dirty="0" smtClean="0"/>
              <a:t>تزوير مصادر المعرفة من كتب وبرامج ونظم وغيرها .</a:t>
            </a:r>
          </a:p>
          <a:p>
            <a:r>
              <a:rPr lang="ar-SA" sz="3200" b="1" dirty="0" smtClean="0"/>
              <a:t>نسخ مصادر المعرفة دون الرجوع إلى أصحاب الحق 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8728" y="4143380"/>
            <a:ext cx="6400800" cy="1752600"/>
          </a:xfrm>
        </p:spPr>
        <p:txBody>
          <a:bodyPr/>
          <a:lstStyle/>
          <a:p>
            <a:r>
              <a:rPr lang="ar-SA" b="1" dirty="0" smtClean="0">
                <a:solidFill>
                  <a:schemeClr val="bg1"/>
                </a:solidFill>
              </a:rPr>
              <a:t> </a:t>
            </a:r>
            <a:r>
              <a:rPr lang="ar-SA" sz="4400" b="1" dirty="0" smtClean="0">
                <a:solidFill>
                  <a:schemeClr val="bg1"/>
                </a:solidFill>
              </a:rPr>
              <a:t>الوحدة الثالثة</a:t>
            </a:r>
          </a:p>
          <a:p>
            <a:endParaRPr lang="ar-SA" dirty="0"/>
          </a:p>
        </p:txBody>
      </p:sp>
      <p:sp>
        <p:nvSpPr>
          <p:cNvPr id="13" name="Rectangle 12"/>
          <p:cNvSpPr/>
          <p:nvPr/>
        </p:nvSpPr>
        <p:spPr>
          <a:xfrm>
            <a:off x="-2048895" y="6357958"/>
            <a:ext cx="67637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http://kenanaonline.com/aishasaleem</a:t>
            </a:r>
            <a:endParaRPr lang="ar-SA" b="1" dirty="0">
              <a:solidFill>
                <a:srgbClr val="FFFF00"/>
              </a:solidFill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6500826" y="5214950"/>
            <a:ext cx="264317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rgbClr val="FFFF00"/>
                </a:solidFill>
              </a:rPr>
              <a:t>د.عائشة سليم الذبياني</a:t>
            </a:r>
            <a:endParaRPr lang="ar-SA" sz="2400" b="1" dirty="0">
              <a:solidFill>
                <a:srgbClr val="FFFF00"/>
              </a:solidFill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285720" y="428604"/>
            <a:ext cx="8572560" cy="255454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b="1" dirty="0" smtClean="0"/>
              <a:t>ترجمة المصادر وتحويرها دون استئذان المؤلف </a:t>
            </a:r>
          </a:p>
          <a:p>
            <a:r>
              <a:rPr lang="ar-SA" sz="3200" b="1" dirty="0" smtClean="0"/>
              <a:t>السطو على محتوى المصنفات جزئيا أو كليا ونسبته إلى الآخرين .</a:t>
            </a:r>
          </a:p>
          <a:p>
            <a:r>
              <a:rPr lang="ar-SA" sz="3200" b="1" dirty="0" smtClean="0"/>
              <a:t>الحيلولة دون سحب الأعمال من التداول إن أراد المؤلف لسبب ما وهو من حقه .</a:t>
            </a:r>
            <a:endParaRPr lang="ar-SA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8728" y="4143380"/>
            <a:ext cx="6400800" cy="1752600"/>
          </a:xfrm>
        </p:spPr>
        <p:txBody>
          <a:bodyPr/>
          <a:lstStyle/>
          <a:p>
            <a:r>
              <a:rPr lang="ar-SA" b="1" dirty="0" smtClean="0">
                <a:solidFill>
                  <a:schemeClr val="bg1"/>
                </a:solidFill>
              </a:rPr>
              <a:t> </a:t>
            </a:r>
            <a:r>
              <a:rPr lang="ar-SA" sz="4400" b="1" dirty="0" smtClean="0">
                <a:solidFill>
                  <a:schemeClr val="bg1"/>
                </a:solidFill>
              </a:rPr>
              <a:t>الوحدة الثالثة</a:t>
            </a:r>
          </a:p>
          <a:p>
            <a:endParaRPr lang="ar-SA" dirty="0"/>
          </a:p>
        </p:txBody>
      </p:sp>
      <p:sp>
        <p:nvSpPr>
          <p:cNvPr id="13" name="Rectangle 12"/>
          <p:cNvSpPr/>
          <p:nvPr/>
        </p:nvSpPr>
        <p:spPr>
          <a:xfrm>
            <a:off x="-2048895" y="6357958"/>
            <a:ext cx="67637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http://kenanaonline.com/aishasaleem</a:t>
            </a:r>
            <a:endParaRPr lang="ar-SA" b="1" dirty="0">
              <a:solidFill>
                <a:srgbClr val="FFFF00"/>
              </a:solidFill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6500826" y="5214950"/>
            <a:ext cx="264317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rgbClr val="FFFF00"/>
                </a:solidFill>
              </a:rPr>
              <a:t>د.عائشة سليم الذبياني</a:t>
            </a:r>
            <a:endParaRPr lang="ar-SA" sz="2400" b="1" dirty="0">
              <a:solidFill>
                <a:srgbClr val="FFFF00"/>
              </a:solidFill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285720" y="428604"/>
            <a:ext cx="8572560" cy="255454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b="1" dirty="0" smtClean="0"/>
              <a:t>2-انتهاكات الخصوصية وذلك بتمكين الغير من الاطلاع على المعلومات الخاصة بالآخرين أفراد وجماعات ومؤسسات دون إذن منهم ( معلومات طبية ، مصرفية ، ضرائبية ، نشاط الشركات </a:t>
            </a:r>
            <a:r>
              <a:rPr lang="ar-SA" sz="3200" b="1" dirty="0" err="1" smtClean="0"/>
              <a:t>واسترتيجياتها</a:t>
            </a:r>
            <a:r>
              <a:rPr lang="ar-SA" sz="3200" b="1" dirty="0" smtClean="0"/>
              <a:t> )</a:t>
            </a:r>
          </a:p>
          <a:p>
            <a:endParaRPr lang="ar-SA" sz="32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allAtOnce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8728" y="4143380"/>
            <a:ext cx="6400800" cy="1752600"/>
          </a:xfrm>
        </p:spPr>
        <p:txBody>
          <a:bodyPr/>
          <a:lstStyle/>
          <a:p>
            <a:r>
              <a:rPr lang="ar-SA" b="1" dirty="0" smtClean="0">
                <a:solidFill>
                  <a:schemeClr val="bg1"/>
                </a:solidFill>
              </a:rPr>
              <a:t> </a:t>
            </a:r>
            <a:r>
              <a:rPr lang="ar-SA" sz="4400" b="1" dirty="0" smtClean="0">
                <a:solidFill>
                  <a:schemeClr val="bg1"/>
                </a:solidFill>
              </a:rPr>
              <a:t>الوحدة الثالثة</a:t>
            </a:r>
          </a:p>
          <a:p>
            <a:endParaRPr lang="ar-SA" dirty="0"/>
          </a:p>
        </p:txBody>
      </p:sp>
      <p:sp>
        <p:nvSpPr>
          <p:cNvPr id="13" name="Rectangle 12"/>
          <p:cNvSpPr/>
          <p:nvPr/>
        </p:nvSpPr>
        <p:spPr>
          <a:xfrm>
            <a:off x="-2048895" y="6357958"/>
            <a:ext cx="67637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http://kenanaonline.com/aishasaleem</a:t>
            </a:r>
            <a:endParaRPr lang="ar-SA" b="1" dirty="0">
              <a:solidFill>
                <a:srgbClr val="FFFF00"/>
              </a:solidFill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6500826" y="5214950"/>
            <a:ext cx="264317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rgbClr val="FFFF00"/>
                </a:solidFill>
              </a:rPr>
              <a:t>د.عائشة سليم الذبياني</a:t>
            </a:r>
            <a:endParaRPr lang="ar-SA" sz="2400" b="1" dirty="0">
              <a:solidFill>
                <a:srgbClr val="FFFF00"/>
              </a:solidFill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285720" y="428604"/>
            <a:ext cx="8572560" cy="403187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SA" sz="3200" b="1" dirty="0" smtClean="0"/>
          </a:p>
          <a:p>
            <a:r>
              <a:rPr lang="ar-SA" sz="3200" b="1" dirty="0" smtClean="0"/>
              <a:t>3- الاحتيال والسرقة ومن صورها :</a:t>
            </a:r>
          </a:p>
          <a:p>
            <a:r>
              <a:rPr lang="ar-SA" sz="3200" b="1" dirty="0" smtClean="0"/>
              <a:t>الاحتيال والتزوير باستخدام التقنيات </a:t>
            </a:r>
          </a:p>
          <a:p>
            <a:r>
              <a:rPr lang="ar-SA" sz="3200" b="1" dirty="0" smtClean="0"/>
              <a:t>جرائم النصب على البنوك من خلال اختراق المواقع </a:t>
            </a:r>
          </a:p>
          <a:p>
            <a:r>
              <a:rPr lang="ar-SA" sz="3200" b="1" dirty="0" smtClean="0"/>
              <a:t>سرقة المصنفات الإبداعية من على الشبكة </a:t>
            </a:r>
          </a:p>
          <a:p>
            <a:r>
              <a:rPr lang="ar-SA" sz="3200" b="1" dirty="0" smtClean="0"/>
              <a:t>تصميم البرامج المدمرة ونشرها عبر الشبكة .</a:t>
            </a:r>
          </a:p>
          <a:p>
            <a:endParaRPr lang="ar-SA" sz="3200" b="1" dirty="0" smtClean="0"/>
          </a:p>
          <a:p>
            <a:r>
              <a:rPr lang="ar-SA" sz="3200" b="1" dirty="0" smtClean="0"/>
              <a:t>4- انتهاكات الأمن والسيادة الوطنية والتجسس .</a:t>
            </a:r>
            <a:endParaRPr lang="ar-SA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8728" y="4143380"/>
            <a:ext cx="6400800" cy="1752600"/>
          </a:xfrm>
        </p:spPr>
        <p:txBody>
          <a:bodyPr/>
          <a:lstStyle/>
          <a:p>
            <a:r>
              <a:rPr lang="ar-SA" b="1" dirty="0" smtClean="0">
                <a:solidFill>
                  <a:schemeClr val="bg1"/>
                </a:solidFill>
              </a:rPr>
              <a:t> </a:t>
            </a:r>
            <a:r>
              <a:rPr lang="ar-SA" sz="4400" b="1" dirty="0" smtClean="0">
                <a:solidFill>
                  <a:schemeClr val="bg1"/>
                </a:solidFill>
              </a:rPr>
              <a:t>الوحدة الثالثة</a:t>
            </a:r>
          </a:p>
          <a:p>
            <a:endParaRPr lang="ar-SA" dirty="0"/>
          </a:p>
        </p:txBody>
      </p:sp>
      <p:sp>
        <p:nvSpPr>
          <p:cNvPr id="13" name="Rectangle 12"/>
          <p:cNvSpPr/>
          <p:nvPr/>
        </p:nvSpPr>
        <p:spPr>
          <a:xfrm>
            <a:off x="-2048895" y="6357958"/>
            <a:ext cx="67637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http://kenanaonline.com/aishasaleem</a:t>
            </a:r>
            <a:endParaRPr lang="ar-SA" b="1" dirty="0">
              <a:solidFill>
                <a:srgbClr val="FFFF00"/>
              </a:solidFill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6500826" y="5214950"/>
            <a:ext cx="264317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rgbClr val="FFFF00"/>
                </a:solidFill>
              </a:rPr>
              <a:t>د.عائشة سليم الذبياني</a:t>
            </a:r>
            <a:endParaRPr lang="ar-SA" sz="2400" b="1" dirty="0">
              <a:solidFill>
                <a:srgbClr val="FFFF00"/>
              </a:solidFill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285720" y="428604"/>
            <a:ext cx="8572560" cy="452431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b="1" dirty="0" smtClean="0"/>
              <a:t>5- الإباحية والابتذال صور هذه الانتهاكات :</a:t>
            </a:r>
          </a:p>
          <a:p>
            <a:r>
              <a:rPr lang="ar-SA" sz="3200" b="1" dirty="0" smtClean="0"/>
              <a:t>انتشار المواقع والمنتديات الجنسية التي تتيح عرض الصور ونشرها وتبادلها والتحريض على ممارسة الرذيلة .</a:t>
            </a:r>
          </a:p>
          <a:p>
            <a:r>
              <a:rPr lang="ar-SA" sz="3200" b="1" dirty="0" smtClean="0"/>
              <a:t>التزوير في صور الأفراد وتركيب صور غير صحيحة لبعض الأفراد وابتزازهم .</a:t>
            </a:r>
          </a:p>
          <a:p>
            <a:r>
              <a:rPr lang="ar-SA" sz="3200" b="1" dirty="0" smtClean="0"/>
              <a:t>السب والقذف والتشهير من خلال استخدام التقنيات .</a:t>
            </a:r>
          </a:p>
          <a:p>
            <a:r>
              <a:rPr lang="ar-SA" sz="3200" b="1" dirty="0" smtClean="0"/>
              <a:t>ممارسة القمار وألعاب الحظ .</a:t>
            </a:r>
          </a:p>
          <a:p>
            <a:r>
              <a:rPr lang="ar-SA" sz="3200" b="1" dirty="0" smtClean="0"/>
              <a:t>التبديد </a:t>
            </a:r>
            <a:r>
              <a:rPr lang="ar-SA" sz="3200" b="1" dirty="0" err="1" smtClean="0"/>
              <a:t>والاسراف</a:t>
            </a:r>
            <a:r>
              <a:rPr lang="ar-SA" sz="3200" b="1" dirty="0" smtClean="0"/>
              <a:t> في استخدام التقنيات لاسيما الانترنت والهواتف المحمولة مما يؤدي إلى الإدمان وتضييع الوقت .</a:t>
            </a:r>
            <a:endParaRPr lang="ar-SA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4754" name="AutoShape 2" descr="data:image/jpeg;base64,/9j/4AAQSkZJRgABAQAAAQABAAD/2wBDAAkGBwgHBgkIBwgKCgkLDRYPDQwMDRsUFRAWIB0iIiAdHx8kKDQsJCYxJx8fLT0tMTU3Ojo6Iys/RD84QzQ5Ojf/2wBDAQoKCg0MDRoPDxo3JR8lNzc3Nzc3Nzc3Nzc3Nzc3Nzc3Nzc3Nzc3Nzc3Nzc3Nzc3Nzc3Nzc3Nzc3Nzc3Nzc3Nzf/wAARCAByAOQDASIAAhEBAxEB/8QAGwAAAAcBAAAAAAAAAAAAAAAAAAIDBAUGBwH/xABPEAABAwIEAgQHCQ0GBgMAAAABAgMEABEFBhIhMUEHE1FhFCJUcZOh0RYXMlVzgZGSsSMkJjM0NjdCUlNyo7IVREViwdInNUNjdPCDouH/xAAaAQACAwEBAAAAAAAAAAAAAAABAwACBAUG/8QAMREAAgECBAMGBQQDAAAAAAAAAAECAxEEEiExQVGhBRMiMpGxYXHB0eEUYoHwI0JS/9oADAMBAAIRAxEAPwDXnFhtBURcCqd752Vxt4fe22zaj/pVukGzCqyXocyvg2NZaXJxSCiQ8HdAUonYWrzsKfeXu2rW2+N+Y/RFtHSdlfy3+Wv2V33z8r+W/wAtfsqQ9wGVvidj11wZByoSoJwiMopNja+x7PWKesNb/Z9PsDMhiOlDK3l38pfsow6UMr+XD0avZTtGRMpK06cJinWLpsfhDu3o5yHlRJCVYPFBUbAHnz7ey/0U6FOS2k+n2Bdchl76OV/Lf5a/ZXD0o5X8t/lr9lPXMi5SaALmExEhRCU3Nrk8AN+NGOQcqj/Bo/rqzhO3nfT7AuuRGq6UMrnjNPol+ykz0m5X8tUP/hX7KklZByt8TseuiHIOV/ihj11z60IPzSk/QYmR3vl5W8uV6Ffsrh6SsreXK9Cv2U+VkPK9/wDlDHr9tFOQssfFLPrrDOnheOboWTYx98rK/wAYK9Cv2UPfKyv8YK9Cv2U8ORMs/FTP0mue4TLPxUz9JrK1gf3dC2o0HSRlbnPV6Ffsro6ScrD+/q9Ev2U79wmWPiln10PcHlj4pZ9dFRwX7uhNRr75eVvL1ehX7KHvl5W8vPol+ynfuDyx8Us/SaHuDyx8Us/SaYlhOGboTUZnpKytf8vPol+yue+Vlby5XoV+yn3uCyx8Us/Sa4ch5ZH+Es+v21HDBr/roBXGY6SsreXK9Cv2V0dJeVh/flehX7Kde4PLHxSz666Mh5Y+KWfXQj+j4ZuhLsa++Xlfy5XoV+yh75eV/LlehX7KejIOVz/hLPrroyDlf4oZ9ftp6p4bfxdAXGY6Tcrj+/K9Cv2V09J2V7flyvQr9lPRkHK/xQx6677gcrn/AAhj11oVKlzl0BcYe+blfy4+iX7KkIWc8EmrgJYk38PKxGJQRrKFaVcRtvQGQcr/ABSz9J9tU3NOHRMKzxlCFAZDMdC3SlCeAJWkn1kmo6FK9k3fXlyYLmpXoUW1CsF3zCGk/iF1n3QN+aC/lz9grQpX4hVZ50Dfmi58v/oK7VDeV/h9Sj/vQtkjGZ74Sxh0JSpxdcDjTqVJSyhIUEqUoi250cL3vte16bYc3jsLEHpD0Nq8p3rX2g8NJAbQjUFadlXTw4EHuqxvSFskhDK1gJuV3Gkd3nqLkT1K0KdUgJ0AkXsm44kH/wB4U3Gdo0sNT8t5cFYEIOTIPAncTU07HlR2Q5ES4zGsqyTqQCNSgb8bb7ceFLw4+NIUiOEokrhkvo1ubJWsvhKdXclTe3EDmebguR246pEMh1D5Do0XVrBCRcHmLAH5qVwudK8HccSrrE6yW2kp+Ck2sCTYdp+e29qwYftuLu6sdOty8qVtmI+CY/1rcl1ptb7CdDKFuBTQF91ftBZB0k3OwuALqBsxPGkIrz7sYKkJbC/+2u4PqFqVJroV66lrHYokFJ3plimIow2GuS4krQlSAUp42UsJuB89N8yPYmxhxXg0YyJHWIC0oUkLDd/HKAohJVa9rm1997WNdmPTpvXJbyzjLb8lyOlb76mNCUNuBW9nDYfCOwPHzWy06bqat6BvYuihbjRTVQx2RjDs6QqFDzQ2U6ksqjCJ1PcQlarnh+tvRZmM5ilYdEZGAY1CkKLYlyGER1FIt45QCtXPtSdr86VUwUpWs1qFSLdahas/axLMio0aUxguNSZ0ZxxGpQaaZmshagnrEFYKVabHUE7KvsRtUi/OzFMhyXY+H4hGQqahIaaUx4UhrqhqKdRU3+MHA72JNZZdlyTtmRbvC3gUa29jVfyzjEh3J/8AaeLLKXGPCOsceSEqIbcWkFQTteyRe21724iobAMazDGUBiGF43iKnY6Fut+Dso8HeudQSq6QpB5C5ItuaMezZeLVaEzl4ItSSXkKLqUKClNmyh+ybA2PzEfTVaxbHsbdw99GH5YxlmUpFm3FiPZB7fxh4eaoHCDmTDMTkPt4Vjz7EmWXXm3hFUXEFlCbkhQIWFp5eLp5XoQwDkm5SSfK6I58iz4bmyNPMTSw6nwl5LSTpO2pkuA8O4j5u+rFa/Hj5qomXYOIst4aubh0iIWpzYUl4pJsIxRq8UnxdW1SuLSsVEyfFkYLiUqE4jq2V4c40AUEDUVFS0qC73G2wHfT62DhKolT2sBSJZOKRv7TegLJDrYaKTY2XrCrC9rX8RX/AKaVgTm5js1tKSlUSQWF3GxIAIIPPZQqrOz8c8InuYfljFI632mW46nOp0tlBO6rOX078r86NiysUSrEI8XCMZ6/wtT8abCU1ouQm1wXElSdrFJ4+ferPs+FtLLbigZy6iu8+FUxeYMxraw9S8qYmzIQ6DJbQtlSFp0kKCT1gJ43FwOFMGsUzo7IZQcEmspU4lKnXFN6UJEkKBNln/okpV3gW7aMMJNK7a9SORod9qCVb0TVtzoA3rOqtmGwrzrM8+fpHyl/Gv8AqRWlJvtWbZ8/SPlL+Nf9SK003mmn8/ZkNJ00KUCaFHuEC4nKH3uus76Bh+CC/lz9grR5Y+911nXQL+Z6/lz9grfGCUpL5fUrfQ0WYha4bobQVrAulIIBURyvVIzrOThuXJi5DAbUlGnx1gBBVsFXTe254ir6CaazMPhTlNqmRGX1Nm6esQFW+njS8TgKWJnCo2042JGbimkYBiOb52KMrxRzF0xVRHktxsKjXU2sAAlxZvYg3sLg7iw4GtowANYklDxZ1srioWHuqU1qKuGkGyhsL25ahSGM5Ayxix1v4Syy7cEuRfuSldxKbbU9y9gMHLjbjWF9ehhZuWnJC3UpPanUTb/8q9Sjhozi2vLwtzKRz66kmI7cc3b12IsQVFRPzmuE0ZxZVyHzUSsGJqwztU9hqTtqdHGj0nRxVKUiMHK1cAtXTRaMl4iAIpm/AZdZcaSFMocVrdDJ0FwnjcjffmeNPiL8K4Uk1MjTuQbJgxW4rUVEdpMdnT1TQQAlGn4NhwFtrealgKV0bVzTarOlN6kuEKbjgKJpApcJ7a4pHZSZ4TS6IpCQNHSBailNjXRtSYXi7SCwKIAJPAb0yj4ih2auIpNnA11qexSb29n00vJcSGl+MLgcKrSFrRmuMpKjp8CfBT22KCKU8R/nUE9LNlsvhuWV5ll1bS3Gm1rZUVtqUkEoUQUkjsNiR5iaNbe9NmJCyB1tiTwKRS4WDwNIWKjU1T2DkaFOVACig0YU2M8zuQURxrNs979JGUv41/1IrSBwrNs9fpIyl/Ev+pFdOg/HFfP2ZRmnC9CugUK32KBJn5Ous66BR+By/lz9grRpn5MvblWddAn5nLv+/NaLLvJfx9SvA0o7Um46hpBW4tKEjipRsB89GUbXqsYjOxdnF5KXcCk4jh5QkR0xXmtPaouBxSd72txAA7TUbV7IBPLmsdUy6lYWh5QQhSPGCieG45d9R+CyFvInpcmeFuR5bjagEaS3sCEWvvYEW4XuOdVuXimaVLxJEDLU5hp2MhELW4xZl0arlVnPgfB2FzsasWCIcjrxfr2XEHw1TiSEX61JbQbp7eY86bUipC8XcshGTmSImIxKh/fLL7T6kKRfZTadRSr9k7KBvwItTtzFoTUeO8+4WkvoC0BSDfTtubDa1xe9UmIt7GcRkDCoElmG/DkyHWZTC2THlOJ0Fu6gAdR8YgX31Hnu6zczjOIYPFhwIc96DJwxxt9EdTbSw6UpCAvrCDp+FcDekzw9PMohuywwsfblYkzDDKwXFSEhdtvuRTv5iFj59qWxTHYuHRcSWo634EVUpbI2UpASTcX4ja1+2oLAIk9udhsqbBdjalTApCylSkFfVlNykkbhCufYOdMekF0z1yIUKJNGKJjKjMLEdZalNyBpcRqCSPFshVzwI7L0I0affKK2DfQvrLqXWkOJBCVJChfY2NMcyPmJgsqQJhhhpIWt8ICtCQQVbea/07b0hiGJKi4hhWGIKW3JhVd5weKAhNylPIrPIdgUeVjB5r66QnEMBwdpDqBhEh1+OjchxS09WPOr7pt3UKVFuSfAjZd07pBG+300awteorH35CIA8DiYjJU6qx8BW0hxItxu4QAPNvVTdlZrjty2sNwfHil2PoaMp+ItTLgPwknX+zfjfcDbjWynQUldlGy+svtPOPNtKClsKCHUj9QlIUAe+xB+emIxNiavE4cJ8IlxAUqNkq0kp2UBfcA3G9t0kVR8O902GYk6/GwXHHI78pbj7MiRFXrQW7A/DFl6wO7TeneDSc5SJ8JnEsJdisFLRkvKW0UFQacDmyVkkKV1dtuNyaa6MSXLfl+UmfgcCW3IMlL8dDgeKdJXcDcjke0dtSFtqh8nx3YmVMIiyG1NvR4bTLiFCxSpCQk+sU9cxOKmSYqH2lyQLlkODUB2kcayVpwpRcpbIKF1Dups+8Eq6tKhfnvwFNJExZlstpfLa03cU2APuiBsePDcjem8l9vwxbjZAdUA2lRBsewH5zXncZi6dSlek9WaIU3ezHDoUpvSnYnt3qJZhPe6FEl8gMIjONosr9ZSk8Qe4VJIcdbLTRb1Cx1LKuFu63OlVtBY8auJTqyou+90+o1pNWYgCRY6gAk+OO0UlGebZkoCFqKJirpJO19Fx5tkmkpzyIkiPHdR9yllTYV/ntqse4gK37h21GqafxbFmZLNm4sL8nUbgqdUCha7cwEEgduom2wrVhqVlnlpG179Pck2tkWhD7V1guIulWk2PA8fsIpdtaV/BUFDtBqLcVGw5hx50pbQCVLUq5uT6zTCNKxKW+mXAwxbMQb65Sy0t4W/VbsSB/FY91PwrqVZXjHwriLllRaU1m2ex/xJykP8y/6kVo8ZwvMocU2ptSkglCxYp7jWc57/AElZS/iX9qK9FRjacf59mJNPoUBQrpWiLuIyz97rrO+gU/gev5c/YK0KWfvddZ10Dm2UHPlz9lZ1V8Un8vqWy6GlneiEWNdvST7zbCAt1YQCpKATwuTYD5yQKRUlmIlYNau37hTeTNjRbiQ+hshtTp1G3iJtqV5hqH00udxWdyaLCUhAeaW0sqCVpKTpUQbEW2PKk4EVqBEYisauqZQEI1qKjYcLk7nzmlTxrtZM827BsNpOHsSpcWS4XA7FKlN6XCBdQsbjgdu3hT0bC3KmcCUuU5JSuM6yGHS2Cv8A6gsDqHdvT61baMJWswXG0uFGnMlibHakMmxKHUhQuOBseffQgYdCw5tSIEVmMhaytaWkBIUTxJtxPfSzziGGy46sIQLXUeAubUYGtEXKKsVDigRXL0NW9MU9QWDAW42oHzCm86QqLDfkIYcfU02Vhpq2pdhewvYX85ozDpdYbcUhTalpCihXEXHCmZrK5Ba1x2eamf8AZ8NEh6SiM0h963WuJTZS7Xtc8eZp1qpNe6SO0UirVWVhS1Iae6I7mphhUkb/AIsgKT3b2B+miSQ4CkoUlASbuApvqTY7dxvY37qUCChYFtwLb9tKFsFNiOPE14irXXeXy2NqVluVSXjeI9U5GwVlEmeGVSXHn1WbbSSdKR+0o7WT2C54i9kbjveDtpW8tTgSApZ21HnsNvoqm52XAiZgy24861HLcwdapWwDQ3BV2DUALnhc1C9I2fnetRheXpILQB8Jksq4n9hKu7mR5uRrr/oZYuNJUY2vdt/3ohDq5G22XbE3cOXLiw5eJMMzesCmm+sBdVseCb34X40k2h+JG8ImolvR2ti2xurSOagPGPbZPHsO1YzlvE3IOMHEmojE9aQb+E3XoP7SVcld/Gt7y/ORimDQ8RSAFPsoWpIVfQq3jC/cbir47DS7PhGzzR4ghWjVb4MdMPx3FlLbiCtOxTfcHsI4g05bX1ZugbX4E0xw2OziMG85lt8tvvNpLiASAlxSR5thyp6zhEVpRWx1zajxs8tQ+qokfQKzQ7PkpOVOdmi3eaaoexnkPIDjZBBuPnBsR9NZxnw26Scpfxr/AKkVoUFlbCnEKSdJOoK2sSeO3Lh66z3Po/4k5S/jX/UivQUr3hm319mJ5mnA0K4CKFaO8K2G0k/cF1nfQR+aLny5+ytDk/iVVnfQUfwUc+W/0FYYVGqc38V9Rlti941i8bCYzbshQBdeSw1qOkFatgCo7JHefttUFmmah/DXg9NiFky4fUttugqsHkFRJ8/qF+e1ndZaktKZkNIdaULKQ4kKB84O1Mvc5gdtsFwwH/w2/wDbWnD1IZbtalWih5xxSNjCpi2dOqHhWMsEJVceL1SQe+4+b6KvE/FomGSMPw9brSH5QIbS66EjQgeMbnjYW23JJ85pOPgDMGHJ8Gi4auY42pKFmGhlJBSBpOkX03Fzvzp8nDmZWGx4+KRY0kttpCkuNhxIUBa41D106ahJJcEBDOZj0OLKitBwPdd1tyydZToQV3IHKwO/baoJzNzcvDpqpJEEtQlTmXIsxtzr2gD4urT4quFxY8RYnerJh2BQMPV1seDDEgarPNxW21WJO10jhbamcTKeHqxCRiOI4fhrjzqQhLKIqChoXJvcpupRPFR7BYDe5pUaMeAG2REfHDh87GVtJEhyTiTTUZuTIDKAfA2l7qUDpvY8AbnlzqbTmiInLbeNyW1stuKDXVKIJDhXo0lQ8W2r9a9rb07xLCkPR5CYsWGp2TbX4S1rbuE2Cij9YgAC1xcAC4tRsMwiNhmEM4WlIdjoQUqDiE2cuSSSkDTuSdgLDgKc8iV2gENmKYmVhGINyJUMsOsNtoZbeClFZUNW/HsAtbmeeyWOZpMSWrDmGkiWJyGWQuUlhC09X1vjLUlVgbKTsDfbcXuJoZfwRtaVt4LhiVg3SoRGwQeW+mmsfLcEuypOKxoc+VKd6xa3Y6FBA0hIQi4J0gJ58SSedqrKpSW4UmQM3PDUvwJiKw0l19C3rPYkI4QtlyzjalJCr7jlcKF+XFdnN0OU/BmplPNtysLcmIjKdQEJKLXSqwvqOvtI8XhU77n8E5YNho80Nv8A2133P4Hf/kuG8b/kbf8AtrM8TR2sy1mQic6wMVRKhxkFYcbKEkAnxVxeuBItsNyk34Ed9WHAUlrA8ObU646pEVoFbqtSlWSN1HmT20WPhOFxHeti4bCYcsRrajoQqx47gXpaMyzDjNRoyA2y0gIbQnglI2AHdSa2Mp5csFYiixcqrhVSeqgT565c67YxIjJDGKGc4YwhlhSLhx5atQVfhpA4W3veiF18q0PKCVA2WEXtfuqXSaiMciSwlcmCguq4qbTxJ7qy1sOqqTpxVxkJJPxGI5kMaRiEpuRLHhaHFJKlqJNwTsb8qT6OYuGyc3KRmBphcZqI671bwBQVJtuQdjsSamMy5BxGexjWaZLqYCUpVITEdb1OKSlAvcg+Lcg241nY8LQtFmlKWSEp0m5J5ADjevYUIxlSyxlwt8mc7I4yvuW3N2OjFZLrkRlEaKhsojMNpCdKR3AWBJ34dlanlTMODOYI6vDSWcMwxAaK3NrIShKrnvsd++99zWBveH63w/AkJXFT98JKFDqhe3ji3i7241a8C6T3sNwaPhU3BsPnRY2nqQtRTbTYgnYgm4ve3Gs2M7O7+gqdtmWotwk2+Ju2W2XGMFhpeQUOqb6xxKuIUo6jfvual00jg1p2EwppAQqSwh4oG+kqSDa/z0/EcD9b1Uqjgayk3JD86sI72rMc+fpJyl/Ev+pFasGQOfqrL+kNrq+kjJ5vfUXDw4eMitNTDzTUrbX9mBNGjUKLehWB1C1hGT+JVWd9BVjlJwj9/b1CtBxFD68PkJiECQWz1ZI4KttWVRUdJsQFDMWIlP8AkabG/wAwFVhByhKKtrbjyCa+kd1H07Vkge6U7bx2PmSmjB/pS5R2fqpp9OE4q1l6/gDSNYKSdjXSO6sl63pU8nY+qmu9Z0qeTsfVTTMtXgl6/gFka2kV0Vkgc6VPJ4/1U13rOlTydj6qadF1UvKvX8AsuZrRG1EUNqycvdKY4x2PqppNUjpS8nZ+qmlVJ1OS9fwRJGsk9tEKrmsm8J6UebDFvk00PCulD9xH+omsFRVZPSUfX8DLI1oHaik1k/hXSh+4j/UTQ8L6UP3Ef6iao6c7ayj6/gNkasTSMgrDLhaSVLCSUjtNtqy7wrpP/cR/qJoGV0n+Tx/RopEsPNvzx9QqxomDLmuQ74glaXg4sDWEg6L+LfTte1qD7DhxyK+ltRbTGdQtfIEqbKR/9VVnfhXSh5PH9Gmh4V0n+Tx/qJqPDTcnJSjr8SXNBxdWIoLRw/rCAlSlhCEnURbSDft34W84ouZYcmbEQmEol4FQQCDpupJAUSCLFN7g+rhVAMnpQPBmP6JNcErpQA3Zj+iRTYU6kErShp8SNJl5zztknHQTqIw93e3HxDvWQ9GuK4Pg8jEncdU226pDQhvOxi9pAUS4NKQbKItY91WGSvpKlxnY0mJFdZdSUOIU0iyknYg1CjKeaLb5awm/O0dFbsDUjRpuM5Jtvgxc432JWZnbCZrucIkxaXMMnJCoKUsLbVIXsTrVa6dwACqwHmvTrpYwjC4uVQ/FgQWHHZTIZDUdtDgaDY8W4J1AG+47bb2vUD7lM0cPc1hNv/HRQGUcz8ss4R80dFb1jKfNepTIaYw1mGfljBW4kVxuIz1PWIjzA27Kj9QLFKttBCyNri4Tx3tRJ+E5ufEYxHZbSxFYSyVzknwd0OEuKdAADl0FI4HgeB8aqxHldKcaO3HYYYbaaQEIQG0WSkCwFKif0sfu2fqIpqxUeHuDIywqwDNTq3luz5yNT06wbmADqzvHFuVj2b7b7VC52TIaznkJM43lJaIeN7+PdF9/PSBxDpX/AHbP1EU3i4TnbGc1YTiGYmkFEJeygEjSkkE8OPAVSrioOEl8OYVBpmr3NChpNCvM5pDtBRW1HHOhQroRKA50awoUKfDcqzoG9GA3oUK30igYAdlAgdlChTpEE10irhQoVycYXiJnhRTxoUK4kx4K4obUKFZZEOCgaFChwCdoAUKFWRA1h2UVQoUKvLYhwAXo1qFClxIznOjp40KFaKW5Vigo45UKFdWmUCqpM/C+ehQpVTzER2hQoVVbEP/Z"/>
          <p:cNvSpPr>
            <a:spLocks noChangeAspect="1" noChangeArrowheads="1"/>
          </p:cNvSpPr>
          <p:nvPr/>
        </p:nvSpPr>
        <p:spPr bwMode="auto">
          <a:xfrm>
            <a:off x="8923338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sp>
        <p:nvSpPr>
          <p:cNvPr id="74756" name="AutoShape 4" descr="data:image/jpeg;base64,/9j/4AAQSkZJRgABAQAAAQABAAD/2wBDAAkGBwgHBgkIBwgKCgkLDRYPDQwMDRsUFRAWIB0iIiAdHx8kKDQsJCYxJx8fLT0tMTU3Ojo6Iys/RD84QzQ5Ojf/2wBDAQoKCg0MDRoPDxo3JR8lNzc3Nzc3Nzc3Nzc3Nzc3Nzc3Nzc3Nzc3Nzc3Nzc3Nzc3Nzc3Nzc3Nzc3Nzc3Nzc3Nzf/wAARCAByAOQDASIAAhEBAxEB/8QAGwAAAAcBAAAAAAAAAAAAAAAAAAIDBAUGBwH/xABPEAABAwIEAgQHCQ0GBgMAAAABAgMEABEFBhIhMUEHE1FhFCJUcZOh0RYXMlVzgZGSsSMkJjM0NjdCUlNyo7IVREViwdInNUNjdPCDouH/xAAaAQACAwEBAAAAAAAAAAAAAAABAwACBAUG/8QAMREAAgECBAMGBQQDAAAAAAAAAAECAxEEEiExQVGhBRMiMpGxYXHB0eEUYoHwI0JS/9oADAMBAAIRAxEAPwDXnFhtBURcCqd752Vxt4fe22zaj/pVukGzCqyXocyvg2NZaXJxSCiQ8HdAUonYWrzsKfeXu2rW2+N+Y/RFtHSdlfy3+Wv2V33z8r+W/wAtfsqQ9wGVvidj11wZByoSoJwiMopNja+x7PWKesNb/Z9PsDMhiOlDK3l38pfsow6UMr+XD0avZTtGRMpK06cJinWLpsfhDu3o5yHlRJCVYPFBUbAHnz7ey/0U6FOS2k+n2Bdchl76OV/Lf5a/ZXD0o5X8t/lr9lPXMi5SaALmExEhRCU3Nrk8AN+NGOQcqj/Bo/rqzhO3nfT7AuuRGq6UMrnjNPol+ykz0m5X8tUP/hX7KklZByt8TseuiHIOV/ihj11z60IPzSk/QYmR3vl5W8uV6Ffsrh6SsreXK9Cv2U+VkPK9/wDlDHr9tFOQssfFLPrrDOnheOboWTYx98rK/wAYK9Cv2UPfKyv8YK9Cv2U8ORMs/FTP0mue4TLPxUz9JrK1gf3dC2o0HSRlbnPV6Ffsro6ScrD+/q9Ev2U79wmWPiln10PcHlj4pZ9dFRwX7uhNRr75eVvL1ehX7KHvl5W8vPol+ynfuDyx8Us/SaHuDyx8Us/SaYlhOGboTUZnpKytf8vPol+yue+Vlby5XoV+yn3uCyx8Us/Sa4ch5ZH+Es+v21HDBr/roBXGY6SsreXK9Cv2V0dJeVh/flehX7Kde4PLHxSz666Mh5Y+KWfXQj+j4ZuhLsa++Xlfy5XoV+yh75eV/LlehX7KejIOVz/hLPrroyDlf4oZ9ftp6p4bfxdAXGY6Tcrj+/K9Cv2V09J2V7flyvQr9lPRkHK/xQx6677gcrn/AAhj11oVKlzl0BcYe+blfy4+iX7KkIWc8EmrgJYk38PKxGJQRrKFaVcRtvQGQcr/ABSz9J9tU3NOHRMKzxlCFAZDMdC3SlCeAJWkn1kmo6FK9k3fXlyYLmpXoUW1CsF3zCGk/iF1n3QN+aC/lz9grQpX4hVZ50Dfmi58v/oK7VDeV/h9Sj/vQtkjGZ74Sxh0JSpxdcDjTqVJSyhIUEqUoi250cL3vte16bYc3jsLEHpD0Nq8p3rX2g8NJAbQjUFadlXTw4EHuqxvSFskhDK1gJuV3Gkd3nqLkT1K0KdUgJ0AkXsm44kH/wB4U3Gdo0sNT8t5cFYEIOTIPAncTU07HlR2Q5ES4zGsqyTqQCNSgb8bb7ceFLw4+NIUiOEokrhkvo1ubJWsvhKdXclTe3EDmebguR246pEMh1D5Do0XVrBCRcHmLAH5qVwudK8HccSrrE6yW2kp+Ck2sCTYdp+e29qwYftuLu6sdOty8qVtmI+CY/1rcl1ptb7CdDKFuBTQF91ftBZB0k3OwuALqBsxPGkIrz7sYKkJbC/+2u4PqFqVJroV66lrHYokFJ3plimIow2GuS4krQlSAUp42UsJuB89N8yPYmxhxXg0YyJHWIC0oUkLDd/HKAohJVa9rm1997WNdmPTpvXJbyzjLb8lyOlb76mNCUNuBW9nDYfCOwPHzWy06bqat6BvYuihbjRTVQx2RjDs6QqFDzQ2U6ksqjCJ1PcQlarnh+tvRZmM5ilYdEZGAY1CkKLYlyGER1FIt45QCtXPtSdr86VUwUpWs1qFSLdahas/axLMio0aUxguNSZ0ZxxGpQaaZmshagnrEFYKVabHUE7KvsRtUi/OzFMhyXY+H4hGQqahIaaUx4UhrqhqKdRU3+MHA72JNZZdlyTtmRbvC3gUa29jVfyzjEh3J/8AaeLLKXGPCOsceSEqIbcWkFQTteyRe21724iobAMazDGUBiGF43iKnY6Fut+Dso8HeudQSq6QpB5C5ItuaMezZeLVaEzl4ItSSXkKLqUKClNmyh+ybA2PzEfTVaxbHsbdw99GH5YxlmUpFm3FiPZB7fxh4eaoHCDmTDMTkPt4Vjz7EmWXXm3hFUXEFlCbkhQIWFp5eLp5XoQwDkm5SSfK6I58iz4bmyNPMTSw6nwl5LSTpO2pkuA8O4j5u+rFa/Hj5qomXYOIst4aubh0iIWpzYUl4pJsIxRq8UnxdW1SuLSsVEyfFkYLiUqE4jq2V4c40AUEDUVFS0qC73G2wHfT62DhKolT2sBSJZOKRv7TegLJDrYaKTY2XrCrC9rX8RX/AKaVgTm5js1tKSlUSQWF3GxIAIIPPZQqrOz8c8InuYfljFI632mW46nOp0tlBO6rOX078r86NiysUSrEI8XCMZ6/wtT8abCU1ouQm1wXElSdrFJ4+ferPs+FtLLbigZy6iu8+FUxeYMxraw9S8qYmzIQ6DJbQtlSFp0kKCT1gJ43FwOFMGsUzo7IZQcEmspU4lKnXFN6UJEkKBNln/okpV3gW7aMMJNK7a9SORod9qCVb0TVtzoA3rOqtmGwrzrM8+fpHyl/Gv8AqRWlJvtWbZ8/SPlL+Nf9SK003mmn8/ZkNJ00KUCaFHuEC4nKH3uus76Bh+CC/lz9grR5Y+911nXQL+Z6/lz9grfGCUpL5fUrfQ0WYha4bobQVrAulIIBURyvVIzrOThuXJi5DAbUlGnx1gBBVsFXTe254ir6CaazMPhTlNqmRGX1Nm6esQFW+njS8TgKWJnCo2042JGbimkYBiOb52KMrxRzF0xVRHktxsKjXU2sAAlxZvYg3sLg7iw4GtowANYklDxZ1srioWHuqU1qKuGkGyhsL25ahSGM5Ayxix1v4Syy7cEuRfuSldxKbbU9y9gMHLjbjWF9ehhZuWnJC3UpPanUTb/8q9Sjhozi2vLwtzKRz66kmI7cc3b12IsQVFRPzmuE0ZxZVyHzUSsGJqwztU9hqTtqdHGj0nRxVKUiMHK1cAtXTRaMl4iAIpm/AZdZcaSFMocVrdDJ0FwnjcjffmeNPiL8K4Uk1MjTuQbJgxW4rUVEdpMdnT1TQQAlGn4NhwFtrealgKV0bVzTarOlN6kuEKbjgKJpApcJ7a4pHZSZ4TS6IpCQNHSBailNjXRtSYXi7SCwKIAJPAb0yj4ih2auIpNnA11qexSb29n00vJcSGl+MLgcKrSFrRmuMpKjp8CfBT22KCKU8R/nUE9LNlsvhuWV5ll1bS3Gm1rZUVtqUkEoUQUkjsNiR5iaNbe9NmJCyB1tiTwKRS4WDwNIWKjU1T2DkaFOVACig0YU2M8zuQURxrNs979JGUv41/1IrSBwrNs9fpIyl/Ev+pFdOg/HFfP2ZRmnC9CugUK32KBJn5Ous66BR+By/lz9grRpn5MvblWddAn5nLv+/NaLLvJfx9SvA0o7Um46hpBW4tKEjipRsB89GUbXqsYjOxdnF5KXcCk4jh5QkR0xXmtPaouBxSd72txAA7TUbV7IBPLmsdUy6lYWh5QQhSPGCieG45d9R+CyFvInpcmeFuR5bjagEaS3sCEWvvYEW4XuOdVuXimaVLxJEDLU5hp2MhELW4xZl0arlVnPgfB2FzsasWCIcjrxfr2XEHw1TiSEX61JbQbp7eY86bUipC8XcshGTmSImIxKh/fLL7T6kKRfZTadRSr9k7KBvwItTtzFoTUeO8+4WkvoC0BSDfTtubDa1xe9UmIt7GcRkDCoElmG/DkyHWZTC2THlOJ0Fu6gAdR8YgX31Hnu6zczjOIYPFhwIc96DJwxxt9EdTbSw6UpCAvrCDp+FcDekzw9PMohuywwsfblYkzDDKwXFSEhdtvuRTv5iFj59qWxTHYuHRcSWo634EVUpbI2UpASTcX4ja1+2oLAIk9udhsqbBdjalTApCylSkFfVlNykkbhCufYOdMekF0z1yIUKJNGKJjKjMLEdZalNyBpcRqCSPFshVzwI7L0I0affKK2DfQvrLqXWkOJBCVJChfY2NMcyPmJgsqQJhhhpIWt8ICtCQQVbea/07b0hiGJKi4hhWGIKW3JhVd5weKAhNylPIrPIdgUeVjB5r66QnEMBwdpDqBhEh1+OjchxS09WPOr7pt3UKVFuSfAjZd07pBG+300awteorH35CIA8DiYjJU6qx8BW0hxItxu4QAPNvVTdlZrjty2sNwfHil2PoaMp+ItTLgPwknX+zfjfcDbjWynQUldlGy+svtPOPNtKClsKCHUj9QlIUAe+xB+emIxNiavE4cJ8IlxAUqNkq0kp2UBfcA3G9t0kVR8O902GYk6/GwXHHI78pbj7MiRFXrQW7A/DFl6wO7TeneDSc5SJ8JnEsJdisFLRkvKW0UFQacDmyVkkKV1dtuNyaa6MSXLfl+UmfgcCW3IMlL8dDgeKdJXcDcjke0dtSFtqh8nx3YmVMIiyG1NvR4bTLiFCxSpCQk+sU9cxOKmSYqH2lyQLlkODUB2kcayVpwpRcpbIKF1Dups+8Eq6tKhfnvwFNJExZlstpfLa03cU2APuiBsePDcjem8l9vwxbjZAdUA2lRBsewH5zXncZi6dSlek9WaIU3ezHDoUpvSnYnt3qJZhPe6FEl8gMIjONosr9ZSk8Qe4VJIcdbLTRb1Cx1LKuFu63OlVtBY8auJTqyou+90+o1pNWYgCRY6gAk+OO0UlGebZkoCFqKJirpJO19Fx5tkmkpzyIkiPHdR9yllTYV/ntqse4gK37h21GqafxbFmZLNm4sL8nUbgqdUCha7cwEEgduom2wrVhqVlnlpG179Pck2tkWhD7V1guIulWk2PA8fsIpdtaV/BUFDtBqLcVGw5hx50pbQCVLUq5uT6zTCNKxKW+mXAwxbMQb65Sy0t4W/VbsSB/FY91PwrqVZXjHwriLllRaU1m2ex/xJykP8y/6kVo8ZwvMocU2ptSkglCxYp7jWc57/AElZS/iX9qK9FRjacf59mJNPoUBQrpWiLuIyz97rrO+gU/gev5c/YK0KWfvddZ10Dm2UHPlz9lZ1V8Un8vqWy6GlneiEWNdvST7zbCAt1YQCpKATwuTYD5yQKRUlmIlYNau37hTeTNjRbiQ+hshtTp1G3iJtqV5hqH00udxWdyaLCUhAeaW0sqCVpKTpUQbEW2PKk4EVqBEYisauqZQEI1qKjYcLk7nzmlTxrtZM827BsNpOHsSpcWS4XA7FKlN6XCBdQsbjgdu3hT0bC3KmcCUuU5JSuM6yGHS2Cv8A6gsDqHdvT61baMJWswXG0uFGnMlibHakMmxKHUhQuOBseffQgYdCw5tSIEVmMhaytaWkBIUTxJtxPfSzziGGy46sIQLXUeAubUYGtEXKKsVDigRXL0NW9MU9QWDAW42oHzCm86QqLDfkIYcfU02Vhpq2pdhewvYX85ozDpdYbcUhTalpCihXEXHCmZrK5Ba1x2eamf8AZ8NEh6SiM0h963WuJTZS7Xtc8eZp1qpNe6SO0UirVWVhS1Iae6I7mphhUkb/AIsgKT3b2B+miSQ4CkoUlASbuApvqTY7dxvY37qUCChYFtwLb9tKFsFNiOPE14irXXeXy2NqVluVSXjeI9U5GwVlEmeGVSXHn1WbbSSdKR+0o7WT2C54i9kbjveDtpW8tTgSApZ21HnsNvoqm52XAiZgy24861HLcwdapWwDQ3BV2DUALnhc1C9I2fnetRheXpILQB8Jksq4n9hKu7mR5uRrr/oZYuNJUY2vdt/3ohDq5G22XbE3cOXLiw5eJMMzesCmm+sBdVseCb34X40k2h+JG8ImolvR2ti2xurSOagPGPbZPHsO1YzlvE3IOMHEmojE9aQb+E3XoP7SVcld/Gt7y/ORimDQ8RSAFPsoWpIVfQq3jC/cbir47DS7PhGzzR4ghWjVb4MdMPx3FlLbiCtOxTfcHsI4g05bX1ZugbX4E0xw2OziMG85lt8tvvNpLiASAlxSR5thyp6zhEVpRWx1zajxs8tQ+qokfQKzQ7PkpOVOdmi3eaaoexnkPIDjZBBuPnBsR9NZxnw26Scpfxr/AKkVoUFlbCnEKSdJOoK2sSeO3Lh66z3Po/4k5S/jX/UivQUr3hm319mJ5mnA0K4CKFaO8K2G0k/cF1nfQR+aLny5+ytDk/iVVnfQUfwUc+W/0FYYVGqc38V9Rlti941i8bCYzbshQBdeSw1qOkFatgCo7JHefttUFmmah/DXg9NiFky4fUttugqsHkFRJ8/qF+e1ndZaktKZkNIdaULKQ4kKB84O1Mvc5gdtsFwwH/w2/wDbWnD1IZbtalWih5xxSNjCpi2dOqHhWMsEJVceL1SQe+4+b6KvE/FomGSMPw9brSH5QIbS66EjQgeMbnjYW23JJ85pOPgDMGHJ8Gi4auY42pKFmGhlJBSBpOkX03Fzvzp8nDmZWGx4+KRY0kttpCkuNhxIUBa41D106ahJJcEBDOZj0OLKitBwPdd1tyydZToQV3IHKwO/baoJzNzcvDpqpJEEtQlTmXIsxtzr2gD4urT4quFxY8RYnerJh2BQMPV1seDDEgarPNxW21WJO10jhbamcTKeHqxCRiOI4fhrjzqQhLKIqChoXJvcpupRPFR7BYDe5pUaMeAG2REfHDh87GVtJEhyTiTTUZuTIDKAfA2l7qUDpvY8AbnlzqbTmiInLbeNyW1stuKDXVKIJDhXo0lQ8W2r9a9rb07xLCkPR5CYsWGp2TbX4S1rbuE2Cij9YgAC1xcAC4tRsMwiNhmEM4WlIdjoQUqDiE2cuSSSkDTuSdgLDgKc8iV2gENmKYmVhGINyJUMsOsNtoZbeClFZUNW/HsAtbmeeyWOZpMSWrDmGkiWJyGWQuUlhC09X1vjLUlVgbKTsDfbcXuJoZfwRtaVt4LhiVg3SoRGwQeW+mmsfLcEuypOKxoc+VKd6xa3Y6FBA0hIQi4J0gJ58SSedqrKpSW4UmQM3PDUvwJiKw0l19C3rPYkI4QtlyzjalJCr7jlcKF+XFdnN0OU/BmplPNtysLcmIjKdQEJKLXSqwvqOvtI8XhU77n8E5YNho80Nv8A2133P4Hf/kuG8b/kbf8AtrM8TR2sy1mQic6wMVRKhxkFYcbKEkAnxVxeuBItsNyk34Ed9WHAUlrA8ObU646pEVoFbqtSlWSN1HmT20WPhOFxHeti4bCYcsRrajoQqx47gXpaMyzDjNRoyA2y0gIbQnglI2AHdSa2Mp5csFYiixcqrhVSeqgT565c67YxIjJDGKGc4YwhlhSLhx5atQVfhpA4W3veiF18q0PKCVA2WEXtfuqXSaiMciSwlcmCguq4qbTxJ7qy1sOqqTpxVxkJJPxGI5kMaRiEpuRLHhaHFJKlqJNwTsb8qT6OYuGyc3KRmBphcZqI671bwBQVJtuQdjsSamMy5BxGexjWaZLqYCUpVITEdb1OKSlAvcg+Lcg241nY8LQtFmlKWSEp0m5J5ADjevYUIxlSyxlwt8mc7I4yvuW3N2OjFZLrkRlEaKhsojMNpCdKR3AWBJ34dlanlTMODOYI6vDSWcMwxAaK3NrIShKrnvsd++99zWBveH63w/AkJXFT98JKFDqhe3ji3i7241a8C6T3sNwaPhU3BsPnRY2nqQtRTbTYgnYgm4ve3Gs2M7O7+gqdtmWotwk2+Ju2W2XGMFhpeQUOqb6xxKuIUo6jfvual00jg1p2EwppAQqSwh4oG+kqSDa/z0/EcD9b1Uqjgayk3JD86sI72rMc+fpJyl/Ev+pFasGQOfqrL+kNrq+kjJ5vfUXDw4eMitNTDzTUrbX9mBNGjUKLehWB1C1hGT+JVWd9BVjlJwj9/b1CtBxFD68PkJiECQWz1ZI4KttWVRUdJsQFDMWIlP8AkabG/wAwFVhByhKKtrbjyCa+kd1H07Vkge6U7bx2PmSmjB/pS5R2fqpp9OE4q1l6/gDSNYKSdjXSO6sl63pU8nY+qmu9Z0qeTsfVTTMtXgl6/gFka2kV0Vkgc6VPJ4/1U13rOlTydj6qadF1UvKvX8AsuZrRG1EUNqycvdKY4x2PqppNUjpS8nZ+qmlVJ1OS9fwRJGsk9tEKrmsm8J6UebDFvk00PCulD9xH+omsFRVZPSUfX8DLI1oHaik1k/hXSh+4j/UTQ8L6UP3Ef6iao6c7ayj6/gNkasTSMgrDLhaSVLCSUjtNtqy7wrpP/cR/qJoGV0n+Tx/RopEsPNvzx9QqxomDLmuQ74glaXg4sDWEg6L+LfTte1qD7DhxyK+ltRbTGdQtfIEqbKR/9VVnfhXSh5PH9Gmh4V0n+Tx/qJqPDTcnJSjr8SXNBxdWIoLRw/rCAlSlhCEnURbSDft34W84ouZYcmbEQmEol4FQQCDpupJAUSCLFN7g+rhVAMnpQPBmP6JNcErpQA3Zj+iRTYU6kErShp8SNJl5zztknHQTqIw93e3HxDvWQ9GuK4Pg8jEncdU226pDQhvOxi9pAUS4NKQbKItY91WGSvpKlxnY0mJFdZdSUOIU0iyknYg1CjKeaLb5awm/O0dFbsDUjRpuM5Jtvgxc432JWZnbCZrucIkxaXMMnJCoKUsLbVIXsTrVa6dwACqwHmvTrpYwjC4uVQ/FgQWHHZTIZDUdtDgaDY8W4J1AG+47bb2vUD7lM0cPc1hNv/HRQGUcz8ss4R80dFb1jKfNepTIaYw1mGfljBW4kVxuIz1PWIjzA27Kj9QLFKttBCyNri4Tx3tRJ+E5ufEYxHZbSxFYSyVzknwd0OEuKdAADl0FI4HgeB8aqxHldKcaO3HYYYbaaQEIQG0WSkCwFKif0sfu2fqIpqxUeHuDIywqwDNTq3luz5yNT06wbmADqzvHFuVj2b7b7VC52TIaznkJM43lJaIeN7+PdF9/PSBxDpX/AHbP1EU3i4TnbGc1YTiGYmkFEJeygEjSkkE8OPAVSrioOEl8OYVBpmr3NChpNCvM5pDtBRW1HHOhQroRKA50awoUKfDcqzoG9GA3oUK30igYAdlAgdlChTpEE10irhQoVycYXiJnhRTxoUK4kx4K4obUKFZZEOCgaFChwCdoAUKFWRA1h2UVQoUKvLYhwAXo1qFClxIznOjp40KFaKW5Vigo45UKFdWmUCqpM/C+ehQpVTzER2hQoVVbEP/Z"/>
          <p:cNvSpPr>
            <a:spLocks noChangeAspect="1" noChangeArrowheads="1"/>
          </p:cNvSpPr>
          <p:nvPr/>
        </p:nvSpPr>
        <p:spPr bwMode="auto">
          <a:xfrm>
            <a:off x="8923338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pic>
        <p:nvPicPr>
          <p:cNvPr id="74758" name="Picture 6" descr="https://encrypted-tbn2.google.com/images?q=tbn:ANd9GcRn6M6S-f42Ghq03Clk787B0ygIaQWVbxi5dwpGFg7mOZ2jhwr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2120" y="0"/>
            <a:ext cx="8492326" cy="68579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وان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ملتقى">
  <a:themeElements>
    <a:clrScheme name="ملتقى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ملتقى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ملتقى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3568</TotalTime>
  <Words>1326</Words>
  <Application>Microsoft Office PowerPoint</Application>
  <PresentationFormat>عرض على الشاشة (3:4)‏</PresentationFormat>
  <Paragraphs>254</Paragraphs>
  <Slides>32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32</vt:i4>
      </vt:variant>
    </vt:vector>
  </HeadingPairs>
  <TitlesOfParts>
    <vt:vector size="33" baseType="lpstr">
      <vt:lpstr>ملتقى</vt:lpstr>
      <vt:lpstr>إدارة المعرفة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  <vt:lpstr>الشريحة 14</vt:lpstr>
      <vt:lpstr>الشريحة 15</vt:lpstr>
      <vt:lpstr>الشريحة 16</vt:lpstr>
      <vt:lpstr>الشريحة 17</vt:lpstr>
      <vt:lpstr>الشريحة 18</vt:lpstr>
      <vt:lpstr>الشريحة 19</vt:lpstr>
      <vt:lpstr>الشريحة 20</vt:lpstr>
      <vt:lpstr>الشريحة 21</vt:lpstr>
      <vt:lpstr>الشريحة 22</vt:lpstr>
      <vt:lpstr>الشريحة 23</vt:lpstr>
      <vt:lpstr>الشريحة 24</vt:lpstr>
      <vt:lpstr>الشريحة 25</vt:lpstr>
      <vt:lpstr>الشريحة 26</vt:lpstr>
      <vt:lpstr>الشريحة 27</vt:lpstr>
      <vt:lpstr>الشريحة 28</vt:lpstr>
      <vt:lpstr>الشريحة 29</vt:lpstr>
      <vt:lpstr>الشريحة 30</vt:lpstr>
      <vt:lpstr>الشريحة 31</vt:lpstr>
      <vt:lpstr>الشريحة 32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MASHALLAH 21.10.1432</dc:creator>
  <cp:lastModifiedBy>Win 7</cp:lastModifiedBy>
  <cp:revision>402</cp:revision>
  <dcterms:created xsi:type="dcterms:W3CDTF">2011-11-24T06:24:32Z</dcterms:created>
  <dcterms:modified xsi:type="dcterms:W3CDTF">2012-07-16T04:49:43Z</dcterms:modified>
</cp:coreProperties>
</file>