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87" r:id="rId3"/>
    <p:sldId id="404" r:id="rId4"/>
    <p:sldId id="405" r:id="rId5"/>
    <p:sldId id="406" r:id="rId6"/>
    <p:sldId id="407" r:id="rId7"/>
    <p:sldId id="408" r:id="rId8"/>
    <p:sldId id="409" r:id="rId9"/>
    <p:sldId id="410" r:id="rId10"/>
    <p:sldId id="411" r:id="rId11"/>
    <p:sldId id="412" r:id="rId12"/>
    <p:sldId id="413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</a:rPr>
              <a:t>إدارة المعرفة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Knowledge Management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4" name="Teardrop 16"/>
          <p:cNvSpPr/>
          <p:nvPr/>
        </p:nvSpPr>
        <p:spPr>
          <a:xfrm>
            <a:off x="7643834" y="0"/>
            <a:ext cx="1500166" cy="1357298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صورة 4" descr="جامعة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586" y="142851"/>
            <a:ext cx="1000132" cy="928695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6215082"/>
            <a:ext cx="4643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23391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FF0000"/>
                </a:solidFill>
              </a:rPr>
              <a:t>الأسبوع الثاني عشر </a:t>
            </a:r>
          </a:p>
          <a:p>
            <a:r>
              <a:rPr lang="ar-SA" sz="3200" b="1" dirty="0" smtClean="0"/>
              <a:t>الاستخدام الشخصي لإدارة المعرفة</a:t>
            </a:r>
            <a:endParaRPr lang="en-US" sz="3200" dirty="0" smtClean="0"/>
          </a:p>
          <a:p>
            <a:pPr lvl="0"/>
            <a:r>
              <a:rPr lang="ar-SA" sz="3200" b="1" dirty="0" smtClean="0"/>
              <a:t>إدارة المعرفة الشخصية باستخدام تكنولوجيا المعلومات .</a:t>
            </a:r>
            <a:endParaRPr lang="en-US" sz="3200" dirty="0" smtClean="0"/>
          </a:p>
          <a:p>
            <a:pPr lvl="0"/>
            <a:r>
              <a:rPr lang="ar-SA" sz="3200" b="1" dirty="0" smtClean="0"/>
              <a:t>الاتصال الفعال بالآخرين .</a:t>
            </a:r>
            <a:endParaRPr lang="en-US" sz="3200" dirty="0" smtClean="0"/>
          </a:p>
          <a:p>
            <a:endParaRPr lang="ar-SA" dirty="0"/>
          </a:p>
        </p:txBody>
      </p:sp>
      <p:sp>
        <p:nvSpPr>
          <p:cNvPr id="6" name="Teardrop 16"/>
          <p:cNvSpPr/>
          <p:nvPr/>
        </p:nvSpPr>
        <p:spPr>
          <a:xfrm>
            <a:off x="8001024" y="5929330"/>
            <a:ext cx="928694" cy="714380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13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إدارة ما تملكينه من معرفة على المستوى الشخصي ماذا تحقق ؟</a:t>
            </a:r>
          </a:p>
          <a:p>
            <a:r>
              <a:rPr lang="ar-SA" sz="2800" b="1" dirty="0" smtClean="0"/>
              <a:t>توازن نفسي </a:t>
            </a:r>
          </a:p>
          <a:p>
            <a:r>
              <a:rPr lang="ar-SA" sz="2800" b="1" dirty="0" smtClean="0"/>
              <a:t>حياة أفضل</a:t>
            </a:r>
          </a:p>
          <a:p>
            <a:r>
              <a:rPr lang="ar-SA" sz="2800" b="1" dirty="0" smtClean="0"/>
              <a:t>فرص أكبر وأفضل في العمل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ما معنى إدارة المعرفة على المستوى الشخصي </a:t>
            </a:r>
          </a:p>
          <a:p>
            <a:r>
              <a:rPr lang="ar-SA" sz="2800" b="1" i="1" dirty="0" smtClean="0">
                <a:solidFill>
                  <a:srgbClr val="7030A0"/>
                </a:solidFill>
              </a:rPr>
              <a:t>أن يكون المرء مسئولا عن :</a:t>
            </a:r>
          </a:p>
          <a:p>
            <a:r>
              <a:rPr lang="ar-SA" sz="2800" b="1" dirty="0" smtClean="0"/>
              <a:t>ما يعرفه </a:t>
            </a:r>
          </a:p>
          <a:p>
            <a:r>
              <a:rPr lang="ar-SA" sz="2800" b="1" dirty="0" smtClean="0"/>
              <a:t>وعمن يعرفه .</a:t>
            </a:r>
          </a:p>
          <a:p>
            <a:r>
              <a:rPr lang="ar-SA" sz="2800" b="1" dirty="0" smtClean="0"/>
              <a:t>وعما يعرفه هؤلاء .</a:t>
            </a:r>
          </a:p>
          <a:p>
            <a:r>
              <a:rPr lang="ar-SA" sz="2800" b="1" i="1" dirty="0" smtClean="0">
                <a:solidFill>
                  <a:srgbClr val="7030A0"/>
                </a:solidFill>
              </a:rPr>
              <a:t>الحصول على المعرفة وابتكارها والمشاركة فيها وتطوير الشبكات الشخصية والتعاون مع الآخرين .</a:t>
            </a:r>
            <a:endParaRPr lang="ar-SA" sz="28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إدارة رأس المال الشخصي </a:t>
            </a:r>
          </a:p>
          <a:p>
            <a:endParaRPr lang="ar-SA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ar-SA" sz="2800" b="1" i="1" dirty="0" smtClean="0">
                <a:solidFill>
                  <a:srgbClr val="7030A0"/>
                </a:solidFill>
              </a:rPr>
              <a:t>أبعاد رأس المال الشخصي </a:t>
            </a:r>
          </a:p>
          <a:p>
            <a:pPr algn="ctr"/>
            <a:endParaRPr lang="ar-SA" sz="2800" b="1" i="1" dirty="0" smtClean="0">
              <a:solidFill>
                <a:srgbClr val="7030A0"/>
              </a:solidFill>
            </a:endParaRPr>
          </a:p>
          <a:p>
            <a:r>
              <a:rPr lang="ar-SA" sz="2800" b="1" u="sng" dirty="0" smtClean="0">
                <a:solidFill>
                  <a:srgbClr val="002060"/>
                </a:solidFill>
              </a:rPr>
              <a:t>مخزون المعرفة </a:t>
            </a:r>
            <a:r>
              <a:rPr lang="ar-SA" sz="2800" b="1" dirty="0" smtClean="0"/>
              <a:t>: يركز على نوعية المعرفة التي يمتلكها المرء سواء كانت ظاهرة أو ضمنية .</a:t>
            </a:r>
          </a:p>
          <a:p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إدارة رأس المال الشخصي </a:t>
            </a:r>
          </a:p>
          <a:p>
            <a:pPr algn="ctr"/>
            <a:r>
              <a:rPr lang="ar-SA" sz="2800" b="1" i="1" dirty="0" smtClean="0">
                <a:solidFill>
                  <a:srgbClr val="7030A0"/>
                </a:solidFill>
              </a:rPr>
              <a:t>أبعاد رأس المال الشخصي</a:t>
            </a:r>
          </a:p>
          <a:p>
            <a:r>
              <a:rPr lang="ar-SA" sz="2800" b="1" dirty="0" smtClean="0">
                <a:solidFill>
                  <a:srgbClr val="0070C0"/>
                </a:solidFill>
              </a:rPr>
              <a:t>تداول المعرفة </a:t>
            </a:r>
            <a:r>
              <a:rPr lang="ar-SA" sz="2800" b="1" dirty="0" smtClean="0"/>
              <a:t>: يركز على كيفية الحصول على المعرفة أو تبادلها ، ويمكن تبادل المعرفة من خلال ثلاث طرق مختلفة وهي :</a:t>
            </a:r>
          </a:p>
          <a:p>
            <a:r>
              <a:rPr lang="ar-SA" sz="2800" b="1" dirty="0" smtClean="0"/>
              <a:t> العقل ( نفكر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ونستخدمه للتعلم والانتفاع بما </a:t>
            </a:r>
            <a:r>
              <a:rPr lang="ar-SA" sz="2800" b="1" dirty="0" err="1" smtClean="0"/>
              <a:t>تعلمناه</a:t>
            </a:r>
            <a:r>
              <a:rPr lang="ar-SA" sz="2800" b="1" dirty="0" smtClean="0"/>
              <a:t> من مهارات مختلفة )</a:t>
            </a:r>
          </a:p>
          <a:p>
            <a:r>
              <a:rPr lang="ar-SA" sz="2800" b="1" dirty="0" smtClean="0"/>
              <a:t>القلب ( معني بالعاطفة والمشاعر التي نحتاجها عند التعامل مع الآخرين )</a:t>
            </a:r>
          </a:p>
          <a:p>
            <a:r>
              <a:rPr lang="ar-SA" sz="2800" b="1" dirty="0" smtClean="0"/>
              <a:t>الجسد ( حركاته تدلان على انفعالاتنا وردود أفعالنا )</a:t>
            </a:r>
          </a:p>
          <a:p>
            <a:endParaRPr lang="ar-SA" sz="2800" b="1" dirty="0" smtClean="0"/>
          </a:p>
          <a:p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إدارة رأس المال الشخصي </a:t>
            </a:r>
          </a:p>
          <a:p>
            <a:pPr algn="ctr"/>
            <a:r>
              <a:rPr lang="ar-SA" sz="2800" b="1" i="1" dirty="0" smtClean="0">
                <a:solidFill>
                  <a:srgbClr val="7030A0"/>
                </a:solidFill>
              </a:rPr>
              <a:t>أبعاد رأس المال الشخصي</a:t>
            </a:r>
          </a:p>
          <a:p>
            <a:r>
              <a:rPr lang="ar-SA" sz="2800" b="1" dirty="0" smtClean="0">
                <a:solidFill>
                  <a:srgbClr val="00B0F0"/>
                </a:solidFill>
              </a:rPr>
              <a:t>تدفق المعرفة </a:t>
            </a:r>
            <a:r>
              <a:rPr lang="ar-SA" sz="2800" b="1" dirty="0" smtClean="0">
                <a:solidFill>
                  <a:srgbClr val="0070C0"/>
                </a:solidFill>
              </a:rPr>
              <a:t>:</a:t>
            </a:r>
            <a:r>
              <a:rPr lang="ar-SA" sz="2800" b="1" dirty="0" smtClean="0"/>
              <a:t>وهو معني بالخيارات المتوفرة لمعالجة المعرفة وتتم المعالجة من خلال ما يلي :</a:t>
            </a:r>
          </a:p>
          <a:p>
            <a:r>
              <a:rPr lang="ar-SA" sz="2800" b="1" dirty="0" smtClean="0">
                <a:solidFill>
                  <a:srgbClr val="0070C0"/>
                </a:solidFill>
              </a:rPr>
              <a:t>الاكتشاف : من خلال القراءة والكتابة والاستماع والتعاون مع الآخرين .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التأجيل : عن طريق تخزين المعرفة التي يتم الحصول عليها لاستخدامها في وقت لا حق .</a:t>
            </a:r>
          </a:p>
          <a:p>
            <a:endParaRPr lang="ar-SA" sz="2800" b="1" dirty="0" smtClean="0"/>
          </a:p>
          <a:p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إدارة رأس المال الشخصي </a:t>
            </a:r>
          </a:p>
          <a:p>
            <a:pPr algn="ctr"/>
            <a:r>
              <a:rPr lang="ar-SA" sz="2800" b="1" i="1" dirty="0" smtClean="0">
                <a:solidFill>
                  <a:srgbClr val="7030A0"/>
                </a:solidFill>
              </a:rPr>
              <a:t>أبعاد رأس المال الشخصي</a:t>
            </a:r>
          </a:p>
          <a:p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التخلص من المعرفة المستهلكة : لأن المعرفة التي لا حاجة لها قد تؤدي إلى عرقلة المسيرة ومن ثم يجب الاعتماد دائما على المعرفة المتطورة والمواكبة لاحتياجات العمل .</a:t>
            </a:r>
          </a:p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التطبيق : الانتفاع الحقيقي بالمعرفة </a:t>
            </a:r>
          </a:p>
          <a:p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المشاركة</a:t>
            </a:r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بالمعرفة : بهدف الارتقاء بمستوى المعرفة وتنميتها من خلال المشاركة مع الآخرين بالمعرفة .</a:t>
            </a:r>
          </a:p>
          <a:p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ar-SA" sz="2800" b="1" dirty="0" smtClean="0"/>
          </a:p>
          <a:p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ما الذي يحققه تدفق المعرفة للمرء</a:t>
            </a:r>
          </a:p>
          <a:p>
            <a:endParaRPr lang="ar-SA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تحديد الأهداف الشخصية المستقبلية .</a:t>
            </a:r>
          </a:p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تحديد المعرفة التي ما زال المرء في حاجة إلى معرفتها .</a:t>
            </a:r>
          </a:p>
          <a:p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تطوير استراتيجيات تساعد في الحصول على المعرفة الجديدة .</a:t>
            </a:r>
          </a:p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تحديد الخيارات المهنية للمرء من خلال معرفته .</a:t>
            </a:r>
          </a:p>
          <a:p>
            <a:r>
              <a:rPr lang="ar-S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استخدام المعرفة لمستقبل أفضل .</a:t>
            </a:r>
          </a:p>
          <a:p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ar-SA" sz="2800" b="1" dirty="0" smtClean="0"/>
          </a:p>
          <a:p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الاتصال الفعال بالآخرين </a:t>
            </a:r>
          </a:p>
          <a:p>
            <a:endParaRPr lang="ar-SA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يمكن الاعتماد في ذلك على عمل شبكات معرفة خاصة لأنها توفر :</a:t>
            </a:r>
          </a:p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المعلومات .</a:t>
            </a:r>
          </a:p>
          <a:p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الأفكار الجديدة .</a:t>
            </a:r>
          </a:p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حلول للمشكلات .</a:t>
            </a:r>
          </a:p>
          <a:p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</a:rPr>
              <a:t>الدعم في أوقات الأزمات.</a:t>
            </a:r>
          </a:p>
          <a:p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التشجيع .</a:t>
            </a:r>
          </a:p>
          <a:p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</a:rPr>
              <a:t>فرص جديدة</a:t>
            </a:r>
          </a:p>
          <a:p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</a:rPr>
              <a:t>أعمال وعلاقات اجتماعية جديدة .</a:t>
            </a:r>
          </a:p>
          <a:p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ar-SA" sz="2800" b="1" dirty="0" smtClean="0"/>
          </a:p>
          <a:p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42910" y="642918"/>
            <a:ext cx="7929618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>
                <a:solidFill>
                  <a:srgbClr val="C00000"/>
                </a:solidFill>
              </a:rPr>
              <a:t>كيفية إجراء الاتصالات </a:t>
            </a:r>
          </a:p>
          <a:p>
            <a:endParaRPr lang="ar-SA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الجمعيات المهنية المحترفة .</a:t>
            </a:r>
          </a:p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مجتمعات الممارسة الداخلية والخارجية .</a:t>
            </a:r>
          </a:p>
          <a:p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مجتمعات الانترنت .</a:t>
            </a:r>
          </a:p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الأندية.</a:t>
            </a:r>
          </a:p>
          <a:p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</a:rPr>
              <a:t>المؤسسات الدينية والاجتماعية .</a:t>
            </a:r>
          </a:p>
          <a:p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مجاميع خريجي الجامعات.</a:t>
            </a:r>
          </a:p>
          <a:p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ar-SA" sz="2800" b="1" dirty="0" smtClean="0"/>
          </a:p>
          <a:p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http://dc03.arabsh.com/i/01827/kdhhp5v0316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1914" y="-136526"/>
            <a:ext cx="9205913" cy="699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1009</TotalTime>
  <Words>474</Words>
  <Application>Microsoft Office PowerPoint</Application>
  <PresentationFormat>عرض على الشاشة (3:4)‏</PresentationFormat>
  <Paragraphs>98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ملتقى</vt:lpstr>
      <vt:lpstr>إدارة المعرفة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MASHALLAH 21.10.1432</dc:creator>
  <cp:lastModifiedBy>my pc</cp:lastModifiedBy>
  <cp:revision>130</cp:revision>
  <dcterms:created xsi:type="dcterms:W3CDTF">2011-11-24T06:24:32Z</dcterms:created>
  <dcterms:modified xsi:type="dcterms:W3CDTF">2012-04-25T11:50:01Z</dcterms:modified>
</cp:coreProperties>
</file>