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70" r:id="rId2"/>
    <p:sldId id="257" r:id="rId3"/>
    <p:sldId id="260" r:id="rId4"/>
    <p:sldId id="262" r:id="rId5"/>
    <p:sldId id="256" r:id="rId6"/>
    <p:sldId id="268" r:id="rId7"/>
    <p:sldId id="269" r:id="rId8"/>
    <p:sldId id="271" r:id="rId9"/>
  </p:sldIdLst>
  <p:sldSz cx="9144000" cy="6858000" type="screen4x3"/>
  <p:notesSz cx="6858000" cy="9144000"/>
  <p:defaultTextStyle>
    <a:defPPr>
      <a:defRPr lang="ar-SA"/>
    </a:defPPr>
    <a:lvl1pPr algn="r" rtl="1"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r" rtl="1"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r" rtl="1"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r" rtl="1"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r" rtl="1"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99FF99"/>
    <a:srgbClr val="33CC33"/>
    <a:srgbClr val="0000FF"/>
    <a:srgbClr val="FFFF00"/>
    <a:srgbClr val="66FF33"/>
    <a:srgbClr val="FF99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67213"/>
    <p:restoredTop sz="90929"/>
  </p:normalViewPr>
  <p:slideViewPr>
    <p:cSldViewPr>
      <p:cViewPr varScale="1">
        <p:scale>
          <a:sx n="71" d="100"/>
          <a:sy n="71" d="100"/>
        </p:scale>
        <p:origin x="-2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1B4D35-D5EE-4EF1-B7AE-DA970B741A7A}"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59F246-E35B-4D3D-B3B8-0E84601FAB6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3002C0F-BFBB-41F4-AC56-E94C915670C0}"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D1E1D7-D794-48FC-8B3C-4F5458BD57FF}"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BBE9D6D-FBB2-4022-87A2-946B7412A1B3}"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D6AB12C-58B2-4CFF-B921-F5EE4267C211}"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13C3833-A79A-4C4C-BE46-777C9E391313}"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C703AB-9804-482B-83D5-0418E152CF8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B2B583D-97D1-4DDF-979B-CF90FBF89671}"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44C611-F90A-405C-A754-3937D0E0BE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15100" y="609600"/>
            <a:ext cx="1943100" cy="54864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685800" y="609600"/>
            <a:ext cx="56769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DD66DF2-1705-4C89-98BD-F185EE0DD65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cs typeface="+mn-cs"/>
              </a:defRPr>
            </a:lvl1pPr>
          </a:lstStyle>
          <a:p>
            <a:pPr>
              <a:defRPr/>
            </a:pPr>
            <a:endParaRPr lang="en-US"/>
          </a:p>
        </p:txBody>
      </p:sp>
      <p:sp>
        <p:nvSpPr>
          <p:cNvPr id="1030" name="Rectangle 6"/>
          <p:cNvSpPr>
            <a:spLocks noGrp="1" noChangeArrowheads="1"/>
          </p:cNvSpPr>
          <p:nvPr>
            <p:ph type="sldNum" sz="quarter" idx="4"/>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cs typeface="+mn-cs"/>
              </a:defRPr>
            </a:lvl1pPr>
          </a:lstStyle>
          <a:p>
            <a:pPr>
              <a:defRPr/>
            </a:pPr>
            <a:fld id="{73996477-230A-41FB-9000-C15CC25007AD}"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1"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1"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1"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1" fontAlgn="base">
        <a:spcBef>
          <a:spcPct val="0"/>
        </a:spcBef>
        <a:spcAft>
          <a:spcPct val="0"/>
        </a:spcAft>
        <a:defRPr sz="4400">
          <a:solidFill>
            <a:schemeClr val="tx2"/>
          </a:solidFill>
          <a:latin typeface="Times New Roman" pitchFamily="18" charset="0"/>
          <a:cs typeface="Times New Roman" pitchFamily="18" charset="0"/>
        </a:defRPr>
      </a:lvl6pPr>
      <a:lvl7pPr marL="914400" algn="ctr" rtl="1" fontAlgn="base">
        <a:spcBef>
          <a:spcPct val="0"/>
        </a:spcBef>
        <a:spcAft>
          <a:spcPct val="0"/>
        </a:spcAft>
        <a:defRPr sz="4400">
          <a:solidFill>
            <a:schemeClr val="tx2"/>
          </a:solidFill>
          <a:latin typeface="Times New Roman" pitchFamily="18" charset="0"/>
          <a:cs typeface="Times New Roman" pitchFamily="18" charset="0"/>
        </a:defRPr>
      </a:lvl7pPr>
      <a:lvl8pPr marL="1371600" algn="ctr" rtl="1" fontAlgn="base">
        <a:spcBef>
          <a:spcPct val="0"/>
        </a:spcBef>
        <a:spcAft>
          <a:spcPct val="0"/>
        </a:spcAft>
        <a:defRPr sz="4400">
          <a:solidFill>
            <a:schemeClr val="tx2"/>
          </a:solidFill>
          <a:latin typeface="Times New Roman" pitchFamily="18" charset="0"/>
          <a:cs typeface="Times New Roman" pitchFamily="18" charset="0"/>
        </a:defRPr>
      </a:lvl8pPr>
      <a:lvl9pPr marL="1828800" algn="ctr" rtl="1" fontAlgn="base">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pPr eaLnBrk="1" hangingPunct="1"/>
            <a:endParaRPr lang="en-US" smtClean="0"/>
          </a:p>
        </p:txBody>
      </p:sp>
      <p:pic>
        <p:nvPicPr>
          <p:cNvPr id="2051" name="Picture 3" descr="02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6388" name="Text Box 4"/>
          <p:cNvSpPr txBox="1">
            <a:spLocks noChangeArrowheads="1"/>
          </p:cNvSpPr>
          <p:nvPr/>
        </p:nvSpPr>
        <p:spPr bwMode="auto">
          <a:xfrm>
            <a:off x="533400" y="4508500"/>
            <a:ext cx="8001000" cy="1616075"/>
          </a:xfrm>
          <a:prstGeom prst="rect">
            <a:avLst/>
          </a:prstGeom>
          <a:noFill/>
          <a:ln w="9525">
            <a:noFill/>
            <a:miter lim="800000"/>
            <a:headEnd/>
            <a:tailEnd/>
          </a:ln>
        </p:spPr>
        <p:txBody>
          <a:bodyPr>
            <a:spAutoFit/>
          </a:bodyPr>
          <a:lstStyle/>
          <a:p>
            <a:pPr algn="ctr" rtl="0">
              <a:spcBef>
                <a:spcPct val="50000"/>
              </a:spcBef>
            </a:pPr>
            <a:r>
              <a:rPr lang="ar-EG" sz="4000">
                <a:solidFill>
                  <a:srgbClr val="FF0066"/>
                </a:solidFill>
                <a:cs typeface="PT Bold Heading" pitchFamily="2" charset="-78"/>
              </a:rPr>
              <a:t>ال</a:t>
            </a:r>
            <a:r>
              <a:rPr lang="ar-SA" sz="4000">
                <a:solidFill>
                  <a:srgbClr val="FF0066"/>
                </a:solidFill>
                <a:cs typeface="PT Bold Heading" pitchFamily="2" charset="-78"/>
              </a:rPr>
              <a:t>أستاذ ال</a:t>
            </a:r>
            <a:r>
              <a:rPr lang="ar-EG" sz="4000">
                <a:solidFill>
                  <a:srgbClr val="FF0066"/>
                </a:solidFill>
                <a:cs typeface="PT Bold Heading" pitchFamily="2" charset="-78"/>
              </a:rPr>
              <a:t>دكتور</a:t>
            </a:r>
            <a:endParaRPr lang="ar-SA" sz="4000">
              <a:solidFill>
                <a:srgbClr val="FF0066"/>
              </a:solidFill>
              <a:cs typeface="PT Bold Heading" pitchFamily="2" charset="-78"/>
            </a:endParaRPr>
          </a:p>
          <a:p>
            <a:pPr algn="ctr" rtl="0">
              <a:spcBef>
                <a:spcPct val="50000"/>
              </a:spcBef>
            </a:pPr>
            <a:r>
              <a:rPr lang="ar-SA" sz="4000">
                <a:solidFill>
                  <a:srgbClr val="66FF33"/>
                </a:solidFill>
                <a:cs typeface="PT Bold Heading" pitchFamily="2" charset="-78"/>
              </a:rPr>
              <a:t>سيد علي إسماعيل</a:t>
            </a:r>
            <a:endParaRPr lang="en-GB" sz="4000">
              <a:solidFill>
                <a:srgbClr val="66FF33"/>
              </a:solidFill>
              <a:cs typeface="PT Bold Heading" pitchFamily="2" charset="-78"/>
            </a:endParaRPr>
          </a:p>
        </p:txBody>
      </p:sp>
      <p:sp>
        <p:nvSpPr>
          <p:cNvPr id="16389" name="WordArt 5"/>
          <p:cNvSpPr>
            <a:spLocks noChangeArrowheads="1" noChangeShapeType="1" noTextEdit="1"/>
          </p:cNvSpPr>
          <p:nvPr/>
        </p:nvSpPr>
        <p:spPr bwMode="auto">
          <a:xfrm rot="20091660">
            <a:off x="-348096" y="729434"/>
            <a:ext cx="6610055" cy="2934725"/>
          </a:xfrm>
          <a:prstGeom prst="rect">
            <a:avLst/>
          </a:prstGeom>
        </p:spPr>
        <p:txBody>
          <a:bodyPr wrap="none" fromWordArt="1">
            <a:prstTxWarp prst="textPlain">
              <a:avLst>
                <a:gd name="adj" fmla="val 48481"/>
              </a:avLst>
            </a:prstTxWarp>
            <a:scene3d>
              <a:camera prst="legacyObliqueRight"/>
              <a:lightRig rig="legacyHarsh3" dir="t"/>
            </a:scene3d>
            <a:sp3d extrusionH="100000" prstMaterial="legacyMatte">
              <a:extrusionClr>
                <a:srgbClr val="663300"/>
              </a:extrusionClr>
            </a:sp3d>
          </a:bodyPr>
          <a:lstStyle/>
          <a:p>
            <a:pPr algn="ctr"/>
            <a:r>
              <a:rPr lang="ar-EG" sz="3600" i="1" kern="10" dirty="0" smtClean="0">
                <a:ln w="9525">
                  <a:round/>
                  <a:headEnd/>
                  <a:tailEnd/>
                </a:ln>
                <a:gradFill rotWithShape="1">
                  <a:gsLst>
                    <a:gs pos="0">
                      <a:srgbClr val="FFFF00"/>
                    </a:gs>
                    <a:gs pos="100000">
                      <a:srgbClr val="FFFF0C"/>
                    </a:gs>
                  </a:gsLst>
                  <a:lin ang="5400000" scaled="1"/>
                </a:gradFill>
                <a:cs typeface="PT Bold Heading"/>
              </a:rPr>
              <a:t>فن المقالة الأدبية</a:t>
            </a:r>
          </a:p>
          <a:p>
            <a:pPr algn="ctr"/>
            <a:r>
              <a:rPr lang="ar-EG" sz="3600" i="1" kern="10" dirty="0" err="1" smtClean="0">
                <a:ln w="9525">
                  <a:round/>
                  <a:headEnd/>
                  <a:tailEnd/>
                </a:ln>
                <a:gradFill rotWithShape="1">
                  <a:gsLst>
                    <a:gs pos="0">
                      <a:srgbClr val="FFFF00"/>
                    </a:gs>
                    <a:gs pos="100000">
                      <a:srgbClr val="FFFF0C"/>
                    </a:gs>
                  </a:gsLst>
                  <a:lin ang="5400000" scaled="1"/>
                </a:gradFill>
                <a:cs typeface="PT Bold Heading"/>
              </a:rPr>
              <a:t>مريانا</a:t>
            </a:r>
            <a:r>
              <a:rPr lang="ar-EG" sz="3600" i="1" kern="10" dirty="0" smtClean="0">
                <a:ln w="9525">
                  <a:round/>
                  <a:headEnd/>
                  <a:tailEnd/>
                </a:ln>
                <a:gradFill rotWithShape="1">
                  <a:gsLst>
                    <a:gs pos="0">
                      <a:srgbClr val="FFFF00"/>
                    </a:gs>
                    <a:gs pos="100000">
                      <a:srgbClr val="FFFF0C"/>
                    </a:gs>
                  </a:gsLst>
                  <a:lin ang="5400000" scaled="1"/>
                </a:gradFill>
                <a:cs typeface="PT Bold Heading"/>
              </a:rPr>
              <a:t> </a:t>
            </a:r>
            <a:r>
              <a:rPr lang="ar-EG" sz="3600" i="1" kern="10" dirty="0" err="1" smtClean="0">
                <a:ln w="9525">
                  <a:round/>
                  <a:headEnd/>
                  <a:tailEnd/>
                </a:ln>
                <a:gradFill rotWithShape="1">
                  <a:gsLst>
                    <a:gs pos="0">
                      <a:srgbClr val="FFFF00"/>
                    </a:gs>
                    <a:gs pos="100000">
                      <a:srgbClr val="FFFF0C"/>
                    </a:gs>
                  </a:gsLst>
                  <a:lin ang="5400000" scaled="1"/>
                </a:gradFill>
                <a:cs typeface="PT Bold Heading"/>
              </a:rPr>
              <a:t>مرّاش</a:t>
            </a:r>
            <a:r>
              <a:rPr lang="ar-EG" sz="3600" i="1" kern="10" dirty="0" smtClean="0">
                <a:ln w="9525">
                  <a:round/>
                  <a:headEnd/>
                  <a:tailEnd/>
                </a:ln>
                <a:gradFill rotWithShape="1">
                  <a:gsLst>
                    <a:gs pos="0">
                      <a:srgbClr val="FFFF00"/>
                    </a:gs>
                    <a:gs pos="100000">
                      <a:srgbClr val="FFFF0C"/>
                    </a:gs>
                  </a:gsLst>
                  <a:lin ang="5400000" scaled="1"/>
                </a:gradFill>
                <a:cs typeface="PT Bold Heading"/>
              </a:rPr>
              <a:t> رائدة الصحافة الأدبية</a:t>
            </a:r>
            <a:endParaRPr lang="ar-EG" sz="3600" i="1" kern="10" dirty="0">
              <a:ln w="9525">
                <a:round/>
                <a:headEnd/>
                <a:tailEnd/>
              </a:ln>
              <a:gradFill rotWithShape="1">
                <a:gsLst>
                  <a:gs pos="0">
                    <a:srgbClr val="FFFF00"/>
                  </a:gs>
                  <a:gs pos="100000">
                    <a:srgbClr val="FFFF0C"/>
                  </a:gs>
                </a:gsLst>
                <a:lin ang="5400000" scaled="1"/>
              </a:gradFill>
              <a:cs typeface="PT Bold Heading"/>
            </a:endParaRPr>
          </a:p>
        </p:txBody>
      </p:sp>
      <p:sp>
        <p:nvSpPr>
          <p:cNvPr id="16390" name="Text Box 6"/>
          <p:cNvSpPr txBox="1">
            <a:spLocks noChangeArrowheads="1"/>
          </p:cNvSpPr>
          <p:nvPr/>
        </p:nvSpPr>
        <p:spPr bwMode="auto">
          <a:xfrm>
            <a:off x="6429375" y="2071688"/>
            <a:ext cx="2714625" cy="862012"/>
          </a:xfrm>
          <a:prstGeom prst="rect">
            <a:avLst/>
          </a:prstGeom>
          <a:noFill/>
          <a:ln w="9525">
            <a:noFill/>
            <a:miter lim="800000"/>
            <a:headEnd/>
            <a:tailEnd/>
          </a:ln>
        </p:spPr>
        <p:txBody>
          <a:bodyPr>
            <a:spAutoFit/>
          </a:bodyPr>
          <a:lstStyle/>
          <a:p>
            <a:pPr algn="ctr">
              <a:spcBef>
                <a:spcPct val="50000"/>
              </a:spcBef>
            </a:pPr>
            <a:r>
              <a:rPr lang="ar-SA" sz="2000">
                <a:solidFill>
                  <a:srgbClr val="00FFFF"/>
                </a:solidFill>
                <a:cs typeface="PT Bold Heading" pitchFamily="2" charset="-78"/>
              </a:rPr>
              <a:t>كل</a:t>
            </a:r>
            <a:r>
              <a:rPr lang="ar-EG" sz="2000">
                <a:solidFill>
                  <a:srgbClr val="00FFFF"/>
                </a:solidFill>
                <a:cs typeface="PT Bold Heading" pitchFamily="2" charset="-78"/>
              </a:rPr>
              <a:t>ــــــــــ</a:t>
            </a:r>
            <a:r>
              <a:rPr lang="ar-SA" sz="2000">
                <a:solidFill>
                  <a:srgbClr val="00FFFF"/>
                </a:solidFill>
                <a:cs typeface="PT Bold Heading" pitchFamily="2" charset="-78"/>
              </a:rPr>
              <a:t>ية الآداب</a:t>
            </a:r>
          </a:p>
          <a:p>
            <a:pPr algn="ctr">
              <a:spcBef>
                <a:spcPct val="50000"/>
              </a:spcBef>
            </a:pPr>
            <a:r>
              <a:rPr lang="ar-SA" sz="2000">
                <a:solidFill>
                  <a:srgbClr val="00FFFF"/>
                </a:solidFill>
                <a:cs typeface="PT Bold Heading" pitchFamily="2" charset="-78"/>
              </a:rPr>
              <a:t>قسم اللغة العربية</a:t>
            </a:r>
          </a:p>
        </p:txBody>
      </p:sp>
      <p:pic>
        <p:nvPicPr>
          <p:cNvPr id="10" name="صورة 9" descr="شعار جامعة حلوان.JPG"/>
          <p:cNvPicPr>
            <a:picLocks noChangeAspect="1"/>
          </p:cNvPicPr>
          <p:nvPr/>
        </p:nvPicPr>
        <p:blipFill>
          <a:blip r:embed="rId3"/>
          <a:srcRect/>
          <a:stretch>
            <a:fillRect/>
          </a:stretch>
        </p:blipFill>
        <p:spPr bwMode="auto">
          <a:xfrm>
            <a:off x="6453188" y="214313"/>
            <a:ext cx="2405062" cy="1803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7" presetClass="entr" presetSubtype="10" fill="hold" grpId="0" nodeType="afterEffect">
                                  <p:stCondLst>
                                    <p:cond delay="1000"/>
                                  </p:stCondLst>
                                  <p:childTnLst>
                                    <p:set>
                                      <p:cBhvr>
                                        <p:cTn id="12" dur="1" fill="hold">
                                          <p:stCondLst>
                                            <p:cond delay="0"/>
                                          </p:stCondLst>
                                        </p:cTn>
                                        <p:tgtEl>
                                          <p:spTgt spid="16390"/>
                                        </p:tgtEl>
                                        <p:attrNameLst>
                                          <p:attrName>style.visibility</p:attrName>
                                        </p:attrNameLst>
                                      </p:cBhvr>
                                      <p:to>
                                        <p:strVal val="visible"/>
                                      </p:to>
                                    </p:set>
                                    <p:anim calcmode="lin" valueType="num">
                                      <p:cBhvr>
                                        <p:cTn id="13" dur="500" fill="hold"/>
                                        <p:tgtEl>
                                          <p:spTgt spid="16390"/>
                                        </p:tgtEl>
                                        <p:attrNameLst>
                                          <p:attrName>ppt_w</p:attrName>
                                        </p:attrNameLst>
                                      </p:cBhvr>
                                      <p:tavLst>
                                        <p:tav tm="0">
                                          <p:val>
                                            <p:fltVal val="0"/>
                                          </p:val>
                                        </p:tav>
                                        <p:tav tm="100000">
                                          <p:val>
                                            <p:strVal val="#ppt_w"/>
                                          </p:val>
                                        </p:tav>
                                      </p:tavLst>
                                    </p:anim>
                                    <p:anim calcmode="lin" valueType="num">
                                      <p:cBhvr>
                                        <p:cTn id="14" dur="500" fill="hold"/>
                                        <p:tgtEl>
                                          <p:spTgt spid="16390"/>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5" presetClass="entr" presetSubtype="0" fill="hold" grpId="0" nodeType="afterEffect">
                                  <p:stCondLst>
                                    <p:cond delay="1000"/>
                                  </p:stCondLst>
                                  <p:childTnLst>
                                    <p:set>
                                      <p:cBhvr>
                                        <p:cTn id="17" dur="1" fill="hold">
                                          <p:stCondLst>
                                            <p:cond delay="0"/>
                                          </p:stCondLst>
                                        </p:cTn>
                                        <p:tgtEl>
                                          <p:spTgt spid="16389"/>
                                        </p:tgtEl>
                                        <p:attrNameLst>
                                          <p:attrName>style.visibility</p:attrName>
                                        </p:attrNameLst>
                                      </p:cBhvr>
                                      <p:to>
                                        <p:strVal val="visible"/>
                                      </p:to>
                                    </p:set>
                                    <p:anim calcmode="lin" valueType="num">
                                      <p:cBhvr>
                                        <p:cTn id="18" dur="1000" fill="hold"/>
                                        <p:tgtEl>
                                          <p:spTgt spid="16389"/>
                                        </p:tgtEl>
                                        <p:attrNameLst>
                                          <p:attrName>ppt_w</p:attrName>
                                        </p:attrNameLst>
                                      </p:cBhvr>
                                      <p:tavLst>
                                        <p:tav tm="0">
                                          <p:val>
                                            <p:fltVal val="0"/>
                                          </p:val>
                                        </p:tav>
                                        <p:tav tm="100000">
                                          <p:val>
                                            <p:strVal val="#ppt_w"/>
                                          </p:val>
                                        </p:tav>
                                      </p:tavLst>
                                    </p:anim>
                                    <p:anim calcmode="lin" valueType="num">
                                      <p:cBhvr>
                                        <p:cTn id="19" dur="1000" fill="hold"/>
                                        <p:tgtEl>
                                          <p:spTgt spid="16389"/>
                                        </p:tgtEl>
                                        <p:attrNameLst>
                                          <p:attrName>ppt_h</p:attrName>
                                        </p:attrNameLst>
                                      </p:cBhvr>
                                      <p:tavLst>
                                        <p:tav tm="0">
                                          <p:val>
                                            <p:fltVal val="0"/>
                                          </p:val>
                                        </p:tav>
                                        <p:tav tm="100000">
                                          <p:val>
                                            <p:strVal val="#ppt_h"/>
                                          </p:val>
                                        </p:tav>
                                      </p:tavLst>
                                    </p:anim>
                                    <p:anim calcmode="lin" valueType="num">
                                      <p:cBhvr>
                                        <p:cTn id="20" dur="1000" fill="hold"/>
                                        <p:tgtEl>
                                          <p:spTgt spid="16389"/>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6389"/>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4000"/>
                            </p:stCondLst>
                            <p:childTnLst>
                              <p:par>
                                <p:cTn id="23" presetID="23" presetClass="entr" presetSubtype="16" fill="hold" grpId="0" nodeType="afterEffect">
                                  <p:stCondLst>
                                    <p:cond delay="2000"/>
                                  </p:stCondLst>
                                  <p:childTnLst>
                                    <p:set>
                                      <p:cBhvr>
                                        <p:cTn id="24" dur="1" fill="hold">
                                          <p:stCondLst>
                                            <p:cond delay="0"/>
                                          </p:stCondLst>
                                        </p:cTn>
                                        <p:tgtEl>
                                          <p:spTgt spid="16388"/>
                                        </p:tgtEl>
                                        <p:attrNameLst>
                                          <p:attrName>style.visibility</p:attrName>
                                        </p:attrNameLst>
                                      </p:cBhvr>
                                      <p:to>
                                        <p:strVal val="visible"/>
                                      </p:to>
                                    </p:set>
                                    <p:anim calcmode="lin" valueType="num">
                                      <p:cBhvr>
                                        <p:cTn id="25" dur="500" fill="hold"/>
                                        <p:tgtEl>
                                          <p:spTgt spid="16388"/>
                                        </p:tgtEl>
                                        <p:attrNameLst>
                                          <p:attrName>ppt_w</p:attrName>
                                        </p:attrNameLst>
                                      </p:cBhvr>
                                      <p:tavLst>
                                        <p:tav tm="0">
                                          <p:val>
                                            <p:fltVal val="0"/>
                                          </p:val>
                                        </p:tav>
                                        <p:tav tm="100000">
                                          <p:val>
                                            <p:strVal val="#ppt_w"/>
                                          </p:val>
                                        </p:tav>
                                      </p:tavLst>
                                    </p:anim>
                                    <p:anim calcmode="lin" valueType="num">
                                      <p:cBhvr>
                                        <p:cTn id="26" dur="500" fill="hold"/>
                                        <p:tgtEl>
                                          <p:spTgt spid="163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utoUpdateAnimBg="0"/>
      <p:bldP spid="16389" grpId="0" animBg="1"/>
      <p:bldP spid="1639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chemeClr val="tx2"/>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subTitle" idx="1"/>
          </p:nvPr>
        </p:nvSpPr>
        <p:spPr>
          <a:xfrm>
            <a:off x="3286116" y="928670"/>
            <a:ext cx="5786446" cy="2500330"/>
          </a:xfrm>
        </p:spPr>
        <p:txBody>
          <a:bodyPr/>
          <a:lstStyle/>
          <a:p>
            <a:pPr algn="just" eaLnBrk="1" hangingPunct="1"/>
            <a:r>
              <a:rPr lang="ar-SA" sz="2600" b="1" dirty="0" smtClean="0">
                <a:solidFill>
                  <a:schemeClr val="bg1"/>
                </a:solidFill>
              </a:rPr>
              <a:t>هل </a:t>
            </a:r>
            <a:r>
              <a:rPr lang="ar-SA" sz="2600" b="1" dirty="0" err="1" smtClean="0">
                <a:solidFill>
                  <a:schemeClr val="bg1"/>
                </a:solidFill>
              </a:rPr>
              <a:t>الريادة</a:t>
            </a:r>
            <a:r>
              <a:rPr lang="ar-SA" sz="2600" b="1" dirty="0" smtClean="0">
                <a:solidFill>
                  <a:schemeClr val="bg1"/>
                </a:solidFill>
              </a:rPr>
              <a:t> قيام شخص بعمل غير مسبوق؟! أم أن </a:t>
            </a:r>
            <a:r>
              <a:rPr lang="ar-SA" sz="2600" b="1" dirty="0" err="1" smtClean="0">
                <a:solidFill>
                  <a:schemeClr val="bg1"/>
                </a:solidFill>
              </a:rPr>
              <a:t>الريادة</a:t>
            </a:r>
            <a:r>
              <a:rPr lang="ar-SA" sz="2600" b="1" dirty="0" smtClean="0">
                <a:solidFill>
                  <a:schemeClr val="bg1"/>
                </a:solidFill>
              </a:rPr>
              <a:t> قيام شخص بعمل خارق، يؤثر من خلاله في الآخرين، ومن ثم يقتدي </a:t>
            </a:r>
            <a:r>
              <a:rPr lang="ar-SA" sz="2600" b="1" dirty="0" err="1" smtClean="0">
                <a:solidFill>
                  <a:schemeClr val="bg1"/>
                </a:solidFill>
              </a:rPr>
              <a:t>به</a:t>
            </a:r>
            <a:r>
              <a:rPr lang="ar-SA" sz="2600" b="1" dirty="0" smtClean="0">
                <a:solidFill>
                  <a:schemeClr val="bg1"/>
                </a:solidFill>
              </a:rPr>
              <a:t> الآخرون؛ بغض النظر عن كونه الأول في هذا العمل؟! والواضح أن معنى السبق، هو المعنى الحقيقي </a:t>
            </a:r>
            <a:r>
              <a:rPr lang="ar-SA" sz="2600" b="1" dirty="0" err="1" smtClean="0">
                <a:solidFill>
                  <a:schemeClr val="bg1"/>
                </a:solidFill>
              </a:rPr>
              <a:t>للريادة</a:t>
            </a:r>
            <a:r>
              <a:rPr lang="ar-SA" sz="2600" b="1" dirty="0" smtClean="0">
                <a:solidFill>
                  <a:schemeClr val="bg1"/>
                </a:solidFill>
              </a:rPr>
              <a:t> تاريخياً، وهو المعنى المُتعارف عليه. أما التأثير في الغير، والاقتداء بالعمل الخارق؛ فهو المعنى الواقعي </a:t>
            </a:r>
            <a:r>
              <a:rPr lang="ar-SA" sz="2600" b="1" dirty="0" err="1" smtClean="0">
                <a:solidFill>
                  <a:schemeClr val="bg1"/>
                </a:solidFill>
              </a:rPr>
              <a:t>للريادة</a:t>
            </a:r>
            <a:r>
              <a:rPr lang="ar-SA" sz="2600" b="1" dirty="0" smtClean="0">
                <a:solidFill>
                  <a:schemeClr val="bg1"/>
                </a:solidFill>
              </a:rPr>
              <a:t>، المستخدم في كتاباتنا المعاصرة.</a:t>
            </a:r>
            <a:r>
              <a:rPr lang="ar-SA" sz="2600" b="1" dirty="0" smtClean="0">
                <a:solidFill>
                  <a:schemeClr val="bg1"/>
                </a:solidFill>
                <a:latin typeface="Simplified Arabic" pitchFamily="2" charset="-78"/>
                <a:cs typeface="Simplified Arabic" pitchFamily="2" charset="-78"/>
              </a:rPr>
              <a:t> </a:t>
            </a:r>
            <a:endParaRPr lang="en-US" sz="2600" b="1" dirty="0" smtClean="0">
              <a:solidFill>
                <a:schemeClr val="bg1"/>
              </a:solidFill>
              <a:latin typeface="Simplified Arabic" pitchFamily="2" charset="-78"/>
              <a:cs typeface="Simplified Arabic" pitchFamily="2" charset="-78"/>
            </a:endParaRPr>
          </a:p>
        </p:txBody>
      </p:sp>
      <p:sp>
        <p:nvSpPr>
          <p:cNvPr id="3078" name="WordArt 6"/>
          <p:cNvSpPr>
            <a:spLocks noChangeArrowheads="1" noChangeShapeType="1" noTextEdit="1"/>
          </p:cNvSpPr>
          <p:nvPr/>
        </p:nvSpPr>
        <p:spPr bwMode="auto">
          <a:xfrm>
            <a:off x="4500562" y="71414"/>
            <a:ext cx="4572032" cy="814406"/>
          </a:xfrm>
          <a:prstGeom prst="rect">
            <a:avLst/>
          </a:prstGeom>
        </p:spPr>
        <p:txBody>
          <a:bodyPr wrap="none" fromWordArt="1">
            <a:prstTxWarp prst="textPlain">
              <a:avLst>
                <a:gd name="adj" fmla="val 50000"/>
              </a:avLst>
            </a:prstTxWarp>
          </a:bodyPr>
          <a:lstStyle/>
          <a:p>
            <a:pPr algn="ctr"/>
            <a:r>
              <a:rPr lang="ar-EG" sz="3600" kern="10" dirty="0" err="1" smtClean="0">
                <a:ln w="12700">
                  <a:solidFill>
                    <a:srgbClr val="000000"/>
                  </a:solidFill>
                  <a:round/>
                  <a:headEnd/>
                  <a:tailEnd/>
                </a:ln>
                <a:solidFill>
                  <a:srgbClr val="FF0000"/>
                </a:solidFill>
                <a:effectLst>
                  <a:outerShdw dist="45791" dir="2021404" algn="ctr" rotWithShape="0">
                    <a:srgbClr val="808080"/>
                  </a:outerShdw>
                </a:effectLst>
                <a:cs typeface="PT Bold Heading"/>
              </a:rPr>
              <a:t>ريادة</a:t>
            </a:r>
            <a:r>
              <a:rPr lang="ar-EG" sz="3600" kern="10" dirty="0" smtClean="0">
                <a:ln w="12700">
                  <a:solidFill>
                    <a:srgbClr val="000000"/>
                  </a:solidFill>
                  <a:round/>
                  <a:headEnd/>
                  <a:tailEnd/>
                </a:ln>
                <a:solidFill>
                  <a:srgbClr val="FF0000"/>
                </a:solidFill>
                <a:effectLst>
                  <a:outerShdw dist="45791" dir="2021404" algn="ctr" rotWithShape="0">
                    <a:srgbClr val="808080"/>
                  </a:outerShdw>
                </a:effectLst>
                <a:cs typeface="PT Bold Heading"/>
              </a:rPr>
              <a:t> </a:t>
            </a:r>
            <a:r>
              <a:rPr lang="ar-EG" sz="3600" kern="10" dirty="0" err="1" smtClean="0">
                <a:ln w="12700">
                  <a:solidFill>
                    <a:srgbClr val="000000"/>
                  </a:solidFill>
                  <a:round/>
                  <a:headEnd/>
                  <a:tailEnd/>
                </a:ln>
                <a:solidFill>
                  <a:srgbClr val="FF0000"/>
                </a:solidFill>
                <a:effectLst>
                  <a:outerShdw dist="45791" dir="2021404" algn="ctr" rotWithShape="0">
                    <a:srgbClr val="808080"/>
                  </a:outerShdw>
                </a:effectLst>
                <a:cs typeface="PT Bold Heading"/>
              </a:rPr>
              <a:t>مريانا</a:t>
            </a:r>
            <a:r>
              <a:rPr lang="ar-EG" sz="3600" kern="10" dirty="0" smtClean="0">
                <a:ln w="12700">
                  <a:solidFill>
                    <a:srgbClr val="000000"/>
                  </a:solidFill>
                  <a:round/>
                  <a:headEnd/>
                  <a:tailEnd/>
                </a:ln>
                <a:solidFill>
                  <a:srgbClr val="FF0000"/>
                </a:solidFill>
                <a:effectLst>
                  <a:outerShdw dist="45791" dir="2021404" algn="ctr" rotWithShape="0">
                    <a:srgbClr val="808080"/>
                  </a:outerShdw>
                </a:effectLst>
                <a:cs typeface="PT Bold Heading"/>
              </a:rPr>
              <a:t> </a:t>
            </a:r>
            <a:r>
              <a:rPr lang="ar-EG" sz="3600" kern="10" dirty="0" err="1" smtClean="0">
                <a:ln w="12700">
                  <a:solidFill>
                    <a:srgbClr val="000000"/>
                  </a:solidFill>
                  <a:round/>
                  <a:headEnd/>
                  <a:tailEnd/>
                </a:ln>
                <a:solidFill>
                  <a:srgbClr val="FF0000"/>
                </a:solidFill>
                <a:effectLst>
                  <a:outerShdw dist="45791" dir="2021404" algn="ctr" rotWithShape="0">
                    <a:srgbClr val="808080"/>
                  </a:outerShdw>
                </a:effectLst>
                <a:cs typeface="PT Bold Heading"/>
              </a:rPr>
              <a:t>مرّاش</a:t>
            </a:r>
            <a:endParaRPr lang="ar-EG" sz="3600" kern="10" dirty="0">
              <a:ln w="12700">
                <a:solidFill>
                  <a:srgbClr val="000000"/>
                </a:solidFill>
                <a:round/>
                <a:headEnd/>
                <a:tailEnd/>
              </a:ln>
              <a:solidFill>
                <a:srgbClr val="FF0000"/>
              </a:solidFill>
              <a:effectLst>
                <a:outerShdw dist="45791" dir="2021404" algn="ctr" rotWithShape="0">
                  <a:srgbClr val="808080"/>
                </a:outerShdw>
              </a:effectLst>
              <a:cs typeface="PT Bold Heading"/>
            </a:endParaRPr>
          </a:p>
        </p:txBody>
      </p:sp>
      <p:sp>
        <p:nvSpPr>
          <p:cNvPr id="3079" name="Rectangle 7"/>
          <p:cNvSpPr>
            <a:spLocks noChangeArrowheads="1"/>
          </p:cNvSpPr>
          <p:nvPr/>
        </p:nvSpPr>
        <p:spPr bwMode="auto">
          <a:xfrm>
            <a:off x="0" y="3964924"/>
            <a:ext cx="9144000" cy="2893100"/>
          </a:xfrm>
          <a:prstGeom prst="rect">
            <a:avLst/>
          </a:prstGeom>
          <a:noFill/>
          <a:ln w="9525">
            <a:noFill/>
            <a:miter lim="800000"/>
            <a:headEnd/>
            <a:tailEnd/>
          </a:ln>
        </p:spPr>
        <p:txBody>
          <a:bodyPr>
            <a:spAutoFit/>
          </a:bodyPr>
          <a:lstStyle/>
          <a:p>
            <a:pPr algn="just">
              <a:spcBef>
                <a:spcPct val="50000"/>
              </a:spcBef>
            </a:pPr>
            <a:r>
              <a:rPr lang="ar-SA" sz="2600" b="1" dirty="0">
                <a:solidFill>
                  <a:srgbClr val="FFFF00"/>
                </a:solidFill>
              </a:rPr>
              <a:t>وإذا أخذنا </a:t>
            </a:r>
            <a:r>
              <a:rPr lang="ar-SA" sz="2600" b="1" dirty="0" err="1">
                <a:solidFill>
                  <a:srgbClr val="FFFF00"/>
                </a:solidFill>
              </a:rPr>
              <a:t>مريانا</a:t>
            </a:r>
            <a:r>
              <a:rPr lang="ar-SA" sz="2600" b="1" dirty="0">
                <a:solidFill>
                  <a:srgbClr val="FFFF00"/>
                </a:solidFill>
              </a:rPr>
              <a:t> </a:t>
            </a:r>
            <a:r>
              <a:rPr lang="ar-SA" sz="2600" b="1" dirty="0" err="1">
                <a:solidFill>
                  <a:srgbClr val="FFFF00"/>
                </a:solidFill>
              </a:rPr>
              <a:t>مرّاش</a:t>
            </a:r>
            <a:r>
              <a:rPr lang="ar-SA" sz="2600" b="1" dirty="0">
                <a:solidFill>
                  <a:srgbClr val="FFFF00"/>
                </a:solidFill>
              </a:rPr>
              <a:t> (1840-1919م) الحلبية مثالاً على ذلك، بوصفها رائدة الصحافة العربية تاريخياً، وطرحنا هذا السؤال: هل </a:t>
            </a:r>
            <a:r>
              <a:rPr lang="ar-SA" sz="2600" b="1" dirty="0" err="1">
                <a:solidFill>
                  <a:srgbClr val="FFFF00"/>
                </a:solidFill>
              </a:rPr>
              <a:t>مريانا</a:t>
            </a:r>
            <a:r>
              <a:rPr lang="ar-SA" sz="2600" b="1" dirty="0">
                <a:solidFill>
                  <a:srgbClr val="FFFF00"/>
                </a:solidFill>
              </a:rPr>
              <a:t> رائدة – في الحقيقة - كونها أول امرأة تنشر عملاً كتابياً في الصحافة العربية؟! أم إنها رائدة – في الواقع - كون عملها الأول في الصحافة؛ كان بمثابة عمل خارق ذي أثر وتأثير في تاريخ الصحافة العربية؟! العجيب أن كل من كتب عن </a:t>
            </a:r>
            <a:r>
              <a:rPr lang="ar-SA" sz="2600" b="1" dirty="0" err="1">
                <a:solidFill>
                  <a:srgbClr val="FFFF00"/>
                </a:solidFill>
              </a:rPr>
              <a:t>مريانا</a:t>
            </a:r>
            <a:r>
              <a:rPr lang="ar-SA" sz="2600" b="1" dirty="0">
                <a:solidFill>
                  <a:srgbClr val="FFFF00"/>
                </a:solidFill>
              </a:rPr>
              <a:t> </a:t>
            </a:r>
            <a:r>
              <a:rPr lang="ar-SA" sz="2600" b="1" dirty="0" err="1">
                <a:solidFill>
                  <a:srgbClr val="FFFF00"/>
                </a:solidFill>
              </a:rPr>
              <a:t>مرّاش</a:t>
            </a:r>
            <a:r>
              <a:rPr lang="ar-SA" sz="2600" b="1" dirty="0">
                <a:solidFill>
                  <a:srgbClr val="FFFF00"/>
                </a:solidFill>
              </a:rPr>
              <a:t> اهتم </a:t>
            </a:r>
            <a:r>
              <a:rPr lang="ar-SA" sz="2600" b="1" dirty="0" err="1">
                <a:solidFill>
                  <a:srgbClr val="FFFF00"/>
                </a:solidFill>
              </a:rPr>
              <a:t>بريادتها</a:t>
            </a:r>
            <a:r>
              <a:rPr lang="ar-SA" sz="2600" b="1" dirty="0">
                <a:solidFill>
                  <a:srgbClr val="FFFF00"/>
                </a:solidFill>
              </a:rPr>
              <a:t> في الحقيقة التاريخية؛ كونها صاحبة أول عمل منشور في الصحف العربية، ولم يهتم </a:t>
            </a:r>
            <a:r>
              <a:rPr lang="ar-SA" sz="2600" b="1" dirty="0" err="1">
                <a:solidFill>
                  <a:srgbClr val="FFFF00"/>
                </a:solidFill>
              </a:rPr>
              <a:t>بريادتها</a:t>
            </a:r>
            <a:r>
              <a:rPr lang="ar-SA" sz="2600" b="1" dirty="0">
                <a:solidFill>
                  <a:srgbClr val="FFFF00"/>
                </a:solidFill>
              </a:rPr>
              <a:t> في الواقع من حيث الأثر والتأثير!!</a:t>
            </a:r>
            <a:endParaRPr lang="en-US" sz="2600" b="1" dirty="0">
              <a:solidFill>
                <a:srgbClr val="FFFF00"/>
              </a:solidFill>
              <a:latin typeface="Simplified Arabic" pitchFamily="2" charset="-78"/>
              <a:cs typeface="Simplified Arabic" pitchFamily="2" charset="-78"/>
            </a:endParaRPr>
          </a:p>
        </p:txBody>
      </p:sp>
      <p:pic>
        <p:nvPicPr>
          <p:cNvPr id="6" name="صورة 5" descr="مريانا مراش.jpg"/>
          <p:cNvPicPr>
            <a:picLocks noChangeAspect="1"/>
          </p:cNvPicPr>
          <p:nvPr/>
        </p:nvPicPr>
        <p:blipFill>
          <a:blip r:embed="rId2"/>
          <a:stretch>
            <a:fillRect/>
          </a:stretch>
        </p:blipFill>
        <p:spPr>
          <a:xfrm>
            <a:off x="52240" y="71414"/>
            <a:ext cx="3176128" cy="39290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1000"/>
                                  </p:stCondLst>
                                  <p:childTnLst>
                                    <p:set>
                                      <p:cBhvr>
                                        <p:cTn id="6" dur="1" fill="hold">
                                          <p:stCondLst>
                                            <p:cond delay="0"/>
                                          </p:stCondLst>
                                        </p:cTn>
                                        <p:tgtEl>
                                          <p:spTgt spid="3078"/>
                                        </p:tgtEl>
                                        <p:attrNameLst>
                                          <p:attrName>style.visibility</p:attrName>
                                        </p:attrNameLst>
                                      </p:cBhvr>
                                      <p:to>
                                        <p:strVal val="visible"/>
                                      </p:to>
                                    </p:set>
                                    <p:animEffect transition="in" filter="slide(fromBottom)">
                                      <p:cBhvr>
                                        <p:cTn id="7" dur="500"/>
                                        <p:tgtEl>
                                          <p:spTgt spid="3078"/>
                                        </p:tgtEl>
                                      </p:cBhvr>
                                    </p:animEffect>
                                  </p:childTnLst>
                                </p:cTn>
                              </p:par>
                            </p:childTnLst>
                          </p:cTn>
                        </p:par>
                        <p:par>
                          <p:cTn id="8" fill="hold">
                            <p:stCondLst>
                              <p:cond delay="1500"/>
                            </p:stCondLst>
                            <p:childTnLst>
                              <p:par>
                                <p:cTn id="9" presetID="21"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8)">
                                      <p:cBhvr>
                                        <p:cTn id="11" dur="2000"/>
                                        <p:tgtEl>
                                          <p:spTgt spid="6"/>
                                        </p:tgtEl>
                                      </p:cBhvr>
                                    </p:animEffect>
                                  </p:childTnLst>
                                </p:cTn>
                              </p:par>
                            </p:childTnLst>
                          </p:cTn>
                        </p:par>
                        <p:par>
                          <p:cTn id="12" fill="hold">
                            <p:stCondLst>
                              <p:cond delay="3500"/>
                            </p:stCondLst>
                            <p:childTnLst>
                              <p:par>
                                <p:cTn id="13" presetID="2" presetClass="entr" presetSubtype="8" fill="hold" grpId="0" nodeType="afterEffect">
                                  <p:stCondLst>
                                    <p:cond delay="1000"/>
                                  </p:stCondLst>
                                  <p:childTnLst>
                                    <p:set>
                                      <p:cBhvr>
                                        <p:cTn id="14" dur="1" fill="hold">
                                          <p:stCondLst>
                                            <p:cond delay="0"/>
                                          </p:stCondLst>
                                        </p:cTn>
                                        <p:tgtEl>
                                          <p:spTgt spid="3074">
                                            <p:txEl>
                                              <p:pRg st="0" end="0"/>
                                            </p:txEl>
                                          </p:spTgt>
                                        </p:tgtEl>
                                        <p:attrNameLst>
                                          <p:attrName>style.visibility</p:attrName>
                                        </p:attrNameLst>
                                      </p:cBhvr>
                                      <p:to>
                                        <p:strVal val="visible"/>
                                      </p:to>
                                    </p:set>
                                    <p:anim calcmode="lin" valueType="num">
                                      <p:cBhvr additive="base">
                                        <p:cTn id="15" dur="500" fill="hold"/>
                                        <p:tgtEl>
                                          <p:spTgt spid="3074">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074">
                                            <p:txEl>
                                              <p:pRg st="0" end="0"/>
                                            </p:txEl>
                                          </p:spTgt>
                                        </p:tgtEl>
                                        <p:attrNameLst>
                                          <p:attrName>ppt_y</p:attrName>
                                        </p:attrNameLst>
                                      </p:cBhvr>
                                      <p:tavLst>
                                        <p:tav tm="0">
                                          <p:val>
                                            <p:strVal val="#ppt_y"/>
                                          </p:val>
                                        </p:tav>
                                        <p:tav tm="100000">
                                          <p:val>
                                            <p:strVal val="#ppt_y"/>
                                          </p:val>
                                        </p:tav>
                                      </p:tavLst>
                                    </p:anim>
                                  </p:childTnLst>
                                </p:cTn>
                              </p:par>
                            </p:childTnLst>
                          </p:cTn>
                        </p:par>
                        <p:par>
                          <p:cTn id="17" fill="hold">
                            <p:stCondLst>
                              <p:cond delay="5000"/>
                            </p:stCondLst>
                            <p:childTnLst>
                              <p:par>
                                <p:cTn id="18" presetID="15" presetClass="entr" presetSubtype="0" fill="hold" grpId="0" nodeType="afterEffect">
                                  <p:stCondLst>
                                    <p:cond delay="3000"/>
                                  </p:stCondLst>
                                  <p:childTnLst>
                                    <p:set>
                                      <p:cBhvr>
                                        <p:cTn id="19" dur="1" fill="hold">
                                          <p:stCondLst>
                                            <p:cond delay="0"/>
                                          </p:stCondLst>
                                        </p:cTn>
                                        <p:tgtEl>
                                          <p:spTgt spid="3079"/>
                                        </p:tgtEl>
                                        <p:attrNameLst>
                                          <p:attrName>style.visibility</p:attrName>
                                        </p:attrNameLst>
                                      </p:cBhvr>
                                      <p:to>
                                        <p:strVal val="visible"/>
                                      </p:to>
                                    </p:set>
                                    <p:anim calcmode="lin" valueType="num">
                                      <p:cBhvr>
                                        <p:cTn id="20" dur="1000" fill="hold"/>
                                        <p:tgtEl>
                                          <p:spTgt spid="3079"/>
                                        </p:tgtEl>
                                        <p:attrNameLst>
                                          <p:attrName>ppt_w</p:attrName>
                                        </p:attrNameLst>
                                      </p:cBhvr>
                                      <p:tavLst>
                                        <p:tav tm="0">
                                          <p:val>
                                            <p:fltVal val="0"/>
                                          </p:val>
                                        </p:tav>
                                        <p:tav tm="100000">
                                          <p:val>
                                            <p:strVal val="#ppt_w"/>
                                          </p:val>
                                        </p:tav>
                                      </p:tavLst>
                                    </p:anim>
                                    <p:anim calcmode="lin" valueType="num">
                                      <p:cBhvr>
                                        <p:cTn id="21" dur="1000" fill="hold"/>
                                        <p:tgtEl>
                                          <p:spTgt spid="3079"/>
                                        </p:tgtEl>
                                        <p:attrNameLst>
                                          <p:attrName>ppt_h</p:attrName>
                                        </p:attrNameLst>
                                      </p:cBhvr>
                                      <p:tavLst>
                                        <p:tav tm="0">
                                          <p:val>
                                            <p:fltVal val="0"/>
                                          </p:val>
                                        </p:tav>
                                        <p:tav tm="100000">
                                          <p:val>
                                            <p:strVal val="#ppt_h"/>
                                          </p:val>
                                        </p:tav>
                                      </p:tavLst>
                                    </p:anim>
                                    <p:anim calcmode="lin" valueType="num">
                                      <p:cBhvr>
                                        <p:cTn id="22" dur="1000" fill="hold"/>
                                        <p:tgtEl>
                                          <p:spTgt spid="3079"/>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07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autoUpdateAnimBg="0" advAuto="1000"/>
      <p:bldP spid="3078" grpId="0" animBg="1"/>
      <p:bldP spid="3079"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800000"/>
            </a:gs>
          </a:gsLst>
          <a:lin ang="5400000" scaled="1"/>
        </a:gradFill>
        <a:effectLst/>
      </p:bgPr>
    </p:bg>
    <p:spTree>
      <p:nvGrpSpPr>
        <p:cNvPr id="1" name=""/>
        <p:cNvGrpSpPr/>
        <p:nvPr/>
      </p:nvGrpSpPr>
      <p:grpSpPr>
        <a:xfrm>
          <a:off x="0" y="0"/>
          <a:ext cx="0" cy="0"/>
          <a:chOff x="0" y="0"/>
          <a:chExt cx="0" cy="0"/>
        </a:xfrm>
      </p:grpSpPr>
      <p:sp>
        <p:nvSpPr>
          <p:cNvPr id="6147" name="AutoShape 1027"/>
          <p:cNvSpPr>
            <a:spLocks noChangeArrowheads="1"/>
          </p:cNvSpPr>
          <p:nvPr/>
        </p:nvSpPr>
        <p:spPr bwMode="auto">
          <a:xfrm>
            <a:off x="6072198" y="2162196"/>
            <a:ext cx="3000364" cy="4695804"/>
          </a:xfrm>
          <a:prstGeom prst="flowChartAlternateProcess">
            <a:avLst/>
          </a:prstGeom>
          <a:solidFill>
            <a:schemeClr val="tx2"/>
          </a:solidFill>
          <a:ln w="9525">
            <a:solidFill>
              <a:schemeClr val="tx1"/>
            </a:solidFill>
            <a:miter lim="800000"/>
            <a:headEnd/>
            <a:tailEnd/>
          </a:ln>
        </p:spPr>
        <p:txBody>
          <a:bodyPr wrap="none" anchor="ctr"/>
          <a:lstStyle/>
          <a:p>
            <a:endParaRPr lang="en-US" sz="2000">
              <a:solidFill>
                <a:schemeClr val="bg1"/>
              </a:solidFill>
            </a:endParaRPr>
          </a:p>
        </p:txBody>
      </p:sp>
      <p:sp>
        <p:nvSpPr>
          <p:cNvPr id="6152" name="Oval 1032" descr="اللغة">
            <a:hlinkClick r:id="rId2" action="ppaction://hlinksldjump"/>
          </p:cNvPr>
          <p:cNvSpPr>
            <a:spLocks noChangeArrowheads="1"/>
          </p:cNvSpPr>
          <p:nvPr/>
        </p:nvSpPr>
        <p:spPr bwMode="auto">
          <a:xfrm>
            <a:off x="6072198" y="1000108"/>
            <a:ext cx="2767002" cy="1081086"/>
          </a:xfrm>
          <a:prstGeom prst="ellipse">
            <a:avLst/>
          </a:prstGeom>
          <a:solidFill>
            <a:srgbClr val="FFFF99"/>
          </a:solidFill>
          <a:ln w="9525">
            <a:solidFill>
              <a:schemeClr val="tx1"/>
            </a:solidFill>
            <a:round/>
            <a:headEnd/>
            <a:tailEnd/>
          </a:ln>
        </p:spPr>
        <p:txBody>
          <a:bodyPr wrap="none" anchor="ctr"/>
          <a:lstStyle/>
          <a:p>
            <a:pPr algn="ctr"/>
            <a:r>
              <a:rPr lang="ar-EG" sz="2800" dirty="0" smtClean="0">
                <a:solidFill>
                  <a:srgbClr val="FF3300"/>
                </a:solidFill>
                <a:latin typeface="Simplified Arabic" pitchFamily="2" charset="-78"/>
                <a:cs typeface="PT Bold Heading" pitchFamily="2" charset="-78"/>
              </a:rPr>
              <a:t>كتابات سابقة</a:t>
            </a:r>
            <a:endParaRPr lang="en-US" sz="2800" dirty="0">
              <a:solidFill>
                <a:srgbClr val="FF3300"/>
              </a:solidFill>
              <a:latin typeface="Simplified Arabic" pitchFamily="2" charset="-78"/>
              <a:cs typeface="PT Bold Heading" pitchFamily="2" charset="-78"/>
            </a:endParaRPr>
          </a:p>
        </p:txBody>
      </p:sp>
      <p:sp>
        <p:nvSpPr>
          <p:cNvPr id="6155" name="Rectangle 1035"/>
          <p:cNvSpPr>
            <a:spLocks noChangeArrowheads="1"/>
          </p:cNvSpPr>
          <p:nvPr/>
        </p:nvSpPr>
        <p:spPr bwMode="auto">
          <a:xfrm>
            <a:off x="142876" y="180977"/>
            <a:ext cx="8786842" cy="747693"/>
          </a:xfrm>
          <a:prstGeom prst="rect">
            <a:avLst/>
          </a:prstGeom>
          <a:gradFill rotWithShape="0">
            <a:gsLst>
              <a:gs pos="0">
                <a:schemeClr val="bg1"/>
              </a:gs>
              <a:gs pos="50000">
                <a:schemeClr val="hlink"/>
              </a:gs>
              <a:gs pos="100000">
                <a:schemeClr val="bg1"/>
              </a:gs>
            </a:gsLst>
            <a:lin ang="5400000" scaled="1"/>
          </a:gradFill>
          <a:ln w="9525">
            <a:noFill/>
            <a:miter lim="800000"/>
            <a:headEnd/>
            <a:tailEnd/>
          </a:ln>
          <a:effectLst/>
        </p:spPr>
        <p:txBody>
          <a:bodyPr/>
          <a:lstStyle/>
          <a:p>
            <a:pPr marL="342900" indent="-342900" algn="ctr">
              <a:spcBef>
                <a:spcPct val="20000"/>
              </a:spcBef>
              <a:defRPr/>
            </a:pPr>
            <a:r>
              <a:rPr lang="ar-SA" sz="2800" b="1" dirty="0"/>
              <a:t>فيليب </a:t>
            </a:r>
            <a:r>
              <a:rPr lang="ar-SA" sz="2800" b="1" dirty="0" err="1"/>
              <a:t>دي</a:t>
            </a:r>
            <a:r>
              <a:rPr lang="ar-SA" sz="2800" b="1" dirty="0"/>
              <a:t> طرازي (</a:t>
            </a:r>
            <a:r>
              <a:rPr lang="ar-SA" sz="2800" b="1" dirty="0" err="1"/>
              <a:t>مريانا</a:t>
            </a:r>
            <a:r>
              <a:rPr lang="ar-SA" sz="2800" b="1" dirty="0"/>
              <a:t> </a:t>
            </a:r>
            <a:r>
              <a:rPr lang="ar-SA" sz="2800" b="1" dirty="0" err="1"/>
              <a:t>مراش</a:t>
            </a:r>
            <a:r>
              <a:rPr lang="ar-SA" sz="2800" b="1" dirty="0"/>
              <a:t> أوّل سيدة عربية كتبت في الصحف السيارة)</a:t>
            </a:r>
            <a:endParaRPr lang="en-US" sz="2800" b="1" dirty="0">
              <a:latin typeface="Simplified Arabic" pitchFamily="2" charset="-78"/>
              <a:cs typeface="Simplified Arabic" pitchFamily="2" charset="-78"/>
            </a:endParaRPr>
          </a:p>
        </p:txBody>
      </p:sp>
      <p:sp>
        <p:nvSpPr>
          <p:cNvPr id="6158" name="Text Box 1038"/>
          <p:cNvSpPr txBox="1">
            <a:spLocks noChangeArrowheads="1"/>
          </p:cNvSpPr>
          <p:nvPr/>
        </p:nvSpPr>
        <p:spPr bwMode="auto">
          <a:xfrm>
            <a:off x="6143636" y="2324955"/>
            <a:ext cx="2928926" cy="4247317"/>
          </a:xfrm>
          <a:prstGeom prst="rect">
            <a:avLst/>
          </a:prstGeom>
          <a:noFill/>
          <a:ln w="9525">
            <a:noFill/>
            <a:miter lim="800000"/>
            <a:headEnd/>
            <a:tailEnd/>
          </a:ln>
        </p:spPr>
        <p:txBody>
          <a:bodyPr wrap="square">
            <a:spAutoFit/>
          </a:bodyPr>
          <a:lstStyle/>
          <a:p>
            <a:pPr algn="just">
              <a:spcBef>
                <a:spcPct val="50000"/>
              </a:spcBef>
            </a:pPr>
            <a:r>
              <a:rPr lang="ar-SA" sz="1800" b="1" dirty="0">
                <a:solidFill>
                  <a:schemeClr val="accent3"/>
                </a:solidFill>
              </a:rPr>
              <a:t>معظم تراجم المشاهير؛ </a:t>
            </a:r>
            <a:r>
              <a:rPr lang="ar-SA" sz="1800" b="1" dirty="0" smtClean="0">
                <a:solidFill>
                  <a:schemeClr val="accent3"/>
                </a:solidFill>
              </a:rPr>
              <a:t>كانت </a:t>
            </a:r>
            <a:r>
              <a:rPr lang="ar-SA" sz="1800" b="1" dirty="0">
                <a:solidFill>
                  <a:schemeClr val="accent3"/>
                </a:solidFill>
              </a:rPr>
              <a:t>منقولة من الكتابات السابقة، أي قبل عام 1913م، وهو عام ظهور كتاب طرازي. فعلى سبيل المثال نجد ترجمة لفرنسيس </a:t>
            </a:r>
            <a:r>
              <a:rPr lang="ar-SA" sz="1800" b="1" dirty="0" err="1">
                <a:solidFill>
                  <a:schemeClr val="accent3"/>
                </a:solidFill>
              </a:rPr>
              <a:t>مراش</a:t>
            </a:r>
            <a:r>
              <a:rPr lang="ar-SA" sz="1800" b="1" dirty="0">
                <a:solidFill>
                  <a:schemeClr val="accent3"/>
                </a:solidFill>
              </a:rPr>
              <a:t> (1836-1873م) – شقيق </a:t>
            </a:r>
            <a:r>
              <a:rPr lang="ar-SA" sz="1800" b="1" dirty="0" err="1">
                <a:solidFill>
                  <a:schemeClr val="accent3"/>
                </a:solidFill>
              </a:rPr>
              <a:t>مريانا</a:t>
            </a:r>
            <a:r>
              <a:rPr lang="ar-SA" sz="1800" b="1" dirty="0">
                <a:solidFill>
                  <a:schemeClr val="accent3"/>
                </a:solidFill>
              </a:rPr>
              <a:t> – وقد نقلها طرازي من كتاب لويس </a:t>
            </a:r>
            <a:r>
              <a:rPr lang="ar-SA" sz="1800" b="1" dirty="0" err="1">
                <a:solidFill>
                  <a:schemeClr val="accent3"/>
                </a:solidFill>
              </a:rPr>
              <a:t>شيخو</a:t>
            </a:r>
            <a:r>
              <a:rPr lang="ar-SA" sz="1800" b="1" dirty="0">
                <a:solidFill>
                  <a:schemeClr val="accent3"/>
                </a:solidFill>
              </a:rPr>
              <a:t> (تاريخ الآداب العربية) المنشور عام 1910م. كما نجد ترجمة أخرى لعبد الله </a:t>
            </a:r>
            <a:r>
              <a:rPr lang="ar-SA" sz="1800" b="1" dirty="0" err="1">
                <a:solidFill>
                  <a:schemeClr val="accent3"/>
                </a:solidFill>
              </a:rPr>
              <a:t>مراش</a:t>
            </a:r>
            <a:r>
              <a:rPr lang="ar-SA" sz="1800" b="1" dirty="0">
                <a:solidFill>
                  <a:schemeClr val="accent3"/>
                </a:solidFill>
              </a:rPr>
              <a:t> (1839-1899م) – شقيق </a:t>
            </a:r>
            <a:r>
              <a:rPr lang="ar-SA" sz="1800" b="1" dirty="0" err="1">
                <a:solidFill>
                  <a:schemeClr val="accent3"/>
                </a:solidFill>
              </a:rPr>
              <a:t>مريانا</a:t>
            </a:r>
            <a:r>
              <a:rPr lang="ar-SA" sz="1800" b="1" dirty="0">
                <a:solidFill>
                  <a:schemeClr val="accent3"/>
                </a:solidFill>
              </a:rPr>
              <a:t> أيضاً – نقلها طرازي من مجلة (الضياء) عام 1900. أما ترجمته </a:t>
            </a:r>
            <a:r>
              <a:rPr lang="ar-SA" sz="1800" b="1" dirty="0" err="1">
                <a:solidFill>
                  <a:schemeClr val="accent3"/>
                </a:solidFill>
              </a:rPr>
              <a:t>لمريانا</a:t>
            </a:r>
            <a:r>
              <a:rPr lang="ar-SA" sz="1800" b="1" dirty="0">
                <a:solidFill>
                  <a:schemeClr val="accent3"/>
                </a:solidFill>
              </a:rPr>
              <a:t> </a:t>
            </a:r>
            <a:r>
              <a:rPr lang="ar-SA" sz="1800" b="1" dirty="0" err="1">
                <a:solidFill>
                  <a:schemeClr val="accent3"/>
                </a:solidFill>
              </a:rPr>
              <a:t>مراش</a:t>
            </a:r>
            <a:r>
              <a:rPr lang="ar-SA" sz="1800" b="1" dirty="0">
                <a:solidFill>
                  <a:schemeClr val="accent3"/>
                </a:solidFill>
              </a:rPr>
              <a:t> فلم نجد لها أصلاً في الكتابات السابقة، ولم يكتب أحد عن </a:t>
            </a:r>
            <a:r>
              <a:rPr lang="ar-SA" sz="1800" b="1" dirty="0" err="1">
                <a:solidFill>
                  <a:schemeClr val="accent3"/>
                </a:solidFill>
              </a:rPr>
              <a:t>مريانا</a:t>
            </a:r>
            <a:r>
              <a:rPr lang="ar-SA" sz="1800" b="1" dirty="0">
                <a:solidFill>
                  <a:schemeClr val="accent3"/>
                </a:solidFill>
              </a:rPr>
              <a:t> قبل طرازي</a:t>
            </a:r>
            <a:endParaRPr lang="en-US" sz="1800" b="1" dirty="0">
              <a:solidFill>
                <a:schemeClr val="accent3"/>
              </a:solidFill>
              <a:latin typeface="Simplified Arabic" pitchFamily="2" charset="-78"/>
              <a:cs typeface="Simplified Arabic" pitchFamily="2" charset="-78"/>
            </a:endParaRPr>
          </a:p>
        </p:txBody>
      </p:sp>
      <p:sp>
        <p:nvSpPr>
          <p:cNvPr id="9" name="Oval 1032" descr="اللغة">
            <a:hlinkClick r:id="rId2" action="ppaction://hlinksldjump"/>
          </p:cNvPr>
          <p:cNvSpPr>
            <a:spLocks noChangeArrowheads="1"/>
          </p:cNvSpPr>
          <p:nvPr/>
        </p:nvSpPr>
        <p:spPr bwMode="auto">
          <a:xfrm>
            <a:off x="3000364" y="1000108"/>
            <a:ext cx="2767002" cy="1081086"/>
          </a:xfrm>
          <a:prstGeom prst="ellipse">
            <a:avLst/>
          </a:prstGeom>
          <a:solidFill>
            <a:srgbClr val="FFFF99"/>
          </a:solidFill>
          <a:ln w="9525">
            <a:solidFill>
              <a:schemeClr val="tx1"/>
            </a:solidFill>
            <a:round/>
            <a:headEnd/>
            <a:tailEnd/>
          </a:ln>
        </p:spPr>
        <p:txBody>
          <a:bodyPr wrap="none" anchor="ctr"/>
          <a:lstStyle/>
          <a:p>
            <a:pPr algn="ctr"/>
            <a:r>
              <a:rPr lang="ar-EG" sz="2800" dirty="0" smtClean="0">
                <a:solidFill>
                  <a:srgbClr val="FF3300"/>
                </a:solidFill>
                <a:latin typeface="Simplified Arabic" pitchFamily="2" charset="-78"/>
                <a:cs typeface="PT Bold Heading" pitchFamily="2" charset="-78"/>
              </a:rPr>
              <a:t>اطلع بنفسه</a:t>
            </a:r>
            <a:endParaRPr lang="en-US" sz="2800" dirty="0">
              <a:solidFill>
                <a:srgbClr val="FF3300"/>
              </a:solidFill>
              <a:latin typeface="Simplified Arabic" pitchFamily="2" charset="-78"/>
              <a:cs typeface="PT Bold Heading" pitchFamily="2" charset="-78"/>
            </a:endParaRPr>
          </a:p>
        </p:txBody>
      </p:sp>
      <p:sp>
        <p:nvSpPr>
          <p:cNvPr id="10" name="Oval 1032" descr="اللغة">
            <a:hlinkClick r:id="rId2" action="ppaction://hlinksldjump"/>
          </p:cNvPr>
          <p:cNvSpPr>
            <a:spLocks noChangeArrowheads="1"/>
          </p:cNvSpPr>
          <p:nvPr/>
        </p:nvSpPr>
        <p:spPr bwMode="auto">
          <a:xfrm>
            <a:off x="71406" y="1000108"/>
            <a:ext cx="2767002" cy="1081086"/>
          </a:xfrm>
          <a:prstGeom prst="ellipse">
            <a:avLst/>
          </a:prstGeom>
          <a:solidFill>
            <a:srgbClr val="FFFF99"/>
          </a:solidFill>
          <a:ln w="9525">
            <a:solidFill>
              <a:schemeClr val="tx1"/>
            </a:solidFill>
            <a:round/>
            <a:headEnd/>
            <a:tailEnd/>
          </a:ln>
        </p:spPr>
        <p:txBody>
          <a:bodyPr wrap="none" anchor="ctr"/>
          <a:lstStyle/>
          <a:p>
            <a:pPr algn="ctr"/>
            <a:r>
              <a:rPr lang="ar-EG" sz="2800" dirty="0" smtClean="0">
                <a:solidFill>
                  <a:srgbClr val="FF3300"/>
                </a:solidFill>
                <a:latin typeface="Simplified Arabic" pitchFamily="2" charset="-78"/>
                <a:cs typeface="PT Bold Heading" pitchFamily="2" charset="-78"/>
              </a:rPr>
              <a:t>شخص آخر كتب</a:t>
            </a:r>
            <a:endParaRPr lang="en-US" sz="2800" dirty="0">
              <a:solidFill>
                <a:srgbClr val="FF3300"/>
              </a:solidFill>
              <a:latin typeface="Simplified Arabic" pitchFamily="2" charset="-78"/>
              <a:cs typeface="PT Bold Heading" pitchFamily="2" charset="-78"/>
            </a:endParaRPr>
          </a:p>
        </p:txBody>
      </p:sp>
      <p:sp>
        <p:nvSpPr>
          <p:cNvPr id="11" name="AutoShape 1027"/>
          <p:cNvSpPr>
            <a:spLocks noChangeArrowheads="1"/>
          </p:cNvSpPr>
          <p:nvPr/>
        </p:nvSpPr>
        <p:spPr bwMode="auto">
          <a:xfrm>
            <a:off x="2928926" y="2143116"/>
            <a:ext cx="3071802" cy="4695804"/>
          </a:xfrm>
          <a:prstGeom prst="flowChartAlternateProcess">
            <a:avLst/>
          </a:prstGeom>
          <a:solidFill>
            <a:schemeClr val="tx2"/>
          </a:solidFill>
          <a:ln w="9525">
            <a:solidFill>
              <a:schemeClr val="tx1"/>
            </a:solidFill>
            <a:miter lim="800000"/>
            <a:headEnd/>
            <a:tailEnd/>
          </a:ln>
        </p:spPr>
        <p:txBody>
          <a:bodyPr wrap="none" anchor="ctr"/>
          <a:lstStyle/>
          <a:p>
            <a:endParaRPr lang="en-US" sz="2000">
              <a:solidFill>
                <a:schemeClr val="bg1"/>
              </a:solidFill>
            </a:endParaRPr>
          </a:p>
        </p:txBody>
      </p:sp>
      <p:sp>
        <p:nvSpPr>
          <p:cNvPr id="12" name="Text Box 1038"/>
          <p:cNvSpPr txBox="1">
            <a:spLocks noChangeArrowheads="1"/>
          </p:cNvSpPr>
          <p:nvPr/>
        </p:nvSpPr>
        <p:spPr bwMode="auto">
          <a:xfrm>
            <a:off x="3000396" y="2305875"/>
            <a:ext cx="2928926" cy="4401205"/>
          </a:xfrm>
          <a:prstGeom prst="rect">
            <a:avLst/>
          </a:prstGeom>
          <a:noFill/>
          <a:ln w="9525">
            <a:noFill/>
            <a:miter lim="800000"/>
            <a:headEnd/>
            <a:tailEnd/>
          </a:ln>
        </p:spPr>
        <p:txBody>
          <a:bodyPr wrap="square">
            <a:spAutoFit/>
          </a:bodyPr>
          <a:lstStyle/>
          <a:p>
            <a:pPr algn="just">
              <a:spcBef>
                <a:spcPct val="50000"/>
              </a:spcBef>
            </a:pPr>
            <a:r>
              <a:rPr lang="ar-SA" sz="2000" b="1" dirty="0">
                <a:solidFill>
                  <a:schemeClr val="accent3"/>
                </a:solidFill>
              </a:rPr>
              <a:t>يقول طرازي: (وأول مقالة رأيناها لها (شامة الجنان) نشرتها في مجلة (الجنان) سنة 1870م)، وهذا يعني أنه لم يكن دقيقاً؛ لأن أول مقالة صحفية منشورة كانت بعنوان (هنري </a:t>
            </a:r>
            <a:r>
              <a:rPr lang="ar-SA" sz="2000" b="1" dirty="0" err="1">
                <a:solidFill>
                  <a:schemeClr val="accent3"/>
                </a:solidFill>
              </a:rPr>
              <a:t>وإميليا</a:t>
            </a:r>
            <a:r>
              <a:rPr lang="ar-SA" sz="2000" b="1" dirty="0">
                <a:solidFill>
                  <a:schemeClr val="accent3"/>
                </a:solidFill>
              </a:rPr>
              <a:t>) من قلم الست </a:t>
            </a:r>
            <a:r>
              <a:rPr lang="ar-SA" sz="2000" b="1" dirty="0" err="1">
                <a:solidFill>
                  <a:schemeClr val="accent3"/>
                </a:solidFill>
              </a:rPr>
              <a:t>أديليد</a:t>
            </a:r>
            <a:r>
              <a:rPr lang="ar-SA" sz="2000" b="1" dirty="0">
                <a:solidFill>
                  <a:schemeClr val="accent3"/>
                </a:solidFill>
              </a:rPr>
              <a:t> بستاني" وبذلك تكون السيدة (</a:t>
            </a:r>
            <a:r>
              <a:rPr lang="ar-SA" sz="2000" b="1" dirty="0" err="1">
                <a:solidFill>
                  <a:schemeClr val="accent3"/>
                </a:solidFill>
              </a:rPr>
              <a:t>أديليد</a:t>
            </a:r>
            <a:r>
              <a:rPr lang="ar-SA" sz="2000" b="1" dirty="0">
                <a:solidFill>
                  <a:schemeClr val="accent3"/>
                </a:solidFill>
              </a:rPr>
              <a:t> البستاني)، هي أول امرأة كتبت في الصحافة العربية، أي إنها رائدة الصحافة العربية من حيث الحقيقة التاريخية! وهذا يعني أن فيليب طرازي لم يطلع على مجلة الجنان، ولم يتحقق من كون </a:t>
            </a:r>
            <a:r>
              <a:rPr lang="ar-SA" sz="2000" b="1" dirty="0" err="1">
                <a:solidFill>
                  <a:schemeClr val="accent3"/>
                </a:solidFill>
              </a:rPr>
              <a:t>مريانا</a:t>
            </a:r>
            <a:r>
              <a:rPr lang="ar-SA" sz="2000" b="1" dirty="0">
                <a:solidFill>
                  <a:schemeClr val="accent3"/>
                </a:solidFill>
              </a:rPr>
              <a:t> لها السبق.</a:t>
            </a:r>
            <a:endParaRPr lang="en-US" sz="2000" b="1" dirty="0">
              <a:solidFill>
                <a:schemeClr val="accent3"/>
              </a:solidFill>
              <a:latin typeface="Simplified Arabic" pitchFamily="2" charset="-78"/>
              <a:cs typeface="Simplified Arabic" pitchFamily="2" charset="-78"/>
            </a:endParaRPr>
          </a:p>
        </p:txBody>
      </p:sp>
      <p:sp>
        <p:nvSpPr>
          <p:cNvPr id="15" name="AutoShape 1027"/>
          <p:cNvSpPr>
            <a:spLocks noChangeArrowheads="1"/>
          </p:cNvSpPr>
          <p:nvPr/>
        </p:nvSpPr>
        <p:spPr bwMode="auto">
          <a:xfrm>
            <a:off x="0" y="2162196"/>
            <a:ext cx="2857488" cy="4695804"/>
          </a:xfrm>
          <a:prstGeom prst="flowChartAlternateProcess">
            <a:avLst/>
          </a:prstGeom>
          <a:solidFill>
            <a:schemeClr val="tx2"/>
          </a:solidFill>
          <a:ln w="9525">
            <a:solidFill>
              <a:schemeClr val="tx1"/>
            </a:solidFill>
            <a:miter lim="800000"/>
            <a:headEnd/>
            <a:tailEnd/>
          </a:ln>
        </p:spPr>
        <p:txBody>
          <a:bodyPr wrap="none" anchor="ctr"/>
          <a:lstStyle/>
          <a:p>
            <a:endParaRPr lang="en-US" sz="2000">
              <a:solidFill>
                <a:schemeClr val="bg1"/>
              </a:solidFill>
            </a:endParaRPr>
          </a:p>
        </p:txBody>
      </p:sp>
      <p:sp>
        <p:nvSpPr>
          <p:cNvPr id="16" name="Text Box 1038"/>
          <p:cNvSpPr txBox="1">
            <a:spLocks noChangeArrowheads="1"/>
          </p:cNvSpPr>
          <p:nvPr/>
        </p:nvSpPr>
        <p:spPr bwMode="auto">
          <a:xfrm>
            <a:off x="-32" y="2324955"/>
            <a:ext cx="2928926" cy="4524315"/>
          </a:xfrm>
          <a:prstGeom prst="rect">
            <a:avLst/>
          </a:prstGeom>
          <a:noFill/>
          <a:ln w="9525">
            <a:noFill/>
            <a:miter lim="800000"/>
            <a:headEnd/>
            <a:tailEnd/>
          </a:ln>
        </p:spPr>
        <p:txBody>
          <a:bodyPr wrap="square">
            <a:spAutoFit/>
          </a:bodyPr>
          <a:lstStyle/>
          <a:p>
            <a:pPr algn="just">
              <a:spcBef>
                <a:spcPct val="50000"/>
              </a:spcBef>
            </a:pPr>
            <a:r>
              <a:rPr lang="ar-SA" sz="1600" b="1" dirty="0">
                <a:solidFill>
                  <a:schemeClr val="accent3"/>
                </a:solidFill>
              </a:rPr>
              <a:t>عبارة </a:t>
            </a:r>
            <a:r>
              <a:rPr lang="ar-SA" sz="1600" b="1" dirty="0" err="1">
                <a:solidFill>
                  <a:schemeClr val="accent3"/>
                </a:solidFill>
              </a:rPr>
              <a:t>ريادة</a:t>
            </a:r>
            <a:r>
              <a:rPr lang="ar-SA" sz="1600" b="1" dirty="0">
                <a:solidFill>
                  <a:schemeClr val="accent3"/>
                </a:solidFill>
              </a:rPr>
              <a:t> </a:t>
            </a:r>
            <a:r>
              <a:rPr lang="ar-SA" sz="1600" b="1" dirty="0" err="1">
                <a:solidFill>
                  <a:schemeClr val="accent3"/>
                </a:solidFill>
              </a:rPr>
              <a:t>مريانا</a:t>
            </a:r>
            <a:r>
              <a:rPr lang="ar-SA" sz="1600" b="1" dirty="0">
                <a:solidFill>
                  <a:schemeClr val="accent3"/>
                </a:solidFill>
              </a:rPr>
              <a:t> </a:t>
            </a:r>
            <a:r>
              <a:rPr lang="ar-SA" sz="1600" b="1" dirty="0" err="1">
                <a:solidFill>
                  <a:schemeClr val="accent3"/>
                </a:solidFill>
              </a:rPr>
              <a:t>مراش</a:t>
            </a:r>
            <a:r>
              <a:rPr lang="ar-SA" sz="1600" b="1" dirty="0">
                <a:solidFill>
                  <a:schemeClr val="accent3"/>
                </a:solidFill>
              </a:rPr>
              <a:t> للصحافة العربية؛ لم ينقلها طرازي من سابقين، ولم يتثبت من حقيقتها بنفسه، بل جاءته من شخص آخر، تدخل في الترجمة، وهذا الشخص له علاقة وطيدة بصاحبة الترجمة، إن لم يكن هو </a:t>
            </a:r>
            <a:r>
              <a:rPr lang="ar-SA" sz="1600" b="1" dirty="0" err="1">
                <a:solidFill>
                  <a:schemeClr val="accent3"/>
                </a:solidFill>
              </a:rPr>
              <a:t>مريانا</a:t>
            </a:r>
            <a:r>
              <a:rPr lang="ar-SA" sz="1600" b="1" dirty="0">
                <a:solidFill>
                  <a:schemeClr val="accent3"/>
                </a:solidFill>
              </a:rPr>
              <a:t> </a:t>
            </a:r>
            <a:r>
              <a:rPr lang="ar-SA" sz="1600" b="1" dirty="0" err="1">
                <a:solidFill>
                  <a:schemeClr val="accent3"/>
                </a:solidFill>
              </a:rPr>
              <a:t>مرّاش</a:t>
            </a:r>
            <a:r>
              <a:rPr lang="ar-SA" sz="1600" b="1" dirty="0">
                <a:solidFill>
                  <a:schemeClr val="accent3"/>
                </a:solidFill>
              </a:rPr>
              <a:t> نفسها!! والدليل على ذلك أن ترجمات أعلام الصحافة العربية المنشورة في كتاب طرازي، تنقسم إلى قسمين: الأول ترجمات المتوفّين، وهي ترجمات كان ينقلها طرازي من الكتابات السابقة، وكان يشير إليها دائماً. والآخر يتعلق بترجمات الأحياء، وهي ترجمات لا مصادر لها أو مراجع، وفي ظني أن فيليب طرازي كان يُراسل هؤلاء الأعلام الأحياء؛ كي يستقي منهم المعلومات المتعلقة بهم، أو يطالبهم بكتابة ترجماتهم بأنفسهم، كما فعل مع يعقوب </a:t>
            </a:r>
            <a:r>
              <a:rPr lang="ar-SA" sz="1600" b="1" dirty="0" err="1">
                <a:solidFill>
                  <a:schemeClr val="accent3"/>
                </a:solidFill>
              </a:rPr>
              <a:t>صنوع</a:t>
            </a:r>
            <a:endParaRPr lang="en-US" sz="1600" b="1" dirty="0">
              <a:solidFill>
                <a:schemeClr val="accent3"/>
              </a:solidFill>
              <a:latin typeface="Simplified Arabic" pitchFamily="2" charset="-78"/>
              <a:cs typeface="Simplified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155"/>
                                        </p:tgtEl>
                                        <p:attrNameLst>
                                          <p:attrName>style.visibility</p:attrName>
                                        </p:attrNameLst>
                                      </p:cBhvr>
                                      <p:to>
                                        <p:strVal val="visible"/>
                                      </p:to>
                                    </p:set>
                                    <p:anim calcmode="lin" valueType="num">
                                      <p:cBhvr>
                                        <p:cTn id="7" dur="500" fill="hold"/>
                                        <p:tgtEl>
                                          <p:spTgt spid="6155"/>
                                        </p:tgtEl>
                                        <p:attrNameLst>
                                          <p:attrName>ppt_w</p:attrName>
                                        </p:attrNameLst>
                                      </p:cBhvr>
                                      <p:tavLst>
                                        <p:tav tm="0">
                                          <p:val>
                                            <p:fltVal val="0"/>
                                          </p:val>
                                        </p:tav>
                                        <p:tav tm="100000">
                                          <p:val>
                                            <p:strVal val="#ppt_w"/>
                                          </p:val>
                                        </p:tav>
                                      </p:tavLst>
                                    </p:anim>
                                    <p:anim calcmode="lin" valueType="num">
                                      <p:cBhvr>
                                        <p:cTn id="8" dur="500" fill="hold"/>
                                        <p:tgtEl>
                                          <p:spTgt spid="615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6152"/>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499"/>
                                          </p:stCondLst>
                                        </p:cTn>
                                        <p:tgtEl>
                                          <p:spTgt spid="9"/>
                                        </p:tgtEl>
                                        <p:attrNameLst>
                                          <p:attrName>style.visibility</p:attrName>
                                        </p:attrNameLst>
                                      </p:cBhvr>
                                      <p:to>
                                        <p:strVal val="visible"/>
                                      </p:to>
                                    </p:se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499"/>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147"/>
                                        </p:tgtEl>
                                        <p:attrNameLst>
                                          <p:attrName>style.visibility</p:attrName>
                                        </p:attrNameLst>
                                      </p:cBhvr>
                                      <p:to>
                                        <p:strVal val="visible"/>
                                      </p:to>
                                    </p:set>
                                    <p:anim calcmode="lin" valueType="num">
                                      <p:cBhvr additive="base">
                                        <p:cTn id="23" dur="500" fill="hold"/>
                                        <p:tgtEl>
                                          <p:spTgt spid="6147"/>
                                        </p:tgtEl>
                                        <p:attrNameLst>
                                          <p:attrName>ppt_x</p:attrName>
                                        </p:attrNameLst>
                                      </p:cBhvr>
                                      <p:tavLst>
                                        <p:tav tm="0">
                                          <p:val>
                                            <p:strVal val="#ppt_x"/>
                                          </p:val>
                                        </p:tav>
                                        <p:tav tm="100000">
                                          <p:val>
                                            <p:strVal val="#ppt_x"/>
                                          </p:val>
                                        </p:tav>
                                      </p:tavLst>
                                    </p:anim>
                                    <p:anim calcmode="lin" valueType="num">
                                      <p:cBhvr additive="base">
                                        <p:cTn id="24" dur="500" fill="hold"/>
                                        <p:tgtEl>
                                          <p:spTgt spid="6147"/>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158"/>
                                        </p:tgtEl>
                                        <p:attrNameLst>
                                          <p:attrName>style.visibility</p:attrName>
                                        </p:attrNameLst>
                                      </p:cBhvr>
                                      <p:to>
                                        <p:strVal val="visible"/>
                                      </p:to>
                                    </p:set>
                                    <p:anim calcmode="lin" valueType="num">
                                      <p:cBhvr additive="base">
                                        <p:cTn id="27" dur="500" fill="hold"/>
                                        <p:tgtEl>
                                          <p:spTgt spid="6158"/>
                                        </p:tgtEl>
                                        <p:attrNameLst>
                                          <p:attrName>ppt_x</p:attrName>
                                        </p:attrNameLst>
                                      </p:cBhvr>
                                      <p:tavLst>
                                        <p:tav tm="0">
                                          <p:val>
                                            <p:strVal val="0-#ppt_w/2"/>
                                          </p:val>
                                        </p:tav>
                                        <p:tav tm="100000">
                                          <p:val>
                                            <p:strVal val="#ppt_x"/>
                                          </p:val>
                                        </p:tav>
                                      </p:tavLst>
                                    </p:anim>
                                    <p:anim calcmode="lin" valueType="num">
                                      <p:cBhvr additive="base">
                                        <p:cTn id="28" dur="500" fill="hold"/>
                                        <p:tgtEl>
                                          <p:spTgt spid="615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0-#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autoUpdateAnimBg="0"/>
      <p:bldP spid="6152" grpId="0" animBg="1" autoUpdateAnimBg="0"/>
      <p:bldP spid="6155" grpId="0" animBg="1" autoUpdateAnimBg="0"/>
      <p:bldP spid="6158" grpId="0" autoUpdateAnimBg="0"/>
      <p:bldP spid="9" grpId="0" animBg="1" autoUpdateAnimBg="0"/>
      <p:bldP spid="10" grpId="0" animBg="1" autoUpdateAnimBg="0"/>
      <p:bldP spid="11" grpId="0" animBg="1" autoUpdateAnimBg="0"/>
      <p:bldP spid="12" grpId="0" autoUpdateAnimBg="0"/>
      <p:bldP spid="15" grpId="0" animBg="1" autoUpdateAnimBg="0"/>
      <p:bldP spid="1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196" name="Rectangle 1028"/>
          <p:cNvSpPr>
            <a:spLocks noGrp="1" noChangeArrowheads="1"/>
          </p:cNvSpPr>
          <p:nvPr>
            <p:ph type="body" idx="1"/>
          </p:nvPr>
        </p:nvSpPr>
        <p:spPr>
          <a:xfrm>
            <a:off x="152400" y="457200"/>
            <a:ext cx="8915400" cy="6172200"/>
          </a:xfrm>
        </p:spPr>
        <p:txBody>
          <a:bodyPr/>
          <a:lstStyle/>
          <a:p>
            <a:pPr algn="just" eaLnBrk="1" hangingPunct="1">
              <a:lnSpc>
                <a:spcPct val="90000"/>
              </a:lnSpc>
              <a:buFontTx/>
              <a:buNone/>
            </a:pPr>
            <a:r>
              <a:rPr lang="ar-EG" sz="3000" b="1" dirty="0" smtClean="0">
                <a:solidFill>
                  <a:schemeClr val="bg1"/>
                </a:solidFill>
                <a:latin typeface="+mn-lt"/>
                <a:ea typeface="+mn-ea"/>
                <a:cs typeface="+mn-cs"/>
              </a:rPr>
              <a:t>   </a:t>
            </a:r>
            <a:r>
              <a:rPr lang="ar-QA" sz="3000" b="1" dirty="0" smtClean="0">
                <a:solidFill>
                  <a:srgbClr val="FFFF00"/>
                </a:solidFill>
                <a:latin typeface="+mn-lt"/>
                <a:ea typeface="+mn-ea"/>
                <a:cs typeface="+mn-cs"/>
              </a:rPr>
              <a:t>مفهوم </a:t>
            </a:r>
            <a:r>
              <a:rPr lang="ar-QA" sz="3000" b="1" dirty="0" err="1" smtClean="0">
                <a:solidFill>
                  <a:srgbClr val="FFFF00"/>
                </a:solidFill>
                <a:latin typeface="+mn-lt"/>
                <a:ea typeface="+mn-ea"/>
                <a:cs typeface="+mn-cs"/>
              </a:rPr>
              <a:t>الريادة</a:t>
            </a:r>
            <a:r>
              <a:rPr lang="ar-QA" sz="3000" b="1" dirty="0" smtClean="0">
                <a:solidFill>
                  <a:srgbClr val="FFFF00"/>
                </a:solidFill>
                <a:latin typeface="+mn-lt"/>
                <a:ea typeface="+mn-ea"/>
                <a:cs typeface="+mn-cs"/>
              </a:rPr>
              <a:t> عند </a:t>
            </a:r>
            <a:r>
              <a:rPr lang="ar-QA" sz="3000" b="1" dirty="0" err="1" smtClean="0">
                <a:solidFill>
                  <a:srgbClr val="FFFF00"/>
                </a:solidFill>
                <a:latin typeface="+mn-lt"/>
                <a:ea typeface="+mn-ea"/>
                <a:cs typeface="+mn-cs"/>
              </a:rPr>
              <a:t>مريانا</a:t>
            </a:r>
            <a:r>
              <a:rPr lang="ar-QA" sz="3000" b="1" dirty="0" smtClean="0">
                <a:solidFill>
                  <a:srgbClr val="FFFF00"/>
                </a:solidFill>
                <a:latin typeface="+mn-lt"/>
                <a:ea typeface="+mn-ea"/>
                <a:cs typeface="+mn-cs"/>
              </a:rPr>
              <a:t> </a:t>
            </a:r>
            <a:r>
              <a:rPr lang="ar-QA" sz="3000" b="1" dirty="0" smtClean="0">
                <a:solidFill>
                  <a:schemeClr val="bg1"/>
                </a:solidFill>
                <a:latin typeface="+mn-lt"/>
                <a:ea typeface="+mn-ea"/>
                <a:cs typeface="+mn-cs"/>
              </a:rPr>
              <a:t>: هل مارينا كانت تقصد </a:t>
            </a:r>
            <a:r>
              <a:rPr lang="ar-QA" sz="3000" b="1" dirty="0" err="1" smtClean="0">
                <a:solidFill>
                  <a:schemeClr val="bg1"/>
                </a:solidFill>
                <a:latin typeface="+mn-lt"/>
                <a:ea typeface="+mn-ea"/>
                <a:cs typeface="+mn-cs"/>
              </a:rPr>
              <a:t>بريادتها</a:t>
            </a:r>
            <a:r>
              <a:rPr lang="ar-QA" sz="3000" b="1" dirty="0" smtClean="0">
                <a:solidFill>
                  <a:schemeClr val="bg1"/>
                </a:solidFill>
                <a:latin typeface="+mn-lt"/>
                <a:ea typeface="+mn-ea"/>
                <a:cs typeface="+mn-cs"/>
              </a:rPr>
              <a:t> .. </a:t>
            </a:r>
            <a:r>
              <a:rPr lang="ar-QA" sz="3000" b="1" dirty="0" err="1" smtClean="0">
                <a:solidFill>
                  <a:schemeClr val="bg1"/>
                </a:solidFill>
                <a:latin typeface="+mn-lt"/>
                <a:ea typeface="+mn-ea"/>
                <a:cs typeface="+mn-cs"/>
              </a:rPr>
              <a:t>الريادة</a:t>
            </a:r>
            <a:r>
              <a:rPr lang="ar-QA" sz="3000" b="1" dirty="0" smtClean="0">
                <a:solidFill>
                  <a:schemeClr val="bg1"/>
                </a:solidFill>
                <a:latin typeface="+mn-lt"/>
                <a:ea typeface="+mn-ea"/>
                <a:cs typeface="+mn-cs"/>
              </a:rPr>
              <a:t> في الحقيقة أم في الواقع؟! وبمعنى أوضح: هل </a:t>
            </a:r>
            <a:r>
              <a:rPr lang="ar-QA" sz="3000" b="1" dirty="0" err="1" smtClean="0">
                <a:solidFill>
                  <a:schemeClr val="bg1"/>
                </a:solidFill>
                <a:latin typeface="+mn-lt"/>
                <a:ea typeface="+mn-ea"/>
                <a:cs typeface="+mn-cs"/>
              </a:rPr>
              <a:t>مريانا</a:t>
            </a:r>
            <a:r>
              <a:rPr lang="ar-QA" sz="3000" b="1" dirty="0" smtClean="0">
                <a:solidFill>
                  <a:schemeClr val="bg1"/>
                </a:solidFill>
                <a:latin typeface="+mn-lt"/>
                <a:ea typeface="+mn-ea"/>
                <a:cs typeface="+mn-cs"/>
              </a:rPr>
              <a:t> تقصد أنها رائدة الصحافة في الحقيقة من حيث كونها صاحبة الموضوع الأول المنشور في الصحافة تاريخياً، أم إنها تقصد </a:t>
            </a:r>
            <a:r>
              <a:rPr lang="ar-QA" sz="3000" b="1" dirty="0" err="1" smtClean="0">
                <a:solidFill>
                  <a:schemeClr val="bg1"/>
                </a:solidFill>
                <a:latin typeface="+mn-lt"/>
                <a:ea typeface="+mn-ea"/>
                <a:cs typeface="+mn-cs"/>
              </a:rPr>
              <a:t>الريادة</a:t>
            </a:r>
            <a:r>
              <a:rPr lang="ar-QA" sz="3000" b="1" dirty="0" smtClean="0">
                <a:solidFill>
                  <a:schemeClr val="bg1"/>
                </a:solidFill>
                <a:latin typeface="+mn-lt"/>
                <a:ea typeface="+mn-ea"/>
                <a:cs typeface="+mn-cs"/>
              </a:rPr>
              <a:t> في الواقع من حيث كونها صاحبة الموضوع الأول، المشتمل على الأفكار الأولى؛ التي أثرت في الآخرين، فتأثر </a:t>
            </a:r>
            <a:r>
              <a:rPr lang="ar-QA" sz="3000" b="1" dirty="0" err="1" smtClean="0">
                <a:solidFill>
                  <a:schemeClr val="bg1"/>
                </a:solidFill>
                <a:latin typeface="+mn-lt"/>
                <a:ea typeface="+mn-ea"/>
                <a:cs typeface="+mn-cs"/>
              </a:rPr>
              <a:t>بها</a:t>
            </a:r>
            <a:r>
              <a:rPr lang="ar-QA" sz="3000" b="1" dirty="0" smtClean="0">
                <a:solidFill>
                  <a:schemeClr val="bg1"/>
                </a:solidFill>
                <a:latin typeface="+mn-lt"/>
                <a:ea typeface="+mn-ea"/>
                <a:cs typeface="+mn-cs"/>
              </a:rPr>
              <a:t> الآخرون وساروا على منوالها، أو استفادوا منها؟! في ظني أنها تقصد </a:t>
            </a:r>
            <a:r>
              <a:rPr lang="ar-QA" sz="3000" b="1" dirty="0" err="1" smtClean="0">
                <a:solidFill>
                  <a:schemeClr val="bg1"/>
                </a:solidFill>
                <a:latin typeface="+mn-lt"/>
                <a:ea typeface="+mn-ea"/>
                <a:cs typeface="+mn-cs"/>
              </a:rPr>
              <a:t>الريادة</a:t>
            </a:r>
            <a:r>
              <a:rPr lang="ar-QA" sz="3000" b="1" dirty="0" smtClean="0">
                <a:solidFill>
                  <a:schemeClr val="bg1"/>
                </a:solidFill>
                <a:latin typeface="+mn-lt"/>
                <a:ea typeface="+mn-ea"/>
                <a:cs typeface="+mn-cs"/>
              </a:rPr>
              <a:t> في الواقع، ولكن فيليب طرازي، ومن نقل عنه فيما بعد، فهموا </a:t>
            </a:r>
            <a:r>
              <a:rPr lang="ar-QA" sz="3000" b="1" dirty="0" err="1" smtClean="0">
                <a:solidFill>
                  <a:schemeClr val="bg1"/>
                </a:solidFill>
                <a:latin typeface="+mn-lt"/>
                <a:ea typeface="+mn-ea"/>
                <a:cs typeface="+mn-cs"/>
              </a:rPr>
              <a:t>ريادتها</a:t>
            </a:r>
            <a:r>
              <a:rPr lang="ar-QA" sz="3000" b="1" dirty="0" smtClean="0">
                <a:solidFill>
                  <a:schemeClr val="bg1"/>
                </a:solidFill>
                <a:latin typeface="+mn-lt"/>
                <a:ea typeface="+mn-ea"/>
                <a:cs typeface="+mn-cs"/>
              </a:rPr>
              <a:t> من حيث الحقيقة. والدليل على ذلك أن </a:t>
            </a:r>
            <a:r>
              <a:rPr lang="ar-QA" sz="3000" b="1" dirty="0" err="1" smtClean="0">
                <a:solidFill>
                  <a:schemeClr val="bg1"/>
                </a:solidFill>
                <a:latin typeface="+mn-lt"/>
                <a:ea typeface="+mn-ea"/>
                <a:cs typeface="+mn-cs"/>
              </a:rPr>
              <a:t>قسطاكي</a:t>
            </a:r>
            <a:r>
              <a:rPr lang="ar-QA" sz="3000" b="1" dirty="0" smtClean="0">
                <a:solidFill>
                  <a:schemeClr val="bg1"/>
                </a:solidFill>
                <a:latin typeface="+mn-lt"/>
                <a:ea typeface="+mn-ea"/>
                <a:cs typeface="+mn-cs"/>
              </a:rPr>
              <a:t> </a:t>
            </a:r>
            <a:r>
              <a:rPr lang="ar-QA" sz="3000" b="1" dirty="0" err="1" smtClean="0">
                <a:solidFill>
                  <a:schemeClr val="bg1"/>
                </a:solidFill>
                <a:latin typeface="+mn-lt"/>
                <a:ea typeface="+mn-ea"/>
                <a:cs typeface="+mn-cs"/>
              </a:rPr>
              <a:t>الحمصي</a:t>
            </a:r>
            <a:r>
              <a:rPr lang="ar-QA" sz="3000" b="1" dirty="0" smtClean="0">
                <a:solidFill>
                  <a:schemeClr val="bg1"/>
                </a:solidFill>
                <a:latin typeface="+mn-lt"/>
                <a:ea typeface="+mn-ea"/>
                <a:cs typeface="+mn-cs"/>
              </a:rPr>
              <a:t> عام 1925م، ترجم </a:t>
            </a:r>
            <a:r>
              <a:rPr lang="ar-QA" sz="3000" b="1" dirty="0" err="1" smtClean="0">
                <a:solidFill>
                  <a:schemeClr val="bg1"/>
                </a:solidFill>
                <a:latin typeface="+mn-lt"/>
                <a:ea typeface="+mn-ea"/>
                <a:cs typeface="+mn-cs"/>
              </a:rPr>
              <a:t>لمريانا</a:t>
            </a:r>
            <a:r>
              <a:rPr lang="ar-QA" sz="3000" b="1" dirty="0" smtClean="0">
                <a:solidFill>
                  <a:schemeClr val="bg1"/>
                </a:solidFill>
                <a:latin typeface="+mn-lt"/>
                <a:ea typeface="+mn-ea"/>
                <a:cs typeface="+mn-cs"/>
              </a:rPr>
              <a:t> دون الاعتماد على ما كتبه طرازي عنها، فلم يذكر </a:t>
            </a:r>
            <a:r>
              <a:rPr lang="ar-QA" sz="3000" b="1" dirty="0" err="1" smtClean="0">
                <a:solidFill>
                  <a:schemeClr val="bg1"/>
                </a:solidFill>
                <a:latin typeface="+mn-lt"/>
                <a:ea typeface="+mn-ea"/>
                <a:cs typeface="+mn-cs"/>
              </a:rPr>
              <a:t>ريادتها</a:t>
            </a:r>
            <a:r>
              <a:rPr lang="ar-QA" sz="3000" b="1" dirty="0" smtClean="0">
                <a:solidFill>
                  <a:schemeClr val="bg1"/>
                </a:solidFill>
                <a:latin typeface="+mn-lt"/>
                <a:ea typeface="+mn-ea"/>
                <a:cs typeface="+mn-cs"/>
              </a:rPr>
              <a:t> للصحافة العربية، بعكس سامي </a:t>
            </a:r>
            <a:r>
              <a:rPr lang="ar-QA" sz="3000" b="1" dirty="0" err="1" smtClean="0">
                <a:solidFill>
                  <a:schemeClr val="bg1"/>
                </a:solidFill>
                <a:latin typeface="+mn-lt"/>
                <a:ea typeface="+mn-ea"/>
                <a:cs typeface="+mn-cs"/>
              </a:rPr>
              <a:t>الكيالي</a:t>
            </a:r>
            <a:r>
              <a:rPr lang="ar-QA" sz="3000" b="1" dirty="0" smtClean="0">
                <a:solidFill>
                  <a:schemeClr val="bg1"/>
                </a:solidFill>
                <a:latin typeface="+mn-lt"/>
                <a:ea typeface="+mn-ea"/>
                <a:cs typeface="+mn-cs"/>
              </a:rPr>
              <a:t> الذي اعتمد على طرازي في تلك </a:t>
            </a:r>
            <a:r>
              <a:rPr lang="ar-QA" sz="3000" b="1" dirty="0" err="1" smtClean="0">
                <a:solidFill>
                  <a:schemeClr val="bg1"/>
                </a:solidFill>
                <a:latin typeface="+mn-lt"/>
                <a:ea typeface="+mn-ea"/>
                <a:cs typeface="+mn-cs"/>
              </a:rPr>
              <a:t>الريادة</a:t>
            </a:r>
            <a:r>
              <a:rPr lang="ar-QA" sz="3000" b="1" dirty="0" smtClean="0">
                <a:solidFill>
                  <a:schemeClr val="bg1"/>
                </a:solidFill>
                <a:latin typeface="+mn-lt"/>
                <a:ea typeface="+mn-ea"/>
                <a:cs typeface="+mn-cs"/>
              </a:rPr>
              <a:t>، قائلاً عن </a:t>
            </a:r>
            <a:r>
              <a:rPr lang="ar-QA" sz="3000" b="1" dirty="0" err="1" smtClean="0">
                <a:solidFill>
                  <a:schemeClr val="bg1"/>
                </a:solidFill>
                <a:latin typeface="+mn-lt"/>
                <a:ea typeface="+mn-ea"/>
                <a:cs typeface="+mn-cs"/>
              </a:rPr>
              <a:t>مريانا</a:t>
            </a:r>
            <a:r>
              <a:rPr lang="ar-QA" sz="3000" b="1" dirty="0" smtClean="0">
                <a:solidFill>
                  <a:schemeClr val="bg1"/>
                </a:solidFill>
                <a:latin typeface="+mn-lt"/>
                <a:ea typeface="+mn-ea"/>
                <a:cs typeface="+mn-cs"/>
              </a:rPr>
              <a:t> عام 1957م: "إنها أول أديبة سورية كتبت في الصحف كما روى </a:t>
            </a:r>
            <a:r>
              <a:rPr lang="ar-QA" sz="3000" b="1" dirty="0" err="1" smtClean="0">
                <a:solidFill>
                  <a:schemeClr val="bg1"/>
                </a:solidFill>
                <a:latin typeface="+mn-lt"/>
                <a:ea typeface="+mn-ea"/>
                <a:cs typeface="+mn-cs"/>
              </a:rPr>
              <a:t>الفيكونت</a:t>
            </a:r>
            <a:r>
              <a:rPr lang="ar-QA" sz="3000" b="1" dirty="0" smtClean="0">
                <a:solidFill>
                  <a:schemeClr val="bg1"/>
                </a:solidFill>
                <a:latin typeface="+mn-lt"/>
                <a:ea typeface="+mn-ea"/>
                <a:cs typeface="+mn-cs"/>
              </a:rPr>
              <a:t> </a:t>
            </a:r>
            <a:r>
              <a:rPr lang="ar-QA" sz="3000" b="1" dirty="0" err="1" smtClean="0">
                <a:solidFill>
                  <a:schemeClr val="bg1"/>
                </a:solidFill>
                <a:latin typeface="+mn-lt"/>
                <a:ea typeface="+mn-ea"/>
                <a:cs typeface="+mn-cs"/>
              </a:rPr>
              <a:t>دي</a:t>
            </a:r>
            <a:r>
              <a:rPr lang="ar-QA" sz="3000" b="1" dirty="0" smtClean="0">
                <a:solidFill>
                  <a:schemeClr val="bg1"/>
                </a:solidFill>
                <a:latin typeface="+mn-lt"/>
                <a:ea typeface="+mn-ea"/>
                <a:cs typeface="+mn-cs"/>
              </a:rPr>
              <a:t> طرازي صاحب كتاب تاريخ الصحافة العربية". إذن </a:t>
            </a:r>
            <a:r>
              <a:rPr lang="ar-QA" sz="3000" b="1" dirty="0" err="1" smtClean="0">
                <a:solidFill>
                  <a:schemeClr val="bg1"/>
                </a:solidFill>
                <a:latin typeface="+mn-lt"/>
                <a:ea typeface="+mn-ea"/>
                <a:cs typeface="+mn-cs"/>
              </a:rPr>
              <a:t>مريانا</a:t>
            </a:r>
            <a:r>
              <a:rPr lang="ar-QA" sz="3000" b="1" dirty="0" smtClean="0">
                <a:solidFill>
                  <a:schemeClr val="bg1"/>
                </a:solidFill>
                <a:latin typeface="+mn-lt"/>
                <a:ea typeface="+mn-ea"/>
                <a:cs typeface="+mn-cs"/>
              </a:rPr>
              <a:t> بريئة من إدعاء </a:t>
            </a:r>
            <a:r>
              <a:rPr lang="ar-QA" sz="3000" b="1" dirty="0" err="1" smtClean="0">
                <a:solidFill>
                  <a:schemeClr val="bg1"/>
                </a:solidFill>
                <a:latin typeface="+mn-lt"/>
                <a:ea typeface="+mn-ea"/>
                <a:cs typeface="+mn-cs"/>
              </a:rPr>
              <a:t>الريادة</a:t>
            </a:r>
            <a:r>
              <a:rPr lang="ar-QA" sz="3000" b="1" dirty="0" smtClean="0">
                <a:solidFill>
                  <a:schemeClr val="bg1"/>
                </a:solidFill>
                <a:latin typeface="+mn-lt"/>
                <a:ea typeface="+mn-ea"/>
                <a:cs typeface="+mn-cs"/>
              </a:rPr>
              <a:t> في الحقيقة؛ كما فهما الآخرون، وأنها محقّة في ادعاء </a:t>
            </a:r>
            <a:r>
              <a:rPr lang="ar-QA" sz="3000" b="1" dirty="0" err="1" smtClean="0">
                <a:solidFill>
                  <a:schemeClr val="bg1"/>
                </a:solidFill>
                <a:latin typeface="+mn-lt"/>
                <a:ea typeface="+mn-ea"/>
                <a:cs typeface="+mn-cs"/>
              </a:rPr>
              <a:t>الريادة</a:t>
            </a:r>
            <a:r>
              <a:rPr lang="ar-QA" sz="3000" b="1" dirty="0" smtClean="0">
                <a:solidFill>
                  <a:schemeClr val="bg1"/>
                </a:solidFill>
                <a:latin typeface="+mn-lt"/>
                <a:ea typeface="+mn-ea"/>
                <a:cs typeface="+mn-cs"/>
              </a:rPr>
              <a:t> في الواقع؛ كما كانت تعتقد.</a:t>
            </a:r>
            <a:endParaRPr lang="en-US" sz="3000" b="1" dirty="0" smtClean="0">
              <a:solidFill>
                <a:schemeClr val="bg1"/>
              </a:solidFill>
              <a:latin typeface="Simplified Arabic" pitchFamily="2" charset="-78"/>
              <a:cs typeface="Simplified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slide(fromBottom)">
                                      <p:cBhvr>
                                        <p:cTn id="7"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CC00"/>
            </a:gs>
            <a:gs pos="100000">
              <a:srgbClr val="993300"/>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19400" y="-24"/>
            <a:ext cx="3581400" cy="609600"/>
          </a:xfrm>
        </p:spPr>
        <p:txBody>
          <a:bodyPr/>
          <a:lstStyle/>
          <a:p>
            <a:pPr eaLnBrk="1" hangingPunct="1"/>
            <a:r>
              <a:rPr lang="ar-EG" sz="3200" dirty="0" smtClean="0">
                <a:solidFill>
                  <a:srgbClr val="003399"/>
                </a:solidFill>
                <a:cs typeface="PT Bold Heading" pitchFamily="2" charset="-78"/>
              </a:rPr>
              <a:t>هنري </a:t>
            </a:r>
            <a:r>
              <a:rPr lang="ar-EG" sz="3200" dirty="0" err="1" smtClean="0">
                <a:solidFill>
                  <a:srgbClr val="003399"/>
                </a:solidFill>
                <a:cs typeface="PT Bold Heading" pitchFamily="2" charset="-78"/>
              </a:rPr>
              <a:t>وإيميليا</a:t>
            </a:r>
            <a:endParaRPr lang="en-US" sz="3200" dirty="0" smtClean="0">
              <a:solidFill>
                <a:srgbClr val="003399"/>
              </a:solidFill>
              <a:cs typeface="PT Bold Heading" pitchFamily="2" charset="-78"/>
            </a:endParaRPr>
          </a:p>
        </p:txBody>
      </p:sp>
      <p:sp>
        <p:nvSpPr>
          <p:cNvPr id="2054" name="Rectangle 6"/>
          <p:cNvSpPr>
            <a:spLocks noChangeArrowheads="1"/>
          </p:cNvSpPr>
          <p:nvPr/>
        </p:nvSpPr>
        <p:spPr bwMode="auto">
          <a:xfrm>
            <a:off x="0" y="3857628"/>
            <a:ext cx="9144000" cy="2938466"/>
          </a:xfrm>
          <a:prstGeom prst="rect">
            <a:avLst/>
          </a:prstGeom>
          <a:solidFill>
            <a:srgbClr val="FFFF00"/>
          </a:solidFill>
          <a:ln w="9525">
            <a:noFill/>
            <a:miter lim="800000"/>
            <a:headEnd/>
            <a:tailEnd/>
          </a:ln>
        </p:spPr>
        <p:txBody>
          <a:bodyPr/>
          <a:lstStyle/>
          <a:p>
            <a:pPr algn="just">
              <a:spcBef>
                <a:spcPct val="20000"/>
              </a:spcBef>
            </a:pPr>
            <a:r>
              <a:rPr lang="ar-SA" b="1" dirty="0"/>
              <a:t>مقالة (هنري </a:t>
            </a:r>
            <a:r>
              <a:rPr lang="ar-SA" b="1" dirty="0" err="1"/>
              <a:t>وإيميليا</a:t>
            </a:r>
            <a:r>
              <a:rPr lang="ar-SA" b="1" dirty="0"/>
              <a:t>) </a:t>
            </a:r>
            <a:r>
              <a:rPr lang="ar-SA" b="1" dirty="0" err="1"/>
              <a:t>لأديليد</a:t>
            </a:r>
            <a:r>
              <a:rPr lang="ar-SA" b="1" dirty="0"/>
              <a:t> البستاني، هي قصة قصيرة، تدور أحداثها حول رابطة الحب الشريف، التي جمعت بين هنري </a:t>
            </a:r>
            <a:r>
              <a:rPr lang="ar-SA" b="1" dirty="0" err="1"/>
              <a:t>وإيميليا</a:t>
            </a:r>
            <a:r>
              <a:rPr lang="ar-SA" b="1" dirty="0"/>
              <a:t>، وتدخل الحسد من قبل صديقتي </a:t>
            </a:r>
            <a:r>
              <a:rPr lang="ar-SA" b="1" dirty="0" err="1"/>
              <a:t>إيميليا</a:t>
            </a:r>
            <a:r>
              <a:rPr lang="ar-SA" b="1" dirty="0"/>
              <a:t> – حنّة ومرتا - عندما قامتا بتدبير مؤامرة؛ لإشعال نار الغيرة بين الحبيبين، وتنجح المؤامرة في إبعاد الحبيبين فترة من الزمن، ولكن حنّة تندم على فعلتها، وتعترف بجريمتها، وتنتهي القصة بزواج هنري من </a:t>
            </a:r>
            <a:r>
              <a:rPr lang="ar-SA" b="1" dirty="0" err="1"/>
              <a:t>إيميليا</a:t>
            </a:r>
            <a:r>
              <a:rPr lang="ar-SA" b="1" dirty="0"/>
              <a:t>. وحسب علمي أن هذه القصة، هي أول قصة عربية قصيرة مؤلفة – أو مُعرّبة أو مترجمة - من قبل سيدة عربية، منشورة في الصحافة العربية. وبذلك تكون (</a:t>
            </a:r>
            <a:r>
              <a:rPr lang="ar-SA" b="1" dirty="0" err="1"/>
              <a:t>أديليد</a:t>
            </a:r>
            <a:r>
              <a:rPr lang="ar-SA" b="1" dirty="0"/>
              <a:t> البستاني) – في الحقيقة - رائدة الصحافة العربية، وأيضاً رائدة القصة القصيرة العربية تاريخياً.</a:t>
            </a:r>
            <a:endParaRPr lang="en-US" b="1" dirty="0">
              <a:solidFill>
                <a:schemeClr val="tx2"/>
              </a:solidFill>
              <a:latin typeface="Simplified Arabic" pitchFamily="2" charset="-78"/>
              <a:cs typeface="Simplified Arabic" pitchFamily="2" charset="-78"/>
            </a:endParaRPr>
          </a:p>
        </p:txBody>
      </p:sp>
      <p:pic>
        <p:nvPicPr>
          <p:cNvPr id="4" name="صورة 3" descr="1870-06و1870-07الجنان-س1-ج12ص366و367-ج13ص404-407قصة (هنري وإميليا بقلم الست أديليد بستاني.tif"/>
          <p:cNvPicPr>
            <a:picLocks noChangeAspect="1"/>
          </p:cNvPicPr>
          <p:nvPr/>
        </p:nvPicPr>
        <p:blipFill>
          <a:blip r:embed="rId2" cstate="print"/>
          <a:stretch>
            <a:fillRect/>
          </a:stretch>
        </p:blipFill>
        <p:spPr>
          <a:xfrm>
            <a:off x="1142976" y="595888"/>
            <a:ext cx="6715139" cy="32420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1+#ppt_w/2"/>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6" presetClass="entr" presetSubtype="3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out)">
                                      <p:cBhvr>
                                        <p:cTn id="12" dur="2000"/>
                                        <p:tgtEl>
                                          <p:spTgt spid="4"/>
                                        </p:tgtEl>
                                      </p:cBhvr>
                                    </p:animEffect>
                                  </p:childTnLst>
                                </p:cTn>
                              </p:par>
                            </p:childTnLst>
                          </p:cTn>
                        </p:par>
                        <p:par>
                          <p:cTn id="13" fill="hold">
                            <p:stCondLst>
                              <p:cond delay="2500"/>
                            </p:stCondLst>
                            <p:childTnLst>
                              <p:par>
                                <p:cTn id="14" presetID="9" presetClass="entr" presetSubtype="0" fill="hold" grpId="0" nodeType="afterEffect">
                                  <p:stCondLst>
                                    <p:cond delay="0"/>
                                  </p:stCondLst>
                                  <p:childTnLst>
                                    <p:set>
                                      <p:cBhvr>
                                        <p:cTn id="15" dur="1" fill="hold">
                                          <p:stCondLst>
                                            <p:cond delay="0"/>
                                          </p:stCondLst>
                                        </p:cTn>
                                        <p:tgtEl>
                                          <p:spTgt spid="2054"/>
                                        </p:tgtEl>
                                        <p:attrNameLst>
                                          <p:attrName>style.visibility</p:attrName>
                                        </p:attrNameLst>
                                      </p:cBhvr>
                                      <p:to>
                                        <p:strVal val="visible"/>
                                      </p:to>
                                    </p:set>
                                    <p:animEffect transition="in" filter="dissolve">
                                      <p:cBhvr>
                                        <p:cTn id="16"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4"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CC00"/>
            </a:gs>
            <a:gs pos="100000">
              <a:srgbClr val="993300"/>
            </a:gs>
          </a:gsLst>
          <a:lin ang="5400000" scaled="1"/>
        </a:gra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32" y="104756"/>
            <a:ext cx="3533764" cy="609600"/>
          </a:xfrm>
        </p:spPr>
        <p:txBody>
          <a:bodyPr/>
          <a:lstStyle/>
          <a:p>
            <a:pPr eaLnBrk="1" hangingPunct="1"/>
            <a:r>
              <a:rPr lang="ar-EG" sz="3200" dirty="0" smtClean="0">
                <a:solidFill>
                  <a:srgbClr val="FF0000"/>
                </a:solidFill>
                <a:cs typeface="PT Bold Heading" pitchFamily="2" charset="-78"/>
              </a:rPr>
              <a:t>شامة الجنان</a:t>
            </a:r>
            <a:endParaRPr lang="en-US" sz="3200" dirty="0" smtClean="0">
              <a:solidFill>
                <a:srgbClr val="FF0000"/>
              </a:solidFill>
              <a:cs typeface="PT Bold Heading" pitchFamily="2" charset="-78"/>
            </a:endParaRPr>
          </a:p>
        </p:txBody>
      </p:sp>
      <p:sp>
        <p:nvSpPr>
          <p:cNvPr id="14339" name="Rectangle 3"/>
          <p:cNvSpPr>
            <a:spLocks noChangeArrowheads="1"/>
          </p:cNvSpPr>
          <p:nvPr/>
        </p:nvSpPr>
        <p:spPr bwMode="auto">
          <a:xfrm>
            <a:off x="3571868" y="71414"/>
            <a:ext cx="5500726" cy="6786586"/>
          </a:xfrm>
          <a:prstGeom prst="rect">
            <a:avLst/>
          </a:prstGeom>
          <a:solidFill>
            <a:srgbClr val="FFFF00"/>
          </a:solidFill>
          <a:ln w="9525">
            <a:noFill/>
            <a:miter lim="800000"/>
            <a:headEnd/>
            <a:tailEnd/>
          </a:ln>
        </p:spPr>
        <p:txBody>
          <a:bodyPr/>
          <a:lstStyle/>
          <a:p>
            <a:pPr algn="just">
              <a:spcBef>
                <a:spcPct val="20000"/>
              </a:spcBef>
            </a:pPr>
            <a:r>
              <a:rPr lang="ar-SA" sz="2100" b="1" dirty="0"/>
              <a:t>أما مقالة (شامة الجنان) </a:t>
            </a:r>
            <a:r>
              <a:rPr lang="ar-SA" sz="2100" b="1" dirty="0" err="1"/>
              <a:t>لمريانا</a:t>
            </a:r>
            <a:r>
              <a:rPr lang="ar-SA" sz="2100" b="1" dirty="0"/>
              <a:t> </a:t>
            </a:r>
            <a:r>
              <a:rPr lang="ar-SA" sz="2100" b="1" dirty="0" err="1"/>
              <a:t>مرّاش</a:t>
            </a:r>
            <a:r>
              <a:rPr lang="ar-SA" sz="2100" b="1" dirty="0"/>
              <a:t>، فكانت مقالة هادفة ذات فكرة محددة، حاولت فيها </a:t>
            </a:r>
            <a:r>
              <a:rPr lang="ar-SA" sz="2100" b="1" dirty="0" err="1"/>
              <a:t>مريانا</a:t>
            </a:r>
            <a:r>
              <a:rPr lang="ar-SA" sz="2100" b="1" dirty="0"/>
              <a:t> إبعاد صفتي البُخل والجُبن عن بنات جنسها من خلال إلصاق صفة الحرص بدلاً من البخل، والشجاعة الأدبية بدلاً من الجبن. </a:t>
            </a:r>
            <a:r>
              <a:rPr lang="ar-SA" sz="2100" b="1" dirty="0" err="1"/>
              <a:t>ومريانا</a:t>
            </a:r>
            <a:r>
              <a:rPr lang="ar-SA" sz="2100" b="1" dirty="0"/>
              <a:t> لم تبث أفكارها – في هذه المقالة – بصورة بدائية أوّلية، بل بثتها بصورة احترافية، تنم عن مقدرة </a:t>
            </a:r>
            <a:r>
              <a:rPr lang="ar-SA" sz="2100" b="1" dirty="0" err="1"/>
              <a:t>وريادة</a:t>
            </a:r>
            <a:r>
              <a:rPr lang="ar-SA" sz="2100" b="1" dirty="0"/>
              <a:t> واقعية مستحقة، حيث عززت أفكارها بوسائل متنوعة، منها: التمثيل، عندما تحدثت عن مكانة المرأة المتمدنة في أوروبا، والاستشهاد، عندما استشهدت ببيتين للمتنبي. أما المقارنة بين الرجال والنساء  – كوسيلة لتعزيز فكرتها - فقد استخدمتها </a:t>
            </a:r>
            <a:r>
              <a:rPr lang="ar-SA" sz="2100" b="1" dirty="0" err="1"/>
              <a:t>مريانا</a:t>
            </a:r>
            <a:r>
              <a:rPr lang="ar-SA" sz="2100" b="1" dirty="0"/>
              <a:t> كثيراً في مقالتها، كذلك التعليل، كان من الوسائل المستخدمة، لا </a:t>
            </a:r>
            <a:r>
              <a:rPr lang="ar-SA" sz="2100" b="1" dirty="0" err="1"/>
              <a:t>سيما</a:t>
            </a:r>
            <a:r>
              <a:rPr lang="ar-SA" sz="2100" b="1" dirty="0"/>
              <a:t> في شرحها لبيتي المتنبي. كما استخدمت التفسير كوسيلة من وسائل تعزيز فكرتها، عندما فسرت المقصود بالشجاعة الأدبية؛ بأنها "الصبر على الحوادث واحتمال </a:t>
            </a:r>
            <a:r>
              <a:rPr lang="ar-SA" sz="2100" b="1" dirty="0" err="1"/>
              <a:t>الأكدار</a:t>
            </a:r>
            <a:r>
              <a:rPr lang="ar-SA" sz="2100" b="1" dirty="0"/>
              <a:t> والكوارث" لا "الجسارة والاقتحام نظير الرجال". ولم تكتف </a:t>
            </a:r>
            <a:r>
              <a:rPr lang="ar-SA" sz="2100" b="1" dirty="0" err="1"/>
              <a:t>مريانا</a:t>
            </a:r>
            <a:r>
              <a:rPr lang="ar-SA" sz="2100" b="1" dirty="0"/>
              <a:t> بما أوردته من أفكار، بل بثت في مقالتها دعوة جريئة لبنات جنسها – في هذا الوقت المبكر - بدفعهن إلى الإسهام في ميدان الآداب والمعارف، قائلة: "</a:t>
            </a:r>
            <a:r>
              <a:rPr lang="ar-SA" sz="2100" b="1" dirty="0" err="1"/>
              <a:t>هلمنّ</a:t>
            </a:r>
            <a:r>
              <a:rPr lang="ar-SA" sz="2100" b="1" dirty="0"/>
              <a:t> بنا نتسابق في ميدان الآداب والمعارف، ولا </a:t>
            </a:r>
            <a:r>
              <a:rPr lang="ar-SA" sz="2100" b="1" dirty="0" err="1"/>
              <a:t>نصغى</a:t>
            </a:r>
            <a:r>
              <a:rPr lang="ar-SA" sz="2100" b="1" dirty="0"/>
              <a:t> لما اقترف </a:t>
            </a:r>
            <a:r>
              <a:rPr lang="ar-SA" sz="2100" b="1" dirty="0" err="1"/>
              <a:t>به</a:t>
            </a:r>
            <a:r>
              <a:rPr lang="ar-SA" sz="2100" b="1" dirty="0"/>
              <a:t> علينا بعض المغرضين بنفيهم عنا صلاحيتها". وأخيراً اختتمت </a:t>
            </a:r>
            <a:r>
              <a:rPr lang="ar-SA" sz="2100" b="1" dirty="0" err="1"/>
              <a:t>مريانا</a:t>
            </a:r>
            <a:r>
              <a:rPr lang="ar-SA" sz="2100" b="1" dirty="0"/>
              <a:t> مقالتها ذات الأفكار الرائدة، بدعوة بنات جنسها إلى الكتابة في مجلة الجنان.</a:t>
            </a:r>
            <a:endParaRPr lang="en-US" sz="2100" b="1" dirty="0">
              <a:solidFill>
                <a:schemeClr val="tx2"/>
              </a:solidFill>
              <a:latin typeface="Simplified Arabic" pitchFamily="2" charset="-78"/>
              <a:cs typeface="Simplified Arabic" pitchFamily="2" charset="-78"/>
            </a:endParaRPr>
          </a:p>
        </p:txBody>
      </p:sp>
      <p:pic>
        <p:nvPicPr>
          <p:cNvPr id="11268" name="Picture 4" descr="1870-07الجنان-س1م2-شامة الجنان-ص467-468"/>
          <p:cNvPicPr>
            <a:picLocks noChangeAspect="1" noChangeArrowheads="1"/>
          </p:cNvPicPr>
          <p:nvPr/>
        </p:nvPicPr>
        <p:blipFill>
          <a:blip r:embed="rId2" cstate="print"/>
          <a:srcRect/>
          <a:stretch>
            <a:fillRect/>
          </a:stretch>
        </p:blipFill>
        <p:spPr bwMode="auto">
          <a:xfrm>
            <a:off x="1" y="714356"/>
            <a:ext cx="3500430" cy="60544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arn(inHorizontal)">
                                      <p:cBhvr>
                                        <p:cTn id="7" dur="500"/>
                                        <p:tgtEl>
                                          <p:spTgt spid="14338"/>
                                        </p:tgtEl>
                                      </p:cBhvr>
                                    </p:animEffect>
                                  </p:childTnLst>
                                </p:cTn>
                              </p:par>
                            </p:childTnLst>
                          </p:cTn>
                        </p:par>
                        <p:par>
                          <p:cTn id="8" fill="hold">
                            <p:stCondLst>
                              <p:cond delay="500"/>
                            </p:stCondLst>
                            <p:childTnLst>
                              <p:par>
                                <p:cTn id="9" presetID="3" presetClass="entr" presetSubtype="5" fill="hold" nodeType="afterEffect">
                                  <p:stCondLst>
                                    <p:cond delay="0"/>
                                  </p:stCondLst>
                                  <p:childTnLst>
                                    <p:set>
                                      <p:cBhvr>
                                        <p:cTn id="10" dur="1" fill="hold">
                                          <p:stCondLst>
                                            <p:cond delay="0"/>
                                          </p:stCondLst>
                                        </p:cTn>
                                        <p:tgtEl>
                                          <p:spTgt spid="11268"/>
                                        </p:tgtEl>
                                        <p:attrNameLst>
                                          <p:attrName>style.visibility</p:attrName>
                                        </p:attrNameLst>
                                      </p:cBhvr>
                                      <p:to>
                                        <p:strVal val="visible"/>
                                      </p:to>
                                    </p:set>
                                    <p:animEffect transition="in" filter="blinds(vertical)">
                                      <p:cBhvr>
                                        <p:cTn id="11" dur="1000"/>
                                        <p:tgtEl>
                                          <p:spTgt spid="11268"/>
                                        </p:tgtEl>
                                      </p:cBhvr>
                                    </p:animEffect>
                                  </p:childTnLst>
                                </p:cTn>
                              </p:par>
                            </p:childTnLst>
                          </p:cTn>
                        </p:par>
                        <p:par>
                          <p:cTn id="12" fill="hold">
                            <p:stCondLst>
                              <p:cond delay="1500"/>
                            </p:stCondLst>
                            <p:childTnLst>
                              <p:par>
                                <p:cTn id="13" presetID="14" presetClass="entr" presetSubtype="10" fill="hold" grpId="0" nodeType="afterEffect">
                                  <p:stCondLst>
                                    <p:cond delay="1000"/>
                                  </p:stCondLst>
                                  <p:childTnLst>
                                    <p:set>
                                      <p:cBhvr>
                                        <p:cTn id="14" dur="1" fill="hold">
                                          <p:stCondLst>
                                            <p:cond delay="0"/>
                                          </p:stCondLst>
                                        </p:cTn>
                                        <p:tgtEl>
                                          <p:spTgt spid="14339"/>
                                        </p:tgtEl>
                                        <p:attrNameLst>
                                          <p:attrName>style.visibility</p:attrName>
                                        </p:attrNameLst>
                                      </p:cBhvr>
                                      <p:to>
                                        <p:strVal val="visible"/>
                                      </p:to>
                                    </p:set>
                                    <p:animEffect transition="in" filter="randombar(horizontal)">
                                      <p:cBhvr>
                                        <p:cTn id="15" dur="500"/>
                                        <p:tgtEl>
                                          <p:spTgt spid="1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CC00"/>
            </a:gs>
            <a:gs pos="100000">
              <a:srgbClr val="993300"/>
            </a:gs>
          </a:gsLst>
          <a:lin ang="5400000" scaled="1"/>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981200" y="-24"/>
            <a:ext cx="5105400" cy="642942"/>
          </a:xfrm>
        </p:spPr>
        <p:txBody>
          <a:bodyPr/>
          <a:lstStyle/>
          <a:p>
            <a:pPr eaLnBrk="1" hangingPunct="1"/>
            <a:r>
              <a:rPr lang="ar-EG" sz="3200" dirty="0" smtClean="0">
                <a:solidFill>
                  <a:srgbClr val="003399"/>
                </a:solidFill>
                <a:cs typeface="PT Bold Heading" pitchFamily="2" charset="-78"/>
              </a:rPr>
              <a:t>أثر </a:t>
            </a:r>
            <a:r>
              <a:rPr lang="ar-EG" sz="3200" dirty="0" err="1" smtClean="0">
                <a:solidFill>
                  <a:srgbClr val="003399"/>
                </a:solidFill>
                <a:cs typeface="PT Bold Heading" pitchFamily="2" charset="-78"/>
              </a:rPr>
              <a:t>مريانا</a:t>
            </a:r>
            <a:r>
              <a:rPr lang="ar-EG" sz="3200" dirty="0" smtClean="0">
                <a:solidFill>
                  <a:srgbClr val="003399"/>
                </a:solidFill>
                <a:cs typeface="PT Bold Heading" pitchFamily="2" charset="-78"/>
              </a:rPr>
              <a:t> في غيرها</a:t>
            </a:r>
            <a:endParaRPr lang="en-US" sz="3200" dirty="0" smtClean="0">
              <a:solidFill>
                <a:srgbClr val="003399"/>
              </a:solidFill>
              <a:cs typeface="PT Bold Heading" pitchFamily="2" charset="-78"/>
            </a:endParaRPr>
          </a:p>
        </p:txBody>
      </p:sp>
      <p:sp>
        <p:nvSpPr>
          <p:cNvPr id="15363" name="Rectangle 3"/>
          <p:cNvSpPr>
            <a:spLocks noChangeArrowheads="1"/>
          </p:cNvSpPr>
          <p:nvPr/>
        </p:nvSpPr>
        <p:spPr bwMode="auto">
          <a:xfrm>
            <a:off x="80994" y="642942"/>
            <a:ext cx="8991600" cy="6215058"/>
          </a:xfrm>
          <a:prstGeom prst="rect">
            <a:avLst/>
          </a:prstGeom>
          <a:solidFill>
            <a:srgbClr val="FFFF00"/>
          </a:solidFill>
          <a:ln w="9525">
            <a:noFill/>
            <a:miter lim="800000"/>
            <a:headEnd/>
            <a:tailEnd/>
          </a:ln>
        </p:spPr>
        <p:txBody>
          <a:bodyPr/>
          <a:lstStyle/>
          <a:p>
            <a:pPr algn="just">
              <a:spcBef>
                <a:spcPct val="20000"/>
              </a:spcBef>
            </a:pPr>
            <a:r>
              <a:rPr lang="ar-SA" b="1" dirty="0"/>
              <a:t>تتبعت أعداد مجلة الجنان، التي صدرت بعد مقالتي </a:t>
            </a:r>
            <a:r>
              <a:rPr lang="ar-SA" b="1" dirty="0" err="1"/>
              <a:t>أديليد</a:t>
            </a:r>
            <a:r>
              <a:rPr lang="ar-SA" b="1" dirty="0"/>
              <a:t> </a:t>
            </a:r>
            <a:r>
              <a:rPr lang="ar-SA" b="1" dirty="0" err="1"/>
              <a:t>ومريانا</a:t>
            </a:r>
            <a:r>
              <a:rPr lang="ar-SA" b="1" dirty="0"/>
              <a:t>، ووجدت مقالة منشورة بعنوان (</a:t>
            </a:r>
            <a:r>
              <a:rPr lang="ar-SA" b="1" dirty="0">
                <a:solidFill>
                  <a:srgbClr val="FF0000"/>
                </a:solidFill>
              </a:rPr>
              <a:t>التربية</a:t>
            </a:r>
            <a:r>
              <a:rPr lang="ar-SA" b="1" dirty="0"/>
              <a:t>) عام 1871 بقلم السيدة </a:t>
            </a:r>
            <a:r>
              <a:rPr lang="ar-SA" b="1" dirty="0">
                <a:solidFill>
                  <a:srgbClr val="FF0000"/>
                </a:solidFill>
              </a:rPr>
              <a:t>وستين مسرة </a:t>
            </a:r>
            <a:r>
              <a:rPr lang="ar-SA" b="1" dirty="0"/>
              <a:t>زوجة سليم أفندي حموي في الإسكندرية، وقد تأثرت في مقالتها بما كتبته </a:t>
            </a:r>
            <a:r>
              <a:rPr lang="ar-SA" b="1" dirty="0" err="1"/>
              <a:t>مريانا</a:t>
            </a:r>
            <a:r>
              <a:rPr lang="ar-SA" b="1" dirty="0"/>
              <a:t>، ولم تتأثر بما نظمته </a:t>
            </a:r>
            <a:r>
              <a:rPr lang="ar-SA" b="1" dirty="0" err="1"/>
              <a:t>أديليد</a:t>
            </a:r>
            <a:r>
              <a:rPr lang="ar-SA" b="1" dirty="0"/>
              <a:t>، بدليل أنها تبنت معظم أفكار </a:t>
            </a:r>
            <a:r>
              <a:rPr lang="ar-SA" b="1" dirty="0" err="1"/>
              <a:t>مريانا</a:t>
            </a:r>
            <a:r>
              <a:rPr lang="ar-SA" b="1" dirty="0"/>
              <a:t>، مرة بمعناها، وأخرى بفحواها. والأمثلة على ذلك كثيرة، منها قولها: "</a:t>
            </a:r>
            <a:r>
              <a:rPr lang="ar-SA" b="1" dirty="0">
                <a:solidFill>
                  <a:srgbClr val="FF0000"/>
                </a:solidFill>
              </a:rPr>
              <a:t>وقد اعتصمت بحبل الأمل وقلت لا بُدّ من يوم نطرد فيه عناء الخوف والوجل ونرمح في ميادين الأدب بالقول والعمل</a:t>
            </a:r>
            <a:r>
              <a:rPr lang="ar-SA" b="1" dirty="0"/>
              <a:t>". وبعد عدة أسطر، نجدها تقول: "</a:t>
            </a:r>
            <a:r>
              <a:rPr lang="ar-SA" b="1" dirty="0">
                <a:solidFill>
                  <a:srgbClr val="FF0000"/>
                </a:solidFill>
              </a:rPr>
              <a:t>فما لنا لا نخلع عنا أثواب التواني والكسل. ونلبس أثواب النشاط ونقدم على العمل، ونحن من بنات القرن التاسع عشر الذي فاق بالتمدن كل قرون البشر. كيف لا نبين للرجال لزوم دخول النساء إلى جنات العلوم الأدبية</a:t>
            </a:r>
            <a:r>
              <a:rPr lang="ar-SA" b="1" dirty="0"/>
              <a:t>". وأخيراً نجدها تقول: "</a:t>
            </a:r>
            <a:r>
              <a:rPr lang="ar-SA" b="1" dirty="0">
                <a:solidFill>
                  <a:srgbClr val="FF0000"/>
                </a:solidFill>
              </a:rPr>
              <a:t>هيا بنا نتسابق إلى جني ثمار العلم والآداب. فتنفتح لنا في منازل الفضل أبواب. فإن قال الرجال إنكن لا تزلن مقصرات. نجيب بالصبر والثبات تنال الغايات</a:t>
            </a:r>
            <a:r>
              <a:rPr lang="ar-SA" b="1" dirty="0"/>
              <a:t>". وهذه الأقوال - في مجملها – هي </a:t>
            </a:r>
            <a:r>
              <a:rPr lang="ar-SA" b="1" dirty="0">
                <a:solidFill>
                  <a:srgbClr val="002060"/>
                </a:solidFill>
              </a:rPr>
              <a:t>أفكار </a:t>
            </a:r>
            <a:r>
              <a:rPr lang="ar-SA" b="1" dirty="0" err="1">
                <a:solidFill>
                  <a:srgbClr val="002060"/>
                </a:solidFill>
              </a:rPr>
              <a:t>مريانا</a:t>
            </a:r>
            <a:r>
              <a:rPr lang="ar-SA" b="1" dirty="0"/>
              <a:t>، التي بثتها أول مرة في مقالتها (شامة الجنان</a:t>
            </a:r>
            <a:r>
              <a:rPr lang="ar-SA" b="1" dirty="0" smtClean="0"/>
              <a:t>).</a:t>
            </a:r>
            <a:r>
              <a:rPr lang="ar-EG" b="1" dirty="0" smtClean="0"/>
              <a:t> </a:t>
            </a:r>
            <a:r>
              <a:rPr lang="ar-SA" b="1" dirty="0"/>
              <a:t>وجدت مقالة أخرى بعنوان (</a:t>
            </a:r>
            <a:r>
              <a:rPr lang="ar-SA" b="1" dirty="0">
                <a:solidFill>
                  <a:srgbClr val="002060"/>
                </a:solidFill>
              </a:rPr>
              <a:t>في النساء</a:t>
            </a:r>
            <a:r>
              <a:rPr lang="ar-SA" b="1" dirty="0"/>
              <a:t>) "من قلم حضرة الست فريدة قرينة المرحوم منصور شكور"، التي نشرتها في الجنان عام 1874، وفيها أعادت الكاتبة صياغة أفكار </a:t>
            </a:r>
            <a:r>
              <a:rPr lang="ar-SA" b="1" dirty="0" err="1"/>
              <a:t>مريانا</a:t>
            </a:r>
            <a:r>
              <a:rPr lang="ar-SA" b="1" dirty="0"/>
              <a:t> </a:t>
            </a:r>
            <a:r>
              <a:rPr lang="ar-SA" b="1" dirty="0" err="1"/>
              <a:t>ووستين</a:t>
            </a:r>
            <a:r>
              <a:rPr lang="ar-SA" b="1" dirty="0"/>
              <a:t>؛ لتعالج موضوعها عن تربية البنات من أجل إعداد الأسرة المتمدنة مستقبلاً. وفي العام التالي نشرت الكاتبة نفسها – السيدة فريدة – مقالتها الثانية (</a:t>
            </a:r>
            <a:r>
              <a:rPr lang="ar-SA" b="1" dirty="0">
                <a:solidFill>
                  <a:srgbClr val="FF0000"/>
                </a:solidFill>
              </a:rPr>
              <a:t>التقدم الحقيقي</a:t>
            </a:r>
            <a:r>
              <a:rPr lang="ar-SA" b="1" dirty="0"/>
              <a:t>) وفيها استخدمت أيضاً أفكار </a:t>
            </a:r>
            <a:r>
              <a:rPr lang="ar-SA" b="1" dirty="0" err="1"/>
              <a:t>مريانا</a:t>
            </a:r>
            <a:r>
              <a:rPr lang="ar-SA" b="1" dirty="0"/>
              <a:t> </a:t>
            </a:r>
            <a:r>
              <a:rPr lang="ar-SA" b="1" dirty="0" err="1"/>
              <a:t>ووستين</a:t>
            </a:r>
            <a:r>
              <a:rPr lang="ar-SA" b="1" dirty="0"/>
              <a:t> في معالجة موضوعها الجديد عن تعليم البنات؛ بمناسبة افتتاح مدرسة </a:t>
            </a:r>
            <a:r>
              <a:rPr lang="ar-SA" b="1" dirty="0" err="1"/>
              <a:t>السيوفية</a:t>
            </a:r>
            <a:r>
              <a:rPr lang="ar-SA" b="1" dirty="0"/>
              <a:t> للبنات في القاهرة.</a:t>
            </a:r>
            <a:endParaRPr lang="en-US" b="1" dirty="0">
              <a:solidFill>
                <a:schemeClr val="tx2"/>
              </a:solidFill>
              <a:latin typeface="Simplified Arabic" pitchFamily="2" charset="-78"/>
              <a:cs typeface="Simplified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ppt_w</p:attrName>
                                        </p:attrNameLst>
                                      </p:cBhvr>
                                      <p:tavLst>
                                        <p:tav tm="0">
                                          <p:val>
                                            <p:fltVal val="0"/>
                                          </p:val>
                                        </p:tav>
                                        <p:tav tm="100000">
                                          <p:val>
                                            <p:strVal val="#ppt_w"/>
                                          </p:val>
                                        </p:tav>
                                      </p:tavLst>
                                    </p:anim>
                                    <p:anim calcmode="lin" valueType="num">
                                      <p:cBhvr>
                                        <p:cTn id="8" dur="1000" fill="hold"/>
                                        <p:tgtEl>
                                          <p:spTgt spid="15362"/>
                                        </p:tgtEl>
                                        <p:attrNameLst>
                                          <p:attrName>ppt_h</p:attrName>
                                        </p:attrNameLst>
                                      </p:cBhvr>
                                      <p:tavLst>
                                        <p:tav tm="0">
                                          <p:val>
                                            <p:fltVal val="0"/>
                                          </p:val>
                                        </p:tav>
                                        <p:tav tm="100000">
                                          <p:val>
                                            <p:strVal val="#ppt_h"/>
                                          </p:val>
                                        </p:tav>
                                      </p:tavLst>
                                    </p:anim>
                                    <p:anim calcmode="lin" valueType="num">
                                      <p:cBhvr>
                                        <p:cTn id="9" dur="1000" fill="hold"/>
                                        <p:tgtEl>
                                          <p:spTgt spid="1536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36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3" presetClass="entr" presetSubtype="16" fill="hold" grpId="0" nodeType="afterEffect">
                                  <p:stCondLst>
                                    <p:cond delay="1000"/>
                                  </p:stCondLst>
                                  <p:childTnLst>
                                    <p:set>
                                      <p:cBhvr>
                                        <p:cTn id="13" dur="1" fill="hold">
                                          <p:stCondLst>
                                            <p:cond delay="0"/>
                                          </p:stCondLst>
                                        </p:cTn>
                                        <p:tgtEl>
                                          <p:spTgt spid="15363"/>
                                        </p:tgtEl>
                                        <p:attrNameLst>
                                          <p:attrName>style.visibility</p:attrName>
                                        </p:attrNameLst>
                                      </p:cBhvr>
                                      <p:to>
                                        <p:strVal val="visible"/>
                                      </p:to>
                                    </p:set>
                                    <p:anim calcmode="lin" valueType="num">
                                      <p:cBhvr>
                                        <p:cTn id="14" dur="500" fill="hold"/>
                                        <p:tgtEl>
                                          <p:spTgt spid="15363"/>
                                        </p:tgtEl>
                                        <p:attrNameLst>
                                          <p:attrName>ppt_w</p:attrName>
                                        </p:attrNameLst>
                                      </p:cBhvr>
                                      <p:tavLst>
                                        <p:tav tm="0">
                                          <p:val>
                                            <p:fltVal val="0"/>
                                          </p:val>
                                        </p:tav>
                                        <p:tav tm="100000">
                                          <p:val>
                                            <p:strVal val="#ppt_w"/>
                                          </p:val>
                                        </p:tav>
                                      </p:tavLst>
                                    </p:anim>
                                    <p:anim calcmode="lin" valueType="num">
                                      <p:cBhvr>
                                        <p:cTn id="15" dur="500" fill="hold"/>
                                        <p:tgtEl>
                                          <p:spTgt spid="1536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CC00"/>
            </a:gs>
            <a:gs pos="100000">
              <a:srgbClr val="993300"/>
            </a:gs>
          </a:gsLst>
          <a:lin ang="5400000" scaled="1"/>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981200" y="-24"/>
            <a:ext cx="5105400" cy="642942"/>
          </a:xfrm>
        </p:spPr>
        <p:txBody>
          <a:bodyPr/>
          <a:lstStyle/>
          <a:p>
            <a:pPr eaLnBrk="1" hangingPunct="1"/>
            <a:r>
              <a:rPr lang="ar-EG" sz="3200" dirty="0" smtClean="0">
                <a:solidFill>
                  <a:srgbClr val="003399"/>
                </a:solidFill>
                <a:cs typeface="PT Bold Heading" pitchFamily="2" charset="-78"/>
              </a:rPr>
              <a:t>أثر أفكار </a:t>
            </a:r>
            <a:r>
              <a:rPr lang="ar-EG" sz="3200" dirty="0" err="1" smtClean="0">
                <a:solidFill>
                  <a:srgbClr val="003399"/>
                </a:solidFill>
                <a:cs typeface="PT Bold Heading" pitchFamily="2" charset="-78"/>
              </a:rPr>
              <a:t>مريانا</a:t>
            </a:r>
            <a:endParaRPr lang="en-US" sz="3200" dirty="0" smtClean="0">
              <a:solidFill>
                <a:srgbClr val="003399"/>
              </a:solidFill>
              <a:cs typeface="PT Bold Heading" pitchFamily="2" charset="-78"/>
            </a:endParaRPr>
          </a:p>
        </p:txBody>
      </p:sp>
      <p:sp>
        <p:nvSpPr>
          <p:cNvPr id="15363" name="Rectangle 3"/>
          <p:cNvSpPr>
            <a:spLocks noChangeArrowheads="1"/>
          </p:cNvSpPr>
          <p:nvPr/>
        </p:nvSpPr>
        <p:spPr bwMode="auto">
          <a:xfrm>
            <a:off x="80994" y="642942"/>
            <a:ext cx="8991600" cy="6215058"/>
          </a:xfrm>
          <a:prstGeom prst="rect">
            <a:avLst/>
          </a:prstGeom>
          <a:solidFill>
            <a:srgbClr val="FFFF00"/>
          </a:solidFill>
          <a:ln w="9525">
            <a:noFill/>
            <a:miter lim="800000"/>
            <a:headEnd/>
            <a:tailEnd/>
          </a:ln>
        </p:spPr>
        <p:txBody>
          <a:bodyPr/>
          <a:lstStyle/>
          <a:p>
            <a:pPr algn="just">
              <a:spcBef>
                <a:spcPct val="20000"/>
              </a:spcBef>
            </a:pPr>
            <a:r>
              <a:rPr lang="ar-SA" sz="2000" b="1" dirty="0"/>
              <a:t>ومن المحتمل - المؤكد - أن هذه الأفكار شغلت أغلب النساء وقتئذ؛ فقامت مجموعة منهن بتكوين جمعية علمية أدبية نسائية عام 1880م، أُطلق عليها اسم (</a:t>
            </a:r>
            <a:r>
              <a:rPr lang="ar-SA" sz="2000" b="1" dirty="0">
                <a:solidFill>
                  <a:srgbClr val="FF0000"/>
                </a:solidFill>
              </a:rPr>
              <a:t>باكورة سورية</a:t>
            </a:r>
            <a:r>
              <a:rPr lang="ar-SA" sz="2000" b="1" dirty="0"/>
              <a:t>)! واللافت للنظر أن أهداف هذه الجمعية، كانت مستوحاة من أفكار </a:t>
            </a:r>
            <a:r>
              <a:rPr lang="ar-SA" sz="2000" b="1" dirty="0" err="1"/>
              <a:t>مريانا</a:t>
            </a:r>
            <a:r>
              <a:rPr lang="ar-SA" sz="2000" b="1" dirty="0"/>
              <a:t> </a:t>
            </a:r>
            <a:r>
              <a:rPr lang="ar-SA" sz="2000" b="1" dirty="0" err="1"/>
              <a:t>ووستين</a:t>
            </a:r>
            <a:r>
              <a:rPr lang="ar-SA" sz="2000" b="1" dirty="0"/>
              <a:t> وفريدة. وكتبت السيدة مريم </a:t>
            </a:r>
            <a:r>
              <a:rPr lang="ar-SA" sz="2000" b="1" dirty="0" err="1"/>
              <a:t>جرجي</a:t>
            </a:r>
            <a:r>
              <a:rPr lang="ar-SA" sz="2000" b="1" dirty="0"/>
              <a:t> </a:t>
            </a:r>
            <a:r>
              <a:rPr lang="ar-SA" sz="2000" b="1" dirty="0" err="1"/>
              <a:t>إليان</a:t>
            </a:r>
            <a:r>
              <a:rPr lang="ar-SA" sz="2000" b="1" dirty="0"/>
              <a:t> مقالة بعنوان (</a:t>
            </a:r>
            <a:r>
              <a:rPr lang="ar-SA" sz="2000" b="1" dirty="0">
                <a:solidFill>
                  <a:srgbClr val="FF0000"/>
                </a:solidFill>
              </a:rPr>
              <a:t>حقوق النساء ووجوب تعليمهن</a:t>
            </a:r>
            <a:r>
              <a:rPr lang="ar-SA" sz="2000" b="1" dirty="0"/>
              <a:t>) – نُشرت في المقتطف، مارس 1884م، تحدثت فيها بأفكار </a:t>
            </a:r>
            <a:r>
              <a:rPr lang="ar-SA" sz="2000" b="1" dirty="0" err="1"/>
              <a:t>مريانا</a:t>
            </a:r>
            <a:r>
              <a:rPr lang="ar-SA" sz="2000" b="1" dirty="0"/>
              <a:t> وزميلتيها بصورة موسعة مع إضافات عديدة، اختتمتها قائلة: "</a:t>
            </a:r>
            <a:r>
              <a:rPr lang="ar-SA" sz="2000" b="1" dirty="0">
                <a:solidFill>
                  <a:srgbClr val="FF0000"/>
                </a:solidFill>
              </a:rPr>
              <a:t>أقول ولا أخشى </a:t>
            </a:r>
            <a:r>
              <a:rPr lang="ar-SA" sz="2000" b="1" dirty="0" err="1">
                <a:solidFill>
                  <a:srgbClr val="FF0000"/>
                </a:solidFill>
              </a:rPr>
              <a:t>لومة</a:t>
            </a:r>
            <a:r>
              <a:rPr lang="ar-SA" sz="2000" b="1" dirty="0">
                <a:solidFill>
                  <a:srgbClr val="FF0000"/>
                </a:solidFill>
              </a:rPr>
              <a:t> لائم: إن للنساء حق ما للرجال من المساواة في الهيئة الاجتماعية، وأن وجود هذه المساواة في بلاد دليل تقدمها وارتقائها ..... وها أنا أنادي الرجال بلسان بنات جنسي قائلة: لن تبلغوا معالي الفخر والكمال؛ إن لم تسرعوا لتعليم بناتكم العلوم والآداب</a:t>
            </a:r>
            <a:r>
              <a:rPr lang="ar-SA" sz="2000" b="1" dirty="0"/>
              <a:t>". واستجاب وديع </a:t>
            </a:r>
            <a:r>
              <a:rPr lang="ar-SA" sz="2000" b="1" dirty="0" err="1"/>
              <a:t>الخوري</a:t>
            </a:r>
            <a:r>
              <a:rPr lang="ar-SA" sz="2000" b="1" dirty="0"/>
              <a:t> لهذه الدعوة وألف كتاباً حول هذه الحقوق، أطلق عليه (</a:t>
            </a:r>
            <a:r>
              <a:rPr lang="ar-SA" sz="2000" b="1" dirty="0">
                <a:solidFill>
                  <a:srgbClr val="FF0000"/>
                </a:solidFill>
              </a:rPr>
              <a:t>المرأة وحقوقها الواجبة وأثرها المشكور</a:t>
            </a:r>
            <a:r>
              <a:rPr lang="ar-SA" sz="2000" b="1" dirty="0"/>
              <a:t>). وفتحت مجلة (</a:t>
            </a:r>
            <a:r>
              <a:rPr lang="ar-SA" sz="2000" b="1" dirty="0">
                <a:solidFill>
                  <a:srgbClr val="FF0000"/>
                </a:solidFill>
              </a:rPr>
              <a:t>المقتطف</a:t>
            </a:r>
            <a:r>
              <a:rPr lang="ar-SA" sz="2000" b="1" dirty="0"/>
              <a:t>) صفحاتها لبحث قضية (</a:t>
            </a:r>
            <a:r>
              <a:rPr lang="ar-SA" sz="2000" b="1" dirty="0">
                <a:solidFill>
                  <a:srgbClr val="FF0000"/>
                </a:solidFill>
              </a:rPr>
              <a:t>حقوق المرأة</a:t>
            </a:r>
            <a:r>
              <a:rPr lang="ar-SA" sz="2000" b="1" dirty="0"/>
              <a:t>)، فبدأت المقالات تتوالى في شكل مناظرة أدبية، بين كل من: وديع </a:t>
            </a:r>
            <a:r>
              <a:rPr lang="ar-SA" sz="2000" b="1" dirty="0" err="1"/>
              <a:t>الخوري</a:t>
            </a:r>
            <a:r>
              <a:rPr lang="ar-SA" sz="2000" b="1" dirty="0"/>
              <a:t>، وأمين أبي خاطر، وسليم شقرة، ونجيب أنطونيوس. وظلت هذه المناظرة - حول حقوق المرأة - مستمرة طوال ثلاثة أعوام (1885-1887م)، ثم تحولت إلى مناظرة أخرى حول سؤال: (</a:t>
            </a:r>
            <a:r>
              <a:rPr lang="ar-SA" sz="2000" b="1" dirty="0">
                <a:solidFill>
                  <a:srgbClr val="FF0000"/>
                </a:solidFill>
              </a:rPr>
              <a:t>المرأة والرجل وهل يتساويان</a:t>
            </a:r>
            <a:r>
              <a:rPr lang="ar-SA" sz="2000" b="1" dirty="0"/>
              <a:t>؟)، واستمرت هذه المناظرة بين: الدكتور شبلي </a:t>
            </a:r>
            <a:r>
              <a:rPr lang="ar-SA" sz="2000" b="1" dirty="0" err="1"/>
              <a:t>شميل</a:t>
            </a:r>
            <a:r>
              <a:rPr lang="ar-SA" sz="2000" b="1" dirty="0"/>
              <a:t>، وخليل سعد، وظلت مقالاتهما تنشرها المقتطف لمدة عامين (1887-1888م). ومن الجدير بالذكر إن أغلب الأفكار التي طرحتها مجلة المقتطف ما هي إلا تطور طبيعي فكري مُوسع لأفكار </a:t>
            </a:r>
            <a:r>
              <a:rPr lang="ar-SA" sz="2000" b="1" dirty="0" err="1"/>
              <a:t>مريانا</a:t>
            </a:r>
            <a:r>
              <a:rPr lang="ar-SA" sz="2000" b="1" dirty="0"/>
              <a:t> </a:t>
            </a:r>
            <a:r>
              <a:rPr lang="ar-SA" sz="2000" b="1" dirty="0" err="1"/>
              <a:t>مراش</a:t>
            </a:r>
            <a:r>
              <a:rPr lang="ar-SA" sz="2000" b="1" dirty="0"/>
              <a:t> الأولى؛ كما بثتها في مقالتها (شامة الجنان). ولا أكون متعسفاً إذا قلت: إن ما جاء في مقالات المقتطف من آراء وأفكار مكتوبة – بيد النساء والرجال – هي </a:t>
            </a:r>
            <a:r>
              <a:rPr lang="ar-SA" sz="2000" b="1" dirty="0">
                <a:solidFill>
                  <a:srgbClr val="FF0000"/>
                </a:solidFill>
              </a:rPr>
              <a:t>الأساس الذي </a:t>
            </a:r>
            <a:r>
              <a:rPr lang="ar-SA" sz="2000" b="1" dirty="0" err="1">
                <a:solidFill>
                  <a:srgbClr val="FF0000"/>
                </a:solidFill>
              </a:rPr>
              <a:t>بنى</a:t>
            </a:r>
            <a:r>
              <a:rPr lang="ar-SA" sz="2000" b="1" dirty="0">
                <a:solidFill>
                  <a:srgbClr val="FF0000"/>
                </a:solidFill>
              </a:rPr>
              <a:t> عليه قاسم أمين دعوته الشهيرة لحرية المرأة </a:t>
            </a:r>
            <a:r>
              <a:rPr lang="ar-SA" sz="2000" b="1" dirty="0"/>
              <a:t>في كتابيه الشهيرين: (تحرير المرأة) عام 1899م، </a:t>
            </a:r>
            <a:r>
              <a:rPr lang="ar-SA" sz="2000" b="1" dirty="0" err="1"/>
              <a:t>و</a:t>
            </a:r>
            <a:r>
              <a:rPr lang="ar-SA" sz="2000" b="1" dirty="0"/>
              <a:t>(المرأة الجديدة) عام 1900م، وما جعل دعوة قاسم أمين تلقى الشهرة والانتشار – من وجهة نظري - وضعها بين دفتي كتاب – أُعيد نشرة مرات عديدة - خلافاً لمقالات المقتطف النادرة .. المتناثرة .. متهالكة الأوراق .. المطبوعة طبعة وحيدة!</a:t>
            </a:r>
            <a:endParaRPr lang="en-US" sz="2000" b="1" dirty="0">
              <a:solidFill>
                <a:schemeClr val="tx2"/>
              </a:solidFill>
              <a:latin typeface="Simplified Arabic" pitchFamily="2" charset="-78"/>
              <a:cs typeface="Simplified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ppt_w</p:attrName>
                                        </p:attrNameLst>
                                      </p:cBhvr>
                                      <p:tavLst>
                                        <p:tav tm="0">
                                          <p:val>
                                            <p:fltVal val="0"/>
                                          </p:val>
                                        </p:tav>
                                        <p:tav tm="100000">
                                          <p:val>
                                            <p:strVal val="#ppt_w"/>
                                          </p:val>
                                        </p:tav>
                                      </p:tavLst>
                                    </p:anim>
                                    <p:anim calcmode="lin" valueType="num">
                                      <p:cBhvr>
                                        <p:cTn id="8" dur="1000" fill="hold"/>
                                        <p:tgtEl>
                                          <p:spTgt spid="15362"/>
                                        </p:tgtEl>
                                        <p:attrNameLst>
                                          <p:attrName>ppt_h</p:attrName>
                                        </p:attrNameLst>
                                      </p:cBhvr>
                                      <p:tavLst>
                                        <p:tav tm="0">
                                          <p:val>
                                            <p:fltVal val="0"/>
                                          </p:val>
                                        </p:tav>
                                        <p:tav tm="100000">
                                          <p:val>
                                            <p:strVal val="#ppt_h"/>
                                          </p:val>
                                        </p:tav>
                                      </p:tavLst>
                                    </p:anim>
                                    <p:anim calcmode="lin" valueType="num">
                                      <p:cBhvr>
                                        <p:cTn id="9" dur="1000" fill="hold"/>
                                        <p:tgtEl>
                                          <p:spTgt spid="1536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36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3" presetClass="entr" presetSubtype="16" fill="hold" grpId="0" nodeType="afterEffect">
                                  <p:stCondLst>
                                    <p:cond delay="1000"/>
                                  </p:stCondLst>
                                  <p:childTnLst>
                                    <p:set>
                                      <p:cBhvr>
                                        <p:cTn id="13" dur="1" fill="hold">
                                          <p:stCondLst>
                                            <p:cond delay="0"/>
                                          </p:stCondLst>
                                        </p:cTn>
                                        <p:tgtEl>
                                          <p:spTgt spid="15363"/>
                                        </p:tgtEl>
                                        <p:attrNameLst>
                                          <p:attrName>style.visibility</p:attrName>
                                        </p:attrNameLst>
                                      </p:cBhvr>
                                      <p:to>
                                        <p:strVal val="visible"/>
                                      </p:to>
                                    </p:set>
                                    <p:anim calcmode="lin" valueType="num">
                                      <p:cBhvr>
                                        <p:cTn id="14" dur="500" fill="hold"/>
                                        <p:tgtEl>
                                          <p:spTgt spid="15363"/>
                                        </p:tgtEl>
                                        <p:attrNameLst>
                                          <p:attrName>ppt_w</p:attrName>
                                        </p:attrNameLst>
                                      </p:cBhvr>
                                      <p:tavLst>
                                        <p:tav tm="0">
                                          <p:val>
                                            <p:fltVal val="0"/>
                                          </p:val>
                                        </p:tav>
                                        <p:tav tm="100000">
                                          <p:val>
                                            <p:strVal val="#ppt_w"/>
                                          </p:val>
                                        </p:tav>
                                      </p:tavLst>
                                    </p:anim>
                                    <p:anim calcmode="lin" valueType="num">
                                      <p:cBhvr>
                                        <p:cTn id="15" dur="500" fill="hold"/>
                                        <p:tgtEl>
                                          <p:spTgt spid="1536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animBg="1" autoUpdateAnimBg="0"/>
    </p:bldLst>
  </p:timing>
</p:sld>
</file>

<file path=ppt/theme/theme1.xml><?xml version="1.0" encoding="utf-8"?>
<a:theme xmlns:a="http://schemas.openxmlformats.org/drawingml/2006/main" name="تصميم افتراضي">
  <a:themeElements>
    <a:clrScheme name="تصميم افتراضي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تصميم افتراضي">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تصميم افتراضي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تصميم افتراضي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370</TotalTime>
  <Words>1694</Words>
  <Application>Microsoft PowerPoint</Application>
  <PresentationFormat>عرض على الشاشة (3:4)‏</PresentationFormat>
  <Paragraphs>25</Paragraphs>
  <Slides>8</Slides>
  <Notes>0</Notes>
  <HiddenSlides>0</HiddenSlides>
  <MMClips>0</MMClips>
  <ScaleCrop>false</ScaleCrop>
  <HeadingPairs>
    <vt:vector size="6" baseType="variant">
      <vt:variant>
        <vt:lpstr>الخطوط المستخدمة</vt:lpstr>
      </vt:variant>
      <vt:variant>
        <vt:i4>5</vt:i4>
      </vt:variant>
      <vt:variant>
        <vt:lpstr>سمة</vt:lpstr>
      </vt:variant>
      <vt:variant>
        <vt:i4>1</vt:i4>
      </vt:variant>
      <vt:variant>
        <vt:lpstr>عناوين الشرائح</vt:lpstr>
      </vt:variant>
      <vt:variant>
        <vt:i4>8</vt:i4>
      </vt:variant>
    </vt:vector>
  </HeadingPairs>
  <TitlesOfParts>
    <vt:vector size="14" baseType="lpstr">
      <vt:lpstr>Times New Roman</vt:lpstr>
      <vt:lpstr>Arial</vt:lpstr>
      <vt:lpstr>Calibri</vt:lpstr>
      <vt:lpstr>PT Bold Heading</vt:lpstr>
      <vt:lpstr>Simplified Arabic</vt:lpstr>
      <vt:lpstr>تصميم افتراضي</vt:lpstr>
      <vt:lpstr>الشريحة 1</vt:lpstr>
      <vt:lpstr>الشريحة 2</vt:lpstr>
      <vt:lpstr>الشريحة 3</vt:lpstr>
      <vt:lpstr>الشريحة 4</vt:lpstr>
      <vt:lpstr>هنري وإيميليا</vt:lpstr>
      <vt:lpstr>شامة الجنان</vt:lpstr>
      <vt:lpstr>أثر مريانا في غيرها</vt:lpstr>
      <vt:lpstr>أثر أفكار مريانا</vt:lpstr>
    </vt:vector>
  </TitlesOfParts>
  <Company>Neo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من PowerPoint</dc:title>
  <dc:creator>سيد على</dc:creator>
  <cp:lastModifiedBy>Dr. Sayed A. Ismaiel</cp:lastModifiedBy>
  <cp:revision>37</cp:revision>
  <dcterms:created xsi:type="dcterms:W3CDTF">2003-09-25T09:42:57Z</dcterms:created>
  <dcterms:modified xsi:type="dcterms:W3CDTF">2012-04-21T19:37:18Z</dcterms:modified>
</cp:coreProperties>
</file>