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66" r:id="rId2"/>
    <p:sldId id="256" r:id="rId3"/>
    <p:sldId id="280" r:id="rId4"/>
    <p:sldId id="281" r:id="rId5"/>
    <p:sldId id="282" r:id="rId6"/>
    <p:sldId id="283" r:id="rId7"/>
    <p:sldId id="284" r:id="rId8"/>
    <p:sldId id="285" r:id="rId9"/>
    <p:sldId id="286" r:id="rId10"/>
    <p:sldId id="287" r:id="rId11"/>
    <p:sldId id="288" r:id="rId12"/>
    <p:sldId id="289" r:id="rId13"/>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00FF00"/>
    <a:srgbClr val="0066FF"/>
    <a:srgbClr val="00FFCC"/>
    <a:srgbClr val="66FF33"/>
    <a:srgbClr val="FFFF00"/>
    <a:srgbClr val="FF3300"/>
    <a:srgbClr val="00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71" d="100"/>
          <a:sy n="71" d="100"/>
        </p:scale>
        <p:origin x="-57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EG"/>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EG"/>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F78B8FC6-BC2E-4BF1-AE32-996D76623178}" type="slidenum">
              <a:rPr lang="ar-SA"/>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EF0F097F-4FCA-4C66-AC65-25AE4866C17B}" type="slidenum">
              <a:rPr lang="ar-SA"/>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48C8D51F-61B1-4505-804C-4E9C261402D6}" type="slidenum">
              <a:rPr lang="ar-SA"/>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E0DC5772-E7DB-471B-9ABF-65D5BBC14822}" type="slidenum">
              <a:rPr lang="ar-SA"/>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7" name="عنصر نائب للتاريخ 6"/>
          <p:cNvSpPr>
            <a:spLocks noGrp="1"/>
          </p:cNvSpPr>
          <p:nvPr>
            <p:ph type="dt" sz="half" idx="10"/>
          </p:nvPr>
        </p:nvSpPr>
        <p:spPr/>
        <p:txBody>
          <a:bodyPr/>
          <a:lstStyle>
            <a:lvl1pPr>
              <a:defRPr/>
            </a:lvl1pPr>
          </a:lstStyle>
          <a:p>
            <a:endParaRPr lang="en-US"/>
          </a:p>
        </p:txBody>
      </p:sp>
      <p:sp>
        <p:nvSpPr>
          <p:cNvPr id="8" name="عنصر نائب للتذييل 7"/>
          <p:cNvSpPr>
            <a:spLocks noGrp="1"/>
          </p:cNvSpPr>
          <p:nvPr>
            <p:ph type="ftr" sz="quarter" idx="11"/>
          </p:nvPr>
        </p:nvSpPr>
        <p:spPr/>
        <p:txBody>
          <a:bodyPr/>
          <a:lstStyle>
            <a:lvl1pPr>
              <a:defRPr/>
            </a:lvl1pPr>
          </a:lstStyle>
          <a:p>
            <a:endParaRPr lang="en-US"/>
          </a:p>
        </p:txBody>
      </p:sp>
      <p:sp>
        <p:nvSpPr>
          <p:cNvPr id="9" name="عنصر نائب لرقم الشريحة 8"/>
          <p:cNvSpPr>
            <a:spLocks noGrp="1"/>
          </p:cNvSpPr>
          <p:nvPr>
            <p:ph type="sldNum" sz="quarter" idx="12"/>
          </p:nvPr>
        </p:nvSpPr>
        <p:spPr/>
        <p:txBody>
          <a:bodyPr/>
          <a:lstStyle>
            <a:lvl1pPr>
              <a:defRPr/>
            </a:lvl1pPr>
          </a:lstStyle>
          <a:p>
            <a:fld id="{C64235D7-5C72-4896-BB62-1919C7A5785D}" type="slidenum">
              <a:rPr lang="ar-SA"/>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تاريخ 2"/>
          <p:cNvSpPr>
            <a:spLocks noGrp="1"/>
          </p:cNvSpPr>
          <p:nvPr>
            <p:ph type="dt" sz="half" idx="10"/>
          </p:nvPr>
        </p:nvSpPr>
        <p:spPr/>
        <p:txBody>
          <a:bodyPr/>
          <a:lstStyle>
            <a:lvl1pPr>
              <a:defRPr/>
            </a:lvl1pPr>
          </a:lstStyle>
          <a:p>
            <a:endParaRPr lang="en-US"/>
          </a:p>
        </p:txBody>
      </p:sp>
      <p:sp>
        <p:nvSpPr>
          <p:cNvPr id="4" name="عنصر نائب للتذييل 3"/>
          <p:cNvSpPr>
            <a:spLocks noGrp="1"/>
          </p:cNvSpPr>
          <p:nvPr>
            <p:ph type="ftr" sz="quarter" idx="11"/>
          </p:nvPr>
        </p:nvSpPr>
        <p:spPr/>
        <p:txBody>
          <a:bodyPr/>
          <a:lstStyle>
            <a:lvl1pPr>
              <a:defRPr/>
            </a:lvl1pPr>
          </a:lstStyle>
          <a:p>
            <a:endParaRPr lang="en-US"/>
          </a:p>
        </p:txBody>
      </p:sp>
      <p:sp>
        <p:nvSpPr>
          <p:cNvPr id="5" name="عنصر نائب لرقم الشريحة 4"/>
          <p:cNvSpPr>
            <a:spLocks noGrp="1"/>
          </p:cNvSpPr>
          <p:nvPr>
            <p:ph type="sldNum" sz="quarter" idx="12"/>
          </p:nvPr>
        </p:nvSpPr>
        <p:spPr/>
        <p:txBody>
          <a:bodyPr/>
          <a:lstStyle>
            <a:lvl1pPr>
              <a:defRPr/>
            </a:lvl1pPr>
          </a:lstStyle>
          <a:p>
            <a:fld id="{85FFD3CA-49C5-43A1-B27E-F3B7DA2B9F59}" type="slidenum">
              <a:rPr lang="ar-SA"/>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p>
        </p:txBody>
      </p:sp>
      <p:sp>
        <p:nvSpPr>
          <p:cNvPr id="3" name="عنصر نائب للتذييل 2"/>
          <p:cNvSpPr>
            <a:spLocks noGrp="1"/>
          </p:cNvSpPr>
          <p:nvPr>
            <p:ph type="ftr" sz="quarter" idx="11"/>
          </p:nvPr>
        </p:nvSpPr>
        <p:spPr/>
        <p:txBody>
          <a:bodyPr/>
          <a:lstStyle>
            <a:lvl1pPr>
              <a:defRPr/>
            </a:lvl1pPr>
          </a:lstStyle>
          <a:p>
            <a:endParaRPr lang="en-US"/>
          </a:p>
        </p:txBody>
      </p:sp>
      <p:sp>
        <p:nvSpPr>
          <p:cNvPr id="4" name="عنصر نائب لرقم الشريحة 3"/>
          <p:cNvSpPr>
            <a:spLocks noGrp="1"/>
          </p:cNvSpPr>
          <p:nvPr>
            <p:ph type="sldNum" sz="quarter" idx="12"/>
          </p:nvPr>
        </p:nvSpPr>
        <p:spPr/>
        <p:txBody>
          <a:bodyPr/>
          <a:lstStyle>
            <a:lvl1pPr>
              <a:defRPr/>
            </a:lvl1pPr>
          </a:lstStyle>
          <a:p>
            <a:fld id="{89758F1D-AEA7-4929-AADD-353540B273A4}" type="slidenum">
              <a:rPr lang="ar-SA"/>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5D0F4154-57EB-4576-A655-663AF00C0B45}" type="slidenum">
              <a:rPr lang="ar-SA"/>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99177A58-D027-472C-8265-BC44C35A04AF}" type="slidenum">
              <a:rPr lang="ar-SA"/>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403A352C-BC10-428D-993B-960DCCBC2344}" type="slidenum">
              <a:rPr lang="ar-SA"/>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AD888972-0419-48F4-938C-548DE75589D5}" type="slidenum">
              <a:rPr lang="ar-SA"/>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fld id="{7C3C13FC-B14B-494E-A37B-4371784FFAED}" type="slidenum">
              <a:rPr lang="ar-SA"/>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1" fontAlgn="base">
        <a:spcBef>
          <a:spcPct val="0"/>
        </a:spcBef>
        <a:spcAft>
          <a:spcPct val="0"/>
        </a:spcAft>
        <a:defRPr sz="4400">
          <a:solidFill>
            <a:schemeClr val="tx2"/>
          </a:solidFill>
          <a:latin typeface="+mj-lt"/>
          <a:ea typeface="+mj-ea"/>
          <a:cs typeface="+mj-cs"/>
        </a:defRPr>
      </a:lvl1pPr>
      <a:lvl2pPr algn="ctr" rtl="1" fontAlgn="base">
        <a:spcBef>
          <a:spcPct val="0"/>
        </a:spcBef>
        <a:spcAft>
          <a:spcPct val="0"/>
        </a:spcAft>
        <a:defRPr sz="4400">
          <a:solidFill>
            <a:schemeClr val="tx2"/>
          </a:solidFill>
          <a:latin typeface="Arial" pitchFamily="34" charset="0"/>
          <a:cs typeface="Arial" pitchFamily="34" charset="0"/>
        </a:defRPr>
      </a:lvl2pPr>
      <a:lvl3pPr algn="ctr" rtl="1" fontAlgn="base">
        <a:spcBef>
          <a:spcPct val="0"/>
        </a:spcBef>
        <a:spcAft>
          <a:spcPct val="0"/>
        </a:spcAft>
        <a:defRPr sz="4400">
          <a:solidFill>
            <a:schemeClr val="tx2"/>
          </a:solidFill>
          <a:latin typeface="Arial" pitchFamily="34" charset="0"/>
          <a:cs typeface="Arial" pitchFamily="34" charset="0"/>
        </a:defRPr>
      </a:lvl3pPr>
      <a:lvl4pPr algn="ctr" rtl="1" fontAlgn="base">
        <a:spcBef>
          <a:spcPct val="0"/>
        </a:spcBef>
        <a:spcAft>
          <a:spcPct val="0"/>
        </a:spcAft>
        <a:defRPr sz="4400">
          <a:solidFill>
            <a:schemeClr val="tx2"/>
          </a:solidFill>
          <a:latin typeface="Arial" pitchFamily="34" charset="0"/>
          <a:cs typeface="Arial" pitchFamily="34" charset="0"/>
        </a:defRPr>
      </a:lvl4pPr>
      <a:lvl5pPr algn="ctr" rtl="1" fontAlgn="base">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fontAlgn="base">
        <a:spcBef>
          <a:spcPct val="20000"/>
        </a:spcBef>
        <a:spcAft>
          <a:spcPct val="0"/>
        </a:spcAft>
        <a:buChar char="•"/>
        <a:defRPr sz="3200">
          <a:solidFill>
            <a:schemeClr val="tx1"/>
          </a:solidFill>
          <a:latin typeface="+mn-lt"/>
          <a:ea typeface="+mn-ea"/>
          <a:cs typeface="+mn-cs"/>
        </a:defRPr>
      </a:lvl1pPr>
      <a:lvl2pPr marL="742950" indent="-285750" algn="r" rtl="1" fontAlgn="base">
        <a:spcBef>
          <a:spcPct val="20000"/>
        </a:spcBef>
        <a:spcAft>
          <a:spcPct val="0"/>
        </a:spcAft>
        <a:buChar char="–"/>
        <a:defRPr sz="2800">
          <a:solidFill>
            <a:schemeClr val="tx1"/>
          </a:solidFill>
          <a:latin typeface="+mn-lt"/>
          <a:cs typeface="+mn-cs"/>
        </a:defRPr>
      </a:lvl2pPr>
      <a:lvl3pPr marL="1143000" indent="-228600" algn="r" rtl="1" fontAlgn="base">
        <a:spcBef>
          <a:spcPct val="20000"/>
        </a:spcBef>
        <a:spcAft>
          <a:spcPct val="0"/>
        </a:spcAft>
        <a:buChar char="•"/>
        <a:defRPr sz="2400">
          <a:solidFill>
            <a:schemeClr val="tx1"/>
          </a:solidFill>
          <a:latin typeface="+mn-lt"/>
          <a:cs typeface="+mn-cs"/>
        </a:defRPr>
      </a:lvl3pPr>
      <a:lvl4pPr marL="1600200" indent="-228600" algn="r" rtl="1" fontAlgn="base">
        <a:spcBef>
          <a:spcPct val="20000"/>
        </a:spcBef>
        <a:spcAft>
          <a:spcPct val="0"/>
        </a:spcAft>
        <a:buChar char="–"/>
        <a:defRPr sz="2000">
          <a:solidFill>
            <a:schemeClr val="tx1"/>
          </a:solidFill>
          <a:latin typeface="+mn-lt"/>
          <a:cs typeface="+mn-cs"/>
        </a:defRPr>
      </a:lvl4pPr>
      <a:lvl5pPr marL="2057400" indent="-228600" algn="r" rtl="1" fontAlgn="base">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685800" y="2286000"/>
            <a:ext cx="7772400" cy="1143000"/>
          </a:xfrm>
        </p:spPr>
        <p:txBody>
          <a:bodyPr/>
          <a:lstStyle/>
          <a:p>
            <a:endParaRPr lang="en-US"/>
          </a:p>
        </p:txBody>
      </p:sp>
      <p:pic>
        <p:nvPicPr>
          <p:cNvPr id="13315" name="Picture 3" descr="024"/>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13316" name="Text Box 4"/>
          <p:cNvSpPr txBox="1">
            <a:spLocks noChangeArrowheads="1"/>
          </p:cNvSpPr>
          <p:nvPr/>
        </p:nvSpPr>
        <p:spPr bwMode="auto">
          <a:xfrm>
            <a:off x="533400" y="4714884"/>
            <a:ext cx="8001000" cy="1508105"/>
          </a:xfrm>
          <a:prstGeom prst="rect">
            <a:avLst/>
          </a:prstGeom>
          <a:noFill/>
          <a:ln w="9525">
            <a:noFill/>
            <a:miter lim="800000"/>
            <a:headEnd/>
            <a:tailEnd/>
          </a:ln>
          <a:effectLst/>
        </p:spPr>
        <p:txBody>
          <a:bodyPr>
            <a:spAutoFit/>
          </a:bodyPr>
          <a:lstStyle/>
          <a:p>
            <a:pPr algn="ctr" rtl="0">
              <a:spcBef>
                <a:spcPct val="50000"/>
              </a:spcBef>
            </a:pPr>
            <a:r>
              <a:rPr lang="ar-EG" sz="3200" dirty="0" smtClean="0">
                <a:solidFill>
                  <a:srgbClr val="FFFFCC"/>
                </a:solidFill>
                <a:latin typeface="Times New Roman" pitchFamily="18" charset="0"/>
                <a:cs typeface="PT Bold Heading" pitchFamily="2" charset="-78"/>
              </a:rPr>
              <a:t>الأستاذ الدكتور</a:t>
            </a:r>
            <a:endParaRPr lang="ar-SA" sz="3200" dirty="0">
              <a:solidFill>
                <a:srgbClr val="FFFFCC"/>
              </a:solidFill>
              <a:latin typeface="Times New Roman" pitchFamily="18" charset="0"/>
              <a:cs typeface="PT Bold Heading" pitchFamily="2" charset="-78"/>
            </a:endParaRPr>
          </a:p>
          <a:p>
            <a:pPr algn="ctr" rtl="0">
              <a:spcBef>
                <a:spcPct val="50000"/>
              </a:spcBef>
            </a:pPr>
            <a:r>
              <a:rPr lang="ar-SA" sz="4000" dirty="0" smtClean="0">
                <a:solidFill>
                  <a:srgbClr val="FFFFCC"/>
                </a:solidFill>
                <a:latin typeface="Times New Roman" pitchFamily="18" charset="0"/>
                <a:cs typeface="PT Bold Heading" pitchFamily="2" charset="-78"/>
              </a:rPr>
              <a:t>سيد </a:t>
            </a:r>
            <a:r>
              <a:rPr lang="ar-SA" sz="4000" dirty="0">
                <a:solidFill>
                  <a:srgbClr val="FFFFCC"/>
                </a:solidFill>
                <a:latin typeface="Times New Roman" pitchFamily="18" charset="0"/>
                <a:cs typeface="PT Bold Heading" pitchFamily="2" charset="-78"/>
              </a:rPr>
              <a:t>علي إسماعيل</a:t>
            </a:r>
            <a:endParaRPr lang="en-GB" sz="4000" dirty="0">
              <a:solidFill>
                <a:srgbClr val="FFFFCC"/>
              </a:solidFill>
              <a:latin typeface="Times New Roman" pitchFamily="18" charset="0"/>
              <a:cs typeface="PT Bold Heading" pitchFamily="2" charset="-78"/>
            </a:endParaRPr>
          </a:p>
        </p:txBody>
      </p:sp>
      <p:sp>
        <p:nvSpPr>
          <p:cNvPr id="13317" name="WordArt 5"/>
          <p:cNvSpPr>
            <a:spLocks noChangeArrowheads="1" noChangeShapeType="1" noTextEdit="1"/>
          </p:cNvSpPr>
          <p:nvPr/>
        </p:nvSpPr>
        <p:spPr bwMode="auto">
          <a:xfrm rot="20091660">
            <a:off x="-424514" y="840381"/>
            <a:ext cx="6645902" cy="2510311"/>
          </a:xfrm>
          <a:prstGeom prst="rect">
            <a:avLst/>
          </a:prstGeom>
        </p:spPr>
        <p:txBody>
          <a:bodyPr wrap="none" fromWordArt="1">
            <a:prstTxWarp prst="textPlain">
              <a:avLst>
                <a:gd name="adj" fmla="val 48530"/>
              </a:avLst>
            </a:prstTxWarp>
            <a:scene3d>
              <a:camera prst="legacyObliqueRight"/>
              <a:lightRig rig="legacyHarsh3" dir="t"/>
            </a:scene3d>
            <a:sp3d extrusionH="100000" prstMaterial="legacyMatte">
              <a:extrusionClr>
                <a:srgbClr val="663300"/>
              </a:extrusionClr>
            </a:sp3d>
          </a:bodyPr>
          <a:lstStyle/>
          <a:p>
            <a:pPr algn="ctr"/>
            <a:r>
              <a:rPr lang="ar-EG" sz="3600" i="1" kern="10" dirty="0" smtClean="0">
                <a:ln w="9525">
                  <a:round/>
                  <a:headEnd/>
                  <a:tailEnd/>
                </a:ln>
                <a:gradFill rotWithShape="1">
                  <a:gsLst>
                    <a:gs pos="0">
                      <a:srgbClr val="FFFF00"/>
                    </a:gs>
                    <a:gs pos="100000">
                      <a:srgbClr val="FFFF00">
                        <a:gamma/>
                        <a:tint val="95294"/>
                        <a:invGamma/>
                      </a:srgbClr>
                    </a:gs>
                  </a:gsLst>
                  <a:lin ang="5400000" scaled="1"/>
                </a:gradFill>
                <a:cs typeface="PT Bold Heading"/>
              </a:rPr>
              <a:t>مسرحة المناهج</a:t>
            </a:r>
          </a:p>
          <a:p>
            <a:pPr algn="ctr"/>
            <a:r>
              <a:rPr lang="ar-SA" sz="3600" dirty="0">
                <a:solidFill>
                  <a:srgbClr val="00B0F0"/>
                </a:solidFill>
                <a:cs typeface="PT Bold Heading" pitchFamily="2" charset="-78"/>
              </a:rPr>
              <a:t>مسرحية (يوسف الصديق) نموذجاً</a:t>
            </a:r>
            <a:endParaRPr lang="ar-EG" sz="3600" i="1" kern="10" dirty="0">
              <a:ln w="9525">
                <a:round/>
                <a:headEnd/>
                <a:tailEnd/>
              </a:ln>
              <a:solidFill>
                <a:srgbClr val="00B0F0"/>
              </a:solidFill>
              <a:cs typeface="PT Bold Heading" pitchFamily="2" charset="-78"/>
            </a:endParaRPr>
          </a:p>
        </p:txBody>
      </p:sp>
      <p:sp>
        <p:nvSpPr>
          <p:cNvPr id="13318" name="Text Box 6"/>
          <p:cNvSpPr txBox="1">
            <a:spLocks noChangeArrowheads="1"/>
          </p:cNvSpPr>
          <p:nvPr/>
        </p:nvSpPr>
        <p:spPr bwMode="auto">
          <a:xfrm>
            <a:off x="6215074" y="2071678"/>
            <a:ext cx="2928926" cy="861774"/>
          </a:xfrm>
          <a:prstGeom prst="rect">
            <a:avLst/>
          </a:prstGeom>
          <a:noFill/>
          <a:ln w="9525">
            <a:noFill/>
            <a:miter lim="800000"/>
            <a:headEnd/>
            <a:tailEnd/>
          </a:ln>
          <a:effectLst/>
        </p:spPr>
        <p:txBody>
          <a:bodyPr wrap="square">
            <a:spAutoFit/>
          </a:bodyPr>
          <a:lstStyle/>
          <a:p>
            <a:pPr algn="ctr">
              <a:spcBef>
                <a:spcPct val="50000"/>
              </a:spcBef>
            </a:pPr>
            <a:r>
              <a:rPr lang="ar-SA" sz="2000" dirty="0" smtClean="0">
                <a:solidFill>
                  <a:srgbClr val="00FFFF"/>
                </a:solidFill>
                <a:latin typeface="Times New Roman" pitchFamily="18" charset="0"/>
                <a:cs typeface="PT Bold Heading" pitchFamily="2" charset="-78"/>
              </a:rPr>
              <a:t>ك</a:t>
            </a:r>
            <a:r>
              <a:rPr lang="ar-EG" sz="2000" dirty="0" smtClean="0">
                <a:solidFill>
                  <a:srgbClr val="00FFFF"/>
                </a:solidFill>
                <a:latin typeface="Times New Roman" pitchFamily="18" charset="0"/>
                <a:cs typeface="PT Bold Heading" pitchFamily="2" charset="-78"/>
              </a:rPr>
              <a:t>ـ</a:t>
            </a:r>
            <a:r>
              <a:rPr lang="ar-SA" sz="2000" dirty="0" smtClean="0">
                <a:solidFill>
                  <a:srgbClr val="00FFFF"/>
                </a:solidFill>
                <a:latin typeface="Times New Roman" pitchFamily="18" charset="0"/>
                <a:cs typeface="PT Bold Heading" pitchFamily="2" charset="-78"/>
              </a:rPr>
              <a:t>ل</a:t>
            </a:r>
            <a:r>
              <a:rPr lang="ar-EG" sz="2000" dirty="0" smtClean="0">
                <a:solidFill>
                  <a:srgbClr val="00FFFF"/>
                </a:solidFill>
                <a:latin typeface="Times New Roman" pitchFamily="18" charset="0"/>
                <a:cs typeface="PT Bold Heading" pitchFamily="2" charset="-78"/>
              </a:rPr>
              <a:t>ــــــــــــــــــ</a:t>
            </a:r>
            <a:r>
              <a:rPr lang="ar-SA" sz="2000" dirty="0" err="1" smtClean="0">
                <a:solidFill>
                  <a:srgbClr val="00FFFF"/>
                </a:solidFill>
                <a:latin typeface="Times New Roman" pitchFamily="18" charset="0"/>
                <a:cs typeface="PT Bold Heading" pitchFamily="2" charset="-78"/>
              </a:rPr>
              <a:t>ية</a:t>
            </a:r>
            <a:r>
              <a:rPr lang="ar-SA" sz="2000" dirty="0" smtClean="0">
                <a:solidFill>
                  <a:srgbClr val="00FFFF"/>
                </a:solidFill>
                <a:latin typeface="Times New Roman" pitchFamily="18" charset="0"/>
                <a:cs typeface="PT Bold Heading" pitchFamily="2" charset="-78"/>
              </a:rPr>
              <a:t> الآداب</a:t>
            </a:r>
            <a:endParaRPr lang="ar-SA" sz="2000" dirty="0">
              <a:solidFill>
                <a:srgbClr val="00FFFF"/>
              </a:solidFill>
              <a:latin typeface="Times New Roman" pitchFamily="18" charset="0"/>
              <a:cs typeface="PT Bold Heading" pitchFamily="2" charset="-78"/>
            </a:endParaRPr>
          </a:p>
          <a:p>
            <a:pPr algn="ctr">
              <a:spcBef>
                <a:spcPct val="50000"/>
              </a:spcBef>
            </a:pPr>
            <a:r>
              <a:rPr lang="ar-SA" sz="2000" dirty="0">
                <a:solidFill>
                  <a:srgbClr val="00FFFF"/>
                </a:solidFill>
                <a:latin typeface="Times New Roman" pitchFamily="18" charset="0"/>
                <a:cs typeface="PT Bold Heading" pitchFamily="2" charset="-78"/>
              </a:rPr>
              <a:t>قسم </a:t>
            </a:r>
            <a:r>
              <a:rPr lang="ar-SA" sz="2000" dirty="0" err="1" smtClean="0">
                <a:solidFill>
                  <a:srgbClr val="00FFFF"/>
                </a:solidFill>
                <a:latin typeface="Times New Roman" pitchFamily="18" charset="0"/>
                <a:cs typeface="PT Bold Heading" pitchFamily="2" charset="-78"/>
              </a:rPr>
              <a:t>الل</a:t>
            </a:r>
            <a:r>
              <a:rPr lang="ar-EG" sz="2000" dirty="0" smtClean="0">
                <a:solidFill>
                  <a:srgbClr val="00FFFF"/>
                </a:solidFill>
                <a:latin typeface="Times New Roman" pitchFamily="18" charset="0"/>
                <a:cs typeface="PT Bold Heading" pitchFamily="2" charset="-78"/>
              </a:rPr>
              <a:t>ـ</a:t>
            </a:r>
            <a:r>
              <a:rPr lang="ar-SA" sz="2000" dirty="0" smtClean="0">
                <a:solidFill>
                  <a:srgbClr val="00FFFF"/>
                </a:solidFill>
                <a:latin typeface="Times New Roman" pitchFamily="18" charset="0"/>
                <a:cs typeface="PT Bold Heading" pitchFamily="2" charset="-78"/>
              </a:rPr>
              <a:t>غ</a:t>
            </a:r>
            <a:r>
              <a:rPr lang="ar-EG" sz="2000" dirty="0" smtClean="0">
                <a:solidFill>
                  <a:srgbClr val="00FFFF"/>
                </a:solidFill>
                <a:latin typeface="Times New Roman" pitchFamily="18" charset="0"/>
                <a:cs typeface="PT Bold Heading" pitchFamily="2" charset="-78"/>
              </a:rPr>
              <a:t>ـــ</a:t>
            </a:r>
            <a:r>
              <a:rPr lang="ar-SA" sz="2000" dirty="0" smtClean="0">
                <a:solidFill>
                  <a:srgbClr val="00FFFF"/>
                </a:solidFill>
                <a:latin typeface="Times New Roman" pitchFamily="18" charset="0"/>
                <a:cs typeface="PT Bold Heading" pitchFamily="2" charset="-78"/>
              </a:rPr>
              <a:t>ة </a:t>
            </a:r>
            <a:r>
              <a:rPr lang="ar-SA" sz="2000" dirty="0" err="1" smtClean="0">
                <a:solidFill>
                  <a:srgbClr val="00FFFF"/>
                </a:solidFill>
                <a:latin typeface="Times New Roman" pitchFamily="18" charset="0"/>
                <a:cs typeface="PT Bold Heading" pitchFamily="2" charset="-78"/>
              </a:rPr>
              <a:t>الع</a:t>
            </a:r>
            <a:r>
              <a:rPr lang="ar-EG" sz="2000" dirty="0" smtClean="0">
                <a:solidFill>
                  <a:srgbClr val="00FFFF"/>
                </a:solidFill>
                <a:latin typeface="Times New Roman" pitchFamily="18" charset="0"/>
                <a:cs typeface="PT Bold Heading" pitchFamily="2" charset="-78"/>
              </a:rPr>
              <a:t>ـــــ</a:t>
            </a:r>
            <a:r>
              <a:rPr lang="ar-SA" sz="2000" dirty="0" err="1" smtClean="0">
                <a:solidFill>
                  <a:srgbClr val="00FFFF"/>
                </a:solidFill>
                <a:latin typeface="Times New Roman" pitchFamily="18" charset="0"/>
                <a:cs typeface="PT Bold Heading" pitchFamily="2" charset="-78"/>
              </a:rPr>
              <a:t>ربية</a:t>
            </a:r>
            <a:endParaRPr lang="ar-SA" sz="2000" dirty="0">
              <a:solidFill>
                <a:srgbClr val="00FFFF"/>
              </a:solidFill>
              <a:latin typeface="Times New Roman" pitchFamily="18" charset="0"/>
              <a:cs typeface="PT Bold Heading" pitchFamily="2" charset="-78"/>
            </a:endParaRPr>
          </a:p>
        </p:txBody>
      </p:sp>
      <p:pic>
        <p:nvPicPr>
          <p:cNvPr id="10" name="صورة 9" descr="شعار جامعة حلوان.JPG"/>
          <p:cNvPicPr>
            <a:picLocks noChangeAspect="1"/>
          </p:cNvPicPr>
          <p:nvPr/>
        </p:nvPicPr>
        <p:blipFill>
          <a:blip r:embed="rId3"/>
          <a:stretch>
            <a:fillRect/>
          </a:stretch>
        </p:blipFill>
        <p:spPr>
          <a:xfrm>
            <a:off x="6453214" y="214290"/>
            <a:ext cx="2405066" cy="1803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17" presetClass="entr" presetSubtype="10" fill="hold" grpId="0" nodeType="afterEffect">
                                  <p:stCondLst>
                                    <p:cond delay="1000"/>
                                  </p:stCondLst>
                                  <p:childTnLst>
                                    <p:set>
                                      <p:cBhvr>
                                        <p:cTn id="12" dur="1" fill="hold">
                                          <p:stCondLst>
                                            <p:cond delay="0"/>
                                          </p:stCondLst>
                                        </p:cTn>
                                        <p:tgtEl>
                                          <p:spTgt spid="13318"/>
                                        </p:tgtEl>
                                        <p:attrNameLst>
                                          <p:attrName>style.visibility</p:attrName>
                                        </p:attrNameLst>
                                      </p:cBhvr>
                                      <p:to>
                                        <p:strVal val="visible"/>
                                      </p:to>
                                    </p:set>
                                    <p:anim calcmode="lin" valueType="num">
                                      <p:cBhvr>
                                        <p:cTn id="13" dur="500" fill="hold"/>
                                        <p:tgtEl>
                                          <p:spTgt spid="13318"/>
                                        </p:tgtEl>
                                        <p:attrNameLst>
                                          <p:attrName>ppt_w</p:attrName>
                                        </p:attrNameLst>
                                      </p:cBhvr>
                                      <p:tavLst>
                                        <p:tav tm="0">
                                          <p:val>
                                            <p:fltVal val="0"/>
                                          </p:val>
                                        </p:tav>
                                        <p:tav tm="100000">
                                          <p:val>
                                            <p:strVal val="#ppt_w"/>
                                          </p:val>
                                        </p:tav>
                                      </p:tavLst>
                                    </p:anim>
                                    <p:anim calcmode="lin" valueType="num">
                                      <p:cBhvr>
                                        <p:cTn id="14" dur="500" fill="hold"/>
                                        <p:tgtEl>
                                          <p:spTgt spid="13318"/>
                                        </p:tgtEl>
                                        <p:attrNameLst>
                                          <p:attrName>ppt_h</p:attrName>
                                        </p:attrNameLst>
                                      </p:cBhvr>
                                      <p:tavLst>
                                        <p:tav tm="0">
                                          <p:val>
                                            <p:strVal val="#ppt_h"/>
                                          </p:val>
                                        </p:tav>
                                        <p:tav tm="100000">
                                          <p:val>
                                            <p:strVal val="#ppt_h"/>
                                          </p:val>
                                        </p:tav>
                                      </p:tavLst>
                                    </p:anim>
                                  </p:childTnLst>
                                </p:cTn>
                              </p:par>
                            </p:childTnLst>
                          </p:cTn>
                        </p:par>
                        <p:par>
                          <p:cTn id="15" fill="hold">
                            <p:stCondLst>
                              <p:cond delay="2000"/>
                            </p:stCondLst>
                            <p:childTnLst>
                              <p:par>
                                <p:cTn id="16" presetID="15" presetClass="entr" presetSubtype="0" fill="hold" grpId="0" nodeType="afterEffect">
                                  <p:stCondLst>
                                    <p:cond delay="1000"/>
                                  </p:stCondLst>
                                  <p:childTnLst>
                                    <p:set>
                                      <p:cBhvr>
                                        <p:cTn id="17" dur="1" fill="hold">
                                          <p:stCondLst>
                                            <p:cond delay="0"/>
                                          </p:stCondLst>
                                        </p:cTn>
                                        <p:tgtEl>
                                          <p:spTgt spid="13317"/>
                                        </p:tgtEl>
                                        <p:attrNameLst>
                                          <p:attrName>style.visibility</p:attrName>
                                        </p:attrNameLst>
                                      </p:cBhvr>
                                      <p:to>
                                        <p:strVal val="visible"/>
                                      </p:to>
                                    </p:set>
                                    <p:anim calcmode="lin" valueType="num">
                                      <p:cBhvr>
                                        <p:cTn id="18" dur="1000" fill="hold"/>
                                        <p:tgtEl>
                                          <p:spTgt spid="13317"/>
                                        </p:tgtEl>
                                        <p:attrNameLst>
                                          <p:attrName>ppt_w</p:attrName>
                                        </p:attrNameLst>
                                      </p:cBhvr>
                                      <p:tavLst>
                                        <p:tav tm="0">
                                          <p:val>
                                            <p:fltVal val="0"/>
                                          </p:val>
                                        </p:tav>
                                        <p:tav tm="100000">
                                          <p:val>
                                            <p:strVal val="#ppt_w"/>
                                          </p:val>
                                        </p:tav>
                                      </p:tavLst>
                                    </p:anim>
                                    <p:anim calcmode="lin" valueType="num">
                                      <p:cBhvr>
                                        <p:cTn id="19" dur="1000" fill="hold"/>
                                        <p:tgtEl>
                                          <p:spTgt spid="13317"/>
                                        </p:tgtEl>
                                        <p:attrNameLst>
                                          <p:attrName>ppt_h</p:attrName>
                                        </p:attrNameLst>
                                      </p:cBhvr>
                                      <p:tavLst>
                                        <p:tav tm="0">
                                          <p:val>
                                            <p:fltVal val="0"/>
                                          </p:val>
                                        </p:tav>
                                        <p:tav tm="100000">
                                          <p:val>
                                            <p:strVal val="#ppt_h"/>
                                          </p:val>
                                        </p:tav>
                                      </p:tavLst>
                                    </p:anim>
                                    <p:anim calcmode="lin" valueType="num">
                                      <p:cBhvr>
                                        <p:cTn id="20" dur="1000" fill="hold"/>
                                        <p:tgtEl>
                                          <p:spTgt spid="13317"/>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13317"/>
                                        </p:tgtEl>
                                        <p:attrNameLst>
                                          <p:attrName>ppt_y</p:attrName>
                                        </p:attrNameLst>
                                      </p:cBhvr>
                                      <p:tavLst>
                                        <p:tav tm="0" fmla="#ppt_y+(sin(-2*pi*(1-$))*-#ppt_x+cos(-2*pi*(1-$))*(1-#ppt_y))*(1-$)">
                                          <p:val>
                                            <p:fltVal val="0"/>
                                          </p:val>
                                        </p:tav>
                                        <p:tav tm="100000">
                                          <p:val>
                                            <p:fltVal val="1"/>
                                          </p:val>
                                        </p:tav>
                                      </p:tavLst>
                                    </p:anim>
                                  </p:childTnLst>
                                </p:cTn>
                              </p:par>
                            </p:childTnLst>
                          </p:cTn>
                        </p:par>
                        <p:par>
                          <p:cTn id="22" fill="hold">
                            <p:stCondLst>
                              <p:cond delay="4000"/>
                            </p:stCondLst>
                            <p:childTnLst>
                              <p:par>
                                <p:cTn id="23" presetID="23" presetClass="entr" presetSubtype="16" fill="hold" grpId="0" nodeType="afterEffect">
                                  <p:stCondLst>
                                    <p:cond delay="2000"/>
                                  </p:stCondLst>
                                  <p:childTnLst>
                                    <p:set>
                                      <p:cBhvr>
                                        <p:cTn id="24" dur="1" fill="hold">
                                          <p:stCondLst>
                                            <p:cond delay="0"/>
                                          </p:stCondLst>
                                        </p:cTn>
                                        <p:tgtEl>
                                          <p:spTgt spid="13316"/>
                                        </p:tgtEl>
                                        <p:attrNameLst>
                                          <p:attrName>style.visibility</p:attrName>
                                        </p:attrNameLst>
                                      </p:cBhvr>
                                      <p:to>
                                        <p:strVal val="visible"/>
                                      </p:to>
                                    </p:set>
                                    <p:anim calcmode="lin" valueType="num">
                                      <p:cBhvr>
                                        <p:cTn id="25" dur="500" fill="hold"/>
                                        <p:tgtEl>
                                          <p:spTgt spid="13316"/>
                                        </p:tgtEl>
                                        <p:attrNameLst>
                                          <p:attrName>ppt_w</p:attrName>
                                        </p:attrNameLst>
                                      </p:cBhvr>
                                      <p:tavLst>
                                        <p:tav tm="0">
                                          <p:val>
                                            <p:fltVal val="0"/>
                                          </p:val>
                                        </p:tav>
                                        <p:tav tm="100000">
                                          <p:val>
                                            <p:strVal val="#ppt_w"/>
                                          </p:val>
                                        </p:tav>
                                      </p:tavLst>
                                    </p:anim>
                                    <p:anim calcmode="lin" valueType="num">
                                      <p:cBhvr>
                                        <p:cTn id="26" dur="500" fill="hold"/>
                                        <p:tgtEl>
                                          <p:spTgt spid="1331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autoUpdateAnimBg="0"/>
      <p:bldP spid="13317" grpId="0" animBg="1"/>
      <p:bldP spid="13318"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0" y="0"/>
            <a:ext cx="9144000" cy="6858000"/>
          </a:xfrm>
          <a:prstGeom prst="rect">
            <a:avLst/>
          </a:prstGeom>
          <a:solidFill>
            <a:schemeClr val="accent1"/>
          </a:solidFill>
          <a:ln w="9525">
            <a:solidFill>
              <a:schemeClr val="tx1"/>
            </a:solidFill>
            <a:miter lim="800000"/>
            <a:headEnd/>
            <a:tailEnd/>
          </a:ln>
          <a:effectLst/>
        </p:spPr>
        <p:txBody>
          <a:bodyPr wrap="none" anchor="ctr"/>
          <a:lstStyle/>
          <a:p>
            <a:endParaRPr lang="ar-EG"/>
          </a:p>
        </p:txBody>
      </p:sp>
      <p:sp>
        <p:nvSpPr>
          <p:cNvPr id="2053" name="Text Box 5"/>
          <p:cNvSpPr txBox="1">
            <a:spLocks noChangeArrowheads="1"/>
          </p:cNvSpPr>
          <p:nvPr/>
        </p:nvSpPr>
        <p:spPr bwMode="auto">
          <a:xfrm>
            <a:off x="3924300" y="115888"/>
            <a:ext cx="1655763" cy="579437"/>
          </a:xfrm>
          <a:prstGeom prst="rect">
            <a:avLst/>
          </a:prstGeom>
          <a:noFill/>
          <a:ln w="9525">
            <a:noFill/>
            <a:miter lim="800000"/>
            <a:headEnd/>
            <a:tailEnd/>
          </a:ln>
          <a:effectLst/>
        </p:spPr>
        <p:txBody>
          <a:bodyPr>
            <a:spAutoFit/>
          </a:bodyPr>
          <a:lstStyle/>
          <a:p>
            <a:pPr>
              <a:spcBef>
                <a:spcPct val="50000"/>
              </a:spcBef>
            </a:pPr>
            <a:r>
              <a:rPr lang="ar-SA" sz="3200" dirty="0">
                <a:solidFill>
                  <a:srgbClr val="FF3300"/>
                </a:solidFill>
                <a:cs typeface="PT Bold Heading" pitchFamily="2" charset="-78"/>
              </a:rPr>
              <a:t>تمهيد</a:t>
            </a:r>
            <a:endParaRPr lang="en-US" sz="3200" dirty="0">
              <a:solidFill>
                <a:srgbClr val="FF3300"/>
              </a:solidFill>
              <a:cs typeface="PT Bold Heading" pitchFamily="2" charset="-78"/>
            </a:endParaRPr>
          </a:p>
        </p:txBody>
      </p:sp>
      <p:sp>
        <p:nvSpPr>
          <p:cNvPr id="2054" name="Text Box 6"/>
          <p:cNvSpPr txBox="1">
            <a:spLocks noChangeArrowheads="1"/>
          </p:cNvSpPr>
          <p:nvPr/>
        </p:nvSpPr>
        <p:spPr bwMode="auto">
          <a:xfrm>
            <a:off x="179388" y="642918"/>
            <a:ext cx="8712200" cy="6124754"/>
          </a:xfrm>
          <a:prstGeom prst="rect">
            <a:avLst/>
          </a:prstGeom>
          <a:noFill/>
          <a:ln w="9525">
            <a:noFill/>
            <a:miter lim="800000"/>
            <a:headEnd/>
            <a:tailEnd/>
          </a:ln>
          <a:effectLst/>
        </p:spPr>
        <p:txBody>
          <a:bodyPr>
            <a:spAutoFit/>
          </a:bodyPr>
          <a:lstStyle/>
          <a:p>
            <a:pPr algn="just"/>
            <a:r>
              <a:rPr lang="ar-SA" sz="3000" b="1" dirty="0"/>
              <a:t>تُعالج هذه المحاضرة موضوع " نشأة مسرحة المناهج في مصر"؛ متخذة من مسرحية (</a:t>
            </a:r>
            <a:r>
              <a:rPr lang="ar-SA" sz="3000" b="1" dirty="0">
                <a:solidFill>
                  <a:srgbClr val="FF0000"/>
                </a:solidFill>
              </a:rPr>
              <a:t>يوسف الصديق</a:t>
            </a:r>
            <a:r>
              <a:rPr lang="ar-SA" sz="3000" b="1" dirty="0"/>
              <a:t>) نموذجاً. ويُقصد بنشأة مسرحة المناهج، تلك البدايات المبكرة للكتابات المسرحية، التي اتخذت من المناهج الدراسية مادة من أجل تيسير فهمها. وقد اتخذنا الكاتب " </a:t>
            </a:r>
            <a:r>
              <a:rPr lang="ar-SA" sz="3000" b="1" dirty="0">
                <a:solidFill>
                  <a:srgbClr val="FF0000"/>
                </a:solidFill>
              </a:rPr>
              <a:t>تادرس وهبي</a:t>
            </a:r>
            <a:r>
              <a:rPr lang="ar-SA" sz="3000" b="1" dirty="0"/>
              <a:t>" نموذجاً لذلك المسرح من خلال مسرحيته (يوسف الصديق) المؤلفة عام 1884</a:t>
            </a:r>
            <a:r>
              <a:rPr lang="ar-SA" sz="3000" b="1" dirty="0" smtClean="0"/>
              <a:t>.</a:t>
            </a:r>
            <a:endParaRPr lang="ar-EG" sz="3000" b="1" dirty="0" smtClean="0"/>
          </a:p>
          <a:p>
            <a:pPr algn="just"/>
            <a:r>
              <a:rPr lang="ar-SA" sz="3000" b="1" dirty="0"/>
              <a:t>وأهمية هذا الموضوع تتمثل في محاولة إلقاء الضوء على بدايات المسرح المدرسي في مصر، وعلى المحاولات الأولى لظهور فكرة العروض المسرحية المتعلقة بأهداف تربوية، بما تحمله من إرهاص لنشأة فكرة مسرحة المناهج، وصولاً إلى تأليف أول مسرحية مدرسية قائمة على مسرحة المناهج – أي مسرحية (يوسف الصديق) - قبل ظهور الدراسات </a:t>
            </a:r>
            <a:r>
              <a:rPr lang="ar-SA" sz="3000" b="1" dirty="0" err="1"/>
              <a:t>التنظيرية</a:t>
            </a:r>
            <a:r>
              <a:rPr lang="ar-SA" sz="3000" b="1" dirty="0"/>
              <a:t> والتطبيقية لمسرحة المناهج، في الثلث الأخير من القرن العشرين</a:t>
            </a:r>
            <a:r>
              <a:rPr lang="ar-SA" sz="3200" dirty="0"/>
              <a:t>.</a:t>
            </a:r>
            <a:endParaRPr 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barn(inHorizontal)">
                                      <p:cBhvr>
                                        <p:cTn id="7" dur="1000"/>
                                        <p:tgtEl>
                                          <p:spTgt spid="2053"/>
                                        </p:tgtEl>
                                      </p:cBhvr>
                                    </p:animEffect>
                                  </p:childTnLst>
                                </p:cTn>
                              </p:par>
                            </p:childTnLst>
                          </p:cTn>
                        </p:par>
                        <p:par>
                          <p:cTn id="8" fill="hold">
                            <p:stCondLst>
                              <p:cond delay="1000"/>
                            </p:stCondLst>
                            <p:childTnLst>
                              <p:par>
                                <p:cTn id="9" presetID="16" presetClass="entr" presetSubtype="21" fill="hold" grpId="0" nodeType="afterEffect">
                                  <p:stCondLst>
                                    <p:cond delay="0"/>
                                  </p:stCondLst>
                                  <p:childTnLst>
                                    <p:set>
                                      <p:cBhvr>
                                        <p:cTn id="10" dur="1" fill="hold">
                                          <p:stCondLst>
                                            <p:cond delay="0"/>
                                          </p:stCondLst>
                                        </p:cTn>
                                        <p:tgtEl>
                                          <p:spTgt spid="2054"/>
                                        </p:tgtEl>
                                        <p:attrNameLst>
                                          <p:attrName>style.visibility</p:attrName>
                                        </p:attrNameLst>
                                      </p:cBhvr>
                                      <p:to>
                                        <p:strVal val="visible"/>
                                      </p:to>
                                    </p:set>
                                    <p:animEffect transition="in" filter="barn(inVertical)">
                                      <p:cBhvr>
                                        <p:cTn id="11" dur="2000"/>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p:bldP spid="205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0" y="0"/>
            <a:ext cx="9144000" cy="6858000"/>
          </a:xfrm>
          <a:prstGeom prst="rect">
            <a:avLst/>
          </a:prstGeom>
          <a:solidFill>
            <a:srgbClr val="FFFFCC"/>
          </a:solidFill>
          <a:ln w="9525">
            <a:solidFill>
              <a:schemeClr val="tx1"/>
            </a:solidFill>
            <a:miter lim="800000"/>
            <a:headEnd/>
            <a:tailEnd/>
          </a:ln>
          <a:effectLst/>
        </p:spPr>
        <p:txBody>
          <a:bodyPr wrap="none" anchor="ctr"/>
          <a:lstStyle/>
          <a:p>
            <a:endParaRPr lang="ar-EG"/>
          </a:p>
        </p:txBody>
      </p:sp>
      <p:sp>
        <p:nvSpPr>
          <p:cNvPr id="2053" name="Text Box 5"/>
          <p:cNvSpPr txBox="1">
            <a:spLocks noChangeArrowheads="1"/>
          </p:cNvSpPr>
          <p:nvPr/>
        </p:nvSpPr>
        <p:spPr bwMode="auto">
          <a:xfrm>
            <a:off x="3500430" y="-24"/>
            <a:ext cx="4929222" cy="584775"/>
          </a:xfrm>
          <a:prstGeom prst="rect">
            <a:avLst/>
          </a:prstGeom>
          <a:noFill/>
          <a:ln w="9525">
            <a:noFill/>
            <a:miter lim="800000"/>
            <a:headEnd/>
            <a:tailEnd/>
          </a:ln>
          <a:effectLst/>
        </p:spPr>
        <p:txBody>
          <a:bodyPr wrap="square">
            <a:spAutoFit/>
          </a:bodyPr>
          <a:lstStyle/>
          <a:p>
            <a:pPr>
              <a:spcBef>
                <a:spcPct val="50000"/>
              </a:spcBef>
            </a:pPr>
            <a:r>
              <a:rPr lang="ar-SA" sz="3200" i="1" dirty="0" smtClean="0">
                <a:solidFill>
                  <a:srgbClr val="FF0000"/>
                </a:solidFill>
                <a:cs typeface="PT Bold Heading" pitchFamily="2" charset="-78"/>
              </a:rPr>
              <a:t>المؤلف</a:t>
            </a:r>
            <a:r>
              <a:rPr lang="ar-EG" sz="3200" i="1" dirty="0" smtClean="0">
                <a:solidFill>
                  <a:srgbClr val="FF0000"/>
                </a:solidFill>
                <a:cs typeface="PT Bold Heading" pitchFamily="2" charset="-78"/>
              </a:rPr>
              <a:t> :</a:t>
            </a:r>
            <a:r>
              <a:rPr lang="ar-SA" sz="3200" i="1" dirty="0" smtClean="0">
                <a:solidFill>
                  <a:srgbClr val="FF0000"/>
                </a:solidFill>
                <a:cs typeface="PT Bold Heading" pitchFamily="2" charset="-78"/>
              </a:rPr>
              <a:t> </a:t>
            </a:r>
            <a:r>
              <a:rPr lang="ar-SA" sz="3200" i="1" dirty="0">
                <a:solidFill>
                  <a:srgbClr val="FF0000"/>
                </a:solidFill>
                <a:cs typeface="PT Bold Heading" pitchFamily="2" charset="-78"/>
              </a:rPr>
              <a:t>تاريخه الأدبي والثقافي</a:t>
            </a:r>
            <a:endParaRPr lang="en-US" sz="3200" dirty="0">
              <a:solidFill>
                <a:srgbClr val="FF0000"/>
              </a:solidFill>
              <a:cs typeface="PT Bold Heading" pitchFamily="2" charset="-78"/>
            </a:endParaRPr>
          </a:p>
        </p:txBody>
      </p:sp>
      <p:sp>
        <p:nvSpPr>
          <p:cNvPr id="2054" name="Text Box 6"/>
          <p:cNvSpPr txBox="1">
            <a:spLocks noChangeArrowheads="1"/>
          </p:cNvSpPr>
          <p:nvPr/>
        </p:nvSpPr>
        <p:spPr bwMode="auto">
          <a:xfrm>
            <a:off x="3286116" y="571480"/>
            <a:ext cx="5605472" cy="6286520"/>
          </a:xfrm>
          <a:prstGeom prst="rect">
            <a:avLst/>
          </a:prstGeom>
          <a:noFill/>
          <a:ln w="9525">
            <a:noFill/>
            <a:miter lim="800000"/>
            <a:headEnd/>
            <a:tailEnd/>
          </a:ln>
          <a:effectLst/>
        </p:spPr>
        <p:txBody>
          <a:bodyPr wrap="square">
            <a:spAutoFit/>
          </a:bodyPr>
          <a:lstStyle/>
          <a:p>
            <a:pPr algn="just"/>
            <a:r>
              <a:rPr lang="ar-SA" sz="2700" b="1" dirty="0"/>
              <a:t>وُلد تادرس وهبي بالقاهرة عام 1856، والتحق بمدرسة الأرمن بالأزبكية، ثم التحق بمدرسة الأقباط الكبرى بالأزبكية، وبعد التخرج عمل مترجماً بنظارة المعارف، ودرس اللغة القبطية على يد برسوم الراهب، كما التحق في هذه الفترة بالأزهر الشريف، حيث درس كثيراً من العلوم العربية والدينية، مثل الحديث والفقه والقرآن الكريم، الذي حفظه كاملاً، فكان أول قبطي مصري حاملاً للقرآن الكريم في العصر الحديث. ثم عمل مدرساً للغتين العربية والفرنسية بمدرسة الأقباط بحارة </a:t>
            </a:r>
            <a:r>
              <a:rPr lang="ar-SA" sz="2700" b="1" dirty="0" err="1"/>
              <a:t>السقائين</a:t>
            </a:r>
            <a:r>
              <a:rPr lang="ar-SA" sz="2700" b="1" dirty="0"/>
              <a:t> ثم ناظراً لها، ثم مديراً لمدرسة الأقباط الكبرى بالأزبكية، ثم ناظراً للمدارس القبطية، حتى أُحيل إلى المعاش عام 1916، ومات عام 1934 عن عمر يناهز الثامنة والسبعين.</a:t>
            </a:r>
            <a:endParaRPr lang="en-US" sz="2700" b="1" dirty="0"/>
          </a:p>
        </p:txBody>
      </p:sp>
      <p:pic>
        <p:nvPicPr>
          <p:cNvPr id="5" name="صورة 4" descr="تادرس وهبي في شبابه.JPG"/>
          <p:cNvPicPr>
            <a:picLocks noChangeAspect="1"/>
          </p:cNvPicPr>
          <p:nvPr/>
        </p:nvPicPr>
        <p:blipFill>
          <a:blip r:embed="rId2"/>
          <a:stretch>
            <a:fillRect/>
          </a:stretch>
        </p:blipFill>
        <p:spPr>
          <a:xfrm>
            <a:off x="50684" y="1500198"/>
            <a:ext cx="3235432" cy="428625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barn(inHorizontal)">
                                      <p:cBhvr>
                                        <p:cTn id="7" dur="1000"/>
                                        <p:tgtEl>
                                          <p:spTgt spid="2053"/>
                                        </p:tgtEl>
                                      </p:cBhvr>
                                    </p:animEffect>
                                  </p:childTnLst>
                                </p:cTn>
                              </p:par>
                            </p:childTnLst>
                          </p:cTn>
                        </p:par>
                        <p:par>
                          <p:cTn id="8" fill="hold">
                            <p:stCondLst>
                              <p:cond delay="1000"/>
                            </p:stCondLst>
                            <p:childTnLst>
                              <p:par>
                                <p:cTn id="9" presetID="16" presetClass="entr" presetSubtype="21" fill="hold" grpId="0" nodeType="afterEffect">
                                  <p:stCondLst>
                                    <p:cond delay="0"/>
                                  </p:stCondLst>
                                  <p:childTnLst>
                                    <p:set>
                                      <p:cBhvr>
                                        <p:cTn id="10" dur="1" fill="hold">
                                          <p:stCondLst>
                                            <p:cond delay="0"/>
                                          </p:stCondLst>
                                        </p:cTn>
                                        <p:tgtEl>
                                          <p:spTgt spid="2054"/>
                                        </p:tgtEl>
                                        <p:attrNameLst>
                                          <p:attrName>style.visibility</p:attrName>
                                        </p:attrNameLst>
                                      </p:cBhvr>
                                      <p:to>
                                        <p:strVal val="visible"/>
                                      </p:to>
                                    </p:set>
                                    <p:animEffect transition="in" filter="barn(inVertical)">
                                      <p:cBhvr>
                                        <p:cTn id="11" dur="2000"/>
                                        <p:tgtEl>
                                          <p:spTgt spid="2054"/>
                                        </p:tgtEl>
                                      </p:cBhvr>
                                    </p:animEffect>
                                  </p:childTnLst>
                                </p:cTn>
                              </p:par>
                            </p:childTnLst>
                          </p:cTn>
                        </p:par>
                        <p:par>
                          <p:cTn id="12" fill="hold">
                            <p:stCondLst>
                              <p:cond delay="3000"/>
                            </p:stCondLst>
                            <p:childTnLst>
                              <p:par>
                                <p:cTn id="13" presetID="23" presetClass="entr" presetSubtype="16"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2000" fill="hold"/>
                                        <p:tgtEl>
                                          <p:spTgt spid="5"/>
                                        </p:tgtEl>
                                        <p:attrNameLst>
                                          <p:attrName>ppt_w</p:attrName>
                                        </p:attrNameLst>
                                      </p:cBhvr>
                                      <p:tavLst>
                                        <p:tav tm="0">
                                          <p:val>
                                            <p:fltVal val="0"/>
                                          </p:val>
                                        </p:tav>
                                        <p:tav tm="100000">
                                          <p:val>
                                            <p:strVal val="#ppt_w"/>
                                          </p:val>
                                        </p:tav>
                                      </p:tavLst>
                                    </p:anim>
                                    <p:anim calcmode="lin" valueType="num">
                                      <p:cBhvr>
                                        <p:cTn id="16" dur="20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p:bldP spid="205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0" y="0"/>
            <a:ext cx="9144000" cy="6858000"/>
          </a:xfrm>
          <a:prstGeom prst="rect">
            <a:avLst/>
          </a:prstGeom>
          <a:solidFill>
            <a:srgbClr val="FFFFCC"/>
          </a:solidFill>
          <a:ln w="9525">
            <a:solidFill>
              <a:schemeClr val="tx1"/>
            </a:solidFill>
            <a:miter lim="800000"/>
            <a:headEnd/>
            <a:tailEnd/>
          </a:ln>
          <a:effectLst/>
        </p:spPr>
        <p:txBody>
          <a:bodyPr wrap="none" anchor="ctr"/>
          <a:lstStyle/>
          <a:p>
            <a:endParaRPr lang="ar-EG"/>
          </a:p>
        </p:txBody>
      </p:sp>
      <p:sp>
        <p:nvSpPr>
          <p:cNvPr id="2053" name="Text Box 5"/>
          <p:cNvSpPr txBox="1">
            <a:spLocks noChangeArrowheads="1"/>
          </p:cNvSpPr>
          <p:nvPr/>
        </p:nvSpPr>
        <p:spPr bwMode="auto">
          <a:xfrm>
            <a:off x="3500430" y="-24"/>
            <a:ext cx="4929222" cy="584775"/>
          </a:xfrm>
          <a:prstGeom prst="rect">
            <a:avLst/>
          </a:prstGeom>
          <a:noFill/>
          <a:ln w="9525">
            <a:noFill/>
            <a:miter lim="800000"/>
            <a:headEnd/>
            <a:tailEnd/>
          </a:ln>
          <a:effectLst/>
        </p:spPr>
        <p:txBody>
          <a:bodyPr wrap="square">
            <a:spAutoFit/>
          </a:bodyPr>
          <a:lstStyle/>
          <a:p>
            <a:pPr>
              <a:spcBef>
                <a:spcPct val="50000"/>
              </a:spcBef>
            </a:pPr>
            <a:r>
              <a:rPr lang="ar-EG" sz="3200" i="1" dirty="0" smtClean="0">
                <a:solidFill>
                  <a:srgbClr val="FF0000"/>
                </a:solidFill>
                <a:cs typeface="PT Bold Heading" pitchFamily="2" charset="-78"/>
              </a:rPr>
              <a:t>النتاج الأدبي والتعليمي</a:t>
            </a:r>
            <a:endParaRPr lang="en-US" sz="3200" dirty="0">
              <a:solidFill>
                <a:srgbClr val="FF0000"/>
              </a:solidFill>
              <a:cs typeface="PT Bold Heading" pitchFamily="2" charset="-78"/>
            </a:endParaRPr>
          </a:p>
        </p:txBody>
      </p:sp>
      <p:sp>
        <p:nvSpPr>
          <p:cNvPr id="2054" name="Text Box 6"/>
          <p:cNvSpPr txBox="1">
            <a:spLocks noChangeArrowheads="1"/>
          </p:cNvSpPr>
          <p:nvPr/>
        </p:nvSpPr>
        <p:spPr bwMode="auto">
          <a:xfrm>
            <a:off x="3286116" y="571480"/>
            <a:ext cx="5605472" cy="6555641"/>
          </a:xfrm>
          <a:prstGeom prst="rect">
            <a:avLst/>
          </a:prstGeom>
          <a:noFill/>
          <a:ln w="9525">
            <a:noFill/>
            <a:miter lim="800000"/>
            <a:headEnd/>
            <a:tailEnd/>
          </a:ln>
          <a:effectLst/>
        </p:spPr>
        <p:txBody>
          <a:bodyPr wrap="square">
            <a:spAutoFit/>
          </a:bodyPr>
          <a:lstStyle/>
          <a:p>
            <a:pPr algn="just"/>
            <a:r>
              <a:rPr lang="ar-SA" sz="2700" b="1" dirty="0"/>
              <a:t>اتسعت ثقافة تادرس وهبي وتنوعت، حيث ألف في مجالات مختلفة، منها الأدب والتاريخ والتراجم والتعليم. ففي مجال الأدب نجد له ديوان شعر في المنظوم، ومجموعة خطب في المنثور، بالإضافة إلى كتاب (في فنون الأدب)، إلى جوار كتيب صغير </a:t>
            </a:r>
            <a:r>
              <a:rPr lang="ar-SA" sz="2700" b="1" dirty="0" err="1"/>
              <a:t>به</a:t>
            </a:r>
            <a:r>
              <a:rPr lang="ar-SA" sz="2700" b="1" dirty="0"/>
              <a:t> قصيدة مدح لبطرس غالي باشا وكيل نظارة الحقانية عام 1886، ناهيك عن كتاباته المسرحية. فإذا انتقلنا إلى مجال التاريخ، سنجده ألف مجموعة من الكتب، منها: "الدر الثمين في تاريخ </a:t>
            </a:r>
            <a:r>
              <a:rPr lang="ar-SA" sz="2700" b="1" dirty="0" err="1"/>
              <a:t>المرشال</a:t>
            </a:r>
            <a:r>
              <a:rPr lang="ar-SA" sz="2700" b="1" dirty="0"/>
              <a:t> طورين"، "العقد الأنفس في ملخص التاريخ المقدس"، "بهجة النفوس في سيرة </a:t>
            </a:r>
            <a:r>
              <a:rPr lang="ar-SA" sz="2700" b="1" dirty="0" err="1"/>
              <a:t>أرتيينيئوس</a:t>
            </a:r>
            <a:r>
              <a:rPr lang="ar-SA" sz="2700" b="1" dirty="0"/>
              <a:t>"، "تاريخ مصر مع فلسفة التاريخ"، "عنوان التوفيق في قصة يوسف الصديق"، "الأثر النفيس في تاريخ بطرس الأكبر ومحاكمة </a:t>
            </a:r>
            <a:r>
              <a:rPr lang="ar-SA" sz="2700" b="1" dirty="0" err="1"/>
              <a:t>ألكسيس</a:t>
            </a:r>
            <a:r>
              <a:rPr lang="ar-SA" sz="2700" b="1" dirty="0"/>
              <a:t>".</a:t>
            </a:r>
            <a:endParaRPr lang="en-US" sz="2700" b="1" dirty="0"/>
          </a:p>
        </p:txBody>
      </p:sp>
      <p:pic>
        <p:nvPicPr>
          <p:cNvPr id="6" name="صورة 5" descr="الكتاب السادس.JPG"/>
          <p:cNvPicPr>
            <a:picLocks noChangeAspect="1"/>
          </p:cNvPicPr>
          <p:nvPr/>
        </p:nvPicPr>
        <p:blipFill>
          <a:blip r:embed="rId2"/>
          <a:stretch>
            <a:fillRect/>
          </a:stretch>
        </p:blipFill>
        <p:spPr>
          <a:xfrm>
            <a:off x="71406" y="1071546"/>
            <a:ext cx="3219680" cy="50720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barn(inHorizontal)">
                                      <p:cBhvr>
                                        <p:cTn id="7" dur="1000"/>
                                        <p:tgtEl>
                                          <p:spTgt spid="2053"/>
                                        </p:tgtEl>
                                      </p:cBhvr>
                                    </p:animEffect>
                                  </p:childTnLst>
                                </p:cTn>
                              </p:par>
                            </p:childTnLst>
                          </p:cTn>
                        </p:par>
                        <p:par>
                          <p:cTn id="8" fill="hold">
                            <p:stCondLst>
                              <p:cond delay="1000"/>
                            </p:stCondLst>
                            <p:childTnLst>
                              <p:par>
                                <p:cTn id="9" presetID="16" presetClass="entr" presetSubtype="21" fill="hold" grpId="0" nodeType="afterEffect">
                                  <p:stCondLst>
                                    <p:cond delay="0"/>
                                  </p:stCondLst>
                                  <p:childTnLst>
                                    <p:set>
                                      <p:cBhvr>
                                        <p:cTn id="10" dur="1" fill="hold">
                                          <p:stCondLst>
                                            <p:cond delay="0"/>
                                          </p:stCondLst>
                                        </p:cTn>
                                        <p:tgtEl>
                                          <p:spTgt spid="2054"/>
                                        </p:tgtEl>
                                        <p:attrNameLst>
                                          <p:attrName>style.visibility</p:attrName>
                                        </p:attrNameLst>
                                      </p:cBhvr>
                                      <p:to>
                                        <p:strVal val="visible"/>
                                      </p:to>
                                    </p:set>
                                    <p:animEffect transition="in" filter="barn(inVertical)">
                                      <p:cBhvr>
                                        <p:cTn id="11" dur="2000"/>
                                        <p:tgtEl>
                                          <p:spTgt spid="2054"/>
                                        </p:tgtEl>
                                      </p:cBhvr>
                                    </p:animEffect>
                                  </p:childTnLst>
                                </p:cTn>
                              </p:par>
                            </p:childTnLst>
                          </p:cTn>
                        </p:par>
                        <p:par>
                          <p:cTn id="12" fill="hold">
                            <p:stCondLst>
                              <p:cond delay="3000"/>
                            </p:stCondLst>
                            <p:childTnLst>
                              <p:par>
                                <p:cTn id="13" presetID="35"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000"/>
                                        <p:tgtEl>
                                          <p:spTgt spid="6"/>
                                        </p:tgtEl>
                                      </p:cBhvr>
                                    </p:animEffect>
                                    <p:anim calcmode="lin" valueType="num">
                                      <p:cBhvr>
                                        <p:cTn id="16" dur="2000" fill="hold"/>
                                        <p:tgtEl>
                                          <p:spTgt spid="6"/>
                                        </p:tgtEl>
                                        <p:attrNameLst>
                                          <p:attrName>style.rotation</p:attrName>
                                        </p:attrNameLst>
                                      </p:cBhvr>
                                      <p:tavLst>
                                        <p:tav tm="0">
                                          <p:val>
                                            <p:fltVal val="720"/>
                                          </p:val>
                                        </p:tav>
                                        <p:tav tm="100000">
                                          <p:val>
                                            <p:fltVal val="0"/>
                                          </p:val>
                                        </p:tav>
                                      </p:tavLst>
                                    </p:anim>
                                    <p:anim calcmode="lin" valueType="num">
                                      <p:cBhvr>
                                        <p:cTn id="17" dur="2000" fill="hold"/>
                                        <p:tgtEl>
                                          <p:spTgt spid="6"/>
                                        </p:tgtEl>
                                        <p:attrNameLst>
                                          <p:attrName>ppt_h</p:attrName>
                                        </p:attrNameLst>
                                      </p:cBhvr>
                                      <p:tavLst>
                                        <p:tav tm="0">
                                          <p:val>
                                            <p:fltVal val="0"/>
                                          </p:val>
                                        </p:tav>
                                        <p:tav tm="100000">
                                          <p:val>
                                            <p:strVal val="#ppt_h"/>
                                          </p:val>
                                        </p:tav>
                                      </p:tavLst>
                                    </p:anim>
                                    <p:anim calcmode="lin" valueType="num">
                                      <p:cBhvr>
                                        <p:cTn id="18" dur="2000" fill="hold"/>
                                        <p:tgtEl>
                                          <p:spTgt spid="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p:bldP spid="205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0" y="0"/>
            <a:ext cx="9144000" cy="6858000"/>
          </a:xfrm>
          <a:prstGeom prst="rect">
            <a:avLst/>
          </a:prstGeom>
          <a:solidFill>
            <a:srgbClr val="FFFFCC"/>
          </a:solidFill>
          <a:ln w="9525">
            <a:solidFill>
              <a:schemeClr val="tx1"/>
            </a:solidFill>
            <a:miter lim="800000"/>
            <a:headEnd/>
            <a:tailEnd/>
          </a:ln>
          <a:effectLst/>
        </p:spPr>
        <p:txBody>
          <a:bodyPr wrap="none" anchor="ctr"/>
          <a:lstStyle/>
          <a:p>
            <a:endParaRPr lang="ar-EG"/>
          </a:p>
        </p:txBody>
      </p:sp>
      <p:sp>
        <p:nvSpPr>
          <p:cNvPr id="2053" name="Text Box 5"/>
          <p:cNvSpPr txBox="1">
            <a:spLocks noChangeArrowheads="1"/>
          </p:cNvSpPr>
          <p:nvPr/>
        </p:nvSpPr>
        <p:spPr bwMode="auto">
          <a:xfrm>
            <a:off x="3857620" y="272457"/>
            <a:ext cx="4929222" cy="584775"/>
          </a:xfrm>
          <a:prstGeom prst="rect">
            <a:avLst/>
          </a:prstGeom>
          <a:noFill/>
          <a:ln w="9525">
            <a:noFill/>
            <a:miter lim="800000"/>
            <a:headEnd/>
            <a:tailEnd/>
          </a:ln>
          <a:effectLst/>
        </p:spPr>
        <p:txBody>
          <a:bodyPr wrap="square">
            <a:spAutoFit/>
          </a:bodyPr>
          <a:lstStyle/>
          <a:p>
            <a:pPr>
              <a:spcBef>
                <a:spcPct val="50000"/>
              </a:spcBef>
            </a:pPr>
            <a:r>
              <a:rPr lang="ar-EG" sz="3200" i="1" dirty="0" smtClean="0">
                <a:solidFill>
                  <a:srgbClr val="FF0000"/>
                </a:solidFill>
                <a:cs typeface="PT Bold Heading" pitchFamily="2" charset="-78"/>
              </a:rPr>
              <a:t>تابع: النتاج الأدبي والتعليمي</a:t>
            </a:r>
            <a:endParaRPr lang="en-US" sz="3200" dirty="0">
              <a:solidFill>
                <a:srgbClr val="FF0000"/>
              </a:solidFill>
              <a:cs typeface="PT Bold Heading" pitchFamily="2" charset="-78"/>
            </a:endParaRPr>
          </a:p>
        </p:txBody>
      </p:sp>
      <p:sp>
        <p:nvSpPr>
          <p:cNvPr id="2054" name="Text Box 6"/>
          <p:cNvSpPr txBox="1">
            <a:spLocks noChangeArrowheads="1"/>
          </p:cNvSpPr>
          <p:nvPr/>
        </p:nvSpPr>
        <p:spPr bwMode="auto">
          <a:xfrm>
            <a:off x="4214810" y="949844"/>
            <a:ext cx="4676778" cy="5693866"/>
          </a:xfrm>
          <a:prstGeom prst="rect">
            <a:avLst/>
          </a:prstGeom>
          <a:noFill/>
          <a:ln w="9525">
            <a:noFill/>
            <a:miter lim="800000"/>
            <a:headEnd/>
            <a:tailEnd/>
          </a:ln>
          <a:effectLst/>
        </p:spPr>
        <p:txBody>
          <a:bodyPr wrap="square">
            <a:spAutoFit/>
          </a:bodyPr>
          <a:lstStyle/>
          <a:p>
            <a:pPr algn="just"/>
            <a:r>
              <a:rPr lang="ar-SA" sz="2800" b="1" dirty="0"/>
              <a:t>وفي مجال التراجم، كتب تادرس وهبي كتيبين صغيرين، الأول بعنوان "ترجمة الأمير الجليل المرحوم عريان </a:t>
            </a:r>
            <a:r>
              <a:rPr lang="ar-SA" sz="2800" b="1" dirty="0" err="1"/>
              <a:t>بيك</a:t>
            </a:r>
            <a:r>
              <a:rPr lang="ar-SA" sz="2800" b="1" dirty="0"/>
              <a:t> أفندي" عام 1888، وهو قطعة أدبية في رثاء عريان بك باشكاتب نظارة المالية، الذي توفي قبل صدور الكتيب بأيام قليلة، فأراد تادرس وهبي تخليد ذكراه بهذا الكتيب، الذي جمع فيه معظم المعلومات الرسمية عن </a:t>
            </a:r>
            <a:r>
              <a:rPr lang="ar-SA" sz="2800" b="1" dirty="0" err="1"/>
              <a:t>المتوفي</a:t>
            </a:r>
            <a:r>
              <a:rPr lang="ar-SA" sz="2800" b="1" dirty="0"/>
              <a:t>، وضمنه وصفاً لجنازته ومشيعيه، هذا بالإضافة إلى قصيدة رثاء طويلة، من نظم تادرس وهبي، جاءت بعض أبياتها متضمنة لمعاني القرآن الكريم!!</a:t>
            </a:r>
            <a:endParaRPr lang="en-US" sz="2700" b="1" dirty="0"/>
          </a:p>
        </p:txBody>
      </p:sp>
      <p:pic>
        <p:nvPicPr>
          <p:cNvPr id="7" name="صورة 6" descr="الكتاب الثالث.JPG"/>
          <p:cNvPicPr>
            <a:picLocks noChangeAspect="1"/>
          </p:cNvPicPr>
          <p:nvPr/>
        </p:nvPicPr>
        <p:blipFill>
          <a:blip r:embed="rId2"/>
          <a:stretch>
            <a:fillRect/>
          </a:stretch>
        </p:blipFill>
        <p:spPr>
          <a:xfrm>
            <a:off x="214282" y="428604"/>
            <a:ext cx="3724630" cy="60007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barn(inHorizontal)">
                                      <p:cBhvr>
                                        <p:cTn id="7" dur="1000"/>
                                        <p:tgtEl>
                                          <p:spTgt spid="2053"/>
                                        </p:tgtEl>
                                      </p:cBhvr>
                                    </p:animEffect>
                                  </p:childTnLst>
                                </p:cTn>
                              </p:par>
                            </p:childTnLst>
                          </p:cTn>
                        </p:par>
                        <p:par>
                          <p:cTn id="8" fill="hold">
                            <p:stCondLst>
                              <p:cond delay="1000"/>
                            </p:stCondLst>
                            <p:childTnLst>
                              <p:par>
                                <p:cTn id="9" presetID="16" presetClass="entr" presetSubtype="21" fill="hold" grpId="0" nodeType="afterEffect">
                                  <p:stCondLst>
                                    <p:cond delay="0"/>
                                  </p:stCondLst>
                                  <p:childTnLst>
                                    <p:set>
                                      <p:cBhvr>
                                        <p:cTn id="10" dur="1" fill="hold">
                                          <p:stCondLst>
                                            <p:cond delay="0"/>
                                          </p:stCondLst>
                                        </p:cTn>
                                        <p:tgtEl>
                                          <p:spTgt spid="2054"/>
                                        </p:tgtEl>
                                        <p:attrNameLst>
                                          <p:attrName>style.visibility</p:attrName>
                                        </p:attrNameLst>
                                      </p:cBhvr>
                                      <p:to>
                                        <p:strVal val="visible"/>
                                      </p:to>
                                    </p:set>
                                    <p:animEffect transition="in" filter="barn(inVertical)">
                                      <p:cBhvr>
                                        <p:cTn id="11" dur="2000"/>
                                        <p:tgtEl>
                                          <p:spTgt spid="2054"/>
                                        </p:tgtEl>
                                      </p:cBhvr>
                                    </p:animEffect>
                                  </p:childTnLst>
                                </p:cTn>
                              </p:par>
                            </p:childTnLst>
                          </p:cTn>
                        </p:par>
                        <p:par>
                          <p:cTn id="12" fill="hold">
                            <p:stCondLst>
                              <p:cond delay="3000"/>
                            </p:stCondLst>
                            <p:childTnLst>
                              <p:par>
                                <p:cTn id="13" presetID="4" presetClass="entr" presetSubtype="16"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ox(in)">
                                      <p:cBhvr>
                                        <p:cTn id="15" dur="3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p:bldP spid="205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0" y="0"/>
            <a:ext cx="9144000" cy="6858000"/>
          </a:xfrm>
          <a:prstGeom prst="rect">
            <a:avLst/>
          </a:prstGeom>
          <a:solidFill>
            <a:srgbClr val="FFFFCC"/>
          </a:solidFill>
          <a:ln w="9525">
            <a:solidFill>
              <a:schemeClr val="tx1"/>
            </a:solidFill>
            <a:miter lim="800000"/>
            <a:headEnd/>
            <a:tailEnd/>
          </a:ln>
          <a:effectLst/>
        </p:spPr>
        <p:txBody>
          <a:bodyPr wrap="none" anchor="ctr"/>
          <a:lstStyle/>
          <a:p>
            <a:endParaRPr lang="ar-EG"/>
          </a:p>
        </p:txBody>
      </p:sp>
      <p:sp>
        <p:nvSpPr>
          <p:cNvPr id="2053" name="Text Box 5"/>
          <p:cNvSpPr txBox="1">
            <a:spLocks noChangeArrowheads="1"/>
          </p:cNvSpPr>
          <p:nvPr/>
        </p:nvSpPr>
        <p:spPr bwMode="auto">
          <a:xfrm>
            <a:off x="3500430" y="71414"/>
            <a:ext cx="4929222" cy="584775"/>
          </a:xfrm>
          <a:prstGeom prst="rect">
            <a:avLst/>
          </a:prstGeom>
          <a:noFill/>
          <a:ln w="9525">
            <a:noFill/>
            <a:miter lim="800000"/>
            <a:headEnd/>
            <a:tailEnd/>
          </a:ln>
          <a:effectLst/>
        </p:spPr>
        <p:txBody>
          <a:bodyPr wrap="square">
            <a:spAutoFit/>
          </a:bodyPr>
          <a:lstStyle/>
          <a:p>
            <a:pPr>
              <a:spcBef>
                <a:spcPct val="50000"/>
              </a:spcBef>
            </a:pPr>
            <a:r>
              <a:rPr lang="ar-EG" sz="3200" i="1" dirty="0" smtClean="0">
                <a:solidFill>
                  <a:srgbClr val="FF0000"/>
                </a:solidFill>
                <a:cs typeface="PT Bold Heading" pitchFamily="2" charset="-78"/>
              </a:rPr>
              <a:t>تابع: النتاج الأدبي والتعليمي</a:t>
            </a:r>
            <a:endParaRPr lang="en-US" sz="3200" dirty="0">
              <a:solidFill>
                <a:srgbClr val="FF0000"/>
              </a:solidFill>
              <a:cs typeface="PT Bold Heading" pitchFamily="2" charset="-78"/>
            </a:endParaRPr>
          </a:p>
        </p:txBody>
      </p:sp>
      <p:sp>
        <p:nvSpPr>
          <p:cNvPr id="2054" name="Text Box 6"/>
          <p:cNvSpPr txBox="1">
            <a:spLocks noChangeArrowheads="1"/>
          </p:cNvSpPr>
          <p:nvPr/>
        </p:nvSpPr>
        <p:spPr bwMode="auto">
          <a:xfrm>
            <a:off x="3038494" y="692610"/>
            <a:ext cx="6034100" cy="6093976"/>
          </a:xfrm>
          <a:prstGeom prst="rect">
            <a:avLst/>
          </a:prstGeom>
          <a:noFill/>
          <a:ln w="9525">
            <a:noFill/>
            <a:miter lim="800000"/>
            <a:headEnd/>
            <a:tailEnd/>
          </a:ln>
          <a:effectLst/>
        </p:spPr>
        <p:txBody>
          <a:bodyPr wrap="square">
            <a:spAutoFit/>
          </a:bodyPr>
          <a:lstStyle/>
          <a:p>
            <a:pPr algn="just"/>
            <a:r>
              <a:rPr lang="ar-SA" sz="2600" b="1" dirty="0"/>
              <a:t>أما كتيبه الثاني في هذا المجال، فقد صدر عام 1895 بعنوان "الأثر الجميل في رثاء </a:t>
            </a:r>
            <a:r>
              <a:rPr lang="ar-SA" sz="2600" b="1" dirty="0" err="1"/>
              <a:t>جنتمكان</a:t>
            </a:r>
            <a:r>
              <a:rPr lang="ar-SA" sz="2600" b="1" dirty="0"/>
              <a:t> أفندينا إسماعيل". وفيه جمع تادرس وهبي تاريخ وإنجازات الخديوي إسماعيل، وصاغ ذلك في شكل خطبة، جاءت كأنموذج للأسلوب الإنشائي المعتمد على بلاغة السجع والتقفية، مستعيناً فيه بمعاني وآيات القرآن الكريم. فعلى سبيل المثال، نجد تادرس وهبي يبدأ كلامه بقوله: "أما بعد، فإن القضاء المحتوم، لابدّ من نفاذه على أيّ حال. ولكل إنسان أجل معلوم، يؤدّي إلى الارتحال. وما الحياة الدنيا إلا متاع الغرور، ودوام الحال محال. ولله عاقبة الأمور، وهو شديد المحال، لا </a:t>
            </a:r>
            <a:r>
              <a:rPr lang="ar-SA" sz="2600" b="1" dirty="0" err="1"/>
              <a:t>يُسئل</a:t>
            </a:r>
            <a:r>
              <a:rPr lang="ar-SA" sz="2600" b="1" dirty="0"/>
              <a:t> عما يفعل وهم </a:t>
            </a:r>
            <a:r>
              <a:rPr lang="ar-SA" sz="2600" b="1" dirty="0" err="1"/>
              <a:t>يسئلون</a:t>
            </a:r>
            <a:r>
              <a:rPr lang="ar-SA" sz="2600" b="1" dirty="0"/>
              <a:t>. فيا مصعراً للناس خدّ علاه، بكرة وعشيا. إنما الفضل لمن أطاع مولاه، ولو كان عبداً حبشيا. </a:t>
            </a:r>
            <a:r>
              <a:rPr lang="ar-SA" sz="2600" b="1" dirty="0" err="1"/>
              <a:t>أفتذهب</a:t>
            </a:r>
            <a:r>
              <a:rPr lang="ar-SA" sz="2600" b="1" dirty="0"/>
              <a:t> بحمامة الفؤاد، على نار الأوزار شيا، وقد ساء مثل الذين في كل وادٍ يهيمون".</a:t>
            </a:r>
            <a:endParaRPr lang="en-US" sz="2600" b="1" dirty="0"/>
          </a:p>
        </p:txBody>
      </p:sp>
      <p:pic>
        <p:nvPicPr>
          <p:cNvPr id="6" name="صورة 5" descr="الكتاب الخامس.jpg"/>
          <p:cNvPicPr>
            <a:picLocks noChangeAspect="1"/>
          </p:cNvPicPr>
          <p:nvPr/>
        </p:nvPicPr>
        <p:blipFill>
          <a:blip r:embed="rId2"/>
          <a:stretch>
            <a:fillRect/>
          </a:stretch>
        </p:blipFill>
        <p:spPr>
          <a:xfrm>
            <a:off x="71406" y="928670"/>
            <a:ext cx="2955292" cy="521497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barn(inHorizontal)">
                                      <p:cBhvr>
                                        <p:cTn id="7" dur="1000"/>
                                        <p:tgtEl>
                                          <p:spTgt spid="2053"/>
                                        </p:tgtEl>
                                      </p:cBhvr>
                                    </p:animEffect>
                                  </p:childTnLst>
                                </p:cTn>
                              </p:par>
                            </p:childTnLst>
                          </p:cTn>
                        </p:par>
                        <p:par>
                          <p:cTn id="8" fill="hold">
                            <p:stCondLst>
                              <p:cond delay="1000"/>
                            </p:stCondLst>
                            <p:childTnLst>
                              <p:par>
                                <p:cTn id="9" presetID="16" presetClass="entr" presetSubtype="21" fill="hold" grpId="0" nodeType="afterEffect">
                                  <p:stCondLst>
                                    <p:cond delay="0"/>
                                  </p:stCondLst>
                                  <p:childTnLst>
                                    <p:set>
                                      <p:cBhvr>
                                        <p:cTn id="10" dur="1" fill="hold">
                                          <p:stCondLst>
                                            <p:cond delay="0"/>
                                          </p:stCondLst>
                                        </p:cTn>
                                        <p:tgtEl>
                                          <p:spTgt spid="2054"/>
                                        </p:tgtEl>
                                        <p:attrNameLst>
                                          <p:attrName>style.visibility</p:attrName>
                                        </p:attrNameLst>
                                      </p:cBhvr>
                                      <p:to>
                                        <p:strVal val="visible"/>
                                      </p:to>
                                    </p:set>
                                    <p:animEffect transition="in" filter="barn(inVertical)">
                                      <p:cBhvr>
                                        <p:cTn id="11" dur="2000"/>
                                        <p:tgtEl>
                                          <p:spTgt spid="2054"/>
                                        </p:tgtEl>
                                      </p:cBhvr>
                                    </p:animEffect>
                                  </p:childTnLst>
                                </p:cTn>
                              </p:par>
                            </p:childTnLst>
                          </p:cTn>
                        </p:par>
                        <p:par>
                          <p:cTn id="12" fill="hold">
                            <p:stCondLst>
                              <p:cond delay="3000"/>
                            </p:stCondLst>
                            <p:childTnLst>
                              <p:par>
                                <p:cTn id="13" presetID="53"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0" fill="hold"/>
                                        <p:tgtEl>
                                          <p:spTgt spid="6"/>
                                        </p:tgtEl>
                                        <p:attrNameLst>
                                          <p:attrName>ppt_w</p:attrName>
                                        </p:attrNameLst>
                                      </p:cBhvr>
                                      <p:tavLst>
                                        <p:tav tm="0">
                                          <p:val>
                                            <p:fltVal val="0"/>
                                          </p:val>
                                        </p:tav>
                                        <p:tav tm="100000">
                                          <p:val>
                                            <p:strVal val="#ppt_w"/>
                                          </p:val>
                                        </p:tav>
                                      </p:tavLst>
                                    </p:anim>
                                    <p:anim calcmode="lin" valueType="num">
                                      <p:cBhvr>
                                        <p:cTn id="16" dur="5000" fill="hold"/>
                                        <p:tgtEl>
                                          <p:spTgt spid="6"/>
                                        </p:tgtEl>
                                        <p:attrNameLst>
                                          <p:attrName>ppt_h</p:attrName>
                                        </p:attrNameLst>
                                      </p:cBhvr>
                                      <p:tavLst>
                                        <p:tav tm="0">
                                          <p:val>
                                            <p:fltVal val="0"/>
                                          </p:val>
                                        </p:tav>
                                        <p:tav tm="100000">
                                          <p:val>
                                            <p:strVal val="#ppt_h"/>
                                          </p:val>
                                        </p:tav>
                                      </p:tavLst>
                                    </p:anim>
                                    <p:animEffect transition="in" filter="fade">
                                      <p:cBhvr>
                                        <p:cTn id="17" dur="5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p:bldP spid="205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0" y="0"/>
            <a:ext cx="9144000" cy="6858000"/>
          </a:xfrm>
          <a:prstGeom prst="rect">
            <a:avLst/>
          </a:prstGeom>
          <a:solidFill>
            <a:srgbClr val="FFFFCC"/>
          </a:solidFill>
          <a:ln w="9525">
            <a:solidFill>
              <a:schemeClr val="tx1"/>
            </a:solidFill>
            <a:miter lim="800000"/>
            <a:headEnd/>
            <a:tailEnd/>
          </a:ln>
          <a:effectLst/>
        </p:spPr>
        <p:txBody>
          <a:bodyPr wrap="none" anchor="ctr"/>
          <a:lstStyle/>
          <a:p>
            <a:endParaRPr lang="ar-EG"/>
          </a:p>
        </p:txBody>
      </p:sp>
      <p:sp>
        <p:nvSpPr>
          <p:cNvPr id="2053" name="Text Box 5"/>
          <p:cNvSpPr txBox="1">
            <a:spLocks noChangeArrowheads="1"/>
          </p:cNvSpPr>
          <p:nvPr/>
        </p:nvSpPr>
        <p:spPr bwMode="auto">
          <a:xfrm>
            <a:off x="3857620" y="142852"/>
            <a:ext cx="4929222" cy="584775"/>
          </a:xfrm>
          <a:prstGeom prst="rect">
            <a:avLst/>
          </a:prstGeom>
          <a:noFill/>
          <a:ln w="9525">
            <a:noFill/>
            <a:miter lim="800000"/>
            <a:headEnd/>
            <a:tailEnd/>
          </a:ln>
          <a:effectLst/>
        </p:spPr>
        <p:txBody>
          <a:bodyPr wrap="square">
            <a:spAutoFit/>
          </a:bodyPr>
          <a:lstStyle/>
          <a:p>
            <a:pPr>
              <a:spcBef>
                <a:spcPct val="50000"/>
              </a:spcBef>
            </a:pPr>
            <a:r>
              <a:rPr lang="ar-EG" sz="3200" i="1" dirty="0" smtClean="0">
                <a:solidFill>
                  <a:srgbClr val="FF0000"/>
                </a:solidFill>
                <a:cs typeface="PT Bold Heading" pitchFamily="2" charset="-78"/>
              </a:rPr>
              <a:t>تابع: النتاج الأدبي والتعليمي</a:t>
            </a:r>
            <a:endParaRPr lang="en-US" sz="3200" dirty="0">
              <a:solidFill>
                <a:srgbClr val="FF0000"/>
              </a:solidFill>
              <a:cs typeface="PT Bold Heading" pitchFamily="2" charset="-78"/>
            </a:endParaRPr>
          </a:p>
        </p:txBody>
      </p:sp>
      <p:sp>
        <p:nvSpPr>
          <p:cNvPr id="2054" name="Text Box 6"/>
          <p:cNvSpPr txBox="1">
            <a:spLocks noChangeArrowheads="1"/>
          </p:cNvSpPr>
          <p:nvPr/>
        </p:nvSpPr>
        <p:spPr bwMode="auto">
          <a:xfrm>
            <a:off x="4214810" y="1177713"/>
            <a:ext cx="4714908" cy="3108543"/>
          </a:xfrm>
          <a:prstGeom prst="rect">
            <a:avLst/>
          </a:prstGeom>
          <a:noFill/>
          <a:ln w="9525">
            <a:noFill/>
            <a:miter lim="800000"/>
            <a:headEnd/>
            <a:tailEnd/>
          </a:ln>
          <a:effectLst/>
        </p:spPr>
        <p:txBody>
          <a:bodyPr wrap="square">
            <a:spAutoFit/>
          </a:bodyPr>
          <a:lstStyle/>
          <a:p>
            <a:pPr algn="just"/>
            <a:r>
              <a:rPr lang="ar-SA" sz="2800" dirty="0"/>
              <a:t>أ</a:t>
            </a:r>
            <a:r>
              <a:rPr lang="ar-SA" sz="2800" b="1" dirty="0"/>
              <a:t>ما مؤلفاته التعليمية، التي كانت مقررة على طلابه، فمنها: كتاب "الدروس الابتدائية في اللغة القبطية"، وكتاب "التحفة </a:t>
            </a:r>
            <a:r>
              <a:rPr lang="ar-SA" sz="2800" b="1" dirty="0" err="1"/>
              <a:t>الوهبية</a:t>
            </a:r>
            <a:r>
              <a:rPr lang="ar-SA" sz="2800" b="1" dirty="0"/>
              <a:t> في اللغة الفرنسية"، وكتاب "الخلاصة الذهبية في اللغة العربية" عام 1875، وكتاب "مرآة الظرف في فن الصرف" عام 1889.</a:t>
            </a:r>
            <a:endParaRPr lang="en-US" sz="2600" b="1" dirty="0"/>
          </a:p>
        </p:txBody>
      </p:sp>
      <p:pic>
        <p:nvPicPr>
          <p:cNvPr id="7" name="صورة 6" descr="الكتاب الرابع.JPG"/>
          <p:cNvPicPr>
            <a:picLocks noChangeAspect="1"/>
          </p:cNvPicPr>
          <p:nvPr/>
        </p:nvPicPr>
        <p:blipFill>
          <a:blip r:embed="rId2"/>
          <a:stretch>
            <a:fillRect/>
          </a:stretch>
        </p:blipFill>
        <p:spPr>
          <a:xfrm>
            <a:off x="71406" y="214290"/>
            <a:ext cx="3924454" cy="635795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barn(inHorizontal)">
                                      <p:cBhvr>
                                        <p:cTn id="7" dur="1000"/>
                                        <p:tgtEl>
                                          <p:spTgt spid="2053"/>
                                        </p:tgtEl>
                                      </p:cBhvr>
                                    </p:animEffect>
                                  </p:childTnLst>
                                </p:cTn>
                              </p:par>
                            </p:childTnLst>
                          </p:cTn>
                        </p:par>
                        <p:par>
                          <p:cTn id="8" fill="hold">
                            <p:stCondLst>
                              <p:cond delay="1000"/>
                            </p:stCondLst>
                            <p:childTnLst>
                              <p:par>
                                <p:cTn id="9" presetID="16" presetClass="entr" presetSubtype="21" fill="hold" grpId="0" nodeType="afterEffect">
                                  <p:stCondLst>
                                    <p:cond delay="0"/>
                                  </p:stCondLst>
                                  <p:childTnLst>
                                    <p:set>
                                      <p:cBhvr>
                                        <p:cTn id="10" dur="1" fill="hold">
                                          <p:stCondLst>
                                            <p:cond delay="0"/>
                                          </p:stCondLst>
                                        </p:cTn>
                                        <p:tgtEl>
                                          <p:spTgt spid="2054"/>
                                        </p:tgtEl>
                                        <p:attrNameLst>
                                          <p:attrName>style.visibility</p:attrName>
                                        </p:attrNameLst>
                                      </p:cBhvr>
                                      <p:to>
                                        <p:strVal val="visible"/>
                                      </p:to>
                                    </p:set>
                                    <p:animEffect transition="in" filter="barn(inVertical)">
                                      <p:cBhvr>
                                        <p:cTn id="11" dur="2000"/>
                                        <p:tgtEl>
                                          <p:spTgt spid="2054"/>
                                        </p:tgtEl>
                                      </p:cBhvr>
                                    </p:animEffect>
                                  </p:childTnLst>
                                </p:cTn>
                              </p:par>
                            </p:childTnLst>
                          </p:cTn>
                        </p:par>
                        <p:par>
                          <p:cTn id="12" fill="hold">
                            <p:stCondLst>
                              <p:cond delay="3000"/>
                            </p:stCondLst>
                            <p:childTnLst>
                              <p:par>
                                <p:cTn id="13" presetID="26"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870">
                                          <p:stCondLst>
                                            <p:cond delay="0"/>
                                          </p:stCondLst>
                                        </p:cTn>
                                        <p:tgtEl>
                                          <p:spTgt spid="7"/>
                                        </p:tgtEl>
                                      </p:cBhvr>
                                    </p:animEffect>
                                    <p:anim calcmode="lin" valueType="num">
                                      <p:cBhvr>
                                        <p:cTn id="16" dur="2733"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7" dur="996"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8" dur="996" tmFilter="0, 0; 0.125,0.2665; 0.25,0.4; 0.375,0.465; 0.5,0.5;  0.625,0.535; 0.75,0.6; 0.875,0.7335; 1,1">
                                          <p:stCondLst>
                                            <p:cond delay="996"/>
                                          </p:stCondLst>
                                        </p:cTn>
                                        <p:tgtEl>
                                          <p:spTgt spid="7"/>
                                        </p:tgtEl>
                                        <p:attrNameLst>
                                          <p:attrName>ppt_y</p:attrName>
                                        </p:attrNameLst>
                                      </p:cBhvr>
                                      <p:tavLst>
                                        <p:tav tm="0" fmla="#ppt_y-sin(pi*$)/9">
                                          <p:val>
                                            <p:fltVal val="0"/>
                                          </p:val>
                                        </p:tav>
                                        <p:tav tm="100000">
                                          <p:val>
                                            <p:fltVal val="1"/>
                                          </p:val>
                                        </p:tav>
                                      </p:tavLst>
                                    </p:anim>
                                    <p:anim calcmode="lin" valueType="num">
                                      <p:cBhvr>
                                        <p:cTn id="19" dur="498" tmFilter="0, 0; 0.125,0.2665; 0.25,0.4; 0.375,0.465; 0.5,0.5;  0.625,0.535; 0.75,0.6; 0.875,0.7335; 1,1">
                                          <p:stCondLst>
                                            <p:cond delay="1986"/>
                                          </p:stCondLst>
                                        </p:cTn>
                                        <p:tgtEl>
                                          <p:spTgt spid="7"/>
                                        </p:tgtEl>
                                        <p:attrNameLst>
                                          <p:attrName>ppt_y</p:attrName>
                                        </p:attrNameLst>
                                      </p:cBhvr>
                                      <p:tavLst>
                                        <p:tav tm="0" fmla="#ppt_y-sin(pi*$)/27">
                                          <p:val>
                                            <p:fltVal val="0"/>
                                          </p:val>
                                        </p:tav>
                                        <p:tav tm="100000">
                                          <p:val>
                                            <p:fltVal val="1"/>
                                          </p:val>
                                        </p:tav>
                                      </p:tavLst>
                                    </p:anim>
                                    <p:anim calcmode="lin" valueType="num">
                                      <p:cBhvr>
                                        <p:cTn id="20" dur="246" tmFilter="0, 0; 0.125,0.2665; 0.25,0.4; 0.375,0.465; 0.5,0.5;  0.625,0.535; 0.75,0.6; 0.875,0.7335; 1,1">
                                          <p:stCondLst>
                                            <p:cond delay="2484"/>
                                          </p:stCondLst>
                                        </p:cTn>
                                        <p:tgtEl>
                                          <p:spTgt spid="7"/>
                                        </p:tgtEl>
                                        <p:attrNameLst>
                                          <p:attrName>ppt_y</p:attrName>
                                        </p:attrNameLst>
                                      </p:cBhvr>
                                      <p:tavLst>
                                        <p:tav tm="0" fmla="#ppt_y-sin(pi*$)/81">
                                          <p:val>
                                            <p:fltVal val="0"/>
                                          </p:val>
                                        </p:tav>
                                        <p:tav tm="100000">
                                          <p:val>
                                            <p:fltVal val="1"/>
                                          </p:val>
                                        </p:tav>
                                      </p:tavLst>
                                    </p:anim>
                                    <p:animScale>
                                      <p:cBhvr>
                                        <p:cTn id="21" dur="39">
                                          <p:stCondLst>
                                            <p:cond delay="975"/>
                                          </p:stCondLst>
                                        </p:cTn>
                                        <p:tgtEl>
                                          <p:spTgt spid="7"/>
                                        </p:tgtEl>
                                      </p:cBhvr>
                                      <p:to x="100000" y="60000"/>
                                    </p:animScale>
                                    <p:animScale>
                                      <p:cBhvr>
                                        <p:cTn id="22" dur="249" decel="50000">
                                          <p:stCondLst>
                                            <p:cond delay="1014"/>
                                          </p:stCondLst>
                                        </p:cTn>
                                        <p:tgtEl>
                                          <p:spTgt spid="7"/>
                                        </p:tgtEl>
                                      </p:cBhvr>
                                      <p:to x="100000" y="100000"/>
                                    </p:animScale>
                                    <p:animScale>
                                      <p:cBhvr>
                                        <p:cTn id="23" dur="39">
                                          <p:stCondLst>
                                            <p:cond delay="1968"/>
                                          </p:stCondLst>
                                        </p:cTn>
                                        <p:tgtEl>
                                          <p:spTgt spid="7"/>
                                        </p:tgtEl>
                                      </p:cBhvr>
                                      <p:to x="100000" y="80000"/>
                                    </p:animScale>
                                    <p:animScale>
                                      <p:cBhvr>
                                        <p:cTn id="24" dur="249" decel="50000">
                                          <p:stCondLst>
                                            <p:cond delay="2007"/>
                                          </p:stCondLst>
                                        </p:cTn>
                                        <p:tgtEl>
                                          <p:spTgt spid="7"/>
                                        </p:tgtEl>
                                      </p:cBhvr>
                                      <p:to x="100000" y="100000"/>
                                    </p:animScale>
                                    <p:animScale>
                                      <p:cBhvr>
                                        <p:cTn id="25" dur="39">
                                          <p:stCondLst>
                                            <p:cond delay="2463"/>
                                          </p:stCondLst>
                                        </p:cTn>
                                        <p:tgtEl>
                                          <p:spTgt spid="7"/>
                                        </p:tgtEl>
                                      </p:cBhvr>
                                      <p:to x="100000" y="90000"/>
                                    </p:animScale>
                                    <p:animScale>
                                      <p:cBhvr>
                                        <p:cTn id="26" dur="249" decel="50000">
                                          <p:stCondLst>
                                            <p:cond delay="2502"/>
                                          </p:stCondLst>
                                        </p:cTn>
                                        <p:tgtEl>
                                          <p:spTgt spid="7"/>
                                        </p:tgtEl>
                                      </p:cBhvr>
                                      <p:to x="100000" y="100000"/>
                                    </p:animScale>
                                    <p:animScale>
                                      <p:cBhvr>
                                        <p:cTn id="27" dur="39">
                                          <p:stCondLst>
                                            <p:cond delay="2712"/>
                                          </p:stCondLst>
                                        </p:cTn>
                                        <p:tgtEl>
                                          <p:spTgt spid="7"/>
                                        </p:tgtEl>
                                      </p:cBhvr>
                                      <p:to x="100000" y="95000"/>
                                    </p:animScale>
                                    <p:animScale>
                                      <p:cBhvr>
                                        <p:cTn id="28" dur="249" decel="50000">
                                          <p:stCondLst>
                                            <p:cond delay="2751"/>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p:bldP spid="205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0" y="0"/>
            <a:ext cx="9144000" cy="6858000"/>
          </a:xfrm>
          <a:prstGeom prst="rect">
            <a:avLst/>
          </a:prstGeom>
          <a:solidFill>
            <a:srgbClr val="FFFFCC"/>
          </a:solidFill>
          <a:ln w="9525">
            <a:solidFill>
              <a:schemeClr val="tx1"/>
            </a:solidFill>
            <a:miter lim="800000"/>
            <a:headEnd/>
            <a:tailEnd/>
          </a:ln>
          <a:effectLst/>
        </p:spPr>
        <p:txBody>
          <a:bodyPr wrap="none" anchor="ctr"/>
          <a:lstStyle/>
          <a:p>
            <a:endParaRPr lang="ar-EG"/>
          </a:p>
        </p:txBody>
      </p:sp>
      <p:sp>
        <p:nvSpPr>
          <p:cNvPr id="2053" name="Text Box 5"/>
          <p:cNvSpPr txBox="1">
            <a:spLocks noChangeArrowheads="1"/>
          </p:cNvSpPr>
          <p:nvPr/>
        </p:nvSpPr>
        <p:spPr bwMode="auto">
          <a:xfrm>
            <a:off x="4143372" y="-24"/>
            <a:ext cx="3286148" cy="584775"/>
          </a:xfrm>
          <a:prstGeom prst="rect">
            <a:avLst/>
          </a:prstGeom>
          <a:noFill/>
          <a:ln w="9525">
            <a:noFill/>
            <a:miter lim="800000"/>
            <a:headEnd/>
            <a:tailEnd/>
          </a:ln>
          <a:effectLst/>
        </p:spPr>
        <p:txBody>
          <a:bodyPr wrap="square">
            <a:spAutoFit/>
          </a:bodyPr>
          <a:lstStyle/>
          <a:p>
            <a:pPr>
              <a:spcBef>
                <a:spcPct val="50000"/>
              </a:spcBef>
            </a:pPr>
            <a:r>
              <a:rPr lang="ar-EG" sz="3200" i="1" dirty="0" smtClean="0">
                <a:solidFill>
                  <a:srgbClr val="FF0000"/>
                </a:solidFill>
                <a:cs typeface="PT Bold Heading" pitchFamily="2" charset="-78"/>
              </a:rPr>
              <a:t>النتاج المسرحي</a:t>
            </a:r>
            <a:endParaRPr lang="en-US" sz="3200" dirty="0">
              <a:solidFill>
                <a:srgbClr val="FF0000"/>
              </a:solidFill>
              <a:cs typeface="PT Bold Heading" pitchFamily="2" charset="-78"/>
            </a:endParaRPr>
          </a:p>
        </p:txBody>
      </p:sp>
      <p:sp>
        <p:nvSpPr>
          <p:cNvPr id="2054" name="Text Box 6"/>
          <p:cNvSpPr txBox="1">
            <a:spLocks noChangeArrowheads="1"/>
          </p:cNvSpPr>
          <p:nvPr/>
        </p:nvSpPr>
        <p:spPr bwMode="auto">
          <a:xfrm>
            <a:off x="3571868" y="571480"/>
            <a:ext cx="5500694" cy="6324808"/>
          </a:xfrm>
          <a:prstGeom prst="rect">
            <a:avLst/>
          </a:prstGeom>
          <a:noFill/>
          <a:ln w="9525">
            <a:noFill/>
            <a:miter lim="800000"/>
            <a:headEnd/>
            <a:tailEnd/>
          </a:ln>
          <a:effectLst/>
        </p:spPr>
        <p:txBody>
          <a:bodyPr wrap="square">
            <a:spAutoFit/>
          </a:bodyPr>
          <a:lstStyle/>
          <a:p>
            <a:pPr algn="just"/>
            <a:r>
              <a:rPr lang="ar-SA" sz="2700" b="1" dirty="0"/>
              <a:t>من الملاحظ أن تادرس وهبي كان يؤلف بعض كتبه في أكثر من مجال، فمثلاً كتابه "عنوان التوفيق في قصة يوسف الصديق"، وكذلك كتابه "الأثر النفيس في تاريخ بطرس الأكبر ومحاكمة </a:t>
            </a:r>
            <a:r>
              <a:rPr lang="ar-SA" sz="2700" b="1" dirty="0" err="1"/>
              <a:t>ألكسيس</a:t>
            </a:r>
            <a:r>
              <a:rPr lang="ar-SA" sz="2700" b="1" dirty="0"/>
              <a:t>"؛ يدخلان في مجال التأليف التاريخي، وفي الوقت نفسه يدخلان ضمن مجال الأدب عموماً، والأدب المسرحي خصوصاً؛ حيث يحمل الكتاب الأول نص مسرحية (يوسف الصديق</a:t>
            </a:r>
            <a:r>
              <a:rPr lang="ar-SA" sz="2700" b="1" dirty="0" smtClean="0"/>
              <a:t>)</a:t>
            </a:r>
            <a:r>
              <a:rPr lang="ar-EG" sz="2700" b="1" dirty="0" smtClean="0"/>
              <a:t> </a:t>
            </a:r>
            <a:r>
              <a:rPr lang="ar-SA" sz="2700" b="1" dirty="0"/>
              <a:t>التي عُرضت على مسرح حديقة الأزبكية يوم </a:t>
            </a:r>
            <a:r>
              <a:rPr lang="ar-SA" sz="2700" b="1" dirty="0" smtClean="0"/>
              <a:t>15/2/1884، </a:t>
            </a:r>
            <a:r>
              <a:rPr lang="ar-SA" sz="2700" b="1" dirty="0"/>
              <a:t>ويحمل الكتاب الآخر نص مسرحية (بطرس الأكبر</a:t>
            </a:r>
            <a:r>
              <a:rPr lang="ar-SA" sz="2700" b="1" dirty="0" smtClean="0"/>
              <a:t>)</a:t>
            </a:r>
            <a:r>
              <a:rPr lang="ar-EG" sz="2700" b="1" dirty="0" smtClean="0"/>
              <a:t> </a:t>
            </a:r>
            <a:r>
              <a:rPr lang="ar-SA" sz="2700" b="1" dirty="0"/>
              <a:t>التي مثلتها جمعية المساعي الخيرية يوم 15/5/1886</a:t>
            </a:r>
            <a:r>
              <a:rPr lang="ar-SA" sz="2700" b="1" dirty="0" smtClean="0"/>
              <a:t>.</a:t>
            </a:r>
            <a:r>
              <a:rPr lang="en-US" sz="2700" b="1" dirty="0" smtClean="0"/>
              <a:t> </a:t>
            </a:r>
            <a:r>
              <a:rPr lang="ar-SA" sz="2700" b="1" dirty="0"/>
              <a:t>واختتم مؤلفاته المسرحية بنص (</a:t>
            </a:r>
            <a:r>
              <a:rPr lang="ar-SA" sz="2700" b="1" dirty="0" err="1"/>
              <a:t>تليماك</a:t>
            </a:r>
            <a:r>
              <a:rPr lang="ar-SA" sz="2700" b="1" dirty="0"/>
              <a:t>) الذي مثلته جمعية المساعي أيضاً يوم 12/4/1887، تحت عنوان (عجائب القدر)</a:t>
            </a:r>
            <a:endParaRPr lang="en-US" sz="2700" b="1" dirty="0"/>
          </a:p>
        </p:txBody>
      </p:sp>
      <p:pic>
        <p:nvPicPr>
          <p:cNvPr id="8" name="صورة 7" descr="الكتاب الثاني.tif"/>
          <p:cNvPicPr>
            <a:picLocks noChangeAspect="1"/>
          </p:cNvPicPr>
          <p:nvPr/>
        </p:nvPicPr>
        <p:blipFill>
          <a:blip r:embed="rId2" cstate="print"/>
          <a:stretch>
            <a:fillRect/>
          </a:stretch>
        </p:blipFill>
        <p:spPr>
          <a:xfrm>
            <a:off x="90108" y="638350"/>
            <a:ext cx="3338884" cy="55767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barn(inHorizontal)">
                                      <p:cBhvr>
                                        <p:cTn id="7" dur="1000"/>
                                        <p:tgtEl>
                                          <p:spTgt spid="2053"/>
                                        </p:tgtEl>
                                      </p:cBhvr>
                                    </p:animEffect>
                                  </p:childTnLst>
                                </p:cTn>
                              </p:par>
                            </p:childTnLst>
                          </p:cTn>
                        </p:par>
                        <p:par>
                          <p:cTn id="8" fill="hold">
                            <p:stCondLst>
                              <p:cond delay="1000"/>
                            </p:stCondLst>
                            <p:childTnLst>
                              <p:par>
                                <p:cTn id="9" presetID="16" presetClass="entr" presetSubtype="21" fill="hold" grpId="0" nodeType="afterEffect">
                                  <p:stCondLst>
                                    <p:cond delay="0"/>
                                  </p:stCondLst>
                                  <p:childTnLst>
                                    <p:set>
                                      <p:cBhvr>
                                        <p:cTn id="10" dur="1" fill="hold">
                                          <p:stCondLst>
                                            <p:cond delay="0"/>
                                          </p:stCondLst>
                                        </p:cTn>
                                        <p:tgtEl>
                                          <p:spTgt spid="2054"/>
                                        </p:tgtEl>
                                        <p:attrNameLst>
                                          <p:attrName>style.visibility</p:attrName>
                                        </p:attrNameLst>
                                      </p:cBhvr>
                                      <p:to>
                                        <p:strVal val="visible"/>
                                      </p:to>
                                    </p:set>
                                    <p:animEffect transition="in" filter="barn(inVertical)">
                                      <p:cBhvr>
                                        <p:cTn id="11" dur="2000"/>
                                        <p:tgtEl>
                                          <p:spTgt spid="2054"/>
                                        </p:tgtEl>
                                      </p:cBhvr>
                                    </p:animEffect>
                                  </p:childTnLst>
                                </p:cTn>
                              </p:par>
                            </p:childTnLst>
                          </p:cTn>
                        </p:par>
                        <p:par>
                          <p:cTn id="12" fill="hold">
                            <p:stCondLst>
                              <p:cond delay="3000"/>
                            </p:stCondLst>
                            <p:childTnLst>
                              <p:par>
                                <p:cTn id="13" presetID="39" presetClass="entr" presetSubtype="0" accel="10000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2000" fill="hold"/>
                                        <p:tgtEl>
                                          <p:spTgt spid="8"/>
                                        </p:tgtEl>
                                        <p:attrNameLst>
                                          <p:attrName>ppt_h</p:attrName>
                                        </p:attrNameLst>
                                      </p:cBhvr>
                                      <p:tavLst>
                                        <p:tav tm="0">
                                          <p:val>
                                            <p:strVal val="#ppt_h/20"/>
                                          </p:val>
                                        </p:tav>
                                        <p:tav tm="50000">
                                          <p:val>
                                            <p:strVal val="#ppt_h/20"/>
                                          </p:val>
                                        </p:tav>
                                        <p:tav tm="100000">
                                          <p:val>
                                            <p:strVal val="#ppt_h"/>
                                          </p:val>
                                        </p:tav>
                                      </p:tavLst>
                                    </p:anim>
                                    <p:anim calcmode="lin" valueType="num">
                                      <p:cBhvr>
                                        <p:cTn id="16" dur="2000" fill="hold"/>
                                        <p:tgtEl>
                                          <p:spTgt spid="8"/>
                                        </p:tgtEl>
                                        <p:attrNameLst>
                                          <p:attrName>ppt_w</p:attrName>
                                        </p:attrNameLst>
                                      </p:cBhvr>
                                      <p:tavLst>
                                        <p:tav tm="0">
                                          <p:val>
                                            <p:strVal val="#ppt_w+.3"/>
                                          </p:val>
                                        </p:tav>
                                        <p:tav tm="50000">
                                          <p:val>
                                            <p:strVal val="#ppt_w+.3"/>
                                          </p:val>
                                        </p:tav>
                                        <p:tav tm="100000">
                                          <p:val>
                                            <p:strVal val="#ppt_w"/>
                                          </p:val>
                                        </p:tav>
                                      </p:tavLst>
                                    </p:anim>
                                    <p:anim calcmode="lin" valueType="num">
                                      <p:cBhvr>
                                        <p:cTn id="17" dur="2000" fill="hold"/>
                                        <p:tgtEl>
                                          <p:spTgt spid="8"/>
                                        </p:tgtEl>
                                        <p:attrNameLst>
                                          <p:attrName>ppt_x</p:attrName>
                                        </p:attrNameLst>
                                      </p:cBhvr>
                                      <p:tavLst>
                                        <p:tav tm="0">
                                          <p:val>
                                            <p:strVal val="#ppt_x-.3"/>
                                          </p:val>
                                        </p:tav>
                                        <p:tav tm="50000">
                                          <p:val>
                                            <p:strVal val="#ppt_x"/>
                                          </p:val>
                                        </p:tav>
                                        <p:tav tm="100000">
                                          <p:val>
                                            <p:strVal val="#ppt_x"/>
                                          </p:val>
                                        </p:tav>
                                      </p:tavLst>
                                    </p:anim>
                                    <p:anim calcmode="lin" valueType="num">
                                      <p:cBhvr>
                                        <p:cTn id="18" dur="2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p:bldP spid="205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0" y="0"/>
            <a:ext cx="9144000" cy="6858000"/>
          </a:xfrm>
          <a:prstGeom prst="rect">
            <a:avLst/>
          </a:prstGeom>
          <a:solidFill>
            <a:srgbClr val="FFFFCC"/>
          </a:solidFill>
          <a:ln w="9525">
            <a:solidFill>
              <a:schemeClr val="tx1"/>
            </a:solidFill>
            <a:miter lim="800000"/>
            <a:headEnd/>
            <a:tailEnd/>
          </a:ln>
          <a:effectLst/>
        </p:spPr>
        <p:txBody>
          <a:bodyPr wrap="none" anchor="ctr"/>
          <a:lstStyle/>
          <a:p>
            <a:endParaRPr lang="ar-EG"/>
          </a:p>
        </p:txBody>
      </p:sp>
      <p:sp>
        <p:nvSpPr>
          <p:cNvPr id="2053" name="Text Box 5"/>
          <p:cNvSpPr txBox="1">
            <a:spLocks noChangeArrowheads="1"/>
          </p:cNvSpPr>
          <p:nvPr/>
        </p:nvSpPr>
        <p:spPr bwMode="auto">
          <a:xfrm>
            <a:off x="1785918" y="142852"/>
            <a:ext cx="5286412" cy="707886"/>
          </a:xfrm>
          <a:prstGeom prst="rect">
            <a:avLst/>
          </a:prstGeom>
          <a:noFill/>
          <a:ln w="9525">
            <a:noFill/>
            <a:miter lim="800000"/>
            <a:headEnd/>
            <a:tailEnd/>
          </a:ln>
          <a:effectLst/>
        </p:spPr>
        <p:txBody>
          <a:bodyPr wrap="square">
            <a:spAutoFit/>
          </a:bodyPr>
          <a:lstStyle/>
          <a:p>
            <a:pPr>
              <a:spcBef>
                <a:spcPct val="50000"/>
              </a:spcBef>
            </a:pPr>
            <a:r>
              <a:rPr lang="ar-EG" sz="4000" i="1" dirty="0" smtClean="0">
                <a:solidFill>
                  <a:srgbClr val="FF0000"/>
                </a:solidFill>
                <a:cs typeface="PT Bold Heading" pitchFamily="2" charset="-78"/>
              </a:rPr>
              <a:t>بدايات المسرح المدرسي</a:t>
            </a:r>
            <a:endParaRPr lang="en-US" sz="4000" dirty="0">
              <a:solidFill>
                <a:srgbClr val="FF0000"/>
              </a:solidFill>
              <a:cs typeface="PT Bold Heading" pitchFamily="2" charset="-78"/>
            </a:endParaRPr>
          </a:p>
        </p:txBody>
      </p:sp>
      <p:sp>
        <p:nvSpPr>
          <p:cNvPr id="2054" name="Text Box 6"/>
          <p:cNvSpPr txBox="1">
            <a:spLocks noChangeArrowheads="1"/>
          </p:cNvSpPr>
          <p:nvPr/>
        </p:nvSpPr>
        <p:spPr bwMode="auto">
          <a:xfrm>
            <a:off x="71470" y="949844"/>
            <a:ext cx="9072562" cy="5693866"/>
          </a:xfrm>
          <a:prstGeom prst="rect">
            <a:avLst/>
          </a:prstGeom>
          <a:noFill/>
          <a:ln w="9525">
            <a:noFill/>
            <a:miter lim="800000"/>
            <a:headEnd/>
            <a:tailEnd/>
          </a:ln>
          <a:effectLst/>
        </p:spPr>
        <p:txBody>
          <a:bodyPr wrap="square">
            <a:spAutoFit/>
          </a:bodyPr>
          <a:lstStyle/>
          <a:p>
            <a:pPr algn="just"/>
            <a:r>
              <a:rPr lang="ar-SA" sz="2800" b="1" dirty="0"/>
              <a:t>إذا نظرنا إلى تاريخ المسرح المصري منذ بدايته، سنجد عرضاً مسرحياً مدرسياً تمّ عام 1870، قام </a:t>
            </a:r>
            <a:r>
              <a:rPr lang="ar-SA" sz="2800" b="1" dirty="0" err="1"/>
              <a:t>به</a:t>
            </a:r>
            <a:r>
              <a:rPr lang="ar-SA" sz="2800" b="1" dirty="0"/>
              <a:t> طلاب الفرقة الأولى في مدرسة العمليات المصرية تحت عنوان (</a:t>
            </a:r>
            <a:r>
              <a:rPr lang="ar-SA" sz="2800" b="1" dirty="0" err="1"/>
              <a:t>أدونيس</a:t>
            </a:r>
            <a:r>
              <a:rPr lang="ar-SA" sz="2800" b="1" dirty="0"/>
              <a:t>) أو (الشاب العاقل المجتهد في تحصيل العلم الكامل)، تمّ في ساحة المدرسة، بمناسبة عقد الامتحانات ونهاية العام الدراسي. وهذه المسرحية قام بتأليفها بالفرنسية في ثلاثة فصول لويس </a:t>
            </a:r>
            <a:r>
              <a:rPr lang="ar-SA" sz="2800" b="1" dirty="0" err="1"/>
              <a:t>فاروجيه</a:t>
            </a:r>
            <a:r>
              <a:rPr lang="ar-SA" sz="2800" b="1" dirty="0"/>
              <a:t> مدرس اللغة الفرنسية بالمدرسة، كما قام بتدريب الطلاب على </a:t>
            </a:r>
            <a:r>
              <a:rPr lang="ar-SA" sz="2800" b="1" dirty="0" err="1"/>
              <a:t>آدائها</a:t>
            </a:r>
            <a:r>
              <a:rPr lang="ar-SA" sz="2800" b="1" dirty="0"/>
              <a:t> وحفظها، وكان القصد منها تعريف الطلاب قيمة التعليم ومكارم الأخلاق. ويُلاحظ على هذه المسرحية، أن مؤلفها فرنسي الأصل، وليس مصرياً. كما أنها أُلفت وعُرضت باللغة الفرنسية. وبناءً على ذلك، نستطيع القول: إن مسرحية (</a:t>
            </a:r>
            <a:r>
              <a:rPr lang="ar-SA" sz="2800" b="1" dirty="0" err="1"/>
              <a:t>أدونيس</a:t>
            </a:r>
            <a:r>
              <a:rPr lang="ar-SA" sz="2800" b="1" dirty="0"/>
              <a:t>) هي أول مسرحية مدرسية في تاريخ المسرح المصري، قام الطلاب بعرضها باللغة الفرنسية عام 1870، وكانت من تأليف وإخراج أحد المدرسين الفرنسيين. وما يشوبها من نقص في مجال </a:t>
            </a:r>
            <a:r>
              <a:rPr lang="ar-SA" sz="2800" b="1" dirty="0" err="1"/>
              <a:t>ريادة</a:t>
            </a:r>
            <a:r>
              <a:rPr lang="ar-SA" sz="2800" b="1" dirty="0"/>
              <a:t> المسرح المدرسي المصري، إنها لم تؤلف باللغة العربية، ولم يكن مؤلفها مصرياً.</a:t>
            </a:r>
            <a:endParaRPr lang="en-US" sz="27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barn(inHorizontal)">
                                      <p:cBhvr>
                                        <p:cTn id="7" dur="1000"/>
                                        <p:tgtEl>
                                          <p:spTgt spid="2053"/>
                                        </p:tgtEl>
                                      </p:cBhvr>
                                    </p:animEffect>
                                  </p:childTnLst>
                                </p:cTn>
                              </p:par>
                            </p:childTnLst>
                          </p:cTn>
                        </p:par>
                        <p:par>
                          <p:cTn id="8" fill="hold">
                            <p:stCondLst>
                              <p:cond delay="1000"/>
                            </p:stCondLst>
                            <p:childTnLst>
                              <p:par>
                                <p:cTn id="9" presetID="16" presetClass="entr" presetSubtype="21" fill="hold" grpId="0" nodeType="afterEffect">
                                  <p:stCondLst>
                                    <p:cond delay="0"/>
                                  </p:stCondLst>
                                  <p:childTnLst>
                                    <p:set>
                                      <p:cBhvr>
                                        <p:cTn id="10" dur="1" fill="hold">
                                          <p:stCondLst>
                                            <p:cond delay="0"/>
                                          </p:stCondLst>
                                        </p:cTn>
                                        <p:tgtEl>
                                          <p:spTgt spid="2054"/>
                                        </p:tgtEl>
                                        <p:attrNameLst>
                                          <p:attrName>style.visibility</p:attrName>
                                        </p:attrNameLst>
                                      </p:cBhvr>
                                      <p:to>
                                        <p:strVal val="visible"/>
                                      </p:to>
                                    </p:set>
                                    <p:animEffect transition="in" filter="barn(inVertical)">
                                      <p:cBhvr>
                                        <p:cTn id="11" dur="2000"/>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p:bldP spid="205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0" y="0"/>
            <a:ext cx="9144000" cy="6858000"/>
          </a:xfrm>
          <a:prstGeom prst="rect">
            <a:avLst/>
          </a:prstGeom>
          <a:solidFill>
            <a:srgbClr val="FFFFCC"/>
          </a:solidFill>
          <a:ln w="9525">
            <a:solidFill>
              <a:schemeClr val="tx1"/>
            </a:solidFill>
            <a:miter lim="800000"/>
            <a:headEnd/>
            <a:tailEnd/>
          </a:ln>
          <a:effectLst/>
        </p:spPr>
        <p:txBody>
          <a:bodyPr wrap="none" anchor="ctr"/>
          <a:lstStyle/>
          <a:p>
            <a:endParaRPr lang="ar-EG"/>
          </a:p>
        </p:txBody>
      </p:sp>
      <p:sp>
        <p:nvSpPr>
          <p:cNvPr id="2053" name="Text Box 5"/>
          <p:cNvSpPr txBox="1">
            <a:spLocks noChangeArrowheads="1"/>
          </p:cNvSpPr>
          <p:nvPr/>
        </p:nvSpPr>
        <p:spPr bwMode="auto">
          <a:xfrm>
            <a:off x="2786050" y="-24"/>
            <a:ext cx="6286544" cy="707886"/>
          </a:xfrm>
          <a:prstGeom prst="rect">
            <a:avLst/>
          </a:prstGeom>
          <a:noFill/>
          <a:ln w="9525">
            <a:noFill/>
            <a:miter lim="800000"/>
            <a:headEnd/>
            <a:tailEnd/>
          </a:ln>
          <a:effectLst/>
        </p:spPr>
        <p:txBody>
          <a:bodyPr wrap="square">
            <a:spAutoFit/>
          </a:bodyPr>
          <a:lstStyle/>
          <a:p>
            <a:pPr>
              <a:spcBef>
                <a:spcPct val="50000"/>
              </a:spcBef>
            </a:pPr>
            <a:r>
              <a:rPr lang="ar-EG" sz="4000" i="1" dirty="0" smtClean="0">
                <a:solidFill>
                  <a:srgbClr val="FF0000"/>
                </a:solidFill>
                <a:cs typeface="PT Bold Heading" pitchFamily="2" charset="-78"/>
              </a:rPr>
              <a:t>تابع: بدايات المسرح المدرسي</a:t>
            </a:r>
            <a:endParaRPr lang="en-US" sz="4000" dirty="0">
              <a:solidFill>
                <a:srgbClr val="FF0000"/>
              </a:solidFill>
              <a:cs typeface="PT Bold Heading" pitchFamily="2" charset="-78"/>
            </a:endParaRPr>
          </a:p>
        </p:txBody>
      </p:sp>
      <p:sp>
        <p:nvSpPr>
          <p:cNvPr id="2054" name="Text Box 6"/>
          <p:cNvSpPr txBox="1">
            <a:spLocks noChangeArrowheads="1"/>
          </p:cNvSpPr>
          <p:nvPr/>
        </p:nvSpPr>
        <p:spPr bwMode="auto">
          <a:xfrm>
            <a:off x="3357554" y="500042"/>
            <a:ext cx="5786478" cy="6494085"/>
          </a:xfrm>
          <a:prstGeom prst="rect">
            <a:avLst/>
          </a:prstGeom>
          <a:noFill/>
          <a:ln w="9525">
            <a:noFill/>
            <a:miter lim="800000"/>
            <a:headEnd/>
            <a:tailEnd/>
          </a:ln>
          <a:effectLst/>
        </p:spPr>
        <p:txBody>
          <a:bodyPr wrap="square">
            <a:spAutoFit/>
          </a:bodyPr>
          <a:lstStyle/>
          <a:p>
            <a:pPr algn="just"/>
            <a:r>
              <a:rPr lang="ar-SA" sz="2800" dirty="0"/>
              <a:t> </a:t>
            </a:r>
            <a:r>
              <a:rPr lang="ar-SA" sz="2000" b="1" dirty="0"/>
              <a:t>في هذه الفترة كلّف رفاعة الطهطاوي </a:t>
            </a:r>
            <a:r>
              <a:rPr lang="ar-SA" sz="2000" b="1" dirty="0">
                <a:solidFill>
                  <a:srgbClr val="FF0000"/>
                </a:solidFill>
              </a:rPr>
              <a:t>محمد عثمان جلال </a:t>
            </a:r>
            <a:r>
              <a:rPr lang="ar-SA" sz="2000" b="1" dirty="0"/>
              <a:t>بتعريب مجموعة من المسرحيات التي تُعرض في الأوبرا والكوميدي الفرنسي بالأزبكية، لنشرها في مجلة "روضة المدارس المصرية" ترفيهاً لطلاب المدارس. فتم تعريب مجموعة من المسرحيات، وضعت في كتاب بعنوان (</a:t>
            </a:r>
            <a:r>
              <a:rPr lang="ar-SA" sz="2000" b="1" dirty="0">
                <a:solidFill>
                  <a:srgbClr val="FF0000"/>
                </a:solidFill>
              </a:rPr>
              <a:t>كتاب النكات وباب </a:t>
            </a:r>
            <a:r>
              <a:rPr lang="ar-SA" sz="2000" b="1" dirty="0" err="1">
                <a:solidFill>
                  <a:srgbClr val="FF0000"/>
                </a:solidFill>
              </a:rPr>
              <a:t>التياترات</a:t>
            </a:r>
            <a:r>
              <a:rPr lang="ar-SA" sz="2000" b="1" dirty="0"/>
              <a:t>)، وفي مقدمته أبان المُعرّب أن الغرض من كتابته ترويح النفس لقارئ مجلة روضة المدارس من الطلاب، لمسرحيات أوروبية كوميدية يكثر فيها النكات والفكاهة. وأقرّ بأن هذا الكتاب، هو أول كتاب يُنشر في مصر في هذا المجال. وبدأت مجلة روضة المدارس المصرية في نشر هذا الكتاب عام 1871، على شكل صفحات قليلة في نهاية المجلة. فبدأت بنشر أول عشر صفحات من مسرحية " </a:t>
            </a:r>
            <a:r>
              <a:rPr lang="ar-SA" sz="2000" b="1" dirty="0">
                <a:solidFill>
                  <a:srgbClr val="FF0000"/>
                </a:solidFill>
              </a:rPr>
              <a:t>الفخ المنصوب للحكيم المغصوب</a:t>
            </a:r>
            <a:r>
              <a:rPr lang="ar-SA" sz="2000" b="1" dirty="0"/>
              <a:t>"، ثم توقفت عن استكمال نشرها. وبناءً على ذلك نقول: إن نص مسرحية " الفخ المنصوب للحكيم المغصوب " لمحمد عثمان جلال، هو أول نص مسرحي مدرسي يُنشر في مصر عام 1871. ولكن هذا النص يخالف معايير تعريف المسرح المدرسي في كونه لم يتخذ من التربية والتعليم مضموناً، ولم يعرض موضوعاً تربوياً أو تاريخياً أو دينياً، ولم يعمل على صقل شخصية الطالب بتعليمه السلوك الإيجابي. ناهيك عن لغته العامية المبتذلة، وأن النص ليس مؤلفاً بل مُعرباً، ولم يُنشر النص بصورة كاملة، ولم يُمثل في نطاق المدرسة، ولم يكن معربه أحد الأساتذة في المدارس المصرية</a:t>
            </a:r>
            <a:r>
              <a:rPr lang="ar-SA" sz="2800" dirty="0"/>
              <a:t>.</a:t>
            </a:r>
            <a:endParaRPr lang="en-US" sz="2700" b="1" dirty="0"/>
          </a:p>
        </p:txBody>
      </p:sp>
      <p:pic>
        <p:nvPicPr>
          <p:cNvPr id="5" name="صورة 4" descr="محمد عثمان جلال1.jpg"/>
          <p:cNvPicPr>
            <a:picLocks noChangeAspect="1"/>
          </p:cNvPicPr>
          <p:nvPr/>
        </p:nvPicPr>
        <p:blipFill>
          <a:blip r:embed="rId2"/>
          <a:stretch>
            <a:fillRect/>
          </a:stretch>
        </p:blipFill>
        <p:spPr>
          <a:xfrm>
            <a:off x="52885" y="1011653"/>
            <a:ext cx="3376107" cy="456048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barn(inHorizontal)">
                                      <p:cBhvr>
                                        <p:cTn id="7" dur="1000"/>
                                        <p:tgtEl>
                                          <p:spTgt spid="2053"/>
                                        </p:tgtEl>
                                      </p:cBhvr>
                                    </p:animEffect>
                                  </p:childTnLst>
                                </p:cTn>
                              </p:par>
                            </p:childTnLst>
                          </p:cTn>
                        </p:par>
                        <p:par>
                          <p:cTn id="8" fill="hold">
                            <p:stCondLst>
                              <p:cond delay="1000"/>
                            </p:stCondLst>
                            <p:childTnLst>
                              <p:par>
                                <p:cTn id="9" presetID="16" presetClass="entr" presetSubtype="21" fill="hold" grpId="0" nodeType="afterEffect">
                                  <p:stCondLst>
                                    <p:cond delay="0"/>
                                  </p:stCondLst>
                                  <p:childTnLst>
                                    <p:set>
                                      <p:cBhvr>
                                        <p:cTn id="10" dur="1" fill="hold">
                                          <p:stCondLst>
                                            <p:cond delay="0"/>
                                          </p:stCondLst>
                                        </p:cTn>
                                        <p:tgtEl>
                                          <p:spTgt spid="2054"/>
                                        </p:tgtEl>
                                        <p:attrNameLst>
                                          <p:attrName>style.visibility</p:attrName>
                                        </p:attrNameLst>
                                      </p:cBhvr>
                                      <p:to>
                                        <p:strVal val="visible"/>
                                      </p:to>
                                    </p:set>
                                    <p:animEffect transition="in" filter="barn(inVertical)">
                                      <p:cBhvr>
                                        <p:cTn id="11" dur="2000"/>
                                        <p:tgtEl>
                                          <p:spTgt spid="2054"/>
                                        </p:tgtEl>
                                      </p:cBhvr>
                                    </p:animEffect>
                                  </p:childTnLst>
                                </p:cTn>
                              </p:par>
                            </p:childTnLst>
                          </p:cTn>
                        </p:par>
                        <p:par>
                          <p:cTn id="12" fill="hold">
                            <p:stCondLst>
                              <p:cond delay="3000"/>
                            </p:stCondLst>
                            <p:childTnLst>
                              <p:par>
                                <p:cTn id="13" presetID="31" presetClass="entr" presetSubtype="0" fill="hold" nodeType="afterEffect">
                                  <p:stCondLst>
                                    <p:cond delay="0"/>
                                  </p:stCondLst>
                                  <p:iterate type="lt">
                                    <p:tmPct val="5000"/>
                                  </p:iterate>
                                  <p:childTnLst>
                                    <p:set>
                                      <p:cBhvr>
                                        <p:cTn id="14" dur="1" fill="hold">
                                          <p:stCondLst>
                                            <p:cond delay="0"/>
                                          </p:stCondLst>
                                        </p:cTn>
                                        <p:tgtEl>
                                          <p:spTgt spid="5"/>
                                        </p:tgtEl>
                                        <p:attrNameLst>
                                          <p:attrName>style.visibility</p:attrName>
                                        </p:attrNameLst>
                                      </p:cBhvr>
                                      <p:to>
                                        <p:strVal val="visible"/>
                                      </p:to>
                                    </p:set>
                                    <p:anim calcmode="lin" valueType="num">
                                      <p:cBhvr>
                                        <p:cTn id="15" dur="3000" fill="hold"/>
                                        <p:tgtEl>
                                          <p:spTgt spid="5"/>
                                        </p:tgtEl>
                                        <p:attrNameLst>
                                          <p:attrName>ppt_w</p:attrName>
                                        </p:attrNameLst>
                                      </p:cBhvr>
                                      <p:tavLst>
                                        <p:tav tm="0">
                                          <p:val>
                                            <p:fltVal val="0"/>
                                          </p:val>
                                        </p:tav>
                                        <p:tav tm="100000">
                                          <p:val>
                                            <p:strVal val="#ppt_w"/>
                                          </p:val>
                                        </p:tav>
                                      </p:tavLst>
                                    </p:anim>
                                    <p:anim calcmode="lin" valueType="num">
                                      <p:cBhvr>
                                        <p:cTn id="16" dur="3000" fill="hold"/>
                                        <p:tgtEl>
                                          <p:spTgt spid="5"/>
                                        </p:tgtEl>
                                        <p:attrNameLst>
                                          <p:attrName>ppt_h</p:attrName>
                                        </p:attrNameLst>
                                      </p:cBhvr>
                                      <p:tavLst>
                                        <p:tav tm="0">
                                          <p:val>
                                            <p:fltVal val="0"/>
                                          </p:val>
                                        </p:tav>
                                        <p:tav tm="100000">
                                          <p:val>
                                            <p:strVal val="#ppt_h"/>
                                          </p:val>
                                        </p:tav>
                                      </p:tavLst>
                                    </p:anim>
                                    <p:anim calcmode="lin" valueType="num">
                                      <p:cBhvr>
                                        <p:cTn id="17" dur="3000" fill="hold"/>
                                        <p:tgtEl>
                                          <p:spTgt spid="5"/>
                                        </p:tgtEl>
                                        <p:attrNameLst>
                                          <p:attrName>style.rotation</p:attrName>
                                        </p:attrNameLst>
                                      </p:cBhvr>
                                      <p:tavLst>
                                        <p:tav tm="0">
                                          <p:val>
                                            <p:fltVal val="90"/>
                                          </p:val>
                                        </p:tav>
                                        <p:tav tm="100000">
                                          <p:val>
                                            <p:fltVal val="0"/>
                                          </p:val>
                                        </p:tav>
                                      </p:tavLst>
                                    </p:anim>
                                    <p:animEffect transition="in" filter="fade">
                                      <p:cBhvr>
                                        <p:cTn id="18" dur="3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p:bldP spid="205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0" y="0"/>
            <a:ext cx="9144000" cy="6858000"/>
          </a:xfrm>
          <a:prstGeom prst="rect">
            <a:avLst/>
          </a:prstGeom>
          <a:solidFill>
            <a:srgbClr val="FFFFCC"/>
          </a:solidFill>
          <a:ln w="9525">
            <a:solidFill>
              <a:schemeClr val="tx1"/>
            </a:solidFill>
            <a:miter lim="800000"/>
            <a:headEnd/>
            <a:tailEnd/>
          </a:ln>
          <a:effectLst/>
        </p:spPr>
        <p:txBody>
          <a:bodyPr wrap="none" anchor="ctr"/>
          <a:lstStyle/>
          <a:p>
            <a:endParaRPr lang="ar-EG"/>
          </a:p>
        </p:txBody>
      </p:sp>
      <p:sp>
        <p:nvSpPr>
          <p:cNvPr id="2053" name="Text Box 5"/>
          <p:cNvSpPr txBox="1">
            <a:spLocks noChangeArrowheads="1"/>
          </p:cNvSpPr>
          <p:nvPr/>
        </p:nvSpPr>
        <p:spPr bwMode="auto">
          <a:xfrm>
            <a:off x="3214678" y="71414"/>
            <a:ext cx="5500726" cy="707886"/>
          </a:xfrm>
          <a:prstGeom prst="rect">
            <a:avLst/>
          </a:prstGeom>
          <a:noFill/>
          <a:ln w="9525">
            <a:noFill/>
            <a:miter lim="800000"/>
            <a:headEnd/>
            <a:tailEnd/>
          </a:ln>
          <a:effectLst/>
        </p:spPr>
        <p:txBody>
          <a:bodyPr wrap="square">
            <a:spAutoFit/>
          </a:bodyPr>
          <a:lstStyle/>
          <a:p>
            <a:pPr>
              <a:spcBef>
                <a:spcPct val="50000"/>
              </a:spcBef>
            </a:pPr>
            <a:r>
              <a:rPr lang="ar-EG" sz="4000" i="1" dirty="0" smtClean="0">
                <a:solidFill>
                  <a:srgbClr val="FF0000"/>
                </a:solidFill>
                <a:cs typeface="PT Bold Heading" pitchFamily="2" charset="-78"/>
              </a:rPr>
              <a:t>تابع: بدايات المسرح المدرسي</a:t>
            </a:r>
            <a:endParaRPr lang="en-US" sz="4000" dirty="0">
              <a:solidFill>
                <a:srgbClr val="FF0000"/>
              </a:solidFill>
              <a:cs typeface="PT Bold Heading" pitchFamily="2" charset="-78"/>
            </a:endParaRPr>
          </a:p>
        </p:txBody>
      </p:sp>
      <p:sp>
        <p:nvSpPr>
          <p:cNvPr id="2054" name="Text Box 6"/>
          <p:cNvSpPr txBox="1">
            <a:spLocks noChangeArrowheads="1"/>
          </p:cNvSpPr>
          <p:nvPr/>
        </p:nvSpPr>
        <p:spPr bwMode="auto">
          <a:xfrm>
            <a:off x="3428992" y="785794"/>
            <a:ext cx="5286412" cy="6001643"/>
          </a:xfrm>
          <a:prstGeom prst="rect">
            <a:avLst/>
          </a:prstGeom>
          <a:noFill/>
          <a:ln w="9525">
            <a:noFill/>
            <a:miter lim="800000"/>
            <a:headEnd/>
            <a:tailEnd/>
          </a:ln>
          <a:effectLst/>
        </p:spPr>
        <p:txBody>
          <a:bodyPr wrap="square">
            <a:spAutoFit/>
          </a:bodyPr>
          <a:lstStyle/>
          <a:p>
            <a:pPr algn="just"/>
            <a:r>
              <a:rPr lang="ar-SA" sz="2400" b="1" dirty="0"/>
              <a:t>وفي عام 1881 ظهر نشاط عبد الله النديم في مجال المسرح المدرسي، عندما ألف مسرحيتي (العرب) </a:t>
            </a:r>
            <a:r>
              <a:rPr lang="ar-SA" sz="2400" b="1" dirty="0" err="1"/>
              <a:t>و</a:t>
            </a:r>
            <a:r>
              <a:rPr lang="ar-SA" sz="2400" b="1" dirty="0"/>
              <a:t>(الوطن وطالع التوفيق)، ومثلهما مع طلاب مدرسة الجمعية الخيرية الإسلامية بمسرح زيزينيا </a:t>
            </a:r>
            <a:r>
              <a:rPr lang="ar-SA" sz="2400" b="1" dirty="0" err="1"/>
              <a:t>بالاسكندرية</a:t>
            </a:r>
            <a:r>
              <a:rPr lang="ar-SA" sz="2400" b="1" dirty="0"/>
              <a:t>. والغرض من تأليفها وتمثيلهما كان سياسياً وليس تربوياً أو تعليمياً، حيث صور فيهما النديم حالة الشعب المصري أيام حكم الخديوي إسماعيل، وما تكبده من ظلم وذل ومهانة. وما يؤكد هذا الأمر ما تحمله الصفحات القليلة التي نُشرت من نص مسرحية (الوطن وطالع التوفيق) في كتاب (</a:t>
            </a:r>
            <a:r>
              <a:rPr lang="ar-SA" sz="2400" b="1" dirty="0" err="1"/>
              <a:t>سلافة</a:t>
            </a:r>
            <a:r>
              <a:rPr lang="ar-SA" sz="2400" b="1" dirty="0"/>
              <a:t> النديم)، ومن خلالها يتضح أن النديم ألفها بمزيج من العربية الفصحى والعامية، مع الإسراف في الحوار العامي على حساب الحوار الفصيح. وبذلك يكون عبد الله النديم أول أستاذ مصري يؤلف مسرحيتين مدرسيتين باللغة العربية، قام بتمثيلهما مع طلاب المدارس في مصر عام 1881.</a:t>
            </a:r>
            <a:endParaRPr lang="en-US" sz="2400" b="1" dirty="0"/>
          </a:p>
        </p:txBody>
      </p:sp>
      <p:pic>
        <p:nvPicPr>
          <p:cNvPr id="5" name="صورة 4" descr="499.jpg"/>
          <p:cNvPicPr>
            <a:picLocks noChangeAspect="1"/>
          </p:cNvPicPr>
          <p:nvPr/>
        </p:nvPicPr>
        <p:blipFill>
          <a:blip r:embed="rId2"/>
          <a:stretch>
            <a:fillRect/>
          </a:stretch>
        </p:blipFill>
        <p:spPr>
          <a:xfrm>
            <a:off x="642910" y="78377"/>
            <a:ext cx="2428892" cy="3779251"/>
          </a:xfrm>
          <a:prstGeom prst="rect">
            <a:avLst/>
          </a:prstGeom>
        </p:spPr>
      </p:pic>
      <p:pic>
        <p:nvPicPr>
          <p:cNvPr id="6" name="صورة 5" descr="عبد الله النديم1.JPG.tif"/>
          <p:cNvPicPr>
            <a:picLocks noChangeAspect="1"/>
          </p:cNvPicPr>
          <p:nvPr/>
        </p:nvPicPr>
        <p:blipFill>
          <a:blip r:embed="rId3"/>
          <a:stretch>
            <a:fillRect/>
          </a:stretch>
        </p:blipFill>
        <p:spPr>
          <a:xfrm>
            <a:off x="714348" y="3824311"/>
            <a:ext cx="2357438" cy="303371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barn(inHorizontal)">
                                      <p:cBhvr>
                                        <p:cTn id="7" dur="1000"/>
                                        <p:tgtEl>
                                          <p:spTgt spid="2053"/>
                                        </p:tgtEl>
                                      </p:cBhvr>
                                    </p:animEffect>
                                  </p:childTnLst>
                                </p:cTn>
                              </p:par>
                            </p:childTnLst>
                          </p:cTn>
                        </p:par>
                        <p:par>
                          <p:cTn id="8" fill="hold">
                            <p:stCondLst>
                              <p:cond delay="1000"/>
                            </p:stCondLst>
                            <p:childTnLst>
                              <p:par>
                                <p:cTn id="9" presetID="16" presetClass="entr" presetSubtype="21" fill="hold" grpId="0" nodeType="afterEffect">
                                  <p:stCondLst>
                                    <p:cond delay="0"/>
                                  </p:stCondLst>
                                  <p:childTnLst>
                                    <p:set>
                                      <p:cBhvr>
                                        <p:cTn id="10" dur="1" fill="hold">
                                          <p:stCondLst>
                                            <p:cond delay="0"/>
                                          </p:stCondLst>
                                        </p:cTn>
                                        <p:tgtEl>
                                          <p:spTgt spid="2054"/>
                                        </p:tgtEl>
                                        <p:attrNameLst>
                                          <p:attrName>style.visibility</p:attrName>
                                        </p:attrNameLst>
                                      </p:cBhvr>
                                      <p:to>
                                        <p:strVal val="visible"/>
                                      </p:to>
                                    </p:set>
                                    <p:animEffect transition="in" filter="barn(inVertical)">
                                      <p:cBhvr>
                                        <p:cTn id="11" dur="2000"/>
                                        <p:tgtEl>
                                          <p:spTgt spid="2054"/>
                                        </p:tgtEl>
                                      </p:cBhvr>
                                    </p:animEffect>
                                  </p:childTnLst>
                                </p:cTn>
                              </p:par>
                            </p:childTnLst>
                          </p:cTn>
                        </p:par>
                        <p:par>
                          <p:cTn id="12" fill="hold">
                            <p:stCondLst>
                              <p:cond delay="3000"/>
                            </p:stCondLst>
                            <p:childTnLst>
                              <p:par>
                                <p:cTn id="13" presetID="3" presetClass="entr" presetSubtype="1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2000"/>
                                        <p:tgtEl>
                                          <p:spTgt spid="6"/>
                                        </p:tgtEl>
                                      </p:cBhvr>
                                    </p:animEffect>
                                  </p:childTnLst>
                                </p:cTn>
                              </p:par>
                              <p:par>
                                <p:cTn id="16" presetID="3" presetClass="entr" presetSubtype="5"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linds(vertical)">
                                      <p:cBhvr>
                                        <p:cTn id="18"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p:bldP spid="205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0" y="0"/>
            <a:ext cx="9144000" cy="6858000"/>
          </a:xfrm>
          <a:prstGeom prst="rect">
            <a:avLst/>
          </a:prstGeom>
          <a:solidFill>
            <a:srgbClr val="FFFFCC"/>
          </a:solidFill>
          <a:ln w="9525">
            <a:solidFill>
              <a:schemeClr val="tx1"/>
            </a:solidFill>
            <a:miter lim="800000"/>
            <a:headEnd/>
            <a:tailEnd/>
          </a:ln>
          <a:effectLst/>
        </p:spPr>
        <p:txBody>
          <a:bodyPr wrap="none" anchor="ctr"/>
          <a:lstStyle/>
          <a:p>
            <a:endParaRPr lang="ar-EG"/>
          </a:p>
        </p:txBody>
      </p:sp>
      <p:sp>
        <p:nvSpPr>
          <p:cNvPr id="2053" name="Text Box 5"/>
          <p:cNvSpPr txBox="1">
            <a:spLocks noChangeArrowheads="1"/>
          </p:cNvSpPr>
          <p:nvPr/>
        </p:nvSpPr>
        <p:spPr bwMode="auto">
          <a:xfrm>
            <a:off x="1428728" y="201019"/>
            <a:ext cx="5500726" cy="584775"/>
          </a:xfrm>
          <a:prstGeom prst="rect">
            <a:avLst/>
          </a:prstGeom>
          <a:noFill/>
          <a:ln w="9525">
            <a:noFill/>
            <a:miter lim="800000"/>
            <a:headEnd/>
            <a:tailEnd/>
          </a:ln>
          <a:effectLst/>
        </p:spPr>
        <p:txBody>
          <a:bodyPr wrap="square">
            <a:spAutoFit/>
          </a:bodyPr>
          <a:lstStyle/>
          <a:p>
            <a:pPr>
              <a:spcBef>
                <a:spcPct val="50000"/>
              </a:spcBef>
            </a:pPr>
            <a:r>
              <a:rPr lang="ar-EG" sz="3200" i="1" dirty="0" smtClean="0">
                <a:solidFill>
                  <a:srgbClr val="FF0000"/>
                </a:solidFill>
                <a:cs typeface="PT Bold Heading" pitchFamily="2" charset="-78"/>
              </a:rPr>
              <a:t>مسرحية يوسف الصديق</a:t>
            </a:r>
            <a:endParaRPr lang="en-US" sz="3200" dirty="0">
              <a:solidFill>
                <a:srgbClr val="FF0000"/>
              </a:solidFill>
              <a:cs typeface="PT Bold Heading" pitchFamily="2" charset="-78"/>
            </a:endParaRPr>
          </a:p>
        </p:txBody>
      </p:sp>
      <p:sp>
        <p:nvSpPr>
          <p:cNvPr id="2054" name="Text Box 6"/>
          <p:cNvSpPr txBox="1">
            <a:spLocks noChangeArrowheads="1"/>
          </p:cNvSpPr>
          <p:nvPr/>
        </p:nvSpPr>
        <p:spPr bwMode="auto">
          <a:xfrm>
            <a:off x="71406" y="867393"/>
            <a:ext cx="9001156" cy="5847755"/>
          </a:xfrm>
          <a:prstGeom prst="rect">
            <a:avLst/>
          </a:prstGeom>
          <a:noFill/>
          <a:ln w="9525">
            <a:noFill/>
            <a:miter lim="800000"/>
            <a:headEnd/>
            <a:tailEnd/>
          </a:ln>
          <a:effectLst/>
        </p:spPr>
        <p:txBody>
          <a:bodyPr wrap="square">
            <a:spAutoFit/>
          </a:bodyPr>
          <a:lstStyle/>
          <a:p>
            <a:pPr algn="just"/>
            <a:r>
              <a:rPr lang="ar-SA" sz="2200" b="1" dirty="0"/>
              <a:t>ومما سبق يتضح أن مسرحية (يوسف الصديق) تُعتبر وسيطاً تربوياً باتخاذها المسرح شكلاً والتربية والتعاليم مضموناً. كما أنها عرضت موضوعاً تاريخياً دينياً، عمل على صقل شخصية الطالب – الممثل أو المشاهد - وتهذيبه وتعليمه السلوك الإيجابي. كما تمّ تنفيذ عرض المسرحية في نطاق المدرسة، من خلال فريق عمل تألف من المعلم تادرس وهبي باعتباره مؤلفاً للنص وممثلاً ومخرجاً له، واشترك في تمثيل النص مجموعة من طلاب مدرسة الأقباط بحارة </a:t>
            </a:r>
            <a:r>
              <a:rPr lang="ar-SA" sz="2200" b="1" dirty="0" err="1"/>
              <a:t>السقائين</a:t>
            </a:r>
            <a:r>
              <a:rPr lang="ar-SA" sz="2200" b="1" dirty="0" smtClean="0"/>
              <a:t>.</a:t>
            </a:r>
            <a:endParaRPr lang="ar-EG" sz="2200" b="1" dirty="0" smtClean="0"/>
          </a:p>
          <a:p>
            <a:pPr algn="just"/>
            <a:r>
              <a:rPr lang="ar-SA" sz="2200" b="1" dirty="0"/>
              <a:t>فمن من حيث (البناء الفني لمسرحية يوسف الصديق)، لوحظ: أن تادرس وهبي حقق كثيراً من أساسيات البناء الفني في مسرحيته، مثل: </a:t>
            </a:r>
            <a:r>
              <a:rPr lang="ar-SA" sz="2200" b="1" dirty="0" err="1"/>
              <a:t>الاستهلالة</a:t>
            </a:r>
            <a:r>
              <a:rPr lang="ar-SA" sz="2200" b="1" dirty="0"/>
              <a:t> التمثيلية، والحدث الدرامي، والتطور، وعقدة المسرحية، والصراع الدرامي، والإرشادات المسرحية، والإيقاع، والحبكة، ورسم الشخصية المسرحية بأبعادها الثلاثة الجسماني والاجتماعي والنفسي .. </a:t>
            </a:r>
            <a:r>
              <a:rPr lang="ar-SA" sz="2200" b="1" dirty="0" err="1"/>
              <a:t>إلخ</a:t>
            </a:r>
            <a:r>
              <a:rPr lang="ar-SA" sz="2200" b="1" dirty="0"/>
              <a:t>. كما أن نص مسرحية (يوسف الصديق) تميز بسمات فنية واضحة لدى مؤلفه تادرس وهبي، ومنها: وضعه عناوين لمقامات وفصول مسرحيته، مخالفاً بذلك ما هو مألوف في طباعة المسرحيات في القرن التاسع عشر. والتزامه بالرقابة الذاتية – قبل سن قوانين الرقابة المسرحية - واحترامه وتقديسه للشخصيات الدينية، عندما ذكرها بقوله – على سبيل المثال – "قال ممثل يوسف عليه السلام" ولم يقل "قال يوسف عليه السلام". كذلك استخدامه لعنصر الراوي في سرده لأحداث يصعب إخراجها على خشبة المسرح. أي أن مسرحية (يوسف الصديق) هي أول مسرحية مصرية مطبوعة ومنشورة ومؤلفة بالفصحى من قبل كاتب مصري. وبناءً على ذلك، يُعتبر تادرس وهبي أول مؤلف مسرحي مصري، قام بتأليف وطبع مسرحية مؤلفة باللغة العربية الفصحى عام 1885 في مصر.</a:t>
            </a:r>
            <a:endParaRPr lang="en-US" sz="2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barn(inHorizontal)">
                                      <p:cBhvr>
                                        <p:cTn id="7" dur="1000"/>
                                        <p:tgtEl>
                                          <p:spTgt spid="2053"/>
                                        </p:tgtEl>
                                      </p:cBhvr>
                                    </p:animEffect>
                                  </p:childTnLst>
                                </p:cTn>
                              </p:par>
                            </p:childTnLst>
                          </p:cTn>
                        </p:par>
                        <p:par>
                          <p:cTn id="8" fill="hold">
                            <p:stCondLst>
                              <p:cond delay="1000"/>
                            </p:stCondLst>
                            <p:childTnLst>
                              <p:par>
                                <p:cTn id="9" presetID="16" presetClass="entr" presetSubtype="21" fill="hold" grpId="0" nodeType="afterEffect">
                                  <p:stCondLst>
                                    <p:cond delay="0"/>
                                  </p:stCondLst>
                                  <p:childTnLst>
                                    <p:set>
                                      <p:cBhvr>
                                        <p:cTn id="10" dur="1" fill="hold">
                                          <p:stCondLst>
                                            <p:cond delay="0"/>
                                          </p:stCondLst>
                                        </p:cTn>
                                        <p:tgtEl>
                                          <p:spTgt spid="2054"/>
                                        </p:tgtEl>
                                        <p:attrNameLst>
                                          <p:attrName>style.visibility</p:attrName>
                                        </p:attrNameLst>
                                      </p:cBhvr>
                                      <p:to>
                                        <p:strVal val="visible"/>
                                      </p:to>
                                    </p:set>
                                    <p:animEffect transition="in" filter="barn(inVertical)">
                                      <p:cBhvr>
                                        <p:cTn id="11" dur="2000"/>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p:bldP spid="2054" grpId="0"/>
    </p:bldLst>
  </p:timing>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568</TotalTime>
  <Words>1634</Words>
  <Application>Microsoft PowerPoint</Application>
  <PresentationFormat>عرض على الشاشة (3:4)‏</PresentationFormat>
  <Paragraphs>30</Paragraphs>
  <Slides>12</Slides>
  <Notes>0</Notes>
  <HiddenSlides>0</HiddenSlides>
  <MMClips>0</MMClips>
  <ScaleCrop>false</ScaleCrop>
  <HeadingPairs>
    <vt:vector size="6" baseType="variant">
      <vt:variant>
        <vt:lpstr>الخطوط المستخدمة</vt:lpstr>
      </vt:variant>
      <vt:variant>
        <vt:i4>3</vt:i4>
      </vt:variant>
      <vt:variant>
        <vt:lpstr>سمة</vt:lpstr>
      </vt:variant>
      <vt:variant>
        <vt:i4>1</vt:i4>
      </vt:variant>
      <vt:variant>
        <vt:lpstr>عناوين الشرائح</vt:lpstr>
      </vt:variant>
      <vt:variant>
        <vt:i4>12</vt:i4>
      </vt:variant>
    </vt:vector>
  </HeadingPairs>
  <TitlesOfParts>
    <vt:vector size="16" baseType="lpstr">
      <vt:lpstr>Arial</vt:lpstr>
      <vt:lpstr>Times New Roman</vt:lpstr>
      <vt:lpstr>PT Bold Heading</vt:lpstr>
      <vt:lpstr>تصميم افتراضي</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د.سيد</dc:creator>
  <cp:lastModifiedBy>Dr. Sayed A. Ismaiel</cp:lastModifiedBy>
  <cp:revision>51</cp:revision>
  <dcterms:created xsi:type="dcterms:W3CDTF">2005-09-02T18:16:55Z</dcterms:created>
  <dcterms:modified xsi:type="dcterms:W3CDTF">2012-03-24T21:18:48Z</dcterms:modified>
</cp:coreProperties>
</file>