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430" r:id="rId3"/>
    <p:sldId id="431" r:id="rId4"/>
    <p:sldId id="443" r:id="rId5"/>
    <p:sldId id="432" r:id="rId6"/>
    <p:sldId id="487" r:id="rId7"/>
    <p:sldId id="486" r:id="rId8"/>
    <p:sldId id="433" r:id="rId9"/>
    <p:sldId id="434" r:id="rId10"/>
    <p:sldId id="435" r:id="rId11"/>
    <p:sldId id="436" r:id="rId12"/>
    <p:sldId id="437" r:id="rId13"/>
    <p:sldId id="438" r:id="rId14"/>
    <p:sldId id="453" r:id="rId15"/>
    <p:sldId id="439" r:id="rId16"/>
    <p:sldId id="454" r:id="rId17"/>
    <p:sldId id="444" r:id="rId18"/>
    <p:sldId id="440" r:id="rId19"/>
    <p:sldId id="452" r:id="rId20"/>
    <p:sldId id="451" r:id="rId21"/>
    <p:sldId id="348" r:id="rId22"/>
    <p:sldId id="455" r:id="rId23"/>
    <p:sldId id="474" r:id="rId24"/>
    <p:sldId id="479" r:id="rId25"/>
    <p:sldId id="480" r:id="rId26"/>
    <p:sldId id="287" r:id="rId27"/>
    <p:sldId id="456" r:id="rId28"/>
    <p:sldId id="457" r:id="rId29"/>
    <p:sldId id="458" r:id="rId30"/>
    <p:sldId id="481" r:id="rId31"/>
    <p:sldId id="459" r:id="rId32"/>
    <p:sldId id="473" r:id="rId33"/>
    <p:sldId id="460" r:id="rId34"/>
    <p:sldId id="482" r:id="rId3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5" d="100"/>
          <a:sy n="65" d="100"/>
        </p:scale>
        <p:origin x="-6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002060"/>
                </a:solidFill>
              </a:rPr>
              <a:t>إدارة المعرفة</a:t>
            </a:r>
            <a:endParaRPr lang="ar-SA" dirty="0">
              <a:solidFill>
                <a:srgbClr val="00206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</a:rPr>
              <a:t>Knowledge Management</a:t>
            </a:r>
            <a:endParaRPr lang="ar-SA" sz="4000" b="1" dirty="0">
              <a:solidFill>
                <a:srgbClr val="0070C0"/>
              </a:solidFill>
            </a:endParaRPr>
          </a:p>
        </p:txBody>
      </p:sp>
      <p:sp>
        <p:nvSpPr>
          <p:cNvPr id="4" name="Teardrop 16"/>
          <p:cNvSpPr/>
          <p:nvPr/>
        </p:nvSpPr>
        <p:spPr>
          <a:xfrm>
            <a:off x="7643834" y="0"/>
            <a:ext cx="1500166" cy="1357298"/>
          </a:xfrm>
          <a:prstGeom prst="teardrop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contourW="44450">
            <a:bevelT w="152400" h="50800" prst="softRound"/>
            <a:bevelB prst="angle"/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5" name="صورة 4" descr="جامعة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9586" y="142851"/>
            <a:ext cx="1000132" cy="928695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0" y="6215082"/>
            <a:ext cx="464343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Teardrop 16"/>
          <p:cNvSpPr/>
          <p:nvPr/>
        </p:nvSpPr>
        <p:spPr>
          <a:xfrm>
            <a:off x="8215338" y="6143644"/>
            <a:ext cx="714380" cy="500066"/>
          </a:xfrm>
          <a:prstGeom prst="teardrop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contourW="44450">
            <a:bevelT w="152400" h="50800" prst="softRound"/>
            <a:bevelB prst="angle"/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6</a:t>
            </a:r>
            <a:endParaRPr lang="ar-SA"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pic>
        <p:nvPicPr>
          <p:cNvPr id="77828" name="Picture 4" descr="http://t2.gstatic.com/images?q=tbn:ANd9GcRzGKb2hXhkXrAKf7uQVe82w631Bt50BExFZcp6iyluUUETshy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00174"/>
            <a:ext cx="5834053" cy="2457456"/>
          </a:xfrm>
          <a:prstGeom prst="rect">
            <a:avLst/>
          </a:prstGeom>
          <a:noFill/>
        </p:spPr>
      </p:pic>
      <p:sp>
        <p:nvSpPr>
          <p:cNvPr id="9" name="مستطيل 8"/>
          <p:cNvSpPr/>
          <p:nvPr/>
        </p:nvSpPr>
        <p:spPr>
          <a:xfrm>
            <a:off x="428596" y="1785925"/>
            <a:ext cx="414340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ar-SA" sz="2800" b="1" dirty="0" smtClean="0">
              <a:solidFill>
                <a:srgbClr val="FF0000"/>
              </a:solidFill>
            </a:endParaRPr>
          </a:p>
          <a:p>
            <a:r>
              <a:rPr lang="ar-SA" sz="2800" b="1" dirty="0" smtClean="0">
                <a:solidFill>
                  <a:srgbClr val="FF0000"/>
                </a:solidFill>
              </a:rPr>
              <a:t>  </a:t>
            </a:r>
            <a:r>
              <a:rPr lang="ar-SA" sz="3200" b="1" dirty="0" smtClean="0">
                <a:solidFill>
                  <a:srgbClr val="FF0000"/>
                </a:solidFill>
              </a:rPr>
              <a:t>المعرفة هي ما أعرفه أنا</a:t>
            </a:r>
          </a:p>
          <a:p>
            <a:r>
              <a:rPr lang="ar-SA" sz="3200" b="1" dirty="0" smtClean="0">
                <a:solidFill>
                  <a:srgbClr val="7030A0"/>
                </a:solidFill>
              </a:rPr>
              <a:t> المعلومات هي ما نعرفه نحن</a:t>
            </a:r>
            <a:endParaRPr lang="ar-SA" sz="3200" b="1" dirty="0">
              <a:solidFill>
                <a:srgbClr val="7030A0"/>
              </a:solidFill>
            </a:endParaRPr>
          </a:p>
        </p:txBody>
      </p:sp>
      <p:pic>
        <p:nvPicPr>
          <p:cNvPr id="7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1928802"/>
            <a:ext cx="1928826" cy="3071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pic>
        <p:nvPicPr>
          <p:cNvPr id="76803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00958" y="428604"/>
            <a:ext cx="1343018" cy="1952626"/>
          </a:xfrm>
          <a:prstGeom prst="rect">
            <a:avLst/>
          </a:prstGeom>
          <a:noFill/>
        </p:spPr>
      </p:pic>
      <p:sp>
        <p:nvSpPr>
          <p:cNvPr id="9" name="مربع نص 8"/>
          <p:cNvSpPr txBox="1"/>
          <p:nvPr/>
        </p:nvSpPr>
        <p:spPr>
          <a:xfrm>
            <a:off x="428596" y="357166"/>
            <a:ext cx="7358114" cy="40318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solidFill>
                  <a:srgbClr val="7030A0"/>
                </a:solidFill>
              </a:rPr>
              <a:t>يقوم </a:t>
            </a:r>
            <a:r>
              <a:rPr lang="ar-JO" sz="3200" b="1" dirty="0" smtClean="0">
                <a:solidFill>
                  <a:srgbClr val="7030A0"/>
                </a:solidFill>
              </a:rPr>
              <a:t>فريق إدارة المعرفة بجمع البيانات </a:t>
            </a:r>
            <a:r>
              <a:rPr lang="ar-JO" sz="3200" b="1" dirty="0" err="1" smtClean="0">
                <a:solidFill>
                  <a:srgbClr val="7030A0"/>
                </a:solidFill>
              </a:rPr>
              <a:t>و</a:t>
            </a:r>
            <a:r>
              <a:rPr lang="ar-JO" sz="3200" b="1" dirty="0" smtClean="0">
                <a:solidFill>
                  <a:srgbClr val="7030A0"/>
                </a:solidFill>
              </a:rPr>
              <a:t> المعلومات اللازمة لإعداد وتطوير الخطة الإستراتيجية باستخدام</a:t>
            </a:r>
            <a:endParaRPr lang="en-US" sz="3200" b="1" dirty="0" smtClean="0">
              <a:solidFill>
                <a:srgbClr val="7030A0"/>
              </a:solidFill>
            </a:endParaRPr>
          </a:p>
          <a:p>
            <a:r>
              <a:rPr lang="ar-JO" sz="3200" b="1" dirty="0" smtClean="0">
                <a:solidFill>
                  <a:srgbClr val="7030A0"/>
                </a:solidFill>
              </a:rPr>
              <a:t> </a:t>
            </a:r>
            <a:r>
              <a:rPr lang="ar-JO" sz="3200" b="1" u="sng" dirty="0" smtClean="0">
                <a:solidFill>
                  <a:srgbClr val="00B050"/>
                </a:solidFill>
              </a:rPr>
              <a:t>المقابلات</a:t>
            </a:r>
            <a:r>
              <a:rPr lang="ar-JO" sz="3200" b="1" dirty="0" smtClean="0">
                <a:solidFill>
                  <a:srgbClr val="7030A0"/>
                </a:solidFill>
              </a:rPr>
              <a:t> مع ذوي العلاقة </a:t>
            </a:r>
            <a:endParaRPr lang="en-US" sz="3200" b="1" dirty="0" smtClean="0">
              <a:solidFill>
                <a:srgbClr val="7030A0"/>
              </a:solidFill>
            </a:endParaRPr>
          </a:p>
          <a:p>
            <a:r>
              <a:rPr lang="ar-JO" sz="3200" b="1" dirty="0" smtClean="0">
                <a:solidFill>
                  <a:srgbClr val="7030A0"/>
                </a:solidFill>
              </a:rPr>
              <a:t>و </a:t>
            </a:r>
            <a:r>
              <a:rPr lang="ar-JO" sz="3200" b="1" u="sng" dirty="0" smtClean="0">
                <a:solidFill>
                  <a:srgbClr val="00B0F0"/>
                </a:solidFill>
              </a:rPr>
              <a:t>الاجتماعات </a:t>
            </a:r>
            <a:endParaRPr lang="en-US" sz="3200" b="1" u="sng" dirty="0" smtClean="0">
              <a:solidFill>
                <a:srgbClr val="00B0F0"/>
              </a:solidFill>
            </a:endParaRPr>
          </a:p>
          <a:p>
            <a:r>
              <a:rPr lang="ar-JO" sz="3200" b="1" dirty="0" smtClean="0">
                <a:solidFill>
                  <a:srgbClr val="7030A0"/>
                </a:solidFill>
              </a:rPr>
              <a:t>و</a:t>
            </a:r>
            <a:r>
              <a:rPr lang="ar-JO" sz="32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ورش العمل </a:t>
            </a:r>
            <a:endParaRPr lang="en-US" sz="3200" b="1" u="sng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ar-JO" sz="3200" b="1" dirty="0" smtClean="0">
                <a:solidFill>
                  <a:srgbClr val="7030A0"/>
                </a:solidFill>
              </a:rPr>
              <a:t>و جلسات </a:t>
            </a:r>
            <a:r>
              <a:rPr lang="ar-JO" sz="3200" b="1" u="sng" dirty="0" smtClean="0">
                <a:solidFill>
                  <a:srgbClr val="FF0000"/>
                </a:solidFill>
              </a:rPr>
              <a:t>العصف الذهني </a:t>
            </a:r>
            <a:endParaRPr lang="en-US" sz="3200" b="1" u="sng" dirty="0" smtClean="0">
              <a:solidFill>
                <a:srgbClr val="FF0000"/>
              </a:solidFill>
            </a:endParaRPr>
          </a:p>
          <a:p>
            <a:r>
              <a:rPr lang="ar-JO" sz="3200" b="1" dirty="0" smtClean="0">
                <a:solidFill>
                  <a:srgbClr val="7030A0"/>
                </a:solidFill>
              </a:rPr>
              <a:t>و </a:t>
            </a:r>
            <a:r>
              <a:rPr lang="ar-JO" sz="3200" b="1" u="sng" dirty="0" smtClean="0">
                <a:solidFill>
                  <a:srgbClr val="C00000"/>
                </a:solidFill>
              </a:rPr>
              <a:t>مصادر المعلومات </a:t>
            </a:r>
            <a:endParaRPr lang="en-US" sz="3200" b="1" u="sng" dirty="0" smtClean="0">
              <a:solidFill>
                <a:srgbClr val="C00000"/>
              </a:solidFill>
            </a:endParaRPr>
          </a:p>
          <a:p>
            <a:r>
              <a:rPr lang="ar-JO" sz="3200" b="1" dirty="0" smtClean="0">
                <a:solidFill>
                  <a:srgbClr val="7030A0"/>
                </a:solidFill>
              </a:rPr>
              <a:t>و </a:t>
            </a:r>
            <a:r>
              <a:rPr lang="ar-JO" sz="3200" b="1" u="sng" dirty="0" smtClean="0">
                <a:solidFill>
                  <a:srgbClr val="0070C0"/>
                </a:solidFill>
              </a:rPr>
              <a:t>البيانات المتاحة </a:t>
            </a:r>
            <a:endParaRPr lang="ar-SA" sz="3200" b="1" u="sng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pic>
        <p:nvPicPr>
          <p:cNvPr id="76803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00958" y="428604"/>
            <a:ext cx="1343018" cy="1952626"/>
          </a:xfrm>
          <a:prstGeom prst="rect">
            <a:avLst/>
          </a:prstGeom>
          <a:noFill/>
        </p:spPr>
      </p:pic>
      <p:sp>
        <p:nvSpPr>
          <p:cNvPr id="9" name="مربع نص 8"/>
          <p:cNvSpPr txBox="1"/>
          <p:nvPr/>
        </p:nvSpPr>
        <p:spPr>
          <a:xfrm>
            <a:off x="428596" y="500042"/>
            <a:ext cx="7358114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solidFill>
                  <a:srgbClr val="0070C0"/>
                </a:solidFill>
              </a:rPr>
              <a:t>  يقوم الفريق </a:t>
            </a:r>
            <a:r>
              <a:rPr lang="ar-SA" sz="3200" b="1" dirty="0" err="1" smtClean="0">
                <a:solidFill>
                  <a:srgbClr val="0070C0"/>
                </a:solidFill>
              </a:rPr>
              <a:t>ب</a:t>
            </a:r>
            <a:r>
              <a:rPr lang="ar-JO" sz="3200" b="1" dirty="0" smtClean="0">
                <a:solidFill>
                  <a:srgbClr val="0070C0"/>
                </a:solidFill>
              </a:rPr>
              <a:t>عمل استبيان لتحديد </a:t>
            </a:r>
            <a:r>
              <a:rPr lang="en-US" sz="3200" b="1" dirty="0" smtClean="0">
                <a:solidFill>
                  <a:srgbClr val="0070C0"/>
                </a:solidFill>
              </a:rPr>
              <a:t>:</a:t>
            </a:r>
          </a:p>
          <a:p>
            <a:r>
              <a:rPr lang="ar-JO" sz="3200" b="1" dirty="0" smtClean="0">
                <a:solidFill>
                  <a:srgbClr val="FF0000"/>
                </a:solidFill>
              </a:rPr>
              <a:t>الفجوة المعرفية </a:t>
            </a:r>
            <a:r>
              <a:rPr lang="ar-JO" sz="3200" b="1" dirty="0" smtClean="0">
                <a:solidFill>
                  <a:srgbClr val="0070C0"/>
                </a:solidFill>
              </a:rPr>
              <a:t>في </a:t>
            </a:r>
            <a:r>
              <a:rPr lang="ar-SA" sz="3200" b="1" dirty="0" smtClean="0">
                <a:solidFill>
                  <a:srgbClr val="C00000"/>
                </a:solidFill>
              </a:rPr>
              <a:t>الجامعة</a:t>
            </a:r>
            <a:r>
              <a:rPr lang="ar-JO" sz="3200" b="1" dirty="0" smtClean="0">
                <a:solidFill>
                  <a:srgbClr val="0070C0"/>
                </a:solidFill>
              </a:rPr>
              <a:t> </a:t>
            </a:r>
            <a:endParaRPr lang="ar-SA" sz="3200" b="1" dirty="0" smtClean="0">
              <a:solidFill>
                <a:srgbClr val="0070C0"/>
              </a:solidFill>
            </a:endParaRPr>
          </a:p>
          <a:p>
            <a:r>
              <a:rPr lang="ar-SA" sz="3200" b="1" dirty="0" smtClean="0">
                <a:solidFill>
                  <a:srgbClr val="0070C0"/>
                </a:solidFill>
              </a:rPr>
              <a:t>ثم يقوم </a:t>
            </a:r>
            <a:r>
              <a:rPr lang="ar-JO" sz="3200" b="1" dirty="0" smtClean="0">
                <a:solidFill>
                  <a:srgbClr val="0070C0"/>
                </a:solidFill>
              </a:rPr>
              <a:t>فريق المعرفة </a:t>
            </a:r>
            <a:r>
              <a:rPr lang="ar-JO" sz="3200" b="1" dirty="0" smtClean="0">
                <a:solidFill>
                  <a:srgbClr val="FF0000"/>
                </a:solidFill>
              </a:rPr>
              <a:t>بتحليل الاستبيان </a:t>
            </a:r>
            <a:endParaRPr lang="ar-SA" sz="3200" b="1" dirty="0" smtClean="0">
              <a:solidFill>
                <a:srgbClr val="FF0000"/>
              </a:solidFill>
            </a:endParaRPr>
          </a:p>
          <a:p>
            <a:r>
              <a:rPr lang="ar-JO" sz="3200" b="1" dirty="0" smtClean="0">
                <a:solidFill>
                  <a:srgbClr val="0070C0"/>
                </a:solidFill>
              </a:rPr>
              <a:t>و تحليل </a:t>
            </a:r>
            <a:r>
              <a:rPr lang="ar-JO" sz="3200" b="1" dirty="0" smtClean="0">
                <a:solidFill>
                  <a:schemeClr val="bg2">
                    <a:lumMod val="75000"/>
                  </a:schemeClr>
                </a:solidFill>
              </a:rPr>
              <a:t>البيئة الداخلية </a:t>
            </a:r>
            <a:r>
              <a:rPr lang="ar-JO" sz="3200" b="1" dirty="0" err="1" smtClean="0">
                <a:solidFill>
                  <a:srgbClr val="0070C0"/>
                </a:solidFill>
              </a:rPr>
              <a:t>و</a:t>
            </a:r>
            <a:r>
              <a:rPr lang="ar-JO" sz="3200" b="1" dirty="0" smtClean="0">
                <a:solidFill>
                  <a:srgbClr val="0070C0"/>
                </a:solidFill>
              </a:rPr>
              <a:t> </a:t>
            </a:r>
            <a:r>
              <a:rPr lang="ar-JO" sz="3200" b="1" dirty="0" smtClean="0">
                <a:solidFill>
                  <a:schemeClr val="accent3">
                    <a:lumMod val="75000"/>
                  </a:schemeClr>
                </a:solidFill>
              </a:rPr>
              <a:t>الخارجية</a:t>
            </a:r>
            <a:r>
              <a:rPr lang="ar-JO" sz="3200" b="1" dirty="0" smtClean="0">
                <a:solidFill>
                  <a:srgbClr val="0070C0"/>
                </a:solidFill>
              </a:rPr>
              <a:t> لإدارة المعرفة . </a:t>
            </a:r>
            <a:endParaRPr lang="ar-SA"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500034" y="285728"/>
            <a:ext cx="8215370" cy="35394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lvl="1" algn="ctr"/>
            <a:r>
              <a:rPr lang="ar-JO" sz="3200" b="1" dirty="0" smtClean="0">
                <a:solidFill>
                  <a:srgbClr val="0070C0"/>
                </a:solidFill>
              </a:rPr>
              <a:t>بناء إستراتيجية المعرفة بناءا </a:t>
            </a:r>
            <a:r>
              <a:rPr lang="ar-JO" sz="3200" b="1" dirty="0" err="1" smtClean="0">
                <a:solidFill>
                  <a:srgbClr val="0070C0"/>
                </a:solidFill>
              </a:rPr>
              <a:t>ً</a:t>
            </a:r>
            <a:r>
              <a:rPr lang="ar-JO" sz="3200" b="1" dirty="0" smtClean="0">
                <a:solidFill>
                  <a:srgbClr val="0070C0"/>
                </a:solidFill>
              </a:rPr>
              <a:t> على </a:t>
            </a:r>
            <a:r>
              <a:rPr lang="ar-SA" sz="3200" b="1" dirty="0" smtClean="0">
                <a:solidFill>
                  <a:srgbClr val="0070C0"/>
                </a:solidFill>
              </a:rPr>
              <a:t>:</a:t>
            </a:r>
          </a:p>
          <a:p>
            <a:pPr marL="0" lvl="1" algn="ctr"/>
            <a:endParaRPr lang="ar-SA" sz="3200" b="1" dirty="0" smtClean="0">
              <a:solidFill>
                <a:srgbClr val="0070C0"/>
              </a:solidFill>
            </a:endParaRPr>
          </a:p>
          <a:p>
            <a:pPr marL="0" lvl="1" algn="ctr"/>
            <a:r>
              <a:rPr lang="ar-JO" sz="3200" b="1" dirty="0" smtClean="0">
                <a:solidFill>
                  <a:srgbClr val="0070C0"/>
                </a:solidFill>
              </a:rPr>
              <a:t>دراسة لإستراتيجية </a:t>
            </a:r>
            <a:r>
              <a:rPr lang="ar-SA" sz="3200" b="1" dirty="0" smtClean="0">
                <a:solidFill>
                  <a:srgbClr val="C00000"/>
                </a:solidFill>
              </a:rPr>
              <a:t>الجامعة</a:t>
            </a:r>
            <a:r>
              <a:rPr lang="ar-JO" sz="3200" b="1" dirty="0" smtClean="0">
                <a:solidFill>
                  <a:srgbClr val="0070C0"/>
                </a:solidFill>
              </a:rPr>
              <a:t> </a:t>
            </a:r>
            <a:endParaRPr lang="ar-SA" sz="3200" b="1" dirty="0" smtClean="0">
              <a:solidFill>
                <a:srgbClr val="0070C0"/>
              </a:solidFill>
            </a:endParaRPr>
          </a:p>
          <a:p>
            <a:pPr marL="0" lvl="1" algn="ctr"/>
            <a:r>
              <a:rPr lang="ar-JO" sz="3200" b="1" dirty="0" smtClean="0">
                <a:solidFill>
                  <a:srgbClr val="0070C0"/>
                </a:solidFill>
              </a:rPr>
              <a:t>واستراتيجيات </a:t>
            </a:r>
            <a:r>
              <a:rPr lang="ar-JO" sz="3200" b="1" dirty="0" err="1" smtClean="0">
                <a:solidFill>
                  <a:srgbClr val="0070C0"/>
                </a:solidFill>
              </a:rPr>
              <a:t>ال</a:t>
            </a:r>
            <a:r>
              <a:rPr lang="ar-SA" sz="3200" b="1" dirty="0" err="1" smtClean="0">
                <a:solidFill>
                  <a:srgbClr val="0070C0"/>
                </a:solidFill>
              </a:rPr>
              <a:t>عمادات</a:t>
            </a:r>
            <a:r>
              <a:rPr lang="ar-JO" sz="3200" b="1" dirty="0" smtClean="0">
                <a:solidFill>
                  <a:srgbClr val="0070C0"/>
                </a:solidFill>
              </a:rPr>
              <a:t> و الوحدات الإدارية في </a:t>
            </a:r>
            <a:r>
              <a:rPr lang="ar-JO" sz="3200" b="1" dirty="0" err="1" smtClean="0">
                <a:solidFill>
                  <a:srgbClr val="C00000"/>
                </a:solidFill>
              </a:rPr>
              <a:t>ال</a:t>
            </a:r>
            <a:r>
              <a:rPr lang="ar-SA" sz="3200" b="1" dirty="0" smtClean="0">
                <a:solidFill>
                  <a:srgbClr val="C00000"/>
                </a:solidFill>
              </a:rPr>
              <a:t>جامعة</a:t>
            </a:r>
            <a:r>
              <a:rPr lang="ar-JO" sz="3200" b="1" dirty="0" smtClean="0">
                <a:solidFill>
                  <a:srgbClr val="C00000"/>
                </a:solidFill>
              </a:rPr>
              <a:t> </a:t>
            </a:r>
            <a:endParaRPr lang="ar-SA" sz="3200" b="1" dirty="0" smtClean="0">
              <a:solidFill>
                <a:srgbClr val="C00000"/>
              </a:solidFill>
            </a:endParaRPr>
          </a:p>
          <a:p>
            <a:pPr marL="0" lvl="1" algn="ctr"/>
            <a:r>
              <a:rPr lang="ar-SA" sz="3200" b="1" dirty="0" smtClean="0">
                <a:solidFill>
                  <a:srgbClr val="C00000"/>
                </a:solidFill>
              </a:rPr>
              <a:t>”</a:t>
            </a:r>
            <a:r>
              <a:rPr lang="ar-JO" sz="3200" b="1" dirty="0" smtClean="0">
                <a:solidFill>
                  <a:srgbClr val="0070C0"/>
                </a:solidFill>
              </a:rPr>
              <a:t>بحيث تكون إستراتيجية المعرفة متوافقة مع إستراتيجية </a:t>
            </a:r>
            <a:r>
              <a:rPr lang="ar-SA" sz="3200" b="1" dirty="0" smtClean="0">
                <a:solidFill>
                  <a:srgbClr val="C00000"/>
                </a:solidFill>
              </a:rPr>
              <a:t>الجامعة</a:t>
            </a:r>
            <a:r>
              <a:rPr lang="ar-JO" sz="3200" b="1" dirty="0" smtClean="0">
                <a:solidFill>
                  <a:srgbClr val="0070C0"/>
                </a:solidFill>
              </a:rPr>
              <a:t> و مكملة لها </a:t>
            </a:r>
            <a:r>
              <a:rPr lang="ar-SA" sz="3200" b="1" dirty="0" smtClean="0">
                <a:solidFill>
                  <a:schemeClr val="accent3">
                    <a:lumMod val="75000"/>
                  </a:schemeClr>
                </a:solidFill>
              </a:rPr>
              <a:t>”</a:t>
            </a:r>
            <a:r>
              <a:rPr lang="ar-JO" sz="3200" b="1" dirty="0" smtClean="0">
                <a:solidFill>
                  <a:srgbClr val="0070C0"/>
                </a:solidFill>
              </a:rPr>
              <a:t>.</a:t>
            </a:r>
            <a:endParaRPr lang="en-US" sz="3200" b="1" dirty="0" smtClean="0">
              <a:solidFill>
                <a:srgbClr val="0070C0"/>
              </a:solidFill>
            </a:endParaRPr>
          </a:p>
          <a:p>
            <a:endParaRPr lang="ar-SA" sz="3200" dirty="0"/>
          </a:p>
        </p:txBody>
      </p:sp>
      <p:pic>
        <p:nvPicPr>
          <p:cNvPr id="6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44" y="357166"/>
            <a:ext cx="1343018" cy="1571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5720" y="571480"/>
            <a:ext cx="864399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dirty="0" smtClean="0"/>
              <a:t> </a:t>
            </a:r>
            <a:endParaRPr lang="en-US" dirty="0" smtClean="0"/>
          </a:p>
          <a:p>
            <a:endParaRPr lang="ar-SA" dirty="0"/>
          </a:p>
        </p:txBody>
      </p:sp>
      <p:pic>
        <p:nvPicPr>
          <p:cNvPr id="6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72462" y="214290"/>
            <a:ext cx="857256" cy="928694"/>
          </a:xfrm>
          <a:prstGeom prst="rect">
            <a:avLst/>
          </a:prstGeom>
          <a:noFill/>
        </p:spPr>
      </p:pic>
      <p:sp>
        <p:nvSpPr>
          <p:cNvPr id="7" name="مستطيل 6"/>
          <p:cNvSpPr/>
          <p:nvPr/>
        </p:nvSpPr>
        <p:spPr>
          <a:xfrm>
            <a:off x="785787" y="0"/>
            <a:ext cx="7429552" cy="13542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u="sng" dirty="0" smtClean="0">
                <a:solidFill>
                  <a:srgbClr val="C00000"/>
                </a:solidFill>
              </a:rPr>
              <a:t>استراتيجيات تطوير المعرفة</a:t>
            </a:r>
          </a:p>
          <a:p>
            <a:endParaRPr lang="ar-SA" sz="2800" b="1" u="sng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285720" y="1214422"/>
            <a:ext cx="8572560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i="1" u="sng" dirty="0" smtClean="0"/>
              <a:t>إستراتيجية </a:t>
            </a:r>
            <a:r>
              <a:rPr lang="ar-SA" sz="2800" b="1" i="1" u="sng" dirty="0" smtClean="0">
                <a:solidFill>
                  <a:srgbClr val="C00000"/>
                </a:solidFill>
              </a:rPr>
              <a:t>تطوير</a:t>
            </a:r>
            <a:r>
              <a:rPr lang="ar-SA" sz="2800" b="1" i="1" u="sng" dirty="0" smtClean="0"/>
              <a:t> المعرفة في الجامعة</a:t>
            </a:r>
          </a:p>
          <a:p>
            <a:r>
              <a:rPr lang="ar-SA" sz="2800" b="1" dirty="0" smtClean="0"/>
              <a:t>تتمحور هذه الإستراتيجية حول ضرورة خلق وتوفير المزيد من المعرفة في الجامعة من خلال</a:t>
            </a:r>
            <a:r>
              <a:rPr lang="ar-SA" sz="2800" b="1" dirty="0" smtClean="0">
                <a:solidFill>
                  <a:srgbClr val="C00000"/>
                </a:solidFill>
              </a:rPr>
              <a:t> إبداع </a:t>
            </a:r>
            <a:r>
              <a:rPr lang="ar-SA" sz="2800" b="1" dirty="0" smtClean="0"/>
              <a:t>معرفة جديدة أو </a:t>
            </a:r>
            <a:r>
              <a:rPr lang="ar-SA" sz="2800" b="1" dirty="0" smtClean="0">
                <a:solidFill>
                  <a:srgbClr val="C00000"/>
                </a:solidFill>
              </a:rPr>
              <a:t>الحصول</a:t>
            </a:r>
            <a:r>
              <a:rPr lang="ar-SA" sz="2800" b="1" dirty="0" smtClean="0"/>
              <a:t> أو </a:t>
            </a:r>
            <a:r>
              <a:rPr lang="ar-SA" sz="2800" b="1" dirty="0" smtClean="0">
                <a:solidFill>
                  <a:srgbClr val="C00000"/>
                </a:solidFill>
              </a:rPr>
              <a:t>إعادة تنظيم </a:t>
            </a:r>
            <a:r>
              <a:rPr lang="ar-SA" sz="2800" b="1" dirty="0" smtClean="0"/>
              <a:t>القطاع المعرفي أو </a:t>
            </a:r>
            <a:r>
              <a:rPr lang="ar-SA" sz="2800" b="1" dirty="0" smtClean="0">
                <a:solidFill>
                  <a:srgbClr val="C00000"/>
                </a:solidFill>
              </a:rPr>
              <a:t>تطويره</a:t>
            </a:r>
            <a:r>
              <a:rPr lang="ar-SA" sz="2800" b="1" dirty="0" smtClean="0"/>
              <a:t> ، أو </a:t>
            </a:r>
            <a:r>
              <a:rPr lang="ar-SA" sz="2800" b="1" dirty="0" smtClean="0">
                <a:solidFill>
                  <a:srgbClr val="C00000"/>
                </a:solidFill>
              </a:rPr>
              <a:t>المشاركة</a:t>
            </a:r>
            <a:r>
              <a:rPr lang="ar-SA" sz="2800" b="1" dirty="0" smtClean="0"/>
              <a:t> في المعرفة مع جهات أخرى في خطط وأعمال الجامعة ، وجعل ذلك علامة واضحة في جميع نشاطات الجامعة</a:t>
            </a: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5720" y="571480"/>
            <a:ext cx="864399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dirty="0" smtClean="0"/>
              <a:t> </a:t>
            </a:r>
            <a:endParaRPr lang="en-US" dirty="0" smtClean="0"/>
          </a:p>
          <a:p>
            <a:endParaRPr lang="ar-SA" dirty="0"/>
          </a:p>
        </p:txBody>
      </p:sp>
      <p:pic>
        <p:nvPicPr>
          <p:cNvPr id="6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01024" y="285728"/>
            <a:ext cx="857256" cy="928694"/>
          </a:xfrm>
          <a:prstGeom prst="rect">
            <a:avLst/>
          </a:prstGeom>
          <a:noFill/>
        </p:spPr>
      </p:pic>
      <p:sp>
        <p:nvSpPr>
          <p:cNvPr id="7" name="مربع نص 6"/>
          <p:cNvSpPr txBox="1"/>
          <p:nvPr/>
        </p:nvSpPr>
        <p:spPr>
          <a:xfrm>
            <a:off x="428596" y="0"/>
            <a:ext cx="8501122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      </a:t>
            </a:r>
          </a:p>
          <a:p>
            <a:r>
              <a:rPr lang="ar-SA" sz="2800" b="1" dirty="0" smtClean="0"/>
              <a:t>            </a:t>
            </a:r>
            <a:r>
              <a:rPr lang="ar-SA" sz="2800" b="1" u="sng" dirty="0" smtClean="0">
                <a:solidFill>
                  <a:srgbClr val="C00000"/>
                </a:solidFill>
              </a:rPr>
              <a:t>إستراتيجية زيادة القدرات المعرفة العلمية والتقنية في الجامعة</a:t>
            </a:r>
            <a:endParaRPr lang="ar-SA" sz="2800" b="1" dirty="0" smtClean="0"/>
          </a:p>
          <a:p>
            <a:endParaRPr lang="ar-SA" sz="2800" b="1" dirty="0" smtClean="0"/>
          </a:p>
          <a:p>
            <a:r>
              <a:rPr lang="ar-SA" sz="2800" b="1" dirty="0" smtClean="0"/>
              <a:t>يتم التركيز في هذه الإستراتيجية على زيادة القدرات العلمية والتقنية</a:t>
            </a:r>
          </a:p>
          <a:p>
            <a:r>
              <a:rPr lang="ar-SA" sz="2800" b="1" dirty="0" smtClean="0"/>
              <a:t>للجامعة، من خلال زيادة عدد براءات الاختراع ، والتقنيات الخاصة ،</a:t>
            </a:r>
          </a:p>
          <a:p>
            <a:r>
              <a:rPr lang="ar-SA" sz="2800" b="1" dirty="0" smtClean="0"/>
              <a:t>والعلاقات المميزة مع المستفيدين ، والتنظيم المميز والفاعل للجامعة .</a:t>
            </a: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357158" y="285728"/>
            <a:ext cx="8429684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/>
              <a:t>             </a:t>
            </a:r>
            <a:r>
              <a:rPr lang="ar-JO" sz="2800" b="1" dirty="0" smtClean="0">
                <a:solidFill>
                  <a:srgbClr val="7030A0"/>
                </a:solidFill>
              </a:rPr>
              <a:t>عرض مسودة الخطة الإستراتيجية على </a:t>
            </a:r>
            <a:r>
              <a:rPr lang="ar-SA" sz="2800" b="1" dirty="0" smtClean="0">
                <a:solidFill>
                  <a:srgbClr val="7030A0"/>
                </a:solidFill>
              </a:rPr>
              <a:t>مدير الجامعة</a:t>
            </a:r>
            <a:r>
              <a:rPr lang="ar-JO" sz="2800" b="1" dirty="0" smtClean="0">
                <a:solidFill>
                  <a:srgbClr val="7030A0"/>
                </a:solidFill>
              </a:rPr>
              <a:t> لأخذ </a:t>
            </a:r>
            <a:r>
              <a:rPr lang="ar-SA" sz="2800" b="1" dirty="0" smtClean="0">
                <a:solidFill>
                  <a:srgbClr val="7030A0"/>
                </a:solidFill>
              </a:rPr>
              <a:t>    </a:t>
            </a:r>
          </a:p>
          <a:p>
            <a:pPr algn="ctr"/>
            <a:r>
              <a:rPr lang="ar-SA" sz="2800" b="1" dirty="0" smtClean="0">
                <a:solidFill>
                  <a:srgbClr val="7030A0"/>
                </a:solidFill>
              </a:rPr>
              <a:t>               </a:t>
            </a:r>
            <a:r>
              <a:rPr lang="ar-JO" sz="2800" b="1" dirty="0" smtClean="0">
                <a:solidFill>
                  <a:srgbClr val="7030A0"/>
                </a:solidFill>
              </a:rPr>
              <a:t>الملاحظات </a:t>
            </a:r>
            <a:r>
              <a:rPr lang="ar-JO" sz="2800" b="1" dirty="0" err="1" smtClean="0">
                <a:solidFill>
                  <a:srgbClr val="7030A0"/>
                </a:solidFill>
              </a:rPr>
              <a:t>و</a:t>
            </a:r>
            <a:r>
              <a:rPr lang="ar-JO" sz="2800" b="1" dirty="0" smtClean="0">
                <a:solidFill>
                  <a:srgbClr val="7030A0"/>
                </a:solidFill>
              </a:rPr>
              <a:t> الآراء بهدف </a:t>
            </a:r>
            <a:r>
              <a:rPr lang="ar-SA" sz="2800" b="1" dirty="0" smtClean="0">
                <a:solidFill>
                  <a:srgbClr val="7030A0"/>
                </a:solidFill>
              </a:rPr>
              <a:t>البداية في تنفيذها </a:t>
            </a:r>
            <a:r>
              <a:rPr lang="ar-JO" sz="2800" b="1" dirty="0" smtClean="0">
                <a:solidFill>
                  <a:srgbClr val="7030A0"/>
                </a:solidFill>
              </a:rPr>
              <a:t> </a:t>
            </a:r>
            <a:r>
              <a:rPr lang="ar-JO" sz="2800" dirty="0" smtClean="0">
                <a:solidFill>
                  <a:srgbClr val="7030A0"/>
                </a:solidFill>
              </a:rPr>
              <a:t>. </a:t>
            </a:r>
            <a:endParaRPr lang="ar-SA" sz="2800" dirty="0" smtClean="0">
              <a:solidFill>
                <a:srgbClr val="7030A0"/>
              </a:solidFill>
            </a:endParaRPr>
          </a:p>
          <a:p>
            <a:pPr algn="ctr"/>
            <a:endParaRPr lang="ar-SA" sz="2800" dirty="0" smtClean="0">
              <a:solidFill>
                <a:srgbClr val="7030A0"/>
              </a:solidFill>
            </a:endParaRPr>
          </a:p>
          <a:p>
            <a:r>
              <a:rPr lang="ar-SA" sz="2800" b="1" dirty="0" smtClean="0"/>
              <a:t>                </a:t>
            </a:r>
            <a:r>
              <a:rPr lang="ar-JO" sz="2800" b="1" dirty="0" smtClean="0">
                <a:solidFill>
                  <a:srgbClr val="002060"/>
                </a:solidFill>
              </a:rPr>
              <a:t>يقوم الفريق بتعديل مسودة الخطة بناء على الاقتراحات</a:t>
            </a:r>
            <a:r>
              <a:rPr lang="ar-SA" sz="2800" b="1" dirty="0" smtClean="0">
                <a:solidFill>
                  <a:srgbClr val="002060"/>
                </a:solidFill>
              </a:rPr>
              <a:t>ت          </a:t>
            </a:r>
          </a:p>
          <a:p>
            <a:r>
              <a:rPr lang="ar-SA" sz="2800" b="1" dirty="0" smtClean="0">
                <a:solidFill>
                  <a:srgbClr val="002060"/>
                </a:solidFill>
              </a:rPr>
              <a:t>                    </a:t>
            </a:r>
            <a:r>
              <a:rPr lang="ar-JO" sz="2800" b="1" dirty="0" smtClean="0">
                <a:solidFill>
                  <a:srgbClr val="002060"/>
                </a:solidFill>
              </a:rPr>
              <a:t>المقدمة و رفعها إلى المدير العام لاعتمادها </a:t>
            </a:r>
            <a:r>
              <a:rPr lang="ar-JO" sz="2800" b="1" dirty="0" err="1" smtClean="0">
                <a:solidFill>
                  <a:srgbClr val="002060"/>
                </a:solidFill>
              </a:rPr>
              <a:t>و</a:t>
            </a:r>
            <a:r>
              <a:rPr lang="ar-JO" sz="2800" b="1" dirty="0" smtClean="0">
                <a:solidFill>
                  <a:srgbClr val="002060"/>
                </a:solidFill>
              </a:rPr>
              <a:t> المصادقة </a:t>
            </a:r>
            <a:endParaRPr lang="ar-SA" sz="2800" b="1" dirty="0" smtClean="0">
              <a:solidFill>
                <a:srgbClr val="002060"/>
              </a:solidFill>
            </a:endParaRPr>
          </a:p>
          <a:p>
            <a:r>
              <a:rPr lang="ar-SA" sz="2800" b="1" dirty="0" smtClean="0">
                <a:solidFill>
                  <a:srgbClr val="002060"/>
                </a:solidFill>
              </a:rPr>
              <a:t>                 </a:t>
            </a:r>
            <a:r>
              <a:rPr lang="ar-JO" sz="2800" b="1" dirty="0" smtClean="0">
                <a:solidFill>
                  <a:srgbClr val="002060"/>
                </a:solidFill>
              </a:rPr>
              <a:t>عليها .</a:t>
            </a:r>
            <a:endParaRPr lang="ar-SA" sz="2800" b="1" dirty="0">
              <a:solidFill>
                <a:srgbClr val="002060"/>
              </a:solidFill>
            </a:endParaRPr>
          </a:p>
        </p:txBody>
      </p:sp>
      <p:pic>
        <p:nvPicPr>
          <p:cNvPr id="6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82" y="357166"/>
            <a:ext cx="1343018" cy="19526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28596" y="571480"/>
            <a:ext cx="8215370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           </a:t>
            </a:r>
            <a:r>
              <a:rPr lang="ar-SA" sz="2800" b="1" u="sng" dirty="0" smtClean="0">
                <a:solidFill>
                  <a:srgbClr val="C00000"/>
                </a:solidFill>
              </a:rPr>
              <a:t>تحديد </a:t>
            </a:r>
            <a:r>
              <a:rPr lang="ar-JO" sz="2800" b="1" u="sng" dirty="0" smtClean="0">
                <a:solidFill>
                  <a:srgbClr val="C00000"/>
                </a:solidFill>
              </a:rPr>
              <a:t>الرؤيا المعرفية</a:t>
            </a:r>
            <a:endParaRPr lang="ar-SA" sz="2800" b="1" u="sng" dirty="0" smtClean="0">
              <a:solidFill>
                <a:srgbClr val="C00000"/>
              </a:solidFill>
            </a:endParaRPr>
          </a:p>
          <a:p>
            <a:endParaRPr lang="ar-SA" sz="2800" b="1" u="sng" dirty="0" smtClean="0">
              <a:solidFill>
                <a:srgbClr val="C00000"/>
              </a:solidFill>
            </a:endParaRPr>
          </a:p>
          <a:p>
            <a:r>
              <a:rPr lang="ar-SA" sz="2800" b="1" dirty="0" smtClean="0"/>
              <a:t>              ”</a:t>
            </a:r>
            <a:r>
              <a:rPr lang="ar-JO" sz="2800" b="1" dirty="0" err="1" smtClean="0"/>
              <a:t>تجذير</a:t>
            </a:r>
            <a:r>
              <a:rPr lang="ar-JO" sz="2800" b="1" dirty="0" smtClean="0"/>
              <a:t> ثقافة المعرفة والتعلم والإبداع و المشاركة </a:t>
            </a:r>
            <a:endParaRPr lang="ar-SA" sz="2800" b="1" dirty="0" smtClean="0"/>
          </a:p>
          <a:p>
            <a:r>
              <a:rPr lang="ar-SA" sz="2800" b="1" dirty="0" smtClean="0"/>
              <a:t>              </a:t>
            </a:r>
            <a:r>
              <a:rPr lang="ar-JO" sz="2800" b="1" dirty="0" smtClean="0"/>
              <a:t>المعرفية للوصول إلى مؤسسة متعلمة</a:t>
            </a:r>
            <a:r>
              <a:rPr lang="ar-SA" sz="2800" b="1" dirty="0" smtClean="0"/>
              <a:t> .“</a:t>
            </a:r>
          </a:p>
          <a:p>
            <a:endParaRPr lang="ar-SA" sz="2800" b="1" dirty="0"/>
          </a:p>
        </p:txBody>
      </p:sp>
      <p:pic>
        <p:nvPicPr>
          <p:cNvPr id="6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00958" y="857232"/>
            <a:ext cx="1485894" cy="19526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357158" y="214290"/>
            <a:ext cx="8215370" cy="283154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/>
              <a:t>             </a:t>
            </a:r>
            <a:r>
              <a:rPr lang="ar-SA" sz="3200" b="1" u="sng" dirty="0" smtClean="0">
                <a:solidFill>
                  <a:srgbClr val="C00000"/>
                </a:solidFill>
              </a:rPr>
              <a:t>الرسالة</a:t>
            </a:r>
          </a:p>
          <a:p>
            <a:r>
              <a:rPr lang="ar-SA" sz="3200" b="1" dirty="0" smtClean="0"/>
              <a:t>             </a:t>
            </a:r>
            <a:r>
              <a:rPr lang="ar-JO" sz="3200" b="1" dirty="0" smtClean="0"/>
              <a:t>خلق بيئة من الإجراءات و الوسائل ضمن </a:t>
            </a:r>
            <a:r>
              <a:rPr lang="ar-SA" sz="3200" b="1" dirty="0" smtClean="0"/>
              <a:t>     </a:t>
            </a:r>
          </a:p>
          <a:p>
            <a:r>
              <a:rPr lang="ar-SA" sz="3200" b="1" dirty="0" smtClean="0"/>
              <a:t>             </a:t>
            </a:r>
            <a:r>
              <a:rPr lang="ar-JO" sz="3200" b="1" dirty="0" smtClean="0"/>
              <a:t>إستراتيجية معرفية تضمن تحصيل </a:t>
            </a:r>
            <a:r>
              <a:rPr lang="ar-JO" sz="3200" b="1" dirty="0" err="1" smtClean="0"/>
              <a:t>و</a:t>
            </a:r>
            <a:r>
              <a:rPr lang="ar-JO" sz="3200" b="1" dirty="0" smtClean="0"/>
              <a:t> تطوير ونقل وتبادل المعرفة بما يتناسب </a:t>
            </a:r>
            <a:r>
              <a:rPr lang="ar-JO" sz="3200" b="1" dirty="0" err="1" smtClean="0"/>
              <a:t>و</a:t>
            </a:r>
            <a:r>
              <a:rPr lang="ar-JO" sz="3200" b="1" dirty="0" smtClean="0"/>
              <a:t> احتياجات </a:t>
            </a:r>
            <a:r>
              <a:rPr lang="ar-JO" sz="3200" b="1" dirty="0" err="1" smtClean="0"/>
              <a:t>و</a:t>
            </a:r>
            <a:r>
              <a:rPr lang="ar-JO" sz="3200" b="1" dirty="0" smtClean="0"/>
              <a:t> تطلعات الموظفين </a:t>
            </a:r>
            <a:r>
              <a:rPr lang="ar-JO" sz="3200" b="1" dirty="0" err="1" smtClean="0"/>
              <a:t>و</a:t>
            </a:r>
            <a:r>
              <a:rPr lang="ar-JO" sz="3200" b="1" dirty="0" smtClean="0"/>
              <a:t> المتعاملين مع </a:t>
            </a:r>
            <a:r>
              <a:rPr lang="ar-SA" sz="3200" b="1" dirty="0" smtClean="0">
                <a:solidFill>
                  <a:srgbClr val="C00000"/>
                </a:solidFill>
              </a:rPr>
              <a:t>الجامعة</a:t>
            </a:r>
            <a:r>
              <a:rPr lang="ar-JO" sz="3200" b="1" dirty="0" smtClean="0"/>
              <a:t> بدرجة عالية من الكفاءة </a:t>
            </a:r>
            <a:r>
              <a:rPr lang="ar-JO" sz="3200" b="1" dirty="0" err="1" smtClean="0"/>
              <a:t>و</a:t>
            </a:r>
            <a:r>
              <a:rPr lang="ar-JO" sz="3200" b="1" dirty="0" smtClean="0"/>
              <a:t> الشفافية .</a:t>
            </a:r>
            <a:endParaRPr lang="en-US" sz="3200" b="1" dirty="0" smtClean="0"/>
          </a:p>
          <a:p>
            <a:endParaRPr lang="ar-SA" dirty="0"/>
          </a:p>
        </p:txBody>
      </p:sp>
      <p:pic>
        <p:nvPicPr>
          <p:cNvPr id="6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20" y="0"/>
            <a:ext cx="1343018" cy="17859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571440" y="142852"/>
            <a:ext cx="8572560" cy="393954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/>
            <a:r>
              <a:rPr lang="ar-SA" sz="3600" b="1" u="sng" dirty="0" smtClean="0">
                <a:solidFill>
                  <a:srgbClr val="0070C0"/>
                </a:solidFill>
              </a:rPr>
              <a:t>القيم</a:t>
            </a:r>
            <a:r>
              <a:rPr lang="ar-SA" sz="3600" u="sng" dirty="0" smtClean="0"/>
              <a:t> </a:t>
            </a:r>
          </a:p>
          <a:p>
            <a:pPr lvl="0" algn="ctr"/>
            <a:endParaRPr lang="ar-SA" sz="2800" dirty="0" smtClean="0"/>
          </a:p>
          <a:p>
            <a:pPr lvl="0" algn="ctr"/>
            <a:endParaRPr lang="ar-SA" sz="2800" dirty="0" smtClean="0"/>
          </a:p>
          <a:p>
            <a:pPr lvl="0" algn="ctr"/>
            <a:r>
              <a:rPr lang="ar-SA" sz="2800" dirty="0" smtClean="0"/>
              <a:t> </a:t>
            </a:r>
          </a:p>
          <a:p>
            <a:pPr lvl="0" algn="ctr"/>
            <a:r>
              <a:rPr lang="ar-SA" sz="2800" b="1" dirty="0" smtClean="0"/>
              <a:t>1- </a:t>
            </a:r>
            <a:r>
              <a:rPr lang="ar-JO" sz="2800" b="1" dirty="0" smtClean="0"/>
              <a:t>تشجيع المبادرات الإبداعية لخلق وتعميم واستخدام المعرفة . </a:t>
            </a:r>
            <a:endParaRPr lang="en-US" sz="2800" b="1" dirty="0" smtClean="0"/>
          </a:p>
          <a:p>
            <a:pPr algn="ctr"/>
            <a:r>
              <a:rPr lang="ar-SA" sz="2800" b="1" dirty="0" smtClean="0"/>
              <a:t>2- </a:t>
            </a:r>
            <a:r>
              <a:rPr lang="ar-JO" sz="2800" b="1" dirty="0" smtClean="0"/>
              <a:t>الاستخدام الأمثل لإدارة المعرفة في عملية اتخاذ القرار . </a:t>
            </a:r>
            <a:endParaRPr lang="en-US" sz="2800" b="1" dirty="0" smtClean="0"/>
          </a:p>
          <a:p>
            <a:pPr algn="ctr"/>
            <a:r>
              <a:rPr lang="ar-SA" sz="2800" b="1" dirty="0" smtClean="0"/>
              <a:t>3- </a:t>
            </a:r>
            <a:r>
              <a:rPr lang="ar-JO" sz="2800" b="1" dirty="0" smtClean="0"/>
              <a:t>الشفافية في نشر المعرفة بين الموظفين </a:t>
            </a:r>
            <a:r>
              <a:rPr lang="ar-JO" sz="2800" b="1" dirty="0" err="1" smtClean="0"/>
              <a:t>و</a:t>
            </a:r>
            <a:r>
              <a:rPr lang="ar-JO" sz="2800" b="1" dirty="0" smtClean="0"/>
              <a:t> المتعاملين مع </a:t>
            </a:r>
            <a:r>
              <a:rPr lang="ar-SA" sz="2800" b="1" dirty="0" smtClean="0">
                <a:solidFill>
                  <a:srgbClr val="C00000"/>
                </a:solidFill>
              </a:rPr>
              <a:t>الجامعة</a:t>
            </a:r>
            <a:r>
              <a:rPr lang="ar-JO" sz="2800" b="1" dirty="0" smtClean="0"/>
              <a:t> . </a:t>
            </a:r>
            <a:endParaRPr lang="en-US" sz="2800" b="1" dirty="0" smtClean="0"/>
          </a:p>
          <a:p>
            <a:pPr algn="ctr"/>
            <a:r>
              <a:rPr lang="ar-JO" sz="2800" b="1" dirty="0" smtClean="0"/>
              <a:t> </a:t>
            </a:r>
            <a:r>
              <a:rPr lang="ar-SA" sz="2800" b="1" dirty="0" smtClean="0"/>
              <a:t>4- </a:t>
            </a:r>
            <a:r>
              <a:rPr lang="ar-JO" sz="2800" b="1" dirty="0" smtClean="0"/>
              <a:t>العمل بروح الفريق الواحد   . </a:t>
            </a:r>
            <a:endParaRPr lang="en-US" sz="2800" b="1" dirty="0" smtClean="0"/>
          </a:p>
          <a:p>
            <a:endParaRPr lang="ar-SA" dirty="0"/>
          </a:p>
        </p:txBody>
      </p:sp>
      <p:pic>
        <p:nvPicPr>
          <p:cNvPr id="6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0"/>
            <a:ext cx="1343018" cy="17859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357158" y="0"/>
            <a:ext cx="8786842" cy="569386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JO" sz="2800" b="1" u="sng" dirty="0" smtClean="0"/>
              <a:t>نتائج تحليل البيئة الداخلية </a:t>
            </a:r>
            <a:r>
              <a:rPr lang="ar-JO" sz="2800" b="1" u="sng" dirty="0" err="1" smtClean="0"/>
              <a:t>و</a:t>
            </a:r>
            <a:r>
              <a:rPr lang="ar-JO" sz="2800" b="1" u="sng" dirty="0" smtClean="0"/>
              <a:t> الخارجية لإدارة المعرفة</a:t>
            </a:r>
            <a:endParaRPr lang="ar-SA" sz="2800" b="1" u="sng" dirty="0" smtClean="0"/>
          </a:p>
          <a:p>
            <a:pPr lvl="0"/>
            <a:r>
              <a:rPr lang="ar-SA" sz="2800" b="1" u="sng" dirty="0" smtClean="0">
                <a:solidFill>
                  <a:schemeClr val="accent4">
                    <a:lumMod val="75000"/>
                  </a:schemeClr>
                </a:solidFill>
              </a:rPr>
              <a:t>نقاط القوة </a:t>
            </a:r>
          </a:p>
          <a:p>
            <a:pPr lvl="0"/>
            <a:r>
              <a:rPr lang="ar-JO" sz="2800" b="1" dirty="0" smtClean="0">
                <a:solidFill>
                  <a:srgbClr val="C00000"/>
                </a:solidFill>
              </a:rPr>
              <a:t>وجود قيادة داعمة لإدارة المعرفة .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 lvl="0"/>
            <a:r>
              <a:rPr lang="ar-JO" sz="2800" b="1" dirty="0" smtClean="0">
                <a:solidFill>
                  <a:srgbClr val="7030A0"/>
                </a:solidFill>
              </a:rPr>
              <a:t>وجود جزء كبير من المعرفة المؤسسية </a:t>
            </a:r>
            <a:r>
              <a:rPr lang="ar-JO" sz="2800" b="1" dirty="0" err="1" smtClean="0">
                <a:solidFill>
                  <a:srgbClr val="7030A0"/>
                </a:solidFill>
              </a:rPr>
              <a:t>و</a:t>
            </a:r>
            <a:r>
              <a:rPr lang="ar-JO" sz="2800" b="1" dirty="0" smtClean="0">
                <a:solidFill>
                  <a:srgbClr val="7030A0"/>
                </a:solidFill>
              </a:rPr>
              <a:t> توثيقها </a:t>
            </a:r>
            <a:r>
              <a:rPr lang="ar-JO" sz="2800" b="1" dirty="0" err="1" smtClean="0">
                <a:solidFill>
                  <a:srgbClr val="7030A0"/>
                </a:solidFill>
              </a:rPr>
              <a:t>و</a:t>
            </a:r>
            <a:r>
              <a:rPr lang="ar-JO" sz="2800" b="1" dirty="0" smtClean="0">
                <a:solidFill>
                  <a:srgbClr val="7030A0"/>
                </a:solidFill>
              </a:rPr>
              <a:t> نشرها مثل قوانين </a:t>
            </a:r>
            <a:r>
              <a:rPr lang="ar-JO" sz="2800" b="1" dirty="0" err="1" smtClean="0">
                <a:solidFill>
                  <a:srgbClr val="7030A0"/>
                </a:solidFill>
              </a:rPr>
              <a:t>و</a:t>
            </a:r>
            <a:r>
              <a:rPr lang="ar-JO" sz="2800" b="1" dirty="0" smtClean="0">
                <a:solidFill>
                  <a:srgbClr val="7030A0"/>
                </a:solidFill>
              </a:rPr>
              <a:t> أنظمة وتعليمات </a:t>
            </a:r>
            <a:r>
              <a:rPr lang="ar-SA" sz="2800" b="1" dirty="0" smtClean="0">
                <a:solidFill>
                  <a:srgbClr val="7030A0"/>
                </a:solidFill>
              </a:rPr>
              <a:t>الجامعة</a:t>
            </a:r>
            <a:r>
              <a:rPr lang="ar-JO" sz="2800" b="1" dirty="0" smtClean="0">
                <a:solidFill>
                  <a:srgbClr val="7030A0"/>
                </a:solidFill>
              </a:rPr>
              <a:t> .</a:t>
            </a:r>
            <a:endParaRPr lang="en-US" sz="2800" b="1" dirty="0" smtClean="0">
              <a:solidFill>
                <a:srgbClr val="7030A0"/>
              </a:solidFill>
            </a:endParaRPr>
          </a:p>
          <a:p>
            <a:pPr lvl="0"/>
            <a:r>
              <a:rPr lang="ar-JO" sz="2800" b="1" dirty="0" smtClean="0">
                <a:solidFill>
                  <a:srgbClr val="C00000"/>
                </a:solidFill>
              </a:rPr>
              <a:t>تصدر </a:t>
            </a:r>
            <a:r>
              <a:rPr lang="ar-JO" sz="2800" b="1" dirty="0" err="1" smtClean="0">
                <a:solidFill>
                  <a:srgbClr val="C00000"/>
                </a:solidFill>
              </a:rPr>
              <a:t>ال</a:t>
            </a:r>
            <a:r>
              <a:rPr lang="ar-SA" sz="2800" b="1" dirty="0" smtClean="0">
                <a:solidFill>
                  <a:srgbClr val="C00000"/>
                </a:solidFill>
              </a:rPr>
              <a:t>جامعة</a:t>
            </a:r>
            <a:r>
              <a:rPr lang="ar-JO" sz="2800" b="1" dirty="0" smtClean="0">
                <a:solidFill>
                  <a:srgbClr val="C00000"/>
                </a:solidFill>
              </a:rPr>
              <a:t> تقرير دوري سنوي </a:t>
            </a:r>
            <a:r>
              <a:rPr lang="ar-JO" sz="2800" b="1" dirty="0" err="1" smtClean="0">
                <a:solidFill>
                  <a:srgbClr val="C00000"/>
                </a:solidFill>
              </a:rPr>
              <a:t>و</a:t>
            </a:r>
            <a:r>
              <a:rPr lang="ar-SA" sz="2800" b="1" dirty="0" smtClean="0">
                <a:solidFill>
                  <a:srgbClr val="C00000"/>
                </a:solidFill>
              </a:rPr>
              <a:t>عدد من الدوريات ،الرسائل العلمية ، البحوث ،</a:t>
            </a:r>
            <a:r>
              <a:rPr lang="ar-JO" sz="2800" b="1" dirty="0" smtClean="0">
                <a:solidFill>
                  <a:srgbClr val="C00000"/>
                </a:solidFill>
              </a:rPr>
              <a:t> مجموعة من التقارير </a:t>
            </a:r>
            <a:r>
              <a:rPr lang="ar-JO" sz="2800" b="1" dirty="0" err="1" smtClean="0">
                <a:solidFill>
                  <a:srgbClr val="C00000"/>
                </a:solidFill>
              </a:rPr>
              <a:t>و</a:t>
            </a:r>
            <a:r>
              <a:rPr lang="ar-JO" sz="2800" b="1" dirty="0" smtClean="0">
                <a:solidFill>
                  <a:srgbClr val="C00000"/>
                </a:solidFill>
              </a:rPr>
              <a:t> النشرات الإرشادية والعلمية </a:t>
            </a:r>
            <a:r>
              <a:rPr lang="ar-JO" sz="2800" b="1" dirty="0" err="1" smtClean="0">
                <a:solidFill>
                  <a:srgbClr val="C00000"/>
                </a:solidFill>
              </a:rPr>
              <a:t>و</a:t>
            </a:r>
            <a:r>
              <a:rPr lang="ar-JO" sz="2800" b="1" dirty="0" smtClean="0">
                <a:solidFill>
                  <a:srgbClr val="C00000"/>
                </a:solidFill>
              </a:rPr>
              <a:t> الإعلامية .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 lvl="0"/>
            <a:r>
              <a:rPr lang="ar-JO" sz="2800" b="1" dirty="0" smtClean="0">
                <a:solidFill>
                  <a:srgbClr val="7030A0"/>
                </a:solidFill>
              </a:rPr>
              <a:t>وجود أجهزة </a:t>
            </a:r>
            <a:r>
              <a:rPr lang="ar-JO" sz="2800" b="1" dirty="0" err="1" smtClean="0">
                <a:solidFill>
                  <a:srgbClr val="7030A0"/>
                </a:solidFill>
              </a:rPr>
              <a:t>و</a:t>
            </a:r>
            <a:r>
              <a:rPr lang="ar-JO" sz="2800" b="1" dirty="0" smtClean="0">
                <a:solidFill>
                  <a:srgbClr val="7030A0"/>
                </a:solidFill>
              </a:rPr>
              <a:t> معدات </a:t>
            </a:r>
            <a:r>
              <a:rPr lang="ar-JO" sz="2800" b="1" dirty="0" err="1" smtClean="0">
                <a:solidFill>
                  <a:srgbClr val="7030A0"/>
                </a:solidFill>
              </a:rPr>
              <a:t>و</a:t>
            </a:r>
            <a:r>
              <a:rPr lang="ar-JO" sz="2800" b="1" dirty="0" smtClean="0">
                <a:solidFill>
                  <a:srgbClr val="7030A0"/>
                </a:solidFill>
              </a:rPr>
              <a:t> بنية تحتية من حواسيب </a:t>
            </a:r>
            <a:r>
              <a:rPr lang="ar-JO" sz="2800" b="1" dirty="0" err="1" smtClean="0">
                <a:solidFill>
                  <a:srgbClr val="7030A0"/>
                </a:solidFill>
              </a:rPr>
              <a:t>و</a:t>
            </a:r>
            <a:r>
              <a:rPr lang="ar-JO" sz="2800" b="1" dirty="0" smtClean="0">
                <a:solidFill>
                  <a:srgbClr val="7030A0"/>
                </a:solidFill>
              </a:rPr>
              <a:t> شبكات تدعم إدارة المعرفة .</a:t>
            </a:r>
            <a:endParaRPr lang="en-US" sz="2800" b="1" dirty="0" smtClean="0">
              <a:solidFill>
                <a:srgbClr val="7030A0"/>
              </a:solidFill>
            </a:endParaRPr>
          </a:p>
          <a:p>
            <a:pPr lvl="0"/>
            <a:r>
              <a:rPr lang="ar-JO" sz="2800" b="1" dirty="0" smtClean="0">
                <a:solidFill>
                  <a:srgbClr val="C00000"/>
                </a:solidFill>
              </a:rPr>
              <a:t>البدء بتطبيق تدريب العاملين على مهارات الحاسوب </a:t>
            </a:r>
            <a:r>
              <a:rPr lang="en-US" sz="2800" b="1" dirty="0" smtClean="0">
                <a:solidFill>
                  <a:srgbClr val="C00000"/>
                </a:solidFill>
              </a:rPr>
              <a:t>ICDL</a:t>
            </a:r>
            <a:r>
              <a:rPr lang="ar-JO" sz="2800" b="1" dirty="0" smtClean="0">
                <a:solidFill>
                  <a:srgbClr val="C00000"/>
                </a:solidFill>
              </a:rPr>
              <a:t> .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r>
              <a:rPr lang="ar-JO" sz="2800" dirty="0" smtClean="0"/>
              <a:t>   </a:t>
            </a:r>
            <a:endParaRPr lang="en-US" sz="2800" dirty="0" smtClean="0"/>
          </a:p>
          <a:p>
            <a:r>
              <a:rPr lang="ar-JO" sz="2800" dirty="0" smtClean="0"/>
              <a:t> </a:t>
            </a:r>
            <a:endParaRPr lang="en-US" sz="2800" dirty="0" smtClean="0"/>
          </a:p>
          <a:p>
            <a:endParaRPr lang="ar-SA" sz="2800" dirty="0"/>
          </a:p>
        </p:txBody>
      </p:sp>
      <p:pic>
        <p:nvPicPr>
          <p:cNvPr id="6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0"/>
            <a:ext cx="714380" cy="857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0" y="428604"/>
            <a:ext cx="8929718" cy="41242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                                      </a:t>
            </a:r>
            <a:r>
              <a:rPr lang="ar-JO" sz="2800" b="1" u="sng" dirty="0" smtClean="0"/>
              <a:t>نقاط الضعف</a:t>
            </a:r>
            <a:endParaRPr lang="ar-SA" sz="2800" u="sng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sz="2800" b="1" dirty="0" smtClean="0"/>
              <a:t>1</a:t>
            </a:r>
            <a:r>
              <a:rPr lang="ar-JO" sz="3600" b="1" dirty="0" smtClean="0"/>
              <a:t>- عدم وجود خطة إستراتيجية لإدارة المعرفة .</a:t>
            </a:r>
            <a:endParaRPr lang="en-US" sz="3600" b="1" dirty="0" smtClean="0"/>
          </a:p>
          <a:p>
            <a:r>
              <a:rPr lang="ar-JO" sz="3600" b="1" dirty="0" smtClean="0"/>
              <a:t>2- ضعف الوعي بإدارة المعرفة </a:t>
            </a:r>
            <a:r>
              <a:rPr lang="ar-JO" sz="3600" b="1" dirty="0" err="1" smtClean="0"/>
              <a:t>و</a:t>
            </a:r>
            <a:r>
              <a:rPr lang="ar-JO" sz="3600" b="1" dirty="0" smtClean="0"/>
              <a:t> أهميتها لدى العاملين  .</a:t>
            </a:r>
            <a:endParaRPr lang="en-US" sz="3600" b="1" dirty="0" smtClean="0"/>
          </a:p>
          <a:p>
            <a:r>
              <a:rPr lang="ar-JO" sz="3600" b="1" dirty="0" smtClean="0"/>
              <a:t>3- عدم ملائمة النظام الالكتروني لمقتضيات إدارة المعرفة .</a:t>
            </a:r>
            <a:endParaRPr lang="en-US" sz="3600" b="1" dirty="0" smtClean="0"/>
          </a:p>
          <a:p>
            <a:r>
              <a:rPr lang="ar-JO" sz="3600" b="1" dirty="0" smtClean="0"/>
              <a:t>4- لا يوجد توثيق </a:t>
            </a:r>
            <a:r>
              <a:rPr lang="ar-JO" sz="3600" b="1" dirty="0" err="1" smtClean="0"/>
              <a:t>و</a:t>
            </a:r>
            <a:r>
              <a:rPr lang="ar-JO" sz="3600" b="1" dirty="0" smtClean="0"/>
              <a:t> حصر للمعارف الضمنية </a:t>
            </a:r>
            <a:r>
              <a:rPr lang="ar-JO" sz="3600" b="1" dirty="0" err="1" smtClean="0"/>
              <a:t>و</a:t>
            </a:r>
            <a:r>
              <a:rPr lang="ar-JO" sz="3600" b="1" dirty="0" smtClean="0"/>
              <a:t> المنقولة في </a:t>
            </a:r>
            <a:r>
              <a:rPr lang="ar-JO" sz="3600" b="1" dirty="0" err="1" smtClean="0"/>
              <a:t>ال</a:t>
            </a:r>
            <a:r>
              <a:rPr lang="ar-SA" sz="3600" b="1" dirty="0" smtClean="0"/>
              <a:t>جامعة</a:t>
            </a:r>
            <a:r>
              <a:rPr lang="ar-JO" sz="3600" b="1" dirty="0" smtClean="0"/>
              <a:t>. </a:t>
            </a:r>
            <a:endParaRPr lang="en-US" sz="3600" b="1" dirty="0" smtClean="0"/>
          </a:p>
        </p:txBody>
      </p:sp>
      <p:pic>
        <p:nvPicPr>
          <p:cNvPr id="6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428604"/>
            <a:ext cx="1071570" cy="11429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0" y="428604"/>
            <a:ext cx="8929718" cy="39703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                                      </a:t>
            </a:r>
            <a:r>
              <a:rPr lang="ar-JO" sz="2800" b="1" u="sng" dirty="0" smtClean="0"/>
              <a:t>نقاط الضعف</a:t>
            </a:r>
            <a:endParaRPr lang="ar-SA" sz="2800" b="1" u="sng" dirty="0" smtClean="0"/>
          </a:p>
          <a:p>
            <a:endParaRPr lang="ar-SA" sz="2800" u="sng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JO" sz="2800" b="1" dirty="0" smtClean="0"/>
              <a:t>5</a:t>
            </a:r>
            <a:r>
              <a:rPr lang="ar-JO" sz="3200" b="1" dirty="0" smtClean="0"/>
              <a:t>- لا يوجد وحدة إدارية تعمل على الإشراف المباشر على إدارة المعرفة </a:t>
            </a:r>
            <a:r>
              <a:rPr lang="ar-JO" sz="3200" b="1" dirty="0" err="1" smtClean="0"/>
              <a:t>و</a:t>
            </a:r>
            <a:r>
              <a:rPr lang="ar-JO" sz="3200" b="1" dirty="0" smtClean="0"/>
              <a:t> التنسيق بين </a:t>
            </a:r>
            <a:r>
              <a:rPr lang="ar-JO" sz="3200" b="1" dirty="0" err="1" smtClean="0"/>
              <a:t>ال</a:t>
            </a:r>
            <a:r>
              <a:rPr lang="ar-SA" sz="3200" b="1" dirty="0" err="1" smtClean="0"/>
              <a:t>عمادات</a:t>
            </a:r>
            <a:r>
              <a:rPr lang="ar-JO" sz="3200" b="1" dirty="0" smtClean="0"/>
              <a:t> المولدة للمعرفة في </a:t>
            </a:r>
            <a:r>
              <a:rPr lang="ar-JO" sz="3200" b="1" dirty="0" err="1" smtClean="0"/>
              <a:t>ال</a:t>
            </a:r>
            <a:r>
              <a:rPr lang="ar-SA" sz="3200" b="1" dirty="0" smtClean="0"/>
              <a:t>جامعة</a:t>
            </a:r>
            <a:r>
              <a:rPr lang="ar-JO" sz="3200" b="1" dirty="0" smtClean="0"/>
              <a:t> و ضمن الهيكل التنظيمي</a:t>
            </a:r>
            <a:r>
              <a:rPr lang="ar-SA" sz="3200" b="1" dirty="0" smtClean="0"/>
              <a:t>.</a:t>
            </a:r>
            <a:r>
              <a:rPr lang="ar-JO" sz="3200" b="1" dirty="0" smtClean="0"/>
              <a:t> </a:t>
            </a:r>
            <a:endParaRPr lang="en-US" sz="3200" b="1" dirty="0" smtClean="0"/>
          </a:p>
          <a:p>
            <a:r>
              <a:rPr lang="ar-JO" sz="3200" b="1" dirty="0" smtClean="0"/>
              <a:t>6- لم يتم رصد مبالغ لإدارة المعرفة في موازنة  </a:t>
            </a:r>
            <a:r>
              <a:rPr lang="ar-JO" sz="3200" b="1" dirty="0" err="1" smtClean="0"/>
              <a:t>ال</a:t>
            </a:r>
            <a:r>
              <a:rPr lang="ar-SA" sz="3200" b="1" dirty="0" smtClean="0"/>
              <a:t>جامعة</a:t>
            </a:r>
            <a:r>
              <a:rPr lang="ar-JO" sz="3200" b="1" dirty="0" smtClean="0"/>
              <a:t>  .</a:t>
            </a:r>
            <a:endParaRPr lang="en-US" sz="3200" b="1" dirty="0" smtClean="0"/>
          </a:p>
          <a:p>
            <a:r>
              <a:rPr lang="ar-JO" sz="3200" b="1" dirty="0" smtClean="0"/>
              <a:t>7- لا يوجد خطة لإدارة مخاطر الأصول المعرفية في </a:t>
            </a:r>
            <a:r>
              <a:rPr lang="ar-JO" sz="3200" b="1" dirty="0" err="1" smtClean="0"/>
              <a:t>ال</a:t>
            </a:r>
            <a:r>
              <a:rPr lang="ar-SA" sz="3200" b="1" dirty="0" smtClean="0"/>
              <a:t>جامعة .</a:t>
            </a:r>
            <a:endParaRPr lang="ar-SA" sz="3200" b="1" dirty="0"/>
          </a:p>
        </p:txBody>
      </p:sp>
      <p:pic>
        <p:nvPicPr>
          <p:cNvPr id="6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714356"/>
            <a:ext cx="714380" cy="857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0" y="357166"/>
            <a:ext cx="8929718" cy="492442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7030A0"/>
                </a:solidFill>
              </a:rPr>
              <a:t>	</a:t>
            </a:r>
          </a:p>
          <a:p>
            <a:pPr algn="ctr"/>
            <a:r>
              <a:rPr lang="ar-JO" sz="2800" b="1" u="sng" dirty="0" smtClean="0">
                <a:solidFill>
                  <a:srgbClr val="C00000"/>
                </a:solidFill>
              </a:rPr>
              <a:t>الأهداف الإستراتيجية لإدارة المعرفة </a:t>
            </a:r>
            <a:r>
              <a:rPr lang="ar-SA" sz="2800" b="1" u="sng" dirty="0" smtClean="0">
                <a:solidFill>
                  <a:srgbClr val="C00000"/>
                </a:solidFill>
              </a:rPr>
              <a:t>في الجامعة .</a:t>
            </a:r>
            <a:r>
              <a:rPr lang="ar-JO" sz="2800" b="1" u="sng" dirty="0" smtClean="0">
                <a:solidFill>
                  <a:srgbClr val="C00000"/>
                </a:solidFill>
              </a:rPr>
              <a:t>  </a:t>
            </a:r>
            <a:endParaRPr lang="en-US" sz="2800" b="1" u="sng" dirty="0" smtClean="0">
              <a:solidFill>
                <a:srgbClr val="C00000"/>
              </a:solidFill>
            </a:endParaRPr>
          </a:p>
          <a:p>
            <a:r>
              <a:rPr lang="ar-JO" sz="2400" b="1" dirty="0" smtClean="0"/>
              <a:t> </a:t>
            </a:r>
            <a:endParaRPr lang="ar-SA" sz="2400" b="1" dirty="0" smtClean="0"/>
          </a:p>
          <a:p>
            <a:endParaRPr lang="ar-SA" sz="2400" b="1" dirty="0" smtClean="0"/>
          </a:p>
          <a:p>
            <a:r>
              <a:rPr lang="ar-JO" sz="3200" b="1" dirty="0" smtClean="0"/>
              <a:t>حصر </a:t>
            </a:r>
            <a:r>
              <a:rPr lang="ar-JO" sz="3200" b="1" dirty="0" err="1" smtClean="0"/>
              <a:t>و</a:t>
            </a:r>
            <a:r>
              <a:rPr lang="ar-JO" sz="3200" b="1" dirty="0" smtClean="0"/>
              <a:t> توثيق الأصول المعرفية الضمنية </a:t>
            </a:r>
            <a:r>
              <a:rPr lang="ar-JO" sz="3200" b="1" dirty="0" err="1" smtClean="0"/>
              <a:t>و</a:t>
            </a:r>
            <a:r>
              <a:rPr lang="ar-JO" sz="3200" b="1" dirty="0" smtClean="0"/>
              <a:t> المنقولة في </a:t>
            </a:r>
            <a:r>
              <a:rPr lang="ar-SA" sz="3200" b="1" dirty="0" smtClean="0"/>
              <a:t>الجامعة</a:t>
            </a:r>
            <a:r>
              <a:rPr lang="ar-JO" sz="3200" b="1" dirty="0" smtClean="0"/>
              <a:t> و جعلها متاحة للاستخدام . </a:t>
            </a:r>
            <a:endParaRPr lang="en-US" sz="3200" b="1" dirty="0" smtClean="0"/>
          </a:p>
          <a:p>
            <a:pPr lvl="0"/>
            <a:r>
              <a:rPr lang="ar-JO" sz="3200" b="1" dirty="0" smtClean="0">
                <a:solidFill>
                  <a:srgbClr val="7030A0"/>
                </a:solidFill>
              </a:rPr>
              <a:t>تطوير البنية التحتية الالكترونية في </a:t>
            </a:r>
            <a:r>
              <a:rPr lang="ar-SA" sz="3200" b="1" dirty="0" smtClean="0">
                <a:solidFill>
                  <a:srgbClr val="7030A0"/>
                </a:solidFill>
              </a:rPr>
              <a:t>الجامعة</a:t>
            </a:r>
            <a:r>
              <a:rPr lang="ar-JO" sz="3200" b="1" dirty="0" smtClean="0">
                <a:solidFill>
                  <a:srgbClr val="7030A0"/>
                </a:solidFill>
              </a:rPr>
              <a:t> بما يتلاءم مع متطلبات إدارة المعرفة . </a:t>
            </a:r>
            <a:endParaRPr lang="en-US" sz="3200" b="1" dirty="0" smtClean="0">
              <a:solidFill>
                <a:srgbClr val="7030A0"/>
              </a:solidFill>
            </a:endParaRPr>
          </a:p>
          <a:p>
            <a:pPr lvl="0"/>
            <a:r>
              <a:rPr lang="ar-JO" sz="3200" b="1" dirty="0" smtClean="0">
                <a:solidFill>
                  <a:schemeClr val="accent4">
                    <a:lumMod val="75000"/>
                  </a:schemeClr>
                </a:solidFill>
              </a:rPr>
              <a:t>توفير بيئة مناسبة تساعد على المشاركة بالمعرفة </a:t>
            </a:r>
            <a:r>
              <a:rPr lang="ar-JO" sz="3200" b="1" dirty="0" err="1" smtClean="0">
                <a:solidFill>
                  <a:schemeClr val="accent4">
                    <a:lumMod val="75000"/>
                  </a:schemeClr>
                </a:solidFill>
              </a:rPr>
              <a:t>و</a:t>
            </a:r>
            <a:r>
              <a:rPr lang="ar-JO" sz="3200" b="1" dirty="0" smtClean="0">
                <a:solidFill>
                  <a:schemeClr val="accent4">
                    <a:lumMod val="75000"/>
                  </a:schemeClr>
                </a:solidFill>
              </a:rPr>
              <a:t> الإبداع </a:t>
            </a:r>
            <a:r>
              <a:rPr lang="ar-JO" sz="3200" b="1" dirty="0" err="1" smtClean="0">
                <a:solidFill>
                  <a:schemeClr val="accent4">
                    <a:lumMod val="75000"/>
                  </a:schemeClr>
                </a:solidFill>
              </a:rPr>
              <a:t>و</a:t>
            </a:r>
            <a:r>
              <a:rPr lang="ar-JO" sz="3200" b="1" dirty="0" smtClean="0">
                <a:solidFill>
                  <a:schemeClr val="accent4">
                    <a:lumMod val="75000"/>
                  </a:schemeClr>
                </a:solidFill>
              </a:rPr>
              <a:t> التعلم بين العاملين للوصول إلى المؤسسة المتعلمة .</a:t>
            </a:r>
            <a:endParaRPr lang="en-US" sz="32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endParaRPr lang="ar-SA" dirty="0"/>
          </a:p>
        </p:txBody>
      </p:sp>
      <p:pic>
        <p:nvPicPr>
          <p:cNvPr id="6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3834" y="785794"/>
            <a:ext cx="1071570" cy="11429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0" y="357166"/>
            <a:ext cx="8929718" cy="40010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7030A0"/>
                </a:solidFill>
              </a:rPr>
              <a:t>	</a:t>
            </a:r>
            <a:r>
              <a:rPr lang="ar-JO" sz="2800" b="1" dirty="0" smtClean="0">
                <a:solidFill>
                  <a:srgbClr val="7030A0"/>
                </a:solidFill>
              </a:rPr>
              <a:t>ا</a:t>
            </a:r>
            <a:r>
              <a:rPr lang="ar-SA" sz="2800" b="1" u="sng" dirty="0" smtClean="0">
                <a:solidFill>
                  <a:srgbClr val="C00000"/>
                </a:solidFill>
              </a:rPr>
              <a:t>أ</a:t>
            </a:r>
            <a:r>
              <a:rPr lang="ar-JO" sz="2800" b="1" u="sng" dirty="0" smtClean="0">
                <a:solidFill>
                  <a:srgbClr val="C00000"/>
                </a:solidFill>
              </a:rPr>
              <a:t>هداف الإستراتيجية لإدارة المعرفة </a:t>
            </a:r>
            <a:r>
              <a:rPr lang="ar-SA" sz="2800" b="1" u="sng" dirty="0" smtClean="0">
                <a:solidFill>
                  <a:srgbClr val="C00000"/>
                </a:solidFill>
              </a:rPr>
              <a:t>في الجامعة .</a:t>
            </a:r>
            <a:r>
              <a:rPr lang="ar-JO" sz="2800" b="1" u="sng" dirty="0" smtClean="0">
                <a:solidFill>
                  <a:srgbClr val="C00000"/>
                </a:solidFill>
              </a:rPr>
              <a:t>  </a:t>
            </a:r>
            <a:endParaRPr lang="en-US" sz="2800" b="1" u="sng" dirty="0" smtClean="0">
              <a:solidFill>
                <a:srgbClr val="C00000"/>
              </a:solidFill>
            </a:endParaRPr>
          </a:p>
          <a:p>
            <a:r>
              <a:rPr lang="ar-JO" sz="2400" b="1" dirty="0" smtClean="0"/>
              <a:t> </a:t>
            </a:r>
            <a:endParaRPr lang="ar-SA" sz="2400" b="1" dirty="0" smtClean="0"/>
          </a:p>
          <a:p>
            <a:endParaRPr lang="ar-SA" sz="2400" b="1" dirty="0" smtClean="0"/>
          </a:p>
          <a:p>
            <a:r>
              <a:rPr lang="ar-JO" sz="3200" b="1" dirty="0" smtClean="0"/>
              <a:t>نشر الوعي بأهمية إدارة المعرفة لدى الموظفين .</a:t>
            </a:r>
            <a:endParaRPr lang="en-US" sz="3200" b="1" dirty="0" smtClean="0"/>
          </a:p>
          <a:p>
            <a:pPr lvl="0"/>
            <a:r>
              <a:rPr lang="ar-JO" sz="3200" b="1" dirty="0" smtClean="0"/>
              <a:t> </a:t>
            </a:r>
            <a:r>
              <a:rPr lang="ar-JO" sz="3200" b="1" dirty="0" smtClean="0">
                <a:solidFill>
                  <a:srgbClr val="7030A0"/>
                </a:solidFill>
              </a:rPr>
              <a:t>وضع خطة لإدارة المخاطر التي تتعرض لها الأصول و الموجدات المعرفية داخل </a:t>
            </a:r>
            <a:r>
              <a:rPr lang="ar-SA" sz="3200" b="1" dirty="0" smtClean="0">
                <a:solidFill>
                  <a:srgbClr val="7030A0"/>
                </a:solidFill>
              </a:rPr>
              <a:t>الجامعة</a:t>
            </a:r>
            <a:r>
              <a:rPr lang="ar-JO" sz="3200" b="1" dirty="0" smtClean="0">
                <a:solidFill>
                  <a:srgbClr val="7030A0"/>
                </a:solidFill>
              </a:rPr>
              <a:t>.</a:t>
            </a:r>
            <a:endParaRPr lang="en-US" sz="3200" b="1" dirty="0" smtClean="0">
              <a:solidFill>
                <a:srgbClr val="7030A0"/>
              </a:solidFill>
            </a:endParaRPr>
          </a:p>
          <a:p>
            <a:pPr lvl="0"/>
            <a:r>
              <a:rPr lang="ar-JO" sz="3200" b="1" dirty="0" smtClean="0"/>
              <a:t> تطوير نظام الاتصالات الداخلية </a:t>
            </a:r>
            <a:r>
              <a:rPr lang="ar-JO" sz="3200" b="1" dirty="0" err="1" smtClean="0"/>
              <a:t>و</a:t>
            </a:r>
            <a:r>
              <a:rPr lang="ar-JO" sz="3200" b="1" dirty="0" smtClean="0"/>
              <a:t> الخارجية بما يساهم في نشر </a:t>
            </a:r>
            <a:r>
              <a:rPr lang="ar-JO" sz="3200" b="1" dirty="0" err="1" smtClean="0"/>
              <a:t>و</a:t>
            </a:r>
            <a:r>
              <a:rPr lang="ar-JO" sz="3200" b="1" dirty="0" smtClean="0"/>
              <a:t> تعميم المعرفة داخل </a:t>
            </a:r>
            <a:r>
              <a:rPr lang="ar-SA" sz="3200" b="1" dirty="0" smtClean="0"/>
              <a:t>الجامعة</a:t>
            </a:r>
            <a:r>
              <a:rPr lang="ar-JO" sz="3200" b="1" dirty="0" smtClean="0"/>
              <a:t> و خارجها . </a:t>
            </a:r>
            <a:endParaRPr lang="en-US" sz="3200" b="1" dirty="0" smtClean="0"/>
          </a:p>
          <a:p>
            <a:endParaRPr lang="ar-SA" dirty="0"/>
          </a:p>
        </p:txBody>
      </p:sp>
      <p:pic>
        <p:nvPicPr>
          <p:cNvPr id="6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48" y="285728"/>
            <a:ext cx="1071570" cy="11429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2357422" y="2967335"/>
            <a:ext cx="52864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ar-JO" sz="5400" b="1" dirty="0" smtClean="0">
                <a:solidFill>
                  <a:schemeClr val="accent4">
                    <a:lumMod val="75000"/>
                  </a:schemeClr>
                </a:solidFill>
              </a:rPr>
              <a:t>سياسات إدارة المعرفة </a:t>
            </a:r>
            <a:endParaRPr lang="en-US" sz="4400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5720" y="428604"/>
            <a:ext cx="8572560" cy="55707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dirty="0" smtClean="0"/>
              <a:t> </a:t>
            </a:r>
            <a:r>
              <a:rPr lang="ar-SA" dirty="0" smtClean="0"/>
              <a:t>                      </a:t>
            </a:r>
            <a:r>
              <a:rPr lang="ar-JO" sz="3200" b="1" u="sng" dirty="0" smtClean="0"/>
              <a:t>سياسات وبرامج للاستثمار الأمثل </a:t>
            </a:r>
            <a:r>
              <a:rPr lang="ar-JO" sz="3200" b="1" u="sng" dirty="0" smtClean="0">
                <a:solidFill>
                  <a:srgbClr val="C00000"/>
                </a:solidFill>
              </a:rPr>
              <a:t>لرأس المال الفكري </a:t>
            </a:r>
            <a:endParaRPr lang="ar-SA" sz="3200" b="1" u="sng" dirty="0" smtClean="0">
              <a:solidFill>
                <a:srgbClr val="C00000"/>
              </a:solidFill>
            </a:endParaRPr>
          </a:p>
          <a:p>
            <a:endParaRPr lang="ar-SA" sz="3200" b="1" dirty="0" smtClean="0"/>
          </a:p>
          <a:p>
            <a:endParaRPr lang="ar-SA" sz="3200" b="1" dirty="0" smtClean="0"/>
          </a:p>
          <a:p>
            <a:r>
              <a:rPr lang="ar-JO" sz="3200" b="1" dirty="0" smtClean="0"/>
              <a:t>تطوير قاعدة معلومات للمصادر </a:t>
            </a:r>
            <a:r>
              <a:rPr lang="ar-JO" sz="3200" b="1" dirty="0" err="1" smtClean="0"/>
              <a:t>و</a:t>
            </a:r>
            <a:r>
              <a:rPr lang="ar-JO" sz="3200" b="1" dirty="0" smtClean="0"/>
              <a:t> الخبرات البشرية المتوفرة في ال</a:t>
            </a:r>
            <a:r>
              <a:rPr lang="ar-SA" sz="3200" b="1" dirty="0" smtClean="0"/>
              <a:t>جامعة</a:t>
            </a:r>
            <a:r>
              <a:rPr lang="ar-JO" sz="3200" b="1" dirty="0" smtClean="0"/>
              <a:t> . </a:t>
            </a:r>
            <a:endParaRPr lang="ar-SA" sz="3200" b="1" dirty="0" smtClean="0"/>
          </a:p>
          <a:p>
            <a:r>
              <a:rPr lang="ar-JO" sz="3200" b="1" dirty="0" smtClean="0"/>
              <a:t>توفير عدد من الخدمات الالكترونية للعاملين بما يسمح لهم الحوار والمناقشة والتعلم الذاتي </a:t>
            </a:r>
            <a:r>
              <a:rPr lang="ar-JO" sz="3200" b="1" dirty="0" err="1" smtClean="0"/>
              <a:t>و</a:t>
            </a:r>
            <a:r>
              <a:rPr lang="ar-JO" sz="3200" b="1" dirty="0" smtClean="0"/>
              <a:t> التراسل الالكتروني ( خدمة الانترنت </a:t>
            </a:r>
            <a:r>
              <a:rPr lang="ar-JO" sz="3200" b="1" dirty="0" err="1" smtClean="0"/>
              <a:t>و</a:t>
            </a:r>
            <a:r>
              <a:rPr lang="ar-JO" sz="3200" b="1" dirty="0" smtClean="0"/>
              <a:t> الإنترانت  ) . </a:t>
            </a:r>
            <a:endParaRPr lang="ar-SA" sz="3200" b="1" dirty="0" smtClean="0"/>
          </a:p>
          <a:p>
            <a:r>
              <a:rPr lang="ar-JO" sz="3200" b="1" dirty="0" smtClean="0"/>
              <a:t>استحداث يوم ثقافي شهري لمناقشة الأفكار داخل </a:t>
            </a:r>
            <a:r>
              <a:rPr lang="ar-JO" sz="3200" b="1" dirty="0" err="1" smtClean="0"/>
              <a:t>ال</a:t>
            </a:r>
            <a:r>
              <a:rPr lang="ar-SA" sz="3200" b="1" dirty="0" smtClean="0"/>
              <a:t>جامعة</a:t>
            </a:r>
            <a:r>
              <a:rPr lang="ar-JO" sz="3200" b="1" dirty="0" smtClean="0"/>
              <a:t> و استضافة أشخاص من الخارج ذو علاقة بعمل </a:t>
            </a:r>
            <a:r>
              <a:rPr lang="ar-JO" sz="3200" b="1" dirty="0" err="1" smtClean="0"/>
              <a:t>ال</a:t>
            </a:r>
            <a:r>
              <a:rPr lang="ar-SA" sz="3200" b="1" dirty="0" smtClean="0"/>
              <a:t>جامعة</a:t>
            </a:r>
            <a:r>
              <a:rPr lang="ar-JO" sz="3200" b="1" dirty="0" smtClean="0"/>
              <a:t> . </a:t>
            </a:r>
            <a:endParaRPr lang="en-US" sz="3200" b="1" dirty="0" smtClean="0"/>
          </a:p>
          <a:p>
            <a:r>
              <a:rPr lang="ar-JO" dirty="0" smtClean="0"/>
              <a:t> </a:t>
            </a:r>
            <a:endParaRPr lang="en-US" sz="1600" dirty="0" smtClean="0"/>
          </a:p>
          <a:p>
            <a:endParaRPr lang="ar-SA" dirty="0"/>
          </a:p>
        </p:txBody>
      </p:sp>
      <p:pic>
        <p:nvPicPr>
          <p:cNvPr id="6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3834" y="714356"/>
            <a:ext cx="1071570" cy="11429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5720" y="428604"/>
            <a:ext cx="8572560" cy="523220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JO" dirty="0" smtClean="0"/>
              <a:t> </a:t>
            </a:r>
            <a:r>
              <a:rPr lang="ar-JO" sz="3200" b="1" u="sng" dirty="0" smtClean="0"/>
              <a:t>سياسات وبرامج للاستثمار الأمثل </a:t>
            </a:r>
            <a:r>
              <a:rPr lang="ar-JO" sz="3200" b="1" u="sng" dirty="0" smtClean="0">
                <a:solidFill>
                  <a:srgbClr val="C00000"/>
                </a:solidFill>
              </a:rPr>
              <a:t>لرأس المال الفكري </a:t>
            </a:r>
            <a:endParaRPr lang="ar-SA" sz="3200" b="1" u="sng" dirty="0" smtClean="0">
              <a:solidFill>
                <a:srgbClr val="C00000"/>
              </a:solidFill>
            </a:endParaRPr>
          </a:p>
          <a:p>
            <a:endParaRPr lang="en-US" sz="3200" u="sng" dirty="0" smtClean="0"/>
          </a:p>
          <a:p>
            <a:pPr lvl="1"/>
            <a:endParaRPr lang="ar-SA" sz="36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lvl="1"/>
            <a:r>
              <a:rPr lang="ar-JO" sz="3600" b="1" dirty="0" smtClean="0">
                <a:solidFill>
                  <a:schemeClr val="accent4">
                    <a:lumMod val="75000"/>
                  </a:schemeClr>
                </a:solidFill>
              </a:rPr>
              <a:t>عقد البرامج </a:t>
            </a:r>
            <a:r>
              <a:rPr lang="ar-JO" sz="3600" b="1" dirty="0" err="1" smtClean="0">
                <a:solidFill>
                  <a:schemeClr val="accent4">
                    <a:lumMod val="75000"/>
                  </a:schemeClr>
                </a:solidFill>
              </a:rPr>
              <a:t>و</a:t>
            </a:r>
            <a:r>
              <a:rPr lang="ar-JO" sz="3600" b="1" dirty="0" smtClean="0">
                <a:solidFill>
                  <a:schemeClr val="accent4">
                    <a:lumMod val="75000"/>
                  </a:schemeClr>
                </a:solidFill>
              </a:rPr>
              <a:t> الندوات </a:t>
            </a:r>
            <a:r>
              <a:rPr lang="ar-JO" sz="3600" b="1" dirty="0" err="1" smtClean="0">
                <a:solidFill>
                  <a:schemeClr val="accent4">
                    <a:lumMod val="75000"/>
                  </a:schemeClr>
                </a:solidFill>
              </a:rPr>
              <a:t>و</a:t>
            </a:r>
            <a:r>
              <a:rPr lang="ar-JO" sz="3600" b="1" dirty="0" smtClean="0">
                <a:solidFill>
                  <a:schemeClr val="accent4">
                    <a:lumMod val="75000"/>
                  </a:schemeClr>
                </a:solidFill>
              </a:rPr>
              <a:t> الفعاليات الخاصة بإدارة المعرفة </a:t>
            </a:r>
            <a:r>
              <a:rPr lang="ar-JO" sz="3600" b="1" dirty="0" err="1" smtClean="0">
                <a:solidFill>
                  <a:schemeClr val="accent4">
                    <a:lumMod val="75000"/>
                  </a:schemeClr>
                </a:solidFill>
              </a:rPr>
              <a:t>و</a:t>
            </a:r>
            <a:r>
              <a:rPr lang="ar-JO" sz="3600" b="1" dirty="0" smtClean="0">
                <a:solidFill>
                  <a:schemeClr val="accent4">
                    <a:lumMod val="75000"/>
                  </a:schemeClr>
                </a:solidFill>
              </a:rPr>
              <a:t> المشاركة </a:t>
            </a:r>
            <a:r>
              <a:rPr lang="ar-JO" sz="3600" b="1" dirty="0" err="1" smtClean="0">
                <a:solidFill>
                  <a:schemeClr val="accent4">
                    <a:lumMod val="75000"/>
                  </a:schemeClr>
                </a:solidFill>
              </a:rPr>
              <a:t>بها</a:t>
            </a:r>
            <a:r>
              <a:rPr lang="ar-JO" sz="3600" b="1" dirty="0" smtClean="0">
                <a:solidFill>
                  <a:schemeClr val="accent4">
                    <a:lumMod val="75000"/>
                  </a:schemeClr>
                </a:solidFill>
              </a:rPr>
              <a:t> .</a:t>
            </a:r>
            <a:endParaRPr lang="en-US" sz="36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lvl="1"/>
            <a:r>
              <a:rPr lang="ar-JO" sz="3600" b="1" dirty="0" smtClean="0">
                <a:solidFill>
                  <a:srgbClr val="0070C0"/>
                </a:solidFill>
              </a:rPr>
              <a:t>المشاركة بالمؤتمرات المحلية </a:t>
            </a:r>
            <a:r>
              <a:rPr lang="ar-JO" sz="3600" b="1" dirty="0" err="1" smtClean="0">
                <a:solidFill>
                  <a:srgbClr val="0070C0"/>
                </a:solidFill>
              </a:rPr>
              <a:t>و</a:t>
            </a:r>
            <a:r>
              <a:rPr lang="ar-JO" sz="3600" b="1" dirty="0" smtClean="0">
                <a:solidFill>
                  <a:srgbClr val="0070C0"/>
                </a:solidFill>
              </a:rPr>
              <a:t> الدولية المتعلقة بإدارة المعرفة .</a:t>
            </a:r>
            <a:endParaRPr lang="en-US" sz="3600" b="1" dirty="0" smtClean="0">
              <a:solidFill>
                <a:srgbClr val="0070C0"/>
              </a:solidFill>
            </a:endParaRPr>
          </a:p>
          <a:p>
            <a:pPr lvl="1"/>
            <a:r>
              <a:rPr lang="ar-JO" sz="3600" b="1" dirty="0" smtClean="0">
                <a:solidFill>
                  <a:schemeClr val="accent4">
                    <a:lumMod val="75000"/>
                  </a:schemeClr>
                </a:solidFill>
              </a:rPr>
              <a:t>توفير المراجع </a:t>
            </a:r>
            <a:r>
              <a:rPr lang="ar-JO" sz="3600" b="1" dirty="0" err="1" smtClean="0">
                <a:solidFill>
                  <a:schemeClr val="accent4">
                    <a:lumMod val="75000"/>
                  </a:schemeClr>
                </a:solidFill>
              </a:rPr>
              <a:t>و</a:t>
            </a:r>
            <a:r>
              <a:rPr lang="ar-JO" sz="3600" b="1" dirty="0" smtClean="0">
                <a:solidFill>
                  <a:schemeClr val="accent4">
                    <a:lumMod val="75000"/>
                  </a:schemeClr>
                </a:solidFill>
              </a:rPr>
              <a:t> الدوريات الخاصة بالمعرفة .</a:t>
            </a:r>
            <a:endParaRPr lang="en-US" sz="36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ar-JO" sz="3600" dirty="0" smtClean="0"/>
              <a:t> </a:t>
            </a:r>
            <a:endParaRPr lang="en-US" sz="3600" dirty="0" smtClean="0"/>
          </a:p>
          <a:p>
            <a:endParaRPr lang="ar-SA" dirty="0"/>
          </a:p>
        </p:txBody>
      </p:sp>
      <p:pic>
        <p:nvPicPr>
          <p:cNvPr id="6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72430" y="928670"/>
            <a:ext cx="1071570" cy="11429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5720" y="357166"/>
            <a:ext cx="8572560" cy="449353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JO" sz="3600" b="1" u="sng" dirty="0" smtClean="0">
                <a:solidFill>
                  <a:schemeClr val="accent4">
                    <a:lumMod val="75000"/>
                  </a:schemeClr>
                </a:solidFill>
              </a:rPr>
              <a:t>سياسات وبرامج </a:t>
            </a:r>
            <a:r>
              <a:rPr lang="ar-JO" sz="3600" b="1" u="sng" dirty="0" smtClean="0">
                <a:solidFill>
                  <a:srgbClr val="C00000"/>
                </a:solidFill>
              </a:rPr>
              <a:t>لإدارة المعرفة</a:t>
            </a:r>
            <a:endParaRPr lang="ar-SA" sz="3600" b="1" u="sng" dirty="0" smtClean="0">
              <a:solidFill>
                <a:srgbClr val="C00000"/>
              </a:solidFill>
            </a:endParaRPr>
          </a:p>
          <a:p>
            <a:endParaRPr lang="ar-SA" sz="3600" b="1" u="sng" dirty="0" smtClean="0">
              <a:solidFill>
                <a:schemeClr val="accent4">
                  <a:lumMod val="75000"/>
                </a:schemeClr>
              </a:solidFill>
            </a:endParaRPr>
          </a:p>
          <a:p>
            <a:endParaRPr lang="ar-SA" sz="3600" b="1" u="sng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ar-JO" sz="3200" b="1" dirty="0" smtClean="0"/>
              <a:t>دمج الخطة التدريبية على إدارة المعرفة ضمن الخطة التدريبية </a:t>
            </a:r>
            <a:r>
              <a:rPr lang="ar-JO" sz="3200" b="1" dirty="0" err="1" smtClean="0"/>
              <a:t>لل</a:t>
            </a:r>
            <a:r>
              <a:rPr lang="ar-SA" sz="3200" b="1" dirty="0" smtClean="0"/>
              <a:t>جامعة .</a:t>
            </a:r>
          </a:p>
          <a:p>
            <a:r>
              <a:rPr lang="ar-JO" sz="3200" b="1" dirty="0" smtClean="0"/>
              <a:t> إعداد  منهاج خاص للتدريب على إدارة المعرفة .</a:t>
            </a:r>
            <a:endParaRPr lang="ar-SA" sz="3200" b="1" dirty="0" smtClean="0"/>
          </a:p>
          <a:p>
            <a:r>
              <a:rPr lang="ar-JO" sz="3200" b="1" dirty="0" smtClean="0"/>
              <a:t>منح الحوافز على المشاركة بجميع فعاليات  وأنشطة المعرفة .  </a:t>
            </a:r>
            <a:endParaRPr lang="ar-SA" sz="3200" b="1" dirty="0" smtClean="0"/>
          </a:p>
          <a:p>
            <a:r>
              <a:rPr lang="ar-JO" sz="3200" b="1" dirty="0" smtClean="0"/>
              <a:t> تبني فكرة الإبداع عن طريق تدفق الأفكار بحرية . </a:t>
            </a:r>
            <a:endParaRPr lang="en-US" sz="3200" b="1" dirty="0" smtClean="0"/>
          </a:p>
          <a:p>
            <a:endParaRPr lang="ar-SA" dirty="0"/>
          </a:p>
        </p:txBody>
      </p:sp>
      <p:pic>
        <p:nvPicPr>
          <p:cNvPr id="6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206" y="500042"/>
            <a:ext cx="1071570" cy="11429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0" y="428604"/>
            <a:ext cx="8715404" cy="510909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JO" sz="2800" b="1" u="sng" dirty="0" smtClean="0"/>
              <a:t>سياسات وبرامج </a:t>
            </a:r>
            <a:r>
              <a:rPr lang="ar-JO" sz="2800" b="1" u="sng" dirty="0" smtClean="0">
                <a:solidFill>
                  <a:srgbClr val="C00000"/>
                </a:solidFill>
              </a:rPr>
              <a:t>لخطة الاتصالات الخارجية </a:t>
            </a:r>
            <a:endParaRPr lang="ar-SA" sz="2800" b="1" u="sng" dirty="0" smtClean="0">
              <a:solidFill>
                <a:srgbClr val="C00000"/>
              </a:solidFill>
            </a:endParaRPr>
          </a:p>
          <a:p>
            <a:pPr algn="ctr"/>
            <a:endParaRPr lang="ar-SA" sz="2800" b="1" u="sng" dirty="0" smtClean="0"/>
          </a:p>
          <a:p>
            <a:pPr algn="ctr"/>
            <a:endParaRPr lang="en-US" sz="2800" b="1" dirty="0" smtClean="0"/>
          </a:p>
          <a:p>
            <a:pPr lvl="1"/>
            <a:r>
              <a:rPr lang="ar-JO" sz="2800" b="1" dirty="0" smtClean="0"/>
              <a:t>إعداد قائمة بالجهات الخارجية </a:t>
            </a:r>
            <a:r>
              <a:rPr lang="ar-JO" sz="2800" b="1" dirty="0" err="1" smtClean="0"/>
              <a:t>و</a:t>
            </a:r>
            <a:r>
              <a:rPr lang="ar-JO" sz="2800" b="1" dirty="0" smtClean="0"/>
              <a:t> المحلية المتعاملة مع ال</a:t>
            </a:r>
            <a:r>
              <a:rPr lang="ar-SA" sz="2800" b="1" dirty="0" smtClean="0"/>
              <a:t>جامعة</a:t>
            </a:r>
            <a:r>
              <a:rPr lang="ar-JO" sz="2800" b="1" dirty="0" smtClean="0"/>
              <a:t> .</a:t>
            </a:r>
            <a:endParaRPr lang="en-US" sz="2800" b="1" dirty="0" smtClean="0"/>
          </a:p>
          <a:p>
            <a:pPr lvl="1"/>
            <a:r>
              <a:rPr lang="ar-JO" sz="2800" b="1" dirty="0" smtClean="0"/>
              <a:t>إصدار وتوزيع عدد من المطويات و المطبوعات ( البروشورات) </a:t>
            </a:r>
            <a:r>
              <a:rPr lang="ar-JO" sz="2800" b="1" dirty="0" err="1" smtClean="0"/>
              <a:t>و</a:t>
            </a:r>
            <a:r>
              <a:rPr lang="ar-JO" sz="2800" b="1" dirty="0" smtClean="0"/>
              <a:t> المواد الإعلامية .</a:t>
            </a:r>
            <a:endParaRPr lang="en-US" sz="2800" b="1" dirty="0" smtClean="0"/>
          </a:p>
          <a:p>
            <a:pPr lvl="1"/>
            <a:r>
              <a:rPr lang="ar-JO" sz="2800" b="1" dirty="0" smtClean="0"/>
              <a:t>إعداد وتوزيع أفلام وثائقية وتسجيلية عن ال</a:t>
            </a:r>
            <a:r>
              <a:rPr lang="ar-SA" sz="2800" b="1" dirty="0" smtClean="0"/>
              <a:t>جامعة</a:t>
            </a:r>
            <a:r>
              <a:rPr lang="ar-JO" sz="2800" b="1" dirty="0" smtClean="0"/>
              <a:t> .</a:t>
            </a:r>
            <a:endParaRPr lang="en-US" sz="2800" b="1" dirty="0" smtClean="0"/>
          </a:p>
          <a:p>
            <a:pPr lvl="1"/>
            <a:r>
              <a:rPr lang="ar-JO" sz="2800" b="1" dirty="0" smtClean="0"/>
              <a:t>نشر نشاطات </a:t>
            </a:r>
            <a:r>
              <a:rPr lang="ar-JO" sz="2800" b="1" dirty="0" err="1" smtClean="0"/>
              <a:t>و</a:t>
            </a:r>
            <a:r>
              <a:rPr lang="ar-JO" sz="2800" b="1" dirty="0" smtClean="0"/>
              <a:t> قرارات ال</a:t>
            </a:r>
            <a:r>
              <a:rPr lang="ar-SA" sz="2800" b="1" dirty="0" smtClean="0"/>
              <a:t>جامعة</a:t>
            </a:r>
            <a:r>
              <a:rPr lang="ar-JO" sz="2800" b="1" dirty="0" smtClean="0"/>
              <a:t> و تقارير الانجازات في كافة وسائل الإعلام ( المقروءة و المسموعة </a:t>
            </a:r>
            <a:r>
              <a:rPr lang="ar-JO" sz="2800" b="1" dirty="0" err="1" smtClean="0"/>
              <a:t>و</a:t>
            </a:r>
            <a:r>
              <a:rPr lang="ar-JO" sz="2800" b="1" dirty="0" smtClean="0"/>
              <a:t> المرئية )</a:t>
            </a:r>
            <a:endParaRPr lang="en-US" sz="2800" b="1" dirty="0" smtClean="0"/>
          </a:p>
          <a:p>
            <a:pPr lvl="1"/>
            <a:r>
              <a:rPr lang="ar-JO" sz="2800" b="1" dirty="0" smtClean="0"/>
              <a:t>توزيع التقرير السنوي إلى الجهة المستهدفة وإتاحته على الموقع الالكتروني </a:t>
            </a:r>
            <a:r>
              <a:rPr lang="ar-JO" sz="2800" b="1" dirty="0" err="1" smtClean="0"/>
              <a:t>لل</a:t>
            </a:r>
            <a:r>
              <a:rPr lang="ar-SA" sz="2800" b="1" dirty="0" smtClean="0"/>
              <a:t>جامعة</a:t>
            </a:r>
            <a:r>
              <a:rPr lang="ar-JO" sz="2800" b="1" dirty="0" smtClean="0"/>
              <a:t> .</a:t>
            </a:r>
            <a:endParaRPr lang="en-US" sz="2800" b="1" dirty="0" smtClean="0"/>
          </a:p>
          <a:p>
            <a:endParaRPr lang="ar-SA" dirty="0"/>
          </a:p>
        </p:txBody>
      </p:sp>
      <p:pic>
        <p:nvPicPr>
          <p:cNvPr id="6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206" y="500042"/>
            <a:ext cx="1071570" cy="11429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0" y="428604"/>
            <a:ext cx="8715404" cy="467820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JO" sz="2800" b="1" dirty="0" smtClean="0"/>
              <a:t>سياسات وبرامج </a:t>
            </a:r>
            <a:r>
              <a:rPr lang="ar-JO" sz="2800" b="1" u="sng" dirty="0" smtClean="0">
                <a:solidFill>
                  <a:srgbClr val="C00000"/>
                </a:solidFill>
              </a:rPr>
              <a:t>لخطة الاتصالات الخارجية </a:t>
            </a:r>
            <a:endParaRPr lang="en-US" sz="2800" b="1" u="sng" dirty="0" smtClean="0">
              <a:solidFill>
                <a:srgbClr val="C00000"/>
              </a:solidFill>
            </a:endParaRPr>
          </a:p>
          <a:p>
            <a:pPr lvl="1"/>
            <a:endParaRPr lang="ar-SA" sz="2800" b="1" dirty="0" smtClean="0"/>
          </a:p>
          <a:p>
            <a:pPr lvl="1"/>
            <a:endParaRPr lang="ar-SA" sz="2800" b="1" dirty="0" smtClean="0"/>
          </a:p>
          <a:p>
            <a:pPr lvl="1"/>
            <a:r>
              <a:rPr lang="ar-JO" sz="2800" b="1" dirty="0" smtClean="0"/>
              <a:t>تنظيم ندوات وورش عمل للتعريف بانجازات </a:t>
            </a:r>
            <a:r>
              <a:rPr lang="ar-JO" sz="2800" b="1" dirty="0" err="1" smtClean="0"/>
              <a:t>و</a:t>
            </a:r>
            <a:r>
              <a:rPr lang="ar-JO" sz="2800" b="1" dirty="0" smtClean="0"/>
              <a:t> أهداف و خدمات ال</a:t>
            </a:r>
            <a:r>
              <a:rPr lang="ar-SA" sz="2800" b="1" dirty="0" smtClean="0"/>
              <a:t>جامعة</a:t>
            </a:r>
            <a:r>
              <a:rPr lang="ar-JO" sz="2800" b="1" dirty="0" smtClean="0"/>
              <a:t>. </a:t>
            </a:r>
            <a:endParaRPr lang="en-US" sz="2800" b="1" dirty="0" smtClean="0"/>
          </a:p>
          <a:p>
            <a:pPr lvl="1"/>
            <a:r>
              <a:rPr lang="ar-JO" sz="2800" b="1" dirty="0" smtClean="0"/>
              <a:t>متابعة ما يرد إلى صندوق الاقتراحات </a:t>
            </a:r>
            <a:r>
              <a:rPr lang="ar-JO" sz="2800" b="1" dirty="0" err="1" smtClean="0"/>
              <a:t>و</a:t>
            </a:r>
            <a:r>
              <a:rPr lang="ar-JO" sz="2800" b="1" dirty="0" smtClean="0"/>
              <a:t> الأخذ بتغذيتهم الراجعة . </a:t>
            </a:r>
            <a:endParaRPr lang="en-US" sz="2800" b="1" dirty="0" smtClean="0"/>
          </a:p>
          <a:p>
            <a:pPr lvl="1"/>
            <a:r>
              <a:rPr lang="ar-JO" sz="2800" b="1" dirty="0" smtClean="0"/>
              <a:t>تصميم استبيان لقياس مدى </a:t>
            </a:r>
            <a:r>
              <a:rPr lang="ar-JO" sz="2800" b="1" dirty="0" err="1" smtClean="0"/>
              <a:t>رضى</a:t>
            </a:r>
            <a:r>
              <a:rPr lang="ar-JO" sz="2800" b="1" dirty="0" smtClean="0"/>
              <a:t> متلقي الخدمة ويتم تحليلها </a:t>
            </a:r>
            <a:r>
              <a:rPr lang="ar-JO" sz="2800" b="1" dirty="0" err="1" smtClean="0"/>
              <a:t>و</a:t>
            </a:r>
            <a:r>
              <a:rPr lang="ar-JO" sz="2800" b="1" dirty="0" smtClean="0"/>
              <a:t> الخروج بنتائجها وتوصياتها كل 6 شهور .</a:t>
            </a:r>
            <a:endParaRPr lang="en-US" sz="2800" b="1" dirty="0" smtClean="0"/>
          </a:p>
          <a:p>
            <a:pPr lvl="1"/>
            <a:r>
              <a:rPr lang="ar-JO" sz="2800" b="1" dirty="0" smtClean="0"/>
              <a:t>تطوير مكتب خدمة الجمهور </a:t>
            </a:r>
            <a:r>
              <a:rPr lang="ar-JO" sz="2800" b="1" dirty="0" err="1" smtClean="0"/>
              <a:t>و</a:t>
            </a:r>
            <a:r>
              <a:rPr lang="ar-JO" sz="2800" b="1" dirty="0" smtClean="0"/>
              <a:t> تزويده بكوادر مؤهلة . </a:t>
            </a:r>
            <a:endParaRPr lang="en-US" sz="2800" b="1" dirty="0" smtClean="0"/>
          </a:p>
          <a:p>
            <a:pPr lvl="1"/>
            <a:r>
              <a:rPr lang="ar-JO" sz="2800" b="1" dirty="0" smtClean="0"/>
              <a:t>تطوير الموقع الالكتروني والسعي للوصول إلى الحكومة الالكترونية . </a:t>
            </a:r>
            <a:endParaRPr lang="en-US" sz="2800" b="1" dirty="0" smtClean="0"/>
          </a:p>
          <a:p>
            <a:endParaRPr lang="ar-SA" dirty="0"/>
          </a:p>
        </p:txBody>
      </p:sp>
      <p:pic>
        <p:nvPicPr>
          <p:cNvPr id="6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285728"/>
            <a:ext cx="857256" cy="9286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5720" y="571480"/>
            <a:ext cx="864399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dirty="0" smtClean="0"/>
              <a:t> </a:t>
            </a:r>
            <a:endParaRPr lang="en-US" dirty="0" smtClean="0"/>
          </a:p>
          <a:p>
            <a:endParaRPr lang="ar-SA" dirty="0"/>
          </a:p>
        </p:txBody>
      </p:sp>
      <p:pic>
        <p:nvPicPr>
          <p:cNvPr id="6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357166"/>
            <a:ext cx="857256" cy="928694"/>
          </a:xfrm>
          <a:prstGeom prst="rect">
            <a:avLst/>
          </a:prstGeom>
          <a:noFill/>
        </p:spPr>
      </p:pic>
      <p:sp>
        <p:nvSpPr>
          <p:cNvPr id="7" name="مربع نص 6"/>
          <p:cNvSpPr txBox="1"/>
          <p:nvPr/>
        </p:nvSpPr>
        <p:spPr>
          <a:xfrm>
            <a:off x="142844" y="357166"/>
            <a:ext cx="8643998" cy="57861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/>
            <a:r>
              <a:rPr lang="ar-SA" b="1" dirty="0" smtClean="0"/>
              <a:t>	</a:t>
            </a:r>
            <a:r>
              <a:rPr lang="ar-SA" sz="2800" b="1" u="sng" dirty="0" smtClean="0">
                <a:solidFill>
                  <a:srgbClr val="C00000"/>
                </a:solidFill>
              </a:rPr>
              <a:t>أهداف الاتصالات الخارجية</a:t>
            </a:r>
          </a:p>
          <a:p>
            <a:pPr lvl="0"/>
            <a:endParaRPr lang="ar-SA" b="1" dirty="0" smtClean="0"/>
          </a:p>
          <a:p>
            <a:pPr lvl="0"/>
            <a:endParaRPr lang="ar-SA" b="1" dirty="0" smtClean="0"/>
          </a:p>
          <a:p>
            <a:pPr lvl="0"/>
            <a:r>
              <a:rPr lang="ar-JO" sz="2800" b="1" dirty="0" smtClean="0">
                <a:solidFill>
                  <a:srgbClr val="C00000"/>
                </a:solidFill>
              </a:rPr>
              <a:t>إيصال صورة عن </a:t>
            </a:r>
            <a:r>
              <a:rPr lang="ar-SA" sz="2800" b="1" dirty="0" smtClean="0">
                <a:solidFill>
                  <a:srgbClr val="C00000"/>
                </a:solidFill>
              </a:rPr>
              <a:t>الجامعة</a:t>
            </a:r>
            <a:r>
              <a:rPr lang="ar-JO" sz="2800" b="1" dirty="0" smtClean="0">
                <a:solidFill>
                  <a:srgbClr val="C00000"/>
                </a:solidFill>
              </a:rPr>
              <a:t>إلى كافة الجهات الخارجية بما يحقق زيادة الوعي بأهمية ودور </a:t>
            </a:r>
            <a:r>
              <a:rPr lang="ar-SA" sz="2800" b="1" dirty="0" smtClean="0">
                <a:solidFill>
                  <a:srgbClr val="C00000"/>
                </a:solidFill>
              </a:rPr>
              <a:t>الجامعة</a:t>
            </a:r>
            <a:r>
              <a:rPr lang="ar-JO" sz="2800" b="1" dirty="0" smtClean="0">
                <a:solidFill>
                  <a:srgbClr val="C00000"/>
                </a:solidFill>
              </a:rPr>
              <a:t> في </a:t>
            </a:r>
            <a:r>
              <a:rPr lang="ar-SA" sz="2800" b="1" dirty="0" smtClean="0">
                <a:solidFill>
                  <a:srgbClr val="C00000"/>
                </a:solidFill>
              </a:rPr>
              <a:t>التعليم وتنمية المجتمع </a:t>
            </a:r>
            <a:r>
              <a:rPr lang="ar-JO" sz="2800" b="1" dirty="0" smtClean="0">
                <a:solidFill>
                  <a:srgbClr val="C00000"/>
                </a:solidFill>
              </a:rPr>
              <a:t>والتحديات التي تواجهها .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r>
              <a:rPr lang="ar-JO" sz="2800" b="1" dirty="0" smtClean="0">
                <a:solidFill>
                  <a:srgbClr val="002060"/>
                </a:solidFill>
              </a:rPr>
              <a:t> إبقاء متلقي الخدمة والمتعاملين مع </a:t>
            </a:r>
            <a:r>
              <a:rPr lang="ar-SA" sz="2800" b="1" dirty="0" smtClean="0">
                <a:solidFill>
                  <a:srgbClr val="002060"/>
                </a:solidFill>
              </a:rPr>
              <a:t>الجامعة</a:t>
            </a:r>
            <a:r>
              <a:rPr lang="ar-JO" sz="2800" b="1" dirty="0" smtClean="0">
                <a:solidFill>
                  <a:srgbClr val="002060"/>
                </a:solidFill>
              </a:rPr>
              <a:t> على أهم أنشطة </a:t>
            </a:r>
            <a:r>
              <a:rPr lang="ar-SA" sz="2800" b="1" dirty="0" smtClean="0">
                <a:solidFill>
                  <a:srgbClr val="002060"/>
                </a:solidFill>
              </a:rPr>
              <a:t>الجامعة</a:t>
            </a:r>
            <a:r>
              <a:rPr lang="ar-JO" sz="2800" b="1" dirty="0" smtClean="0">
                <a:solidFill>
                  <a:srgbClr val="002060"/>
                </a:solidFill>
              </a:rPr>
              <a:t> وإنجازاتها والتغيرات التي تؤثر </a:t>
            </a:r>
            <a:r>
              <a:rPr lang="ar-SA" sz="2800" b="1" dirty="0" smtClean="0">
                <a:solidFill>
                  <a:srgbClr val="002060"/>
                </a:solidFill>
              </a:rPr>
              <a:t>عليها</a:t>
            </a:r>
            <a:r>
              <a:rPr lang="ar-JO" sz="2800" b="1" dirty="0" smtClean="0">
                <a:solidFill>
                  <a:srgbClr val="002060"/>
                </a:solidFill>
              </a:rPr>
              <a:t>.</a:t>
            </a:r>
            <a:endParaRPr lang="en-US" sz="2800" b="1" dirty="0" smtClean="0">
              <a:solidFill>
                <a:srgbClr val="002060"/>
              </a:solidFill>
            </a:endParaRPr>
          </a:p>
          <a:p>
            <a:r>
              <a:rPr lang="ar-JO" sz="2800" b="1" dirty="0" smtClean="0"/>
              <a:t> </a:t>
            </a:r>
            <a:r>
              <a:rPr lang="ar-JO" sz="2800" b="1" dirty="0" smtClean="0">
                <a:solidFill>
                  <a:srgbClr val="00B050"/>
                </a:solidFill>
              </a:rPr>
              <a:t>توفير قاعدة بيانات ومعلومات حديثة ودقيقة وبصورة شفافة عن كافة خدمات </a:t>
            </a:r>
            <a:r>
              <a:rPr lang="ar-SA" sz="2800" b="1" dirty="0" smtClean="0">
                <a:solidFill>
                  <a:srgbClr val="00B050"/>
                </a:solidFill>
              </a:rPr>
              <a:t>الجامعة</a:t>
            </a:r>
            <a:r>
              <a:rPr lang="ar-JO" sz="2800" b="1" dirty="0" smtClean="0">
                <a:solidFill>
                  <a:srgbClr val="00B050"/>
                </a:solidFill>
              </a:rPr>
              <a:t> والعمليات والإجراءات والسياسات العامة </a:t>
            </a:r>
            <a:r>
              <a:rPr lang="ar-SA" sz="2800" b="1" dirty="0" smtClean="0">
                <a:solidFill>
                  <a:srgbClr val="00B050"/>
                </a:solidFill>
              </a:rPr>
              <a:t>للجامعة</a:t>
            </a:r>
            <a:r>
              <a:rPr lang="ar-JO" sz="2800" b="1" dirty="0" smtClean="0">
                <a:solidFill>
                  <a:srgbClr val="00B050"/>
                </a:solidFill>
              </a:rPr>
              <a:t> .</a:t>
            </a:r>
            <a:endParaRPr lang="en-US" sz="2800" b="1" dirty="0" smtClean="0">
              <a:solidFill>
                <a:srgbClr val="00B050"/>
              </a:solidFill>
            </a:endParaRPr>
          </a:p>
          <a:p>
            <a:r>
              <a:rPr lang="ar-JO" sz="2800" b="1" dirty="0" smtClean="0"/>
              <a:t> </a:t>
            </a:r>
            <a:r>
              <a:rPr lang="ar-JO" sz="2800" b="1" dirty="0" smtClean="0">
                <a:solidFill>
                  <a:srgbClr val="0070C0"/>
                </a:solidFill>
              </a:rPr>
              <a:t>توفير مجموعة الأنظمة والقوانين والتعليمات </a:t>
            </a:r>
            <a:r>
              <a:rPr lang="ar-SA" sz="2800" b="1" dirty="0" smtClean="0">
                <a:solidFill>
                  <a:srgbClr val="0070C0"/>
                </a:solidFill>
              </a:rPr>
              <a:t>المنظمة</a:t>
            </a:r>
            <a:r>
              <a:rPr lang="ar-JO" sz="2800" b="1" dirty="0" smtClean="0">
                <a:solidFill>
                  <a:srgbClr val="0070C0"/>
                </a:solidFill>
              </a:rPr>
              <a:t> لعمل </a:t>
            </a:r>
            <a:r>
              <a:rPr lang="ar-SA" sz="2800" b="1" dirty="0" smtClean="0">
                <a:solidFill>
                  <a:srgbClr val="0070C0"/>
                </a:solidFill>
              </a:rPr>
              <a:t>الجامعة</a:t>
            </a:r>
            <a:r>
              <a:rPr lang="ar-JO" sz="2800" b="1" dirty="0" smtClean="0">
                <a:solidFill>
                  <a:srgbClr val="0070C0"/>
                </a:solidFill>
              </a:rPr>
              <a:t> لكافة الجهات الخارجية.</a:t>
            </a:r>
            <a:endParaRPr lang="en-US" sz="2800" b="1" dirty="0" smtClean="0">
              <a:solidFill>
                <a:srgbClr val="0070C0"/>
              </a:solidFill>
            </a:endParaRPr>
          </a:p>
          <a:p>
            <a:r>
              <a:rPr lang="ar-JO" dirty="0" smtClean="0"/>
              <a:t> </a:t>
            </a:r>
            <a:endParaRPr lang="en-US" dirty="0" smtClean="0"/>
          </a:p>
          <a:p>
            <a:r>
              <a:rPr lang="ar-JO" dirty="0" smtClean="0"/>
              <a:t> 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5720" y="571480"/>
            <a:ext cx="864399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dirty="0" smtClean="0"/>
              <a:t> </a:t>
            </a:r>
            <a:endParaRPr lang="en-US" dirty="0" smtClean="0"/>
          </a:p>
          <a:p>
            <a:endParaRPr lang="ar-SA" dirty="0"/>
          </a:p>
        </p:txBody>
      </p:sp>
      <p:pic>
        <p:nvPicPr>
          <p:cNvPr id="6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357166"/>
            <a:ext cx="857256" cy="928694"/>
          </a:xfrm>
          <a:prstGeom prst="rect">
            <a:avLst/>
          </a:prstGeom>
          <a:noFill/>
        </p:spPr>
      </p:pic>
      <p:sp>
        <p:nvSpPr>
          <p:cNvPr id="7" name="مربع نص 6"/>
          <p:cNvSpPr txBox="1"/>
          <p:nvPr/>
        </p:nvSpPr>
        <p:spPr>
          <a:xfrm>
            <a:off x="142844" y="357166"/>
            <a:ext cx="8643998" cy="569386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JO" dirty="0" smtClean="0"/>
              <a:t> </a:t>
            </a:r>
            <a:r>
              <a:rPr lang="ar-SA" sz="2800" b="1" u="sng" dirty="0" smtClean="0">
                <a:solidFill>
                  <a:srgbClr val="C00000"/>
                </a:solidFill>
              </a:rPr>
              <a:t> أهداف الاتصالات الخارجية</a:t>
            </a:r>
            <a:endParaRPr lang="en-US" sz="2800" dirty="0" smtClean="0"/>
          </a:p>
          <a:p>
            <a:pPr lvl="0"/>
            <a:endParaRPr lang="ar-SA" b="1" dirty="0" smtClean="0"/>
          </a:p>
          <a:p>
            <a:pPr lvl="0"/>
            <a:endParaRPr lang="ar-SA" b="1" dirty="0" smtClean="0"/>
          </a:p>
          <a:p>
            <a:pPr lvl="0"/>
            <a:r>
              <a:rPr lang="ar-JO" sz="2400" b="1" dirty="0" smtClean="0">
                <a:solidFill>
                  <a:srgbClr val="00B050"/>
                </a:solidFill>
              </a:rPr>
              <a:t>مد جسور التعاون مع مؤسسات البحث العلمي وتوفير قاعدة بيانات المؤسسة للباحثين والاستفادة من هذه المؤسسات ومخرجاتها بما ينعكس إيجابياً على عمل </a:t>
            </a:r>
            <a:r>
              <a:rPr lang="ar-SA" sz="2400" b="1" dirty="0" smtClean="0">
                <a:solidFill>
                  <a:srgbClr val="00B050"/>
                </a:solidFill>
              </a:rPr>
              <a:t>الجامعة</a:t>
            </a:r>
            <a:r>
              <a:rPr lang="ar-JO" sz="2400" b="1" dirty="0" smtClean="0">
                <a:solidFill>
                  <a:srgbClr val="00B050"/>
                </a:solidFill>
              </a:rPr>
              <a:t> .</a:t>
            </a:r>
            <a:endParaRPr lang="en-US" sz="2400" b="1" dirty="0" smtClean="0">
              <a:solidFill>
                <a:srgbClr val="00B050"/>
              </a:solidFill>
            </a:endParaRPr>
          </a:p>
          <a:p>
            <a:r>
              <a:rPr lang="ar-JO" sz="2400" b="1" dirty="0" smtClean="0"/>
              <a:t> </a:t>
            </a:r>
            <a:r>
              <a:rPr lang="ar-JO" sz="2400" b="1" dirty="0" smtClean="0">
                <a:solidFill>
                  <a:srgbClr val="7030A0"/>
                </a:solidFill>
              </a:rPr>
              <a:t>تقديم التقارير السنوية والتقارير المتخصصة وكافة المعلومات ذات العلاقة للمانحين والممولين بهدف توفير المنح والقروض الميسرة لتنفيذ مشاريع وخطط </a:t>
            </a:r>
            <a:r>
              <a:rPr lang="ar-SA" sz="2400" b="1" dirty="0" smtClean="0">
                <a:solidFill>
                  <a:srgbClr val="7030A0"/>
                </a:solidFill>
              </a:rPr>
              <a:t>الجامعة</a:t>
            </a:r>
            <a:r>
              <a:rPr lang="ar-JO" sz="2400" b="1" dirty="0" smtClean="0">
                <a:solidFill>
                  <a:srgbClr val="7030A0"/>
                </a:solidFill>
              </a:rPr>
              <a:t> .</a:t>
            </a:r>
            <a:endParaRPr lang="en-US" sz="2400" b="1" dirty="0" smtClean="0">
              <a:solidFill>
                <a:srgbClr val="7030A0"/>
              </a:solidFill>
            </a:endParaRPr>
          </a:p>
          <a:p>
            <a:r>
              <a:rPr lang="ar-JO" sz="2400" b="1" dirty="0" smtClean="0"/>
              <a:t> </a:t>
            </a:r>
            <a:r>
              <a:rPr lang="ar-JO" sz="2400" b="1" dirty="0" smtClean="0">
                <a:solidFill>
                  <a:srgbClr val="0070C0"/>
                </a:solidFill>
              </a:rPr>
              <a:t>تقديم المعلومات حول حاجات </a:t>
            </a:r>
            <a:r>
              <a:rPr lang="ar-SA" sz="2400" b="1" dirty="0" smtClean="0">
                <a:solidFill>
                  <a:srgbClr val="0070C0"/>
                </a:solidFill>
              </a:rPr>
              <a:t>الجامعة</a:t>
            </a:r>
            <a:r>
              <a:rPr lang="ar-JO" sz="2400" b="1" dirty="0" smtClean="0">
                <a:solidFill>
                  <a:srgbClr val="0070C0"/>
                </a:solidFill>
              </a:rPr>
              <a:t> من الخدمات والبضائع للموردين وبكل شفافية </a:t>
            </a:r>
            <a:endParaRPr lang="en-US" sz="2400" b="1" dirty="0" smtClean="0">
              <a:solidFill>
                <a:srgbClr val="0070C0"/>
              </a:solidFill>
            </a:endParaRPr>
          </a:p>
          <a:p>
            <a:r>
              <a:rPr lang="ar-JO" sz="2400" b="1" dirty="0" smtClean="0">
                <a:solidFill>
                  <a:srgbClr val="0070C0"/>
                </a:solidFill>
              </a:rPr>
              <a:t> تقديم المشورة الفنية والمالية والإدارية </a:t>
            </a:r>
            <a:r>
              <a:rPr lang="ar-SA" sz="2400" b="1" dirty="0" smtClean="0">
                <a:solidFill>
                  <a:srgbClr val="0070C0"/>
                </a:solidFill>
              </a:rPr>
              <a:t>للمستفيدين من طلبة وهيئة إدارية وهيئة التدريس</a:t>
            </a:r>
            <a:r>
              <a:rPr lang="ar-JO" sz="2400" b="1" dirty="0" smtClean="0">
                <a:solidFill>
                  <a:srgbClr val="0070C0"/>
                </a:solidFill>
              </a:rPr>
              <a:t> .</a:t>
            </a:r>
            <a:endParaRPr lang="en-US" sz="2400" b="1" dirty="0" smtClean="0">
              <a:solidFill>
                <a:srgbClr val="0070C0"/>
              </a:solidFill>
            </a:endParaRPr>
          </a:p>
          <a:p>
            <a:r>
              <a:rPr lang="ar-JO" sz="2400" b="1" dirty="0" smtClean="0">
                <a:solidFill>
                  <a:srgbClr val="C00000"/>
                </a:solidFill>
              </a:rPr>
              <a:t> التعاون الوثيق مع الوزارات والمؤسسات الحكومية ذات العلاقة بعمل </a:t>
            </a:r>
            <a:r>
              <a:rPr lang="ar-JO" sz="2400" b="1" dirty="0" err="1" smtClean="0">
                <a:solidFill>
                  <a:srgbClr val="C00000"/>
                </a:solidFill>
              </a:rPr>
              <a:t>ا</a:t>
            </a:r>
            <a:r>
              <a:rPr lang="ar-SA" sz="2400" b="1" dirty="0" smtClean="0">
                <a:solidFill>
                  <a:srgbClr val="C00000"/>
                </a:solidFill>
              </a:rPr>
              <a:t>لجامعة</a:t>
            </a:r>
            <a:r>
              <a:rPr lang="ar-JO" sz="2400" b="1" dirty="0" smtClean="0">
                <a:solidFill>
                  <a:srgbClr val="C00000"/>
                </a:solidFill>
              </a:rPr>
              <a:t> .</a:t>
            </a:r>
            <a:endParaRPr lang="ar-SA" sz="2400" b="1" dirty="0" smtClean="0">
              <a:solidFill>
                <a:srgbClr val="C00000"/>
              </a:solidFill>
            </a:endParaRPr>
          </a:p>
          <a:p>
            <a:pPr lvl="0"/>
            <a:r>
              <a:rPr lang="ar-JO" sz="2400" b="1" dirty="0" smtClean="0">
                <a:solidFill>
                  <a:srgbClr val="00B050"/>
                </a:solidFill>
              </a:rPr>
              <a:t>فتح آفاق التعاون والتنسيق مع مؤسسات المجتمع المدني </a:t>
            </a:r>
            <a:r>
              <a:rPr lang="ar-SA" sz="2400" b="1" dirty="0" smtClean="0">
                <a:solidFill>
                  <a:srgbClr val="00B050"/>
                </a:solidFill>
              </a:rPr>
              <a:t>من </a:t>
            </a:r>
            <a:r>
              <a:rPr lang="ar-JO" sz="2400" b="1" dirty="0" smtClean="0">
                <a:solidFill>
                  <a:srgbClr val="00B050"/>
                </a:solidFill>
              </a:rPr>
              <a:t>جمعيات خيرية ومنظمات غير حكومية وهيئات غير ربحية تعمل في قطاع </a:t>
            </a:r>
            <a:r>
              <a:rPr lang="ar-JO" sz="2400" b="1" dirty="0" err="1" smtClean="0">
                <a:solidFill>
                  <a:srgbClr val="00B050"/>
                </a:solidFill>
              </a:rPr>
              <a:t>ال</a:t>
            </a:r>
            <a:r>
              <a:rPr lang="ar-SA" sz="2400" b="1" dirty="0" smtClean="0">
                <a:solidFill>
                  <a:srgbClr val="00B050"/>
                </a:solidFill>
              </a:rPr>
              <a:t>تعليم</a:t>
            </a:r>
            <a:r>
              <a:rPr lang="ar-JO" sz="2400" b="1" dirty="0" smtClean="0">
                <a:solidFill>
                  <a:srgbClr val="00B050"/>
                </a:solidFill>
              </a:rPr>
              <a:t> .</a:t>
            </a:r>
            <a:endParaRPr lang="en-US" sz="2400" b="1" dirty="0" smtClean="0">
              <a:solidFill>
                <a:srgbClr val="00B050"/>
              </a:solidFill>
            </a:endParaRPr>
          </a:p>
          <a:p>
            <a:endParaRPr lang="en-US" sz="2400" b="1" dirty="0" smtClean="0">
              <a:solidFill>
                <a:srgbClr val="C00000"/>
              </a:solidFill>
            </a:endParaRPr>
          </a:p>
          <a:p>
            <a:r>
              <a:rPr lang="ar-JO" dirty="0" smtClean="0"/>
              <a:t> 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pic>
        <p:nvPicPr>
          <p:cNvPr id="77828" name="Picture 4" descr="http://t2.gstatic.com/images?q=tbn:ANd9GcRzGKb2hXhkXrAKf7uQVe82w631Bt50BExFZcp6iyluUUETshy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00174"/>
            <a:ext cx="5834053" cy="2457456"/>
          </a:xfrm>
          <a:prstGeom prst="rect">
            <a:avLst/>
          </a:prstGeom>
          <a:noFill/>
        </p:spPr>
      </p:pic>
      <p:sp>
        <p:nvSpPr>
          <p:cNvPr id="9" name="مستطيل 8"/>
          <p:cNvSpPr/>
          <p:nvPr/>
        </p:nvSpPr>
        <p:spPr>
          <a:xfrm>
            <a:off x="428596" y="1785925"/>
            <a:ext cx="414340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ar-SA" sz="28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  </a:t>
            </a:r>
            <a:r>
              <a:rPr lang="ar-SA" sz="3200" b="1" dirty="0" smtClean="0">
                <a:solidFill>
                  <a:srgbClr val="002060"/>
                </a:solidFill>
              </a:rPr>
              <a:t>وسائل وأدوات الاتصال الخارجي</a:t>
            </a:r>
            <a:endParaRPr lang="ar-SA" sz="3200" b="1" dirty="0">
              <a:solidFill>
                <a:srgbClr val="002060"/>
              </a:solidFill>
            </a:endParaRPr>
          </a:p>
        </p:txBody>
      </p:sp>
      <p:pic>
        <p:nvPicPr>
          <p:cNvPr id="7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1928802"/>
            <a:ext cx="1928826" cy="3071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5720" y="571480"/>
            <a:ext cx="8643998" cy="49552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JO" sz="2800" b="1" u="sng" dirty="0" smtClean="0"/>
              <a:t>سياسات وبرامج </a:t>
            </a:r>
            <a:r>
              <a:rPr lang="ar-JO" sz="2800" b="1" u="sng" dirty="0" smtClean="0">
                <a:solidFill>
                  <a:srgbClr val="C00000"/>
                </a:solidFill>
              </a:rPr>
              <a:t>لخطة الاتصالات الداخلية </a:t>
            </a:r>
            <a:endParaRPr lang="ar-SA" sz="2800" b="1" u="sng" dirty="0" smtClean="0">
              <a:solidFill>
                <a:srgbClr val="C00000"/>
              </a:solidFill>
            </a:endParaRPr>
          </a:p>
          <a:p>
            <a:pPr algn="ctr"/>
            <a:endParaRPr lang="en-US" sz="2800" b="1" u="sng" dirty="0" smtClean="0">
              <a:solidFill>
                <a:srgbClr val="C00000"/>
              </a:solidFill>
            </a:endParaRPr>
          </a:p>
          <a:p>
            <a:pPr lvl="0"/>
            <a:endParaRPr lang="ar-SA" sz="2800" b="1" dirty="0" smtClean="0"/>
          </a:p>
          <a:p>
            <a:pPr lvl="0"/>
            <a:r>
              <a:rPr lang="ar-SA" sz="2800" b="1" dirty="0" smtClean="0"/>
              <a:t> </a:t>
            </a:r>
            <a:r>
              <a:rPr lang="el-GR" sz="2800" b="1" dirty="0" smtClean="0"/>
              <a:t>Ο</a:t>
            </a:r>
            <a:r>
              <a:rPr lang="ar-SA" sz="2800" b="1" dirty="0" smtClean="0"/>
              <a:t> </a:t>
            </a:r>
            <a:r>
              <a:rPr lang="ar-JO" sz="2800" b="1" dirty="0" smtClean="0"/>
              <a:t>إعداد قائمة الاتصالات الداخلية (</a:t>
            </a:r>
            <a:r>
              <a:rPr lang="ar-SA" sz="2800" b="1" dirty="0" smtClean="0"/>
              <a:t> </a:t>
            </a:r>
            <a:r>
              <a:rPr lang="ar-JO" sz="2800" b="1" dirty="0" smtClean="0"/>
              <a:t>داخل ال</a:t>
            </a:r>
            <a:r>
              <a:rPr lang="ar-SA" sz="2800" b="1" dirty="0" smtClean="0"/>
              <a:t>جامعة</a:t>
            </a:r>
            <a:r>
              <a:rPr lang="ar-JO" sz="2800" b="1" dirty="0" smtClean="0"/>
              <a:t> ) </a:t>
            </a:r>
            <a:r>
              <a:rPr lang="ar-SA" sz="2800" b="1" dirty="0" smtClean="0"/>
              <a:t>.</a:t>
            </a:r>
          </a:p>
          <a:p>
            <a:pPr lvl="0"/>
            <a:r>
              <a:rPr lang="ar-SA" sz="2800" b="1" dirty="0" smtClean="0"/>
              <a:t> </a:t>
            </a:r>
            <a:r>
              <a:rPr lang="el-GR" sz="2800" b="1" dirty="0" smtClean="0"/>
              <a:t>Ο</a:t>
            </a:r>
            <a:r>
              <a:rPr lang="ar-SA" sz="2800" b="1" dirty="0" smtClean="0"/>
              <a:t>  </a:t>
            </a:r>
            <a:r>
              <a:rPr lang="ar-JO" sz="2800" b="1" dirty="0" smtClean="0"/>
              <a:t>اعتماد وسائل الاتصال الداخلي : - </a:t>
            </a:r>
            <a:endParaRPr lang="en-US" sz="2800" b="1" dirty="0" smtClean="0"/>
          </a:p>
          <a:p>
            <a:r>
              <a:rPr lang="ar-JO" sz="2800" b="1" dirty="0" smtClean="0"/>
              <a:t>أ- الاجتماعات ( دورية ) .</a:t>
            </a:r>
            <a:endParaRPr lang="en-US" sz="2800" b="1" dirty="0" smtClean="0"/>
          </a:p>
          <a:p>
            <a:r>
              <a:rPr lang="ar-JO" sz="2800" b="1" dirty="0" smtClean="0"/>
              <a:t>ب- الكتب </a:t>
            </a:r>
            <a:r>
              <a:rPr lang="ar-JO" sz="2800" b="1" dirty="0" err="1" smtClean="0"/>
              <a:t>و</a:t>
            </a:r>
            <a:r>
              <a:rPr lang="ar-JO" sz="2800" b="1" dirty="0" smtClean="0"/>
              <a:t> التعاميم .  </a:t>
            </a:r>
            <a:endParaRPr lang="en-US" sz="2800" b="1" dirty="0" smtClean="0"/>
          </a:p>
          <a:p>
            <a:r>
              <a:rPr lang="ar-JO" sz="2800" b="1" dirty="0" smtClean="0"/>
              <a:t>ج- إنشاء شبكة انترانت لغايات المراسلات الالكترونية  . </a:t>
            </a:r>
            <a:endParaRPr lang="en-US" sz="2800" b="1" dirty="0" smtClean="0"/>
          </a:p>
          <a:p>
            <a:r>
              <a:rPr lang="ar-JO" sz="2800" b="1" dirty="0" smtClean="0"/>
              <a:t>د- توزيع </a:t>
            </a:r>
            <a:r>
              <a:rPr lang="ar-JO" sz="2800" b="1" dirty="0" err="1" smtClean="0"/>
              <a:t>و</a:t>
            </a:r>
            <a:r>
              <a:rPr lang="ar-JO" sz="2800" b="1" dirty="0" smtClean="0"/>
              <a:t> تعميم النشرة الإعلامية </a:t>
            </a:r>
            <a:r>
              <a:rPr lang="ar-JO" sz="2800" b="1" dirty="0" err="1" smtClean="0"/>
              <a:t>لل</a:t>
            </a:r>
            <a:r>
              <a:rPr lang="ar-SA" sz="2800" b="1" dirty="0" smtClean="0"/>
              <a:t>جامعة</a:t>
            </a:r>
            <a:r>
              <a:rPr lang="ar-JO" sz="2800" b="1" dirty="0" smtClean="0"/>
              <a:t> ونشرة رسالة المعرفة  . </a:t>
            </a:r>
            <a:endParaRPr lang="en-US" sz="2800" b="1" dirty="0" smtClean="0"/>
          </a:p>
          <a:p>
            <a:r>
              <a:rPr lang="ar-JO" sz="2800" b="1" dirty="0" smtClean="0"/>
              <a:t>هـ- التقرير السنوي وكافة التقارير ووثائق العلاقات العامة . </a:t>
            </a:r>
            <a:endParaRPr lang="en-US" sz="2800" b="1" dirty="0" smtClean="0"/>
          </a:p>
          <a:p>
            <a:r>
              <a:rPr lang="ar-JO" dirty="0" smtClean="0"/>
              <a:t> </a:t>
            </a:r>
            <a:endParaRPr lang="en-US" dirty="0" smtClean="0"/>
          </a:p>
          <a:p>
            <a:endParaRPr lang="ar-SA" dirty="0"/>
          </a:p>
        </p:txBody>
      </p:sp>
      <p:pic>
        <p:nvPicPr>
          <p:cNvPr id="6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00958" y="928670"/>
            <a:ext cx="857256" cy="9286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5720" y="571480"/>
            <a:ext cx="8643998" cy="49552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sz="2800" b="1" dirty="0" smtClean="0"/>
              <a:t> </a:t>
            </a:r>
            <a:r>
              <a:rPr lang="ar-SA" sz="2800" b="1" dirty="0" smtClean="0"/>
              <a:t>                              </a:t>
            </a:r>
            <a:r>
              <a:rPr lang="ar-SA" sz="2800" b="1" u="sng" dirty="0" smtClean="0">
                <a:solidFill>
                  <a:srgbClr val="C00000"/>
                </a:solidFill>
              </a:rPr>
              <a:t>كيف يتم العمل ( آليات العمل )</a:t>
            </a:r>
          </a:p>
          <a:p>
            <a:r>
              <a:rPr lang="ar-SA" sz="2800" b="1" dirty="0" smtClean="0"/>
              <a:t> </a:t>
            </a:r>
          </a:p>
          <a:p>
            <a:r>
              <a:rPr lang="ar-JO" sz="2800" b="1" dirty="0" smtClean="0"/>
              <a:t>وضع </a:t>
            </a:r>
            <a:r>
              <a:rPr lang="ar-JO" sz="2800" dirty="0" smtClean="0"/>
              <a:t>خطة اتصالات داخلية سنوية لمديرية العلاقات العامة والدولية .</a:t>
            </a:r>
            <a:endParaRPr lang="en-US" sz="2800" dirty="0" smtClean="0"/>
          </a:p>
          <a:p>
            <a:r>
              <a:rPr lang="ar-JO" sz="2800" b="1" dirty="0" smtClean="0"/>
              <a:t>* تأسيس </a:t>
            </a:r>
            <a:r>
              <a:rPr lang="ar-JO" sz="2800" dirty="0" smtClean="0"/>
              <a:t>وحدة إدارة خاصة بالمعرفة تقوم بالتخطيط والتنفيذ ومراقبة خطة إدارة المعرفة بالمؤسسة .</a:t>
            </a:r>
            <a:endParaRPr lang="en-US" sz="2800" dirty="0" smtClean="0"/>
          </a:p>
          <a:p>
            <a:r>
              <a:rPr lang="ar-JO" sz="2800" b="1" dirty="0" smtClean="0"/>
              <a:t>* تفعيل </a:t>
            </a:r>
            <a:r>
              <a:rPr lang="ar-JO" sz="2800" dirty="0" smtClean="0"/>
              <a:t>دور مديريتي الدراسات والتخطيط والتطوير والتدريب في نشر المعرفة والمشاركة والتعاون في تحديث وتطوير خدمة الاتصالات الداخلية .</a:t>
            </a:r>
            <a:endParaRPr lang="en-US" sz="2800" dirty="0" smtClean="0"/>
          </a:p>
          <a:p>
            <a:r>
              <a:rPr lang="ar-JO" sz="2800" b="1" dirty="0" smtClean="0"/>
              <a:t>* تطوير </a:t>
            </a:r>
            <a:r>
              <a:rPr lang="ar-JO" sz="2800" dirty="0" smtClean="0"/>
              <a:t>مستمر لنظام الحاسوب والموقع الالكتروني بما يحقق أهداف هذه الإستراتيجية .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ar-JO" dirty="0" smtClean="0"/>
              <a:t> </a:t>
            </a:r>
            <a:endParaRPr lang="en-US" dirty="0" smtClean="0"/>
          </a:p>
          <a:p>
            <a:endParaRPr lang="ar-SA" dirty="0"/>
          </a:p>
        </p:txBody>
      </p:sp>
      <p:pic>
        <p:nvPicPr>
          <p:cNvPr id="6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01024" y="500042"/>
            <a:ext cx="857256" cy="9286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5720" y="571480"/>
            <a:ext cx="8643998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u="sng" dirty="0" smtClean="0">
                <a:solidFill>
                  <a:srgbClr val="C00000"/>
                </a:solidFill>
              </a:rPr>
              <a:t>آليات العمل</a:t>
            </a:r>
          </a:p>
          <a:p>
            <a:pPr algn="ctr"/>
            <a:endParaRPr lang="ar-SA" sz="2800" b="1" u="sng" dirty="0" smtClean="0">
              <a:solidFill>
                <a:srgbClr val="C00000"/>
              </a:solidFill>
            </a:endParaRPr>
          </a:p>
          <a:p>
            <a:endParaRPr lang="ar-SA" sz="2800" b="1" dirty="0" smtClean="0"/>
          </a:p>
          <a:p>
            <a:r>
              <a:rPr lang="ar-JO" sz="2800" b="1" dirty="0" smtClean="0"/>
              <a:t>* </a:t>
            </a:r>
            <a:r>
              <a:rPr lang="ar-JO" sz="2800" b="1" dirty="0" smtClean="0">
                <a:solidFill>
                  <a:srgbClr val="7030A0"/>
                </a:solidFill>
              </a:rPr>
              <a:t>بناء نظام انترانت </a:t>
            </a:r>
            <a:r>
              <a:rPr lang="ar-JO" sz="2800" dirty="0" smtClean="0"/>
              <a:t>كوسيلة من وسائل الاتصال الداخلي ونشر المعرفة </a:t>
            </a:r>
            <a:r>
              <a:rPr lang="ar-JO" sz="2800" dirty="0" err="1" smtClean="0"/>
              <a:t>و</a:t>
            </a:r>
            <a:r>
              <a:rPr lang="ar-JO" sz="2800" dirty="0" smtClean="0"/>
              <a:t> تبني </a:t>
            </a:r>
            <a:r>
              <a:rPr lang="ar-JO" sz="2800" dirty="0" err="1" smtClean="0"/>
              <a:t>و</a:t>
            </a:r>
            <a:r>
              <a:rPr lang="ar-JO" sz="2800" dirty="0" smtClean="0"/>
              <a:t> توفير نظام تعاميم الكتروني ومراسلات داخلية الكترونية .</a:t>
            </a:r>
            <a:endParaRPr lang="en-US" sz="2800" dirty="0" smtClean="0"/>
          </a:p>
          <a:p>
            <a:r>
              <a:rPr lang="ar-JO" sz="2800" b="1" u="sng" dirty="0" smtClean="0">
                <a:solidFill>
                  <a:srgbClr val="C00000"/>
                </a:solidFill>
              </a:rPr>
              <a:t>* </a:t>
            </a:r>
            <a:r>
              <a:rPr lang="ar-JO" sz="2800" b="1" dirty="0" smtClean="0">
                <a:solidFill>
                  <a:srgbClr val="C00000"/>
                </a:solidFill>
              </a:rPr>
              <a:t>توثيق واستدامة </a:t>
            </a:r>
            <a:r>
              <a:rPr lang="ar-JO" sz="2800" dirty="0" smtClean="0"/>
              <a:t>اللقاءات الشهرية والأسبوعية لكافة الوحدات </a:t>
            </a:r>
            <a:r>
              <a:rPr lang="ar-SA" sz="2800" dirty="0" smtClean="0"/>
              <a:t>الإدارية</a:t>
            </a:r>
            <a:r>
              <a:rPr lang="ar-JO" sz="2800" dirty="0" smtClean="0"/>
              <a:t> .</a:t>
            </a:r>
            <a:endParaRPr lang="en-US" sz="2800" dirty="0" smtClean="0"/>
          </a:p>
          <a:p>
            <a:r>
              <a:rPr lang="ar-JO" sz="2800" b="1" dirty="0" smtClean="0"/>
              <a:t>* </a:t>
            </a:r>
            <a:r>
              <a:rPr lang="ar-JO" sz="2800" b="1" dirty="0" smtClean="0">
                <a:solidFill>
                  <a:srgbClr val="7030A0"/>
                </a:solidFill>
              </a:rPr>
              <a:t>توثيق واستدامة </a:t>
            </a:r>
            <a:r>
              <a:rPr lang="ar-JO" sz="2800" dirty="0" smtClean="0"/>
              <a:t>اللقاءات الرسمية وغير الرسمية .</a:t>
            </a:r>
            <a:endParaRPr lang="en-US" sz="2800" dirty="0" smtClean="0"/>
          </a:p>
          <a:p>
            <a:r>
              <a:rPr lang="ar-JO" sz="2800" b="1" dirty="0" smtClean="0"/>
              <a:t>* </a:t>
            </a:r>
            <a:r>
              <a:rPr lang="ar-JO" sz="2800" b="1" dirty="0" smtClean="0">
                <a:solidFill>
                  <a:srgbClr val="C00000"/>
                </a:solidFill>
              </a:rPr>
              <a:t>وضع برنامج سنوي </a:t>
            </a:r>
            <a:r>
              <a:rPr lang="ar-JO" sz="2800" dirty="0" smtClean="0"/>
              <a:t>يشمل مجموعة من ورش العمل والمحاضرات والندوات والتدريب الداخلي.</a:t>
            </a:r>
            <a:endParaRPr lang="en-US" sz="2800" dirty="0" smtClean="0"/>
          </a:p>
          <a:p>
            <a:r>
              <a:rPr lang="ar-JO" dirty="0" smtClean="0"/>
              <a:t> </a:t>
            </a:r>
            <a:endParaRPr lang="en-US" dirty="0" smtClean="0"/>
          </a:p>
          <a:p>
            <a:endParaRPr lang="ar-SA" dirty="0"/>
          </a:p>
        </p:txBody>
      </p:sp>
      <p:pic>
        <p:nvPicPr>
          <p:cNvPr id="6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785794"/>
            <a:ext cx="857256" cy="9286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5720" y="571480"/>
            <a:ext cx="8643998" cy="36625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u="sng" dirty="0" smtClean="0">
                <a:solidFill>
                  <a:srgbClr val="C00000"/>
                </a:solidFill>
              </a:rPr>
              <a:t>آليات العمل</a:t>
            </a:r>
          </a:p>
          <a:p>
            <a:endParaRPr lang="ar-SA" sz="2800" b="1" dirty="0" smtClean="0"/>
          </a:p>
          <a:p>
            <a:endParaRPr lang="ar-SA" sz="2800" b="1" dirty="0" smtClean="0"/>
          </a:p>
          <a:p>
            <a:r>
              <a:rPr lang="ar-JO" sz="2800" b="1" dirty="0" smtClean="0"/>
              <a:t>* </a:t>
            </a:r>
            <a:r>
              <a:rPr lang="ar-JO" sz="2800" b="1" dirty="0" smtClean="0">
                <a:solidFill>
                  <a:srgbClr val="C00000"/>
                </a:solidFill>
              </a:rPr>
              <a:t>إشراك الموظفين </a:t>
            </a:r>
            <a:r>
              <a:rPr lang="ar-JO" sz="2800" dirty="0" smtClean="0"/>
              <a:t>من ذوي الخبرة والاختصاص في الدورات والمحاضرات والفعاليات الداخلية .</a:t>
            </a:r>
            <a:endParaRPr lang="en-US" sz="2800" dirty="0" smtClean="0"/>
          </a:p>
          <a:p>
            <a:r>
              <a:rPr lang="ar-JO" sz="2800" b="1" dirty="0" smtClean="0"/>
              <a:t>* </a:t>
            </a:r>
            <a:r>
              <a:rPr lang="ar-JO" sz="2800" b="1" dirty="0" smtClean="0">
                <a:solidFill>
                  <a:srgbClr val="7030A0"/>
                </a:solidFill>
              </a:rPr>
              <a:t>تمكين الموظفين </a:t>
            </a:r>
            <a:r>
              <a:rPr lang="ar-JO" sz="2800" dirty="0" smtClean="0"/>
              <a:t>من خلال نشر وتعميم مجموعة الأنظمة والقوانين الناظمة لعمل المؤسسة .</a:t>
            </a:r>
            <a:endParaRPr lang="en-US" sz="2800" dirty="0" smtClean="0"/>
          </a:p>
          <a:p>
            <a:r>
              <a:rPr lang="ar-JO" dirty="0" smtClean="0"/>
              <a:t> </a:t>
            </a:r>
            <a:endParaRPr lang="en-US" dirty="0" smtClean="0"/>
          </a:p>
          <a:p>
            <a:endParaRPr lang="ar-SA" dirty="0"/>
          </a:p>
        </p:txBody>
      </p:sp>
      <p:pic>
        <p:nvPicPr>
          <p:cNvPr id="6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785794"/>
            <a:ext cx="857256" cy="9286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pic>
        <p:nvPicPr>
          <p:cNvPr id="77828" name="Picture 4" descr="http://t2.gstatic.com/images?q=tbn:ANd9GcRzGKb2hXhkXrAKf7uQVe82w631Bt50BExFZcp6iyluUUETshy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00174"/>
            <a:ext cx="5834053" cy="2457456"/>
          </a:xfrm>
          <a:prstGeom prst="rect">
            <a:avLst/>
          </a:prstGeom>
          <a:noFill/>
        </p:spPr>
      </p:pic>
      <p:sp>
        <p:nvSpPr>
          <p:cNvPr id="9" name="مستطيل 8"/>
          <p:cNvSpPr/>
          <p:nvPr/>
        </p:nvSpPr>
        <p:spPr>
          <a:xfrm>
            <a:off x="428596" y="1785925"/>
            <a:ext cx="414340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ar-SA" sz="28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  </a:t>
            </a:r>
            <a:r>
              <a:rPr lang="ar-SA" sz="3200" b="1" dirty="0" smtClean="0">
                <a:solidFill>
                  <a:srgbClr val="002060"/>
                </a:solidFill>
              </a:rPr>
              <a:t>وسائل وأدوات الاتصال الداخلي</a:t>
            </a:r>
            <a:endParaRPr lang="ar-SA" sz="3200" b="1" dirty="0">
              <a:solidFill>
                <a:srgbClr val="002060"/>
              </a:solidFill>
            </a:endParaRPr>
          </a:p>
        </p:txBody>
      </p:sp>
      <p:pic>
        <p:nvPicPr>
          <p:cNvPr id="7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1928802"/>
            <a:ext cx="1928826" cy="3071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5720" y="571480"/>
            <a:ext cx="864399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dirty="0" smtClean="0"/>
              <a:t> </a:t>
            </a:r>
            <a:endParaRPr lang="en-US" dirty="0" smtClean="0"/>
          </a:p>
          <a:p>
            <a:endParaRPr lang="ar-SA" dirty="0"/>
          </a:p>
        </p:txBody>
      </p:sp>
      <p:pic>
        <p:nvPicPr>
          <p:cNvPr id="6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72462" y="142852"/>
            <a:ext cx="857256" cy="928694"/>
          </a:xfrm>
          <a:prstGeom prst="rect">
            <a:avLst/>
          </a:prstGeom>
          <a:noFill/>
        </p:spPr>
      </p:pic>
      <p:sp>
        <p:nvSpPr>
          <p:cNvPr id="7" name="مربع نص 6"/>
          <p:cNvSpPr txBox="1"/>
          <p:nvPr/>
        </p:nvSpPr>
        <p:spPr>
          <a:xfrm>
            <a:off x="857224" y="285728"/>
            <a:ext cx="6929486" cy="42473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sz="2800" b="1" u="sng" dirty="0" smtClean="0">
                <a:solidFill>
                  <a:srgbClr val="C00000"/>
                </a:solidFill>
              </a:rPr>
              <a:t>الوســــــــائل والأدوات </a:t>
            </a:r>
            <a:endParaRPr lang="en-US" sz="2800" u="sng" dirty="0" smtClean="0">
              <a:solidFill>
                <a:srgbClr val="C00000"/>
              </a:solidFill>
            </a:endParaRPr>
          </a:p>
          <a:p>
            <a:r>
              <a:rPr lang="ar-JO" dirty="0" smtClean="0"/>
              <a:t> </a:t>
            </a:r>
            <a:endParaRPr lang="en-US" dirty="0" smtClean="0"/>
          </a:p>
          <a:p>
            <a:r>
              <a:rPr lang="ar-JO" sz="2800" b="1" dirty="0" smtClean="0">
                <a:solidFill>
                  <a:srgbClr val="002060"/>
                </a:solidFill>
              </a:rPr>
              <a:t>الوسائل المقروءة </a:t>
            </a:r>
            <a:endParaRPr lang="en-US" sz="2800" dirty="0" smtClean="0">
              <a:solidFill>
                <a:srgbClr val="002060"/>
              </a:solidFill>
            </a:endParaRPr>
          </a:p>
          <a:p>
            <a:pPr lvl="0"/>
            <a:r>
              <a:rPr lang="ar-JO" sz="2800" b="1" dirty="0" smtClean="0">
                <a:solidFill>
                  <a:srgbClr val="7030A0"/>
                </a:solidFill>
              </a:rPr>
              <a:t>حلقات الجودة .</a:t>
            </a:r>
            <a:endParaRPr lang="en-US" sz="2800" b="1" dirty="0" smtClean="0">
              <a:solidFill>
                <a:srgbClr val="7030A0"/>
              </a:solidFill>
            </a:endParaRPr>
          </a:p>
          <a:p>
            <a:pPr lvl="0"/>
            <a:r>
              <a:rPr lang="ar-JO" sz="2800" b="1" dirty="0" smtClean="0">
                <a:solidFill>
                  <a:srgbClr val="0070C0"/>
                </a:solidFill>
              </a:rPr>
              <a:t>جلسات العصف الذهني .</a:t>
            </a:r>
            <a:endParaRPr lang="en-US" sz="2800" b="1" dirty="0" smtClean="0">
              <a:solidFill>
                <a:srgbClr val="0070C0"/>
              </a:solidFill>
            </a:endParaRPr>
          </a:p>
          <a:p>
            <a:pPr lvl="0"/>
            <a:r>
              <a:rPr lang="ar-JO" sz="2800" b="1" dirty="0" err="1" smtClean="0">
                <a:solidFill>
                  <a:srgbClr val="7030A0"/>
                </a:solidFill>
              </a:rPr>
              <a:t>التعاميم</a:t>
            </a:r>
            <a:r>
              <a:rPr lang="ar-JO" sz="2800" b="1" dirty="0" smtClean="0">
                <a:solidFill>
                  <a:srgbClr val="7030A0"/>
                </a:solidFill>
              </a:rPr>
              <a:t> والمراسلات والمذكرات  الداخلية .</a:t>
            </a:r>
            <a:endParaRPr lang="en-US" sz="2800" b="1" dirty="0" smtClean="0">
              <a:solidFill>
                <a:srgbClr val="7030A0"/>
              </a:solidFill>
            </a:endParaRPr>
          </a:p>
          <a:p>
            <a:pPr lvl="0"/>
            <a:r>
              <a:rPr lang="ar-SA" sz="2800" b="1" dirty="0" smtClean="0">
                <a:solidFill>
                  <a:srgbClr val="0070C0"/>
                </a:solidFill>
              </a:rPr>
              <a:t>نشرة </a:t>
            </a:r>
            <a:r>
              <a:rPr lang="ar-JO" sz="2800" b="1" dirty="0" smtClean="0">
                <a:solidFill>
                  <a:srgbClr val="0070C0"/>
                </a:solidFill>
              </a:rPr>
              <a:t>رسالة المعرفة .</a:t>
            </a:r>
            <a:endParaRPr lang="en-US" sz="2800" b="1" dirty="0" smtClean="0">
              <a:solidFill>
                <a:srgbClr val="0070C0"/>
              </a:solidFill>
            </a:endParaRPr>
          </a:p>
          <a:p>
            <a:pPr lvl="0"/>
            <a:r>
              <a:rPr lang="ar-JO" sz="2800" b="1" dirty="0" smtClean="0">
                <a:solidFill>
                  <a:srgbClr val="7030A0"/>
                </a:solidFill>
              </a:rPr>
              <a:t>الفاكس .</a:t>
            </a:r>
            <a:endParaRPr lang="en-US" sz="2800" b="1" dirty="0" smtClean="0">
              <a:solidFill>
                <a:srgbClr val="7030A0"/>
              </a:solidFill>
            </a:endParaRPr>
          </a:p>
          <a:p>
            <a:pPr lvl="0"/>
            <a:r>
              <a:rPr lang="ar-JO" sz="2800" b="1" dirty="0" smtClean="0">
                <a:solidFill>
                  <a:srgbClr val="0070C0"/>
                </a:solidFill>
              </a:rPr>
              <a:t>البريد الإلكتروني والانترنت .</a:t>
            </a:r>
            <a:endParaRPr lang="en-US" sz="2800" b="1" dirty="0" smtClean="0">
              <a:solidFill>
                <a:srgbClr val="0070C0"/>
              </a:solidFill>
            </a:endParaRPr>
          </a:p>
          <a:p>
            <a:pPr lvl="0"/>
            <a:r>
              <a:rPr lang="ar-JO" sz="2800" b="1" dirty="0" smtClean="0">
                <a:solidFill>
                  <a:srgbClr val="7030A0"/>
                </a:solidFill>
              </a:rPr>
              <a:t>لوحة الإعلانات .</a:t>
            </a:r>
            <a:endParaRPr lang="en-US" sz="2800" b="1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5720" y="571480"/>
            <a:ext cx="864399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dirty="0" smtClean="0"/>
              <a:t> </a:t>
            </a:r>
            <a:endParaRPr lang="en-US" dirty="0" smtClean="0"/>
          </a:p>
          <a:p>
            <a:endParaRPr lang="ar-SA" dirty="0"/>
          </a:p>
        </p:txBody>
      </p:sp>
      <p:pic>
        <p:nvPicPr>
          <p:cNvPr id="6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72462" y="142852"/>
            <a:ext cx="857256" cy="928694"/>
          </a:xfrm>
          <a:prstGeom prst="rect">
            <a:avLst/>
          </a:prstGeom>
          <a:noFill/>
        </p:spPr>
      </p:pic>
      <p:sp>
        <p:nvSpPr>
          <p:cNvPr id="7" name="مربع نص 6"/>
          <p:cNvSpPr txBox="1"/>
          <p:nvPr/>
        </p:nvSpPr>
        <p:spPr>
          <a:xfrm>
            <a:off x="857224" y="285728"/>
            <a:ext cx="6929486" cy="295465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sz="2800" b="1" u="sng" dirty="0" smtClean="0">
                <a:solidFill>
                  <a:srgbClr val="C00000"/>
                </a:solidFill>
              </a:rPr>
              <a:t>الوســــــــائل والأدوات </a:t>
            </a:r>
            <a:endParaRPr lang="en-US" sz="2800" u="sng" dirty="0" smtClean="0">
              <a:solidFill>
                <a:srgbClr val="C00000"/>
              </a:solidFill>
            </a:endParaRPr>
          </a:p>
          <a:p>
            <a:r>
              <a:rPr lang="ar-JO" dirty="0" smtClean="0"/>
              <a:t> </a:t>
            </a:r>
            <a:endParaRPr lang="en-US" sz="2800" dirty="0" smtClean="0"/>
          </a:p>
          <a:p>
            <a:r>
              <a:rPr lang="ar-JO" sz="2800" b="1" dirty="0" smtClean="0">
                <a:solidFill>
                  <a:srgbClr val="002060"/>
                </a:solidFill>
              </a:rPr>
              <a:t>الوسائل المسموعة</a:t>
            </a:r>
            <a:endParaRPr lang="en-US" sz="2800" b="1" dirty="0" smtClean="0">
              <a:solidFill>
                <a:srgbClr val="002060"/>
              </a:solidFill>
            </a:endParaRPr>
          </a:p>
          <a:p>
            <a:pPr lvl="0"/>
            <a:r>
              <a:rPr lang="ar-JO" sz="2800" b="1" dirty="0" smtClean="0"/>
              <a:t>لقاءات والاجتماعات الشهرية والأسبوعية .</a:t>
            </a:r>
            <a:endParaRPr lang="en-US" sz="2800" b="1" dirty="0" smtClean="0"/>
          </a:p>
          <a:p>
            <a:pPr lvl="0"/>
            <a:r>
              <a:rPr lang="ar-JO" sz="2800" b="1" dirty="0" smtClean="0"/>
              <a:t>الدورات وورش العمل الداخلية .</a:t>
            </a:r>
            <a:endParaRPr lang="en-US" sz="2800" b="1" dirty="0" smtClean="0"/>
          </a:p>
          <a:p>
            <a:pPr lvl="0"/>
            <a:r>
              <a:rPr lang="ar-JO" sz="2800" b="1" dirty="0" smtClean="0"/>
              <a:t>أعمال لجان التميز وفرق العمل الأخرى .</a:t>
            </a:r>
            <a:endParaRPr lang="en-US" sz="2800" b="1" dirty="0" smtClean="0"/>
          </a:p>
          <a:p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5720" y="571480"/>
            <a:ext cx="864399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dirty="0" smtClean="0"/>
              <a:t> </a:t>
            </a:r>
            <a:endParaRPr lang="en-US" dirty="0" smtClean="0"/>
          </a:p>
          <a:p>
            <a:endParaRPr lang="ar-SA" dirty="0"/>
          </a:p>
        </p:txBody>
      </p:sp>
      <p:pic>
        <p:nvPicPr>
          <p:cNvPr id="6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785794"/>
            <a:ext cx="857256" cy="928694"/>
          </a:xfrm>
          <a:prstGeom prst="rect">
            <a:avLst/>
          </a:prstGeom>
          <a:noFill/>
        </p:spPr>
      </p:pic>
      <p:sp>
        <p:nvSpPr>
          <p:cNvPr id="9" name="مربع نص 8"/>
          <p:cNvSpPr txBox="1"/>
          <p:nvPr/>
        </p:nvSpPr>
        <p:spPr>
          <a:xfrm>
            <a:off x="428596" y="642918"/>
            <a:ext cx="8001056" cy="406265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u="sng" dirty="0" smtClean="0">
                <a:solidFill>
                  <a:srgbClr val="C00000"/>
                </a:solidFill>
              </a:rPr>
              <a:t>ما الذي سأحصل عليه ؟؟</a:t>
            </a:r>
          </a:p>
          <a:p>
            <a:pPr algn="ctr"/>
            <a:endParaRPr lang="ar-SA" sz="2400" b="1" u="sng" dirty="0" smtClean="0">
              <a:solidFill>
                <a:srgbClr val="C00000"/>
              </a:solidFill>
            </a:endParaRPr>
          </a:p>
          <a:p>
            <a:pPr algn="ctr"/>
            <a:endParaRPr lang="ar-SA" sz="2400" b="1" u="sng" dirty="0" smtClean="0">
              <a:solidFill>
                <a:srgbClr val="C00000"/>
              </a:solidFill>
            </a:endParaRPr>
          </a:p>
          <a:p>
            <a:r>
              <a:rPr lang="ar-JO" sz="2400" b="1" dirty="0" smtClean="0">
                <a:solidFill>
                  <a:srgbClr val="C00000"/>
                </a:solidFill>
              </a:rPr>
              <a:t>نشر رؤية ورسالة وقيم وأهداف </a:t>
            </a:r>
            <a:r>
              <a:rPr lang="ar-SA" sz="2400" b="1" dirty="0" smtClean="0">
                <a:solidFill>
                  <a:srgbClr val="C00000"/>
                </a:solidFill>
              </a:rPr>
              <a:t>الجامعة</a:t>
            </a:r>
            <a:r>
              <a:rPr lang="ar-JO" sz="2400" b="1" dirty="0" smtClean="0">
                <a:solidFill>
                  <a:srgbClr val="C00000"/>
                </a:solidFill>
              </a:rPr>
              <a:t> لتوعية العاملين </a:t>
            </a:r>
            <a:r>
              <a:rPr lang="ar-JO" sz="2400" b="1" dirty="0" err="1" smtClean="0">
                <a:solidFill>
                  <a:srgbClr val="C00000"/>
                </a:solidFill>
              </a:rPr>
              <a:t>و</a:t>
            </a:r>
            <a:r>
              <a:rPr lang="ar-JO" sz="2400" b="1" dirty="0" smtClean="0">
                <a:solidFill>
                  <a:srgbClr val="C00000"/>
                </a:solidFill>
              </a:rPr>
              <a:t> زيادة فهمهم للرؤيا </a:t>
            </a:r>
            <a:r>
              <a:rPr lang="ar-JO" sz="2400" b="1" dirty="0" err="1" smtClean="0">
                <a:solidFill>
                  <a:srgbClr val="C00000"/>
                </a:solidFill>
              </a:rPr>
              <a:t>و</a:t>
            </a:r>
            <a:r>
              <a:rPr lang="ar-JO" sz="2400" b="1" dirty="0" smtClean="0">
                <a:solidFill>
                  <a:srgbClr val="C00000"/>
                </a:solidFill>
              </a:rPr>
              <a:t> الرسالة حتى يكونوا قادرين على تطبيقها .</a:t>
            </a:r>
            <a:endParaRPr lang="en-US" sz="2400" b="1" dirty="0" smtClean="0">
              <a:solidFill>
                <a:srgbClr val="C00000"/>
              </a:solidFill>
            </a:endParaRPr>
          </a:p>
          <a:p>
            <a:r>
              <a:rPr lang="ar-JO" sz="2400" b="1" dirty="0" smtClean="0">
                <a:solidFill>
                  <a:srgbClr val="7030A0"/>
                </a:solidFill>
              </a:rPr>
              <a:t>تفعيل وسائل الاتصال الداخلي </a:t>
            </a:r>
            <a:r>
              <a:rPr lang="ar-JO" sz="2400" b="1" dirty="0" err="1" smtClean="0">
                <a:solidFill>
                  <a:srgbClr val="7030A0"/>
                </a:solidFill>
              </a:rPr>
              <a:t>و</a:t>
            </a:r>
            <a:r>
              <a:rPr lang="ar-JO" sz="2400" b="1" dirty="0" smtClean="0">
                <a:solidFill>
                  <a:srgbClr val="7030A0"/>
                </a:solidFill>
              </a:rPr>
              <a:t> استخدام أحدث الوسائل لتبادل المعرفة </a:t>
            </a:r>
            <a:endParaRPr lang="en-US" sz="2400" b="1" dirty="0" smtClean="0">
              <a:solidFill>
                <a:srgbClr val="7030A0"/>
              </a:solidFill>
            </a:endParaRPr>
          </a:p>
          <a:p>
            <a:r>
              <a:rPr lang="ar-JO" sz="2400" b="1" dirty="0" smtClean="0">
                <a:solidFill>
                  <a:srgbClr val="7030A0"/>
                </a:solidFill>
              </a:rPr>
              <a:t>تعزيز الأداء المؤسسي </a:t>
            </a:r>
            <a:endParaRPr lang="en-US" sz="2400" b="1" dirty="0" smtClean="0">
              <a:solidFill>
                <a:srgbClr val="7030A0"/>
              </a:solidFill>
            </a:endParaRPr>
          </a:p>
          <a:p>
            <a:r>
              <a:rPr lang="ar-JO" sz="2400" b="1" dirty="0" smtClean="0">
                <a:solidFill>
                  <a:srgbClr val="C00000"/>
                </a:solidFill>
              </a:rPr>
              <a:t>تعزيز قيم الشفافية ونقل </a:t>
            </a:r>
            <a:r>
              <a:rPr lang="ar-JO" sz="2400" b="1" dirty="0" err="1" smtClean="0">
                <a:solidFill>
                  <a:srgbClr val="C00000"/>
                </a:solidFill>
              </a:rPr>
              <a:t>و</a:t>
            </a:r>
            <a:r>
              <a:rPr lang="ar-JO" sz="2400" b="1" dirty="0" smtClean="0">
                <a:solidFill>
                  <a:srgbClr val="C00000"/>
                </a:solidFill>
              </a:rPr>
              <a:t> تبادل المعلومات .</a:t>
            </a:r>
            <a:endParaRPr lang="en-US" sz="2400" b="1" dirty="0" smtClean="0">
              <a:solidFill>
                <a:srgbClr val="C00000"/>
              </a:solidFill>
            </a:endParaRPr>
          </a:p>
          <a:p>
            <a:r>
              <a:rPr lang="ar-JO" sz="2400" b="1" dirty="0" smtClean="0">
                <a:solidFill>
                  <a:srgbClr val="7030A0"/>
                </a:solidFill>
              </a:rPr>
              <a:t>إطلاع العاملين في </a:t>
            </a:r>
            <a:r>
              <a:rPr lang="ar-SA" sz="2400" b="1" dirty="0" smtClean="0">
                <a:solidFill>
                  <a:srgbClr val="7030A0"/>
                </a:solidFill>
              </a:rPr>
              <a:t>الجامعة</a:t>
            </a:r>
            <a:r>
              <a:rPr lang="ar-JO" sz="2400" b="1" dirty="0" smtClean="0">
                <a:solidFill>
                  <a:srgbClr val="7030A0"/>
                </a:solidFill>
              </a:rPr>
              <a:t> </a:t>
            </a:r>
            <a:r>
              <a:rPr lang="ar-SA" sz="2400" b="1" dirty="0" smtClean="0">
                <a:solidFill>
                  <a:srgbClr val="7030A0"/>
                </a:solidFill>
              </a:rPr>
              <a:t>بجميع فئاتهم </a:t>
            </a:r>
            <a:r>
              <a:rPr lang="ar-JO" sz="2400" b="1" dirty="0" smtClean="0">
                <a:solidFill>
                  <a:srgbClr val="7030A0"/>
                </a:solidFill>
              </a:rPr>
              <a:t>على جميع المستجدات في مجال عملهم داخل المؤسسة . </a:t>
            </a:r>
            <a:endParaRPr lang="en-US" sz="2400" b="1" dirty="0" smtClean="0">
              <a:solidFill>
                <a:srgbClr val="7030A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pic>
        <p:nvPicPr>
          <p:cNvPr id="77828" name="Picture 4" descr="http://t2.gstatic.com/images?q=tbn:ANd9GcRzGKb2hXhkXrAKf7uQVe82w631Bt50BExFZcp6iyluUUETshy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072330" cy="5214950"/>
          </a:xfrm>
          <a:prstGeom prst="rect">
            <a:avLst/>
          </a:prstGeom>
          <a:noFill/>
        </p:spPr>
      </p:pic>
      <p:sp>
        <p:nvSpPr>
          <p:cNvPr id="9" name="مستطيل 8"/>
          <p:cNvSpPr/>
          <p:nvPr/>
        </p:nvSpPr>
        <p:spPr>
          <a:xfrm>
            <a:off x="428596" y="1785925"/>
            <a:ext cx="41434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ar-SA" sz="28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  </a:t>
            </a:r>
            <a:endParaRPr lang="ar-SA" sz="3200" b="1" dirty="0">
              <a:solidFill>
                <a:srgbClr val="002060"/>
              </a:solidFill>
            </a:endParaRPr>
          </a:p>
        </p:txBody>
      </p:sp>
      <p:pic>
        <p:nvPicPr>
          <p:cNvPr id="7" name="Picture 3" descr="http://t0.gstatic.com/images?q=tbn:ANd9GcS9dOsBIr69GaWhBEXr18gtg26upL5IgyuptiiFX7_t2eYpPcJ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30" y="500042"/>
            <a:ext cx="1928826" cy="3071834"/>
          </a:xfrm>
          <a:prstGeom prst="rect">
            <a:avLst/>
          </a:prstGeom>
          <a:noFill/>
        </p:spPr>
      </p:pic>
      <p:pic>
        <p:nvPicPr>
          <p:cNvPr id="2050" name="Picture 2" descr="http://t3.gstatic.com/images?q=tbn:ANd9GcQYD1UI0O8Lh-5ZV4UwohuTgB2Dk5FpCqZMD-2RUXo9eVgumGL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3334" y="842778"/>
            <a:ext cx="5170869" cy="41578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2759</TotalTime>
  <Words>1305</Words>
  <Application>Microsoft Office PowerPoint</Application>
  <PresentationFormat>عرض على الشاشة (3:4)‏</PresentationFormat>
  <Paragraphs>317</Paragraphs>
  <Slides>34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34</vt:i4>
      </vt:variant>
    </vt:vector>
  </HeadingPairs>
  <TitlesOfParts>
    <vt:vector size="35" baseType="lpstr">
      <vt:lpstr>ملتقى</vt:lpstr>
      <vt:lpstr>إدارة المعرفة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الشريحة 28</vt:lpstr>
      <vt:lpstr>الشريحة 29</vt:lpstr>
      <vt:lpstr>الشريحة 30</vt:lpstr>
      <vt:lpstr>الشريحة 31</vt:lpstr>
      <vt:lpstr>الشريحة 32</vt:lpstr>
      <vt:lpstr>الشريحة 33</vt:lpstr>
      <vt:lpstr>الشريحة 34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MASHALLAH 21.10.1432</dc:creator>
  <cp:lastModifiedBy>MASHALLAH 21.10.1432</cp:lastModifiedBy>
  <cp:revision>319</cp:revision>
  <dcterms:created xsi:type="dcterms:W3CDTF">2011-11-24T06:24:32Z</dcterms:created>
  <dcterms:modified xsi:type="dcterms:W3CDTF">2012-03-10T14:52:40Z</dcterms:modified>
</cp:coreProperties>
</file>