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upI1BgcwyZ/CJQlsg7RRUg" hashData="PEvHcsBQM91jzveySXlfnNVl1h0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49" autoAdjust="0"/>
    <p:restoredTop sz="94660"/>
  </p:normalViewPr>
  <p:slideViewPr>
    <p:cSldViewPr>
      <p:cViewPr>
        <p:scale>
          <a:sx n="68" d="100"/>
          <a:sy n="68" d="100"/>
        </p:scale>
        <p:origin x="-2160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1FDD34-A3D6-47DD-9A10-7779BC31AE13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1DA750-49F9-4CA2-BBE9-A97AD7BBA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Goals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72452" cy="4543443"/>
          </a:xfrm>
        </p:spPr>
        <p:txBody>
          <a:bodyPr>
            <a:normAutofit/>
          </a:bodyPr>
          <a:lstStyle/>
          <a:p>
            <a:r>
              <a:rPr lang="en-US" dirty="0" smtClean="0"/>
              <a:t>Describe </a:t>
            </a:r>
            <a:r>
              <a:rPr lang="en-US" dirty="0"/>
              <a:t>the basic hazards involving machinery including point of operation and</a:t>
            </a:r>
          </a:p>
          <a:p>
            <a:r>
              <a:rPr lang="en-US" dirty="0"/>
              <a:t>power transmission devices.</a:t>
            </a:r>
          </a:p>
          <a:p>
            <a:r>
              <a:rPr lang="en-US" dirty="0" smtClean="0"/>
              <a:t>Introduce </a:t>
            </a:r>
            <a:r>
              <a:rPr lang="en-US" dirty="0"/>
              <a:t>control measures through effective machine guarding principles </a:t>
            </a:r>
            <a:r>
              <a:rPr lang="en-US" dirty="0" smtClean="0"/>
              <a:t>and methods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Where Mechanical Hazards Occur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2844" y="1600201"/>
            <a:ext cx="6400816" cy="1900238"/>
          </a:xfrm>
        </p:spPr>
        <p:txBody>
          <a:bodyPr>
            <a:normAutofit/>
          </a:bodyPr>
          <a:lstStyle/>
          <a:p>
            <a:r>
              <a:rPr lang="en-US" b="1" dirty="0"/>
              <a:t>1. The point of operation</a:t>
            </a:r>
          </a:p>
          <a:p>
            <a:pPr lvl="1"/>
            <a:r>
              <a:rPr lang="en-US" dirty="0"/>
              <a:t>That point where work is performed.</a:t>
            </a:r>
          </a:p>
          <a:p>
            <a:pPr lvl="2"/>
            <a:r>
              <a:rPr lang="en-US" dirty="0"/>
              <a:t>Cutting Shaping</a:t>
            </a:r>
          </a:p>
          <a:p>
            <a:pPr lvl="2"/>
            <a:r>
              <a:rPr lang="en-US" dirty="0"/>
              <a:t>Boring </a:t>
            </a:r>
            <a:r>
              <a:rPr lang="en-US" dirty="0" smtClean="0"/>
              <a:t>Forming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428736"/>
            <a:ext cx="26384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85720" y="3643314"/>
            <a:ext cx="8858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 Power transmission apparatus</a:t>
            </a:r>
          </a:p>
          <a:p>
            <a:r>
              <a:rPr lang="en-US" dirty="0"/>
              <a:t>All components of the mechanical system which transmit energy to the part of the machine</a:t>
            </a:r>
          </a:p>
          <a:p>
            <a:r>
              <a:rPr lang="en-US" dirty="0"/>
              <a:t>performing the work.</a:t>
            </a:r>
          </a:p>
          <a:p>
            <a:r>
              <a:rPr lang="en-US" dirty="0"/>
              <a:t>Flywheels Pulleys Belts</a:t>
            </a:r>
          </a:p>
          <a:p>
            <a:r>
              <a:rPr lang="en-US" dirty="0"/>
              <a:t>Couplings Cams Spindles</a:t>
            </a:r>
          </a:p>
          <a:p>
            <a:r>
              <a:rPr lang="en-US" dirty="0"/>
              <a:t>Chains Cranks Gears</a:t>
            </a:r>
          </a:p>
          <a:p>
            <a:r>
              <a:rPr lang="en-US" dirty="0"/>
              <a:t>Sprockets Shafts Rods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429132"/>
            <a:ext cx="21907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 Other moving parts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/>
              <a:t>parts of the machine which move while the machine is working.</a:t>
            </a:r>
          </a:p>
          <a:p>
            <a:r>
              <a:rPr lang="en-US" dirty="0"/>
              <a:t>Reciprocating Rotating Transverse</a:t>
            </a:r>
          </a:p>
          <a:p>
            <a:r>
              <a:rPr lang="en-US" dirty="0"/>
              <a:t>Feed mechanisms Auxiliary parts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Hazardous Mechanical Motions &amp;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wide variety of mechanical </a:t>
            </a:r>
            <a:r>
              <a:rPr lang="en-US" b="1" dirty="0"/>
              <a:t>motions and actions may present hazards to the worker.</a:t>
            </a:r>
          </a:p>
          <a:p>
            <a:r>
              <a:rPr lang="en-US" dirty="0"/>
              <a:t>These can include the movement of rotating members, reciprocating arms, moving </a:t>
            </a:r>
            <a:r>
              <a:rPr lang="en-US" dirty="0" smtClean="0"/>
              <a:t>belts, meshing </a:t>
            </a:r>
            <a:r>
              <a:rPr lang="en-US" dirty="0"/>
              <a:t>gears, cutting teeth, and any parts that impact or shear</a:t>
            </a:r>
            <a:r>
              <a:rPr lang="en-US" dirty="0" smtClean="0"/>
              <a:t>.</a:t>
            </a:r>
          </a:p>
          <a:p>
            <a:r>
              <a:rPr lang="en-US" dirty="0"/>
              <a:t>These different types of hazardous mechanical </a:t>
            </a:r>
            <a:r>
              <a:rPr lang="en-US" b="1" dirty="0"/>
              <a:t>motions and actions are basic in </a:t>
            </a:r>
            <a:r>
              <a:rPr lang="en-US" b="1" dirty="0" smtClean="0"/>
              <a:t>varying </a:t>
            </a:r>
            <a:r>
              <a:rPr lang="en-US" dirty="0" smtClean="0"/>
              <a:t>combinations </a:t>
            </a:r>
            <a:r>
              <a:rPr lang="en-US" dirty="0"/>
              <a:t>to nearly all machines, and recognizing them is the first step toward </a:t>
            </a:r>
            <a:r>
              <a:rPr lang="en-US" dirty="0" smtClean="0"/>
              <a:t>protecting workers </a:t>
            </a:r>
            <a:r>
              <a:rPr lang="en-US" dirty="0"/>
              <a:t>from the danger they present.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/>
          <a:lstStyle/>
          <a:p>
            <a:r>
              <a:rPr lang="en-US" b="1" dirty="0"/>
              <a:t>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3829064"/>
          </a:xfrm>
        </p:spPr>
        <p:txBody>
          <a:bodyPr>
            <a:normAutofit/>
          </a:bodyPr>
          <a:lstStyle/>
          <a:p>
            <a:r>
              <a:rPr lang="en-US" b="1" dirty="0"/>
              <a:t>1. Rotating </a:t>
            </a:r>
            <a:r>
              <a:rPr lang="en-US" b="1" dirty="0" smtClean="0"/>
              <a:t>motion</a:t>
            </a:r>
          </a:p>
          <a:p>
            <a:r>
              <a:rPr lang="en-US" dirty="0"/>
              <a:t>• </a:t>
            </a:r>
            <a:r>
              <a:rPr lang="en-US" i="1" dirty="0" smtClean="0"/>
              <a:t>Collars                        </a:t>
            </a:r>
            <a:r>
              <a:rPr lang="en-US" dirty="0" smtClean="0"/>
              <a:t>• </a:t>
            </a:r>
            <a:r>
              <a:rPr lang="en-US" i="1" dirty="0"/>
              <a:t>Couplings</a:t>
            </a:r>
          </a:p>
          <a:p>
            <a:r>
              <a:rPr lang="en-US" dirty="0"/>
              <a:t>• </a:t>
            </a:r>
            <a:r>
              <a:rPr lang="en-US" i="1" dirty="0" smtClean="0"/>
              <a:t>Cams                          </a:t>
            </a:r>
            <a:r>
              <a:rPr lang="en-US" dirty="0" smtClean="0"/>
              <a:t>• </a:t>
            </a:r>
            <a:r>
              <a:rPr lang="en-US" i="1" dirty="0"/>
              <a:t>Spindles</a:t>
            </a:r>
          </a:p>
          <a:p>
            <a:r>
              <a:rPr lang="en-US" dirty="0"/>
              <a:t>• </a:t>
            </a:r>
            <a:r>
              <a:rPr lang="en-US" i="1" dirty="0"/>
              <a:t>Meshing </a:t>
            </a:r>
            <a:r>
              <a:rPr lang="en-US" i="1" dirty="0" smtClean="0"/>
              <a:t>gears         </a:t>
            </a:r>
            <a:r>
              <a:rPr lang="en-US" dirty="0" smtClean="0"/>
              <a:t>• </a:t>
            </a:r>
            <a:r>
              <a:rPr lang="en-US" i="1" dirty="0"/>
              <a:t>Fans</a:t>
            </a:r>
          </a:p>
          <a:p>
            <a:r>
              <a:rPr lang="en-US" dirty="0"/>
              <a:t>• </a:t>
            </a:r>
            <a:r>
              <a:rPr lang="en-US" i="1" dirty="0" smtClean="0"/>
              <a:t>Clutches                    </a:t>
            </a:r>
            <a:r>
              <a:rPr lang="en-US" dirty="0" smtClean="0"/>
              <a:t>• </a:t>
            </a:r>
            <a:r>
              <a:rPr lang="en-US" i="1" dirty="0"/>
              <a:t>Flywheels</a:t>
            </a:r>
          </a:p>
          <a:p>
            <a:r>
              <a:rPr lang="en-US" dirty="0"/>
              <a:t>• </a:t>
            </a:r>
            <a:r>
              <a:rPr lang="en-US" i="1" dirty="0"/>
              <a:t>Shafts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143380"/>
            <a:ext cx="464347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In-running nip point hazards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18598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In-running nip point </a:t>
            </a:r>
            <a:r>
              <a:rPr lang="en-US" b="1" dirty="0" smtClean="0"/>
              <a:t>hazards</a:t>
            </a:r>
          </a:p>
          <a:p>
            <a:pPr lvl="1"/>
            <a:r>
              <a:rPr lang="en-US" dirty="0"/>
              <a:t>There are three main types of in-running nips.</a:t>
            </a:r>
          </a:p>
          <a:p>
            <a:pPr lvl="1"/>
            <a:r>
              <a:rPr lang="en-US" i="1" dirty="0" smtClean="0"/>
              <a:t>Parts </a:t>
            </a:r>
            <a:r>
              <a:rPr lang="en-US" i="1" dirty="0"/>
              <a:t>rotating in opposite direction</a:t>
            </a:r>
          </a:p>
          <a:p>
            <a:pPr lvl="1"/>
            <a:r>
              <a:rPr lang="en-US" i="1" dirty="0" smtClean="0"/>
              <a:t>Rotating </a:t>
            </a:r>
            <a:r>
              <a:rPr lang="en-US" i="1" dirty="0"/>
              <a:t>and tangentially parts</a:t>
            </a:r>
          </a:p>
          <a:p>
            <a:pPr lvl="1"/>
            <a:r>
              <a:rPr lang="en-US" i="1" dirty="0" smtClean="0"/>
              <a:t>Rotating </a:t>
            </a:r>
            <a:r>
              <a:rPr lang="en-US" i="1" dirty="0"/>
              <a:t>and fixed parts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876"/>
            <a:ext cx="330517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571876"/>
            <a:ext cx="366236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57158" y="6286520"/>
            <a:ext cx="3892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Rotating and tangentially moving parts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29190" y="6215082"/>
            <a:ext cx="3509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Parts rotating in opposite 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000628" y="1714488"/>
            <a:ext cx="3524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14488"/>
            <a:ext cx="350046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Reciprocating motion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14348" y="1643050"/>
            <a:ext cx="757242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Transverse motion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85984" y="1714488"/>
            <a:ext cx="6429420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2428868"/>
            <a:ext cx="2786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Examples</a:t>
            </a:r>
          </a:p>
          <a:p>
            <a:r>
              <a:rPr lang="en-US" dirty="0"/>
              <a:t>• Conveyor lines</a:t>
            </a:r>
          </a:p>
          <a:p>
            <a:r>
              <a:rPr lang="en-US" dirty="0"/>
              <a:t>• Lengthy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Identify each in-running nip point below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785926"/>
            <a:ext cx="321471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357694"/>
            <a:ext cx="335758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500570"/>
            <a:ext cx="328614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381375" y="3006725"/>
            <a:ext cx="23812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Hazardous Mechanical Motions &amp;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00106"/>
          </a:xfrm>
        </p:spPr>
        <p:txBody>
          <a:bodyPr/>
          <a:lstStyle/>
          <a:p>
            <a:r>
              <a:rPr lang="en-US" dirty="0"/>
              <a:t>Cutting Shearing Bending Punching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31146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00100" y="6143644"/>
            <a:ext cx="1395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Cutting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000372"/>
            <a:ext cx="271464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857884" y="5786454"/>
            <a:ext cx="1548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Bending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71538" y="5500702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Shearing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357430"/>
            <a:ext cx="400052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929322" y="5500702"/>
            <a:ext cx="1063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Punching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Methods of Machine Guarding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Safeguarding strategies include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Guards</a:t>
            </a:r>
          </a:p>
          <a:p>
            <a:pPr lvl="2"/>
            <a:r>
              <a:rPr lang="en-US" dirty="0"/>
              <a:t>Fixed</a:t>
            </a:r>
          </a:p>
          <a:p>
            <a:pPr lvl="2"/>
            <a:r>
              <a:rPr lang="en-US" dirty="0" smtClean="0"/>
              <a:t>Interlocked</a:t>
            </a:r>
            <a:endParaRPr lang="en-US" dirty="0"/>
          </a:p>
          <a:p>
            <a:pPr lvl="2"/>
            <a:r>
              <a:rPr lang="en-US" dirty="0" smtClean="0"/>
              <a:t>Adjustable</a:t>
            </a:r>
            <a:endParaRPr lang="en-US" dirty="0"/>
          </a:p>
          <a:p>
            <a:pPr lvl="2"/>
            <a:r>
              <a:rPr lang="en-US" dirty="0" smtClean="0"/>
              <a:t>Self-adjusting</a:t>
            </a:r>
          </a:p>
          <a:p>
            <a:pPr lvl="1"/>
            <a:r>
              <a:rPr lang="en-US" b="1" dirty="0" smtClean="0"/>
              <a:t>Devices</a:t>
            </a:r>
          </a:p>
          <a:p>
            <a:pPr lvl="2"/>
            <a:r>
              <a:rPr lang="en-US" dirty="0"/>
              <a:t>Presence sensing</a:t>
            </a:r>
          </a:p>
          <a:p>
            <a:pPr lvl="2"/>
            <a:r>
              <a:rPr lang="en-US" dirty="0" smtClean="0"/>
              <a:t>Pullback</a:t>
            </a:r>
            <a:endParaRPr lang="en-US" dirty="0"/>
          </a:p>
          <a:p>
            <a:pPr lvl="2"/>
            <a:r>
              <a:rPr lang="en-US" dirty="0" smtClean="0"/>
              <a:t>Restraints</a:t>
            </a:r>
            <a:endParaRPr lang="en-US" dirty="0"/>
          </a:p>
          <a:p>
            <a:pPr lvl="2"/>
            <a:r>
              <a:rPr lang="en-US" dirty="0" smtClean="0"/>
              <a:t>Controls/Trips</a:t>
            </a:r>
            <a:endParaRPr lang="en-US" dirty="0"/>
          </a:p>
          <a:p>
            <a:pPr lvl="2"/>
            <a:r>
              <a:rPr lang="en-US" dirty="0" smtClean="0"/>
              <a:t>Gates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Other safeguarding strategies may </a:t>
            </a:r>
            <a:r>
              <a:rPr lang="en-US" b="1" dirty="0" smtClean="0"/>
              <a:t>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Location/Distance</a:t>
            </a:r>
          </a:p>
          <a:p>
            <a:r>
              <a:rPr lang="en-US" b="1" dirty="0"/>
              <a:t>Feeding/Ejection </a:t>
            </a:r>
            <a:r>
              <a:rPr lang="en-US" b="1" dirty="0" smtClean="0"/>
              <a:t>Methods</a:t>
            </a:r>
          </a:p>
          <a:p>
            <a:pPr lvl="1"/>
            <a:r>
              <a:rPr lang="en-US" dirty="0"/>
              <a:t>Automatic/semi-auto </a:t>
            </a:r>
            <a:r>
              <a:rPr lang="en-US" dirty="0" smtClean="0"/>
              <a:t>feed</a:t>
            </a:r>
          </a:p>
          <a:p>
            <a:pPr lvl="1"/>
            <a:r>
              <a:rPr lang="en-US" dirty="0"/>
              <a:t>Automatic/semi-auto </a:t>
            </a:r>
            <a:r>
              <a:rPr lang="en-US" dirty="0" smtClean="0"/>
              <a:t>ejection</a:t>
            </a:r>
          </a:p>
          <a:p>
            <a:pPr lvl="1"/>
            <a:r>
              <a:rPr lang="en-US" dirty="0" smtClean="0"/>
              <a:t>Robotics</a:t>
            </a:r>
          </a:p>
          <a:p>
            <a:r>
              <a:rPr lang="en-US" b="1" dirty="0" smtClean="0"/>
              <a:t>Miscellaneous </a:t>
            </a:r>
            <a:r>
              <a:rPr lang="en-US" b="1" dirty="0"/>
              <a:t>aids can help reduce </a:t>
            </a:r>
            <a:r>
              <a:rPr lang="en-US" b="1" dirty="0" smtClean="0"/>
              <a:t>exposure</a:t>
            </a:r>
          </a:p>
          <a:p>
            <a:pPr lvl="1"/>
            <a:r>
              <a:rPr lang="en-US" dirty="0"/>
              <a:t>Awareness </a:t>
            </a:r>
            <a:r>
              <a:rPr lang="en-US" dirty="0" smtClean="0"/>
              <a:t>barriers</a:t>
            </a:r>
          </a:p>
          <a:p>
            <a:pPr lvl="1"/>
            <a:r>
              <a:rPr lang="en-US" dirty="0"/>
              <a:t>Protective </a:t>
            </a:r>
            <a:r>
              <a:rPr lang="en-US" dirty="0" smtClean="0"/>
              <a:t>shields</a:t>
            </a:r>
          </a:p>
          <a:p>
            <a:pPr lvl="1"/>
            <a:r>
              <a:rPr lang="en-US" dirty="0"/>
              <a:t>Hand-feeding tools and holding fixtures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85926"/>
            <a:ext cx="33432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makes a guard effective?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prevent any contact to the machine hazard and installed to prevent </a:t>
            </a:r>
            <a:r>
              <a:rPr lang="en-US" dirty="0" smtClean="0"/>
              <a:t>contact from </a:t>
            </a:r>
            <a:r>
              <a:rPr lang="en-US" dirty="0"/>
              <a:t>around, over, through, or under the guard</a:t>
            </a:r>
            <a:r>
              <a:rPr lang="en-US" dirty="0" smtClean="0"/>
              <a:t>!</a:t>
            </a:r>
          </a:p>
          <a:p>
            <a:r>
              <a:rPr lang="en-US" dirty="0"/>
              <a:t>Must not present a hazard in </a:t>
            </a:r>
            <a:r>
              <a:rPr lang="en-US" dirty="0" smtClean="0"/>
              <a:t>itself</a:t>
            </a:r>
          </a:p>
          <a:p>
            <a:r>
              <a:rPr lang="en-US" dirty="0"/>
              <a:t>Must be affixed to the machine where </a:t>
            </a:r>
            <a:r>
              <a:rPr lang="en-US" dirty="0" smtClean="0"/>
              <a:t>possible</a:t>
            </a:r>
          </a:p>
          <a:p>
            <a:r>
              <a:rPr lang="en-US" dirty="0"/>
              <a:t>Conformity with other appropriate standards: ANSI,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371477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071678"/>
            <a:ext cx="32147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Fixed Guards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292895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586" y="1571612"/>
            <a:ext cx="30480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4786322"/>
            <a:ext cx="4000528" cy="1619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Interlocked Guards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</a:t>
            </a:r>
            <a:r>
              <a:rPr lang="en-US" dirty="0"/>
              <a:t>opened or removed, the tripping mechanism and/or power </a:t>
            </a:r>
            <a:r>
              <a:rPr lang="en-US" dirty="0" smtClean="0"/>
              <a:t>automatically shuts </a:t>
            </a:r>
            <a:r>
              <a:rPr lang="en-US" dirty="0"/>
              <a:t>off or disengages</a:t>
            </a:r>
          </a:p>
          <a:p>
            <a:r>
              <a:rPr lang="en-US" dirty="0" smtClean="0"/>
              <a:t>Machine </a:t>
            </a:r>
            <a:r>
              <a:rPr lang="en-US" dirty="0"/>
              <a:t>cannot cycle or be started until the guard is back in place</a:t>
            </a:r>
          </a:p>
          <a:p>
            <a:r>
              <a:rPr lang="en-US" dirty="0" smtClean="0"/>
              <a:t>Electrical</a:t>
            </a:r>
            <a:r>
              <a:rPr lang="en-US" dirty="0"/>
              <a:t>, mechanical, hydraulic, or pneumatic power</a:t>
            </a:r>
          </a:p>
          <a:p>
            <a:r>
              <a:rPr lang="en-US" dirty="0" smtClean="0"/>
              <a:t>Replacing </a:t>
            </a:r>
            <a:r>
              <a:rPr lang="en-US" dirty="0"/>
              <a:t>the guard should not automatically restart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285752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714488"/>
            <a:ext cx="250033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643050"/>
            <a:ext cx="292892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42916"/>
          </a:xfrm>
        </p:spPr>
        <p:txBody>
          <a:bodyPr>
            <a:normAutofit/>
          </a:bodyPr>
          <a:lstStyle/>
          <a:p>
            <a:r>
              <a:rPr lang="en-US" b="1" dirty="0"/>
              <a:t>Adjustable Guards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85992"/>
            <a:ext cx="38290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285992"/>
            <a:ext cx="35719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Openings are determined by the movement of stock</a:t>
            </a:r>
          </a:p>
          <a:p>
            <a:pPr lvl="1"/>
            <a:r>
              <a:rPr lang="en-US" dirty="0" smtClean="0"/>
              <a:t>Guard </a:t>
            </a:r>
            <a:r>
              <a:rPr lang="en-US" dirty="0"/>
              <a:t>is pushed away as stock is introduced;</a:t>
            </a:r>
          </a:p>
          <a:p>
            <a:pPr lvl="1"/>
            <a:r>
              <a:rPr lang="en-US" dirty="0" smtClean="0"/>
              <a:t>Opening </a:t>
            </a:r>
            <a:r>
              <a:rPr lang="en-US" dirty="0"/>
              <a:t>is only large enough to admit the stock;</a:t>
            </a:r>
          </a:p>
          <a:p>
            <a:pPr lvl="1"/>
            <a:r>
              <a:rPr lang="en-US" dirty="0" smtClean="0"/>
              <a:t>Guard </a:t>
            </a:r>
            <a:r>
              <a:rPr lang="en-US" dirty="0"/>
              <a:t>returns to rest position after stock passes 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292895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3116"/>
            <a:ext cx="2976565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342902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714488"/>
            <a:ext cx="407196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Second Safeguarding Strategy: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 safety device may perform one of several functions</a:t>
            </a:r>
            <a:r>
              <a:rPr lang="en-US" b="1" dirty="0" smtClean="0"/>
              <a:t>.</a:t>
            </a:r>
          </a:p>
          <a:p>
            <a:r>
              <a:rPr lang="en-US" dirty="0"/>
              <a:t>It may stop the machine if a hand or any part of the body is inadvertently </a:t>
            </a:r>
            <a:r>
              <a:rPr lang="en-US" dirty="0" smtClean="0"/>
              <a:t>placed in </a:t>
            </a:r>
            <a:r>
              <a:rPr lang="en-US" dirty="0"/>
              <a:t>the danger area;</a:t>
            </a:r>
          </a:p>
          <a:p>
            <a:r>
              <a:rPr lang="en-US" dirty="0" smtClean="0"/>
              <a:t>Restrain </a:t>
            </a:r>
            <a:r>
              <a:rPr lang="en-US" dirty="0"/>
              <a:t>or withdraw the operator's hands from the danger area </a:t>
            </a:r>
            <a:r>
              <a:rPr lang="en-US" dirty="0" smtClean="0"/>
              <a:t>during operation</a:t>
            </a:r>
            <a:r>
              <a:rPr lang="en-US" dirty="0"/>
              <a:t>;</a:t>
            </a:r>
          </a:p>
          <a:p>
            <a:r>
              <a:rPr lang="en-US" dirty="0" smtClean="0"/>
              <a:t>Require </a:t>
            </a:r>
            <a:r>
              <a:rPr lang="en-US" dirty="0"/>
              <a:t>the operator to use both hands on machine controls; or</a:t>
            </a:r>
          </a:p>
          <a:p>
            <a:r>
              <a:rPr lang="en-US" dirty="0" smtClean="0"/>
              <a:t>Provide </a:t>
            </a:r>
            <a:r>
              <a:rPr lang="en-US" dirty="0"/>
              <a:t>a barrier which is synchronized with the operating cycle of the machine</a:t>
            </a:r>
          </a:p>
          <a:p>
            <a:r>
              <a:rPr lang="en-US" dirty="0"/>
              <a:t>in order to prevent entry to the danger area during the hazardous part of </a:t>
            </a:r>
            <a:r>
              <a:rPr lang="en-US" dirty="0" err="1" smtClean="0"/>
              <a:t>thecycle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Presence-Sensing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4552"/>
          </a:xfrm>
        </p:spPr>
        <p:txBody>
          <a:bodyPr>
            <a:normAutofit/>
          </a:bodyPr>
          <a:lstStyle/>
          <a:p>
            <a:r>
              <a:rPr lang="en-US" b="1" dirty="0"/>
              <a:t>Photoelectric (optical)</a:t>
            </a:r>
          </a:p>
          <a:p>
            <a:r>
              <a:rPr lang="en-US" i="1" dirty="0"/>
              <a:t>Uses a system of light sources and controls which </a:t>
            </a:r>
            <a:r>
              <a:rPr lang="en-US" i="1" dirty="0" smtClean="0"/>
              <a:t>can interrupt </a:t>
            </a:r>
            <a:r>
              <a:rPr lang="en-US" i="1" dirty="0"/>
              <a:t>the machine's operating cycle.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357562"/>
            <a:ext cx="33432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Radiofrequency (capacitance)</a:t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350046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286248" y="2643182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Radiofrequency (capacitance)</a:t>
            </a:r>
          </a:p>
          <a:p>
            <a:r>
              <a:rPr lang="en-US" i="1" dirty="0"/>
              <a:t>Uses a radio beam that is part of the machine control</a:t>
            </a:r>
          </a:p>
          <a:p>
            <a:r>
              <a:rPr lang="en-US" i="1" dirty="0"/>
              <a:t>circuit. When the capacitance field is broken, the machine</a:t>
            </a:r>
          </a:p>
          <a:p>
            <a:r>
              <a:rPr lang="en-US" i="1" dirty="0"/>
              <a:t>will stop or will not activate.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Electromechanical</a:t>
            </a:r>
            <a:endParaRPr lang="en-US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715008" y="1500174"/>
            <a:ext cx="3286148" cy="378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14282" y="1714488"/>
            <a:ext cx="52864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/>
              <a:t>Has a probe or contact bar which descends to a </a:t>
            </a:r>
            <a:r>
              <a:rPr lang="en-US" sz="2800" i="1" dirty="0" smtClean="0"/>
              <a:t>predetermined distance </a:t>
            </a:r>
            <a:r>
              <a:rPr lang="en-US" sz="2800" i="1" dirty="0"/>
              <a:t>when the operator initiates the machine cycle. If </a:t>
            </a:r>
            <a:r>
              <a:rPr lang="en-US" sz="2800" i="1" dirty="0" smtClean="0"/>
              <a:t>there is </a:t>
            </a:r>
            <a:r>
              <a:rPr lang="en-US" sz="2800" i="1" dirty="0"/>
              <a:t>an obstruction preventing it from descending its </a:t>
            </a:r>
            <a:r>
              <a:rPr lang="en-US" sz="2800" i="1" dirty="0" smtClean="0"/>
              <a:t>full predetermined </a:t>
            </a:r>
            <a:r>
              <a:rPr lang="en-US" sz="2800" i="1" dirty="0"/>
              <a:t>distance, the control circuit does not </a:t>
            </a:r>
            <a:r>
              <a:rPr lang="en-US" sz="2800" i="1" dirty="0" smtClean="0"/>
              <a:t>a </a:t>
            </a:r>
            <a:r>
              <a:rPr lang="en-US" sz="2800" i="1" dirty="0" err="1" smtClean="0"/>
              <a:t>ctuatethe</a:t>
            </a:r>
            <a:r>
              <a:rPr lang="en-US" sz="2800" i="1" dirty="0" smtClean="0"/>
              <a:t> </a:t>
            </a:r>
            <a:r>
              <a:rPr lang="en-US" sz="2800" i="1" dirty="0"/>
              <a:t>machine cycle.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Pullback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Pullback devices utilize a series of cables attached to the operator's hands, </a:t>
            </a:r>
            <a:r>
              <a:rPr lang="en-US" dirty="0" smtClean="0"/>
              <a:t>wrists, and/or </a:t>
            </a:r>
            <a:r>
              <a:rPr lang="en-US" dirty="0"/>
              <a:t>arms. This type of device is primarily used on machines with stroking action.</a:t>
            </a:r>
          </a:p>
          <a:p>
            <a:r>
              <a:rPr lang="en-US" dirty="0"/>
              <a:t>When the slide/ram is up between cycles, the operator is allowed access to the </a:t>
            </a:r>
            <a:r>
              <a:rPr lang="en-US" dirty="0" smtClean="0"/>
              <a:t>point of </a:t>
            </a:r>
            <a:r>
              <a:rPr lang="en-US" dirty="0"/>
              <a:t>operation.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307183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4848" y="1928802"/>
            <a:ext cx="35433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Restraint</a:t>
            </a:r>
            <a:endParaRPr lang="en-US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572132" y="1785926"/>
            <a:ext cx="3357586" cy="335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85720" y="1357298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The restraint (holdout) device utilizes cables </a:t>
            </a:r>
            <a:r>
              <a:rPr lang="en-US" sz="2000" dirty="0" smtClean="0"/>
              <a:t>or straps </a:t>
            </a:r>
            <a:r>
              <a:rPr lang="en-US" sz="2000" dirty="0"/>
              <a:t>that are attached to the </a:t>
            </a:r>
            <a:r>
              <a:rPr lang="en-US" sz="2000" dirty="0" smtClean="0"/>
              <a:t>operator‘s hands </a:t>
            </a:r>
            <a:r>
              <a:rPr lang="en-US" sz="2000" dirty="0"/>
              <a:t>at a fixed point. The cables or </a:t>
            </a:r>
            <a:r>
              <a:rPr lang="en-US" sz="2000" dirty="0" smtClean="0"/>
              <a:t>straps must </a:t>
            </a:r>
            <a:r>
              <a:rPr lang="en-US" sz="2000" dirty="0"/>
              <a:t>be adjusted to let the operator's </a:t>
            </a:r>
            <a:r>
              <a:rPr lang="en-US" sz="2000" dirty="0" smtClean="0"/>
              <a:t>hands travel </a:t>
            </a:r>
            <a:r>
              <a:rPr lang="en-US" sz="2000" dirty="0"/>
              <a:t>within a </a:t>
            </a:r>
            <a:r>
              <a:rPr lang="en-US" sz="2000" dirty="0" smtClean="0"/>
              <a:t> re determined </a:t>
            </a:r>
            <a:r>
              <a:rPr lang="en-US" sz="2000" dirty="0"/>
              <a:t>safe area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There is no extending or retracting </a:t>
            </a:r>
            <a:r>
              <a:rPr lang="en-US" sz="2000" dirty="0" smtClean="0"/>
              <a:t>action involved</a:t>
            </a:r>
            <a:r>
              <a:rPr lang="en-US" sz="2000" dirty="0"/>
              <a:t>. Consequently, hand-feeding </a:t>
            </a:r>
            <a:r>
              <a:rPr lang="en-US" sz="2000" dirty="0" smtClean="0"/>
              <a:t>tools are </a:t>
            </a:r>
            <a:r>
              <a:rPr lang="en-US" sz="2000" dirty="0"/>
              <a:t>often necessary if the operation </a:t>
            </a:r>
            <a:r>
              <a:rPr lang="en-US" sz="2000" dirty="0" smtClean="0"/>
              <a:t>involves placing </a:t>
            </a:r>
            <a:r>
              <a:rPr lang="en-US" sz="2000" dirty="0"/>
              <a:t>material into the danger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Safety Trip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4552"/>
          </a:xfrm>
        </p:spPr>
        <p:txBody>
          <a:bodyPr>
            <a:normAutofit/>
          </a:bodyPr>
          <a:lstStyle/>
          <a:p>
            <a:r>
              <a:rPr lang="en-US" dirty="0"/>
              <a:t>Provide a quick means for deactivating the machine in an emergency situation.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/>
              <a:t>pressure-sensitive </a:t>
            </a:r>
            <a:r>
              <a:rPr lang="en-US" b="1" dirty="0"/>
              <a:t>bar, when depressed, will deactivate the machine.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4000528" cy="294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00438"/>
            <a:ext cx="3810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643470" y="58578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Safety </a:t>
            </a:r>
            <a:r>
              <a:rPr lang="en-US" b="1" dirty="0"/>
              <a:t>tripwire cables may also be</a:t>
            </a:r>
          </a:p>
          <a:p>
            <a:r>
              <a:rPr lang="en-US" dirty="0"/>
              <a:t>located around the perimeter or near</a:t>
            </a:r>
          </a:p>
          <a:p>
            <a:r>
              <a:rPr lang="en-US" dirty="0"/>
              <a:t>the danger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Two-Hand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5043494" cy="311468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Requires constant, concurrent pressure by the </a:t>
            </a:r>
            <a:r>
              <a:rPr lang="en-US" dirty="0" smtClean="0"/>
              <a:t>operator to </a:t>
            </a:r>
            <a:r>
              <a:rPr lang="en-US" dirty="0"/>
              <a:t>activate the machine. With this type of device, </a:t>
            </a:r>
            <a:r>
              <a:rPr lang="en-US" dirty="0" smtClean="0"/>
              <a:t>the operator’s </a:t>
            </a:r>
            <a:r>
              <a:rPr lang="en-US" dirty="0"/>
              <a:t>hands are required to be at a safe location (</a:t>
            </a:r>
            <a:r>
              <a:rPr lang="en-US" dirty="0" smtClean="0"/>
              <a:t>on the </a:t>
            </a:r>
            <a:r>
              <a:rPr lang="en-US" dirty="0"/>
              <a:t>control buttons) and at a safe distance from </a:t>
            </a:r>
            <a:r>
              <a:rPr lang="en-US" dirty="0" smtClean="0"/>
              <a:t>the danger </a:t>
            </a:r>
            <a:r>
              <a:rPr lang="en-US" dirty="0"/>
              <a:t>area.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785926"/>
            <a:ext cx="240030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Two-Hand Trip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1676"/>
          </a:xfrm>
        </p:spPr>
        <p:txBody>
          <a:bodyPr>
            <a:normAutofit/>
          </a:bodyPr>
          <a:lstStyle/>
          <a:p>
            <a:r>
              <a:rPr lang="en-US" dirty="0"/>
              <a:t>This device requires concurrent application of both </a:t>
            </a:r>
            <a:r>
              <a:rPr lang="en-US" dirty="0" smtClean="0"/>
              <a:t>the operator’s </a:t>
            </a:r>
            <a:r>
              <a:rPr lang="en-US" dirty="0"/>
              <a:t>control buttons to activate the machine </a:t>
            </a:r>
            <a:r>
              <a:rPr lang="en-US" dirty="0" smtClean="0"/>
              <a:t>cycle ,after </a:t>
            </a:r>
            <a:r>
              <a:rPr lang="en-US" dirty="0"/>
              <a:t>which the hands are free.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357562"/>
            <a:ext cx="277177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785786" y="371475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Gate</a:t>
            </a:r>
          </a:p>
          <a:p>
            <a:r>
              <a:rPr lang="en-US" dirty="0"/>
              <a:t>A gate is a movable barrier which</a:t>
            </a:r>
          </a:p>
          <a:p>
            <a:r>
              <a:rPr lang="en-US" dirty="0"/>
              <a:t>protects the operator at the point of</a:t>
            </a:r>
          </a:p>
          <a:p>
            <a:r>
              <a:rPr lang="en-US" dirty="0"/>
              <a:t>operation before the machine cycle</a:t>
            </a:r>
          </a:p>
          <a:p>
            <a:r>
              <a:rPr lang="en-US" dirty="0"/>
              <a:t>can be started. They are usually</a:t>
            </a:r>
          </a:p>
          <a:p>
            <a:r>
              <a:rPr lang="en-US" dirty="0"/>
              <a:t>designed to operate with each</a:t>
            </a:r>
          </a:p>
          <a:p>
            <a:r>
              <a:rPr lang="en-US" dirty="0"/>
              <a:t>machine cycle.</a:t>
            </a:r>
          </a:p>
          <a:p>
            <a:r>
              <a:rPr lang="en-US" i="1" dirty="0"/>
              <a:t>Two types: Type A &amp; Type 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Third Safeguarding Strategy: Location &amp;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471990" cy="211455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machine or its dangerous moving parts are positioned so that the hazardous areas are not accessible or do not present a hazard during normal operation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500174"/>
            <a:ext cx="32480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00034" y="3786190"/>
            <a:ext cx="3214710" cy="2297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What are some concerns</a:t>
            </a:r>
          </a:p>
          <a:p>
            <a:r>
              <a:rPr lang="en-US" b="1" dirty="0" smtClean="0"/>
              <a:t>when considering guarding by location and/or distance?</a:t>
            </a:r>
          </a:p>
          <a:p>
            <a:r>
              <a:rPr lang="en-US" b="1" dirty="0" smtClean="0"/>
              <a:t>__________________________</a:t>
            </a:r>
          </a:p>
          <a:p>
            <a:r>
              <a:rPr lang="en-US" b="1" dirty="0" smtClean="0"/>
              <a:t>__________________________</a:t>
            </a:r>
          </a:p>
          <a:p>
            <a:r>
              <a:rPr lang="en-US" b="1" dirty="0" smtClean="0"/>
              <a:t>__________________________</a:t>
            </a:r>
          </a:p>
          <a:p>
            <a:r>
              <a:rPr lang="en-US" b="1" dirty="0" smtClean="0"/>
              <a:t>__________________________</a:t>
            </a:r>
          </a:p>
          <a:p>
            <a:r>
              <a:rPr lang="en-US" b="1" dirty="0" smtClean="0"/>
              <a:t>__________________________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24087" y="2292350"/>
            <a:ext cx="469582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Fourth Safeguarding Strategy: Feeding &amp; Injection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1971675"/>
          </a:xfrm>
        </p:spPr>
        <p:txBody>
          <a:bodyPr/>
          <a:lstStyle/>
          <a:p>
            <a:r>
              <a:rPr lang="en-US" b="1" dirty="0" smtClean="0"/>
              <a:t>Automatic Feeding</a:t>
            </a:r>
          </a:p>
          <a:p>
            <a:pPr lvl="1"/>
            <a:r>
              <a:rPr lang="en-US" dirty="0" smtClean="0"/>
              <a:t>Operator involvement is not necessary after the machine is set up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286124"/>
            <a:ext cx="7286676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Fourth Safeguarding Strategy: Feeding &amp; Injection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r>
              <a:rPr lang="en-US" b="1" dirty="0" smtClean="0"/>
              <a:t>Semi-Automatic Feeding</a:t>
            </a:r>
          </a:p>
          <a:p>
            <a:pPr lvl="1"/>
            <a:r>
              <a:rPr lang="en-US" dirty="0" smtClean="0"/>
              <a:t>Manually feed without reaching into the point of operation or other danger zones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00438"/>
            <a:ext cx="6500858" cy="273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3"/>
          </a:xfrm>
        </p:spPr>
        <p:txBody>
          <a:bodyPr/>
          <a:lstStyle/>
          <a:p>
            <a:r>
              <a:rPr lang="en-US" b="1" dirty="0" smtClean="0"/>
              <a:t>Automatic Ejection</a:t>
            </a:r>
          </a:p>
          <a:p>
            <a:pPr lvl="1"/>
            <a:r>
              <a:rPr lang="en-US" dirty="0" smtClean="0"/>
              <a:t>Require no operator involvement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71810"/>
            <a:ext cx="68580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Semiautomatic Ejection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71472" y="2071678"/>
            <a:ext cx="7072361" cy="400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43113"/>
          </a:xfrm>
        </p:spPr>
        <p:txBody>
          <a:bodyPr>
            <a:normAutofit/>
          </a:bodyPr>
          <a:lstStyle/>
          <a:p>
            <a:r>
              <a:rPr lang="en-US" b="1" dirty="0" smtClean="0"/>
              <a:t>Robots</a:t>
            </a:r>
          </a:p>
          <a:p>
            <a:pPr lvl="1"/>
            <a:r>
              <a:rPr lang="en-US" dirty="0" smtClean="0"/>
              <a:t>Machines that load and unload stock, assemble parts, transfer objects, and perform other tasks - otherwise done by the operator.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786190"/>
            <a:ext cx="35719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86190"/>
            <a:ext cx="314327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00496" y="1714488"/>
            <a:ext cx="464347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00100" y="2500306"/>
            <a:ext cx="27146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What are some</a:t>
            </a:r>
          </a:p>
          <a:p>
            <a:r>
              <a:rPr lang="en-US" b="1" dirty="0" smtClean="0"/>
              <a:t>concerns when</a:t>
            </a:r>
          </a:p>
          <a:p>
            <a:r>
              <a:rPr lang="en-US" b="1" dirty="0" smtClean="0"/>
              <a:t>considering robotics?</a:t>
            </a:r>
          </a:p>
          <a:p>
            <a:r>
              <a:rPr lang="en-US" b="1" dirty="0" smtClean="0"/>
              <a:t>___________________</a:t>
            </a:r>
          </a:p>
          <a:p>
            <a:r>
              <a:rPr lang="en-US" b="1" dirty="0" smtClean="0"/>
              <a:t>___________________</a:t>
            </a:r>
          </a:p>
          <a:p>
            <a:r>
              <a:rPr lang="en-US" b="1" dirty="0" smtClean="0"/>
              <a:t>___________________</a:t>
            </a:r>
          </a:p>
          <a:p>
            <a:r>
              <a:rPr lang="en-US" b="1" dirty="0" smtClean="0"/>
              <a:t>___________________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Fifth safeguard strategy: Miscellaneous 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 not give complete protection from machine hazards, but may provide </a:t>
            </a:r>
            <a:r>
              <a:rPr lang="en-US" dirty="0" err="1" smtClean="0"/>
              <a:t>theoperator</a:t>
            </a:r>
            <a:r>
              <a:rPr lang="en-US" dirty="0" smtClean="0"/>
              <a:t> with an extra margin of safety.</a:t>
            </a:r>
          </a:p>
          <a:p>
            <a:r>
              <a:rPr lang="en-US" b="1" dirty="0" smtClean="0"/>
              <a:t>Examples:</a:t>
            </a:r>
          </a:p>
          <a:p>
            <a:pPr lvl="1"/>
            <a:r>
              <a:rPr lang="en-US" dirty="0" smtClean="0"/>
              <a:t>Awareness barriers</a:t>
            </a:r>
          </a:p>
          <a:p>
            <a:pPr lvl="1"/>
            <a:r>
              <a:rPr lang="en-US" dirty="0" smtClean="0"/>
              <a:t>Ropes</a:t>
            </a:r>
          </a:p>
          <a:p>
            <a:pPr lvl="1"/>
            <a:r>
              <a:rPr lang="en-US" dirty="0" smtClean="0"/>
              <a:t>Shields</a:t>
            </a:r>
          </a:p>
          <a:p>
            <a:pPr lvl="1"/>
            <a:r>
              <a:rPr lang="en-US" dirty="0" smtClean="0"/>
              <a:t>Holding tools</a:t>
            </a:r>
          </a:p>
          <a:p>
            <a:pPr lvl="1"/>
            <a:r>
              <a:rPr lang="en-US" dirty="0" smtClean="0"/>
              <a:t>Push sticks or blocks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36433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28604"/>
            <a:ext cx="34766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786190"/>
            <a:ext cx="3500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786190"/>
            <a:ext cx="3857652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Let's review!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1600200"/>
            <a:ext cx="8286808" cy="50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Machine Guarding Checklist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1600200"/>
            <a:ext cx="8215370" cy="50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1600200"/>
            <a:ext cx="8001056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Requirements for all Safeguards (continued)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1600200"/>
            <a:ext cx="8143932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1148</Words>
  <Application>Microsoft Office PowerPoint</Application>
  <PresentationFormat>On-screen Show (4:3)</PresentationFormat>
  <Paragraphs>170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Apex</vt:lpstr>
      <vt:lpstr>Slide 1</vt:lpstr>
      <vt:lpstr>Goals </vt:lpstr>
      <vt:lpstr>Where Mechanical Hazards Occur</vt:lpstr>
      <vt:lpstr>3. Other moving parts </vt:lpstr>
      <vt:lpstr>Hazardous Mechanical Motions &amp; Actions</vt:lpstr>
      <vt:lpstr>Motions</vt:lpstr>
      <vt:lpstr>In-running nip point hazards</vt:lpstr>
      <vt:lpstr>Slide 8</vt:lpstr>
      <vt:lpstr>2. Reciprocating motion</vt:lpstr>
      <vt:lpstr>3. Transverse motion</vt:lpstr>
      <vt:lpstr>Identify each in-running nip point below</vt:lpstr>
      <vt:lpstr>Slide 12</vt:lpstr>
      <vt:lpstr>Hazardous Mechanical Motions &amp; Actions</vt:lpstr>
      <vt:lpstr>Slide 14</vt:lpstr>
      <vt:lpstr>Methods of Machine Guarding</vt:lpstr>
      <vt:lpstr>Other safeguarding strategies may include</vt:lpstr>
      <vt:lpstr>What makes a guard effective? </vt:lpstr>
      <vt:lpstr>Slide 18</vt:lpstr>
      <vt:lpstr>Fixed Guards</vt:lpstr>
      <vt:lpstr>Interlocked Guards</vt:lpstr>
      <vt:lpstr>Slide 21</vt:lpstr>
      <vt:lpstr>Slide 22</vt:lpstr>
      <vt:lpstr>Slide 23</vt:lpstr>
      <vt:lpstr>Slide 24</vt:lpstr>
      <vt:lpstr>Slide 25</vt:lpstr>
      <vt:lpstr>Second Safeguarding Strategy: Devices</vt:lpstr>
      <vt:lpstr>Presence-Sensing Devices</vt:lpstr>
      <vt:lpstr>Radiofrequency (capacitance) </vt:lpstr>
      <vt:lpstr>Electromechanical</vt:lpstr>
      <vt:lpstr>Pullback</vt:lpstr>
      <vt:lpstr>Slide 31</vt:lpstr>
      <vt:lpstr>Restraint</vt:lpstr>
      <vt:lpstr>Safety Trip Controls</vt:lpstr>
      <vt:lpstr>Two-Hand Controls</vt:lpstr>
      <vt:lpstr>Two-Hand Trip</vt:lpstr>
      <vt:lpstr>Third Safeguarding Strategy: Location &amp; Distance</vt:lpstr>
      <vt:lpstr>Slide 37</vt:lpstr>
      <vt:lpstr>Fourth Safeguarding Strategy: Feeding &amp; Injection</vt:lpstr>
      <vt:lpstr>Fourth Safeguarding Strategy: Feeding &amp; Injection</vt:lpstr>
      <vt:lpstr>Slide 40</vt:lpstr>
      <vt:lpstr>Semiautomatic Ejection</vt:lpstr>
      <vt:lpstr>Slide 42</vt:lpstr>
      <vt:lpstr>Slide 43</vt:lpstr>
      <vt:lpstr>Fifth safeguard strategy: Miscellaneous Aids</vt:lpstr>
      <vt:lpstr>Slide 45</vt:lpstr>
      <vt:lpstr>Let's review!</vt:lpstr>
      <vt:lpstr>Machine Guarding Checklist</vt:lpstr>
      <vt:lpstr>Slide 48</vt:lpstr>
      <vt:lpstr>Requirements for all Safeguards (continued)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16</cp:revision>
  <dcterms:created xsi:type="dcterms:W3CDTF">2009-06-10T22:35:27Z</dcterms:created>
  <dcterms:modified xsi:type="dcterms:W3CDTF">2010-11-29T11:10:22Z</dcterms:modified>
</cp:coreProperties>
</file>