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7" r:id="rId2"/>
    <p:sldId id="258" r:id="rId3"/>
    <p:sldId id="270" r:id="rId4"/>
    <p:sldId id="259" r:id="rId5"/>
    <p:sldId id="267" r:id="rId6"/>
    <p:sldId id="260" r:id="rId7"/>
    <p:sldId id="276" r:id="rId8"/>
    <p:sldId id="261" r:id="rId9"/>
    <p:sldId id="262" r:id="rId10"/>
    <p:sldId id="271" r:id="rId11"/>
    <p:sldId id="263" r:id="rId12"/>
    <p:sldId id="272" r:id="rId13"/>
    <p:sldId id="268" r:id="rId14"/>
    <p:sldId id="264" r:id="rId15"/>
    <p:sldId id="269" r:id="rId16"/>
    <p:sldId id="265" r:id="rId17"/>
    <p:sldId id="266" r:id="rId18"/>
    <p:sldId id="273" r:id="rId19"/>
    <p:sldId id="274" r:id="rId20"/>
    <p:sldId id="275"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44" d="100"/>
          <a:sy n="44" d="100"/>
        </p:scale>
        <p:origin x="-70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5A72DB3A-43A0-4D9C-9E21-990F0AD3E946}" type="datetimeFigureOut">
              <a:rPr lang="ar-SA" smtClean="0"/>
              <a:pPr/>
              <a:t>28/11/1431</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B9C760CC-4D84-477D-8805-52A69F83547D}"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5A72DB3A-43A0-4D9C-9E21-990F0AD3E946}" type="datetimeFigureOut">
              <a:rPr lang="ar-SA" smtClean="0"/>
              <a:pPr/>
              <a:t>28/11/1431</a:t>
            </a:fld>
            <a:endParaRPr lang="ar-SA"/>
          </a:p>
        </p:txBody>
      </p:sp>
      <p:sp>
        <p:nvSpPr>
          <p:cNvPr id="9" name="عنصر نائب لرقم الشريحة 8"/>
          <p:cNvSpPr>
            <a:spLocks noGrp="1"/>
          </p:cNvSpPr>
          <p:nvPr>
            <p:ph type="sldNum" sz="quarter" idx="15"/>
          </p:nvPr>
        </p:nvSpPr>
        <p:spPr/>
        <p:txBody>
          <a:bodyPr rtlCol="0"/>
          <a:lstStyle/>
          <a:p>
            <a:fld id="{B9C760CC-4D84-477D-8805-52A69F83547D}"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5A72DB3A-43A0-4D9C-9E21-990F0AD3E946}" type="datetimeFigureOut">
              <a:rPr lang="ar-SA" smtClean="0"/>
              <a:pPr/>
              <a:t>28/11/1431</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B9C760CC-4D84-477D-8805-52A69F83547D}"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5A72DB3A-43A0-4D9C-9E21-990F0AD3E946}" type="datetimeFigureOut">
              <a:rPr lang="ar-SA" smtClean="0"/>
              <a:pPr/>
              <a:t>28/11/1431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9C760CC-4D84-477D-8805-52A69F83547D}"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5A72DB3A-43A0-4D9C-9E21-990F0AD3E946}" type="datetimeFigureOut">
              <a:rPr lang="ar-SA" smtClean="0"/>
              <a:pPr/>
              <a:t>28/11/1431</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9C760CC-4D84-477D-8805-52A69F83547D}"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5A72DB3A-43A0-4D9C-9E21-990F0AD3E946}" type="datetimeFigureOut">
              <a:rPr lang="ar-SA" smtClean="0"/>
              <a:pPr/>
              <a:t>28/11/1431</a:t>
            </a:fld>
            <a:endParaRPr lang="ar-SA"/>
          </a:p>
        </p:txBody>
      </p:sp>
      <p:sp>
        <p:nvSpPr>
          <p:cNvPr id="7" name="عنصر نائب لرقم الشريحة 6"/>
          <p:cNvSpPr>
            <a:spLocks noGrp="1"/>
          </p:cNvSpPr>
          <p:nvPr>
            <p:ph type="sldNum" sz="quarter" idx="11"/>
          </p:nvPr>
        </p:nvSpPr>
        <p:spPr/>
        <p:txBody>
          <a:bodyPr rtlCol="0"/>
          <a:lstStyle/>
          <a:p>
            <a:fld id="{B9C760CC-4D84-477D-8805-52A69F83547D}"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A72DB3A-43A0-4D9C-9E21-990F0AD3E946}" type="datetimeFigureOut">
              <a:rPr lang="ar-SA" smtClean="0"/>
              <a:pPr/>
              <a:t>28/11/1431</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9C760CC-4D84-477D-8805-52A69F83547D}"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5A72DB3A-43A0-4D9C-9E21-990F0AD3E946}" type="datetimeFigureOut">
              <a:rPr lang="ar-SA" smtClean="0"/>
              <a:pPr/>
              <a:t>28/11/1431</a:t>
            </a:fld>
            <a:endParaRPr lang="ar-SA"/>
          </a:p>
        </p:txBody>
      </p:sp>
      <p:sp>
        <p:nvSpPr>
          <p:cNvPr id="22" name="عنصر نائب لرقم الشريحة 21"/>
          <p:cNvSpPr>
            <a:spLocks noGrp="1"/>
          </p:cNvSpPr>
          <p:nvPr>
            <p:ph type="sldNum" sz="quarter" idx="15"/>
          </p:nvPr>
        </p:nvSpPr>
        <p:spPr/>
        <p:txBody>
          <a:bodyPr rtlCol="0"/>
          <a:lstStyle/>
          <a:p>
            <a:fld id="{B9C760CC-4D84-477D-8805-52A69F83547D}"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5A72DB3A-43A0-4D9C-9E21-990F0AD3E946}" type="datetimeFigureOut">
              <a:rPr lang="ar-SA" smtClean="0"/>
              <a:pPr/>
              <a:t>28/11/1431</a:t>
            </a:fld>
            <a:endParaRPr lang="ar-SA"/>
          </a:p>
        </p:txBody>
      </p:sp>
      <p:sp>
        <p:nvSpPr>
          <p:cNvPr id="18" name="عنصر نائب لرقم الشريحة 17"/>
          <p:cNvSpPr>
            <a:spLocks noGrp="1"/>
          </p:cNvSpPr>
          <p:nvPr>
            <p:ph type="sldNum" sz="quarter" idx="11"/>
          </p:nvPr>
        </p:nvSpPr>
        <p:spPr/>
        <p:txBody>
          <a:bodyPr rtlCol="0"/>
          <a:lstStyle/>
          <a:p>
            <a:fld id="{B9C760CC-4D84-477D-8805-52A69F83547D}"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A72DB3A-43A0-4D9C-9E21-990F0AD3E946}" type="datetimeFigureOut">
              <a:rPr lang="ar-SA" smtClean="0"/>
              <a:pPr/>
              <a:t>28/11/1431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9C760CC-4D84-477D-8805-52A69F83547D}"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A72DB3A-43A0-4D9C-9E21-990F0AD3E946}" type="datetimeFigureOut">
              <a:rPr lang="ar-SA" smtClean="0"/>
              <a:pPr/>
              <a:t>28/11/1431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9C760CC-4D84-477D-8805-52A69F83547D}"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A72DB3A-43A0-4D9C-9E21-990F0AD3E946}" type="datetimeFigureOut">
              <a:rPr lang="ar-SA" smtClean="0"/>
              <a:pPr/>
              <a:t>28/11/1431</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9C760CC-4D84-477D-8805-52A69F83547D}"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a:solidFill>
              <a:schemeClr val="accent1"/>
            </a:solidFill>
          </a:ln>
        </p:spPr>
        <p:style>
          <a:lnRef idx="3">
            <a:schemeClr val="lt1"/>
          </a:lnRef>
          <a:fillRef idx="1">
            <a:schemeClr val="accent2"/>
          </a:fillRef>
          <a:effectRef idx="1">
            <a:schemeClr val="accent2"/>
          </a:effectRef>
          <a:fontRef idx="minor">
            <a:schemeClr val="lt1"/>
          </a:fontRef>
        </p:style>
        <p:txBody>
          <a:bodyPr>
            <a:normAutofit fontScale="90000"/>
          </a:bodyPr>
          <a:lstStyle/>
          <a:p>
            <a:r>
              <a:rPr lang="ar-EG" sz="4900" b="1" dirty="0" smtClean="0">
                <a:effectLst>
                  <a:outerShdw blurRad="38100" dist="38100" dir="2700000" algn="tl">
                    <a:srgbClr val="000000">
                      <a:alpha val="43137"/>
                    </a:srgbClr>
                  </a:outerShdw>
                </a:effectLst>
              </a:rPr>
              <a:t>التعليم </a:t>
            </a:r>
            <a:r>
              <a:rPr lang="ar-EG" sz="4900" b="1" dirty="0" err="1" smtClean="0">
                <a:effectLst>
                  <a:outerShdw blurRad="38100" dist="38100" dir="2700000" algn="tl">
                    <a:srgbClr val="000000">
                      <a:alpha val="43137"/>
                    </a:srgbClr>
                  </a:outerShdw>
                </a:effectLst>
              </a:rPr>
              <a:t>الفردى</a:t>
            </a:r>
            <a:r>
              <a:rPr lang="ar-EG" sz="4900" b="1" dirty="0" smtClean="0">
                <a:effectLst>
                  <a:outerShdw blurRad="38100" dist="38100" dir="2700000" algn="tl">
                    <a:srgbClr val="000000">
                      <a:alpha val="43137"/>
                    </a:srgbClr>
                  </a:outerShdw>
                </a:effectLst>
              </a:rPr>
              <a:t>...</a:t>
            </a:r>
            <a:r>
              <a:rPr lang="ar-EG" sz="4900" b="1" dirty="0" err="1" smtClean="0">
                <a:effectLst>
                  <a:outerShdw blurRad="38100" dist="38100" dir="2700000" algn="tl">
                    <a:srgbClr val="000000">
                      <a:alpha val="43137"/>
                    </a:srgbClr>
                  </a:outerShdw>
                </a:effectLst>
              </a:rPr>
              <a:t>اعداد</a:t>
            </a:r>
            <a:r>
              <a:rPr lang="ar-EG" sz="4900" b="1" dirty="0" smtClean="0">
                <a:effectLst>
                  <a:outerShdw blurRad="38100" dist="38100" dir="2700000" algn="tl">
                    <a:srgbClr val="000000">
                      <a:alpha val="43137"/>
                    </a:srgbClr>
                  </a:outerShdw>
                </a:effectLst>
              </a:rPr>
              <a:t> :</a:t>
            </a:r>
            <a:br>
              <a:rPr lang="ar-EG" sz="4900" b="1" dirty="0" smtClean="0">
                <a:effectLst>
                  <a:outerShdw blurRad="38100" dist="38100" dir="2700000" algn="tl">
                    <a:srgbClr val="000000">
                      <a:alpha val="43137"/>
                    </a:srgbClr>
                  </a:outerShdw>
                </a:effectLst>
              </a:rPr>
            </a:br>
            <a:r>
              <a:rPr lang="ar-EG" sz="3600" b="1" dirty="0" smtClean="0">
                <a:effectLst>
                  <a:outerShdw blurRad="38100" dist="38100" dir="2700000" algn="tl">
                    <a:srgbClr val="000000">
                      <a:alpha val="43137"/>
                    </a:srgbClr>
                  </a:outerShdw>
                </a:effectLst>
              </a:rPr>
              <a:t>د\حسن هاشم بلطيه</a:t>
            </a:r>
            <a:endParaRPr lang="ar-SA" sz="3600" b="1" dirty="0">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no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a:noAutofit/>
          </a:bodyPr>
          <a:lstStyle/>
          <a:p>
            <a:r>
              <a:rPr lang="ar-SA" sz="5400" b="1" dirty="0" smtClean="0">
                <a:solidFill>
                  <a:schemeClr val="tx1">
                    <a:lumMod val="95000"/>
                  </a:schemeClr>
                </a:solidFill>
                <a:effectLst>
                  <a:outerShdw blurRad="38100" dist="38100" dir="2700000" algn="tl">
                    <a:srgbClr val="000000">
                      <a:alpha val="43137"/>
                    </a:srgbClr>
                  </a:outerShdw>
                </a:effectLst>
              </a:rPr>
              <a:t>ما هو التعلم الفردي؟ </a:t>
            </a:r>
            <a:endParaRPr lang="ar-EG" sz="5400" b="1" dirty="0" smtClean="0">
              <a:solidFill>
                <a:schemeClr val="tx1">
                  <a:lumMod val="95000"/>
                </a:schemeClr>
              </a:solidFill>
              <a:effectLst>
                <a:outerShdw blurRad="38100" dist="38100" dir="2700000" algn="tl">
                  <a:srgbClr val="000000">
                    <a:alpha val="43137"/>
                  </a:srgbClr>
                </a:outerShdw>
              </a:effectLst>
            </a:endParaRPr>
          </a:p>
          <a:p>
            <a:r>
              <a:rPr lang="ar-SA" sz="5400" b="1" dirty="0" smtClean="0">
                <a:solidFill>
                  <a:schemeClr val="tx1">
                    <a:lumMod val="95000"/>
                  </a:schemeClr>
                </a:solidFill>
                <a:effectLst>
                  <a:outerShdw blurRad="38100" dist="38100" dir="2700000" algn="tl">
                    <a:srgbClr val="000000">
                      <a:alpha val="43137"/>
                    </a:srgbClr>
                  </a:outerShdw>
                </a:effectLst>
              </a:rPr>
              <a:t>ما هي ايجابيات التعلم الفردي؟</a:t>
            </a:r>
            <a:endParaRPr lang="ar-EG" sz="5400" b="1" dirty="0" smtClean="0">
              <a:solidFill>
                <a:schemeClr val="tx1">
                  <a:lumMod val="95000"/>
                </a:schemeClr>
              </a:solidFill>
              <a:effectLst>
                <a:outerShdw blurRad="38100" dist="38100" dir="2700000" algn="tl">
                  <a:srgbClr val="000000">
                    <a:alpha val="43137"/>
                  </a:srgbClr>
                </a:outerShdw>
              </a:effectLst>
            </a:endParaRPr>
          </a:p>
          <a:p>
            <a:r>
              <a:rPr lang="ar-SA" sz="5400" b="1" dirty="0" smtClean="0">
                <a:solidFill>
                  <a:schemeClr val="tx1">
                    <a:lumMod val="95000"/>
                  </a:schemeClr>
                </a:solidFill>
                <a:effectLst>
                  <a:outerShdw blurRad="38100" dist="38100" dir="2700000" algn="tl">
                    <a:srgbClr val="000000">
                      <a:alpha val="43137"/>
                    </a:srgbClr>
                  </a:outerShdw>
                </a:effectLst>
              </a:rPr>
              <a:t> ما هي سلبيات التعلم الفردي؟</a:t>
            </a:r>
            <a:endParaRPr lang="ar-EG" sz="5400" b="1" dirty="0" smtClean="0">
              <a:solidFill>
                <a:schemeClr val="tx1">
                  <a:lumMod val="95000"/>
                </a:schemeClr>
              </a:solidFill>
              <a:effectLst>
                <a:outerShdw blurRad="38100" dist="38100" dir="2700000" algn="tl">
                  <a:srgbClr val="000000">
                    <a:alpha val="43137"/>
                  </a:srgbClr>
                </a:outerShdw>
              </a:effectLst>
            </a:endParaRPr>
          </a:p>
          <a:p>
            <a:r>
              <a:rPr lang="ar-SA" sz="5400" b="1" dirty="0" smtClean="0">
                <a:solidFill>
                  <a:schemeClr val="tx1">
                    <a:lumMod val="95000"/>
                  </a:schemeClr>
                </a:solidFill>
                <a:effectLst>
                  <a:outerShdw blurRad="38100" dist="38100" dir="2700000" algn="tl">
                    <a:srgbClr val="000000">
                      <a:alpha val="43137"/>
                    </a:srgbClr>
                  </a:outerShdw>
                </a:effectLst>
              </a:rPr>
              <a:t> ما هي الطرق </a:t>
            </a:r>
            <a:r>
              <a:rPr lang="ar-SA" sz="5400" b="1" dirty="0" err="1" smtClean="0">
                <a:solidFill>
                  <a:schemeClr val="tx1">
                    <a:lumMod val="95000"/>
                  </a:schemeClr>
                </a:solidFill>
                <a:effectLst>
                  <a:outerShdw blurRad="38100" dist="38100" dir="2700000" algn="tl">
                    <a:srgbClr val="000000">
                      <a:alpha val="43137"/>
                    </a:srgbClr>
                  </a:outerShdw>
                </a:effectLst>
              </a:rPr>
              <a:t>المناسبه</a:t>
            </a:r>
            <a:r>
              <a:rPr lang="ar-SA" sz="5400" b="1" dirty="0" smtClean="0">
                <a:solidFill>
                  <a:schemeClr val="tx1">
                    <a:lumMod val="95000"/>
                  </a:schemeClr>
                </a:solidFill>
                <a:effectLst>
                  <a:outerShdw blurRad="38100" dist="38100" dir="2700000" algn="tl">
                    <a:srgbClr val="000000">
                      <a:alpha val="43137"/>
                    </a:srgbClr>
                  </a:outerShdw>
                </a:effectLst>
              </a:rPr>
              <a:t> لتحسين التعلم الفردي؟</a:t>
            </a:r>
            <a:r>
              <a:rPr lang="ar-SA" sz="5400" b="1" dirty="0" smtClean="0">
                <a:solidFill>
                  <a:schemeClr val="tx1">
                    <a:lumMod val="95000"/>
                  </a:schemeClr>
                </a:solidFill>
              </a:rPr>
              <a:t/>
            </a:r>
            <a:br>
              <a:rPr lang="ar-SA" sz="5400" b="1" dirty="0" smtClean="0">
                <a:solidFill>
                  <a:schemeClr val="tx1">
                    <a:lumMod val="95000"/>
                  </a:schemeClr>
                </a:solidFill>
              </a:rPr>
            </a:br>
            <a:endParaRPr lang="ar-SA" sz="5400" b="1" dirty="0">
              <a:solidFill>
                <a:schemeClr val="tx1">
                  <a:lumMod val="95000"/>
                </a:schemeClr>
              </a:solidFill>
            </a:endParaRPr>
          </a:p>
        </p:txBody>
      </p:sp>
    </p:spTree>
  </p:cSld>
  <p:clrMapOvr>
    <a:masterClrMapping/>
  </p:clrMapOvr>
  <p:transition>
    <p:cover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p:spPr>
        <p:style>
          <a:lnRef idx="2">
            <a:schemeClr val="accent1"/>
          </a:lnRef>
          <a:fillRef idx="1">
            <a:schemeClr val="lt1"/>
          </a:fillRef>
          <a:effectRef idx="0">
            <a:schemeClr val="accent1"/>
          </a:effectRef>
          <a:fontRef idx="minor">
            <a:schemeClr val="dk1"/>
          </a:fontRef>
        </p:style>
        <p:txBody>
          <a:bodyPr>
            <a:normAutofit/>
          </a:bodyPr>
          <a:lstStyle/>
          <a:p>
            <a:r>
              <a:rPr lang="ar-EG" sz="5400" b="1" dirty="0" smtClean="0">
                <a:solidFill>
                  <a:schemeClr val="tx1">
                    <a:lumMod val="95000"/>
                  </a:schemeClr>
                </a:solidFill>
                <a:effectLst>
                  <a:outerShdw blurRad="38100" dist="38100" dir="2700000" algn="tl">
                    <a:srgbClr val="000000">
                      <a:alpha val="43137"/>
                    </a:srgbClr>
                  </a:outerShdw>
                </a:effectLst>
              </a:rPr>
              <a:t>الجواب.....</a:t>
            </a:r>
            <a:endParaRPr lang="ar-SA" sz="5400" b="1" dirty="0">
              <a:solidFill>
                <a:schemeClr val="tx1">
                  <a:lumMod val="95000"/>
                </a:schemeClr>
              </a:solidFill>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457200" y="1600200"/>
            <a:ext cx="7467600" cy="4191000"/>
          </a:xfrm>
          <a:noFill/>
        </p:spPr>
        <p:style>
          <a:lnRef idx="2">
            <a:schemeClr val="accent4">
              <a:shade val="50000"/>
            </a:schemeClr>
          </a:lnRef>
          <a:fillRef idx="1">
            <a:schemeClr val="accent4"/>
          </a:fillRef>
          <a:effectRef idx="0">
            <a:schemeClr val="accent4"/>
          </a:effectRef>
          <a:fontRef idx="minor">
            <a:schemeClr val="lt1"/>
          </a:fontRef>
        </p:style>
        <p:txBody>
          <a:bodyPr>
            <a:noAutofit/>
          </a:bodyPr>
          <a:lstStyle/>
          <a:p>
            <a:r>
              <a:rPr lang="ar-SA" sz="5400" b="1" dirty="0" smtClean="0">
                <a:solidFill>
                  <a:schemeClr val="tx1">
                    <a:lumMod val="95000"/>
                  </a:schemeClr>
                </a:solidFill>
                <a:effectLst>
                  <a:outerShdw blurRad="38100" dist="38100" dir="2700000" algn="tl">
                    <a:srgbClr val="000000">
                      <a:alpha val="43137"/>
                    </a:srgbClr>
                  </a:outerShdw>
                </a:effectLst>
              </a:rPr>
              <a:t>عند التطرق إلى مفهوم التعليم الفردي يتبادر إلى الذهن مفهوم آخر هو التعلُّم الذاتي، فما الفرق بين هذين المفهومين؟</a:t>
            </a:r>
            <a:br>
              <a:rPr lang="ar-SA" sz="5400" b="1" dirty="0" smtClean="0">
                <a:solidFill>
                  <a:schemeClr val="tx1">
                    <a:lumMod val="95000"/>
                  </a:schemeClr>
                </a:solidFill>
                <a:effectLst>
                  <a:outerShdw blurRad="38100" dist="38100" dir="2700000" algn="tl">
                    <a:srgbClr val="000000">
                      <a:alpha val="43137"/>
                    </a:srgbClr>
                  </a:outerShdw>
                </a:effectLst>
              </a:rPr>
            </a:br>
            <a:endParaRPr lang="ar-SA" sz="5400" dirty="0">
              <a:solidFill>
                <a:schemeClr val="tx1">
                  <a:lumMod val="95000"/>
                </a:schemeClr>
              </a:solidFill>
              <a:effectLst>
                <a:outerShdw blurRad="38100" dist="38100" dir="2700000" algn="tl">
                  <a:srgbClr val="000000">
                    <a:alpha val="43137"/>
                  </a:srgbClr>
                </a:outerShdw>
              </a:effectLst>
            </a:endParaRPr>
          </a:p>
        </p:txBody>
      </p:sp>
    </p:spTree>
  </p:cSld>
  <p:clrMapOvr>
    <a:masterClrMapping/>
  </p:clrMapOvr>
  <p:transition>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sz="quarter" idx="1"/>
          </p:nvPr>
        </p:nvSpPr>
        <p:spPr/>
        <p:txBody>
          <a:bodyPr/>
          <a:lstStyle/>
          <a:p>
            <a:r>
              <a:rPr lang="ar-SA" sz="4000" b="1" dirty="0" smtClean="0">
                <a:solidFill>
                  <a:schemeClr val="tx1">
                    <a:lumMod val="95000"/>
                  </a:schemeClr>
                </a:solidFill>
                <a:effectLst>
                  <a:outerShdw blurRad="38100" dist="38100" dir="2700000" algn="tl">
                    <a:srgbClr val="000000">
                      <a:alpha val="43137"/>
                    </a:srgbClr>
                  </a:outerShdw>
                </a:effectLst>
              </a:rPr>
              <a:t>والجواب على ذلك هو أن التعليم الفردي يقوم على استقلالية المتعلم في تعلُّمه المحتوى التعليمي وتقديم مجموعة من الطرق التعليمية له بشكل فردي ينسجم مع الفروق الفردية لديه بما يسهم في إكسابه الأهداف التعليمية المحددة له، تحت إشراف المعلم.</a:t>
            </a:r>
            <a:endParaRPr lang="ar-SA" sz="4000" dirty="0" smtClean="0">
              <a:solidFill>
                <a:schemeClr val="tx1">
                  <a:lumMod val="95000"/>
                </a:schemeClr>
              </a:solidFill>
              <a:effectLst>
                <a:outerShdw blurRad="38100" dist="38100" dir="2700000" algn="tl">
                  <a:srgbClr val="000000">
                    <a:alpha val="43137"/>
                  </a:srgbClr>
                </a:outerShdw>
              </a:effectLst>
            </a:endParaRPr>
          </a:p>
          <a:p>
            <a:endParaRPr lang="ar-SA" dirty="0"/>
          </a:p>
        </p:txBody>
      </p:sp>
    </p:spTree>
  </p:cSld>
  <p:clrMapOvr>
    <a:masterClrMapping/>
  </p:clrMapOvr>
  <p:transition>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81000"/>
            <a:ext cx="7239000" cy="6096000"/>
          </a:xfrm>
          <a:noFill/>
        </p:spPr>
        <p:style>
          <a:lnRef idx="2">
            <a:schemeClr val="accent4">
              <a:shade val="50000"/>
            </a:schemeClr>
          </a:lnRef>
          <a:fillRef idx="1">
            <a:schemeClr val="accent4"/>
          </a:fillRef>
          <a:effectRef idx="0">
            <a:schemeClr val="accent4"/>
          </a:effectRef>
          <a:fontRef idx="minor">
            <a:schemeClr val="lt1"/>
          </a:fontRef>
        </p:style>
        <p:txBody>
          <a:bodyPr>
            <a:noAutofit/>
          </a:bodyPr>
          <a:lstStyle/>
          <a:p>
            <a:r>
              <a:rPr lang="ar-EG" sz="4000" b="1" dirty="0" smtClean="0">
                <a:solidFill>
                  <a:schemeClr val="tx1">
                    <a:lumMod val="95000"/>
                  </a:schemeClr>
                </a:solidFill>
              </a:rPr>
              <a:t>أ</a:t>
            </a:r>
            <a:r>
              <a:rPr lang="ar-SA" sz="4000" b="1" dirty="0" smtClean="0">
                <a:solidFill>
                  <a:schemeClr val="tx1">
                    <a:lumMod val="95000"/>
                  </a:schemeClr>
                </a:solidFill>
              </a:rPr>
              <a:t>ما التعلُّم الذاتي فيقوم على قدرة الفرد في اكتساب المعرفة والمهارات المطلوبة بشكل ذاتي، حيث إنه من يختار نشاطاته ومهامه التعليمية في ضوء مهارات التعلُّم الذاتي التي يمتلكها، وهو الذي يقرر متى، وأين يبدأ، ومتى ينتهي، وأي الوسائل والبدائل يختار، ومن ثم يصبح </a:t>
            </a:r>
            <a:r>
              <a:rPr lang="ar-SA" sz="4000" b="1" dirty="0" err="1" smtClean="0">
                <a:solidFill>
                  <a:schemeClr val="tx1">
                    <a:lumMod val="95000"/>
                  </a:schemeClr>
                </a:solidFill>
              </a:rPr>
              <a:t>المسؤول</a:t>
            </a:r>
            <a:r>
              <a:rPr lang="ar-SA" sz="4000" b="1" dirty="0" smtClean="0">
                <a:solidFill>
                  <a:schemeClr val="tx1">
                    <a:lumMod val="95000"/>
                  </a:schemeClr>
                </a:solidFill>
              </a:rPr>
              <a:t> عن تعلُّمه، وعن النتائج والقرارات التي يتخذها، وبمعنى آخر </a:t>
            </a:r>
            <a:r>
              <a:rPr lang="ar-EG" sz="4000" b="1" dirty="0" smtClean="0">
                <a:solidFill>
                  <a:schemeClr val="tx1">
                    <a:lumMod val="95000"/>
                  </a:schemeClr>
                </a:solidFill>
              </a:rPr>
              <a:t>:</a:t>
            </a:r>
            <a:endParaRPr lang="ar-SA" sz="4000" dirty="0">
              <a:solidFill>
                <a:schemeClr val="tx1">
                  <a:lumMod val="95000"/>
                </a:schemeClr>
              </a:solidFill>
            </a:endParaRPr>
          </a:p>
        </p:txBody>
      </p:sp>
    </p:spTree>
  </p:cSld>
  <p:clrMapOvr>
    <a:masterClrMapping/>
  </p:clrMapOvr>
  <p:transition>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990600"/>
            <a:ext cx="7467600" cy="4648200"/>
          </a:xfrm>
          <a:noFill/>
        </p:spPr>
        <p:style>
          <a:lnRef idx="2">
            <a:schemeClr val="accent4">
              <a:shade val="50000"/>
            </a:schemeClr>
          </a:lnRef>
          <a:fillRef idx="1">
            <a:schemeClr val="accent4"/>
          </a:fillRef>
          <a:effectRef idx="0">
            <a:schemeClr val="accent4"/>
          </a:effectRef>
          <a:fontRef idx="minor">
            <a:schemeClr val="lt1"/>
          </a:fontRef>
        </p:style>
        <p:txBody>
          <a:bodyPr>
            <a:noAutofit/>
          </a:bodyPr>
          <a:lstStyle/>
          <a:p>
            <a:r>
              <a:rPr lang="ar-SA" sz="4000" b="1" dirty="0" smtClean="0">
                <a:solidFill>
                  <a:schemeClr val="tx1">
                    <a:lumMod val="95000"/>
                  </a:schemeClr>
                </a:solidFill>
              </a:rPr>
              <a:t>هو النشاط </a:t>
            </a:r>
            <a:r>
              <a:rPr lang="ar-SA" sz="4000" b="1" dirty="0" err="1" smtClean="0">
                <a:solidFill>
                  <a:schemeClr val="tx1">
                    <a:lumMod val="95000"/>
                  </a:schemeClr>
                </a:solidFill>
              </a:rPr>
              <a:t>التعلُّمي</a:t>
            </a:r>
            <a:r>
              <a:rPr lang="ar-SA" sz="4000" b="1" dirty="0" smtClean="0">
                <a:solidFill>
                  <a:schemeClr val="tx1">
                    <a:lumMod val="95000"/>
                  </a:schemeClr>
                </a:solidFill>
              </a:rPr>
              <a:t> الذي يقوم </a:t>
            </a:r>
            <a:r>
              <a:rPr lang="ar-SA" sz="4000" b="1" dirty="0" err="1" smtClean="0">
                <a:solidFill>
                  <a:schemeClr val="tx1">
                    <a:lumMod val="95000"/>
                  </a:schemeClr>
                </a:solidFill>
              </a:rPr>
              <a:t>به</a:t>
            </a:r>
            <a:r>
              <a:rPr lang="ar-SA" sz="4000" b="1" dirty="0" smtClean="0">
                <a:solidFill>
                  <a:schemeClr val="tx1">
                    <a:lumMod val="95000"/>
                  </a:schemeClr>
                </a:solidFill>
              </a:rPr>
              <a:t> الفرد منطلقاً من رغبته الذاتية، وقناعته الداخلية، بهدف تنمية استعداداته وإمكاناته، وقدراته، مستجيباً لميوله واهتماماته، بما يحقق تنمية شخصيته وتكاملها، والتفاعل الناجح مع مجتمعه عن طريق الاعتماد على نفسه والثقة بقدراته في عملية التعليم والتعلُّم مدى الحياة.</a:t>
            </a:r>
            <a:endParaRPr lang="ar-SA" sz="4000" dirty="0">
              <a:solidFill>
                <a:schemeClr val="tx1">
                  <a:lumMod val="95000"/>
                </a:schemeClr>
              </a:solidFill>
            </a:endParaRP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5800" y="685800"/>
            <a:ext cx="7467600" cy="4873752"/>
          </a:xfrm>
          <a:noFill/>
        </p:spPr>
        <p:style>
          <a:lnRef idx="2">
            <a:schemeClr val="accent4">
              <a:shade val="50000"/>
            </a:schemeClr>
          </a:lnRef>
          <a:fillRef idx="1">
            <a:schemeClr val="accent4"/>
          </a:fillRef>
          <a:effectRef idx="0">
            <a:schemeClr val="accent4"/>
          </a:effectRef>
          <a:fontRef idx="minor">
            <a:schemeClr val="lt1"/>
          </a:fontRef>
        </p:style>
        <p:txBody>
          <a:bodyPr>
            <a:noAutofit/>
          </a:bodyPr>
          <a:lstStyle/>
          <a:p>
            <a:pPr>
              <a:buNone/>
            </a:pPr>
            <a:r>
              <a:rPr lang="ar-SA" sz="4400" b="1" dirty="0" smtClean="0">
                <a:solidFill>
                  <a:schemeClr val="tx1">
                    <a:lumMod val="95000"/>
                  </a:schemeClr>
                </a:solidFill>
                <a:effectLst>
                  <a:outerShdw blurRad="38100" dist="38100" dir="2700000" algn="tl">
                    <a:srgbClr val="000000">
                      <a:alpha val="43137"/>
                    </a:srgbClr>
                  </a:outerShdw>
                </a:effectLst>
              </a:rPr>
              <a:t>وبهذا يتبين وجود فروق رئيسة بين هذين المفهومين أبرزها:</a:t>
            </a:r>
            <a:endParaRPr lang="ar-EG" sz="4400" b="1" dirty="0" smtClean="0">
              <a:solidFill>
                <a:schemeClr val="tx1">
                  <a:lumMod val="95000"/>
                </a:schemeClr>
              </a:solidFill>
              <a:effectLst>
                <a:outerShdw blurRad="38100" dist="38100" dir="2700000" algn="tl">
                  <a:srgbClr val="000000">
                    <a:alpha val="43137"/>
                  </a:srgbClr>
                </a:outerShdw>
              </a:effectLst>
            </a:endParaRPr>
          </a:p>
          <a:p>
            <a:r>
              <a:rPr lang="ar-SA" sz="3600" b="1" dirty="0" smtClean="0">
                <a:solidFill>
                  <a:schemeClr val="tx1">
                    <a:lumMod val="95000"/>
                  </a:schemeClr>
                </a:solidFill>
                <a:effectLst>
                  <a:outerShdw blurRad="38100" dist="38100" dir="2700000" algn="tl">
                    <a:srgbClr val="000000">
                      <a:alpha val="43137"/>
                    </a:srgbClr>
                  </a:outerShdw>
                </a:effectLst>
              </a:rPr>
              <a:t> أن أهداف التعلُّم في التعليم الفردي يتم تحديدها من قبل المعلم في ضوء احتياجات المتعلم أما في التعلُّم الذاتي فإن الفرد هو من يقوم بتحديدها في ضوء ميوله واهتماماته، </a:t>
            </a:r>
            <a:endParaRPr lang="ar-SA" sz="3600" dirty="0">
              <a:solidFill>
                <a:schemeClr val="tx1">
                  <a:lumMod val="95000"/>
                </a:schemeClr>
              </a:solidFill>
            </a:endParaRPr>
          </a:p>
        </p:txBody>
      </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33400" y="685800"/>
            <a:ext cx="7467600" cy="4873752"/>
          </a:xfrm>
          <a:ln>
            <a:solidFill>
              <a:schemeClr val="accent1"/>
            </a:solidFill>
          </a:ln>
        </p:spPr>
        <p:txBody>
          <a:bodyPr>
            <a:normAutofit/>
          </a:bodyPr>
          <a:lstStyle/>
          <a:p>
            <a:r>
              <a:rPr lang="ar-SA" sz="4400" b="1" dirty="0" smtClean="0">
                <a:solidFill>
                  <a:schemeClr val="tx1">
                    <a:lumMod val="95000"/>
                  </a:schemeClr>
                </a:solidFill>
                <a:effectLst>
                  <a:outerShdw blurRad="38100" dist="38100" dir="2700000" algn="tl">
                    <a:srgbClr val="000000">
                      <a:alpha val="43137"/>
                    </a:srgbClr>
                  </a:outerShdw>
                </a:effectLst>
              </a:rPr>
              <a:t>أيضاً يتم اكتساب هذه الأهداف تحت إشراف المعلم في التعليم الفردي بينما في التعلُّم الذاتي يتّجه الفرد لاكتسابها معتمداً على نفسه وقدراته في عملية التعليم والتعلُّم</a:t>
            </a:r>
            <a:r>
              <a:rPr lang="ar-SA" sz="4400" b="1" dirty="0" smtClean="0">
                <a:solidFill>
                  <a:schemeClr val="tx1">
                    <a:lumMod val="95000"/>
                  </a:schemeClr>
                </a:solidFill>
              </a:rPr>
              <a:t>.</a:t>
            </a:r>
            <a:endParaRPr lang="ar-SA" sz="4400" dirty="0"/>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5800" y="762000"/>
            <a:ext cx="7467600" cy="4873752"/>
          </a:xfrm>
          <a:noFill/>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ar-SA" sz="3200" b="1" dirty="0" smtClean="0">
                <a:solidFill>
                  <a:schemeClr val="tx1">
                    <a:lumMod val="95000"/>
                  </a:schemeClr>
                </a:solidFill>
                <a:effectLst>
                  <a:outerShdw blurRad="38100" dist="38100" dir="2700000" algn="tl">
                    <a:srgbClr val="000000">
                      <a:alpha val="43137"/>
                    </a:srgbClr>
                  </a:outerShdw>
                </a:effectLst>
              </a:rPr>
              <a:t>مفهوم التعليم الفردي:</a:t>
            </a:r>
            <a:br>
              <a:rPr lang="ar-SA" sz="3200" b="1" dirty="0" smtClean="0">
                <a:solidFill>
                  <a:schemeClr val="tx1">
                    <a:lumMod val="95000"/>
                  </a:schemeClr>
                </a:solidFill>
                <a:effectLst>
                  <a:outerShdw blurRad="38100" dist="38100" dir="2700000" algn="tl">
                    <a:srgbClr val="000000">
                      <a:alpha val="43137"/>
                    </a:srgbClr>
                  </a:outerShdw>
                </a:effectLst>
              </a:rPr>
            </a:br>
            <a:r>
              <a:rPr lang="ar-SA" sz="3200" b="1" dirty="0" smtClean="0">
                <a:solidFill>
                  <a:schemeClr val="tx1">
                    <a:lumMod val="95000"/>
                  </a:schemeClr>
                </a:solidFill>
                <a:effectLst>
                  <a:outerShdw blurRad="38100" dist="38100" dir="2700000" algn="tl">
                    <a:srgbClr val="000000">
                      <a:alpha val="43137"/>
                    </a:srgbClr>
                  </a:outerShdw>
                </a:effectLst>
              </a:rPr>
              <a:t>هو مجموعة من الإجراءات لإدارة عملية التعليم، بحيث يندمج المتعلم بمهمات تعليمية </a:t>
            </a:r>
            <a:r>
              <a:rPr lang="ar-SA" sz="3200" b="1" dirty="0" err="1" smtClean="0">
                <a:solidFill>
                  <a:schemeClr val="tx1">
                    <a:lumMod val="95000"/>
                  </a:schemeClr>
                </a:solidFill>
                <a:effectLst>
                  <a:outerShdw blurRad="38100" dist="38100" dir="2700000" algn="tl">
                    <a:srgbClr val="000000">
                      <a:alpha val="43137"/>
                    </a:srgbClr>
                  </a:outerShdw>
                </a:effectLst>
              </a:rPr>
              <a:t>تعلُّمية</a:t>
            </a:r>
            <a:r>
              <a:rPr lang="ar-SA" sz="3200" b="1" dirty="0" smtClean="0">
                <a:solidFill>
                  <a:schemeClr val="tx1">
                    <a:lumMod val="95000"/>
                  </a:schemeClr>
                </a:solidFill>
                <a:effectLst>
                  <a:outerShdw blurRad="38100" dist="38100" dir="2700000" algn="tl">
                    <a:srgbClr val="000000">
                      <a:alpha val="43137"/>
                    </a:srgbClr>
                  </a:outerShdw>
                </a:effectLst>
              </a:rPr>
              <a:t> تتناسب وحاجاته، وقدراته الخاصة، ومستوياته المعرفية والعقلية، ويهدف إلى تطويع التعلُّم وتكييفه، وعرض المعلومات بأشكال مختلفة تتيح للمتعلم حرية اختيار النشاط الذي يناسبه من حيث خلفية المعرفة السابقة، وسرعة تعلُّمه، بهدف تحقيق الأهداف المرغوب فيها إلى درجة الإتقان وتحت إشراف محدود من المعلم</a:t>
            </a:r>
            <a:r>
              <a:rPr lang="ar-SA" sz="3200" b="1" dirty="0" smtClean="0">
                <a:solidFill>
                  <a:schemeClr val="tx1">
                    <a:lumMod val="95000"/>
                  </a:schemeClr>
                </a:solidFill>
              </a:rPr>
              <a:t>.</a:t>
            </a:r>
            <a:endParaRPr lang="ar-SA" sz="3200" dirty="0">
              <a:solidFill>
                <a:schemeClr val="tx1">
                  <a:lumMod val="95000"/>
                </a:schemeClr>
              </a:solidFill>
            </a:endParaRP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33400" y="762000"/>
            <a:ext cx="7467600" cy="4873752"/>
          </a:xfrm>
          <a:no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a:noAutofit/>
          </a:bodyPr>
          <a:lstStyle/>
          <a:p>
            <a:r>
              <a:rPr lang="ar-EG" sz="4000" b="1" dirty="0" smtClean="0">
                <a:solidFill>
                  <a:schemeClr val="tx1">
                    <a:lumMod val="95000"/>
                  </a:schemeClr>
                </a:solidFill>
              </a:rPr>
              <a:t>أ</a:t>
            </a:r>
            <a:r>
              <a:rPr lang="ar-SA" sz="4000" b="1" dirty="0" err="1" smtClean="0">
                <a:solidFill>
                  <a:schemeClr val="tx1">
                    <a:lumMod val="95000"/>
                  </a:schemeClr>
                </a:solidFill>
              </a:rPr>
              <a:t>شكال</a:t>
            </a:r>
            <a:r>
              <a:rPr lang="ar-SA" sz="4000" b="1" dirty="0" smtClean="0">
                <a:solidFill>
                  <a:schemeClr val="tx1">
                    <a:lumMod val="95000"/>
                  </a:schemeClr>
                </a:solidFill>
              </a:rPr>
              <a:t> التعليم الفردي:</a:t>
            </a:r>
            <a:br>
              <a:rPr lang="ar-SA" sz="4000" b="1" dirty="0" smtClean="0">
                <a:solidFill>
                  <a:schemeClr val="tx1">
                    <a:lumMod val="95000"/>
                  </a:schemeClr>
                </a:solidFill>
              </a:rPr>
            </a:br>
            <a:r>
              <a:rPr lang="ar-SA" sz="4000" b="1" dirty="0" smtClean="0">
                <a:solidFill>
                  <a:schemeClr val="tx1">
                    <a:lumMod val="95000"/>
                  </a:schemeClr>
                </a:solidFill>
              </a:rPr>
              <a:t>أسفرت الأبحاث والجهود التربوية المنظمة عن ظهور أشكال مختلفة للتعليم الفردي، وعلى الرغم من وجود بعض الاختلافات بين هذه الأشكال، إلا أنها تتفق على تحقيق تعليم يؤكد استقلالية المتعلم، وإيجابيته، ونشاطه، ويتناسب مع قدراته واحتياجاته، ومن هذه الأشكال</a:t>
            </a:r>
            <a:r>
              <a:rPr lang="ar-EG" sz="4000" b="1" dirty="0" smtClean="0">
                <a:solidFill>
                  <a:schemeClr val="tx1">
                    <a:lumMod val="95000"/>
                  </a:schemeClr>
                </a:solidFill>
              </a:rPr>
              <a:t>:</a:t>
            </a:r>
            <a:endParaRPr lang="ar-SA" sz="4000" dirty="0">
              <a:solidFill>
                <a:schemeClr val="tx1">
                  <a:lumMod val="95000"/>
                </a:schemeClr>
              </a:solidFill>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381000"/>
            <a:ext cx="7467600" cy="5181600"/>
          </a:xfrm>
          <a:ln>
            <a:solidFill>
              <a:schemeClr val="accent1"/>
            </a:solidFill>
          </a:ln>
        </p:spPr>
        <p:txBody>
          <a:bodyPr>
            <a:noAutofit/>
          </a:bodyPr>
          <a:lstStyle/>
          <a:p>
            <a:r>
              <a:rPr lang="ar-SA" sz="5400" b="1" dirty="0" smtClean="0">
                <a:solidFill>
                  <a:schemeClr val="tx1">
                    <a:lumMod val="95000"/>
                  </a:schemeClr>
                </a:solidFill>
              </a:rPr>
              <a:t> التعليم المبرمج، التعليم باستخدام الحاسوب، الفيديو المتفاعل، نظام الإشراف السمعي، التعلُّم الموصوف للفرد، نظام التعليم الشخصي، الحقائب التعليمية، المجمعات التعليمية.</a:t>
            </a:r>
            <a:endParaRPr lang="ar-SA" sz="5400" dirty="0"/>
          </a:p>
        </p:txBody>
      </p:sp>
    </p:spTree>
  </p:cSld>
  <p:clrMapOvr>
    <a:masterClrMapping/>
  </p:clrMapOvr>
  <p:transition>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33400" y="914400"/>
            <a:ext cx="7467600" cy="4873752"/>
          </a:xfrm>
          <a:no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a:noAutofit/>
          </a:bodyPr>
          <a:lstStyle/>
          <a:p>
            <a:r>
              <a:rPr lang="ar-SA" sz="4400" b="1" dirty="0" smtClean="0">
                <a:solidFill>
                  <a:schemeClr val="tx1">
                    <a:lumMod val="95000"/>
                  </a:schemeClr>
                </a:solidFill>
                <a:effectLst>
                  <a:outerShdw blurRad="38100" dist="38100" dir="2700000" algn="tl">
                    <a:srgbClr val="000000">
                      <a:alpha val="43137"/>
                    </a:srgbClr>
                  </a:outerShdw>
                </a:effectLst>
              </a:rPr>
              <a:t>إيجابيات التعليم الفردي:</a:t>
            </a:r>
            <a:br>
              <a:rPr lang="ar-SA" sz="4400" b="1" dirty="0" smtClean="0">
                <a:solidFill>
                  <a:schemeClr val="tx1">
                    <a:lumMod val="95000"/>
                  </a:schemeClr>
                </a:solidFill>
                <a:effectLst>
                  <a:outerShdw blurRad="38100" dist="38100" dir="2700000" algn="tl">
                    <a:srgbClr val="000000">
                      <a:alpha val="43137"/>
                    </a:srgbClr>
                  </a:outerShdw>
                </a:effectLst>
              </a:rPr>
            </a:br>
            <a:r>
              <a:rPr lang="ar-SA" sz="4400" b="1" dirty="0" smtClean="0">
                <a:solidFill>
                  <a:schemeClr val="tx1">
                    <a:lumMod val="95000"/>
                  </a:schemeClr>
                </a:solidFill>
                <a:effectLst>
                  <a:outerShdw blurRad="38100" dist="38100" dir="2700000" algn="tl">
                    <a:srgbClr val="000000">
                      <a:alpha val="43137"/>
                    </a:srgbClr>
                  </a:outerShdw>
                </a:effectLst>
              </a:rPr>
              <a:t> 1.يسهم في تحقيق مبدأ الحرية الفردية في اختيار التعليم، تبعاً لقدرات الفرد واستعداداته.</a:t>
            </a:r>
            <a:br>
              <a:rPr lang="ar-SA" sz="4400" b="1" dirty="0" smtClean="0">
                <a:solidFill>
                  <a:schemeClr val="tx1">
                    <a:lumMod val="95000"/>
                  </a:schemeClr>
                </a:solidFill>
                <a:effectLst>
                  <a:outerShdw blurRad="38100" dist="38100" dir="2700000" algn="tl">
                    <a:srgbClr val="000000">
                      <a:alpha val="43137"/>
                    </a:srgbClr>
                  </a:outerShdw>
                </a:effectLst>
              </a:rPr>
            </a:br>
            <a:endParaRPr lang="ar-SA" sz="4400" dirty="0">
              <a:solidFill>
                <a:schemeClr val="tx1">
                  <a:lumMod val="95000"/>
                </a:schemeClr>
              </a:solidFill>
              <a:effectLst>
                <a:outerShdw blurRad="38100" dist="38100" dir="2700000" algn="tl">
                  <a:srgbClr val="000000">
                    <a:alpha val="43137"/>
                  </a:srgbClr>
                </a:outerShdw>
              </a:effectLst>
            </a:endParaRPr>
          </a:p>
        </p:txBody>
      </p:sp>
    </p:spTree>
  </p:cSld>
  <p:clrMapOvr>
    <a:masterClrMapping/>
  </p:clrMapOvr>
  <p:transition>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1066800"/>
            <a:ext cx="7467600" cy="4572000"/>
          </a:xfrm>
          <a:ln>
            <a:solidFill>
              <a:schemeClr val="accent1"/>
            </a:solidFill>
          </a:ln>
        </p:spPr>
        <p:txBody>
          <a:bodyPr>
            <a:normAutofit/>
          </a:bodyPr>
          <a:lstStyle/>
          <a:p>
            <a:r>
              <a:rPr lang="ar-SA" sz="4000" b="1" dirty="0" smtClean="0">
                <a:solidFill>
                  <a:schemeClr val="tx1">
                    <a:lumMod val="95000"/>
                  </a:schemeClr>
                </a:solidFill>
                <a:effectLst>
                  <a:outerShdw blurRad="38100" dist="38100" dir="2700000" algn="tl">
                    <a:srgbClr val="000000">
                      <a:alpha val="43137"/>
                    </a:srgbClr>
                  </a:outerShdw>
                </a:effectLst>
              </a:rPr>
              <a:t> 2.يراعي قدرة المتعلم على الإنجاز؛ فالمتعلمون يتفاوتون في سرعة الإنجاز، وعن طريقه يمكن تمييز المتعلمين، فيتيح التعليم الفردي الفرصة لكل متعلم ليحقق النشاط المطلوب في الزمن الذي يناسبه ووفق حاجاته واهتماماته وقدراته.</a:t>
            </a:r>
            <a:br>
              <a:rPr lang="ar-SA" sz="4000" b="1" dirty="0" smtClean="0">
                <a:solidFill>
                  <a:schemeClr val="tx1">
                    <a:lumMod val="95000"/>
                  </a:schemeClr>
                </a:solidFill>
                <a:effectLst>
                  <a:outerShdw blurRad="38100" dist="38100" dir="2700000" algn="tl">
                    <a:srgbClr val="000000">
                      <a:alpha val="43137"/>
                    </a:srgbClr>
                  </a:outerShdw>
                </a:effectLst>
              </a:rPr>
            </a:br>
            <a:r>
              <a:rPr lang="ar-SA" sz="3200" b="1" dirty="0" smtClean="0">
                <a:solidFill>
                  <a:srgbClr val="0070C0"/>
                </a:solidFill>
                <a:effectLst>
                  <a:outerShdw blurRad="38100" dist="38100" dir="2700000" algn="tl">
                    <a:srgbClr val="000000">
                      <a:alpha val="43137"/>
                    </a:srgbClr>
                  </a:outerShdw>
                </a:effectLst>
              </a:rPr>
              <a:t> </a:t>
            </a:r>
            <a:endParaRPr lang="ar-SA" dirty="0"/>
          </a:p>
        </p:txBody>
      </p:sp>
    </p:spTree>
  </p:cSld>
  <p:clrMapOvr>
    <a:masterClrMapping/>
  </p:clrMapOvr>
  <p:transition>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1066800"/>
            <a:ext cx="7467600" cy="5029200"/>
          </a:xfrm>
          <a:noFill/>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r>
              <a:rPr lang="ar-SA" sz="4900" b="1" dirty="0" smtClean="0">
                <a:solidFill>
                  <a:schemeClr val="tx1">
                    <a:lumMod val="95000"/>
                  </a:schemeClr>
                </a:solidFill>
                <a:effectLst>
                  <a:outerShdw blurRad="38100" dist="38100" dir="2700000" algn="tl">
                    <a:srgbClr val="000000">
                      <a:alpha val="43137"/>
                    </a:srgbClr>
                  </a:outerShdw>
                </a:effectLst>
              </a:rPr>
              <a:t>3.يُحَسن الناتج التعليمي، فالهدف الرئيس هو الإتقان بغض النظر عن السرعة والزمن والفروق الفردية بين المتعلمين.</a:t>
            </a:r>
            <a:br>
              <a:rPr lang="ar-SA" sz="4900" b="1" dirty="0" smtClean="0">
                <a:solidFill>
                  <a:schemeClr val="tx1">
                    <a:lumMod val="95000"/>
                  </a:schemeClr>
                </a:solidFill>
                <a:effectLst>
                  <a:outerShdw blurRad="38100" dist="38100" dir="2700000" algn="tl">
                    <a:srgbClr val="000000">
                      <a:alpha val="43137"/>
                    </a:srgbClr>
                  </a:outerShdw>
                </a:effectLst>
              </a:rPr>
            </a:br>
            <a:r>
              <a:rPr lang="ar-SA" sz="4900" b="1" dirty="0" smtClean="0">
                <a:solidFill>
                  <a:schemeClr val="tx1">
                    <a:lumMod val="95000"/>
                  </a:schemeClr>
                </a:solidFill>
                <a:effectLst>
                  <a:outerShdw blurRad="38100" dist="38100" dir="2700000" algn="tl">
                    <a:srgbClr val="000000">
                      <a:alpha val="43137"/>
                    </a:srgbClr>
                  </a:outerShdw>
                </a:effectLst>
              </a:rPr>
              <a:t> 4.يمنح درجة عالية من الثقة بالنفس، فكل متعلم يعمل كغيره سواء أكان مبدعاً، أما عادياً</a:t>
            </a:r>
            <a:r>
              <a:rPr lang="ar-SA" b="1" dirty="0" smtClean="0">
                <a:effectLst>
                  <a:outerShdw blurRad="38100" dist="38100" dir="2700000" algn="tl">
                    <a:srgbClr val="000000">
                      <a:alpha val="43137"/>
                    </a:srgbClr>
                  </a:outerShdw>
                </a:effectLst>
              </a:rPr>
              <a:t>.</a:t>
            </a:r>
            <a:endParaRPr lang="ar-SA" dirty="0"/>
          </a:p>
        </p:txBody>
      </p:sp>
    </p:spTree>
  </p:cSld>
  <p:clrMapOvr>
    <a:masterClrMapping/>
  </p:clrMapOvr>
  <p:transition>
    <p:wheel spokes="2"/>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noFill/>
          <a:ln>
            <a:solidFill>
              <a:schemeClr val="accent1"/>
            </a:solidFill>
          </a:ln>
        </p:spPr>
        <p:style>
          <a:lnRef idx="0">
            <a:schemeClr val="dk1"/>
          </a:lnRef>
          <a:fillRef idx="3">
            <a:schemeClr val="dk1"/>
          </a:fillRef>
          <a:effectRef idx="3">
            <a:schemeClr val="dk1"/>
          </a:effectRef>
          <a:fontRef idx="minor">
            <a:schemeClr val="lt1"/>
          </a:fontRef>
        </p:style>
        <p:txBody>
          <a:bodyPr>
            <a:normAutofit/>
          </a:bodyPr>
          <a:lstStyle/>
          <a:p>
            <a:r>
              <a:rPr lang="ar-SA" sz="4000" b="1" dirty="0" smtClean="0">
                <a:solidFill>
                  <a:schemeClr val="tx1"/>
                </a:solidFill>
                <a:effectLst>
                  <a:outerShdw blurRad="38100" dist="38100" dir="2700000" algn="tl">
                    <a:srgbClr val="000000">
                      <a:alpha val="43137"/>
                    </a:srgbClr>
                  </a:outerShdw>
                </a:effectLst>
              </a:rPr>
              <a:t>سلبيات التعليم الفردي:</a:t>
            </a:r>
            <a:br>
              <a:rPr lang="ar-SA" sz="4000" b="1" dirty="0" smtClean="0">
                <a:solidFill>
                  <a:schemeClr val="tx1"/>
                </a:solidFill>
                <a:effectLst>
                  <a:outerShdw blurRad="38100" dist="38100" dir="2700000" algn="tl">
                    <a:srgbClr val="000000">
                      <a:alpha val="43137"/>
                    </a:srgbClr>
                  </a:outerShdw>
                </a:effectLst>
              </a:rPr>
            </a:br>
            <a:r>
              <a:rPr lang="ar-SA" sz="4000" b="1" dirty="0" smtClean="0">
                <a:solidFill>
                  <a:schemeClr val="tx1"/>
                </a:solidFill>
                <a:effectLst>
                  <a:outerShdw blurRad="38100" dist="38100" dir="2700000" algn="tl">
                    <a:srgbClr val="000000">
                      <a:alpha val="43137"/>
                    </a:srgbClr>
                  </a:outerShdw>
                </a:effectLst>
              </a:rPr>
              <a:t> 1.وجود مطالب كبيرة للتعليم الفردي، إذ إن كل متعلم يحتاج إلى وسائل تعليمية وبيئة تعليمية مناسبة وخاصة </a:t>
            </a:r>
            <a:r>
              <a:rPr lang="ar-SA" sz="4000" b="1" dirty="0" err="1" smtClean="0">
                <a:solidFill>
                  <a:schemeClr val="tx1"/>
                </a:solidFill>
                <a:effectLst>
                  <a:outerShdw blurRad="38100" dist="38100" dir="2700000" algn="tl">
                    <a:srgbClr val="000000">
                      <a:alpha val="43137"/>
                    </a:srgbClr>
                  </a:outerShdw>
                </a:effectLst>
              </a:rPr>
              <a:t>به</a:t>
            </a:r>
            <a:r>
              <a:rPr lang="ar-SA" sz="4000" b="1" dirty="0" smtClean="0">
                <a:solidFill>
                  <a:schemeClr val="tx1"/>
                </a:solidFill>
                <a:effectLst>
                  <a:outerShdw blurRad="38100" dist="38100" dir="2700000" algn="tl">
                    <a:srgbClr val="000000">
                      <a:alpha val="43137"/>
                    </a:srgbClr>
                  </a:outerShdw>
                </a:effectLst>
              </a:rPr>
              <a:t>، وهذه تتطلب توفير أموال كثيرة وجود جهاز تعليمي عالي الكفاءة ومدرب على تقديم تعليم فردي فعّال.</a:t>
            </a:r>
            <a:br>
              <a:rPr lang="ar-SA" sz="4000" b="1" dirty="0" smtClean="0">
                <a:solidFill>
                  <a:schemeClr val="tx1"/>
                </a:solidFill>
                <a:effectLst>
                  <a:outerShdw blurRad="38100" dist="38100" dir="2700000" algn="tl">
                    <a:srgbClr val="000000">
                      <a:alpha val="43137"/>
                    </a:srgbClr>
                  </a:outerShdw>
                </a:effectLst>
              </a:rPr>
            </a:br>
            <a:endParaRPr lang="ar-SA" sz="4000" dirty="0">
              <a:solidFill>
                <a:schemeClr val="tx1"/>
              </a:solidFill>
              <a:effectLst>
                <a:outerShdw blurRad="38100" dist="38100" dir="2700000" algn="tl">
                  <a:srgbClr val="000000">
                    <a:alpha val="43137"/>
                  </a:srgbClr>
                </a:outerShdw>
              </a:effectLst>
            </a:endParaRPr>
          </a:p>
        </p:txBody>
      </p:sp>
    </p:spTree>
  </p:cSld>
  <p:clrMapOvr>
    <a:masterClrMapping/>
  </p:clrMapOvr>
  <p:transition>
    <p:comb/>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685800"/>
            <a:ext cx="7467600" cy="4572000"/>
          </a:xfrm>
          <a:ln>
            <a:solidFill>
              <a:schemeClr val="accent1"/>
            </a:solidFill>
          </a:ln>
        </p:spPr>
        <p:txBody>
          <a:bodyPr>
            <a:normAutofit fontScale="90000"/>
          </a:bodyPr>
          <a:lstStyle/>
          <a:p>
            <a:r>
              <a:rPr lang="ar-SA" sz="4400" b="1" dirty="0" smtClean="0">
                <a:solidFill>
                  <a:schemeClr val="tx1"/>
                </a:solidFill>
                <a:effectLst>
                  <a:outerShdw blurRad="38100" dist="38100" dir="2700000" algn="tl">
                    <a:srgbClr val="000000">
                      <a:alpha val="43137"/>
                    </a:srgbClr>
                  </a:outerShdw>
                </a:effectLst>
              </a:rPr>
              <a:t> 2.تلعب الإمكانات المتاحة في حجرة الصف دوراً مهماً في تحديد نمط التعليم الذي يحسن بالمعلم أن يأخذ </a:t>
            </a:r>
            <a:r>
              <a:rPr lang="ar-SA" sz="4400" b="1" dirty="0" err="1" smtClean="0">
                <a:solidFill>
                  <a:schemeClr val="tx1"/>
                </a:solidFill>
                <a:effectLst>
                  <a:outerShdw blurRad="38100" dist="38100" dir="2700000" algn="tl">
                    <a:srgbClr val="000000">
                      <a:alpha val="43137"/>
                    </a:srgbClr>
                  </a:outerShdw>
                </a:effectLst>
              </a:rPr>
              <a:t>به</a:t>
            </a:r>
            <a:r>
              <a:rPr lang="ar-SA" sz="4400" b="1" dirty="0" smtClean="0">
                <a:solidFill>
                  <a:schemeClr val="tx1"/>
                </a:solidFill>
                <a:effectLst>
                  <a:outerShdw blurRad="38100" dist="38100" dir="2700000" algn="tl">
                    <a:srgbClr val="000000">
                      <a:alpha val="43137"/>
                    </a:srgbClr>
                  </a:outerShdw>
                </a:effectLst>
              </a:rPr>
              <a:t>، ففي ظل غرفة صفية ضيقة أو وجود أعداد كبيرة من الطلاب في وقت واحد أو مع ضخامة المادة العلمية المراد تقديمها في فترة زمنية محددة، فإنه قد يتعذر على المعلم الأخذ بنمط التعليم الفردي</a:t>
            </a:r>
            <a:r>
              <a:rPr lang="ar-SA" b="1" dirty="0" smtClean="0">
                <a:solidFill>
                  <a:schemeClr val="tx1"/>
                </a:solidFill>
                <a:effectLst>
                  <a:outerShdw blurRad="38100" dist="38100" dir="2700000" algn="tl">
                    <a:srgbClr val="000000">
                      <a:alpha val="43137"/>
                    </a:srgbClr>
                  </a:outerShdw>
                </a:effectLst>
              </a:rPr>
              <a:t>.</a:t>
            </a:r>
            <a:endParaRPr lang="ar-SA" dirty="0"/>
          </a:p>
        </p:txBody>
      </p:sp>
    </p:spTree>
  </p:cSld>
  <p:clrMapOvr>
    <a:masterClrMapping/>
  </p:clrMapOvr>
  <p:transition>
    <p:comb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762000" y="838200"/>
            <a:ext cx="7467600" cy="4873752"/>
          </a:xfrm>
          <a:noFill/>
        </p:spPr>
        <p:style>
          <a:lnRef idx="2">
            <a:schemeClr val="accent4">
              <a:shade val="50000"/>
            </a:schemeClr>
          </a:lnRef>
          <a:fillRef idx="1">
            <a:schemeClr val="accent4"/>
          </a:fillRef>
          <a:effectRef idx="0">
            <a:schemeClr val="accent4"/>
          </a:effectRef>
          <a:fontRef idx="minor">
            <a:schemeClr val="lt1"/>
          </a:fontRef>
        </p:style>
        <p:txBody>
          <a:bodyPr/>
          <a:lstStyle/>
          <a:p>
            <a:r>
              <a:rPr lang="ar-SA" b="1" dirty="0" smtClean="0">
                <a:effectLst>
                  <a:outerShdw blurRad="38100" dist="38100" dir="2700000" algn="tl">
                    <a:srgbClr val="000000">
                      <a:alpha val="43137"/>
                    </a:srgbClr>
                  </a:outerShdw>
                </a:effectLst>
              </a:rPr>
              <a:t> </a:t>
            </a:r>
            <a:r>
              <a:rPr lang="ar-SA" sz="4400" b="1" dirty="0" smtClean="0">
                <a:solidFill>
                  <a:schemeClr val="tx1"/>
                </a:solidFill>
                <a:effectLst>
                  <a:outerShdw blurRad="38100" dist="38100" dir="2700000" algn="tl">
                    <a:srgbClr val="000000">
                      <a:alpha val="43137"/>
                    </a:srgbClr>
                  </a:outerShdw>
                </a:effectLst>
              </a:rPr>
              <a:t>3.تلعب الأهداف التعليمية دوراً مهماً في اختيار نمط التعليم الذي يحسُن بالمعلم الأخذ </a:t>
            </a:r>
            <a:r>
              <a:rPr lang="ar-SA" sz="4400" b="1" dirty="0" err="1" smtClean="0">
                <a:solidFill>
                  <a:schemeClr val="tx1"/>
                </a:solidFill>
                <a:effectLst>
                  <a:outerShdw blurRad="38100" dist="38100" dir="2700000" algn="tl">
                    <a:srgbClr val="000000">
                      <a:alpha val="43137"/>
                    </a:srgbClr>
                  </a:outerShdw>
                </a:effectLst>
              </a:rPr>
              <a:t>به</a:t>
            </a:r>
            <a:r>
              <a:rPr lang="ar-SA" sz="4400" b="1" dirty="0" smtClean="0">
                <a:solidFill>
                  <a:schemeClr val="tx1"/>
                </a:solidFill>
                <a:effectLst>
                  <a:outerShdw blurRad="38100" dist="38100" dir="2700000" algn="tl">
                    <a:srgbClr val="000000">
                      <a:alpha val="43137"/>
                    </a:srgbClr>
                  </a:outerShdw>
                </a:effectLst>
              </a:rPr>
              <a:t>، ففي ظل الأهداف التنافسية، والكشف عن المبدعين، وتقويم قدرة المتعلمين على سرعة الإنجاز، فإنه قد يتعذر على المعلم الأخذ بنمط التعليم الفردي أيضاً</a:t>
            </a:r>
            <a:r>
              <a:rPr lang="ar-SA" sz="4400" b="1" dirty="0" smtClean="0">
                <a:effectLst>
                  <a:outerShdw blurRad="38100" dist="38100" dir="2700000" algn="tl">
                    <a:srgbClr val="000000">
                      <a:alpha val="43137"/>
                    </a:srgbClr>
                  </a:outerShdw>
                </a:effectLst>
              </a:rPr>
              <a:t>.</a:t>
            </a:r>
            <a:endParaRPr lang="ar-SA" sz="4400" dirty="0">
              <a:effectLst>
                <a:outerShdw blurRad="38100" dist="38100" dir="2700000" algn="tl">
                  <a:srgbClr val="000000">
                    <a:alpha val="43137"/>
                  </a:srgbClr>
                </a:outerShdw>
              </a:effectLst>
            </a:endParaRPr>
          </a:p>
        </p:txBody>
      </p:sp>
    </p:spTree>
  </p:cSld>
  <p:clrMapOvr>
    <a:masterClrMapping/>
  </p:clrMapOvr>
  <p:transition>
    <p:blind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a:solidFill>
              <a:schemeClr val="accent1"/>
            </a:solidFill>
          </a:ln>
        </p:spPr>
        <p:style>
          <a:lnRef idx="2">
            <a:schemeClr val="accent2"/>
          </a:lnRef>
          <a:fillRef idx="1">
            <a:schemeClr val="lt1"/>
          </a:fillRef>
          <a:effectRef idx="0">
            <a:schemeClr val="accent2"/>
          </a:effectRef>
          <a:fontRef idx="minor">
            <a:schemeClr val="dk1"/>
          </a:fontRef>
        </p:style>
        <p:txBody>
          <a:bodyPr>
            <a:normAutofit/>
          </a:bodyPr>
          <a:lstStyle/>
          <a:p>
            <a:r>
              <a:rPr lang="ar-SA" sz="4000" b="1" dirty="0" smtClean="0">
                <a:solidFill>
                  <a:schemeClr val="tx1">
                    <a:lumMod val="95000"/>
                  </a:schemeClr>
                </a:solidFill>
              </a:rPr>
              <a:t>الطرق المناسبة لتحسين التعليم الفردي:</a:t>
            </a:r>
            <a:endParaRPr lang="ar-SA" sz="4000" b="1" dirty="0">
              <a:solidFill>
                <a:schemeClr val="tx1">
                  <a:lumMod val="95000"/>
                </a:schemeClr>
              </a:solidFill>
            </a:endParaRPr>
          </a:p>
        </p:txBody>
      </p:sp>
      <p:sp>
        <p:nvSpPr>
          <p:cNvPr id="3" name="عنصر نائب للمحتوى 2"/>
          <p:cNvSpPr>
            <a:spLocks noGrp="1"/>
          </p:cNvSpPr>
          <p:nvPr>
            <p:ph sz="quarter" idx="1"/>
          </p:nvPr>
        </p:nvSpPr>
        <p:spPr>
          <a:no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a:lstStyle/>
          <a:p>
            <a:r>
              <a:rPr lang="ar-SA" sz="4800" b="1" dirty="0" smtClean="0"/>
              <a:t>1</a:t>
            </a:r>
            <a:r>
              <a:rPr lang="ar-SA" sz="4800" b="1" dirty="0" smtClean="0">
                <a:solidFill>
                  <a:schemeClr val="tx1">
                    <a:lumMod val="95000"/>
                  </a:schemeClr>
                </a:solidFill>
                <a:effectLst>
                  <a:outerShdw blurRad="38100" dist="38100" dir="2700000" algn="tl">
                    <a:srgbClr val="000000">
                      <a:alpha val="43137"/>
                    </a:srgbClr>
                  </a:outerShdw>
                </a:effectLst>
              </a:rPr>
              <a:t>.تنمية السرعة الذاتية لدى المتعلمين في التعلُّم.</a:t>
            </a:r>
            <a:br>
              <a:rPr lang="ar-SA" sz="4800" b="1" dirty="0" smtClean="0">
                <a:solidFill>
                  <a:schemeClr val="tx1">
                    <a:lumMod val="95000"/>
                  </a:schemeClr>
                </a:solidFill>
                <a:effectLst>
                  <a:outerShdw blurRad="38100" dist="38100" dir="2700000" algn="tl">
                    <a:srgbClr val="000000">
                      <a:alpha val="43137"/>
                    </a:srgbClr>
                  </a:outerShdw>
                </a:effectLst>
              </a:rPr>
            </a:br>
            <a:r>
              <a:rPr lang="ar-SA" sz="4800" b="1" dirty="0" smtClean="0">
                <a:solidFill>
                  <a:schemeClr val="tx1">
                    <a:lumMod val="95000"/>
                  </a:schemeClr>
                </a:solidFill>
                <a:effectLst>
                  <a:outerShdw blurRad="38100" dist="38100" dir="2700000" algn="tl">
                    <a:srgbClr val="000000">
                      <a:alpha val="43137"/>
                    </a:srgbClr>
                  </a:outerShdw>
                </a:effectLst>
              </a:rPr>
              <a:t> 2.العناية بإتقان المهمات التعليمية.</a:t>
            </a:r>
            <a:r>
              <a:rPr lang="ar-SA" b="1" dirty="0" smtClean="0">
                <a:solidFill>
                  <a:schemeClr val="tx1"/>
                </a:solidFill>
                <a:effectLst>
                  <a:outerShdw blurRad="38100" dist="38100" dir="2700000" algn="tl">
                    <a:srgbClr val="000000">
                      <a:alpha val="43137"/>
                    </a:srgbClr>
                  </a:outerShdw>
                </a:effectLst>
              </a:rPr>
              <a:t/>
            </a:r>
            <a:br>
              <a:rPr lang="ar-SA" b="1" dirty="0" smtClean="0">
                <a:solidFill>
                  <a:schemeClr val="tx1"/>
                </a:solidFill>
                <a:effectLst>
                  <a:outerShdw blurRad="38100" dist="38100" dir="2700000" algn="tl">
                    <a:srgbClr val="000000">
                      <a:alpha val="43137"/>
                    </a:srgbClr>
                  </a:outerShdw>
                </a:effectLst>
              </a:rPr>
            </a:br>
            <a:r>
              <a:rPr lang="ar-SA" b="1" dirty="0" smtClean="0">
                <a:solidFill>
                  <a:schemeClr val="tx1"/>
                </a:solidFill>
                <a:effectLst>
                  <a:outerShdw blurRad="38100" dist="38100" dir="2700000" algn="tl">
                    <a:srgbClr val="000000">
                      <a:alpha val="43137"/>
                    </a:srgbClr>
                  </a:outerShdw>
                </a:effectLst>
              </a:rPr>
              <a:t/>
            </a:r>
            <a:br>
              <a:rPr lang="ar-SA" b="1" dirty="0" smtClean="0">
                <a:solidFill>
                  <a:schemeClr val="tx1"/>
                </a:solidFill>
                <a:effectLst>
                  <a:outerShdw blurRad="38100" dist="38100" dir="2700000" algn="tl">
                    <a:srgbClr val="000000">
                      <a:alpha val="43137"/>
                    </a:srgbClr>
                  </a:outerShdw>
                </a:effectLst>
              </a:rPr>
            </a:br>
            <a:endParaRPr lang="ar-SA" dirty="0">
              <a:solidFill>
                <a:schemeClr val="tx1"/>
              </a:solidFill>
              <a:effectLst>
                <a:outerShdw blurRad="38100" dist="38100" dir="2700000" algn="tl">
                  <a:srgbClr val="000000">
                    <a:alpha val="43137"/>
                  </a:srgbClr>
                </a:outerShdw>
              </a:effectLst>
            </a:endParaRPr>
          </a:p>
        </p:txBody>
      </p:sp>
    </p:spTree>
  </p:cSld>
  <p:clrMapOvr>
    <a:masterClrMapping/>
  </p:clrMapOvr>
  <p:transition>
    <p:check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990600"/>
            <a:ext cx="7467600" cy="4800600"/>
          </a:xfrm>
          <a:ln>
            <a:solidFill>
              <a:schemeClr val="accent1"/>
            </a:solidFill>
          </a:ln>
        </p:spPr>
        <p:txBody>
          <a:bodyPr>
            <a:noAutofit/>
          </a:bodyPr>
          <a:lstStyle/>
          <a:p>
            <a:r>
              <a:rPr lang="ar-SA" sz="4800" b="1" dirty="0" smtClean="0">
                <a:solidFill>
                  <a:schemeClr val="tx1"/>
                </a:solidFill>
                <a:effectLst>
                  <a:outerShdw blurRad="38100" dist="38100" dir="2700000" algn="tl">
                    <a:srgbClr val="000000">
                      <a:alpha val="43137"/>
                    </a:srgbClr>
                  </a:outerShdw>
                </a:effectLst>
              </a:rPr>
              <a:t> 3.تنمية مهارات التعلُّم الذاتي والدراسة الذاتية المستقلة لدى المتعلمين.</a:t>
            </a:r>
            <a:br>
              <a:rPr lang="ar-SA" sz="4800" b="1" dirty="0" smtClean="0">
                <a:solidFill>
                  <a:schemeClr val="tx1"/>
                </a:solidFill>
                <a:effectLst>
                  <a:outerShdw blurRad="38100" dist="38100" dir="2700000" algn="tl">
                    <a:srgbClr val="000000">
                      <a:alpha val="43137"/>
                    </a:srgbClr>
                  </a:outerShdw>
                </a:effectLst>
              </a:rPr>
            </a:br>
            <a:r>
              <a:rPr lang="ar-SA" sz="4800" b="1" dirty="0" smtClean="0">
                <a:solidFill>
                  <a:schemeClr val="tx1"/>
                </a:solidFill>
                <a:effectLst>
                  <a:outerShdw blurRad="38100" dist="38100" dir="2700000" algn="tl">
                    <a:srgbClr val="000000">
                      <a:alpha val="43137"/>
                    </a:srgbClr>
                  </a:outerShdw>
                </a:effectLst>
              </a:rPr>
              <a:t> 4.تنمية مهارات استخدام مصادر التعلُّم والتقنيات التربوية المتعددة.</a:t>
            </a:r>
            <a:br>
              <a:rPr lang="ar-SA" sz="4800" b="1" dirty="0" smtClean="0">
                <a:solidFill>
                  <a:schemeClr val="tx1"/>
                </a:solidFill>
                <a:effectLst>
                  <a:outerShdw blurRad="38100" dist="38100" dir="2700000" algn="tl">
                    <a:srgbClr val="000000">
                      <a:alpha val="43137"/>
                    </a:srgbClr>
                  </a:outerShdw>
                </a:effectLst>
              </a:rPr>
            </a:br>
            <a:r>
              <a:rPr lang="ar-SA" sz="4800" b="1" dirty="0" smtClean="0">
                <a:solidFill>
                  <a:schemeClr val="tx1"/>
                </a:solidFill>
                <a:effectLst>
                  <a:outerShdw blurRad="38100" dist="38100" dir="2700000" algn="tl">
                    <a:srgbClr val="000000">
                      <a:alpha val="43137"/>
                    </a:srgbClr>
                  </a:outerShdw>
                </a:effectLst>
              </a:rPr>
              <a:t> 5.تنمية مهارات الدراسة الفاعلة.</a:t>
            </a:r>
            <a:endParaRPr lang="ar-SA" sz="4800" dirty="0"/>
          </a:p>
        </p:txBody>
      </p:sp>
    </p:spTree>
  </p:cSld>
  <p:clrMapOvr>
    <a:masterClrMapping/>
  </p:clrMapOvr>
  <p:transition>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0" y="1981200"/>
            <a:ext cx="7467600" cy="3763962"/>
          </a:xfrm>
          <a:ln>
            <a:solidFill>
              <a:schemeClr val="accent1"/>
            </a:solidFill>
          </a:ln>
        </p:spPr>
        <p:txBody>
          <a:bodyPr/>
          <a:lstStyle/>
          <a:p>
            <a:r>
              <a:rPr lang="ar-SA" sz="4800" b="1" dirty="0" smtClean="0">
                <a:solidFill>
                  <a:schemeClr val="tx1"/>
                </a:solidFill>
                <a:effectLst>
                  <a:outerShdw blurRad="38100" dist="38100" dir="2700000" algn="tl">
                    <a:srgbClr val="000000">
                      <a:alpha val="43137"/>
                    </a:srgbClr>
                  </a:outerShdw>
                </a:effectLst>
              </a:rPr>
              <a:t> 6.تنمية مهارات التقويم الذاتي لدى المتعلمين</a:t>
            </a:r>
            <a:r>
              <a:rPr lang="ar-SA" b="1" dirty="0" smtClean="0">
                <a:solidFill>
                  <a:schemeClr val="tx1"/>
                </a:solidFill>
                <a:effectLst>
                  <a:outerShdw blurRad="38100" dist="38100" dir="2700000" algn="tl">
                    <a:srgbClr val="000000">
                      <a:alpha val="43137"/>
                    </a:srgbClr>
                  </a:outerShdw>
                </a:effectLst>
              </a:rPr>
              <a:t>.</a:t>
            </a:r>
            <a:endParaRPr lang="ar-SA" dirty="0"/>
          </a:p>
        </p:txBody>
      </p:sp>
    </p:spTree>
  </p:cSld>
  <p:clrMapOvr>
    <a:masterClrMapping/>
  </p:clrMapOvr>
  <p:transition>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0" y="609600"/>
            <a:ext cx="7467600" cy="2819400"/>
          </a:xfrm>
          <a:ln>
            <a:solidFill>
              <a:schemeClr val="accent1"/>
            </a:solidFill>
          </a:ln>
        </p:spPr>
        <p:txBody>
          <a:bodyPr>
            <a:normAutofit/>
          </a:bodyPr>
          <a:lstStyle/>
          <a:p>
            <a:r>
              <a:rPr lang="ar-EG" sz="4000" b="1" dirty="0" smtClean="0">
                <a:solidFill>
                  <a:schemeClr val="tx1">
                    <a:lumMod val="95000"/>
                  </a:schemeClr>
                </a:solidFill>
              </a:rPr>
              <a:t>المصادر</a:t>
            </a:r>
            <a:r>
              <a:rPr lang="en-US" sz="4000" b="1" dirty="0" smtClean="0">
                <a:solidFill>
                  <a:schemeClr val="tx1">
                    <a:lumMod val="95000"/>
                  </a:schemeClr>
                </a:solidFill>
              </a:rPr>
              <a:t>http://</a:t>
            </a:r>
            <a:r>
              <a:rPr lang="en-US" sz="4000" b="1" dirty="0" smtClean="0">
                <a:solidFill>
                  <a:schemeClr val="tx1">
                    <a:lumMod val="95000"/>
                  </a:schemeClr>
                </a:solidFill>
              </a:rPr>
              <a:t>www.almurabbi.com/index.asp</a:t>
            </a:r>
            <a:endParaRPr lang="ar-SA" sz="4000" b="1" dirty="0">
              <a:solidFill>
                <a:schemeClr val="tx1">
                  <a:lumMod val="95000"/>
                </a:schemeClr>
              </a:solidFill>
            </a:endParaRPr>
          </a:p>
        </p:txBody>
      </p:sp>
      <p:sp>
        <p:nvSpPr>
          <p:cNvPr id="3" name="مربع نص 2"/>
          <p:cNvSpPr txBox="1"/>
          <p:nvPr/>
        </p:nvSpPr>
        <p:spPr>
          <a:xfrm>
            <a:off x="762000" y="4038600"/>
            <a:ext cx="7543800" cy="1077218"/>
          </a:xfrm>
          <a:prstGeom prst="rect">
            <a:avLst/>
          </a:prstGeom>
          <a:noFill/>
          <a:ln>
            <a:solidFill>
              <a:schemeClr val="accent1"/>
            </a:solidFill>
          </a:ln>
        </p:spPr>
        <p:txBody>
          <a:bodyPr wrap="square" rtlCol="1">
            <a:spAutoFit/>
          </a:bodyPr>
          <a:lstStyle/>
          <a:p>
            <a:r>
              <a:rPr lang="en-US" sz="3200" b="1" dirty="0" smtClean="0"/>
              <a:t>http://www.almurabbi.com/DisplayItems.asp?MenuID=5</a:t>
            </a:r>
            <a:endParaRPr lang="ar-SA" sz="3200" b="1" dirty="0"/>
          </a:p>
        </p:txBody>
      </p:sp>
    </p:spTree>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77</TotalTime>
  <Words>362</Words>
  <Application>Microsoft Office PowerPoint</Application>
  <PresentationFormat>عرض على الشاشة (3:4)‏</PresentationFormat>
  <Paragraphs>28</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مشربية</vt:lpstr>
      <vt:lpstr>التعليم الفردى...اعداد : د\حسن هاشم بلطيه</vt:lpstr>
      <vt:lpstr>الجواب.....</vt:lpstr>
      <vt:lpstr>الشريحة 3</vt:lpstr>
      <vt:lpstr>الشريحة 4</vt:lpstr>
      <vt:lpstr>هو النشاط التعلُّمي الذي يقوم به الفرد منطلقاً من رغبته الذاتية، وقناعته الداخلية، بهدف تنمية استعداداته وإمكاناته، وقدراته، مستجيباً لميوله واهتماماته، بما يحقق تنمية شخصيته وتكاملها، والتفاعل الناجح مع مجتمعه عن طريق الاعتماد على نفسه والثقة بقدراته في عملية التعليم والتعلُّم مدى الحياة.</vt:lpstr>
      <vt:lpstr>الشريحة 6</vt:lpstr>
      <vt:lpstr>الشريحة 7</vt:lpstr>
      <vt:lpstr>الشريحة 8</vt:lpstr>
      <vt:lpstr>الشريحة 9</vt:lpstr>
      <vt:lpstr> التعليم المبرمج، التعليم باستخدام الحاسوب، الفيديو المتفاعل، نظام الإشراف السمعي، التعلُّم الموصوف للفرد، نظام التعليم الشخصي، الحقائب التعليمية، المجمعات التعليمية.</vt:lpstr>
      <vt:lpstr>الشريحة 11</vt:lpstr>
      <vt:lpstr> 2.يراعي قدرة المتعلم على الإنجاز؛ فالمتعلمون يتفاوتون في سرعة الإنجاز، وعن طريقه يمكن تمييز المتعلمين، فيتيح التعليم الفردي الفرصة لكل متعلم ليحقق النشاط المطلوب في الزمن الذي يناسبه ووفق حاجاته واهتماماته وقدراته.  </vt:lpstr>
      <vt:lpstr>3.يُحَسن الناتج التعليمي، فالهدف الرئيس هو الإتقان بغض النظر عن السرعة والزمن والفروق الفردية بين المتعلمين.  4.يمنح درجة عالية من الثقة بالنفس، فكل متعلم يعمل كغيره سواء أكان مبدعاً، أما عادياً.</vt:lpstr>
      <vt:lpstr>الشريحة 14</vt:lpstr>
      <vt:lpstr> 2.تلعب الإمكانات المتاحة في حجرة الصف دوراً مهماً في تحديد نمط التعليم الذي يحسن بالمعلم أن يأخذ به، ففي ظل غرفة صفية ضيقة أو وجود أعداد كبيرة من الطلاب في وقت واحد أو مع ضخامة المادة العلمية المراد تقديمها في فترة زمنية محددة، فإنه قد يتعذر على المعلم الأخذ بنمط التعليم الفردي.</vt:lpstr>
      <vt:lpstr>الشريحة 16</vt:lpstr>
      <vt:lpstr>الطرق المناسبة لتحسين التعليم الفردي:</vt:lpstr>
      <vt:lpstr> 3.تنمية مهارات التعلُّم الذاتي والدراسة الذاتية المستقلة لدى المتعلمين.  4.تنمية مهارات استخدام مصادر التعلُّم والتقنيات التربوية المتعددة.  5.تنمية مهارات الدراسة الفاعلة.</vt:lpstr>
      <vt:lpstr> 6.تنمية مهارات التقويم الذاتي لدى المتعلمين.</vt:lpstr>
      <vt:lpstr>المصادرhttp://www.almurabbi.com/index.asp</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التعليم الفردى...</dc:title>
  <dc:creator>hh</dc:creator>
  <cp:lastModifiedBy>hh</cp:lastModifiedBy>
  <cp:revision>10</cp:revision>
  <dcterms:created xsi:type="dcterms:W3CDTF">2010-11-02T17:14:32Z</dcterms:created>
  <dcterms:modified xsi:type="dcterms:W3CDTF">2010-11-04T14:26:46Z</dcterms:modified>
</cp:coreProperties>
</file>