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4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44" d="100"/>
          <a:sy n="44" d="100"/>
        </p:scale>
        <p:origin x="-70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344760C-CC65-4711-B195-3A8A11E8CCD2}" type="datetimeFigureOut">
              <a:rPr lang="ar-SA" smtClean="0"/>
              <a:pPr/>
              <a:t>26/11/1431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97A4949-6A43-4D32-AE8E-55C54036EEB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97A4949-6A43-4D32-AE8E-55C54036EEB4}"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06908E39-8891-46E4-A50F-315982F8D99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06908E39-8891-46E4-A50F-315982F8D99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06908E39-8891-46E4-A50F-315982F8D991}"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06908E39-8891-46E4-A50F-315982F8D991}"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6908E39-8891-46E4-A50F-315982F8D991}"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5437D3C-28D8-4390-AD71-47A559AF29BA}" type="datetimeFigureOut">
              <a:rPr lang="ar-SA" smtClean="0"/>
              <a:pPr/>
              <a:t>26/11/1431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6908E39-8891-46E4-A50F-315982F8D99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5437D3C-28D8-4390-AD71-47A559AF29BA}" type="datetimeFigureOut">
              <a:rPr lang="ar-SA" smtClean="0"/>
              <a:pPr/>
              <a:t>26/11/1431</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6908E39-8891-46E4-A50F-315982F8D991}"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وره.jpg"/>
          <p:cNvPicPr>
            <a:picLocks noChangeAspect="1"/>
          </p:cNvPicPr>
          <p:nvPr/>
        </p:nvPicPr>
        <p:blipFill>
          <a:blip r:embed="rId3"/>
          <a:stretch>
            <a:fillRect/>
          </a:stretch>
        </p:blipFill>
        <p:spPr>
          <a:xfrm>
            <a:off x="0" y="457200"/>
            <a:ext cx="9144000" cy="335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مستطيل 2"/>
          <p:cNvSpPr/>
          <p:nvPr/>
        </p:nvSpPr>
        <p:spPr>
          <a:xfrm>
            <a:off x="1524000" y="4343400"/>
            <a:ext cx="6324600" cy="25146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smtClean="0">
                <a:effectLst>
                  <a:outerShdw blurRad="38100" dist="38100" dir="2700000" algn="tl">
                    <a:srgbClr val="000000">
                      <a:alpha val="43137"/>
                    </a:srgbClr>
                  </a:outerShdw>
                </a:effectLst>
              </a:rPr>
              <a:t>مميزات استخدام الكمبيوتر </a:t>
            </a:r>
            <a:r>
              <a:rPr lang="ar-EG" sz="3200" b="1" dirty="0" err="1" smtClean="0">
                <a:effectLst>
                  <a:outerShdw blurRad="38100" dist="38100" dir="2700000" algn="tl">
                    <a:srgbClr val="000000">
                      <a:alpha val="43137"/>
                    </a:srgbClr>
                  </a:outerShdw>
                </a:effectLst>
              </a:rPr>
              <a:t>فى</a:t>
            </a:r>
            <a:r>
              <a:rPr lang="ar-EG" sz="3200" b="1" dirty="0" smtClean="0">
                <a:effectLst>
                  <a:outerShdw blurRad="38100" dist="38100" dir="2700000" algn="tl">
                    <a:srgbClr val="000000">
                      <a:alpha val="43137"/>
                    </a:srgbClr>
                  </a:outerShdw>
                </a:effectLst>
              </a:rPr>
              <a:t> </a:t>
            </a:r>
            <a:r>
              <a:rPr lang="ar-EG" sz="3200" b="1" dirty="0" smtClean="0">
                <a:effectLst>
                  <a:outerShdw blurRad="38100" dist="38100" dir="2700000" algn="tl">
                    <a:srgbClr val="000000">
                      <a:alpha val="43137"/>
                    </a:srgbClr>
                  </a:outerShdw>
                </a:effectLst>
              </a:rPr>
              <a:t>التعليم</a:t>
            </a:r>
          </a:p>
          <a:p>
            <a:pPr algn="ctr"/>
            <a:r>
              <a:rPr lang="ar-EG" sz="3200" b="1" dirty="0" err="1" smtClean="0">
                <a:effectLst>
                  <a:outerShdw blurRad="38100" dist="38100" dir="2700000" algn="tl">
                    <a:srgbClr val="000000">
                      <a:alpha val="43137"/>
                    </a:srgbClr>
                  </a:outerShdw>
                </a:effectLst>
              </a:rPr>
              <a:t>اعداد</a:t>
            </a:r>
            <a:r>
              <a:rPr lang="ar-EG" sz="3200" b="1" dirty="0" smtClean="0">
                <a:effectLst>
                  <a:outerShdw blurRad="38100" dist="38100" dir="2700000" algn="tl">
                    <a:srgbClr val="000000">
                      <a:alpha val="43137"/>
                    </a:srgbClr>
                  </a:outerShdw>
                </a:effectLst>
              </a:rPr>
              <a:t>:</a:t>
            </a:r>
          </a:p>
          <a:p>
            <a:pPr algn="ctr"/>
            <a:r>
              <a:rPr lang="ar-EG" sz="3200" b="1" smtClean="0">
                <a:effectLst>
                  <a:outerShdw blurRad="38100" dist="38100" dir="2700000" algn="tl">
                    <a:srgbClr val="000000">
                      <a:alpha val="43137"/>
                    </a:srgbClr>
                  </a:outerShdw>
                </a:effectLst>
              </a:rPr>
              <a:t>د\حسن </a:t>
            </a:r>
            <a:r>
              <a:rPr lang="ar-EG" sz="3200" b="1" dirty="0" smtClean="0">
                <a:effectLst>
                  <a:outerShdw blurRad="38100" dist="38100" dir="2700000" algn="tl">
                    <a:srgbClr val="000000">
                      <a:alpha val="43137"/>
                    </a:srgbClr>
                  </a:outerShdw>
                </a:effectLst>
              </a:rPr>
              <a:t>هاشم بلطيه</a:t>
            </a:r>
          </a:p>
          <a:p>
            <a:pPr algn="ctr"/>
            <a:endParaRPr lang="ar-SA"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buNone/>
            </a:pPr>
            <a:r>
              <a:rPr lang="ar-SA" dirty="0" smtClean="0"/>
              <a:t> يمتلك </a:t>
            </a:r>
            <a:r>
              <a:rPr lang="ar-SA" b="1" dirty="0" smtClean="0"/>
              <a:t>الكمبيوتر</a:t>
            </a:r>
            <a:r>
              <a:rPr lang="ar-SA" dirty="0" smtClean="0"/>
              <a:t> العديد من الإمكانات </a:t>
            </a:r>
            <a:r>
              <a:rPr lang="ar-SA" dirty="0" err="1" smtClean="0"/>
              <a:t>التى</a:t>
            </a:r>
            <a:r>
              <a:rPr lang="ar-SA" dirty="0" smtClean="0"/>
              <a:t> جعلت منه أداة تنافس العديد من </a:t>
            </a:r>
            <a:r>
              <a:rPr lang="ar-SA" b="1" dirty="0" smtClean="0"/>
              <a:t>الوسائط التعليمية</a:t>
            </a:r>
            <a:r>
              <a:rPr lang="ar-SA" dirty="0" smtClean="0"/>
              <a:t> الأخرى والعديد من</a:t>
            </a:r>
            <a:r>
              <a:rPr lang="ar-SA" b="1" dirty="0" smtClean="0"/>
              <a:t> الاستراتيجيات التعليمية</a:t>
            </a:r>
            <a:r>
              <a:rPr lang="ar-SA" dirty="0" smtClean="0"/>
              <a:t> </a:t>
            </a:r>
            <a:r>
              <a:rPr lang="ar-SA" dirty="0" err="1" smtClean="0"/>
              <a:t>التى</a:t>
            </a:r>
            <a:r>
              <a:rPr lang="ar-SA" dirty="0" smtClean="0"/>
              <a:t> تُركّز على نشاط المتعلم وإيجابيته وعلى أساليب العمل داخل الفصل </a:t>
            </a:r>
            <a:r>
              <a:rPr lang="ar-SA" dirty="0" err="1" smtClean="0"/>
              <a:t>التى</a:t>
            </a:r>
            <a:r>
              <a:rPr lang="ar-SA" dirty="0" smtClean="0"/>
              <a:t> تهدف إلى مراعاة</a:t>
            </a:r>
            <a:r>
              <a:rPr lang="ar-SA" b="1" dirty="0" smtClean="0"/>
              <a:t> الفروق الفردية</a:t>
            </a:r>
            <a:r>
              <a:rPr lang="ar-SA" dirty="0" smtClean="0"/>
              <a:t> أو التغلب على بعض مشكلات النظام داخل الفصل ، ويتميز الكمبيوتر بأنه أداة من السهل الاستعانة </a:t>
            </a:r>
            <a:r>
              <a:rPr lang="ar-SA" dirty="0" err="1" smtClean="0"/>
              <a:t>بها</a:t>
            </a:r>
            <a:r>
              <a:rPr lang="ar-SA" dirty="0" smtClean="0"/>
              <a:t> ودمجها </a:t>
            </a:r>
            <a:r>
              <a:rPr lang="ar-SA" dirty="0" err="1" smtClean="0"/>
              <a:t>فى</a:t>
            </a:r>
            <a:r>
              <a:rPr lang="ar-SA" dirty="0" smtClean="0"/>
              <a:t> العديد من الاستراتيجيات التقليدية لتطويرها أو زيادة كفاءتها كأساليب</a:t>
            </a:r>
            <a:r>
              <a:rPr lang="ar-SA" b="1" dirty="0" smtClean="0"/>
              <a:t> حل المشكلات</a:t>
            </a:r>
            <a:r>
              <a:rPr lang="ar-SA" dirty="0" smtClean="0"/>
              <a:t> وطرق الاكتشاف المختلفة</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a:buNone/>
            </a:pPr>
            <a:r>
              <a:rPr lang="ar-SA" dirty="0" smtClean="0"/>
              <a:t>ويتميز </a:t>
            </a:r>
            <a:r>
              <a:rPr lang="ar-SA" b="1" dirty="0" smtClean="0"/>
              <a:t>الكمبيوتر </a:t>
            </a:r>
            <a:r>
              <a:rPr lang="ar-SA" dirty="0" smtClean="0"/>
              <a:t>بالعديد من الخصائص منها:</a:t>
            </a:r>
          </a:p>
          <a:p>
            <a:r>
              <a:rPr lang="ar-SA" b="1" dirty="0" smtClean="0"/>
              <a:t>1</a:t>
            </a:r>
            <a:r>
              <a:rPr lang="ar-SA" b="1" dirty="0" smtClean="0">
                <a:solidFill>
                  <a:srgbClr val="FF0000"/>
                </a:solidFill>
                <a:effectLst>
                  <a:outerShdw blurRad="38100" dist="38100" dir="2700000" algn="tl">
                    <a:srgbClr val="000000">
                      <a:alpha val="43137"/>
                    </a:srgbClr>
                  </a:outerShdw>
                </a:effectLst>
              </a:rPr>
              <a:t>.    القدرة على تخزين واسترجاع كم هائل من المعلومات</a:t>
            </a:r>
          </a:p>
          <a:p>
            <a:pPr>
              <a:buNone/>
            </a:pPr>
            <a:r>
              <a:rPr lang="ar-SA" dirty="0" smtClean="0"/>
              <a:t>   فالكمبيوتر قادر على تخزين مجموعة متنوعة وكبيرة من البيانات والمعلومات </a:t>
            </a:r>
            <a:r>
              <a:rPr lang="ar-SA" dirty="0" err="1" smtClean="0"/>
              <a:t>التى</a:t>
            </a:r>
            <a:r>
              <a:rPr lang="ar-SA" dirty="0" smtClean="0"/>
              <a:t> تأخذ عدة أشكال كالنصوص والصور والرسوم المتحركة </a:t>
            </a:r>
            <a:r>
              <a:rPr lang="ar-SA" dirty="0" err="1" smtClean="0"/>
              <a:t>و</a:t>
            </a:r>
            <a:r>
              <a:rPr lang="ar-SA" dirty="0" smtClean="0"/>
              <a:t> لقطات الفيديو ، حيث يمكنه تخزين كم كبير من المادة التعليمية تعجز عن الاحتفاظ </a:t>
            </a:r>
            <a:r>
              <a:rPr lang="ar-SA" dirty="0" err="1" smtClean="0"/>
              <a:t>بها</a:t>
            </a:r>
            <a:r>
              <a:rPr lang="ar-SA" dirty="0" smtClean="0"/>
              <a:t> واسترجاعها عند الطلب </a:t>
            </a:r>
            <a:r>
              <a:rPr lang="ar-SA" dirty="0" err="1" smtClean="0"/>
              <a:t>أى</a:t>
            </a:r>
            <a:r>
              <a:rPr lang="ar-SA" dirty="0" smtClean="0"/>
              <a:t> من الوسائل الأخرى </a:t>
            </a:r>
            <a:r>
              <a:rPr lang="ar-SA" dirty="0" err="1" smtClean="0"/>
              <a:t>و</a:t>
            </a:r>
            <a:r>
              <a:rPr lang="ar-SA" dirty="0" smtClean="0"/>
              <a:t> قد ظهرت أخيراً  العديد من وسائط التخزين </a:t>
            </a:r>
            <a:r>
              <a:rPr lang="ar-SA" dirty="0" err="1" smtClean="0"/>
              <a:t>التى</a:t>
            </a:r>
            <a:r>
              <a:rPr lang="ar-SA" dirty="0" smtClean="0"/>
              <a:t> يمكن إلحاقها بالكمبيوتر </a:t>
            </a:r>
            <a:r>
              <a:rPr lang="ar-SA" dirty="0" err="1" smtClean="0"/>
              <a:t>و</a:t>
            </a:r>
            <a:r>
              <a:rPr lang="ar-SA" dirty="0" smtClean="0"/>
              <a:t> </a:t>
            </a:r>
            <a:r>
              <a:rPr lang="ar-SA" dirty="0" err="1" smtClean="0"/>
              <a:t>التى</a:t>
            </a:r>
            <a:r>
              <a:rPr lang="ar-SA" dirty="0" smtClean="0"/>
              <a:t> أصبحت </a:t>
            </a:r>
            <a:r>
              <a:rPr lang="ar-SA" dirty="0" err="1" smtClean="0"/>
              <a:t>فى</a:t>
            </a:r>
            <a:r>
              <a:rPr lang="ar-SA" dirty="0" smtClean="0"/>
              <a:t> متناول المتعلم بحيث تمكنه من تخزين واسترجاع المعلومات </a:t>
            </a:r>
            <a:r>
              <a:rPr lang="ar-SA" dirty="0" err="1" smtClean="0"/>
              <a:t>فى</a:t>
            </a:r>
            <a:r>
              <a:rPr lang="ar-SA" dirty="0" smtClean="0"/>
              <a:t> </a:t>
            </a:r>
            <a:r>
              <a:rPr lang="ar-SA" dirty="0" err="1" smtClean="0"/>
              <a:t>أى</a:t>
            </a:r>
            <a:r>
              <a:rPr lang="ar-SA" dirty="0" smtClean="0"/>
              <a:t> وقت </a:t>
            </a:r>
            <a:r>
              <a:rPr lang="ar-SA" dirty="0" err="1" smtClean="0"/>
              <a:t>فى</a:t>
            </a:r>
            <a:r>
              <a:rPr lang="ar-SA" dirty="0" smtClean="0"/>
              <a:t> المدرسة أو </a:t>
            </a:r>
            <a:r>
              <a:rPr lang="ar-SA" dirty="0" err="1" smtClean="0"/>
              <a:t>فى</a:t>
            </a:r>
            <a:r>
              <a:rPr lang="ar-SA" dirty="0" smtClean="0"/>
              <a:t> المنزل  .</a:t>
            </a: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EG" b="1" dirty="0" smtClean="0"/>
              <a:t>2</a:t>
            </a:r>
            <a:r>
              <a:rPr lang="ar-SA" b="1" dirty="0" smtClean="0">
                <a:solidFill>
                  <a:srgbClr val="FF0000"/>
                </a:solidFill>
                <a:effectLst>
                  <a:outerShdw blurRad="38100" dist="38100" dir="2700000" algn="tl">
                    <a:srgbClr val="000000">
                      <a:alpha val="43137"/>
                    </a:srgbClr>
                  </a:outerShdw>
                </a:effectLst>
              </a:rPr>
              <a:t>.    القدرة على العرض </a:t>
            </a:r>
            <a:r>
              <a:rPr lang="ar-SA" b="1" dirty="0" err="1" smtClean="0">
                <a:solidFill>
                  <a:srgbClr val="FF0000"/>
                </a:solidFill>
                <a:effectLst>
                  <a:outerShdw blurRad="38100" dist="38100" dir="2700000" algn="tl">
                    <a:srgbClr val="000000">
                      <a:alpha val="43137"/>
                    </a:srgbClr>
                  </a:outerShdw>
                </a:effectLst>
              </a:rPr>
              <a:t>المرئى</a:t>
            </a:r>
            <a:r>
              <a:rPr lang="ar-SA" b="1" dirty="0" smtClean="0">
                <a:solidFill>
                  <a:srgbClr val="FF0000"/>
                </a:solidFill>
                <a:effectLst>
                  <a:outerShdw blurRad="38100" dist="38100" dir="2700000" algn="tl">
                    <a:srgbClr val="000000">
                      <a:alpha val="43137"/>
                    </a:srgbClr>
                  </a:outerShdw>
                </a:effectLst>
              </a:rPr>
              <a:t> للمعلومات</a:t>
            </a:r>
          </a:p>
          <a:p>
            <a:pPr>
              <a:buNone/>
            </a:pPr>
            <a:r>
              <a:rPr lang="ar-SA" dirty="0" smtClean="0"/>
              <a:t>   فالعديد من برامج الكمبيوتر قادر على رسم الصور ومعالجتها وعرضها على الشاشة  بشكل جذاب ومفيد وقد تكون هذه المعلومات نصوص أو رسوم تم رسمها بواسطة الكمبيوتر أو </a:t>
            </a:r>
            <a:r>
              <a:rPr lang="ar-SA" dirty="0" err="1" smtClean="0"/>
              <a:t>إدخلت</a:t>
            </a:r>
            <a:r>
              <a:rPr lang="ar-SA" dirty="0" smtClean="0"/>
              <a:t> إليه بطريقة إلكترونية وهذه الرسوم قد تكون رسوم هندسية أو بيانية أو طبيعية ، وتتفاوت درجة دقة هذه الصور وأسلوب التعامل معها تبعاً لمستوى المتعلم وأهداف المادة الدراسية .</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r>
              <a:rPr lang="ar-EG" b="1" dirty="0" smtClean="0"/>
              <a:t>3</a:t>
            </a:r>
            <a:r>
              <a:rPr lang="ar-SA" b="1" dirty="0" smtClean="0">
                <a:solidFill>
                  <a:srgbClr val="FF0000"/>
                </a:solidFill>
                <a:effectLst>
                  <a:outerShdw blurRad="38100" dist="38100" dir="2700000" algn="tl">
                    <a:srgbClr val="000000">
                      <a:alpha val="43137"/>
                    </a:srgbClr>
                  </a:outerShdw>
                </a:effectLst>
              </a:rPr>
              <a:t>.    السرعة الفائقة </a:t>
            </a:r>
            <a:r>
              <a:rPr lang="ar-SA" b="1" dirty="0" err="1" smtClean="0">
                <a:solidFill>
                  <a:srgbClr val="FF0000"/>
                </a:solidFill>
                <a:effectLst>
                  <a:outerShdw blurRad="38100" dist="38100" dir="2700000" algn="tl">
                    <a:srgbClr val="000000">
                      <a:alpha val="43137"/>
                    </a:srgbClr>
                  </a:outerShdw>
                </a:effectLst>
              </a:rPr>
              <a:t>فى</a:t>
            </a:r>
            <a:r>
              <a:rPr lang="ar-SA" b="1" dirty="0" smtClean="0">
                <a:solidFill>
                  <a:srgbClr val="FF0000"/>
                </a:solidFill>
                <a:effectLst>
                  <a:outerShdw blurRad="38100" dist="38100" dir="2700000" algn="tl">
                    <a:srgbClr val="000000">
                      <a:alpha val="43137"/>
                    </a:srgbClr>
                  </a:outerShdw>
                </a:effectLst>
              </a:rPr>
              <a:t> إجراء العمليات </a:t>
            </a:r>
            <a:r>
              <a:rPr lang="ar-SA" b="1" dirty="0" err="1" smtClean="0">
                <a:solidFill>
                  <a:srgbClr val="FF0000"/>
                </a:solidFill>
                <a:effectLst>
                  <a:outerShdw blurRad="38100" dist="38100" dir="2700000" algn="tl">
                    <a:srgbClr val="000000">
                      <a:alpha val="43137"/>
                    </a:srgbClr>
                  </a:outerShdw>
                </a:effectLst>
              </a:rPr>
              <a:t>فى</a:t>
            </a:r>
            <a:r>
              <a:rPr lang="ar-SA" b="1" dirty="0" smtClean="0">
                <a:solidFill>
                  <a:srgbClr val="FF0000"/>
                </a:solidFill>
                <a:effectLst>
                  <a:outerShdw blurRad="38100" dist="38100" dir="2700000" algn="tl">
                    <a:srgbClr val="000000">
                      <a:alpha val="43137"/>
                    </a:srgbClr>
                  </a:outerShdw>
                </a:effectLst>
              </a:rPr>
              <a:t> الرياضيات</a:t>
            </a:r>
          </a:p>
          <a:p>
            <a:pPr>
              <a:buNone/>
            </a:pPr>
            <a:r>
              <a:rPr lang="ar-SA" dirty="0" smtClean="0"/>
              <a:t>   من أهم ما يميز الكمبيوتر قدرته  على إجراء العمليات </a:t>
            </a:r>
            <a:r>
              <a:rPr lang="ar-SA" dirty="0" err="1" smtClean="0"/>
              <a:t>فى</a:t>
            </a:r>
            <a:r>
              <a:rPr lang="ar-SA" dirty="0" smtClean="0"/>
              <a:t> الرياضيات بسرعة فائقة مما </a:t>
            </a:r>
            <a:r>
              <a:rPr lang="ar-SA" dirty="0" err="1" smtClean="0"/>
              <a:t>دعى</a:t>
            </a:r>
            <a:r>
              <a:rPr lang="ar-SA" dirty="0" smtClean="0"/>
              <a:t>  إلى محاولة تقليل هذه السرعة في برامج التعليم بمصاحبة الكمبيوتر لتتناسب مع مستوى التلميذ ولا تسبب له </a:t>
            </a:r>
            <a:r>
              <a:rPr lang="ar-SA" dirty="0" err="1" smtClean="0"/>
              <a:t>أى</a:t>
            </a:r>
            <a:r>
              <a:rPr lang="ar-SA" dirty="0" smtClean="0"/>
              <a:t> ارتباك ، وهذه السرعة الكبيرة لها أهمية  </a:t>
            </a:r>
            <a:r>
              <a:rPr lang="ar-SA" dirty="0" err="1" smtClean="0"/>
              <a:t>فى</a:t>
            </a:r>
            <a:r>
              <a:rPr lang="ar-SA" dirty="0" smtClean="0"/>
              <a:t> البحث عن المعلومات وعرضها  وهى تعتمد على كم المعلومات </a:t>
            </a:r>
            <a:r>
              <a:rPr lang="ar-SA" dirty="0" err="1" smtClean="0"/>
              <a:t>الذى</a:t>
            </a:r>
            <a:r>
              <a:rPr lang="ar-SA" dirty="0" smtClean="0"/>
              <a:t> يبحث عنه الكمبيوتر أو </a:t>
            </a:r>
            <a:r>
              <a:rPr lang="ar-SA" dirty="0" err="1" smtClean="0"/>
              <a:t>التى</a:t>
            </a:r>
            <a:r>
              <a:rPr lang="ar-SA" dirty="0" smtClean="0"/>
              <a:t> يعرضها وأسلوب العرض وكيفية التعامل مع هذا الكم من المعلومات ، وتظهر سرعة الكمبيوتر أحياناً كسرعة متواضعة </a:t>
            </a:r>
            <a:r>
              <a:rPr lang="ar-SA" dirty="0" err="1" smtClean="0"/>
              <a:t>فى</a:t>
            </a:r>
            <a:r>
              <a:rPr lang="ar-SA" dirty="0" smtClean="0"/>
              <a:t> عرض الصور وحركتها ومعالجتها وذلك نظراً لحاجتها إلى مقدار كبير من ذاكرة الكمبيوتر .</a:t>
            </a: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r>
              <a:rPr lang="ar-EG" b="1" dirty="0" smtClean="0"/>
              <a:t>4</a:t>
            </a:r>
            <a:r>
              <a:rPr lang="ar-SA" b="1" dirty="0" smtClean="0">
                <a:solidFill>
                  <a:srgbClr val="FF0000"/>
                </a:solidFill>
                <a:effectLst>
                  <a:outerShdw blurRad="38100" dist="38100" dir="2700000" algn="tl">
                    <a:srgbClr val="000000">
                      <a:alpha val="43137"/>
                    </a:srgbClr>
                  </a:outerShdw>
                </a:effectLst>
              </a:rPr>
              <a:t>.    تقديم العديد من الفرص والاختيارات أمام المتعلم</a:t>
            </a:r>
            <a:r>
              <a:rPr lang="ar-SA" dirty="0" smtClean="0"/>
              <a:t/>
            </a:r>
            <a:br>
              <a:rPr lang="ar-SA" dirty="0" smtClean="0"/>
            </a:br>
            <a:r>
              <a:rPr lang="ar-SA" dirty="0" smtClean="0"/>
              <a:t>    فمن أهم صفات البرنامج الجيد  تقديم الاختيارات أو البدائل أمام المستخدم بشكل قد لا يتوافر </a:t>
            </a:r>
            <a:r>
              <a:rPr lang="ar-SA" dirty="0" err="1" smtClean="0"/>
              <a:t>فى</a:t>
            </a:r>
            <a:r>
              <a:rPr lang="ar-SA" dirty="0" smtClean="0"/>
              <a:t> البيئة الحقيقية ، وذلك كبرامج المحاكاة </a:t>
            </a:r>
            <a:r>
              <a:rPr lang="ar-SA" dirty="0" err="1" smtClean="0"/>
              <a:t>التى</a:t>
            </a:r>
            <a:r>
              <a:rPr lang="ar-SA" dirty="0" smtClean="0"/>
              <a:t> تقدم بيئة تشبه بيئة التجربة الحقيقية مع إتاحة الفرصة للمتعلم لتحديد الشروط والظروف </a:t>
            </a:r>
            <a:r>
              <a:rPr lang="ar-SA" dirty="0" err="1" smtClean="0"/>
              <a:t>التى</a:t>
            </a:r>
            <a:r>
              <a:rPr lang="ar-SA" dirty="0" smtClean="0"/>
              <a:t> تتم فيها التجربة ، وهناك أساليب عدة لتقديم هذه البدائل فمنها الأسلوب </a:t>
            </a:r>
            <a:r>
              <a:rPr lang="ar-SA" dirty="0" err="1" smtClean="0"/>
              <a:t>العشوائى</a:t>
            </a:r>
            <a:r>
              <a:rPr lang="ar-SA" dirty="0" smtClean="0"/>
              <a:t> والأسلوب الخطى </a:t>
            </a:r>
            <a:r>
              <a:rPr lang="ar-SA" dirty="0" err="1" smtClean="0"/>
              <a:t>و</a:t>
            </a:r>
            <a:r>
              <a:rPr lang="ar-SA" dirty="0" smtClean="0"/>
              <a:t> الأسلوب </a:t>
            </a:r>
            <a:r>
              <a:rPr lang="ar-SA" dirty="0" err="1" smtClean="0"/>
              <a:t>التفريعى</a:t>
            </a:r>
            <a:r>
              <a:rPr lang="ar-SA" dirty="0" smtClean="0"/>
              <a:t>.</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SA" b="1" dirty="0" smtClean="0"/>
              <a:t>  </a:t>
            </a:r>
            <a:r>
              <a:rPr lang="ar-SA" b="1" dirty="0" smtClean="0">
                <a:solidFill>
                  <a:srgbClr val="FF0000"/>
                </a:solidFill>
                <a:effectLst>
                  <a:outerShdw blurRad="38100" dist="38100" dir="2700000" algn="tl">
                    <a:srgbClr val="000000">
                      <a:alpha val="43137"/>
                    </a:srgbClr>
                  </a:outerShdw>
                </a:effectLst>
              </a:rPr>
              <a:t> </a:t>
            </a:r>
            <a:r>
              <a:rPr lang="ar-EG" b="1" dirty="0" smtClean="0">
                <a:solidFill>
                  <a:srgbClr val="FF0000"/>
                </a:solidFill>
                <a:effectLst>
                  <a:outerShdw blurRad="38100" dist="38100" dir="2700000" algn="tl">
                    <a:srgbClr val="000000">
                      <a:alpha val="43137"/>
                    </a:srgbClr>
                  </a:outerShdw>
                </a:effectLst>
              </a:rPr>
              <a:t>5.</a:t>
            </a:r>
            <a:r>
              <a:rPr lang="ar-SA" b="1" dirty="0" smtClean="0">
                <a:solidFill>
                  <a:srgbClr val="FF0000"/>
                </a:solidFill>
                <a:effectLst>
                  <a:outerShdw blurRad="38100" dist="38100" dir="2700000" algn="tl">
                    <a:srgbClr val="000000">
                      <a:alpha val="43137"/>
                    </a:srgbClr>
                  </a:outerShdw>
                </a:effectLst>
              </a:rPr>
              <a:t> القدرة على التحكم وإدارة العديد من الملحقات</a:t>
            </a:r>
          </a:p>
          <a:p>
            <a:pPr>
              <a:buNone/>
            </a:pPr>
            <a:r>
              <a:rPr lang="ar-SA" dirty="0" smtClean="0"/>
              <a:t>   فللكمبيوتر القدرة على التحكم </a:t>
            </a:r>
            <a:r>
              <a:rPr lang="ar-SA" dirty="0" err="1" smtClean="0"/>
              <a:t>فى</a:t>
            </a:r>
            <a:r>
              <a:rPr lang="ar-SA" dirty="0" smtClean="0"/>
              <a:t> العديد من الأجهزة الأخرى المتصلة </a:t>
            </a:r>
            <a:r>
              <a:rPr lang="ar-SA" dirty="0" err="1" smtClean="0"/>
              <a:t>به</a:t>
            </a:r>
            <a:r>
              <a:rPr lang="ar-SA" dirty="0" smtClean="0"/>
              <a:t> والاستفادة منها ، فيمكنه  أن يتحكم </a:t>
            </a:r>
            <a:r>
              <a:rPr lang="ar-SA" dirty="0" err="1" smtClean="0"/>
              <a:t>فى</a:t>
            </a:r>
            <a:r>
              <a:rPr lang="ar-SA" dirty="0" smtClean="0"/>
              <a:t> مكبرات الصوت </a:t>
            </a:r>
            <a:r>
              <a:rPr lang="ar-SA" dirty="0" err="1" smtClean="0"/>
              <a:t>و</a:t>
            </a:r>
            <a:r>
              <a:rPr lang="ar-SA" dirty="0" smtClean="0"/>
              <a:t> المعدات الموسيقية وفى الطابعات والمعدات </a:t>
            </a:r>
            <a:r>
              <a:rPr lang="ar-SA" dirty="0" err="1" smtClean="0"/>
              <a:t>الرسومية</a:t>
            </a:r>
            <a:r>
              <a:rPr lang="ar-SA" dirty="0" smtClean="0"/>
              <a:t> وفى أجهزة العروض الضوئية </a:t>
            </a:r>
            <a:r>
              <a:rPr lang="ar-SA" dirty="0" err="1" smtClean="0"/>
              <a:t>و</a:t>
            </a:r>
            <a:r>
              <a:rPr lang="ar-SA" dirty="0" smtClean="0"/>
              <a:t> وسائط العروض المتعددة وبذلك يمكن أن يكون منظومة عروض متعددة </a:t>
            </a:r>
            <a:r>
              <a:rPr lang="en-US" dirty="0" smtClean="0"/>
              <a:t>Multimedia ،</a:t>
            </a:r>
            <a:r>
              <a:rPr lang="ar-SA" dirty="0" smtClean="0"/>
              <a:t>و تتميز عملية التحكم هذه بأنها عملية تحكم ذات اتجاهين ، فقد يخبر مُشغل شريط الكاسيت الكمبيوتر أن الشريط قد انتهى وقد يخبر الكمبيوتر عارض الشرائح بعرض الشريحة التالية أو الطابعة بنسخ عدة نسخ من الوثيقة .</a:t>
            </a:r>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b="1" dirty="0" smtClean="0"/>
              <a:t> </a:t>
            </a:r>
            <a:r>
              <a:rPr lang="ar-EG" b="1" dirty="0" smtClean="0">
                <a:solidFill>
                  <a:srgbClr val="FF0000"/>
                </a:solidFill>
                <a:effectLst>
                  <a:outerShdw blurRad="38100" dist="38100" dir="2700000" algn="tl">
                    <a:srgbClr val="000000">
                      <a:alpha val="43137"/>
                    </a:srgbClr>
                  </a:outerShdw>
                </a:effectLst>
              </a:rPr>
              <a:t>6.</a:t>
            </a:r>
            <a:r>
              <a:rPr lang="ar-SA" b="1" dirty="0" smtClean="0">
                <a:solidFill>
                  <a:srgbClr val="FF0000"/>
                </a:solidFill>
                <a:effectLst>
                  <a:outerShdw blurRad="38100" dist="38100" dir="2700000" algn="tl">
                    <a:srgbClr val="000000">
                      <a:alpha val="43137"/>
                    </a:srgbClr>
                  </a:outerShdw>
                </a:effectLst>
              </a:rPr>
              <a:t>القدرة على التفاعل مع المستخدم  </a:t>
            </a:r>
            <a:r>
              <a:rPr lang="ar-SA" dirty="0" smtClean="0"/>
              <a:t/>
            </a:r>
            <a:br>
              <a:rPr lang="ar-SA" dirty="0" smtClean="0"/>
            </a:br>
            <a:r>
              <a:rPr lang="ar-SA" dirty="0" smtClean="0"/>
              <a:t>    فالكمبيوتر قادر على توفير الفرصة للمتعلم للتحكم واتخاذ القرار </a:t>
            </a:r>
            <a:r>
              <a:rPr lang="ar-SA" dirty="0" err="1" smtClean="0"/>
              <a:t>فى</a:t>
            </a:r>
            <a:r>
              <a:rPr lang="ar-SA" dirty="0" smtClean="0"/>
              <a:t> إجراءات سير البرنامج بأسلوب مرن </a:t>
            </a:r>
            <a:r>
              <a:rPr lang="ar-SA" dirty="0" err="1" smtClean="0"/>
              <a:t>وإيجابى</a:t>
            </a:r>
            <a:r>
              <a:rPr lang="ar-SA" dirty="0" smtClean="0"/>
              <a:t> كما يوفر العديد من الطرق </a:t>
            </a:r>
            <a:r>
              <a:rPr lang="ar-SA" dirty="0" err="1" smtClean="0"/>
              <a:t>التى</a:t>
            </a:r>
            <a:r>
              <a:rPr lang="ar-SA" dirty="0" smtClean="0"/>
              <a:t> تضمن الاتصال الجيد بين المتعلم والكمبيوتر بغرض مساعدة الطالب على إتمام عملية الدراسة بسهولة وبشكل يساعد على تحقيق الأهداف التعليمية المرجوة بشكل جيد ، ومن أهم ما يميز إيجابية برامج الكمبيوتر التعليمة هو متابعتها لأخطاء المتعلم ومحاولة معرفة مصدرها ومعالجة أسباب الخطأ وتوجيهه لدراسة موضوعات معينة وفقاً لما أنجزه أو أصدره من أخطاء </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ولكن من الصعب تصميم أسلوب معين يمكن من خلاله توقع جميع الأخطاء </a:t>
            </a:r>
            <a:r>
              <a:rPr lang="ar-SA" dirty="0" err="1" smtClean="0"/>
              <a:t>التى</a:t>
            </a:r>
            <a:r>
              <a:rPr lang="ar-SA" dirty="0" smtClean="0"/>
              <a:t> يمكن أن يقع فيها المتعلم ، فقد يكون طالباً مبتدأً أو معلماً ماهراً وبذلك فإن وجود مشكلات مع عمل البرنامج أمر وارد ، ولا يجعل الكمبيوتر عملية التعلم مريحة دائماً أو أكثر متعة بالنسبة للطالب </a:t>
            </a:r>
            <a:r>
              <a:rPr lang="ar-SA" dirty="0" err="1" smtClean="0"/>
              <a:t>فى</a:t>
            </a:r>
            <a:r>
              <a:rPr lang="ar-SA" dirty="0" smtClean="0"/>
              <a:t> جميع الأحوال ، إذ يعتمد هذا على مكان وكيفية استخدامه ، ويمكن أن يسهم الكمبيوتر </a:t>
            </a:r>
            <a:r>
              <a:rPr lang="ar-SA" dirty="0" err="1" smtClean="0"/>
              <a:t>فى</a:t>
            </a:r>
            <a:r>
              <a:rPr lang="ar-SA" dirty="0" smtClean="0"/>
              <a:t> تحسين نواتج عملية التعلم وزيادة فاعليتها.</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1905000" y="304800"/>
            <a:ext cx="5486400" cy="914400"/>
          </a:xfrm>
          <a:prstGeom prst="roundRect">
            <a:avLst/>
          </a:prstGeom>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smtClean="0"/>
              <a:t>استخدامات الكمبيوتر </a:t>
            </a:r>
            <a:r>
              <a:rPr lang="ar-EG" sz="3200" b="1" dirty="0" err="1" smtClean="0"/>
              <a:t>فى</a:t>
            </a:r>
            <a:r>
              <a:rPr lang="ar-EG" sz="3200" b="1" dirty="0" smtClean="0"/>
              <a:t> التعليم</a:t>
            </a:r>
            <a:endParaRPr lang="ar-SA" sz="3200" b="1" dirty="0"/>
          </a:p>
        </p:txBody>
      </p:sp>
      <p:pic>
        <p:nvPicPr>
          <p:cNvPr id="5" name="صورة 4" descr="حححح.jpg"/>
          <p:cNvPicPr>
            <a:picLocks noChangeAspect="1"/>
          </p:cNvPicPr>
          <p:nvPr/>
        </p:nvPicPr>
        <p:blipFill>
          <a:blip r:embed="rId2"/>
          <a:stretch>
            <a:fillRect/>
          </a:stretch>
        </p:blipFill>
        <p:spPr>
          <a:xfrm>
            <a:off x="914401" y="1600200"/>
            <a:ext cx="7086600" cy="4572000"/>
          </a:xfrm>
          <a:prstGeom prst="rect">
            <a:avLst/>
          </a:prstGeom>
          <a:ln>
            <a:solidFill>
              <a:schemeClr val="accent6"/>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 تطورت أساليب استخدام الكمبيوتر </a:t>
            </a:r>
            <a:r>
              <a:rPr lang="ar-SA" dirty="0" err="1" smtClean="0"/>
              <a:t>فى</a:t>
            </a:r>
            <a:r>
              <a:rPr lang="ar-SA" dirty="0" smtClean="0"/>
              <a:t> التعليم وأصبح الاهتمام الآن منصباً على تطوير الأساليب المتبعة </a:t>
            </a:r>
            <a:r>
              <a:rPr lang="ar-SA" dirty="0" err="1" smtClean="0"/>
              <a:t>فى</a:t>
            </a:r>
            <a:r>
              <a:rPr lang="ar-SA" dirty="0" smtClean="0"/>
              <a:t> التدريس بمصاحبة الكمبيوتر أو استحداث أساليب جديدة يمكن أن يساهم من خلالها الكمبيوتر </a:t>
            </a:r>
            <a:r>
              <a:rPr lang="ar-SA" dirty="0" err="1" smtClean="0"/>
              <a:t>فى</a:t>
            </a:r>
            <a:r>
              <a:rPr lang="ar-SA" dirty="0" smtClean="0"/>
              <a:t> تحقيق بعض أهداف المواد الدراسية .</a:t>
            </a:r>
            <a:br>
              <a:rPr lang="ar-SA" dirty="0" smtClean="0"/>
            </a:br>
            <a:r>
              <a:rPr lang="ar-SA" dirty="0" smtClean="0"/>
              <a:t>    وهناك مجموعة من المجالات المتنوعة </a:t>
            </a:r>
            <a:r>
              <a:rPr lang="ar-SA" dirty="0" err="1" smtClean="0"/>
              <a:t>التى</a:t>
            </a:r>
            <a:r>
              <a:rPr lang="ar-SA" dirty="0" smtClean="0"/>
              <a:t> يمكن أن يستخدم فيها الكمبيوتر </a:t>
            </a:r>
            <a:r>
              <a:rPr lang="ar-SA" dirty="0" err="1" smtClean="0"/>
              <a:t>فى</a:t>
            </a:r>
            <a:r>
              <a:rPr lang="ar-SA" dirty="0" smtClean="0"/>
              <a:t> التربية ومنها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EG" dirty="0" smtClean="0">
                <a:solidFill>
                  <a:srgbClr val="FFFF00"/>
                </a:solidFill>
              </a:rPr>
              <a:t>1</a:t>
            </a:r>
            <a:r>
              <a:rPr lang="ar-SA" dirty="0" smtClean="0">
                <a:solidFill>
                  <a:srgbClr val="FFFF00"/>
                </a:solidFill>
                <a:effectLst>
                  <a:outerShdw blurRad="38100" dist="38100" dir="2700000" algn="tl">
                    <a:srgbClr val="000000">
                      <a:alpha val="43137"/>
                    </a:srgbClr>
                  </a:outerShdw>
                </a:effectLst>
              </a:rPr>
              <a:t>- كمادة دراسية :</a:t>
            </a:r>
            <a:r>
              <a:rPr lang="ar-SA" dirty="0" smtClean="0"/>
              <a:t>  وفيها يصبح هو المحور </a:t>
            </a:r>
            <a:r>
              <a:rPr lang="ar-SA" dirty="0" err="1" smtClean="0"/>
              <a:t>الرئيسى</a:t>
            </a:r>
            <a:r>
              <a:rPr lang="ar-SA" dirty="0" smtClean="0"/>
              <a:t> للدراسة وتشمل دراسته </a:t>
            </a:r>
            <a:r>
              <a:rPr lang="ar-SA" dirty="0" err="1" smtClean="0"/>
              <a:t>الوعى</a:t>
            </a:r>
            <a:r>
              <a:rPr lang="ar-SA" dirty="0" smtClean="0"/>
              <a:t> بالكمبيوتر ومحو الأمية الكمبيوترية ، وذلك عن طريق دراسة استخدامات الكمبيوتر المتعددة ومعالجة البيانات وتطبيقاته المختلفة وبرمجة الكمبيوتر ونظام تشغيله .</a:t>
            </a:r>
            <a:br>
              <a:rPr lang="ar-SA" dirty="0" smtClean="0"/>
            </a:br>
            <a:r>
              <a:rPr lang="ar-SA" dirty="0" smtClean="0">
                <a:solidFill>
                  <a:srgbClr val="FFFF00"/>
                </a:solidFill>
              </a:rPr>
              <a:t>2- </a:t>
            </a:r>
            <a:r>
              <a:rPr lang="ar-SA" dirty="0" err="1" smtClean="0">
                <a:solidFill>
                  <a:srgbClr val="FFFF00"/>
                </a:solidFill>
              </a:rPr>
              <a:t>كوسيله</a:t>
            </a:r>
            <a:r>
              <a:rPr lang="ar-SA" dirty="0" smtClean="0">
                <a:solidFill>
                  <a:srgbClr val="FFFF00"/>
                </a:solidFill>
              </a:rPr>
              <a:t> تعليمية : </a:t>
            </a:r>
            <a:r>
              <a:rPr lang="ar-SA" dirty="0" smtClean="0"/>
              <a:t> يُعد الكمبيوتر وسيلة متطورة لنقل وتوزيع العديد من المواد الدراسية لما له من خصائص تجعل منه </a:t>
            </a:r>
            <a:r>
              <a:rPr lang="ar-SA" dirty="0" err="1" smtClean="0"/>
              <a:t>آداة</a:t>
            </a:r>
            <a:r>
              <a:rPr lang="ar-SA" dirty="0" smtClean="0"/>
              <a:t> تعليمية فريدة وذات فاعلية ، إذ يوفر خاصية التفاعل </a:t>
            </a:r>
            <a:r>
              <a:rPr lang="ar-SA" dirty="0" err="1" smtClean="0"/>
              <a:t>الايجابى</a:t>
            </a:r>
            <a:r>
              <a:rPr lang="ar-SA" dirty="0" smtClean="0"/>
              <a:t> بين المستخدم والكمبيوتر ، كما يوفر العناية الفردية، كما يعد وسيلة حفز هائلة ويعمل على تنمية العديد من الاتجاهات التربوية .</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r>
              <a:rPr lang="ar-EG" dirty="0" smtClean="0">
                <a:solidFill>
                  <a:srgbClr val="FFFF00"/>
                </a:solidFill>
                <a:effectLst>
                  <a:outerShdw blurRad="38100" dist="38100" dir="2700000" algn="tl">
                    <a:srgbClr val="000000">
                      <a:alpha val="43137"/>
                    </a:srgbClr>
                  </a:outerShdw>
                </a:effectLst>
              </a:rPr>
              <a:t>3</a:t>
            </a:r>
            <a:r>
              <a:rPr lang="ar-SA" dirty="0" smtClean="0">
                <a:solidFill>
                  <a:srgbClr val="FFFF00"/>
                </a:solidFill>
                <a:effectLst>
                  <a:outerShdw blurRad="38100" dist="38100" dir="2700000" algn="tl">
                    <a:srgbClr val="000000">
                      <a:alpha val="43137"/>
                    </a:srgbClr>
                  </a:outerShdw>
                </a:effectLst>
              </a:rPr>
              <a:t>- كأداة لحل المشكلات : </a:t>
            </a:r>
            <a:r>
              <a:rPr lang="ar-SA" dirty="0" smtClean="0"/>
              <a:t>ذلك أن استخدام الكمبيوتر لحل مشكلة تتضمن بعض المتغيرات يسمح بتحويل مركز الاهتمام من آليات الحل إلى العلاقات </a:t>
            </a:r>
            <a:r>
              <a:rPr lang="ar-SA" dirty="0" err="1" smtClean="0"/>
              <a:t>التى</a:t>
            </a:r>
            <a:r>
              <a:rPr lang="ar-SA" dirty="0" smtClean="0"/>
              <a:t> تدور حولها الدراسة ،كما يُعَد تعليم برمجة الكمبيوتر </a:t>
            </a:r>
            <a:r>
              <a:rPr lang="ar-SA" dirty="0" err="1" smtClean="0"/>
              <a:t>اسلوباً</a:t>
            </a:r>
            <a:r>
              <a:rPr lang="ar-SA" dirty="0" smtClean="0"/>
              <a:t> هاماً يتيح للطلاب فرصة تنمية مهارة حل المشكلات .</a:t>
            </a:r>
            <a:br>
              <a:rPr lang="ar-SA" dirty="0" smtClean="0"/>
            </a:br>
            <a:r>
              <a:rPr lang="ar-SA" dirty="0" smtClean="0">
                <a:solidFill>
                  <a:srgbClr val="FFFF00"/>
                </a:solidFill>
                <a:effectLst>
                  <a:outerShdw blurRad="38100" dist="38100" dir="2700000" algn="tl">
                    <a:srgbClr val="000000">
                      <a:alpha val="43137"/>
                    </a:srgbClr>
                  </a:outerShdw>
                </a:effectLst>
              </a:rPr>
              <a:t>4- كأداة لتقديم المواد الدراسية :</a:t>
            </a:r>
            <a:r>
              <a:rPr lang="ar-SA" dirty="0" smtClean="0"/>
              <a:t>  يُعَد الكمبيوتر أداة فعالة بين </a:t>
            </a:r>
            <a:r>
              <a:rPr lang="ar-SA" dirty="0" err="1" smtClean="0"/>
              <a:t>يدى</a:t>
            </a:r>
            <a:r>
              <a:rPr lang="ar-SA" dirty="0" smtClean="0"/>
              <a:t> المعلم </a:t>
            </a:r>
            <a:r>
              <a:rPr lang="ar-SA" dirty="0" err="1" smtClean="0"/>
              <a:t>الواعى</a:t>
            </a:r>
            <a:r>
              <a:rPr lang="ar-SA" dirty="0" smtClean="0"/>
              <a:t> والطموح ، إذ يستطيع أن يستثمره </a:t>
            </a:r>
            <a:r>
              <a:rPr lang="ar-SA" dirty="0" err="1" smtClean="0"/>
              <a:t>فى</a:t>
            </a:r>
            <a:r>
              <a:rPr lang="ar-SA" dirty="0" smtClean="0"/>
              <a:t> تقديم المواد الدراسية </a:t>
            </a:r>
            <a:r>
              <a:rPr lang="ar-SA" dirty="0" err="1" smtClean="0"/>
              <a:t>التى</a:t>
            </a:r>
            <a:r>
              <a:rPr lang="ar-SA" dirty="0" smtClean="0"/>
              <a:t> قد </a:t>
            </a:r>
            <a:r>
              <a:rPr lang="ar-SA" dirty="0" err="1" smtClean="0"/>
              <a:t>تستعصى</a:t>
            </a:r>
            <a:r>
              <a:rPr lang="ar-SA" dirty="0" smtClean="0"/>
              <a:t> على الفهم </a:t>
            </a:r>
            <a:r>
              <a:rPr lang="ar-SA" dirty="0" err="1" smtClean="0"/>
              <a:t>والإداراك</a:t>
            </a:r>
            <a:r>
              <a:rPr lang="ar-SA" dirty="0" smtClean="0"/>
              <a:t> بدون الكمبيوتر وإمكاناته ، فيستطيع المدرس مثلاً أن يستغل ما يتيحه الكمبيوتر من إمكانات التلوين والرسم وتخزين البيانات واسترجاعها </a:t>
            </a:r>
            <a:r>
              <a:rPr lang="ar-SA" dirty="0" err="1" smtClean="0"/>
              <a:t>فى</a:t>
            </a:r>
            <a:r>
              <a:rPr lang="ar-SA" dirty="0" smtClean="0"/>
              <a:t> توضيح العديد من المفاهيم الصعبة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EG" dirty="0" smtClean="0">
                <a:solidFill>
                  <a:srgbClr val="FFFF00"/>
                </a:solidFill>
                <a:effectLst>
                  <a:outerShdw blurRad="38100" dist="38100" dir="2700000" algn="tl">
                    <a:srgbClr val="000000">
                      <a:alpha val="43137"/>
                    </a:srgbClr>
                  </a:outerShdw>
                </a:effectLst>
              </a:rPr>
              <a:t>5</a:t>
            </a:r>
            <a:r>
              <a:rPr lang="ar-SA" dirty="0" smtClean="0">
                <a:solidFill>
                  <a:srgbClr val="FFFF00"/>
                </a:solidFill>
              </a:rPr>
              <a:t>- </a:t>
            </a:r>
            <a:r>
              <a:rPr lang="ar-SA" dirty="0" smtClean="0">
                <a:solidFill>
                  <a:srgbClr val="FFFF00"/>
                </a:solidFill>
                <a:effectLst>
                  <a:outerShdw blurRad="38100" dist="38100" dir="2700000" algn="tl">
                    <a:srgbClr val="000000">
                      <a:alpha val="43137"/>
                    </a:srgbClr>
                  </a:outerShdw>
                </a:effectLst>
              </a:rPr>
              <a:t>كمرشد ومدرب : </a:t>
            </a:r>
            <a:r>
              <a:rPr lang="ar-SA" dirty="0" smtClean="0"/>
              <a:t>يتميز الكمبيوتر بقدرة كبيرة </a:t>
            </a:r>
            <a:r>
              <a:rPr lang="ar-SA" dirty="0" err="1" smtClean="0"/>
              <a:t>فى</a:t>
            </a:r>
            <a:r>
              <a:rPr lang="ar-SA" dirty="0" smtClean="0"/>
              <a:t> مجال التعليم والتدريب على المهارات الأساسية ، حيث يقدم  ما تتطلبه المهارات من فرص التكرار </a:t>
            </a:r>
            <a:r>
              <a:rPr lang="ar-SA" dirty="0" err="1" smtClean="0"/>
              <a:t>و</a:t>
            </a:r>
            <a:r>
              <a:rPr lang="ar-SA" dirty="0" smtClean="0"/>
              <a:t> التدريب بداية من مرحلة تقديم المفهوم المحدد </a:t>
            </a:r>
            <a:r>
              <a:rPr lang="ar-SA" dirty="0" err="1" smtClean="0"/>
              <a:t>الذى</a:t>
            </a:r>
            <a:r>
              <a:rPr lang="ar-SA" dirty="0" smtClean="0"/>
              <a:t> تقوم عليه المهارة الأساسية إلى مرحلة تقييم </a:t>
            </a:r>
            <a:r>
              <a:rPr lang="ar-SA" dirty="0" err="1" smtClean="0"/>
              <a:t>آداء</a:t>
            </a:r>
            <a:r>
              <a:rPr lang="ar-SA" dirty="0" smtClean="0"/>
              <a:t> المتعلم </a:t>
            </a:r>
            <a:r>
              <a:rPr lang="ar-SA" dirty="0" err="1" smtClean="0"/>
              <a:t>و</a:t>
            </a:r>
            <a:r>
              <a:rPr lang="ar-SA" dirty="0" smtClean="0"/>
              <a:t> إرشاده .</a:t>
            </a:r>
            <a:br>
              <a:rPr lang="ar-SA" dirty="0" smtClean="0"/>
            </a:br>
            <a:r>
              <a:rPr lang="ar-SA" dirty="0" smtClean="0"/>
              <a:t/>
            </a:r>
            <a:br>
              <a:rPr lang="ar-SA" dirty="0" smtClean="0"/>
            </a:br>
            <a:r>
              <a:rPr lang="ar-SA" dirty="0" smtClean="0"/>
              <a:t>    ومع الاستخدامات المتعددة للكمبيوتر </a:t>
            </a:r>
            <a:r>
              <a:rPr lang="ar-SA" dirty="0" err="1" smtClean="0"/>
              <a:t>فى</a:t>
            </a:r>
            <a:r>
              <a:rPr lang="ar-SA" dirty="0" smtClean="0"/>
              <a:t> التعليم ظهرت العديد من التصنيفات </a:t>
            </a:r>
            <a:r>
              <a:rPr lang="ar-SA" dirty="0" err="1" smtClean="0"/>
              <a:t>التى</a:t>
            </a:r>
            <a:r>
              <a:rPr lang="ar-SA" dirty="0" smtClean="0"/>
              <a:t> توضح الاستخدامات المختلفة لبرامج الكمبيوتر  وترى العديد من الدراسات أنه يمكن تصنيف البرامج التعليمية إلى أربعة أنواع  سوف يتم تناولها </a:t>
            </a:r>
            <a:r>
              <a:rPr lang="ar-SA" dirty="0" err="1" smtClean="0"/>
              <a:t>بشىء</a:t>
            </a:r>
            <a:r>
              <a:rPr lang="ar-SA" dirty="0" smtClean="0"/>
              <a:t> من التفصيل </a:t>
            </a:r>
            <a:r>
              <a:rPr lang="ar-SA" dirty="0" err="1" smtClean="0"/>
              <a:t>و</a:t>
            </a:r>
            <a:r>
              <a:rPr lang="ar-SA" dirty="0" smtClean="0"/>
              <a:t> </a:t>
            </a:r>
            <a:r>
              <a:rPr lang="ar-SA" dirty="0" err="1" smtClean="0"/>
              <a:t>هى</a:t>
            </a:r>
            <a:r>
              <a:rPr lang="ar-SA" dirty="0" smtClean="0"/>
              <a:t> على النحو </a:t>
            </a:r>
            <a:r>
              <a:rPr lang="ar-SA" dirty="0" err="1" smtClean="0"/>
              <a:t>التالى</a:t>
            </a:r>
            <a:r>
              <a:rPr lang="ar-SA" dirty="0" smtClean="0"/>
              <a:t>:</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أولاً : البرامج المُعَلمة  </a:t>
            </a:r>
            <a:r>
              <a:rPr lang="en-US"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Tutorial</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fontScale="85000" lnSpcReduction="20000"/>
          </a:bodyPr>
          <a:lstStyle/>
          <a:p>
            <a:r>
              <a:rPr lang="ar-SA" dirty="0" smtClean="0"/>
              <a:t>والغرض منها تقديم كم معين من المعرفة للطالب تُعد جديدة بالنسبة له  وهذا النوع يشبه إلى حد ما الطرق التقليدية كالكتاب أو شرائط الكاسيت والفيديو أو الشرائح أو المحاضرات، ومن خلال البرامج المعلمة يمكن للطالب أن يتعلم معارف جديدة أو يتحقق من صحة معلومات سابقة أو يتم تعزيز استجاباته الصحيحة أو تصويب أخطاءه ، وهذا النوع من البرامج هو من أكثر برامج الكمبيوتر </a:t>
            </a:r>
            <a:r>
              <a:rPr lang="ar-SA" dirty="0" err="1" smtClean="0"/>
              <a:t>إنتشاراً</a:t>
            </a:r>
            <a:r>
              <a:rPr lang="ar-SA" dirty="0" smtClean="0"/>
              <a:t> ، ويمكن من خلاله تقديم مفاهيم أو مهارات أو معلومات جديدة للمتعلم ليدرسها بمفرده ، كما يمكن تقييم </a:t>
            </a:r>
            <a:r>
              <a:rPr lang="ar-SA" dirty="0" err="1" smtClean="0"/>
              <a:t>آداء</a:t>
            </a:r>
            <a:r>
              <a:rPr lang="ar-SA" dirty="0" smtClean="0"/>
              <a:t> الطالب إما من خلال عمله مع البرنامج أو بالطرق التقليدية - أو أسلوب الورقة والقلم - بحيث يمكن توجيه الطالب لإعادة دراسة جزء معين أو لدراسة موضوع آخر يمكن أن يساعده </a:t>
            </a:r>
            <a:r>
              <a:rPr lang="ar-SA" dirty="0" err="1" smtClean="0"/>
              <a:t>فى</a:t>
            </a:r>
            <a:r>
              <a:rPr lang="ar-SA" dirty="0" smtClean="0"/>
              <a:t> دراسة الموضوع </a:t>
            </a:r>
            <a:r>
              <a:rPr lang="ar-SA" dirty="0" err="1" smtClean="0"/>
              <a:t>الحالى</a:t>
            </a:r>
            <a:r>
              <a:rPr lang="ar-SA" dirty="0" smtClean="0"/>
              <a:t> .</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خصائص البرامج المعلمة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 يتصف هذا النوع من البرامج بأنها تعمل على توجيه المتعلم لدراسة المعلومـــات بشكل </a:t>
            </a:r>
            <a:br>
              <a:rPr lang="ar-SA" dirty="0" smtClean="0"/>
            </a:br>
            <a:r>
              <a:rPr lang="ar-SA" dirty="0" smtClean="0"/>
              <a:t>منظم ، كما تعمل على مساعدته وتوجيهه بعد </a:t>
            </a:r>
            <a:r>
              <a:rPr lang="ar-SA" dirty="0" err="1" smtClean="0"/>
              <a:t>إنتهاء</a:t>
            </a:r>
            <a:r>
              <a:rPr lang="ar-SA" dirty="0" smtClean="0"/>
              <a:t> الدراسة وأثناءها عن طريق التغذية الراجعة مما يساعد على تحقيق أفضل ناتج لعملية التعلم . وتعتمد هذه البرامج على أنشطة معينة مصممة لتوجيه ومساعدة الطالب على متابعة المادة التعليمية من خلال شاشة الكمبيوتر ، وتستعين هذه البرامج بشكل </a:t>
            </a:r>
            <a:r>
              <a:rPr lang="ar-SA" dirty="0" err="1" smtClean="0"/>
              <a:t>أساسى</a:t>
            </a:r>
            <a:r>
              <a:rPr lang="ar-SA" dirty="0" smtClean="0"/>
              <a:t> بالرسوم المتحركة والمؤثرات الصوتية وتعتمد على تقديم المعلومــات بشكل </a:t>
            </a:r>
            <a:br>
              <a:rPr lang="ar-SA" dirty="0" smtClean="0"/>
            </a:br>
            <a:r>
              <a:rPr lang="ar-SA" dirty="0" smtClean="0"/>
              <a:t>متكامل بحيث لا يحتاج الطالب للرجوع إلى </a:t>
            </a:r>
            <a:r>
              <a:rPr lang="ar-SA" dirty="0" err="1" smtClean="0"/>
              <a:t>أى</a:t>
            </a:r>
            <a:r>
              <a:rPr lang="ar-SA" dirty="0" smtClean="0"/>
              <a:t> معلومات أخرى غير موجودة </a:t>
            </a:r>
            <a:r>
              <a:rPr lang="ar-SA" dirty="0" err="1" smtClean="0"/>
              <a:t>فى</a:t>
            </a:r>
            <a:r>
              <a:rPr lang="ar-SA" dirty="0" smtClean="0"/>
              <a:t> البرنامج </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مميزات وعيوب البرامج المُعلمة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 يُعَد هذه النوع مفيد جداً </a:t>
            </a:r>
            <a:r>
              <a:rPr lang="ar-SA" dirty="0" err="1" smtClean="0"/>
              <a:t>فى</a:t>
            </a:r>
            <a:r>
              <a:rPr lang="ar-SA" dirty="0" smtClean="0"/>
              <a:t> تعليم الحقائق والقوانين والنظريات وتطبيقاتها ، كما يسمح للمتعلم بالانتقال والتقدم </a:t>
            </a:r>
            <a:r>
              <a:rPr lang="ar-SA" dirty="0" err="1" smtClean="0"/>
              <a:t>فى</a:t>
            </a:r>
            <a:r>
              <a:rPr lang="ar-SA" dirty="0" smtClean="0"/>
              <a:t> البرنامج حسب قدراته الذاتية ومتطلباته التعليمية ، وهى مفيدة بصفة عامة في الموضوعات </a:t>
            </a:r>
            <a:r>
              <a:rPr lang="ar-SA" dirty="0" err="1" smtClean="0"/>
              <a:t>التى</a:t>
            </a:r>
            <a:r>
              <a:rPr lang="ar-SA" dirty="0" smtClean="0"/>
              <a:t> يتم تعلمها لفظياً وتحتاج </a:t>
            </a:r>
            <a:r>
              <a:rPr lang="ar-SA" dirty="0" err="1" smtClean="0"/>
              <a:t>الى</a:t>
            </a:r>
            <a:r>
              <a:rPr lang="ar-SA" dirty="0" smtClean="0"/>
              <a:t> كم كبير من المعلومات ، ويعتمد هذا النوع من البرامج على أسلوب التغذية الراجعة </a:t>
            </a:r>
            <a:r>
              <a:rPr lang="ar-SA" dirty="0" err="1" smtClean="0"/>
              <a:t>الذى</a:t>
            </a:r>
            <a:r>
              <a:rPr lang="ar-SA" dirty="0" smtClean="0"/>
              <a:t> قد يكون </a:t>
            </a:r>
            <a:r>
              <a:rPr lang="ar-SA" dirty="0" err="1" smtClean="0"/>
              <a:t>فى</a:t>
            </a:r>
            <a:r>
              <a:rPr lang="ar-SA" dirty="0" smtClean="0"/>
              <a:t> صورة تعزيز </a:t>
            </a:r>
            <a:r>
              <a:rPr lang="en-US" dirty="0" smtClean="0"/>
              <a:t>Reinforcement  </a:t>
            </a:r>
            <a:r>
              <a:rPr lang="ar-SA" dirty="0" smtClean="0"/>
              <a:t>أو توبيخ بسيط حيث يُطلب من المتعلم التفرغ لدراسة موضوع معين أو حل بعض التدريبات ، كما يعمل هذا النوع من البرامج على استغلال إمكانات الكمبيوتر من مؤثرات صوتية وألوان ورسوم متحركة </a:t>
            </a:r>
            <a:r>
              <a:rPr lang="ar-SA" dirty="0" err="1" smtClean="0"/>
              <a:t>للإستحواذ</a:t>
            </a:r>
            <a:r>
              <a:rPr lang="ar-SA" dirty="0" smtClean="0"/>
              <a:t> على </a:t>
            </a:r>
            <a:r>
              <a:rPr lang="ar-SA" dirty="0" err="1" smtClean="0"/>
              <a:t>إنتباه</a:t>
            </a:r>
            <a:r>
              <a:rPr lang="ar-SA" dirty="0" smtClean="0"/>
              <a:t> الطالب وضمان استمراره </a:t>
            </a:r>
            <a:r>
              <a:rPr lang="ar-SA" dirty="0" err="1" smtClean="0"/>
              <a:t>فى</a:t>
            </a:r>
            <a:r>
              <a:rPr lang="ar-SA" dirty="0" smtClean="0"/>
              <a:t> دراسته للبرنامج من ناحية أخرى</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فإن هذا النوع من البرامج يحتاج إلى وقت كبير </a:t>
            </a:r>
            <a:r>
              <a:rPr lang="ar-SA" dirty="0" err="1" smtClean="0"/>
              <a:t>فى</a:t>
            </a:r>
            <a:r>
              <a:rPr lang="ar-SA" dirty="0" smtClean="0"/>
              <a:t> إعداده وتصميمه ، كما تتطلب إعداد وتنظيم كم كبير من المعرفة بحيث تكون مناسبة </a:t>
            </a:r>
            <a:r>
              <a:rPr lang="ar-SA" dirty="0" err="1" smtClean="0"/>
              <a:t>لمستخدمى</a:t>
            </a:r>
            <a:r>
              <a:rPr lang="ar-SA" dirty="0" smtClean="0"/>
              <a:t> البرنامج ، كما تحتاج </a:t>
            </a:r>
            <a:r>
              <a:rPr lang="ar-SA" dirty="0" err="1" smtClean="0"/>
              <a:t>فى</a:t>
            </a:r>
            <a:r>
              <a:rPr lang="ar-SA" dirty="0" smtClean="0"/>
              <a:t> إعدادها إلى أسلوب يجعل المتعلم يعتمد على نفسه ويفهم ما يقدم له من توجيهات </a:t>
            </a:r>
            <a:r>
              <a:rPr lang="ar-SA" dirty="0" err="1" smtClean="0"/>
              <a:t>وارشادات</a:t>
            </a:r>
            <a:r>
              <a:rPr lang="ar-SA" dirty="0" smtClean="0"/>
              <a:t> ، ذلك لأن البرنامج لا يقدم المساعدة للمتعلم إلا عند طلبها ، وبالرغم من تصميم هذه البرامج أساساً لتنمية المستويات المعرفية العليا لدى المتعلم إلا أنها لا تحقق ذلك دائماً .</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ثانياً : برامج التدريب والمران  </a:t>
            </a:r>
            <a:r>
              <a:rPr lang="en-US"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Drill and Practice</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 يحتاج كثيراً مما يتعلمه الطلاب إلى بعض التدريبات وحل المشكلات لتحسين عملية التعلم ولزيادة مستوى التحصيل ، كما تُعد هذه التدريبات مهمة لتنمية بعض المهارات وذلك لتعريف المتعلم بأخطائه ولتقديم الأساليب العلاجية المناسبة له ، وبذلك يمكن من خلال هذه  البرامج تقديم المكونات الثلاثة الأساسية لدورة التعلم وهى التدريب والتغذية الراجعة والعلاج ، وتتميز هذه البرامج عن أساليب التدريب التقليدية </a:t>
            </a:r>
            <a:r>
              <a:rPr lang="ar-SA" dirty="0" err="1" smtClean="0"/>
              <a:t>فى</a:t>
            </a:r>
            <a:r>
              <a:rPr lang="ar-SA" dirty="0" smtClean="0"/>
              <a:t> تقديمها المستوى المناسب من التدريبات للطالب ، حيث تقدم له </a:t>
            </a:r>
            <a:r>
              <a:rPr lang="ar-SA" dirty="0" err="1" smtClean="0"/>
              <a:t>فى</a:t>
            </a:r>
            <a:r>
              <a:rPr lang="ar-SA" dirty="0" smtClean="0"/>
              <a:t> البداية مجموعة من الاختبارات القَبلية لتحديد مستواه ثم تقدم التدريبات أو المشكلات المناسبة لهذا المستوى ثم تنتقل </a:t>
            </a:r>
            <a:r>
              <a:rPr lang="ar-SA" dirty="0" err="1" smtClean="0"/>
              <a:t>به</a:t>
            </a:r>
            <a:r>
              <a:rPr lang="ar-SA" dirty="0" smtClean="0"/>
              <a:t> لمستوى أعلى ،</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SA" dirty="0" smtClean="0"/>
              <a:t>وهى بذلك تراعى مبدأ الفروق الفردية بين الطلاب </a:t>
            </a:r>
            <a:r>
              <a:rPr lang="ar-SA" dirty="0" err="1" smtClean="0"/>
              <a:t>والذى</a:t>
            </a:r>
            <a:r>
              <a:rPr lang="ar-SA" dirty="0" smtClean="0"/>
              <a:t> لا نستطيع مواجهته بالأساليب التقليدية </a:t>
            </a:r>
            <a:r>
              <a:rPr lang="ar-SA" dirty="0" err="1" smtClean="0"/>
              <a:t>فى</a:t>
            </a:r>
            <a:r>
              <a:rPr lang="ar-SA" dirty="0" smtClean="0"/>
              <a:t> الغالب ، وأهم ما يميز برامج التدريب والمران هو تقديمها للتغذية الراجعة </a:t>
            </a:r>
            <a:r>
              <a:rPr lang="ar-SA" dirty="0" err="1" smtClean="0"/>
              <a:t>فى</a:t>
            </a:r>
            <a:r>
              <a:rPr lang="ar-SA" dirty="0" smtClean="0"/>
              <a:t> الحال ليتعرف الطالب على صحة استجاباته مما يعزز التعلم لديه بشكل كبير </a:t>
            </a:r>
            <a:r>
              <a:rPr lang="ar-EG" dirty="0" smtClean="0"/>
              <a:t>.</a:t>
            </a:r>
            <a:endParaRPr lang="ar-SA" dirty="0" smtClean="0"/>
          </a:p>
          <a:p>
            <a:r>
              <a:rPr lang="ar-SA" dirty="0" smtClean="0"/>
              <a:t>ومن خلال </a:t>
            </a:r>
            <a:r>
              <a:rPr lang="ar-SA" dirty="0" err="1" smtClean="0"/>
              <a:t>هذ</a:t>
            </a:r>
            <a:r>
              <a:rPr lang="ar-EG" dirty="0" smtClean="0"/>
              <a:t>ا</a:t>
            </a:r>
            <a:r>
              <a:rPr lang="ar-SA" dirty="0" smtClean="0"/>
              <a:t> النوع من البرامج يمكن التركيز على مهارة معينة وتقديم العديد من التدريبات عليها ولكن هذه المهارة </a:t>
            </a:r>
            <a:r>
              <a:rPr lang="ar-SA" dirty="0" err="1" smtClean="0"/>
              <a:t>التى</a:t>
            </a:r>
            <a:r>
              <a:rPr lang="ar-SA" dirty="0" smtClean="0"/>
              <a:t> يتدرب عليها الطالب لا يتــــم تعلمها لأول مرة بل سبــق له تعلمهـــا من خلال أســاليب أخـرى أو البرامج المعلمة </a:t>
            </a:r>
            <a:r>
              <a:rPr lang="en-US" dirty="0" smtClean="0"/>
              <a:t>Software Tutorial </a:t>
            </a:r>
            <a:r>
              <a:rPr lang="ar-SA" dirty="0" smtClean="0"/>
              <a:t>حيث يتم هنا تنميتها ورفع مستوى </a:t>
            </a:r>
            <a:r>
              <a:rPr lang="ar-SA" dirty="0" err="1" smtClean="0"/>
              <a:t>آداء</a:t>
            </a:r>
            <a:r>
              <a:rPr lang="ar-SA" dirty="0" smtClean="0"/>
              <a:t> المتعلم فيها.</a:t>
            </a:r>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خصائص  برامج التدريب والمران</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 تقدم هذه البرامج فرصة كبيرة للمتعلم للتدريب على مهارة معينة أو لمراجعة موضوعات تعليمية معينة بغرض تلافى أوجه القصور </a:t>
            </a:r>
            <a:r>
              <a:rPr lang="ar-SA" dirty="0" err="1" smtClean="0"/>
              <a:t>فى</a:t>
            </a:r>
            <a:r>
              <a:rPr lang="ar-SA" dirty="0" smtClean="0"/>
              <a:t> المتعلم ، وهى فرصة جيدة للتغلب على المشكلات </a:t>
            </a:r>
            <a:r>
              <a:rPr lang="ar-SA" dirty="0" err="1" smtClean="0"/>
              <a:t>التى</a:t>
            </a:r>
            <a:r>
              <a:rPr lang="ar-SA" dirty="0" smtClean="0"/>
              <a:t> تواجه الطلاب </a:t>
            </a:r>
            <a:r>
              <a:rPr lang="ar-SA" dirty="0" err="1" smtClean="0"/>
              <a:t>فى</a:t>
            </a:r>
            <a:r>
              <a:rPr lang="ar-SA" dirty="0" smtClean="0"/>
              <a:t> أساليب التدريب العادية </a:t>
            </a:r>
            <a:r>
              <a:rPr lang="ar-SA" dirty="0" err="1" smtClean="0"/>
              <a:t>فى</a:t>
            </a:r>
            <a:r>
              <a:rPr lang="ar-SA" dirty="0" smtClean="0"/>
              <a:t> الفصل كالخوف أو الخجل أو الفروق الفردية ، وتصبح برامج التدريب أكثر فاعلية إذا ما كانت </a:t>
            </a:r>
            <a:r>
              <a:rPr lang="ar-SA" dirty="0" err="1" smtClean="0"/>
              <a:t>الاجابة</a:t>
            </a:r>
            <a:r>
              <a:rPr lang="ar-SA" dirty="0" smtClean="0"/>
              <a:t> </a:t>
            </a:r>
            <a:r>
              <a:rPr lang="ar-SA" dirty="0" err="1" smtClean="0"/>
              <a:t>التى</a:t>
            </a:r>
            <a:r>
              <a:rPr lang="ar-SA" dirty="0" smtClean="0"/>
              <a:t> يبديها الطالب قصيرة ويمكن تقديمها بسرعة مما يزيد من فرصة تحقيق الهدف </a:t>
            </a:r>
            <a:r>
              <a:rPr lang="ar-SA" dirty="0" err="1" smtClean="0"/>
              <a:t>الأساسى</a:t>
            </a:r>
            <a:r>
              <a:rPr lang="ar-SA" dirty="0" smtClean="0"/>
              <a:t> من التدريب ويقلل من فرصة وجود أخطاء ، فبعض </a:t>
            </a:r>
            <a:r>
              <a:rPr lang="ar-SA" dirty="0" err="1" smtClean="0"/>
              <a:t>الاجابات</a:t>
            </a:r>
            <a:r>
              <a:rPr lang="ar-SA" dirty="0" smtClean="0"/>
              <a:t> قد تكون معقدة تحتاج لإجراء بعض العمليات الأولية للوصول إلى الحل </a:t>
            </a:r>
            <a:r>
              <a:rPr lang="ar-SA" dirty="0" err="1" smtClean="0"/>
              <a:t>النهائى</a:t>
            </a:r>
            <a:r>
              <a:rPr lang="ar-SA" dirty="0" smtClean="0"/>
              <a:t> ، لذا يجب تحليل المهارة إلى مجموعة من المهارات الأولية وتقديم التغذية الراجعة عن كل مهارة </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و تعمل برامج التدريب والمران على تغيير  الأنماط التقليدية لتقديم المشكلات للطلاب  وذلك عن طريق توظيف المؤثرات الصوتية والألوان والرسوم المتحركة والعديد من </a:t>
            </a:r>
            <a:r>
              <a:rPr lang="ar-SA" dirty="0" err="1" smtClean="0"/>
              <a:t>امكانات</a:t>
            </a:r>
            <a:r>
              <a:rPr lang="ar-SA" dirty="0" smtClean="0"/>
              <a:t> الكمبيوتر </a:t>
            </a:r>
            <a:r>
              <a:rPr lang="ar-SA" dirty="0" err="1" smtClean="0"/>
              <a:t>والتى</a:t>
            </a:r>
            <a:r>
              <a:rPr lang="ar-SA" dirty="0" smtClean="0"/>
              <a:t> تجعل عملية التدريب ممتعة  وخاصة إذا ما اقترنت بتصميم مرن </a:t>
            </a:r>
            <a:r>
              <a:rPr lang="ar-SA" dirty="0" err="1" smtClean="0"/>
              <a:t>ومنطقى</a:t>
            </a:r>
            <a:r>
              <a:rPr lang="ar-SA" dirty="0" smtClean="0"/>
              <a:t> للبرنامج مما يتيح العديد من الاختيارات أو البدائل أمام المتعلم كتحديد مستوى صعوبة البرنامج أو سرعة تتابع فقراته أو طبع نتائج الطالب وتحديد مستوى تقدمه أو تشغيل أو </a:t>
            </a:r>
            <a:r>
              <a:rPr lang="ar-SA" dirty="0" err="1" smtClean="0"/>
              <a:t>ايقاف</a:t>
            </a:r>
            <a:r>
              <a:rPr lang="ar-SA" dirty="0" smtClean="0"/>
              <a:t> الصوت أو الرسوم المتحركة .</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مميزات وعيوب برامج التدريب والمران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 من أهم مميزات هذه البرامج  تقديم الفرصة للتحكم الدقيق والموجه لتنمية مهارات معينة وتقديم التغذية الراجعة الفورية وتوجيه المتعلم عن طريق أسلوب </a:t>
            </a:r>
            <a:r>
              <a:rPr lang="ar-SA" dirty="0" err="1" smtClean="0"/>
              <a:t>علاجى</a:t>
            </a:r>
            <a:r>
              <a:rPr lang="ar-SA" dirty="0" smtClean="0"/>
              <a:t> لتنمية مهارات معينة تُعد أساسية لإجادة المهارة الأساسية وهذا ما تعجز عنه الأساليب التقليدية ، وهى بذلك تعتبر معلم يتعامل مع كل طالب على حده لتدريبه على مهارة معينة وتقديم الحل الصحيح له </a:t>
            </a:r>
            <a:r>
              <a:rPr lang="ar-SA" dirty="0" err="1" smtClean="0"/>
              <a:t>فى</a:t>
            </a:r>
            <a:r>
              <a:rPr lang="ar-SA" dirty="0" smtClean="0"/>
              <a:t> الحال  ( ) ، ومن أهم عيوب هذه البرامج أنها تعتمد على </a:t>
            </a:r>
            <a:r>
              <a:rPr lang="ar-SA" dirty="0" err="1" smtClean="0"/>
              <a:t>إختبارات</a:t>
            </a:r>
            <a:r>
              <a:rPr lang="ar-SA" dirty="0" smtClean="0"/>
              <a:t>" </a:t>
            </a:r>
            <a:r>
              <a:rPr lang="ar-SA" dirty="0" err="1" smtClean="0"/>
              <a:t>الإختيار</a:t>
            </a:r>
            <a:r>
              <a:rPr lang="ar-SA" dirty="0" smtClean="0"/>
              <a:t> من بين متعدد" لا على استقبال </a:t>
            </a:r>
            <a:r>
              <a:rPr lang="ar-SA" dirty="0" err="1" smtClean="0"/>
              <a:t>إستجابات</a:t>
            </a:r>
            <a:r>
              <a:rPr lang="ar-SA" dirty="0" smtClean="0"/>
              <a:t> الطالب </a:t>
            </a:r>
            <a:r>
              <a:rPr lang="ar-SA" dirty="0" err="1" smtClean="0"/>
              <a:t>التى</a:t>
            </a:r>
            <a:r>
              <a:rPr lang="ar-SA" dirty="0" smtClean="0"/>
              <a:t> </a:t>
            </a:r>
            <a:r>
              <a:rPr lang="ar-SA" dirty="0" err="1" smtClean="0"/>
              <a:t>يُنشأها</a:t>
            </a:r>
            <a:r>
              <a:rPr lang="ar-SA" dirty="0" smtClean="0"/>
              <a:t> بنفسه ، وبذلك فإن هذه البرامج لها قدرة محدودة على تقييم </a:t>
            </a:r>
            <a:r>
              <a:rPr lang="ar-SA" dirty="0" err="1" smtClean="0"/>
              <a:t>آداء</a:t>
            </a:r>
            <a:r>
              <a:rPr lang="ar-SA" dirty="0" smtClean="0"/>
              <a:t> المتعلم .</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ثالثاً : برامج المحاكاة  </a:t>
            </a:r>
            <a:r>
              <a:rPr lang="en-US"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Simulation</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85000" lnSpcReduction="20000"/>
          </a:bodyPr>
          <a:lstStyle/>
          <a:p>
            <a:r>
              <a:rPr lang="ar-SA" dirty="0" smtClean="0"/>
              <a:t> يقصد بالمحاكاة عملية تمثيل  أو </a:t>
            </a:r>
            <a:r>
              <a:rPr lang="ar-SA" dirty="0" err="1" smtClean="0"/>
              <a:t>نمذجة</a:t>
            </a:r>
            <a:r>
              <a:rPr lang="ar-SA" dirty="0" smtClean="0"/>
              <a:t> أو إنشاء مجموعة من المواقف تمثيلاً أو تقليداً لمواقف من الحياة حتى يتيسر عرضها والتعمق فيها </a:t>
            </a:r>
            <a:r>
              <a:rPr lang="ar-SA" dirty="0" err="1" smtClean="0"/>
              <a:t>لإستكشاف</a:t>
            </a:r>
            <a:r>
              <a:rPr lang="ar-SA" dirty="0" smtClean="0"/>
              <a:t> أسرارها والتعرف على نتائجها المحتملة عن قرب ، وتنشأ الحاجة إلى هذا النوع من البرامج عندما يصعب تجسيد حدث معين </a:t>
            </a:r>
            <a:r>
              <a:rPr lang="ar-SA" dirty="0" err="1" smtClean="0"/>
              <a:t>فى</a:t>
            </a:r>
            <a:r>
              <a:rPr lang="ar-SA" dirty="0" smtClean="0"/>
              <a:t> الحقيقة نظراً لتكلفته أو لحاجته إلى إجراء العديد من العمليات المعقدة ، وعن طريق برامج المحاكاة أمكن تمثيل الكثير من مشكلات الحياة وأسرارها مثل تأثير السياسة </a:t>
            </a:r>
            <a:r>
              <a:rPr lang="ar-SA" dirty="0" err="1" smtClean="0"/>
              <a:t>التى</a:t>
            </a:r>
            <a:r>
              <a:rPr lang="ar-SA" dirty="0" smtClean="0"/>
              <a:t> تتبناها الدولة نحو الطاقة على اقتصاد الدولة ، كما يمكن تقديم </a:t>
            </a:r>
            <a:r>
              <a:rPr lang="ar-SA" dirty="0" err="1" smtClean="0"/>
              <a:t>أى</a:t>
            </a:r>
            <a:r>
              <a:rPr lang="ar-SA" dirty="0" smtClean="0"/>
              <a:t> نظام أو مجموعة من المواقف والحقائق عن طريق توضيح بعض المعادلات </a:t>
            </a:r>
            <a:r>
              <a:rPr lang="ar-SA" dirty="0" err="1" smtClean="0"/>
              <a:t>التى</a:t>
            </a:r>
            <a:r>
              <a:rPr lang="ar-SA" dirty="0" smtClean="0"/>
              <a:t> توضح كيف تتفاعل مكونات هذا النظام .</a:t>
            </a: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خصائص  برامج المحاكاة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lnSpcReduction="10000"/>
          </a:bodyPr>
          <a:lstStyle/>
          <a:p>
            <a:r>
              <a:rPr lang="ar-SA" dirty="0" smtClean="0"/>
              <a:t> برامج المحاكاة الجيدة </a:t>
            </a:r>
            <a:r>
              <a:rPr lang="ar-SA" dirty="0" err="1" smtClean="0"/>
              <a:t>هى</a:t>
            </a:r>
            <a:r>
              <a:rPr lang="ar-SA" dirty="0" smtClean="0"/>
              <a:t> </a:t>
            </a:r>
            <a:r>
              <a:rPr lang="ar-SA" dirty="0" err="1" smtClean="0"/>
              <a:t>التى</a:t>
            </a:r>
            <a:r>
              <a:rPr lang="ar-SA" dirty="0" smtClean="0"/>
              <a:t> تقدم سلسلة من الأحداث الواضحة للمتعلم </a:t>
            </a:r>
            <a:r>
              <a:rPr lang="ar-SA" dirty="0" err="1" smtClean="0"/>
              <a:t>والتى</a:t>
            </a:r>
            <a:r>
              <a:rPr lang="ar-SA" dirty="0" smtClean="0"/>
              <a:t> تتيح له الفرصة للمشاركة الإيجابية </a:t>
            </a:r>
            <a:r>
              <a:rPr lang="ar-SA" dirty="0" err="1" smtClean="0"/>
              <a:t>فى</a:t>
            </a:r>
            <a:r>
              <a:rPr lang="ar-SA" dirty="0" smtClean="0"/>
              <a:t> أحداث البرنامج ،وتقدم له العديد من الاختيارات </a:t>
            </a:r>
            <a:r>
              <a:rPr lang="ar-SA" dirty="0" err="1" smtClean="0"/>
              <a:t>التى</a:t>
            </a:r>
            <a:r>
              <a:rPr lang="ar-SA" dirty="0" smtClean="0"/>
              <a:t> تناسبه كما تستعين بالصور والرسوم </a:t>
            </a:r>
            <a:r>
              <a:rPr lang="ar-SA" dirty="0" err="1" smtClean="0"/>
              <a:t>الثابته</a:t>
            </a:r>
            <a:r>
              <a:rPr lang="ar-SA" dirty="0" smtClean="0"/>
              <a:t> و المتحركة الواضحة والدقيقة كما توجه المتعلم التوجيه السليم لدراسة تعتمد على تحكم المتعلم </a:t>
            </a:r>
            <a:r>
              <a:rPr lang="ar-SA" dirty="0" err="1" smtClean="0"/>
              <a:t>فى</a:t>
            </a:r>
            <a:r>
              <a:rPr lang="ar-SA" dirty="0" smtClean="0"/>
              <a:t> بيئة التعلم مع توفير قاعدة كبيرة من المعلومات </a:t>
            </a:r>
            <a:r>
              <a:rPr lang="ar-SA" dirty="0" err="1" smtClean="0"/>
              <a:t>التى</a:t>
            </a:r>
            <a:r>
              <a:rPr lang="ar-SA" dirty="0" smtClean="0"/>
              <a:t> يمكن أن يلجأ إليها لتعاونه </a:t>
            </a:r>
            <a:r>
              <a:rPr lang="ar-SA" dirty="0" err="1" smtClean="0"/>
              <a:t>فى</a:t>
            </a:r>
            <a:r>
              <a:rPr lang="ar-SA" dirty="0" smtClean="0"/>
              <a:t> فهم الموضوع محل الدراسة.</a:t>
            </a:r>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مميزات وعيوب برامج المحاكاة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 تتميز برامج المحاكاة بأنها تقدم مواقف تعليمية غير تقليدية بالنسبة للمتعلم وذلك بشكل يثير تفكيره </a:t>
            </a:r>
            <a:r>
              <a:rPr lang="ar-SA" dirty="0" err="1" smtClean="0"/>
              <a:t>و</a:t>
            </a:r>
            <a:r>
              <a:rPr lang="ar-SA" dirty="0" smtClean="0"/>
              <a:t> يستخدم إمكانات الكمبيوتر المتقدمة </a:t>
            </a:r>
            <a:r>
              <a:rPr lang="ar-SA" dirty="0" err="1" smtClean="0"/>
              <a:t>والتى</a:t>
            </a:r>
            <a:r>
              <a:rPr lang="ar-SA" dirty="0" smtClean="0"/>
              <a:t> لا تتمتع </a:t>
            </a:r>
            <a:r>
              <a:rPr lang="ar-SA" dirty="0" err="1" smtClean="0"/>
              <a:t>بها</a:t>
            </a:r>
            <a:r>
              <a:rPr lang="ar-SA" dirty="0" smtClean="0"/>
              <a:t> الوسائط الأخرى ، كما يمكن من خلالها دراسة العمليات والإجراءات </a:t>
            </a:r>
            <a:r>
              <a:rPr lang="ar-SA" dirty="0" err="1" smtClean="0"/>
              <a:t>التى</a:t>
            </a:r>
            <a:r>
              <a:rPr lang="ar-SA" dirty="0" smtClean="0"/>
              <a:t> يصعب دراستها بالطرق التقليدية ، كما تتيح الفرصة لتطبيق بعض المهارات </a:t>
            </a:r>
            <a:r>
              <a:rPr lang="ar-SA" dirty="0" err="1" smtClean="0"/>
              <a:t>التى</a:t>
            </a:r>
            <a:r>
              <a:rPr lang="ar-SA" dirty="0" smtClean="0"/>
              <a:t> تم تعلمها </a:t>
            </a:r>
            <a:r>
              <a:rPr lang="ar-SA" dirty="0" err="1" smtClean="0"/>
              <a:t>فى</a:t>
            </a:r>
            <a:r>
              <a:rPr lang="ar-SA" dirty="0" smtClean="0"/>
              <a:t> مواقف ربما لا تتوافر له الفرصة لتطبيقها </a:t>
            </a:r>
            <a:r>
              <a:rPr lang="ar-SA" dirty="0" err="1" smtClean="0"/>
              <a:t>فى</a:t>
            </a:r>
            <a:r>
              <a:rPr lang="ar-SA" dirty="0" smtClean="0"/>
              <a:t> بيئة حقيقية ، وفى معظم الحالات فإن الموقف يكون مناسباً للتعلم والتدريب على المهارات مع الكمبيوتر </a:t>
            </a:r>
            <a:r>
              <a:rPr lang="ar-SA" dirty="0" err="1" smtClean="0"/>
              <a:t>والذى</a:t>
            </a:r>
            <a:r>
              <a:rPr lang="ar-SA" dirty="0" smtClean="0"/>
              <a:t> يشبه إلى حد كبير العالم </a:t>
            </a:r>
            <a:r>
              <a:rPr lang="ar-SA" dirty="0" err="1" smtClean="0"/>
              <a:t>الحقيقى</a:t>
            </a:r>
            <a:r>
              <a:rPr lang="ar-SA" dirty="0" smtClean="0"/>
              <a:t> .</a:t>
            </a:r>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 من ناحية أخرى فإن برامج المحاكاة تتطلب قدراً كبيراً من التخطيط والبرمجة لتصبح فعالة ومؤثرة وشبيهة بالظروف الطبيعية ، كما أنها تتطلب أجهزة كمبيوتر ومعدات </a:t>
            </a:r>
            <a:r>
              <a:rPr lang="en-US" dirty="0" smtClean="0"/>
              <a:t>Hardware </a:t>
            </a:r>
            <a:r>
              <a:rPr lang="ar-SA" dirty="0" smtClean="0"/>
              <a:t>ذات مواصفات خاصة وذلك لتمثيل الظواهر المعقدة بشكل واضح ، كما تحتاج إلى فريق عمل من المعلمين والمبرمجين </a:t>
            </a:r>
            <a:r>
              <a:rPr lang="ar-SA" dirty="0" err="1" smtClean="0"/>
              <a:t>و</a:t>
            </a:r>
            <a:r>
              <a:rPr lang="ar-SA" dirty="0" smtClean="0"/>
              <a:t> علماء النفس وخبراء المناهج وطرق التدريس </a:t>
            </a:r>
            <a:r>
              <a:rPr lang="ar-SA" dirty="0" err="1" smtClean="0"/>
              <a:t>و</a:t>
            </a:r>
            <a:r>
              <a:rPr lang="ar-SA" dirty="0" smtClean="0"/>
              <a:t> خبراء المادة ولا يخفى ما </a:t>
            </a:r>
            <a:r>
              <a:rPr lang="ar-SA" dirty="0" err="1" smtClean="0"/>
              <a:t>فى</a:t>
            </a:r>
            <a:r>
              <a:rPr lang="ar-SA" dirty="0" smtClean="0"/>
              <a:t> ذلك من وقت وجهد وتكلفة مادية كبيرة .</a:t>
            </a: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dirty="0" smtClean="0"/>
              <a:t>4</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  برامج الألعاب التعليمية  </a:t>
            </a:r>
            <a:r>
              <a:rPr lang="en-US"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Instructional Games</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77500" lnSpcReduction="20000"/>
          </a:bodyPr>
          <a:lstStyle/>
          <a:p>
            <a:r>
              <a:rPr lang="ar-SA" dirty="0" smtClean="0"/>
              <a:t> تعتمد ألعاب الكمبيوتر التعليمية على دمج عملية التعلم باللعب </a:t>
            </a:r>
            <a:r>
              <a:rPr lang="ar-SA" dirty="0" err="1" smtClean="0"/>
              <a:t>فى</a:t>
            </a:r>
            <a:r>
              <a:rPr lang="ar-SA" dirty="0" smtClean="0"/>
              <a:t> نموذج </a:t>
            </a:r>
            <a:r>
              <a:rPr lang="ar-SA" dirty="0" err="1" smtClean="0"/>
              <a:t>ترويحى</a:t>
            </a:r>
            <a:r>
              <a:rPr lang="ar-SA" dirty="0" smtClean="0"/>
              <a:t> يتبارى فيه الطلاب ويتنافسون للحصول على بعض النقاط ككسب ثمين ، </a:t>
            </a:r>
            <a:r>
              <a:rPr lang="ar-SA" dirty="0" err="1" smtClean="0"/>
              <a:t>وفىسبيل</a:t>
            </a:r>
            <a:r>
              <a:rPr lang="ar-SA" dirty="0" smtClean="0"/>
              <a:t> تحقيق مثل هذا النصر يتطلب الأمر من المتعلم  أن يحل مشكلة حسابية أو منطقية أو يحدد </a:t>
            </a:r>
            <a:r>
              <a:rPr lang="ar-SA" dirty="0" err="1" smtClean="0"/>
              <a:t>تهجئة</a:t>
            </a:r>
            <a:r>
              <a:rPr lang="ar-SA" dirty="0" smtClean="0"/>
              <a:t> بعض </a:t>
            </a:r>
            <a:r>
              <a:rPr lang="ar-SA" dirty="0" err="1" smtClean="0"/>
              <a:t>المفرادات</a:t>
            </a:r>
            <a:r>
              <a:rPr lang="ar-SA" dirty="0" smtClean="0"/>
              <a:t> أو يقرأ ويفسر بعض الإرشادات أو يجيب عن بعض الأسئلة حول موضوع ما ، ومن خلال هذا </a:t>
            </a:r>
            <a:r>
              <a:rPr lang="ar-SA" dirty="0" err="1" smtClean="0"/>
              <a:t>الاسلوب</a:t>
            </a:r>
            <a:r>
              <a:rPr lang="ar-SA" dirty="0" smtClean="0"/>
              <a:t> تضيف الألعاب التعليمية عنصر الإثارة والحفز إلى العمل </a:t>
            </a:r>
            <a:r>
              <a:rPr lang="ar-SA" dirty="0" err="1" smtClean="0"/>
              <a:t>الدراسى</a:t>
            </a:r>
            <a:r>
              <a:rPr lang="ar-SA" dirty="0" smtClean="0"/>
              <a:t> ، وعادة ما تأخذ الألعاب التعليمية الشكل </a:t>
            </a:r>
            <a:r>
              <a:rPr lang="ar-SA" dirty="0" err="1" smtClean="0"/>
              <a:t>الذى</a:t>
            </a:r>
            <a:r>
              <a:rPr lang="ar-SA" dirty="0" smtClean="0"/>
              <a:t> يجذب المتعلم ويجعله لا يفارق اللعبة دون تحقيق الهدف أو الأهداف المطلوبة ، وهى تعتمد أساساً على مبدأ المنافسة  </a:t>
            </a:r>
            <a:r>
              <a:rPr lang="en-US" dirty="0" err="1" smtClean="0"/>
              <a:t>Computition</a:t>
            </a:r>
            <a:r>
              <a:rPr lang="en-US" dirty="0" smtClean="0"/>
              <a:t> </a:t>
            </a:r>
            <a:r>
              <a:rPr lang="ar-SA" dirty="0" smtClean="0"/>
              <a:t>لإثارة دافعية المتعلم كما تعتمد على إمكانات الكمبيوتر التعليمية عندما يصبح </a:t>
            </a:r>
            <a:r>
              <a:rPr lang="ar-SA" dirty="0" err="1" smtClean="0"/>
              <a:t>فى</a:t>
            </a:r>
            <a:r>
              <a:rPr lang="ar-SA" dirty="0" smtClean="0"/>
              <a:t> الإمكان تقويم </a:t>
            </a:r>
            <a:r>
              <a:rPr lang="ar-SA" dirty="0" err="1" smtClean="0"/>
              <a:t>آداء</a:t>
            </a:r>
            <a:r>
              <a:rPr lang="ar-SA" dirty="0" smtClean="0"/>
              <a:t> المتعلم عن طريق بعض التدريبات </a:t>
            </a:r>
            <a:r>
              <a:rPr lang="ar-SA" dirty="0" err="1" smtClean="0"/>
              <a:t>التى</a:t>
            </a:r>
            <a:r>
              <a:rPr lang="ar-SA" dirty="0" smtClean="0"/>
              <a:t> يتم التعامل معها بشكل غير مباشر مما يزيد من احتمال تحقيق أهداف الدرس . </a:t>
            </a:r>
            <a:endParaRPr lang="ar-S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خصائص برامج الألعاب التعليمية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 تتشابه الألعاب التعليمية في خصائصها إلى حد كبير مع خصائص برامج المحاكاة والتدريب والمران ، فعلى المتعلم أن يعرف دوره بوضوح للمشاركة </a:t>
            </a:r>
            <a:r>
              <a:rPr lang="ar-SA" dirty="0" err="1" smtClean="0"/>
              <a:t>فى</a:t>
            </a:r>
            <a:r>
              <a:rPr lang="ar-SA" dirty="0" smtClean="0"/>
              <a:t> اللعبة وأن يعرف الهدف من اللعبة ، </a:t>
            </a:r>
            <a:r>
              <a:rPr lang="ar-SA" dirty="0" err="1" smtClean="0"/>
              <a:t>ولكى</a:t>
            </a:r>
            <a:r>
              <a:rPr lang="ar-SA" dirty="0" smtClean="0"/>
              <a:t> يكون البرنامج فعال فإنه </a:t>
            </a:r>
            <a:r>
              <a:rPr lang="ar-SA" dirty="0" err="1" smtClean="0"/>
              <a:t>ينبغى</a:t>
            </a:r>
            <a:r>
              <a:rPr lang="ar-SA" dirty="0" smtClean="0"/>
              <a:t> أن يكون قوة حفز لاستثارة حماس المتعلم للعمل لأطول فترة وأن يستخدم الرسوم المتحركة والألوان والموسيقى والمنافسة كأساس لعناصر اللعبة ، كما يجب أن يتضح الهدف </a:t>
            </a:r>
            <a:r>
              <a:rPr lang="ar-SA" dirty="0" err="1" smtClean="0"/>
              <a:t>النهائى</a:t>
            </a:r>
            <a:r>
              <a:rPr lang="ar-SA" dirty="0" smtClean="0"/>
              <a:t> من اللعبة </a:t>
            </a:r>
            <a:r>
              <a:rPr lang="ar-SA" dirty="0" err="1" smtClean="0"/>
              <a:t>فى</a:t>
            </a:r>
            <a:r>
              <a:rPr lang="ar-SA" dirty="0" smtClean="0"/>
              <a:t> ذهن المتعلم ليعمل على تحقيقه بوضوح ويستخدم </a:t>
            </a:r>
            <a:r>
              <a:rPr lang="ar-SA" dirty="0" err="1" smtClean="0"/>
              <a:t>فى</a:t>
            </a:r>
            <a:r>
              <a:rPr lang="ar-SA" dirty="0" smtClean="0"/>
              <a:t> ذلك المعلومات والإرشادات </a:t>
            </a:r>
            <a:r>
              <a:rPr lang="ar-SA" dirty="0" err="1" smtClean="0"/>
              <a:t>التى</a:t>
            </a:r>
            <a:r>
              <a:rPr lang="ar-SA" dirty="0" smtClean="0"/>
              <a:t> توضح الطريق </a:t>
            </a:r>
            <a:r>
              <a:rPr lang="ar-SA" dirty="0" err="1" smtClean="0"/>
              <a:t>الذى</a:t>
            </a:r>
            <a:r>
              <a:rPr lang="ar-SA" dirty="0" smtClean="0"/>
              <a:t> عليه أن يسلكه .</a:t>
            </a:r>
            <a:endParaRPr lang="ar-S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solidFill>
                  <a:schemeClr val="accent6"/>
                </a:solidFill>
                <a:effectLst>
                  <a:outerShdw blurRad="38100" dist="38100" dir="2700000" algn="tl">
                    <a:srgbClr val="000000">
                      <a:alpha val="43137"/>
                    </a:srgbClr>
                  </a:outerShdw>
                  <a:reflection blurRad="12700" stA="48000" endA="300" endPos="55000" dir="5400000" sy="-90000" algn="bl" rotWithShape="0"/>
                </a:effectLst>
              </a:rPr>
              <a:t>مميزات وعيوب برامج الألعاب التعليمية :</a:t>
            </a:r>
            <a:endParaRPr lang="ar-SA" b="1" dirty="0">
              <a:solidFill>
                <a:schemeClr val="accent6"/>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92500" lnSpcReduction="20000"/>
          </a:bodyPr>
          <a:lstStyle/>
          <a:p>
            <a:r>
              <a:rPr lang="ar-SA" dirty="0" smtClean="0"/>
              <a:t> من أهم مميزات برامج الألعاب التعليمية </a:t>
            </a:r>
            <a:r>
              <a:rPr lang="ar-SA" dirty="0" err="1" smtClean="0"/>
              <a:t>هى</a:t>
            </a:r>
            <a:r>
              <a:rPr lang="ar-SA" dirty="0" smtClean="0"/>
              <a:t> إثارتها للمتعلم بشكل يدفعه للمشاركة  الفعالة </a:t>
            </a:r>
            <a:r>
              <a:rPr lang="ar-SA" dirty="0" err="1" smtClean="0"/>
              <a:t>فى</a:t>
            </a:r>
            <a:r>
              <a:rPr lang="ar-SA" dirty="0" smtClean="0"/>
              <a:t> الدرس </a:t>
            </a:r>
            <a:r>
              <a:rPr lang="ar-SA" dirty="0" err="1" smtClean="0"/>
              <a:t>ويثتثير</a:t>
            </a:r>
            <a:r>
              <a:rPr lang="ar-SA" dirty="0" smtClean="0"/>
              <a:t> طاقاته من أجل مواصلة العمل مع البرنامج والتغلب على الملل أو الرتابة </a:t>
            </a:r>
            <a:r>
              <a:rPr lang="ar-SA" dirty="0" err="1" smtClean="0"/>
              <a:t>التى</a:t>
            </a:r>
            <a:r>
              <a:rPr lang="ar-SA" dirty="0" smtClean="0"/>
              <a:t> قد تصيبه من جراء دراسة بعض الموضوعات الغير محببة أو المجردة بالنسبة له، من ناحية أخرى تقدم بعض هذه البرامج الصور والمؤثرات الصوتية </a:t>
            </a:r>
            <a:r>
              <a:rPr lang="ar-SA" dirty="0" err="1" smtClean="0"/>
              <a:t>والتى</a:t>
            </a:r>
            <a:r>
              <a:rPr lang="ar-SA" dirty="0" smtClean="0"/>
              <a:t> تظهر أحياناً عند حدوث استجابة خاطئة مما  يُعد تعزيزاً </a:t>
            </a:r>
            <a:r>
              <a:rPr lang="ar-SA" dirty="0" err="1" smtClean="0"/>
              <a:t>لإستجابة</a:t>
            </a:r>
            <a:r>
              <a:rPr lang="ar-SA" dirty="0" smtClean="0"/>
              <a:t> المتعلم بالإضافة إلا أن  هذه البرامج تنمى جزءاً صغيراً أو قدراً قليلاً من المهارات </a:t>
            </a:r>
            <a:r>
              <a:rPr lang="ar-SA" dirty="0" err="1" smtClean="0"/>
              <a:t>فى</a:t>
            </a:r>
            <a:r>
              <a:rPr lang="ar-SA" dirty="0" smtClean="0"/>
              <a:t> وقت كبير نسبياً ومن خلال العديد من </a:t>
            </a:r>
            <a:r>
              <a:rPr lang="ar-SA" dirty="0" err="1" smtClean="0"/>
              <a:t>الاجراءات</a:t>
            </a:r>
            <a:r>
              <a:rPr lang="ar-SA" dirty="0" smtClean="0"/>
              <a:t> </a:t>
            </a:r>
            <a:endParaRPr lang="ar-S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2648" y="1524000"/>
            <a:ext cx="8153400" cy="4953000"/>
          </a:xfrm>
        </p:spPr>
        <p:txBody>
          <a:bodyPr>
            <a:normAutofit fontScale="77500" lnSpcReduction="20000"/>
          </a:bodyPr>
          <a:lstStyle/>
          <a:p>
            <a:r>
              <a:rPr lang="ar-SA" dirty="0" smtClean="0"/>
              <a:t> مما سبق يتضح أن هناك عدة أنواع لبرامج الكمبيوتر التعليمية </a:t>
            </a:r>
            <a:r>
              <a:rPr lang="ar-SA" dirty="0" err="1" smtClean="0"/>
              <a:t>و</a:t>
            </a:r>
            <a:r>
              <a:rPr lang="ar-SA" dirty="0" smtClean="0"/>
              <a:t> يعتمد نوع البرنامج على أسلوب تقديم أو عرض المادة التعليمية للمتعلم وعلى مشاركة الطالب </a:t>
            </a:r>
            <a:r>
              <a:rPr lang="ar-SA" dirty="0" err="1" smtClean="0"/>
              <a:t>فى</a:t>
            </a:r>
            <a:r>
              <a:rPr lang="ar-SA" dirty="0" smtClean="0"/>
              <a:t> أحداث البرنامج وعلى الهدف من </a:t>
            </a:r>
            <a:r>
              <a:rPr lang="ar-SA" dirty="0" err="1" smtClean="0"/>
              <a:t>و</a:t>
            </a:r>
            <a:r>
              <a:rPr lang="ar-SA" dirty="0" smtClean="0"/>
              <a:t> طبيعة الموضوع </a:t>
            </a:r>
            <a:r>
              <a:rPr lang="ar-SA" dirty="0" err="1" smtClean="0"/>
              <a:t>الدراسى</a:t>
            </a:r>
            <a:r>
              <a:rPr lang="ar-SA" dirty="0" smtClean="0"/>
              <a:t> ، فقد يكون الهدف هو تعلم بعض المفاهيم والحقائق    ( البرامج </a:t>
            </a:r>
            <a:r>
              <a:rPr lang="ar-SA" dirty="0" err="1" smtClean="0"/>
              <a:t>المُعلمه</a:t>
            </a:r>
            <a:r>
              <a:rPr lang="ar-SA" dirty="0" smtClean="0"/>
              <a:t> - برامج المحاكاة ) أو التدريب على بعض المهارات ( التدريب والمران - الألعاب التعليمية ) ، ولا يعنى ذلك أن هناك حدوداً فاصلة بين كل نوع من الأنواع السابقة ولكن يمكن أن يحتوى برنامج واحد على خصائص برنامجين أو أكثر من أنواع البرامج السابقة وذلك لتحقيق أهداف معينة قد يصعب تحقيقها من خلال أحد الأنواع منفرداً أو للتغلب على صعوبة معينة </a:t>
            </a:r>
            <a:r>
              <a:rPr lang="ar-SA" dirty="0" err="1" smtClean="0"/>
              <a:t>فى</a:t>
            </a:r>
            <a:r>
              <a:rPr lang="ar-SA" dirty="0" smtClean="0"/>
              <a:t> حالة استخدام نوع معين من البرامج بمفرده أو لإثراء عملية التعلم ، أو للجمع بين مميزات نوعين من مختلفين من البرامج لتصبح أكثر فعالية أو تأثيراً </a:t>
            </a:r>
            <a:r>
              <a:rPr lang="ar-SA" dirty="0" err="1" smtClean="0"/>
              <a:t>فى</a:t>
            </a:r>
            <a:r>
              <a:rPr lang="ar-SA" dirty="0" smtClean="0"/>
              <a:t> المتعلم .</a:t>
            </a:r>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r>
              <a:rPr lang="ar-SA" dirty="0" smtClean="0"/>
              <a:t> مما سبق يمكن استنتاج أنه مهما  كان أسلوب استخدام الكمبيوتر </a:t>
            </a:r>
            <a:r>
              <a:rPr lang="ar-SA" dirty="0" err="1" smtClean="0"/>
              <a:t>فى</a:t>
            </a:r>
            <a:r>
              <a:rPr lang="ar-SA" dirty="0" smtClean="0"/>
              <a:t> التعليم (كأداة لتقديم المواد الدراسية أو كوسيلة تعليمية أو كأداة لحل المشكلات)  ومهما كانت نوعية البرامج المستخدمة (البرامج المعلمة أو برامج التدريب والمران أو المحاكاة أو الألعاب التعليمية ) فإنه يمكن تصنيف برامج الكمبيوتر المستخدمة </a:t>
            </a:r>
            <a:r>
              <a:rPr lang="ar-SA" dirty="0" err="1" smtClean="0"/>
              <a:t>فى</a:t>
            </a:r>
            <a:r>
              <a:rPr lang="ar-SA" dirty="0" smtClean="0"/>
              <a:t> التعليم إلى خمسة أنواع رئيسة </a:t>
            </a:r>
            <a:r>
              <a:rPr lang="ar-SA" dirty="0" err="1" smtClean="0"/>
              <a:t>هى</a:t>
            </a:r>
            <a:r>
              <a:rPr lang="ar-SA" dirty="0" smtClean="0"/>
              <a:t> :</a:t>
            </a:r>
            <a:br>
              <a:rPr lang="ar-SA" dirty="0" smtClean="0"/>
            </a:br>
            <a:r>
              <a:rPr lang="ar-SA" dirty="0" smtClean="0"/>
              <a:t>1- برامج التطبيقــــــــــات                </a:t>
            </a:r>
            <a:r>
              <a:rPr lang="en-US" dirty="0" smtClean="0"/>
              <a:t>Applications Software             </a:t>
            </a:r>
            <a:br>
              <a:rPr lang="en-US" dirty="0" smtClean="0"/>
            </a:br>
            <a:r>
              <a:rPr lang="en-US" dirty="0" smtClean="0"/>
              <a:t>2 - </a:t>
            </a:r>
            <a:r>
              <a:rPr lang="ar-SA" dirty="0" smtClean="0"/>
              <a:t>البرامج الــتعلـيمــــــية         </a:t>
            </a:r>
            <a:r>
              <a:rPr lang="en-US" dirty="0" smtClean="0"/>
              <a:t>Tutorial  Software                 </a:t>
            </a:r>
            <a:br>
              <a:rPr lang="en-US" dirty="0" smtClean="0"/>
            </a:br>
            <a:r>
              <a:rPr lang="en-US" dirty="0" smtClean="0"/>
              <a:t>3 - </a:t>
            </a:r>
            <a:r>
              <a:rPr lang="ar-SA" dirty="0" smtClean="0"/>
              <a:t>لـغـــــات البرمــجـــــة              </a:t>
            </a:r>
            <a:r>
              <a:rPr lang="en-US" dirty="0" smtClean="0"/>
              <a:t>Programming Languages </a:t>
            </a:r>
            <a:endParaRPr lang="ar-S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r>
              <a:rPr lang="ar-SA" dirty="0" smtClean="0"/>
              <a:t>- برامج العروض المتعددة                  </a:t>
            </a:r>
            <a:r>
              <a:rPr lang="en-US" dirty="0" smtClean="0"/>
              <a:t>Multimedia Software  </a:t>
            </a:r>
            <a:br>
              <a:rPr lang="en-US" dirty="0" smtClean="0"/>
            </a:br>
            <a:r>
              <a:rPr lang="en-US" dirty="0" smtClean="0"/>
              <a:t>5 - </a:t>
            </a:r>
            <a:r>
              <a:rPr lang="ar-SA" dirty="0" smtClean="0"/>
              <a:t>برامج خِــــدمـة المعــلم          </a:t>
            </a:r>
            <a:r>
              <a:rPr lang="en-US" dirty="0" smtClean="0"/>
              <a:t>Software Teacher Utilities   </a:t>
            </a:r>
            <a:br>
              <a:rPr lang="en-US" dirty="0" smtClean="0"/>
            </a:br>
            <a:r>
              <a:rPr lang="en-US" b="1" dirty="0" smtClean="0">
                <a:solidFill>
                  <a:srgbClr val="FF0000"/>
                </a:solidFill>
              </a:rPr>
              <a:t>1</a:t>
            </a:r>
            <a:r>
              <a:rPr lang="en-US" b="1" dirty="0" smtClean="0"/>
              <a:t> </a:t>
            </a:r>
            <a:r>
              <a:rPr lang="en-US" b="1" dirty="0" smtClean="0">
                <a:solidFill>
                  <a:srgbClr val="FF0000"/>
                </a:solidFill>
                <a:effectLst>
                  <a:outerShdw blurRad="38100" dist="38100" dir="2700000" algn="tl">
                    <a:srgbClr val="000000">
                      <a:alpha val="43137"/>
                    </a:srgbClr>
                  </a:outerShdw>
                </a:effectLst>
              </a:rPr>
              <a:t>- </a:t>
            </a:r>
            <a:r>
              <a:rPr lang="ar-SA" b="1" dirty="0" smtClean="0">
                <a:solidFill>
                  <a:srgbClr val="FF0000"/>
                </a:solidFill>
                <a:effectLst>
                  <a:outerShdw blurRad="38100" dist="38100" dir="2700000" algn="tl">
                    <a:srgbClr val="000000">
                      <a:alpha val="43137"/>
                    </a:srgbClr>
                  </a:outerShdw>
                </a:effectLst>
              </a:rPr>
              <a:t>برامج التطــبيقـات </a:t>
            </a:r>
            <a:r>
              <a:rPr lang="ar-SA" dirty="0" smtClean="0"/>
              <a:t/>
            </a:r>
            <a:br>
              <a:rPr lang="ar-SA" dirty="0" smtClean="0"/>
            </a:br>
            <a:r>
              <a:rPr lang="ar-SA" dirty="0" smtClean="0"/>
              <a:t>     وهى لا تُصَمم خصيصاً للطالب بل تُصَمّم للأغراض العامة ، وهى تُعد من أكثر الأنواع حظاً </a:t>
            </a:r>
            <a:r>
              <a:rPr lang="ar-SA" dirty="0" err="1" smtClean="0"/>
              <a:t>فى</a:t>
            </a:r>
            <a:r>
              <a:rPr lang="ar-SA" dirty="0" smtClean="0"/>
              <a:t> تطبيقاتها داخل الفصول ،  فيمكن استخدامها كأداة لحل المشكلات أو كأداة لتوضيح وتفسير الموضوعات الدراسية،  ومثال هذه البرامج برامج معالجة الكلمات         </a:t>
            </a:r>
            <a:r>
              <a:rPr lang="en-US" dirty="0" smtClean="0"/>
              <a:t>Word Processor </a:t>
            </a:r>
            <a:r>
              <a:rPr lang="ar-SA" dirty="0" err="1" smtClean="0"/>
              <a:t>والتى</a:t>
            </a:r>
            <a:r>
              <a:rPr lang="ar-SA" dirty="0" smtClean="0"/>
              <a:t> يمكن استخدامها </a:t>
            </a:r>
            <a:r>
              <a:rPr lang="ar-SA" dirty="0" err="1" smtClean="0"/>
              <a:t>فى</a:t>
            </a:r>
            <a:r>
              <a:rPr lang="ar-SA" dirty="0" smtClean="0"/>
              <a:t> كثير من المجالات الدراسية لكتابة المقالات والتقارير . </a:t>
            </a:r>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r>
              <a:rPr lang="ar-SA" dirty="0" smtClean="0"/>
              <a:t> ويُعَد استخدام هذه البرامج بمهارة من المتطلبات الأساسية </a:t>
            </a:r>
            <a:r>
              <a:rPr lang="ar-SA" dirty="0" err="1" smtClean="0"/>
              <a:t>التى</a:t>
            </a:r>
            <a:r>
              <a:rPr lang="ar-SA" dirty="0" smtClean="0"/>
              <a:t> </a:t>
            </a:r>
            <a:r>
              <a:rPr lang="ar-SA" dirty="0" err="1" smtClean="0"/>
              <a:t>ينبغى</a:t>
            </a:r>
            <a:r>
              <a:rPr lang="ar-SA" dirty="0" smtClean="0"/>
              <a:t> أن يُتقنها الطالب لحاجته المستقبلية لها ، فعلى سبيل المثال تمتلك برامج معالجة الكلمات إمكانات متقدمة تَحول دون كثير من المشكلات </a:t>
            </a:r>
            <a:r>
              <a:rPr lang="ar-SA" dirty="0" err="1" smtClean="0"/>
              <a:t>التى</a:t>
            </a:r>
            <a:r>
              <a:rPr lang="ar-SA" dirty="0" smtClean="0"/>
              <a:t> تقع داخل الفصل ، </a:t>
            </a:r>
            <a:r>
              <a:rPr lang="ar-SA" dirty="0" err="1" smtClean="0"/>
              <a:t>فهى</a:t>
            </a:r>
            <a:r>
              <a:rPr lang="ar-SA" dirty="0" smtClean="0"/>
              <a:t> لها القدرة على كتابة النصوص باللغات المختلفة والمعادلات الجبرية </a:t>
            </a:r>
            <a:r>
              <a:rPr lang="ar-SA" dirty="0" err="1" smtClean="0"/>
              <a:t>و</a:t>
            </a:r>
            <a:r>
              <a:rPr lang="ar-SA" dirty="0" smtClean="0"/>
              <a:t> </a:t>
            </a:r>
            <a:r>
              <a:rPr lang="ar-SA" dirty="0" err="1" smtClean="0"/>
              <a:t>مراجعتهتا</a:t>
            </a:r>
            <a:r>
              <a:rPr lang="ar-SA" dirty="0" smtClean="0"/>
              <a:t> إملائياً </a:t>
            </a:r>
            <a:r>
              <a:rPr lang="ar-SA" dirty="0" err="1" smtClean="0"/>
              <a:t>و</a:t>
            </a:r>
            <a:r>
              <a:rPr lang="ar-SA" dirty="0" smtClean="0"/>
              <a:t> نحوياً </a:t>
            </a:r>
            <a:r>
              <a:rPr lang="ar-SA" dirty="0" err="1" smtClean="0"/>
              <a:t>و</a:t>
            </a:r>
            <a:r>
              <a:rPr lang="ar-SA" dirty="0" smtClean="0"/>
              <a:t> إجراء عمليات البحث المختلفة داخل النص،كما توجد برامج الجداول الإلكترونية أو الجداول الممتدة  </a:t>
            </a:r>
            <a:r>
              <a:rPr lang="en-US" dirty="0" smtClean="0"/>
              <a:t>Spread Sheets </a:t>
            </a:r>
            <a:r>
              <a:rPr lang="ar-SA" dirty="0" smtClean="0"/>
              <a:t>وبرامج الرسوم </a:t>
            </a:r>
            <a:r>
              <a:rPr lang="en-US" dirty="0" smtClean="0"/>
              <a:t>Graphics </a:t>
            </a:r>
            <a:r>
              <a:rPr lang="ar-SA" dirty="0" smtClean="0"/>
              <a:t>و </a:t>
            </a:r>
            <a:r>
              <a:rPr lang="ar-SA" dirty="0" err="1" smtClean="0"/>
              <a:t>التى</a:t>
            </a:r>
            <a:r>
              <a:rPr lang="ar-SA" dirty="0" smtClean="0"/>
              <a:t> تستخدم </a:t>
            </a:r>
            <a:r>
              <a:rPr lang="ar-SA" dirty="0" err="1" smtClean="0"/>
              <a:t>فى</a:t>
            </a:r>
            <a:r>
              <a:rPr lang="ar-SA" dirty="0" smtClean="0"/>
              <a:t> دراسة الرياضيات والعلوم لتحليل البيانات وإجراء العمليات المختلفة عليها وتمثيلها بيانياً بعدة أنماط مختلفة وإنشاء الرسوم الهندسية </a:t>
            </a:r>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SA" dirty="0" smtClean="0"/>
              <a:t>كما ظهـــرت برامــــج الاتصالات  </a:t>
            </a:r>
            <a:r>
              <a:rPr lang="en-US" dirty="0" smtClean="0"/>
              <a:t>Communication</a:t>
            </a:r>
            <a:r>
              <a:rPr lang="ar-SA" dirty="0" smtClean="0"/>
              <a:t>و </a:t>
            </a:r>
            <a:r>
              <a:rPr lang="ar-SA" dirty="0" err="1" smtClean="0"/>
              <a:t>التى</a:t>
            </a:r>
            <a:r>
              <a:rPr lang="ar-SA" dirty="0" smtClean="0"/>
              <a:t> تستخدم </a:t>
            </a:r>
            <a:r>
              <a:rPr lang="ar-SA" dirty="0" err="1" smtClean="0"/>
              <a:t>فى</a:t>
            </a:r>
            <a:r>
              <a:rPr lang="ar-SA" dirty="0" smtClean="0"/>
              <a:t> تبادل المعلومات والحصول عليها من العديد من الأماكن المختلفة </a:t>
            </a:r>
            <a:r>
              <a:rPr lang="ar-SA" dirty="0" err="1" smtClean="0"/>
              <a:t>فى</a:t>
            </a:r>
            <a:r>
              <a:rPr lang="ar-SA" dirty="0" smtClean="0"/>
              <a:t> العالم ، </a:t>
            </a:r>
            <a:r>
              <a:rPr lang="ar-SA" dirty="0" err="1" smtClean="0"/>
              <a:t>و</a:t>
            </a:r>
            <a:r>
              <a:rPr lang="ar-SA" dirty="0" smtClean="0"/>
              <a:t> </a:t>
            </a:r>
            <a:r>
              <a:rPr lang="ar-SA" dirty="0" err="1" smtClean="0"/>
              <a:t>هى</a:t>
            </a:r>
            <a:r>
              <a:rPr lang="ar-SA" dirty="0" smtClean="0"/>
              <a:t> بذلك تتخطى الحواجز الجغرافية ،كما يمكن أن تلعب دوراً كبيراً </a:t>
            </a:r>
            <a:r>
              <a:rPr lang="ar-SA" dirty="0" err="1" smtClean="0"/>
              <a:t>فى</a:t>
            </a:r>
            <a:r>
              <a:rPr lang="ar-SA" dirty="0" smtClean="0"/>
              <a:t> تعليم الطلاب المعاقين وذلك عن طريق اتصالهم بالآخرين بواسطة شبكات الكمبيوتر  </a:t>
            </a:r>
            <a:r>
              <a:rPr lang="en-US" dirty="0" smtClean="0"/>
              <a:t>Network ،</a:t>
            </a:r>
            <a:r>
              <a:rPr lang="ar-SA" dirty="0" smtClean="0"/>
              <a:t>و مع استخـدام هذا النوع من البرامج ظهــرت بعض المشكلات داخل الفصل </a:t>
            </a:r>
            <a:r>
              <a:rPr lang="ar-SA" dirty="0" err="1" smtClean="0"/>
              <a:t>الدراسى</a:t>
            </a:r>
            <a:r>
              <a:rPr lang="ar-SA" dirty="0" smtClean="0"/>
              <a:t> ، فمن المفروض أن يجُيد الطالب مهارات استخدام هذه البرامج قبل استخدامها </a:t>
            </a:r>
            <a:r>
              <a:rPr lang="ar-SA" dirty="0" err="1" smtClean="0"/>
              <a:t>فى</a:t>
            </a:r>
            <a:r>
              <a:rPr lang="ar-SA" dirty="0" smtClean="0"/>
              <a:t> التعلم داخل الفصل كما </a:t>
            </a:r>
            <a:r>
              <a:rPr lang="ar-SA" dirty="0" err="1" smtClean="0"/>
              <a:t>ينبغى</a:t>
            </a:r>
            <a:r>
              <a:rPr lang="ar-SA" dirty="0" smtClean="0"/>
              <a:t>  توافر جهاز لكل طالب أو طالبين على الأكثر </a:t>
            </a:r>
            <a:r>
              <a:rPr lang="ar-SA" dirty="0" err="1" smtClean="0"/>
              <a:t>و</a:t>
            </a:r>
            <a:r>
              <a:rPr lang="ar-SA" dirty="0" smtClean="0"/>
              <a:t> هذا مالا يمكن توفيره داخل كل فصل </a:t>
            </a:r>
            <a:r>
              <a:rPr lang="ar-SA" dirty="0" err="1" smtClean="0"/>
              <a:t>و</a:t>
            </a:r>
            <a:r>
              <a:rPr lang="ar-SA" dirty="0" smtClean="0"/>
              <a:t> لجميع الطلاب .</a:t>
            </a:r>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2</a:t>
            </a:r>
            <a:r>
              <a:rPr lang="ar-SA"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  البرامج التعليمية</a:t>
            </a:r>
            <a:r>
              <a:rPr lang="ar-SA" b="1" dirty="0" smtClean="0"/>
              <a:t/>
            </a:r>
            <a:br>
              <a:rPr lang="ar-SA" b="1" dirty="0" smtClean="0"/>
            </a:br>
            <a:endParaRPr lang="ar-SA" dirty="0"/>
          </a:p>
        </p:txBody>
      </p:sp>
      <p:sp>
        <p:nvSpPr>
          <p:cNvPr id="3" name="عنصر نائب للمحتوى 2"/>
          <p:cNvSpPr>
            <a:spLocks noGrp="1"/>
          </p:cNvSpPr>
          <p:nvPr>
            <p:ph idx="1"/>
          </p:nvPr>
        </p:nvSpPr>
        <p:spPr/>
        <p:txBody>
          <a:bodyPr>
            <a:normAutofit fontScale="70000" lnSpcReduction="20000"/>
          </a:bodyPr>
          <a:lstStyle/>
          <a:p>
            <a:r>
              <a:rPr lang="ar-SA" dirty="0" smtClean="0"/>
              <a:t>وهى </a:t>
            </a:r>
            <a:r>
              <a:rPr lang="ar-SA" dirty="0" err="1" smtClean="0"/>
              <a:t>للإستخدام</a:t>
            </a:r>
            <a:r>
              <a:rPr lang="ar-SA" dirty="0" smtClean="0"/>
              <a:t> داخل الفصول المدرسية وقد صُمّمت خصيصاً لتدريس الموضوعات والمهارات المختلفة ، ومن هذه البرامج البرامج المُعلمة وبرامج التدريب والمران وبرامج المحاكاة والألعاب التعليمية ، وهى تركز على عملية </a:t>
            </a:r>
            <a:r>
              <a:rPr lang="ar-SA" dirty="0" err="1" smtClean="0"/>
              <a:t>تفريد</a:t>
            </a:r>
            <a:r>
              <a:rPr lang="ar-SA" dirty="0" smtClean="0"/>
              <a:t> التعلم </a:t>
            </a:r>
            <a:r>
              <a:rPr lang="ar-SA" dirty="0" err="1" smtClean="0"/>
              <a:t>والإستعانة</a:t>
            </a:r>
            <a:r>
              <a:rPr lang="ar-SA" dirty="0" smtClean="0"/>
              <a:t> بالتغذية الراجعة لدعم عملية التعلم ويركز </a:t>
            </a:r>
            <a:r>
              <a:rPr lang="ar-SA" dirty="0" err="1" smtClean="0"/>
              <a:t>مصمموا</a:t>
            </a:r>
            <a:r>
              <a:rPr lang="ar-SA" dirty="0" smtClean="0"/>
              <a:t> هذا النوع على دورها </a:t>
            </a:r>
            <a:r>
              <a:rPr lang="ar-SA" dirty="0" err="1" smtClean="0"/>
              <a:t>فى</a:t>
            </a:r>
            <a:r>
              <a:rPr lang="ar-SA" dirty="0" smtClean="0"/>
              <a:t> تحسين عملية التعلم وجعله فعالاً ، وقد أكدت العديد من الأبحاث قدرة برامج الكمبيوتر التعليمية على زيادة مستوى تحصيل الطلاب وتنمية مهاراتهم بالرغم من توقف ذلك على العديد من العوامل </a:t>
            </a:r>
            <a:r>
              <a:rPr lang="ar-SA" dirty="0" err="1" smtClean="0"/>
              <a:t>والتى</a:t>
            </a:r>
            <a:r>
              <a:rPr lang="ar-SA" dirty="0" smtClean="0"/>
              <a:t> من أهمها حماس المعلم وقدرته على توظيف البرنامج بالشكل الصحيح ، وهى تستخدم أحياناً لمساعدة الطلاب </a:t>
            </a:r>
            <a:r>
              <a:rPr lang="ar-SA" dirty="0" err="1" smtClean="0"/>
              <a:t>بطىء</a:t>
            </a:r>
            <a:r>
              <a:rPr lang="ar-SA" dirty="0" smtClean="0"/>
              <a:t> التعلم أو الذين يعانون من صعوبات تعلم </a:t>
            </a:r>
            <a:r>
              <a:rPr lang="ar-SA" dirty="0" err="1" smtClean="0"/>
              <a:t>فى</a:t>
            </a:r>
            <a:r>
              <a:rPr lang="ar-SA" dirty="0" smtClean="0"/>
              <a:t> بعض الموضوعات الدراسية ، ومن أهم ما يشغل </a:t>
            </a:r>
            <a:r>
              <a:rPr lang="ar-SA" dirty="0" err="1" smtClean="0"/>
              <a:t>مصممى</a:t>
            </a:r>
            <a:r>
              <a:rPr lang="ar-SA" dirty="0" smtClean="0"/>
              <a:t> هذه البرامج هو كيفية استخدامها بشكل متكامل مع المنهج ومع الأنشطة المختلفة واستخدامها </a:t>
            </a:r>
            <a:r>
              <a:rPr lang="ar-SA" dirty="0" err="1" smtClean="0"/>
              <a:t>فى</a:t>
            </a:r>
            <a:r>
              <a:rPr lang="ar-SA" dirty="0" smtClean="0"/>
              <a:t> مجموعات صغيرة أو كبيرة أو للتعليم </a:t>
            </a:r>
            <a:r>
              <a:rPr lang="ar-SA" dirty="0" err="1" smtClean="0"/>
              <a:t>الفردى</a:t>
            </a:r>
            <a:r>
              <a:rPr lang="ar-SA" dirty="0" smtClean="0"/>
              <a:t>.</a:t>
            </a:r>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b="1" dirty="0" smtClean="0">
                <a:solidFill>
                  <a:srgbClr val="FF0000"/>
                </a:solidFill>
              </a:rPr>
              <a:t>3</a:t>
            </a:r>
            <a:r>
              <a:rPr lang="ar-SA"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 لغات البرمجة</a:t>
            </a:r>
            <a:br>
              <a:rPr lang="ar-SA"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br>
            <a:endParaRPr lang="ar-SA" dirty="0">
              <a:solidFill>
                <a:srgbClr val="FF00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عنصر نائب للمحتوى 2"/>
          <p:cNvSpPr>
            <a:spLocks noGrp="1"/>
          </p:cNvSpPr>
          <p:nvPr>
            <p:ph idx="1"/>
          </p:nvPr>
        </p:nvSpPr>
        <p:spPr/>
        <p:txBody>
          <a:bodyPr>
            <a:normAutofit fontScale="70000" lnSpcReduction="20000"/>
          </a:bodyPr>
          <a:lstStyle/>
          <a:p>
            <a:r>
              <a:rPr lang="ar-SA" dirty="0" smtClean="0"/>
              <a:t> </a:t>
            </a:r>
            <a:r>
              <a:rPr lang="ar-SA" dirty="0" err="1" smtClean="0"/>
              <a:t>فى</a:t>
            </a:r>
            <a:r>
              <a:rPr lang="ar-SA" dirty="0" smtClean="0"/>
              <a:t> بدايات ظهور الكمبيوتر </a:t>
            </a:r>
            <a:r>
              <a:rPr lang="ar-SA" dirty="0" err="1" smtClean="0"/>
              <a:t>التعليمى</a:t>
            </a:r>
            <a:r>
              <a:rPr lang="ar-SA" dirty="0" smtClean="0"/>
              <a:t> كان هناك </a:t>
            </a:r>
            <a:r>
              <a:rPr lang="ar-SA" dirty="0" err="1" smtClean="0"/>
              <a:t>إتجاه</a:t>
            </a:r>
            <a:r>
              <a:rPr lang="ar-SA" dirty="0" smtClean="0"/>
              <a:t> عام وقوى تمثل </a:t>
            </a:r>
            <a:r>
              <a:rPr lang="ar-SA" dirty="0" err="1" smtClean="0"/>
              <a:t>فى</a:t>
            </a:r>
            <a:r>
              <a:rPr lang="ar-SA" dirty="0" smtClean="0"/>
              <a:t> تعليم الطلاب برمجة الكمبيوتر بصفة عامة </a:t>
            </a:r>
            <a:r>
              <a:rPr lang="ar-SA" dirty="0" err="1" smtClean="0"/>
              <a:t>و</a:t>
            </a:r>
            <a:r>
              <a:rPr lang="ar-SA" dirty="0" smtClean="0"/>
              <a:t>  تعلم البرمجة بلغة </a:t>
            </a:r>
            <a:r>
              <a:rPr lang="ar-SA" dirty="0" err="1" smtClean="0"/>
              <a:t>البيسك</a:t>
            </a:r>
            <a:r>
              <a:rPr lang="ar-SA" dirty="0" smtClean="0"/>
              <a:t> </a:t>
            </a:r>
            <a:r>
              <a:rPr lang="en-US" dirty="0" smtClean="0"/>
              <a:t>Basic  </a:t>
            </a:r>
            <a:r>
              <a:rPr lang="ar-SA" dirty="0" smtClean="0"/>
              <a:t>بصفة خاصة وقد كان سبب ذلك هو </a:t>
            </a:r>
            <a:r>
              <a:rPr lang="ar-SA" dirty="0" err="1" smtClean="0"/>
              <a:t>الإعتقاد</a:t>
            </a:r>
            <a:r>
              <a:rPr lang="ar-SA" dirty="0" smtClean="0"/>
              <a:t> بحاجة الطلاب الماسة لتعلم كيف يعمل الكمبيوتر وأسلوب التخطيط لحل المشكلات المختلفة بمساعدة الكمبيوتر ، </a:t>
            </a:r>
            <a:r>
              <a:rPr lang="ar-SA" dirty="0" err="1" smtClean="0"/>
              <a:t>و</a:t>
            </a:r>
            <a:r>
              <a:rPr lang="ar-SA" dirty="0" smtClean="0"/>
              <a:t> قد تعدل هذا </a:t>
            </a:r>
            <a:r>
              <a:rPr lang="ar-SA" dirty="0" err="1" smtClean="0"/>
              <a:t>الإتجاه</a:t>
            </a:r>
            <a:r>
              <a:rPr lang="ar-SA" dirty="0" smtClean="0"/>
              <a:t> و أصبح  استخدام الكمبيوتر عن طريق برامجه التطبيقية -</a:t>
            </a:r>
            <a:r>
              <a:rPr lang="ar-SA" dirty="0" err="1" smtClean="0"/>
              <a:t>والتى</a:t>
            </a:r>
            <a:r>
              <a:rPr lang="ar-SA" dirty="0" smtClean="0"/>
              <a:t> يحتاجها المتعلم أكثر من تعلم لغات البرمجة- هو الهدف </a:t>
            </a:r>
            <a:r>
              <a:rPr lang="ar-SA" dirty="0" err="1" smtClean="0"/>
              <a:t>الذى</a:t>
            </a:r>
            <a:r>
              <a:rPr lang="ar-SA" dirty="0" smtClean="0"/>
              <a:t> يسعى التربويون إلى تحقيقه ، وتعلم لغات البرمجة ليس غاية </a:t>
            </a:r>
            <a:r>
              <a:rPr lang="ar-SA" dirty="0" err="1" smtClean="0"/>
              <a:t>فى</a:t>
            </a:r>
            <a:r>
              <a:rPr lang="ar-SA" dirty="0" smtClean="0"/>
              <a:t> حد ذاته بل </a:t>
            </a:r>
            <a:r>
              <a:rPr lang="ar-SA" dirty="0" err="1" smtClean="0"/>
              <a:t>هى</a:t>
            </a:r>
            <a:r>
              <a:rPr lang="ar-SA" dirty="0" smtClean="0"/>
              <a:t> أسلوب لتعليم الطلاب أساليب التفكير والتخطيط </a:t>
            </a:r>
            <a:r>
              <a:rPr lang="ar-SA" dirty="0" err="1" smtClean="0"/>
              <a:t>المنطقى</a:t>
            </a:r>
            <a:r>
              <a:rPr lang="ar-SA" dirty="0" smtClean="0"/>
              <a:t> لحل المشكلات </a:t>
            </a:r>
            <a:r>
              <a:rPr lang="ar-SA" dirty="0" err="1" smtClean="0"/>
              <a:t>و</a:t>
            </a:r>
            <a:r>
              <a:rPr lang="ar-SA" dirty="0" smtClean="0"/>
              <a:t> تطبيق أفضل الحلول عن طريق وضع خوارزمية </a:t>
            </a:r>
            <a:r>
              <a:rPr lang="en-US" dirty="0" smtClean="0"/>
              <a:t>Algorithm </a:t>
            </a:r>
            <a:r>
              <a:rPr lang="ar-SA" dirty="0" smtClean="0"/>
              <a:t>لحلها مستندين </a:t>
            </a:r>
            <a:r>
              <a:rPr lang="ar-SA" dirty="0" err="1" smtClean="0"/>
              <a:t>فى</a:t>
            </a:r>
            <a:r>
              <a:rPr lang="ar-SA" dirty="0" smtClean="0"/>
              <a:t> ذلك إلى خبراتهم الدراسية وإلمامهم بالحقائق والنظريات المختلفة ، فالطالب </a:t>
            </a:r>
            <a:r>
              <a:rPr lang="ar-SA" dirty="0" err="1" smtClean="0"/>
              <a:t>الذى</a:t>
            </a:r>
            <a:r>
              <a:rPr lang="ar-SA" dirty="0" smtClean="0"/>
              <a:t> يصمم برنامج لرسم الشكل </a:t>
            </a:r>
            <a:r>
              <a:rPr lang="ar-SA" dirty="0" err="1" smtClean="0"/>
              <a:t>السداسى</a:t>
            </a:r>
            <a:r>
              <a:rPr lang="ar-SA" dirty="0" smtClean="0"/>
              <a:t> يجب أن يلم بالعديد من أوامر لغة </a:t>
            </a:r>
            <a:r>
              <a:rPr lang="ar-SA" dirty="0" err="1" smtClean="0"/>
              <a:t>اللوجو</a:t>
            </a:r>
            <a:r>
              <a:rPr lang="ar-SA" dirty="0" smtClean="0"/>
              <a:t> </a:t>
            </a:r>
            <a:r>
              <a:rPr lang="en-US" dirty="0" smtClean="0"/>
              <a:t>Logo </a:t>
            </a:r>
            <a:r>
              <a:rPr lang="ar-SA" dirty="0" smtClean="0"/>
              <a:t>مثلاً وفى نفس الوقت يجب أن يكون على دراية بخواص الشكل </a:t>
            </a:r>
            <a:r>
              <a:rPr lang="ar-SA" dirty="0" err="1" smtClean="0"/>
              <a:t>السداسى</a:t>
            </a:r>
            <a:r>
              <a:rPr lang="ar-SA" dirty="0" smtClean="0"/>
              <a:t> .</a:t>
            </a:r>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EG"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4</a:t>
            </a:r>
            <a:r>
              <a:rPr lang="ar-SA"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 برامج العروض المتعددة</a:t>
            </a:r>
            <a:r>
              <a:rPr lang="ar-SA" b="1" dirty="0" smtClean="0"/>
              <a:t/>
            </a:r>
            <a:br>
              <a:rPr lang="ar-SA" b="1" dirty="0" smtClean="0"/>
            </a:br>
            <a:endParaRPr lang="ar-SA" dirty="0"/>
          </a:p>
        </p:txBody>
      </p:sp>
      <p:sp>
        <p:nvSpPr>
          <p:cNvPr id="3" name="عنصر نائب للمحتوى 2"/>
          <p:cNvSpPr>
            <a:spLocks noGrp="1"/>
          </p:cNvSpPr>
          <p:nvPr>
            <p:ph idx="1"/>
          </p:nvPr>
        </p:nvSpPr>
        <p:spPr/>
        <p:txBody>
          <a:bodyPr>
            <a:normAutofit fontScale="85000" lnSpcReduction="20000"/>
          </a:bodyPr>
          <a:lstStyle/>
          <a:p>
            <a:r>
              <a:rPr lang="ar-SA" dirty="0" smtClean="0"/>
              <a:t>حدث تطور كبير جداً </a:t>
            </a:r>
            <a:r>
              <a:rPr lang="ar-SA" dirty="0" err="1" smtClean="0"/>
              <a:t>فى</a:t>
            </a:r>
            <a:r>
              <a:rPr lang="ar-SA" dirty="0" smtClean="0"/>
              <a:t> السنوات العشر الماضية </a:t>
            </a:r>
            <a:r>
              <a:rPr lang="ar-SA" dirty="0" err="1" smtClean="0"/>
              <a:t>فى</a:t>
            </a:r>
            <a:r>
              <a:rPr lang="ar-SA" dirty="0" smtClean="0"/>
              <a:t> مجال تطبيقات الصوت والصور </a:t>
            </a:r>
            <a:r>
              <a:rPr lang="ar-SA" dirty="0" err="1" smtClean="0"/>
              <a:t>الثابته</a:t>
            </a:r>
            <a:r>
              <a:rPr lang="ar-SA" dirty="0" smtClean="0"/>
              <a:t> والمتحركة المدارة بالكمبيوتر ، ولم يقتصر استخدام الكمبيوتر على عرض النصوص والرسوم بل استخدم </a:t>
            </a:r>
            <a:r>
              <a:rPr lang="ar-SA" dirty="0" err="1" smtClean="0"/>
              <a:t>فى</a:t>
            </a:r>
            <a:r>
              <a:rPr lang="ar-SA" dirty="0" smtClean="0"/>
              <a:t> مشاهدة عروض الفيديو الحية المدعمة بالمؤثرات الصوتية ، كما أمكن التحدث للكمبيوتر وتسجيل هذه المحادثات وسماع التوجيهات </a:t>
            </a:r>
            <a:r>
              <a:rPr lang="ar-SA" dirty="0" err="1" smtClean="0"/>
              <a:t>التى</a:t>
            </a:r>
            <a:r>
              <a:rPr lang="ar-SA" dirty="0" smtClean="0"/>
              <a:t> يصدرها الكمبيوتر ، وقد أتاحت تكنولوجيا وسائط التخزين - كأقراص الليزر </a:t>
            </a:r>
            <a:r>
              <a:rPr lang="en-US" dirty="0" smtClean="0"/>
              <a:t>CD-ROM </a:t>
            </a:r>
            <a:r>
              <a:rPr lang="ar-SA" dirty="0" smtClean="0"/>
              <a:t>وأقراص الفيديو  </a:t>
            </a:r>
            <a:r>
              <a:rPr lang="en-US" dirty="0" smtClean="0"/>
              <a:t>Video Disks </a:t>
            </a:r>
            <a:r>
              <a:rPr lang="ar-SA" dirty="0" err="1" smtClean="0"/>
              <a:t>والتى</a:t>
            </a:r>
            <a:r>
              <a:rPr lang="ar-SA" dirty="0" smtClean="0"/>
              <a:t> تعمل على أجهزة فيديو خاصة تسمى </a:t>
            </a:r>
            <a:r>
              <a:rPr lang="en-US" dirty="0" smtClean="0"/>
              <a:t>Video Player  -  </a:t>
            </a:r>
            <a:r>
              <a:rPr lang="ar-SA" dirty="0" smtClean="0"/>
              <a:t>الفرصة لتخزين كم كبير من الصور الثابتة والمتحركة ولقطات الفيديو وسهولة </a:t>
            </a:r>
            <a:r>
              <a:rPr lang="ar-SA" dirty="0" err="1" smtClean="0"/>
              <a:t>إسترجاعها</a:t>
            </a:r>
            <a:r>
              <a:rPr lang="ar-SA" dirty="0" smtClean="0"/>
              <a:t> لعرضها على شاشة الكمبيوتر ، وتتميز هذه البرامج بقدرتها على توظيف الصوت والصورة والنصوص المتشعبة </a:t>
            </a:r>
            <a:r>
              <a:rPr lang="en-US" dirty="0" smtClean="0"/>
              <a:t>Hypertext  (*) </a:t>
            </a:r>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بشكل </a:t>
            </a:r>
            <a:r>
              <a:rPr lang="ar-SA" dirty="0" err="1" smtClean="0"/>
              <a:t>تفاعلى</a:t>
            </a:r>
            <a:r>
              <a:rPr lang="ar-SA" dirty="0" smtClean="0"/>
              <a:t> وجذاب جداً للمتعلم ،ومن الأمثلة التعليمية على مثل هذا النوع الموسوعة المعروفة باسم  </a:t>
            </a:r>
            <a:r>
              <a:rPr lang="en-US" dirty="0" smtClean="0"/>
              <a:t>Encarta </a:t>
            </a:r>
            <a:r>
              <a:rPr lang="ar-SA" dirty="0" smtClean="0"/>
              <a:t>وموسوعة </a:t>
            </a:r>
            <a:r>
              <a:rPr lang="en-US" dirty="0" smtClean="0"/>
              <a:t>Grolier Electronic Encyclopedia </a:t>
            </a:r>
            <a:r>
              <a:rPr lang="ar-SA" dirty="0" err="1" smtClean="0"/>
              <a:t>والتى</a:t>
            </a:r>
            <a:r>
              <a:rPr lang="ar-SA" dirty="0" smtClean="0"/>
              <a:t> تحتوى على واحد وثلاثون مجلداً من المعلومات على قرص ليزر واحد ، وهى تستخدم نظم المحاكاة ولقطات الفيديو والرسوم المتحركة والصور </a:t>
            </a:r>
            <a:r>
              <a:rPr lang="ar-SA" dirty="0" err="1" smtClean="0"/>
              <a:t>فى</a:t>
            </a:r>
            <a:r>
              <a:rPr lang="ar-SA" dirty="0" smtClean="0"/>
              <a:t> عرض المعلومات المختلفة كما تستخدم نظام النصوص المتشعبة ،وهى تتطلب جهاز كمبيوتر ذو إمكانيات معينة كشاشة عرض ملونة ذات دقة عالية </a:t>
            </a:r>
            <a:r>
              <a:rPr lang="en-US" dirty="0" err="1" smtClean="0"/>
              <a:t>Hight</a:t>
            </a:r>
            <a:r>
              <a:rPr lang="en-US" dirty="0" smtClean="0"/>
              <a:t> Resolution </a:t>
            </a:r>
            <a:r>
              <a:rPr lang="ar-SA" dirty="0" smtClean="0"/>
              <a:t>و كرت صوت </a:t>
            </a:r>
            <a:r>
              <a:rPr lang="en-US" dirty="0" smtClean="0"/>
              <a:t>Sound Card  </a:t>
            </a:r>
            <a:r>
              <a:rPr lang="ar-SA" dirty="0" smtClean="0"/>
              <a:t>مع مكبرات صوت </a:t>
            </a:r>
            <a:r>
              <a:rPr lang="ar-SA" dirty="0" err="1" smtClean="0"/>
              <a:t>و</a:t>
            </a:r>
            <a:r>
              <a:rPr lang="ar-SA" dirty="0" smtClean="0"/>
              <a:t> كارت فيديو </a:t>
            </a:r>
            <a:r>
              <a:rPr lang="en-US" dirty="0" smtClean="0"/>
              <a:t>Video Card .</a:t>
            </a:r>
          </a:p>
          <a:p>
            <a:pPr>
              <a:buNone/>
            </a:pPr>
            <a:endParaRPr lang="ar-SA" b="1" dirty="0" smtClean="0">
              <a:solidFill>
                <a:srgbClr val="FF0000"/>
              </a:solidFill>
              <a:effectLst>
                <a:outerShdw blurRad="38100" dist="38100" dir="2700000" algn="tl">
                  <a:srgbClr val="000000">
                    <a:alpha val="43137"/>
                  </a:srgbClr>
                </a:outerShdw>
              </a:effectLst>
            </a:endParaRPr>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0"/>
            <a:ext cx="8686800" cy="1295400"/>
          </a:xfrm>
        </p:spPr>
        <p:txBody>
          <a:bodyPr>
            <a:normAutofit/>
          </a:bodyPr>
          <a:lstStyle/>
          <a:p>
            <a:r>
              <a:rPr lang="ar-EG"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5</a:t>
            </a:r>
            <a:r>
              <a:rPr lang="ar-SA" b="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rPr>
              <a:t>-  برامج خدمة للمعلم</a:t>
            </a:r>
            <a:r>
              <a:rPr lang="ar-SA" b="1" dirty="0" smtClean="0"/>
              <a:t/>
            </a:r>
            <a:br>
              <a:rPr lang="ar-SA" b="1" dirty="0" smtClean="0"/>
            </a:br>
            <a:endParaRPr lang="ar-SA" dirty="0"/>
          </a:p>
        </p:txBody>
      </p:sp>
      <p:sp>
        <p:nvSpPr>
          <p:cNvPr id="3" name="عنصر نائب للمحتوى 2"/>
          <p:cNvSpPr>
            <a:spLocks noGrp="1"/>
          </p:cNvSpPr>
          <p:nvPr>
            <p:ph idx="1"/>
          </p:nvPr>
        </p:nvSpPr>
        <p:spPr/>
        <p:txBody>
          <a:bodyPr>
            <a:normAutofit fontScale="85000" lnSpcReduction="10000"/>
          </a:bodyPr>
          <a:lstStyle/>
          <a:p>
            <a:r>
              <a:rPr lang="ar-SA" dirty="0" smtClean="0"/>
              <a:t>ويطلق على هذا النوع البرامج "البرامج </a:t>
            </a:r>
            <a:r>
              <a:rPr lang="ar-SA" dirty="0" err="1" smtClean="0"/>
              <a:t>الفائدية</a:t>
            </a:r>
            <a:r>
              <a:rPr lang="ar-SA" dirty="0" smtClean="0"/>
              <a:t> للمعلم </a:t>
            </a:r>
            <a:r>
              <a:rPr lang="ar-SA" dirty="0" err="1" smtClean="0"/>
              <a:t>و</a:t>
            </a:r>
            <a:r>
              <a:rPr lang="ar-SA" dirty="0" smtClean="0"/>
              <a:t> إدارة الطالب" أو </a:t>
            </a:r>
            <a:r>
              <a:rPr lang="en-US" dirty="0" smtClean="0"/>
              <a:t>Teacher Utilities and Student Management Programs  </a:t>
            </a:r>
            <a:r>
              <a:rPr lang="ar-SA" dirty="0" smtClean="0"/>
              <a:t>فالمعلم يقضى الوقت الكثير </a:t>
            </a:r>
            <a:r>
              <a:rPr lang="ar-SA" dirty="0" err="1" smtClean="0"/>
              <a:t>فى</a:t>
            </a:r>
            <a:r>
              <a:rPr lang="ar-SA" dirty="0" smtClean="0"/>
              <a:t> عمل وتصحيح </a:t>
            </a:r>
            <a:r>
              <a:rPr lang="ar-SA" dirty="0" err="1" smtClean="0"/>
              <a:t>الإختبارات</a:t>
            </a:r>
            <a:r>
              <a:rPr lang="ar-SA" dirty="0" smtClean="0"/>
              <a:t> وإعداد خطة الدراسة وتنظيم أنشطة الطلاب ومراجعة الأعمال اليومية لذلك ظهرت العديد من البرامج </a:t>
            </a:r>
            <a:r>
              <a:rPr lang="ar-SA" dirty="0" err="1" smtClean="0"/>
              <a:t>التى</a:t>
            </a:r>
            <a:r>
              <a:rPr lang="ar-SA" dirty="0" smtClean="0"/>
              <a:t> يمكن أن تُزيح عن المعلم عناء القيام بالكثير من الأعمال وخاصة الروتينية منها ، فمنها ما </a:t>
            </a:r>
            <a:r>
              <a:rPr lang="ar-SA" dirty="0" err="1" smtClean="0"/>
              <a:t>ينوب</a:t>
            </a:r>
            <a:r>
              <a:rPr lang="ar-SA" dirty="0" smtClean="0"/>
              <a:t> عن المعلم </a:t>
            </a:r>
            <a:r>
              <a:rPr lang="ar-SA" dirty="0" err="1" smtClean="0"/>
              <a:t>فى</a:t>
            </a:r>
            <a:r>
              <a:rPr lang="ar-SA" dirty="0" smtClean="0"/>
              <a:t> إعداد </a:t>
            </a:r>
            <a:r>
              <a:rPr lang="ar-SA" dirty="0" err="1" smtClean="0"/>
              <a:t>الإختبارات</a:t>
            </a:r>
            <a:r>
              <a:rPr lang="ar-SA" dirty="0" smtClean="0"/>
              <a:t> أو إعداد كشوف الدرجات للطلاب أو تحديد مستويات الطلاب أو الصعوبات </a:t>
            </a:r>
            <a:r>
              <a:rPr lang="ar-SA" dirty="0" err="1" smtClean="0"/>
              <a:t>التى</a:t>
            </a:r>
            <a:r>
              <a:rPr lang="ar-SA" dirty="0" smtClean="0"/>
              <a:t> يواجهونها .</a:t>
            </a:r>
          </a:p>
          <a:p>
            <a:r>
              <a:rPr lang="ar-SA" b="1" dirty="0" smtClean="0"/>
              <a:t>المصدر</a:t>
            </a:r>
            <a:r>
              <a:rPr lang="ar-SA" dirty="0" smtClean="0"/>
              <a:t>: بحث محمود </a:t>
            </a:r>
            <a:r>
              <a:rPr lang="ar-SA" dirty="0" err="1" smtClean="0"/>
              <a:t>الفرماوى</a:t>
            </a:r>
            <a:r>
              <a:rPr lang="ar-SA" dirty="0" smtClean="0"/>
              <a:t> 2007 </a:t>
            </a:r>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85</TotalTime>
  <Words>634</Words>
  <Application>Microsoft Office PowerPoint</Application>
  <PresentationFormat>عرض على الشاشة (3:4)‏</PresentationFormat>
  <Paragraphs>66</Paragraphs>
  <Slides>40</Slides>
  <Notes>1</Notes>
  <HiddenSlides>0</HiddenSlides>
  <MMClips>0</MMClips>
  <ScaleCrop>false</ScaleCrop>
  <HeadingPairs>
    <vt:vector size="4" baseType="variant">
      <vt:variant>
        <vt:lpstr>سمة</vt:lpstr>
      </vt:variant>
      <vt:variant>
        <vt:i4>1</vt:i4>
      </vt:variant>
      <vt:variant>
        <vt:lpstr>عناوين الشرائح</vt:lpstr>
      </vt:variant>
      <vt:variant>
        <vt:i4>40</vt:i4>
      </vt:variant>
    </vt:vector>
  </HeadingPairs>
  <TitlesOfParts>
    <vt:vector size="41" baseType="lpstr">
      <vt:lpstr>رحلة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أولاً : البرامج المُعَلمة  Tutorial </vt:lpstr>
      <vt:lpstr> خصائص البرامج المعلمة :</vt:lpstr>
      <vt:lpstr> مميزات وعيوب البرامج المُعلمة :</vt:lpstr>
      <vt:lpstr>الشريحة 18</vt:lpstr>
      <vt:lpstr>ثانياً : برامج التدريب والمران  Drill and Practice</vt:lpstr>
      <vt:lpstr>الشريحة 20</vt:lpstr>
      <vt:lpstr> خصائص  برامج التدريب والمران</vt:lpstr>
      <vt:lpstr>الشريحة 22</vt:lpstr>
      <vt:lpstr> مميزات وعيوب برامج التدريب والمران </vt:lpstr>
      <vt:lpstr>ثالثاً : برامج المحاكاة  Simulation</vt:lpstr>
      <vt:lpstr>خصائص  برامج المحاكاة :</vt:lpstr>
      <vt:lpstr>مميزات وعيوب برامج المحاكاة :</vt:lpstr>
      <vt:lpstr>الشريحة 27</vt:lpstr>
      <vt:lpstr>4-  برامج الألعاب التعليمية  Instructional Games</vt:lpstr>
      <vt:lpstr>خصائص برامج الألعاب التعليمية :</vt:lpstr>
      <vt:lpstr> مميزات وعيوب برامج الألعاب التعليمية :</vt:lpstr>
      <vt:lpstr>الشريحة 31</vt:lpstr>
      <vt:lpstr>الشريحة 32</vt:lpstr>
      <vt:lpstr>الشريحة 33</vt:lpstr>
      <vt:lpstr>الشريحة 34</vt:lpstr>
      <vt:lpstr>الشريحة 35</vt:lpstr>
      <vt:lpstr>2-  البرامج التعليمية </vt:lpstr>
      <vt:lpstr>3- لغات البرمجة </vt:lpstr>
      <vt:lpstr>4- برامج العروض المتعددة </vt:lpstr>
      <vt:lpstr>الشريحة 39</vt:lpstr>
      <vt:lpstr>5-  برامج خدمة للمعلم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hh</dc:creator>
  <cp:lastModifiedBy>hh</cp:lastModifiedBy>
  <cp:revision>11</cp:revision>
  <dcterms:created xsi:type="dcterms:W3CDTF">2010-10-21T01:06:55Z</dcterms:created>
  <dcterms:modified xsi:type="dcterms:W3CDTF">2010-11-02T18:32:39Z</dcterms:modified>
</cp:coreProperties>
</file>