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2" r:id="rId1"/>
  </p:sldMasterIdLst>
  <p:sldIdLst>
    <p:sldId id="262" r:id="rId2"/>
    <p:sldId id="293" r:id="rId3"/>
    <p:sldId id="257" r:id="rId4"/>
    <p:sldId id="294" r:id="rId5"/>
    <p:sldId id="258" r:id="rId6"/>
    <p:sldId id="295" r:id="rId7"/>
    <p:sldId id="259" r:id="rId8"/>
    <p:sldId id="296" r:id="rId9"/>
    <p:sldId id="260" r:id="rId10"/>
    <p:sldId id="297" r:id="rId11"/>
    <p:sldId id="298" r:id="rId12"/>
    <p:sldId id="261" r:id="rId13"/>
    <p:sldId id="263"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80" d="100"/>
          <a:sy n="80" d="100"/>
        </p:scale>
        <p:origin x="-8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p:wedge/>
    <p:sndAc>
      <p:stSnd>
        <p:snd r:embed="rId1" name="chimes.wav" builtIn="1"/>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p:wedge/>
    <p:sndAc>
      <p:stSnd>
        <p:snd r:embed="rId1" name="chimes.wav" builtIn="1"/>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8" name="عنصر نائب لرقم الشريحة 7"/>
          <p:cNvSpPr>
            <a:spLocks noGrp="1"/>
          </p:cNvSpPr>
          <p:nvPr>
            <p:ph type="sldNum" sz="quarter" idx="11"/>
          </p:nvPr>
        </p:nvSpPr>
        <p:spPr/>
        <p:txBody>
          <a:bodyPr/>
          <a:lstStyle/>
          <a:p>
            <a:fld id="{0B34F065-1154-456A-91E3-76DE8E75E17B}" type="slidenum">
              <a:rPr lang="ar-SA" smtClean="0"/>
              <a:pPr/>
              <a:t>‹#›</a:t>
            </a:fld>
            <a:endParaRPr lang="ar-SA"/>
          </a:p>
        </p:txBody>
      </p:sp>
      <p:sp>
        <p:nvSpPr>
          <p:cNvPr id="9" name="عنصر نائب للتذييل 8"/>
          <p:cNvSpPr>
            <a:spLocks noGrp="1"/>
          </p:cNvSpPr>
          <p:nvPr>
            <p:ph type="ftr" sz="quarter" idx="12"/>
          </p:nvPr>
        </p:nvSpPr>
        <p:spPr/>
        <p:txBody>
          <a:bodyPr/>
          <a:lstStyle/>
          <a:p>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156448" y="6422064"/>
            <a:ext cx="762000" cy="365125"/>
          </a:xfrm>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1B8ABB09-4A1D-463E-8065-109CC2B7EFAA}" type="datetimeFigureOut">
              <a:rPr lang="ar-SA" smtClean="0"/>
              <a:pPr/>
              <a:t>21/05/1431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21/05/1431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transition>
    <p:wedge/>
    <p:sndAc>
      <p:stSnd>
        <p:snd r:embed="rId1" name="chimes.wav" builtIn="1"/>
      </p:stSnd>
    </p:sndAc>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عنوان، ونص، واثنان من ال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1143000"/>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sz="half" idx="1"/>
          </p:nvPr>
        </p:nvSpPr>
        <p:spPr>
          <a:xfrm>
            <a:off x="457200" y="1600200"/>
            <a:ext cx="4038600" cy="4495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quarter" idx="2"/>
          </p:nvPr>
        </p:nvSpPr>
        <p:spPr>
          <a:xfrm>
            <a:off x="4648200" y="1600200"/>
            <a:ext cx="4038600" cy="21717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محتوى 4"/>
          <p:cNvSpPr>
            <a:spLocks noGrp="1"/>
          </p:cNvSpPr>
          <p:nvPr>
            <p:ph sz="quarter" idx="3"/>
          </p:nvPr>
        </p:nvSpPr>
        <p:spPr>
          <a:xfrm>
            <a:off x="4648200" y="3924300"/>
            <a:ext cx="4038600" cy="21717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اريخ 5"/>
          <p:cNvSpPr>
            <a:spLocks noGrp="1"/>
          </p:cNvSpPr>
          <p:nvPr>
            <p:ph type="dt" sz="half" idx="10"/>
          </p:nvPr>
        </p:nvSpPr>
        <p:spPr>
          <a:xfrm>
            <a:off x="457200" y="6248400"/>
            <a:ext cx="2133600" cy="457200"/>
          </a:xfrm>
        </p:spPr>
        <p:txBody>
          <a:bodyPr/>
          <a:lstStyle>
            <a:lvl1pPr>
              <a:defRPr/>
            </a:lvl1pPr>
          </a:lstStyle>
          <a:p>
            <a:endParaRPr lang="en-US"/>
          </a:p>
        </p:txBody>
      </p:sp>
      <p:sp>
        <p:nvSpPr>
          <p:cNvPr id="7" name="عنصر نائب للتذييل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عنصر نائب لرقم الشريحة 7"/>
          <p:cNvSpPr>
            <a:spLocks noGrp="1"/>
          </p:cNvSpPr>
          <p:nvPr>
            <p:ph type="sldNum" sz="quarter" idx="12"/>
          </p:nvPr>
        </p:nvSpPr>
        <p:spPr>
          <a:xfrm>
            <a:off x="6553200" y="6248400"/>
            <a:ext cx="2133600" cy="457200"/>
          </a:xfrm>
        </p:spPr>
        <p:txBody>
          <a:bodyPr/>
          <a:lstStyle>
            <a:lvl1pPr>
              <a:defRPr/>
            </a:lvl1pPr>
          </a:lstStyle>
          <a:p>
            <a:fld id="{DCC9BAF4-B583-404B-9231-DE6AF515E2BD}" type="slidenum">
              <a:rPr lang="ar-EG"/>
              <a:pPr/>
              <a:t>‹#›</a:t>
            </a:fld>
            <a:endParaRPr lang="en-US"/>
          </a:p>
        </p:txBody>
      </p:sp>
    </p:spTree>
  </p:cSld>
  <p:clrMapOvr>
    <a:masterClrMapping/>
  </p:clrMapOvr>
  <p:transition>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57200" y="1600200"/>
            <a:ext cx="8229600" cy="4495800"/>
          </a:xfrm>
        </p:spPr>
        <p:txBody>
          <a:bodyPr/>
          <a:lstStyle/>
          <a:p>
            <a:endParaRPr lang="ar-SA"/>
          </a:p>
        </p:txBody>
      </p:sp>
      <p:sp>
        <p:nvSpPr>
          <p:cNvPr id="4" name="عنصر نائب للتاريخ 3"/>
          <p:cNvSpPr>
            <a:spLocks noGrp="1"/>
          </p:cNvSpPr>
          <p:nvPr>
            <p:ph type="dt" sz="half" idx="10"/>
          </p:nvPr>
        </p:nvSpPr>
        <p:spPr>
          <a:xfrm>
            <a:off x="457200" y="6248400"/>
            <a:ext cx="2133600" cy="457200"/>
          </a:xfrm>
        </p:spPr>
        <p:txBody>
          <a:bodyPr/>
          <a:lstStyle>
            <a:lvl1pPr>
              <a:defRPr/>
            </a:lvl1pPr>
          </a:lstStyle>
          <a:p>
            <a:endParaRPr lang="en-US"/>
          </a:p>
        </p:txBody>
      </p:sp>
      <p:sp>
        <p:nvSpPr>
          <p:cNvPr id="5" name="عنصر نائب للتذييل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عنصر نائب لرقم الشريحة 5"/>
          <p:cNvSpPr>
            <a:spLocks noGrp="1"/>
          </p:cNvSpPr>
          <p:nvPr>
            <p:ph type="sldNum" sz="quarter" idx="12"/>
          </p:nvPr>
        </p:nvSpPr>
        <p:spPr>
          <a:xfrm>
            <a:off x="6553200" y="6248400"/>
            <a:ext cx="2133600" cy="457200"/>
          </a:xfrm>
        </p:spPr>
        <p:txBody>
          <a:bodyPr/>
          <a:lstStyle>
            <a:lvl1pPr>
              <a:defRPr/>
            </a:lvl1pPr>
          </a:lstStyle>
          <a:p>
            <a:fld id="{5F4D770F-B0F9-4695-AB12-7DC541E03805}" type="slidenum">
              <a:rPr lang="ar-EG"/>
              <a:pPr/>
              <a:t>‹#›</a:t>
            </a:fld>
            <a:endParaRPr lang="en-US"/>
          </a:p>
        </p:txBody>
      </p:sp>
    </p:spTree>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B8ABB09-4A1D-463E-8065-109CC2B7EFAA}" type="datetimeFigureOut">
              <a:rPr lang="ar-SA" smtClean="0"/>
              <a:pPr/>
              <a:t>21/05/1431</a:t>
            </a:fld>
            <a:endParaRPr lang="ar-SA"/>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ar-SA"/>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B34F065-1154-456A-91E3-76DE8E75E17B}"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ransition>
    <p:wedge/>
    <p:sndAc>
      <p:stSnd>
        <p:snd r:embed="rId15" name="chimes.wav" builtIn="1"/>
      </p:stSnd>
    </p:sndAc>
  </p:transition>
  <p:timing>
    <p:tnLst>
      <p:par>
        <p:cTn id="1" dur="indefinite" restart="never" nodeType="tmRoot"/>
      </p:par>
    </p:tnLst>
  </p:timing>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85720" y="2214554"/>
            <a:ext cx="8572560" cy="3714776"/>
          </a:xfrm>
        </p:spPr>
        <p:txBody>
          <a:bodyPr>
            <a:normAutofit/>
          </a:bodyPr>
          <a:lstStyle/>
          <a:p>
            <a:pPr algn="ctr"/>
            <a:r>
              <a:rPr lang="ar-SA" dirty="0" smtClean="0"/>
              <a:t>الفصل الأول والثاني</a:t>
            </a:r>
            <a:br>
              <a:rPr lang="ar-SA" dirty="0" smtClean="0"/>
            </a:br>
            <a:r>
              <a:rPr lang="ar-SA" sz="2700" dirty="0" smtClean="0">
                <a:solidFill>
                  <a:srgbClr val="FFFF00"/>
                </a:solidFill>
              </a:rPr>
              <a:t>إعداد</a:t>
            </a:r>
            <a:r>
              <a:rPr lang="ar-SA" dirty="0" smtClean="0"/>
              <a:t/>
            </a:r>
            <a:br>
              <a:rPr lang="ar-SA" dirty="0" smtClean="0"/>
            </a:br>
            <a:r>
              <a:rPr lang="ar-SA" sz="2700" dirty="0" smtClean="0">
                <a:solidFill>
                  <a:schemeClr val="tx1"/>
                </a:solidFill>
              </a:rPr>
              <a:t>الدبلوم المهني شعبة مناهج وبرامج تعليم</a:t>
            </a:r>
            <a:br>
              <a:rPr lang="ar-SA" sz="2700" dirty="0" smtClean="0">
                <a:solidFill>
                  <a:schemeClr val="tx1"/>
                </a:solidFill>
              </a:rPr>
            </a:br>
            <a:r>
              <a:rPr lang="ar-SA" sz="2700" dirty="0" smtClean="0">
                <a:solidFill>
                  <a:srgbClr val="FFFF00"/>
                </a:solidFill>
              </a:rPr>
              <a:t>إشراف الدكتور</a:t>
            </a:r>
            <a:r>
              <a:rPr lang="ar-SA" sz="2700" dirty="0" smtClean="0">
                <a:solidFill>
                  <a:schemeClr val="tx1"/>
                </a:solidFill>
              </a:rPr>
              <a:t/>
            </a:r>
            <a:br>
              <a:rPr lang="ar-SA" sz="2700" dirty="0" smtClean="0">
                <a:solidFill>
                  <a:schemeClr val="tx1"/>
                </a:solidFill>
              </a:rPr>
            </a:br>
            <a:r>
              <a:rPr lang="ar-SA" sz="2700" dirty="0" smtClean="0">
                <a:solidFill>
                  <a:schemeClr val="tx1"/>
                </a:solidFill>
                <a:effectLst/>
              </a:rPr>
              <a:t>حسن هاشم </a:t>
            </a:r>
            <a:r>
              <a:rPr lang="ar-SA" sz="2700" dirty="0" err="1" smtClean="0">
                <a:solidFill>
                  <a:schemeClr val="tx1"/>
                </a:solidFill>
                <a:effectLst/>
              </a:rPr>
              <a:t>بلطية</a:t>
            </a:r>
            <a:endParaRPr lang="ar-SA" sz="2700" dirty="0">
              <a:solidFill>
                <a:schemeClr val="tx1"/>
              </a:solidFill>
              <a:effectLst/>
            </a:endParaRPr>
          </a:p>
        </p:txBody>
      </p:sp>
      <p:sp>
        <p:nvSpPr>
          <p:cNvPr id="3" name="عنوان فرعي 2"/>
          <p:cNvSpPr>
            <a:spLocks noGrp="1"/>
          </p:cNvSpPr>
          <p:nvPr>
            <p:ph type="subTitle" idx="1"/>
          </p:nvPr>
        </p:nvSpPr>
        <p:spPr>
          <a:xfrm>
            <a:off x="1571604" y="571480"/>
            <a:ext cx="6480048" cy="1857388"/>
          </a:xfrm>
        </p:spPr>
        <p:txBody>
          <a:bodyPr>
            <a:normAutofit/>
          </a:bodyPr>
          <a:lstStyle/>
          <a:p>
            <a:r>
              <a:rPr lang="ar-SA" sz="3200" b="1" dirty="0" smtClean="0"/>
              <a:t>ملخص كتاب التعلم الإلكتروني</a:t>
            </a:r>
          </a:p>
          <a:p>
            <a:pPr algn="ctr"/>
            <a:r>
              <a:rPr lang="ar-SA" sz="2400" b="1" dirty="0" smtClean="0">
                <a:solidFill>
                  <a:srgbClr val="FFFF00"/>
                </a:solidFill>
              </a:rPr>
              <a:t>للدكتور/حسن حسين زيتون</a:t>
            </a:r>
          </a:p>
          <a:p>
            <a:endParaRPr lang="ar-SA" sz="3200" b="1" dirty="0"/>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571472" y="285728"/>
            <a:ext cx="8286808" cy="714380"/>
          </a:xfrm>
          <a:prstGeom prst="roundRect">
            <a:avLst/>
          </a:prstGeom>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smtClean="0">
                <a:effectLst>
                  <a:glow rad="228600">
                    <a:schemeClr val="accent3">
                      <a:satMod val="175000"/>
                      <a:alpha val="40000"/>
                    </a:schemeClr>
                  </a:glow>
                </a:effectLst>
              </a:rPr>
              <a:t>أولا : مقدمات عن التعليم الإلكتروني </a:t>
            </a:r>
            <a:endParaRPr lang="ar-EG" sz="3200" b="1" dirty="0">
              <a:effectLst>
                <a:glow rad="228600">
                  <a:schemeClr val="accent3">
                    <a:satMod val="175000"/>
                    <a:alpha val="40000"/>
                  </a:schemeClr>
                </a:glow>
              </a:effectLst>
            </a:endParaRPr>
          </a:p>
        </p:txBody>
      </p:sp>
      <p:sp>
        <p:nvSpPr>
          <p:cNvPr id="5" name="مستطيل 4"/>
          <p:cNvSpPr/>
          <p:nvPr/>
        </p:nvSpPr>
        <p:spPr>
          <a:xfrm>
            <a:off x="214282" y="1305342"/>
            <a:ext cx="8715436" cy="5262979"/>
          </a:xfrm>
          <a:prstGeom prst="rect">
            <a:avLst/>
          </a:prstGeom>
        </p:spPr>
        <p:txBody>
          <a:bodyPr wrap="square">
            <a:spAutoFit/>
          </a:bodyPr>
          <a:lstStyle/>
          <a:p>
            <a:r>
              <a:rPr lang="ar-EG" sz="2800" b="1" dirty="0" smtClean="0">
                <a:solidFill>
                  <a:srgbClr val="FFFF00"/>
                </a:solidFill>
                <a:latin typeface="Arial" pitchFamily="34" charset="0"/>
                <a:cs typeface="Arial" pitchFamily="34" charset="0"/>
              </a:rPr>
              <a:t>1 – ذاع صيت مصطلح التعليم الإلكتروني في الأوساط التربوية وغيرها عام 2000م ، أي في العام الذي يفصل قرنين من الزمان ، القرن العشرين والقرن الجديد القرن الواحد والعشرين .</a:t>
            </a:r>
          </a:p>
          <a:p>
            <a:r>
              <a:rPr lang="ar-EG" sz="2800" b="1" dirty="0" smtClean="0">
                <a:solidFill>
                  <a:srgbClr val="FFFF00"/>
                </a:solidFill>
                <a:latin typeface="Arial" pitchFamily="34" charset="0"/>
                <a:cs typeface="Arial" pitchFamily="34" charset="0"/>
              </a:rPr>
              <a:t>2 –ترجم هذا المصطلح في الأدبيات العربية بلفظتين : الأولي هي (التعلم الإلكتروني ) والثاني هي (التعليم الإلكتروني ) ، وهذا الاختلاف في الترجمة يقودنا إلي خاطرة مؤداها : أن العرب اتفقوا علي ألا يتفقوا حتى في ترجمة هذا المصطلح .</a:t>
            </a:r>
          </a:p>
          <a:p>
            <a:r>
              <a:rPr lang="ar-EG" sz="2800" b="1" dirty="0" smtClean="0">
                <a:solidFill>
                  <a:srgbClr val="FFFF00"/>
                </a:solidFill>
                <a:latin typeface="Arial" pitchFamily="34" charset="0"/>
                <a:cs typeface="Arial" pitchFamily="34" charset="0"/>
              </a:rPr>
              <a:t>3–يكتب مصطلح التعليم الإلكتروني </a:t>
            </a:r>
            <a:r>
              <a:rPr lang="en-US" sz="2800" b="1" dirty="0" smtClean="0">
                <a:solidFill>
                  <a:srgbClr val="FFFF00"/>
                </a:solidFill>
                <a:latin typeface="Arial" pitchFamily="34" charset="0"/>
                <a:cs typeface="Arial" pitchFamily="34" charset="0"/>
              </a:rPr>
              <a:t>electronic learning</a:t>
            </a:r>
            <a:r>
              <a:rPr lang="ar-EG" sz="2800" b="1" dirty="0" smtClean="0">
                <a:solidFill>
                  <a:srgbClr val="FFFF00"/>
                </a:solidFill>
                <a:latin typeface="Arial" pitchFamily="34" charset="0"/>
                <a:cs typeface="Arial" pitchFamily="34" charset="0"/>
              </a:rPr>
              <a:t>اختصارا في أدبياته المنشورة بالإنجليزية هي:</a:t>
            </a:r>
          </a:p>
          <a:p>
            <a:r>
              <a:rPr lang="en-US" sz="2800" b="1" dirty="0" smtClean="0">
                <a:solidFill>
                  <a:srgbClr val="FFFF00"/>
                </a:solidFill>
                <a:latin typeface="Arial" pitchFamily="34" charset="0"/>
                <a:cs typeface="Arial" pitchFamily="34" charset="0"/>
              </a:rPr>
              <a:t> learning, </a:t>
            </a:r>
            <a:r>
              <a:rPr lang="en-US" sz="2800" b="1" dirty="0" err="1" smtClean="0">
                <a:solidFill>
                  <a:srgbClr val="FFFF00"/>
                </a:solidFill>
                <a:latin typeface="Arial" pitchFamily="34" charset="0"/>
                <a:cs typeface="Arial" pitchFamily="34" charset="0"/>
              </a:rPr>
              <a:t>elearning</a:t>
            </a:r>
            <a:r>
              <a:rPr lang="en-US" sz="2800" b="1" dirty="0" smtClean="0">
                <a:solidFill>
                  <a:srgbClr val="FFFF00"/>
                </a:solidFill>
                <a:latin typeface="Arial" pitchFamily="34" charset="0"/>
                <a:cs typeface="Arial" pitchFamily="34" charset="0"/>
              </a:rPr>
              <a:t> , E -learning)</a:t>
            </a:r>
            <a:r>
              <a:rPr lang="ar-EG" sz="2800" b="1" dirty="0" smtClean="0">
                <a:solidFill>
                  <a:srgbClr val="FFFF00"/>
                </a:solidFill>
                <a:latin typeface="Arial" pitchFamily="34" charset="0"/>
                <a:cs typeface="Arial" pitchFamily="34" charset="0"/>
              </a:rPr>
              <a:t> </a:t>
            </a:r>
            <a:r>
              <a:rPr lang="en-US" sz="2800" b="1" dirty="0" smtClean="0">
                <a:solidFill>
                  <a:srgbClr val="FFFF00"/>
                </a:solidFill>
                <a:latin typeface="Arial" pitchFamily="34" charset="0"/>
                <a:cs typeface="Arial" pitchFamily="34" charset="0"/>
              </a:rPr>
              <a:t>e”</a:t>
            </a:r>
            <a:r>
              <a:rPr lang="ar-EG" sz="2800" b="1" dirty="0" smtClean="0">
                <a:solidFill>
                  <a:srgbClr val="FFFF00"/>
                </a:solidFill>
                <a:latin typeface="Arial" pitchFamily="34" charset="0"/>
                <a:cs typeface="Arial" pitchFamily="34" charset="0"/>
              </a:rPr>
              <a:t> </a:t>
            </a:r>
            <a:r>
              <a:rPr lang="en-US" sz="2800" b="1" dirty="0" smtClean="0">
                <a:solidFill>
                  <a:srgbClr val="FFFF00"/>
                </a:solidFill>
                <a:latin typeface="Arial" pitchFamily="34" charset="0"/>
                <a:cs typeface="Arial" pitchFamily="34" charset="0"/>
              </a:rPr>
              <a:t>(e- learning, “</a:t>
            </a:r>
            <a:r>
              <a:rPr lang="ar-EG" sz="2800" b="1" dirty="0" smtClean="0">
                <a:solidFill>
                  <a:srgbClr val="FFFF00"/>
                </a:solidFill>
                <a:latin typeface="Arial" pitchFamily="34" charset="0"/>
                <a:cs typeface="Arial" pitchFamily="34" charset="0"/>
              </a:rPr>
              <a:t> والصيغة الأولي هي الأكثر شيوعا في الأدبيات .ولعلك لاحظت أن جميع هذه الصيغ تبدأ بحرف </a:t>
            </a:r>
            <a:r>
              <a:rPr lang="en-US" sz="2800" b="1" dirty="0" smtClean="0">
                <a:solidFill>
                  <a:srgbClr val="FFFF00"/>
                </a:solidFill>
                <a:latin typeface="Arial" pitchFamily="34" charset="0"/>
                <a:cs typeface="Arial" pitchFamily="34" charset="0"/>
              </a:rPr>
              <a:t>“e”</a:t>
            </a:r>
            <a:r>
              <a:rPr lang="ar-EG" sz="2800" b="1" dirty="0" smtClean="0">
                <a:solidFill>
                  <a:srgbClr val="FFFF00"/>
                </a:solidFill>
                <a:latin typeface="Arial" pitchFamily="34" charset="0"/>
                <a:cs typeface="Arial" pitchFamily="34" charset="0"/>
              </a:rPr>
              <a:t> وهو يرمز لكلمة </a:t>
            </a:r>
            <a:r>
              <a:rPr lang="en-US" sz="2800" b="1" dirty="0" smtClean="0">
                <a:solidFill>
                  <a:srgbClr val="FFFF00"/>
                </a:solidFill>
                <a:latin typeface="Arial" pitchFamily="34" charset="0"/>
                <a:cs typeface="Arial" pitchFamily="34" charset="0"/>
              </a:rPr>
              <a:t>electronic</a:t>
            </a:r>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9144000" cy="6858000"/>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r>
              <a:rPr lang="ar-EG" sz="2800" b="1" dirty="0" smtClean="0">
                <a:solidFill>
                  <a:srgbClr val="002060"/>
                </a:solidFill>
                <a:latin typeface="Arial" pitchFamily="34" charset="0"/>
                <a:cs typeface="Arial" pitchFamily="34" charset="0"/>
              </a:rPr>
              <a:t>4</a:t>
            </a:r>
            <a:r>
              <a:rPr lang="ar-EG" sz="2800" b="1" dirty="0" smtClean="0">
                <a:solidFill>
                  <a:srgbClr val="002060"/>
                </a:solidFill>
                <a:latin typeface="Arial" pitchFamily="34" charset="0"/>
                <a:cs typeface="Arial" pitchFamily="34" charset="0"/>
              </a:rPr>
              <a:t>– ثمة مقولات قد وردت في هذه الأدبيات ترجح أن وضع حرف </a:t>
            </a:r>
            <a:r>
              <a:rPr lang="en-US" sz="2800" b="1" dirty="0" smtClean="0">
                <a:solidFill>
                  <a:srgbClr val="002060"/>
                </a:solidFill>
                <a:latin typeface="Arial" pitchFamily="34" charset="0"/>
                <a:cs typeface="Arial" pitchFamily="34" charset="0"/>
              </a:rPr>
              <a:t>“e”</a:t>
            </a:r>
            <a:r>
              <a:rPr lang="ar-EG" sz="2800" b="1" dirty="0" smtClean="0">
                <a:solidFill>
                  <a:srgbClr val="002060"/>
                </a:solidFill>
                <a:latin typeface="Arial" pitchFamily="34" charset="0"/>
                <a:cs typeface="Arial" pitchFamily="34" charset="0"/>
              </a:rPr>
              <a:t> المشار إليها أعلاه قبل كلمة </a:t>
            </a:r>
            <a:r>
              <a:rPr lang="en-US" sz="2800" b="1" dirty="0" smtClean="0">
                <a:solidFill>
                  <a:srgbClr val="002060"/>
                </a:solidFill>
                <a:latin typeface="Arial" pitchFamily="34" charset="0"/>
                <a:cs typeface="Arial" pitchFamily="34" charset="0"/>
              </a:rPr>
              <a:t>“learning”</a:t>
            </a:r>
            <a:r>
              <a:rPr lang="ar-EG" sz="2800" b="1" dirty="0" smtClean="0">
                <a:solidFill>
                  <a:srgbClr val="002060"/>
                </a:solidFill>
                <a:latin typeface="Arial" pitchFamily="34" charset="0"/>
                <a:cs typeface="Arial" pitchFamily="34" charset="0"/>
              </a:rPr>
              <a:t>قد جاء تأسيسا بتضمن هذا الحرف في عديد من الألفاظ المعاصرة .</a:t>
            </a:r>
          </a:p>
          <a:p>
            <a:r>
              <a:rPr lang="ar-EG" sz="2800" b="1" dirty="0" smtClean="0">
                <a:solidFill>
                  <a:srgbClr val="002060"/>
                </a:solidFill>
                <a:latin typeface="Arial" pitchFamily="34" charset="0"/>
                <a:cs typeface="Arial" pitchFamily="34" charset="0"/>
              </a:rPr>
              <a:t>5 –يسمي التعليم الإلكتروني في بعض أدبيات هذا النمط من التعليم بميسمات أخري من أشهرها التعليم الرقمي، التعليم الذكي ، التعلم الافتراضي .</a:t>
            </a:r>
          </a:p>
          <a:p>
            <a:r>
              <a:rPr lang="ar-EG" sz="2800" b="1" dirty="0" smtClean="0">
                <a:solidFill>
                  <a:srgbClr val="002060"/>
                </a:solidFill>
                <a:latin typeface="Arial" pitchFamily="34" charset="0"/>
                <a:cs typeface="Arial" pitchFamily="34" charset="0"/>
              </a:rPr>
              <a:t>6 – الشعار الأكثر رواجا للتعليم الإلكتروني هو : في أي وقت ، وفي أي مكان ، وبأي سبيل (وسيط )، وبأي سرعة </a:t>
            </a:r>
          </a:p>
          <a:p>
            <a:r>
              <a:rPr lang="ar-EG" sz="2800" b="1" dirty="0" smtClean="0">
                <a:solidFill>
                  <a:srgbClr val="002060"/>
                </a:solidFill>
                <a:latin typeface="Arial" pitchFamily="34" charset="0"/>
                <a:cs typeface="Arial" pitchFamily="34" charset="0"/>
              </a:rPr>
              <a:t>7 – اختلف الروايات حول جذور أو أصول التعليم الإلكتروني فهناك من يري أن جذور التعليم الإلكتروني الأولي هي التعلم البرنامجي الذي ظهر في نهاية الخمسينات .</a:t>
            </a:r>
          </a:p>
          <a:p>
            <a:r>
              <a:rPr lang="ar-EG" sz="2800" b="1" dirty="0" smtClean="0">
                <a:solidFill>
                  <a:srgbClr val="002060"/>
                </a:solidFill>
                <a:latin typeface="Arial" pitchFamily="34" charset="0"/>
                <a:cs typeface="Arial" pitchFamily="34" charset="0"/>
              </a:rPr>
              <a:t>8 –التعلم الإلكتروني ليس هو نمط التعليم الوحيد علي الساحة في عالم اليوم ، فهناك أنماط أخري من التعليم    </a:t>
            </a:r>
          </a:p>
        </p:txBody>
      </p:sp>
      <p:sp>
        <p:nvSpPr>
          <p:cNvPr id="8" name="مخطط انسيابي: رابط خارج الصفحة 7"/>
          <p:cNvSpPr/>
          <p:nvPr/>
        </p:nvSpPr>
        <p:spPr>
          <a:xfrm flipV="1">
            <a:off x="0"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1" name="مخطط انسيابي: رابط خارج الصفحة 10"/>
          <p:cNvSpPr/>
          <p:nvPr/>
        </p:nvSpPr>
        <p:spPr>
          <a:xfrm flipV="1">
            <a:off x="8429652"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2" name="مخطط انسيابي: رابط خارج الصفحة 11"/>
          <p:cNvSpPr/>
          <p:nvPr/>
        </p:nvSpPr>
        <p:spPr>
          <a:xfrm>
            <a:off x="8429652" y="0"/>
            <a:ext cx="714348" cy="571504"/>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3" name="مخطط انسيابي: رابط خارج الصفحة 12"/>
          <p:cNvSpPr/>
          <p:nvPr/>
        </p:nvSpPr>
        <p:spPr>
          <a:xfrm>
            <a:off x="0" y="0"/>
            <a:ext cx="714348" cy="571504"/>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785786" y="285728"/>
            <a:ext cx="8143932" cy="714356"/>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rgbClr val="FF0000"/>
                </a:solidFill>
                <a:effectLst>
                  <a:glow rad="228600">
                    <a:schemeClr val="accent3">
                      <a:satMod val="175000"/>
                      <a:alpha val="40000"/>
                    </a:schemeClr>
                  </a:glow>
                </a:effectLst>
              </a:rPr>
              <a:t>ثانيا :جوهريات عن معني التعليم الإلكتروني</a:t>
            </a:r>
          </a:p>
        </p:txBody>
      </p:sp>
      <p:sp>
        <p:nvSpPr>
          <p:cNvPr id="5" name="مستطيل 4"/>
          <p:cNvSpPr/>
          <p:nvPr/>
        </p:nvSpPr>
        <p:spPr>
          <a:xfrm>
            <a:off x="0" y="1142984"/>
            <a:ext cx="9001156" cy="4708981"/>
          </a:xfrm>
          <a:prstGeom prst="rect">
            <a:avLst/>
          </a:prstGeom>
        </p:spPr>
        <p:txBody>
          <a:bodyPr wrap="square">
            <a:spAutoFit/>
          </a:bodyPr>
          <a:lstStyle/>
          <a:p>
            <a:r>
              <a:rPr lang="ar-EG" sz="2000" b="1" dirty="0" smtClean="0"/>
              <a:t>– لا يوجد معني أو تعريف واحد متفق عليه لمصطلح التعليم الإلكتروني في أدبيات هذا النمط من التعليم ، إذ يوجد عشرات من التعريفات المتنوعة والمتباينة له ، الأمر الذي حدا بالبعض إلي إدعاء القول أنه يوجد عدد من المعاني للتعليم الإلكتروني .</a:t>
            </a:r>
          </a:p>
          <a:p>
            <a:r>
              <a:rPr lang="ar-EG" sz="2000" b="1" dirty="0" smtClean="0"/>
              <a:t>2 –أن الغالبية العظمي من المعاني المطروحة للتعليم الإلكتروني في تلك الأدبيات تبدو متداخلة ومشوشة ويصعب الإمساك بتلابيبها ، أي اختلط فيها الحابل بالنابل وذلك دفع بعضهم إلي أن يطلق هذا الخلط في فهم التعليم الإلكتروني .</a:t>
            </a:r>
          </a:p>
          <a:p>
            <a:r>
              <a:rPr lang="ar-EG" sz="2000" b="1" dirty="0" smtClean="0"/>
              <a:t>3 –أن معني التعليم الإلكتروني ما زال في تطور التكوين ولم يستقر بعد علي حال وهو في حالة تعديل مستمر نظرا لارتباطه بتكنولوجيات التعليم التي تنمو وتتطور يوما بعد آخر .</a:t>
            </a:r>
          </a:p>
          <a:p>
            <a:r>
              <a:rPr lang="ar-EG" sz="2000" b="1" dirty="0" smtClean="0"/>
              <a:t>4 –يوجد عديد من وجهات النظر في تعريف التعليم الإلكتروني رأينا استعراضها وتفصيلها بغرض تبيان ما بينها من تباين وتداخل وذلك تمهيدا لطرح رؤيتنا حول معني التعليم الإلكتروني . ولقد حصرنا وجهات النظر في </a:t>
            </a:r>
            <a:r>
              <a:rPr lang="ar-EG" sz="2000" b="1" dirty="0" err="1" smtClean="0"/>
              <a:t>الثمان</a:t>
            </a:r>
            <a:r>
              <a:rPr lang="ar-EG" sz="2000" b="1" dirty="0" smtClean="0"/>
              <a:t> التالية : </a:t>
            </a:r>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dirty="0" smtClean="0"/>
          </a:p>
          <a:p>
            <a:r>
              <a:rPr lang="ar-EG" b="1" dirty="0" smtClean="0">
                <a:solidFill>
                  <a:srgbClr val="FFFF00"/>
                </a:solidFill>
              </a:rPr>
              <a:t>يري أصحابها أن التعليم الإلكتروني هو التعليم الذي يستخدم فيه الكمبيوتر وبرمجياته وشبكات الكمبيوتر التعليم الإلكتروني هو التعليم باستخدام الحاسبات الآلية وبرمجياتها المختلفة سواء علي شبكات مغلقة (محلية) أو شبكات مشتركة أو شبكات الإنترنت .</a:t>
            </a:r>
          </a:p>
          <a:p>
            <a:r>
              <a:rPr lang="ar-EG" dirty="0" smtClean="0">
                <a:solidFill>
                  <a:srgbClr val="FFFF00"/>
                </a:solidFill>
              </a:rPr>
              <a:t> </a:t>
            </a:r>
          </a:p>
          <a:p>
            <a:endParaRPr lang="ar-EG" dirty="0" smtClean="0"/>
          </a:p>
          <a:p>
            <a:r>
              <a:rPr lang="ar-EG" b="1" dirty="0" smtClean="0">
                <a:solidFill>
                  <a:srgbClr val="FFFF00"/>
                </a:solidFill>
              </a:rPr>
              <a:t>ويعتقد أصحابها أن التعليم الإلكتروني : هو التعليم الذي يتم من خلال شبكة الإنترنت وتقنياتها أو أدواتها (تطبيقاتها ): الويب </a:t>
            </a:r>
            <a:r>
              <a:rPr lang="en-US" b="1" dirty="0" smtClean="0">
                <a:solidFill>
                  <a:srgbClr val="FFFF00"/>
                </a:solidFill>
              </a:rPr>
              <a:t>www</a:t>
            </a:r>
            <a:r>
              <a:rPr lang="ar-EG" b="1" dirty="0" smtClean="0">
                <a:solidFill>
                  <a:srgbClr val="FFFF00"/>
                </a:solidFill>
              </a:rPr>
              <a:t>، البريد الإلكتروني ، مؤتمرات الفيديو .... الخ ) .</a:t>
            </a:r>
            <a:r>
              <a:rPr lang="en-US" b="1" dirty="0" smtClean="0">
                <a:solidFill>
                  <a:srgbClr val="FFFF00"/>
                </a:solidFill>
              </a:rPr>
              <a:t> </a:t>
            </a:r>
            <a:endParaRPr lang="ar-EG" b="1" dirty="0" smtClean="0">
              <a:solidFill>
                <a:srgbClr val="FFFF00"/>
              </a:solidFill>
            </a:endParaRPr>
          </a:p>
          <a:p>
            <a:endParaRPr lang="ar-EG" dirty="0" smtClean="0"/>
          </a:p>
          <a:p>
            <a:endParaRPr lang="ar-EG" dirty="0" smtClean="0"/>
          </a:p>
          <a:p>
            <a:r>
              <a:rPr lang="ar-EG" b="1" dirty="0" smtClean="0">
                <a:solidFill>
                  <a:srgbClr val="FFFF00"/>
                </a:solidFill>
              </a:rPr>
              <a:t>ويعتبر أصحابها أن التعلم الإلكتروني هو التعلم الذي يتم من خلال توظيف شبكات الكمبيوتر </a:t>
            </a:r>
            <a:r>
              <a:rPr lang="en-US" b="1" dirty="0" smtClean="0">
                <a:solidFill>
                  <a:srgbClr val="FFFF00"/>
                </a:solidFill>
              </a:rPr>
              <a:t>computer networks </a:t>
            </a:r>
            <a:r>
              <a:rPr lang="ar-EG" b="1" dirty="0" smtClean="0">
                <a:solidFill>
                  <a:srgbClr val="FFFF00"/>
                </a:solidFill>
              </a:rPr>
              <a:t>وتقنياتها  في إحداث التعلم ومنها الشبكة المحلية </a:t>
            </a:r>
            <a:r>
              <a:rPr lang="en-US" b="1" dirty="0" smtClean="0">
                <a:solidFill>
                  <a:srgbClr val="FFFF00"/>
                </a:solidFill>
              </a:rPr>
              <a:t>lan</a:t>
            </a:r>
            <a:r>
              <a:rPr lang="ar-EG" b="1" dirty="0" smtClean="0">
                <a:solidFill>
                  <a:srgbClr val="FFFF00"/>
                </a:solidFill>
              </a:rPr>
              <a:t> ، والإنترنت .</a:t>
            </a:r>
          </a:p>
          <a:p>
            <a:endParaRPr lang="ar-EG" b="1" dirty="0" smtClean="0">
              <a:solidFill>
                <a:srgbClr val="FFFF00"/>
              </a:solidFill>
            </a:endParaRPr>
          </a:p>
          <a:p>
            <a:endParaRPr lang="en-US" b="1" dirty="0" smtClean="0"/>
          </a:p>
          <a:p>
            <a:endParaRPr lang="ar-EG" b="1" dirty="0" smtClean="0"/>
          </a:p>
          <a:p>
            <a:r>
              <a:rPr lang="ar-EG" b="1" dirty="0" smtClean="0"/>
              <a:t> </a:t>
            </a:r>
            <a:endParaRPr lang="ar-EG" b="1" dirty="0"/>
          </a:p>
        </p:txBody>
      </p:sp>
      <p:sp>
        <p:nvSpPr>
          <p:cNvPr id="11" name="مستطيل مستدير الزوايا 10"/>
          <p:cNvSpPr/>
          <p:nvPr/>
        </p:nvSpPr>
        <p:spPr>
          <a:xfrm>
            <a:off x="428596" y="285728"/>
            <a:ext cx="857256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الأولي </a:t>
            </a:r>
          </a:p>
        </p:txBody>
      </p:sp>
      <p:sp>
        <p:nvSpPr>
          <p:cNvPr id="12" name="مستطيل مستدير الزوايا 11"/>
          <p:cNvSpPr/>
          <p:nvPr/>
        </p:nvSpPr>
        <p:spPr>
          <a:xfrm>
            <a:off x="428596" y="2214554"/>
            <a:ext cx="8715404" cy="428628"/>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الثانية  </a:t>
            </a:r>
          </a:p>
        </p:txBody>
      </p:sp>
      <p:sp>
        <p:nvSpPr>
          <p:cNvPr id="15" name="مخطط انسيابي: رابط خارج الصفحة 14"/>
          <p:cNvSpPr/>
          <p:nvPr/>
        </p:nvSpPr>
        <p:spPr>
          <a:xfrm flipV="1">
            <a:off x="0"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6" name="مخطط انسيابي: رابط خارج الصفحة 15"/>
          <p:cNvSpPr/>
          <p:nvPr/>
        </p:nvSpPr>
        <p:spPr>
          <a:xfrm flipV="1">
            <a:off x="8429652"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9" name="مستطيل مستدير الزوايا 18"/>
          <p:cNvSpPr/>
          <p:nvPr/>
        </p:nvSpPr>
        <p:spPr>
          <a:xfrm>
            <a:off x="285720" y="3286124"/>
            <a:ext cx="8715436" cy="49054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الثالثة </a:t>
            </a:r>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571472" y="142852"/>
            <a:ext cx="8143932" cy="49054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الرابعة  </a:t>
            </a:r>
          </a:p>
        </p:txBody>
      </p:sp>
      <p:sp>
        <p:nvSpPr>
          <p:cNvPr id="5" name="مستطيل 4"/>
          <p:cNvSpPr/>
          <p:nvPr/>
        </p:nvSpPr>
        <p:spPr>
          <a:xfrm>
            <a:off x="0" y="857232"/>
            <a:ext cx="9001156" cy="1600438"/>
          </a:xfrm>
          <a:prstGeom prst="rect">
            <a:avLst/>
          </a:prstGeom>
        </p:spPr>
        <p:txBody>
          <a:bodyPr wrap="square">
            <a:spAutoFit/>
          </a:bodyPr>
          <a:lstStyle/>
          <a:p>
            <a:endParaRPr lang="ar-EG" dirty="0" smtClean="0"/>
          </a:p>
          <a:p>
            <a:r>
              <a:rPr lang="ar-EG" sz="2000" b="1" dirty="0" smtClean="0">
                <a:solidFill>
                  <a:srgbClr val="FFFF00"/>
                </a:solidFill>
              </a:rPr>
              <a:t>وينظر أصحابها للتعلم الإلكتروني علي أنه التعلم الذي يتم عند بعد : أي يكون الطالب بعيدا مكانيا  - وربما </a:t>
            </a:r>
            <a:r>
              <a:rPr lang="ar-EG" sz="2000" b="1" dirty="0" err="1" smtClean="0">
                <a:solidFill>
                  <a:srgbClr val="FFFF00"/>
                </a:solidFill>
              </a:rPr>
              <a:t>زمانيا</a:t>
            </a:r>
            <a:r>
              <a:rPr lang="ar-EG" sz="2000" b="1" dirty="0" smtClean="0">
                <a:solidFill>
                  <a:srgbClr val="FFFF00"/>
                </a:solidFill>
              </a:rPr>
              <a:t> – عن المعلم ويسد هذا البعد باستخدام تكنولوجيا الاتصال والمعلومات الحديثة ( الإنترنت ، القنوات الفضائية ، الهاتف .... الخ ) .</a:t>
            </a:r>
            <a:endParaRPr lang="ar-EG" sz="2000" b="1" dirty="0" smtClean="0">
              <a:solidFill>
                <a:srgbClr val="FFFF00"/>
              </a:solidFill>
            </a:endParaRPr>
          </a:p>
        </p:txBody>
      </p:sp>
      <p:sp>
        <p:nvSpPr>
          <p:cNvPr id="6" name="مستطيل مستدير الزوايا 5"/>
          <p:cNvSpPr/>
          <p:nvPr/>
        </p:nvSpPr>
        <p:spPr>
          <a:xfrm>
            <a:off x="214282" y="2500306"/>
            <a:ext cx="8715436" cy="49054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الخامسة  </a:t>
            </a:r>
          </a:p>
        </p:txBody>
      </p:sp>
      <p:sp>
        <p:nvSpPr>
          <p:cNvPr id="7" name="مستطيل 6"/>
          <p:cNvSpPr/>
          <p:nvPr/>
        </p:nvSpPr>
        <p:spPr>
          <a:xfrm>
            <a:off x="0" y="3214686"/>
            <a:ext cx="9001156" cy="1938992"/>
          </a:xfrm>
          <a:prstGeom prst="rect">
            <a:avLst/>
          </a:prstGeom>
        </p:spPr>
        <p:txBody>
          <a:bodyPr wrap="square">
            <a:spAutoFit/>
          </a:bodyPr>
          <a:lstStyle/>
          <a:p>
            <a:r>
              <a:rPr lang="ar-EG" sz="2000" b="1" dirty="0" smtClean="0">
                <a:solidFill>
                  <a:srgbClr val="FFFF00"/>
                </a:solidFill>
              </a:rPr>
              <a:t>وينظر القائلون </a:t>
            </a:r>
            <a:r>
              <a:rPr lang="ar-EG" sz="2000" b="1" dirty="0" err="1" smtClean="0">
                <a:solidFill>
                  <a:srgbClr val="FFFF00"/>
                </a:solidFill>
              </a:rPr>
              <a:t>بها</a:t>
            </a:r>
            <a:r>
              <a:rPr lang="ar-EG" sz="2000" b="1" dirty="0" smtClean="0">
                <a:solidFill>
                  <a:srgbClr val="FFFF00"/>
                </a:solidFill>
              </a:rPr>
              <a:t> إلي التعلم الإلكتروني علي أنه التعلم الذي يتم بالاستعانة بالتكنولوجيا ( أو الأنظمة ) الرقمية </a:t>
            </a:r>
            <a:endParaRPr lang="en-US" sz="2000" b="1" dirty="0" smtClean="0">
              <a:solidFill>
                <a:srgbClr val="FFFF00"/>
              </a:solidFill>
            </a:endParaRPr>
          </a:p>
          <a:p>
            <a:r>
              <a:rPr lang="en-US" sz="2000" b="1" dirty="0" smtClean="0">
                <a:solidFill>
                  <a:srgbClr val="FFFF00"/>
                </a:solidFill>
              </a:rPr>
              <a:t> Digital technology </a:t>
            </a:r>
            <a:r>
              <a:rPr lang="ar-EG" sz="2000" b="1" dirty="0" smtClean="0">
                <a:solidFill>
                  <a:srgbClr val="FFFF00"/>
                </a:solidFill>
              </a:rPr>
              <a:t>،(الأقراص المدمجة </a:t>
            </a:r>
            <a:r>
              <a:rPr lang="en-US" sz="2000" b="1" dirty="0" smtClean="0">
                <a:solidFill>
                  <a:srgbClr val="FFFF00"/>
                </a:solidFill>
              </a:rPr>
              <a:t>CD</a:t>
            </a:r>
            <a:r>
              <a:rPr lang="ar-EG" sz="2000" b="1" dirty="0" smtClean="0">
                <a:solidFill>
                  <a:srgbClr val="FFFF00"/>
                </a:solidFill>
              </a:rPr>
              <a:t>،الكتب الالكترونية  </a:t>
            </a:r>
            <a:r>
              <a:rPr lang="en-US" sz="2000" b="1" dirty="0" smtClean="0">
                <a:solidFill>
                  <a:srgbClr val="FFFF00"/>
                </a:solidFill>
              </a:rPr>
              <a:t>E -Books</a:t>
            </a:r>
            <a:r>
              <a:rPr lang="ar-EG" sz="2000" b="1" dirty="0" smtClean="0">
                <a:solidFill>
                  <a:srgbClr val="FFFF00"/>
                </a:solidFill>
              </a:rPr>
              <a:t>،المقررات الإلكترونية </a:t>
            </a:r>
            <a:r>
              <a:rPr lang="en-US" sz="2000" b="1" dirty="0" smtClean="0">
                <a:solidFill>
                  <a:srgbClr val="FFFF00"/>
                </a:solidFill>
              </a:rPr>
              <a:t>(…..E –Courses</a:t>
            </a:r>
          </a:p>
          <a:p>
            <a:endParaRPr lang="en-US" sz="2000" b="1" dirty="0" smtClean="0">
              <a:solidFill>
                <a:srgbClr val="FFFF00"/>
              </a:solidFill>
            </a:endParaRPr>
          </a:p>
          <a:p>
            <a:r>
              <a:rPr lang="en-US" sz="2000" b="1" dirty="0" smtClean="0">
                <a:solidFill>
                  <a:srgbClr val="FFFF00"/>
                </a:solidFill>
              </a:rPr>
              <a:t> </a:t>
            </a:r>
            <a:endParaRPr lang="ar-SA" sz="2000" b="1" dirty="0">
              <a:solidFill>
                <a:srgbClr val="FFFF00"/>
              </a:solidFill>
            </a:endParaRPr>
          </a:p>
        </p:txBody>
      </p:sp>
      <p:sp>
        <p:nvSpPr>
          <p:cNvPr id="8" name="مستطيل مستدير الزوايا 7"/>
          <p:cNvSpPr/>
          <p:nvPr/>
        </p:nvSpPr>
        <p:spPr>
          <a:xfrm>
            <a:off x="428596" y="5643578"/>
            <a:ext cx="8501122" cy="49054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السادسة </a:t>
            </a:r>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9144000" cy="6858000"/>
          </a:xfrm>
          <a:prstGeom prst="rect">
            <a:avLst/>
          </a:prstGeom>
        </p:spPr>
        <p:style>
          <a:lnRef idx="0">
            <a:schemeClr val="dk1"/>
          </a:lnRef>
          <a:fillRef idx="3">
            <a:schemeClr val="dk1"/>
          </a:fillRef>
          <a:effectRef idx="3">
            <a:schemeClr val="dk1"/>
          </a:effectRef>
          <a:fontRef idx="minor">
            <a:schemeClr val="lt1"/>
          </a:fontRef>
        </p:style>
        <p:txBody>
          <a:bodyPr rtlCol="1" anchor="ctr"/>
          <a:lstStyle/>
          <a:p>
            <a:r>
              <a:rPr lang="ar-EG" b="1" dirty="0" smtClean="0">
                <a:solidFill>
                  <a:srgbClr val="FFFF00"/>
                </a:solidFill>
              </a:rPr>
              <a:t>ويعتنق </a:t>
            </a:r>
            <a:r>
              <a:rPr lang="ar-EG" b="1" dirty="0" smtClean="0">
                <a:solidFill>
                  <a:srgbClr val="FFFF00"/>
                </a:solidFill>
              </a:rPr>
              <a:t>أصحاب هذه الفكرة فكرة أن التعلم الإلكتروني : هو التعلم الذي يتم بواسطة تقنيات المعلومات والاتصالات  -</a:t>
            </a:r>
            <a:r>
              <a:rPr lang="en-US" b="1" dirty="0" smtClean="0">
                <a:solidFill>
                  <a:srgbClr val="FFFF00"/>
                </a:solidFill>
              </a:rPr>
              <a:t> (ICT)information and communi</a:t>
            </a:r>
            <a:r>
              <a:rPr lang="ar-EG" b="1" dirty="0" smtClean="0">
                <a:solidFill>
                  <a:srgbClr val="FFFF00"/>
                </a:solidFill>
              </a:rPr>
              <a:t> </a:t>
            </a:r>
            <a:r>
              <a:rPr lang="en-US" b="1" dirty="0" smtClean="0">
                <a:solidFill>
                  <a:srgbClr val="FFFF00"/>
                </a:solidFill>
              </a:rPr>
              <a:t>cation technology </a:t>
            </a:r>
            <a:r>
              <a:rPr lang="ar-EG" b="1" dirty="0" smtClean="0">
                <a:solidFill>
                  <a:srgbClr val="FFFF00"/>
                </a:solidFill>
              </a:rPr>
              <a:t>الحديثة(الكمبيوتر وشبكاته ، القنوات الفضائية ...الخ )</a:t>
            </a:r>
          </a:p>
          <a:p>
            <a:endParaRPr lang="ar-EG" dirty="0" smtClean="0"/>
          </a:p>
          <a:p>
            <a:endParaRPr lang="ar-EG" dirty="0" smtClean="0"/>
          </a:p>
          <a:p>
            <a:endParaRPr lang="ar-EG" dirty="0" smtClean="0"/>
          </a:p>
          <a:p>
            <a:r>
              <a:rPr lang="ar-EG" sz="2000" dirty="0" smtClean="0">
                <a:solidFill>
                  <a:srgbClr val="FFFF00"/>
                </a:solidFill>
              </a:rPr>
              <a:t>ويعتقد أصحابها أن التعلم الإلكتروني ما هو إلا التعلم الافتراضي </a:t>
            </a:r>
            <a:r>
              <a:rPr lang="en-US" sz="2000" dirty="0" smtClean="0">
                <a:solidFill>
                  <a:srgbClr val="FFFF00"/>
                </a:solidFill>
              </a:rPr>
              <a:t>vritual learning</a:t>
            </a:r>
            <a:r>
              <a:rPr lang="ar-EG" sz="2000" dirty="0" smtClean="0">
                <a:solidFill>
                  <a:srgbClr val="FFFF00"/>
                </a:solidFill>
              </a:rPr>
              <a:t>، أي التعلم الذي يتم في بيئة التعلم التقليدية ، أي التعلم الذي يتم في بيئة افتراضية (الصف الافتراضي ) وليس في بيئة التعلم التقليدية .</a:t>
            </a:r>
          </a:p>
          <a:p>
            <a:endParaRPr lang="ar-EG" dirty="0" smtClean="0"/>
          </a:p>
          <a:p>
            <a:endParaRPr lang="ar-EG" dirty="0" smtClean="0"/>
          </a:p>
          <a:p>
            <a:endParaRPr lang="ar-EG" dirty="0" smtClean="0"/>
          </a:p>
          <a:p>
            <a:r>
              <a:rPr lang="ar-EG" b="1" dirty="0" smtClean="0">
                <a:solidFill>
                  <a:srgbClr val="FFFF00"/>
                </a:solidFill>
              </a:rPr>
              <a:t>ويفضل أصحابها النظر إلي التعليم الإلكتروني علي أنه التعلم الذي يقدم فيه المحتوي التعليمي عن طريق أي وسيط إلكتروني </a:t>
            </a:r>
          </a:p>
          <a:p>
            <a:r>
              <a:rPr lang="ar-EG" b="1" dirty="0" smtClean="0">
                <a:solidFill>
                  <a:srgbClr val="FFFF00"/>
                </a:solidFill>
              </a:rPr>
              <a:t>                                (مثل الكمبيوتر وبرمجياته وشبكاته ، البث الفضائي ، الشرائط السمعية والفيديو</a:t>
            </a:r>
          </a:p>
          <a:p>
            <a:pPr algn="ctr"/>
            <a:r>
              <a:rPr lang="ar-EG" b="1" dirty="0" smtClean="0">
                <a:solidFill>
                  <a:srgbClr val="FFFF00"/>
                </a:solidFill>
              </a:rPr>
              <a:t> ، التلفيزيون التفاعلي ، الهاتف المحمول وغيرها)</a:t>
            </a:r>
          </a:p>
          <a:p>
            <a:pPr algn="ctr"/>
            <a:endParaRPr lang="ar-EG" b="1" dirty="0" smtClean="0">
              <a:solidFill>
                <a:srgbClr val="FFFF00"/>
              </a:solidFill>
            </a:endParaRPr>
          </a:p>
          <a:p>
            <a:pPr algn="ctr"/>
            <a:endParaRPr lang="ar-EG" b="1" dirty="0" smtClean="0">
              <a:solidFill>
                <a:srgbClr val="FFFF00"/>
              </a:solidFill>
            </a:endParaRPr>
          </a:p>
          <a:p>
            <a:pPr algn="ctr"/>
            <a:endParaRPr lang="ar-EG" dirty="0" smtClean="0"/>
          </a:p>
          <a:p>
            <a:endParaRPr lang="ar-EG" dirty="0"/>
          </a:p>
        </p:txBody>
      </p:sp>
      <p:sp>
        <p:nvSpPr>
          <p:cNvPr id="10" name="مخطط انسيابي: رابط خارج الصفحة 9"/>
          <p:cNvSpPr/>
          <p:nvPr/>
        </p:nvSpPr>
        <p:spPr>
          <a:xfrm>
            <a:off x="8429652" y="0"/>
            <a:ext cx="714348" cy="500042"/>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1" name="مخطط انسيابي: رابط خارج الصفحة 10"/>
          <p:cNvSpPr/>
          <p:nvPr/>
        </p:nvSpPr>
        <p:spPr>
          <a:xfrm>
            <a:off x="0" y="0"/>
            <a:ext cx="714348" cy="500042"/>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2" name="مخطط انسيابي: رابط خارج الصفحة 11"/>
          <p:cNvSpPr/>
          <p:nvPr/>
        </p:nvSpPr>
        <p:spPr>
          <a:xfrm flipV="1">
            <a:off x="0"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3" name="مخطط انسيابي: رابط خارج الصفحة 12"/>
          <p:cNvSpPr/>
          <p:nvPr/>
        </p:nvSpPr>
        <p:spPr>
          <a:xfrm flipV="1">
            <a:off x="8429652"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17" name="مستطيل مستدير الزوايا 16"/>
          <p:cNvSpPr/>
          <p:nvPr/>
        </p:nvSpPr>
        <p:spPr>
          <a:xfrm>
            <a:off x="428596" y="1500174"/>
            <a:ext cx="8429684" cy="49054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السابعة </a:t>
            </a:r>
          </a:p>
        </p:txBody>
      </p:sp>
      <p:sp>
        <p:nvSpPr>
          <p:cNvPr id="20" name="مستطيل مستدير الزوايا 19"/>
          <p:cNvSpPr/>
          <p:nvPr/>
        </p:nvSpPr>
        <p:spPr>
          <a:xfrm>
            <a:off x="785786" y="3143248"/>
            <a:ext cx="8143932" cy="49054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EG" sz="2400" b="1" dirty="0" smtClean="0">
                <a:solidFill>
                  <a:schemeClr val="tx1"/>
                </a:solidFill>
                <a:effectLst>
                  <a:glow rad="228600">
                    <a:schemeClr val="accent3">
                      <a:satMod val="175000"/>
                      <a:alpha val="40000"/>
                    </a:schemeClr>
                  </a:glow>
                </a:effectLst>
              </a:rPr>
              <a:t>وجهة النظر الثامنة  </a:t>
            </a:r>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928662" y="428604"/>
            <a:ext cx="7858180" cy="500042"/>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EG" sz="4000" b="1" dirty="0" smtClean="0">
                <a:solidFill>
                  <a:schemeClr val="tx1"/>
                </a:solidFill>
                <a:effectLst>
                  <a:glow rad="228600">
                    <a:schemeClr val="accent1">
                      <a:satMod val="175000"/>
                      <a:alpha val="40000"/>
                    </a:schemeClr>
                  </a:glow>
                </a:effectLst>
                <a:cs typeface="Andalus" pitchFamily="2" charset="-78"/>
              </a:rPr>
              <a:t>التعلم</a:t>
            </a:r>
            <a:r>
              <a:rPr lang="ar-EG" sz="4000" b="1" dirty="0" smtClean="0">
                <a:solidFill>
                  <a:schemeClr val="tx1"/>
                </a:solidFill>
                <a:cs typeface="Andalus" pitchFamily="2" charset="-78"/>
              </a:rPr>
              <a:t> </a:t>
            </a:r>
            <a:r>
              <a:rPr lang="ar-EG" sz="4000" b="1" dirty="0" smtClean="0">
                <a:solidFill>
                  <a:schemeClr val="tx1"/>
                </a:solidFill>
                <a:effectLst>
                  <a:glow rad="228600">
                    <a:schemeClr val="accent1">
                      <a:satMod val="175000"/>
                      <a:alpha val="40000"/>
                    </a:schemeClr>
                  </a:glow>
                </a:effectLst>
                <a:cs typeface="Andalus" pitchFamily="2" charset="-78"/>
              </a:rPr>
              <a:t>الإلكتروني</a:t>
            </a:r>
            <a:r>
              <a:rPr lang="ar-EG" sz="4000" b="1" dirty="0" smtClean="0">
                <a:solidFill>
                  <a:schemeClr val="tx1"/>
                </a:solidFill>
                <a:cs typeface="Andalus" pitchFamily="2" charset="-78"/>
              </a:rPr>
              <a:t> </a:t>
            </a:r>
            <a:endParaRPr lang="ar-EG" sz="4000" b="1" dirty="0">
              <a:solidFill>
                <a:schemeClr val="tx1"/>
              </a:solidFill>
              <a:cs typeface="Andalus" pitchFamily="2" charset="-78"/>
            </a:endParaRPr>
          </a:p>
        </p:txBody>
      </p:sp>
      <p:sp>
        <p:nvSpPr>
          <p:cNvPr id="5" name="مستطيل 4"/>
          <p:cNvSpPr/>
          <p:nvPr/>
        </p:nvSpPr>
        <p:spPr>
          <a:xfrm>
            <a:off x="142844" y="1285860"/>
            <a:ext cx="9001156" cy="1938992"/>
          </a:xfrm>
          <a:prstGeom prst="rect">
            <a:avLst/>
          </a:prstGeom>
        </p:spPr>
        <p:txBody>
          <a:bodyPr wrap="square">
            <a:spAutoFit/>
          </a:bodyPr>
          <a:lstStyle/>
          <a:p>
            <a:r>
              <a:rPr lang="ar-EG" sz="2400" b="1" dirty="0" smtClean="0">
                <a:solidFill>
                  <a:srgbClr val="FFFF00"/>
                </a:solidFill>
                <a:latin typeface="Arial" pitchFamily="34" charset="0"/>
                <a:cs typeface="Arial" pitchFamily="34" charset="0"/>
              </a:rPr>
              <a:t>يعني : تقديم محتوي تعليمي (إلكتروني) عبر الوسائط المتعددة علي الكمبيوتر وشبكاته إلي المتعلم بشكل يتيح له إمكانية التفاعل النشط مع هذا المحتوي ومع المعلم ومع أقرانه سواء أكان ذلك بصورة متزامنة أم غير متزامنة وكذا إمكانية إتمام هذا التعلم في الوقت والمكان وبالسرعة التي تناسب ظروفه وقدراته ، فضلا عن إمكانية إدارة هذا التعلم أيضا من خلال تلك الوسائط .</a:t>
            </a:r>
            <a:endParaRPr lang="ar-EG" sz="2400" b="1" dirty="0" smtClean="0">
              <a:solidFill>
                <a:srgbClr val="FFFF00"/>
              </a:solidFill>
              <a:latin typeface="Arial" pitchFamily="34" charset="0"/>
              <a:cs typeface="Arial" pitchFamily="34" charset="0"/>
            </a:endParaRPr>
          </a:p>
        </p:txBody>
      </p:sp>
      <p:sp>
        <p:nvSpPr>
          <p:cNvPr id="6" name="مخطط انسيابي: شريط مثقب 5"/>
          <p:cNvSpPr/>
          <p:nvPr/>
        </p:nvSpPr>
        <p:spPr>
          <a:xfrm>
            <a:off x="714348" y="3286124"/>
            <a:ext cx="8072494" cy="500066"/>
          </a:xfrm>
          <a:prstGeom prst="flowChartPunchedTape">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EG" sz="4000" b="1" dirty="0" smtClean="0">
                <a:solidFill>
                  <a:schemeClr val="tx1"/>
                </a:solidFill>
                <a:effectLst>
                  <a:glow rad="228600">
                    <a:schemeClr val="accent1">
                      <a:satMod val="175000"/>
                      <a:alpha val="40000"/>
                    </a:schemeClr>
                  </a:glow>
                </a:effectLst>
                <a:cs typeface="Andalus" pitchFamily="2" charset="-78"/>
              </a:rPr>
              <a:t>خصائص التعلم الإلكتروني </a:t>
            </a:r>
          </a:p>
        </p:txBody>
      </p:sp>
      <p:sp>
        <p:nvSpPr>
          <p:cNvPr id="7" name="مستطيل 6"/>
          <p:cNvSpPr/>
          <p:nvPr/>
        </p:nvSpPr>
        <p:spPr>
          <a:xfrm>
            <a:off x="142844" y="3786190"/>
            <a:ext cx="8858312" cy="2677656"/>
          </a:xfrm>
          <a:prstGeom prst="rect">
            <a:avLst/>
          </a:prstGeom>
        </p:spPr>
        <p:txBody>
          <a:bodyPr wrap="square">
            <a:spAutoFit/>
          </a:bodyPr>
          <a:lstStyle/>
          <a:p>
            <a:r>
              <a:rPr lang="ar-EG" sz="2400" b="1" dirty="0" smtClean="0">
                <a:solidFill>
                  <a:srgbClr val="FFFF00"/>
                </a:solidFill>
                <a:latin typeface="Arial" pitchFamily="34" charset="0"/>
                <a:cs typeface="Arial" pitchFamily="34" charset="0"/>
              </a:rPr>
              <a:t>1 –ينضوي التعلم الإلكتروني علي تقديم محتوي تعليمي رقمي متعدد الوسائط (نصوص مكتوبة ، أو منطوقة ، مؤثرات صوتية ، رسومات خطية بكافة أنماطها من رسوم بيانية ولوحات تخطيطية ورسوم توضيحية وغيرها.</a:t>
            </a:r>
          </a:p>
          <a:p>
            <a:r>
              <a:rPr lang="ar-EG" sz="2400" b="1" dirty="0" smtClean="0">
                <a:solidFill>
                  <a:srgbClr val="FFFF00"/>
                </a:solidFill>
                <a:latin typeface="Arial" pitchFamily="34" charset="0"/>
                <a:cs typeface="Arial" pitchFamily="34" charset="0"/>
              </a:rPr>
              <a:t> 2 –يتم تقديم هذا المحتوي التعليمي المشار إليه للمتعلم من خلال الوسائط المعتمدة علي الكمبيوتر وشبكاته بمعني أن هذا المحتوي يمكن تقديمه من خلال : الوسائط المتعددة علي الكمبيوتر ، الوسائط المتعددة علي الشبكات ،شبكة المناطق المحلية ، شبكة نطاق المدينة ، شبكة النطاق الواسع </a:t>
            </a:r>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endParaRPr lang="ar-EG" sz="2000" b="1" dirty="0" smtClean="0">
              <a:solidFill>
                <a:schemeClr val="tx1"/>
              </a:solidFill>
              <a:latin typeface="Arial" pitchFamily="34" charset="0"/>
              <a:cs typeface="Arial" pitchFamily="34" charset="0"/>
            </a:endParaRPr>
          </a:p>
          <a:p>
            <a:endParaRPr lang="ar-EG" sz="2000" b="1" dirty="0" smtClean="0">
              <a:solidFill>
                <a:schemeClr val="tx1"/>
              </a:solidFill>
              <a:latin typeface="Arial" pitchFamily="34" charset="0"/>
              <a:cs typeface="Arial" pitchFamily="34" charset="0"/>
            </a:endParaRPr>
          </a:p>
          <a:p>
            <a:endParaRPr lang="ar-EG" sz="2000" b="1" dirty="0" smtClean="0">
              <a:solidFill>
                <a:schemeClr val="tx1"/>
              </a:solidFill>
              <a:latin typeface="Arial" pitchFamily="34" charset="0"/>
              <a:cs typeface="Arial" pitchFamily="34" charset="0"/>
            </a:endParaRPr>
          </a:p>
          <a:p>
            <a:endParaRPr lang="ar-EG" sz="2000" b="1" dirty="0" smtClean="0">
              <a:solidFill>
                <a:schemeClr val="tx1"/>
              </a:solidFill>
              <a:latin typeface="Arial" pitchFamily="34" charset="0"/>
              <a:cs typeface="Arial" pitchFamily="34" charset="0"/>
            </a:endParaRPr>
          </a:p>
          <a:p>
            <a:endParaRPr lang="ar-EG" b="1" dirty="0" smtClean="0">
              <a:solidFill>
                <a:schemeClr val="tx1"/>
              </a:solidFill>
              <a:latin typeface="Arial" pitchFamily="34" charset="0"/>
              <a:cs typeface="Arial" pitchFamily="34" charset="0"/>
            </a:endParaRPr>
          </a:p>
          <a:p>
            <a:endParaRPr lang="ar-EG" b="1" dirty="0" smtClean="0">
              <a:solidFill>
                <a:schemeClr val="tx1"/>
              </a:solidFill>
              <a:latin typeface="Arial" pitchFamily="34" charset="0"/>
              <a:cs typeface="Arial" pitchFamily="34" charset="0"/>
            </a:endParaRPr>
          </a:p>
          <a:p>
            <a:r>
              <a:rPr lang="ar-EG" b="1" dirty="0" smtClean="0">
                <a:solidFill>
                  <a:schemeClr val="tx1"/>
                </a:solidFill>
                <a:latin typeface="Arial" pitchFamily="34" charset="0"/>
                <a:cs typeface="Arial" pitchFamily="34" charset="0"/>
              </a:rPr>
              <a:t> </a:t>
            </a:r>
          </a:p>
          <a:p>
            <a:endParaRPr lang="ar-EG" b="1" dirty="0" smtClean="0">
              <a:solidFill>
                <a:schemeClr val="tx1"/>
              </a:solidFill>
              <a:latin typeface="Arial" pitchFamily="34" charset="0"/>
              <a:cs typeface="Arial" pitchFamily="34" charset="0"/>
            </a:endParaRPr>
          </a:p>
          <a:p>
            <a:r>
              <a:rPr lang="ar-EG" b="1" dirty="0" smtClean="0">
                <a:solidFill>
                  <a:schemeClr val="tx1"/>
                </a:solidFill>
                <a:latin typeface="Arial" pitchFamily="34" charset="0"/>
                <a:cs typeface="Arial" pitchFamily="34" charset="0"/>
              </a:rPr>
              <a:t>3</a:t>
            </a:r>
            <a:r>
              <a:rPr lang="ar-EG" sz="2400" b="1" dirty="0" smtClean="0">
                <a:solidFill>
                  <a:srgbClr val="002060"/>
                </a:solidFill>
                <a:latin typeface="Arial" pitchFamily="34" charset="0"/>
                <a:cs typeface="Arial" pitchFamily="34" charset="0"/>
              </a:rPr>
              <a:t> </a:t>
            </a:r>
            <a:r>
              <a:rPr lang="ar-EG" sz="2400" b="1" dirty="0" smtClean="0">
                <a:solidFill>
                  <a:srgbClr val="002060"/>
                </a:solidFill>
                <a:latin typeface="Arial" pitchFamily="34" charset="0"/>
                <a:cs typeface="Arial" pitchFamily="34" charset="0"/>
              </a:rPr>
              <a:t>–التعلم الإلكتروني تعلم تفاعلي في أساسه إذ يتيح للمتعلم إمكانية : التفاعل النشط مع المحتوي ، التفاعل الشخصي والاجتماعي مع المعلم والأقران ، التفاعل المتزامن ، التفاعل غير المتزامن .</a:t>
            </a:r>
          </a:p>
          <a:p>
            <a:r>
              <a:rPr lang="ar-EG" sz="2400" b="1" dirty="0" smtClean="0">
                <a:solidFill>
                  <a:srgbClr val="002060"/>
                </a:solidFill>
                <a:latin typeface="Arial" pitchFamily="34" charset="0"/>
                <a:cs typeface="Arial" pitchFamily="34" charset="0"/>
              </a:rPr>
              <a:t>4 –التعلم الإلكتروني تعلم مرن : فهو يتيح الفرصة للمتعلم  - غالبا  - أن يتعلم في الوقت الذي يريده ( أي في أثناء الدوام الدراسي أو خارجها ) وفي المكان الذي يفضله ( المدرسة ، الكلية ، المنزل ، المكتبة ، مؤسسات العمل / التدريب ....الخ )</a:t>
            </a:r>
          </a:p>
          <a:p>
            <a:r>
              <a:rPr lang="ar-EG" sz="2400" b="1" dirty="0" smtClean="0">
                <a:solidFill>
                  <a:srgbClr val="002060"/>
                </a:solidFill>
                <a:latin typeface="Arial" pitchFamily="34" charset="0"/>
                <a:cs typeface="Arial" pitchFamily="34" charset="0"/>
              </a:rPr>
              <a:t>5 – يمثل المتعلم عنصرا رئيسيا في التعلم الإلكتروني ، باعتباره أنه اللاعب الرئيس في تعلمه وباعتباره أن احتياجاته وقدراته ونمط التعلم لديه في الأمور التي تؤخذ في الحسبان عند تصميم هذا التعلم وتنفيذه .</a:t>
            </a:r>
          </a:p>
          <a:p>
            <a:r>
              <a:rPr lang="ar-EG" sz="2400" b="1" dirty="0" smtClean="0">
                <a:solidFill>
                  <a:srgbClr val="002060"/>
                </a:solidFill>
                <a:latin typeface="Arial" pitchFamily="34" charset="0"/>
                <a:cs typeface="Arial" pitchFamily="34" charset="0"/>
              </a:rPr>
              <a:t>6 – يدار هذا التعلم إلكترونيا : حيث توفر الوسائط المعتمدة علي الكمبيوتر وشبكاته عددا من الخدمات أو المهام    ذات العلاقة بعملية إدارة عملية التعليم والتعلم التي يستفيد منها كل من المتعلم والمعلم والمؤسسة التعليمية.</a:t>
            </a:r>
          </a:p>
          <a:p>
            <a:endParaRPr lang="ar-EG" sz="2400" b="1" dirty="0" smtClean="0">
              <a:solidFill>
                <a:srgbClr val="002060"/>
              </a:solidFill>
              <a:latin typeface="Arial" pitchFamily="34" charset="0"/>
              <a:cs typeface="Arial" pitchFamily="34" charset="0"/>
            </a:endParaRPr>
          </a:p>
          <a:p>
            <a:endParaRPr lang="ar-EG" sz="2400" b="1" dirty="0" smtClean="0">
              <a:solidFill>
                <a:srgbClr val="002060"/>
              </a:solidFill>
              <a:latin typeface="Arial" pitchFamily="34" charset="0"/>
              <a:cs typeface="Arial" pitchFamily="34" charset="0"/>
            </a:endParaRPr>
          </a:p>
          <a:p>
            <a:endParaRPr lang="ar-EG" sz="2000" b="1" dirty="0" smtClean="0">
              <a:solidFill>
                <a:schemeClr val="tx1"/>
              </a:solidFill>
              <a:latin typeface="Arial" pitchFamily="34" charset="0"/>
              <a:cs typeface="Arial" pitchFamily="34" charset="0"/>
            </a:endParaRPr>
          </a:p>
          <a:p>
            <a:endParaRPr lang="ar-EG" sz="2000" b="1" dirty="0" smtClean="0">
              <a:solidFill>
                <a:schemeClr val="tx1"/>
              </a:solidFill>
              <a:latin typeface="Arial" pitchFamily="34" charset="0"/>
              <a:cs typeface="Arial" pitchFamily="34" charset="0"/>
            </a:endParaRPr>
          </a:p>
        </p:txBody>
      </p:sp>
      <p:sp>
        <p:nvSpPr>
          <p:cNvPr id="5" name="مخطط انسيابي: رابط خارج الصفحة 4"/>
          <p:cNvSpPr/>
          <p:nvPr/>
        </p:nvSpPr>
        <p:spPr>
          <a:xfrm>
            <a:off x="8429652" y="0"/>
            <a:ext cx="714348" cy="571504"/>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6" name="مخطط انسيابي: رابط خارج الصفحة 5"/>
          <p:cNvSpPr/>
          <p:nvPr/>
        </p:nvSpPr>
        <p:spPr>
          <a:xfrm>
            <a:off x="0" y="0"/>
            <a:ext cx="714348" cy="571504"/>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7" name="مخطط انسيابي: رابط خارج الصفحة 6"/>
          <p:cNvSpPr/>
          <p:nvPr/>
        </p:nvSpPr>
        <p:spPr>
          <a:xfrm flipV="1">
            <a:off x="8429652"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8" name="مخطط انسيابي: رابط خارج الصفحة 7"/>
          <p:cNvSpPr/>
          <p:nvPr/>
        </p:nvSpPr>
        <p:spPr>
          <a:xfrm flipV="1">
            <a:off x="0"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428604"/>
            <a:ext cx="9001156" cy="5201424"/>
          </a:xfrm>
          <a:prstGeom prst="rect">
            <a:avLst/>
          </a:prstGeom>
        </p:spPr>
        <p:txBody>
          <a:bodyPr wrap="square">
            <a:spAutoFit/>
          </a:bodyPr>
          <a:lstStyle/>
          <a:p>
            <a:r>
              <a:rPr lang="ar-EG" dirty="0" smtClean="0"/>
              <a:t>1</a:t>
            </a:r>
            <a:r>
              <a:rPr lang="ar-EG" sz="4400" b="1" dirty="0" smtClean="0">
                <a:solidFill>
                  <a:srgbClr val="FFFF00"/>
                </a:solidFill>
              </a:rPr>
              <a:t> –</a:t>
            </a:r>
            <a:r>
              <a:rPr lang="ar-EG" sz="4400" b="1" u="sng" dirty="0" smtClean="0">
                <a:solidFill>
                  <a:srgbClr val="FFFF00"/>
                </a:solidFill>
                <a:cs typeface="Andalus" pitchFamily="2" charset="-78"/>
              </a:rPr>
              <a:t> التعلم المعتمد علي الكمبيوتر :</a:t>
            </a:r>
          </a:p>
          <a:p>
            <a:r>
              <a:rPr lang="ar-EG" sz="3600" dirty="0" smtClean="0"/>
              <a:t>وهو التعلم الذي يتم بواسطة الكمبيوتر وبرمجياته ( ومنها برمجيات التدريس الخصوصي ، التدريب والممارسة ، برمجيات المحاكاة ويكون فيه المحتوي مخزنا – عادة  - علي أحد وسائط التخزين مثل الأقراص المدمجة ، اسطوانات الفيديو ، القرص الصلب ) ويتيح هذا النوع من التعلم إمكانية تفاعل المتعلم مع المحتوي التعليمي دون التفاعل مع المعلم أو الأقران .</a:t>
            </a:r>
            <a:endParaRPr lang="ar-SA" sz="3600" dirty="0"/>
          </a:p>
        </p:txBody>
      </p:sp>
    </p:spTree>
  </p:cSld>
  <p:clrMapOvr>
    <a:masterClrMapping/>
  </p:clrMapOvr>
  <p:transition>
    <p:wedge/>
    <p:sndAc>
      <p:stSnd>
        <p:snd r:embed="rId2" name="chimes.wav" builtIn="1"/>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1000108"/>
            <a:ext cx="8786874" cy="5139869"/>
          </a:xfrm>
          <a:prstGeom prst="rect">
            <a:avLst/>
          </a:prstGeom>
        </p:spPr>
        <p:txBody>
          <a:bodyPr wrap="square">
            <a:spAutoFit/>
          </a:bodyPr>
          <a:lstStyle/>
          <a:p>
            <a:r>
              <a:rPr lang="ar-EG" sz="4000" b="1" dirty="0" smtClean="0">
                <a:solidFill>
                  <a:srgbClr val="FFFF00"/>
                </a:solidFill>
              </a:rPr>
              <a:t>2 – </a:t>
            </a:r>
            <a:r>
              <a:rPr lang="ar-EG" sz="4000" b="1" u="sng" dirty="0" smtClean="0">
                <a:solidFill>
                  <a:srgbClr val="FFFF00"/>
                </a:solidFill>
                <a:cs typeface="Andalus" pitchFamily="2" charset="-78"/>
              </a:rPr>
              <a:t>التعلم المعتمد علي الشبكات :</a:t>
            </a:r>
          </a:p>
          <a:p>
            <a:r>
              <a:rPr lang="ar-EG" sz="3200" b="1" dirty="0" smtClean="0"/>
              <a:t>وهو التعلم الذي فيه توظف </a:t>
            </a:r>
            <a:r>
              <a:rPr lang="ar-EG" sz="3200" b="1" dirty="0" err="1" smtClean="0"/>
              <a:t>إحدي</a:t>
            </a:r>
            <a:r>
              <a:rPr lang="ar-EG" sz="3200" b="1" dirty="0" smtClean="0"/>
              <a:t> الشبكات  - المشار إليها سلفا  - في تقديم المحتوي للمتعلم ويتيح له عادة فرصة التفاعل النشط مع المحتوي ومع المعلم والأقران بصورة </a:t>
            </a:r>
            <a:r>
              <a:rPr lang="ar-EG" sz="3200" b="1" dirty="0" err="1" smtClean="0"/>
              <a:t>تزامنية</a:t>
            </a:r>
            <a:r>
              <a:rPr lang="ar-EG" sz="3200" b="1" dirty="0" smtClean="0"/>
              <a:t> أو لا </a:t>
            </a:r>
            <a:r>
              <a:rPr lang="ar-EG" sz="3200" b="1" dirty="0" err="1" smtClean="0"/>
              <a:t>تزامنية</a:t>
            </a:r>
            <a:r>
              <a:rPr lang="ar-EG" sz="3200" b="1" dirty="0" smtClean="0"/>
              <a:t> ... ويقع تحت هذا النوع من التعلم عدة أنواع هي : </a:t>
            </a:r>
          </a:p>
          <a:p>
            <a:r>
              <a:rPr lang="ar-EG" sz="3200" b="1" dirty="0" smtClean="0"/>
              <a:t>1 - التعلم المعتمد علي الشبكة المحلية  </a:t>
            </a:r>
          </a:p>
          <a:p>
            <a:r>
              <a:rPr lang="ar-EG" sz="3200" b="1" dirty="0" smtClean="0"/>
              <a:t>2 - التعلم المعتمد علي الشبكة النسيجية</a:t>
            </a:r>
          </a:p>
          <a:p>
            <a:r>
              <a:rPr lang="ar-EG" sz="3200" b="1" dirty="0" smtClean="0"/>
              <a:t>3 - التعلم المعتمد علي الإنترنت</a:t>
            </a:r>
            <a:endParaRPr lang="ar-SA" sz="3200" b="1" dirty="0"/>
          </a:p>
        </p:txBody>
      </p:sp>
    </p:spTree>
  </p:cSld>
  <p:clrMapOvr>
    <a:masterClrMapping/>
  </p:clrMapOvr>
  <p:transition>
    <p:wedge/>
    <p:sndAc>
      <p:stSnd>
        <p:snd r:embed="rId2" name="chimes.wav" builtIn="1"/>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9144000"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r>
              <a:rPr lang="ar-SA" sz="4000" b="1" dirty="0" smtClean="0">
                <a:solidFill>
                  <a:srgbClr val="C00000"/>
                </a:solidFill>
              </a:rPr>
              <a:t>3</a:t>
            </a:r>
            <a:r>
              <a:rPr lang="ar-EG" sz="4000" b="1" dirty="0" smtClean="0">
                <a:solidFill>
                  <a:srgbClr val="C00000"/>
                </a:solidFill>
              </a:rPr>
              <a:t> </a:t>
            </a:r>
            <a:r>
              <a:rPr lang="ar-EG" sz="4000" b="1" dirty="0" smtClean="0">
                <a:solidFill>
                  <a:srgbClr val="C00000"/>
                </a:solidFill>
              </a:rPr>
              <a:t>– </a:t>
            </a:r>
            <a:r>
              <a:rPr lang="ar-EG" sz="4000" b="1" u="sng" dirty="0" smtClean="0">
                <a:solidFill>
                  <a:srgbClr val="C00000"/>
                </a:solidFill>
                <a:cs typeface="Andalus" pitchFamily="2" charset="-78"/>
              </a:rPr>
              <a:t>التعلم الرقمي :</a:t>
            </a:r>
          </a:p>
          <a:p>
            <a:r>
              <a:rPr lang="ar-EG" sz="3200" b="1" dirty="0" smtClean="0">
                <a:solidFill>
                  <a:schemeClr val="tx1"/>
                </a:solidFill>
              </a:rPr>
              <a:t>وهو التعلم الذي يتم من خلال وسائط تكنولوجيا المعلومات والاتصالات الرقمية ( الكمبيوتر وشبكاته ، شبكة الكابلات التلفزيونية ، أقمار البث الفضائي ......الخ )</a:t>
            </a:r>
          </a:p>
          <a:p>
            <a:r>
              <a:rPr lang="ar-EG" sz="4000" b="1" dirty="0" smtClean="0">
                <a:solidFill>
                  <a:srgbClr val="C00000"/>
                </a:solidFill>
              </a:rPr>
              <a:t>4 – </a:t>
            </a:r>
            <a:r>
              <a:rPr lang="ar-EG" sz="4000" b="1" u="sng" dirty="0" smtClean="0">
                <a:solidFill>
                  <a:srgbClr val="C00000"/>
                </a:solidFill>
                <a:cs typeface="Andalus" pitchFamily="2" charset="-78"/>
              </a:rPr>
              <a:t>التعلم عن بعد :</a:t>
            </a:r>
          </a:p>
          <a:p>
            <a:r>
              <a:rPr lang="ar-EG" sz="3200" b="1" dirty="0" smtClean="0">
                <a:solidFill>
                  <a:schemeClr val="tx1"/>
                </a:solidFill>
              </a:rPr>
              <a:t>وهو التعلم الذي يتم من خلال كافة وسائط التعلم سواء التقليدية (المواد المطبوعة ، أشرطة التسجيل ، الراديو ، التلفيزيون ....الخ ) أو الحديثة ( الكمبيوتر وبرمجياته وشبكاته ، القنوات الفضائية والهاتف النقال ” المحمول ”......الخ ).</a:t>
            </a:r>
          </a:p>
          <a:p>
            <a:endParaRPr lang="ar-EG" sz="3200" b="1" dirty="0" smtClean="0">
              <a:solidFill>
                <a:schemeClr val="tx1"/>
              </a:solidFill>
            </a:endParaRPr>
          </a:p>
          <a:p>
            <a:r>
              <a:rPr lang="ar-EG" sz="3200" b="1" dirty="0" smtClean="0">
                <a:solidFill>
                  <a:schemeClr val="tx1"/>
                </a:solidFill>
              </a:rPr>
              <a:t>  </a:t>
            </a:r>
            <a:endParaRPr lang="ar-EG" sz="3200" b="1" dirty="0">
              <a:solidFill>
                <a:schemeClr val="tx1"/>
              </a:solidFill>
            </a:endParaRPr>
          </a:p>
        </p:txBody>
      </p:sp>
      <p:sp>
        <p:nvSpPr>
          <p:cNvPr id="6" name="مخطط انسيابي: رابط خارج الصفحة 5"/>
          <p:cNvSpPr/>
          <p:nvPr/>
        </p:nvSpPr>
        <p:spPr>
          <a:xfrm>
            <a:off x="0" y="0"/>
            <a:ext cx="714348" cy="571504"/>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7" name="مخطط انسيابي: رابط خارج الصفحة 6"/>
          <p:cNvSpPr/>
          <p:nvPr/>
        </p:nvSpPr>
        <p:spPr>
          <a:xfrm flipV="1">
            <a:off x="8429652" y="6357934"/>
            <a:ext cx="714348" cy="500066"/>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
        <p:nvSpPr>
          <p:cNvPr id="8" name="مخطط انسيابي: رابط خارج الصفحة 7"/>
          <p:cNvSpPr/>
          <p:nvPr/>
        </p:nvSpPr>
        <p:spPr>
          <a:xfrm flipV="1">
            <a:off x="0" y="6429396"/>
            <a:ext cx="714348" cy="428604"/>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EG"/>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ar-EG" sz="6600">
                <a:solidFill>
                  <a:srgbClr val="FFFF00"/>
                </a:solidFill>
              </a:rPr>
              <a:t>الفصل الثانى</a:t>
            </a:r>
            <a:endParaRPr lang="en-US" sz="6600">
              <a:solidFill>
                <a:srgbClr val="FFFF00"/>
              </a:solidFill>
            </a:endParaRPr>
          </a:p>
        </p:txBody>
      </p:sp>
      <p:sp>
        <p:nvSpPr>
          <p:cNvPr id="101379" name="Rectangle 3"/>
          <p:cNvSpPr>
            <a:spLocks noGrp="1" noChangeArrowheads="1"/>
          </p:cNvSpPr>
          <p:nvPr>
            <p:ph idx="1"/>
          </p:nvPr>
        </p:nvSpPr>
        <p:spPr>
          <a:xfrm>
            <a:off x="609600" y="642918"/>
            <a:ext cx="8229600" cy="5214974"/>
          </a:xfrm>
        </p:spPr>
        <p:txBody>
          <a:bodyPr/>
          <a:lstStyle/>
          <a:p>
            <a:endParaRPr lang="ar-EG" dirty="0"/>
          </a:p>
          <a:p>
            <a:endParaRPr lang="ar-EG" dirty="0"/>
          </a:p>
        </p:txBody>
      </p:sp>
      <p:sp>
        <p:nvSpPr>
          <p:cNvPr id="101381" name="WordArt 5"/>
          <p:cNvSpPr>
            <a:spLocks noChangeArrowheads="1" noChangeShapeType="1" noTextEdit="1"/>
          </p:cNvSpPr>
          <p:nvPr/>
        </p:nvSpPr>
        <p:spPr bwMode="auto">
          <a:xfrm>
            <a:off x="914400" y="2133600"/>
            <a:ext cx="6762750" cy="874713"/>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ar-SA" sz="3600" kern="10">
                <a:ln w="9525">
                  <a:round/>
                  <a:headEnd/>
                  <a:tailEnd/>
                </a:ln>
                <a:gradFill rotWithShape="0">
                  <a:gsLst>
                    <a:gs pos="0">
                      <a:srgbClr val="FFE701"/>
                    </a:gs>
                    <a:gs pos="100000">
                      <a:srgbClr val="FE3E02"/>
                    </a:gs>
                  </a:gsLst>
                  <a:lin ang="5400000" scaled="1"/>
                </a:gradFill>
                <a:latin typeface="Impact"/>
              </a:rPr>
              <a:t>التعلم الالكترونى ودوره فى حل مشكلات التعليم</a:t>
            </a:r>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1381"/>
                                        </p:tgtEl>
                                        <p:attrNameLst>
                                          <p:attrName>style.visibility</p:attrName>
                                        </p:attrNameLst>
                                      </p:cBhvr>
                                      <p:to>
                                        <p:strVal val="visible"/>
                                      </p:to>
                                    </p:set>
                                    <p:animEffect transition="in" filter="diamond(in)">
                                      <p:cBhvr>
                                        <p:cTn id="7" dur="2000"/>
                                        <p:tgtEl>
                                          <p:spTgt spid="101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r>
              <a:rPr lang="ar-EG" sz="4800" dirty="0">
                <a:solidFill>
                  <a:srgbClr val="FFFF00"/>
                </a:solidFill>
              </a:rPr>
              <a:t>بعض التساؤلات حول التعلم </a:t>
            </a:r>
            <a:r>
              <a:rPr lang="ar-EG" sz="4800" dirty="0" err="1">
                <a:solidFill>
                  <a:srgbClr val="FFFF00"/>
                </a:solidFill>
              </a:rPr>
              <a:t>الالكترونى</a:t>
            </a:r>
            <a:endParaRPr lang="en-US" sz="4800" dirty="0">
              <a:solidFill>
                <a:srgbClr val="FFFF00"/>
              </a:solidFill>
            </a:endParaRPr>
          </a:p>
        </p:txBody>
      </p:sp>
      <p:sp>
        <p:nvSpPr>
          <p:cNvPr id="58371" name="Rectangle 3"/>
          <p:cNvSpPr>
            <a:spLocks noGrp="1" noChangeArrowheads="1"/>
          </p:cNvSpPr>
          <p:nvPr>
            <p:ph type="body" sz="half" idx="1"/>
          </p:nvPr>
        </p:nvSpPr>
        <p:spPr>
          <a:xfrm>
            <a:off x="428596" y="1676400"/>
            <a:ext cx="8410604" cy="966782"/>
          </a:xfrm>
        </p:spPr>
        <p:txBody>
          <a:bodyPr>
            <a:normAutofit/>
          </a:bodyPr>
          <a:lstStyle/>
          <a:p>
            <a:r>
              <a:rPr lang="ar-EG" sz="2000" b="1" dirty="0" smtClean="0"/>
              <a:t>ا</a:t>
            </a:r>
            <a:r>
              <a:rPr lang="ar-SA" sz="2000" b="1" dirty="0" smtClean="0"/>
              <a:t>ل</a:t>
            </a:r>
            <a:r>
              <a:rPr lang="ar-EG" sz="2000" b="1" dirty="0" smtClean="0"/>
              <a:t>تساؤل الأول:</a:t>
            </a:r>
            <a:r>
              <a:rPr lang="ar-EG" sz="2000" b="1" dirty="0" err="1" smtClean="0"/>
              <a:t>ماهو</a:t>
            </a:r>
            <a:r>
              <a:rPr lang="ar-EG" sz="2000" b="1" dirty="0" smtClean="0"/>
              <a:t> </a:t>
            </a:r>
            <a:r>
              <a:rPr lang="ar-EG" sz="2000" b="1" dirty="0"/>
              <a:t>الاختلاف </a:t>
            </a:r>
            <a:r>
              <a:rPr lang="ar-EG" sz="2000" b="1" dirty="0" smtClean="0"/>
              <a:t>بين </a:t>
            </a:r>
            <a:r>
              <a:rPr lang="ar-EG" sz="2000" b="1" dirty="0"/>
              <a:t>التعلم </a:t>
            </a:r>
            <a:r>
              <a:rPr lang="ar-EG" sz="2000" b="1" dirty="0" smtClean="0"/>
              <a:t>الصفي </a:t>
            </a:r>
            <a:r>
              <a:rPr lang="ar-EG" sz="2000" b="1" dirty="0"/>
              <a:t>والتعلم </a:t>
            </a:r>
            <a:r>
              <a:rPr lang="ar-EG" sz="2000" b="1" dirty="0" smtClean="0"/>
              <a:t>الالكتروني</a:t>
            </a:r>
            <a:endParaRPr lang="en-US" sz="2000" b="1" dirty="0"/>
          </a:p>
        </p:txBody>
      </p:sp>
      <p:graphicFrame>
        <p:nvGraphicFramePr>
          <p:cNvPr id="58489" name="Group 121"/>
          <p:cNvGraphicFramePr>
            <a:graphicFrameLocks noGrp="1"/>
          </p:cNvGraphicFramePr>
          <p:nvPr>
            <p:ph sz="quarter" idx="3"/>
          </p:nvPr>
        </p:nvGraphicFramePr>
        <p:xfrm>
          <a:off x="165728" y="2214554"/>
          <a:ext cx="8978272" cy="3876929"/>
        </p:xfrm>
        <a:graphic>
          <a:graphicData uri="http://schemas.openxmlformats.org/drawingml/2006/table">
            <a:tbl>
              <a:tblPr rtl="1"/>
              <a:tblGrid>
                <a:gridCol w="1612900"/>
                <a:gridCol w="2819400"/>
                <a:gridCol w="4545972"/>
              </a:tblGrid>
              <a:tr h="530225">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وجه المقارنه</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التعلم الصفى</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التعلم الالكترونى</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r h="530225">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المفهوم</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التعلم الذى يحدث فى الصف الدراسى العادى</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التعلم الذى يدار عن طريق الكمبيوتر وشبكاته المختلفه</a:t>
                      </a:r>
                    </a:p>
                    <a:p>
                      <a:pPr marL="0" marR="0" lvl="0" indent="0" algn="r" defTabSz="914400" rtl="1"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r h="530225">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المكان</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داخل الفصل الدراسى او المدرسه</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فى اى مكان يوجد بيه الطالب</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r h="530225">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الزمن</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خلال فتره الدوام الرسمى</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dirty="0" err="1" smtClean="0">
                          <a:ln>
                            <a:noFill/>
                          </a:ln>
                          <a:solidFill>
                            <a:schemeClr val="tx1"/>
                          </a:solidFill>
                          <a:effectLst/>
                          <a:latin typeface="Arial" pitchFamily="34" charset="0"/>
                          <a:cs typeface="Arial" pitchFamily="34" charset="0"/>
                        </a:rPr>
                        <a:t>فى</a:t>
                      </a:r>
                      <a:r>
                        <a:rPr kumimoji="0" lang="ar-EG" sz="2800" b="0" i="0" u="none" strike="noStrike" cap="none" normalizeH="0" baseline="0" dirty="0" smtClean="0">
                          <a:ln>
                            <a:noFill/>
                          </a:ln>
                          <a:solidFill>
                            <a:schemeClr val="tx1"/>
                          </a:solidFill>
                          <a:effectLst/>
                          <a:latin typeface="Arial" pitchFamily="34" charset="0"/>
                          <a:cs typeface="Arial" pitchFamily="34" charset="0"/>
                        </a:rPr>
                        <a:t> </a:t>
                      </a:r>
                      <a:r>
                        <a:rPr kumimoji="0" lang="ar-EG" sz="2800" b="0" i="0" u="none" strike="noStrike" cap="none" normalizeH="0" baseline="0" dirty="0" err="1" smtClean="0">
                          <a:ln>
                            <a:noFill/>
                          </a:ln>
                          <a:solidFill>
                            <a:schemeClr val="tx1"/>
                          </a:solidFill>
                          <a:effectLst/>
                          <a:latin typeface="Arial" pitchFamily="34" charset="0"/>
                          <a:cs typeface="Arial" pitchFamily="34" charset="0"/>
                        </a:rPr>
                        <a:t>اى</a:t>
                      </a:r>
                      <a:r>
                        <a:rPr kumimoji="0" lang="ar-EG" sz="2800" b="0" i="0" u="none" strike="noStrike" cap="none" normalizeH="0" baseline="0" dirty="0" smtClean="0">
                          <a:ln>
                            <a:noFill/>
                          </a:ln>
                          <a:solidFill>
                            <a:schemeClr val="tx1"/>
                          </a:solidFill>
                          <a:effectLst/>
                          <a:latin typeface="Arial" pitchFamily="34" charset="0"/>
                          <a:cs typeface="Arial" pitchFamily="34" charset="0"/>
                        </a:rPr>
                        <a:t> وقت على مدار </a:t>
                      </a:r>
                      <a:r>
                        <a:rPr kumimoji="0" lang="ar-EG" sz="2800" b="0" i="0" u="none" strike="noStrike" cap="none" normalizeH="0" baseline="0" dirty="0" err="1" smtClean="0">
                          <a:ln>
                            <a:noFill/>
                          </a:ln>
                          <a:solidFill>
                            <a:schemeClr val="tx1"/>
                          </a:solidFill>
                          <a:effectLst/>
                          <a:latin typeface="Arial" pitchFamily="34" charset="0"/>
                          <a:cs typeface="Arial" pitchFamily="34" charset="0"/>
                        </a:rPr>
                        <a:t>الساعه</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58490" name="AutoShape 122"/>
          <p:cNvSpPr>
            <a:spLocks noChangeArrowheads="1"/>
          </p:cNvSpPr>
          <p:nvPr/>
        </p:nvSpPr>
        <p:spPr bwMode="auto">
          <a:xfrm>
            <a:off x="304800" y="5334000"/>
            <a:ext cx="976313" cy="485775"/>
          </a:xfrm>
          <a:prstGeom prst="left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8489"/>
                                        </p:tgtEl>
                                        <p:attrNameLst>
                                          <p:attrName>style.visibility</p:attrName>
                                        </p:attrNameLst>
                                      </p:cBhvr>
                                      <p:to>
                                        <p:strVal val="visible"/>
                                      </p:to>
                                    </p:set>
                                    <p:animEffect transition="in" filter="blinds(horizontal)">
                                      <p:cBhvr>
                                        <p:cTn id="7" dur="500"/>
                                        <p:tgtEl>
                                          <p:spTgt spid="5848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8490"/>
                                        </p:tgtEl>
                                        <p:attrNameLst>
                                          <p:attrName>style.visibility</p:attrName>
                                        </p:attrNameLst>
                                      </p:cBhvr>
                                      <p:to>
                                        <p:strVal val="visible"/>
                                      </p:to>
                                    </p:set>
                                    <p:animEffect transition="in" filter="blinds(horizontal)">
                                      <p:cBhvr>
                                        <p:cTn id="12" dur="500"/>
                                        <p:tgtEl>
                                          <p:spTgt spid="58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9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443" name="Group 51"/>
          <p:cNvGraphicFramePr>
            <a:graphicFrameLocks noGrp="1"/>
          </p:cNvGraphicFramePr>
          <p:nvPr>
            <p:ph type="tbl" idx="1"/>
          </p:nvPr>
        </p:nvGraphicFramePr>
        <p:xfrm>
          <a:off x="500034" y="1000108"/>
          <a:ext cx="8229600" cy="4968240"/>
        </p:xfrm>
        <a:graphic>
          <a:graphicData uri="http://schemas.openxmlformats.org/drawingml/2006/table">
            <a:tbl>
              <a:tblPr rtl="1"/>
              <a:tblGrid>
                <a:gridCol w="2743200"/>
                <a:gridCol w="2743200"/>
                <a:gridCol w="2743200"/>
              </a:tblGrid>
              <a:tr h="1123950">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dirty="0" smtClean="0">
                          <a:ln>
                            <a:noFill/>
                          </a:ln>
                          <a:solidFill>
                            <a:schemeClr val="tx1"/>
                          </a:solidFill>
                          <a:effectLst/>
                          <a:latin typeface="Arial" pitchFamily="34" charset="0"/>
                          <a:cs typeface="Arial" pitchFamily="34" charset="0"/>
                        </a:rPr>
                        <a:t>دور المعلم</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هو الذى يقوم بالدور الاكبر من حيث الشرح والمناقشه</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dirty="0" smtClean="0">
                          <a:ln>
                            <a:noFill/>
                          </a:ln>
                          <a:solidFill>
                            <a:schemeClr val="tx1"/>
                          </a:solidFill>
                          <a:effectLst/>
                          <a:latin typeface="Arial" pitchFamily="34" charset="0"/>
                          <a:cs typeface="Arial" pitchFamily="34" charset="0"/>
                        </a:rPr>
                        <a:t>يقوم بدور الموجه والمرشد فقط</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r h="1123950">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دور المتعلم</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مستقبل للمعلومات فقط</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هو الذى يبحث عن المعلومه بنسه اى ان التعلم ذاتى</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r h="1123950">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الوسائل التعليميه</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الوسائل المعتاد عليها مثل الكتاب المدرسى والرسومات والخرائط</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dirty="0" err="1" smtClean="0">
                          <a:ln>
                            <a:noFill/>
                          </a:ln>
                          <a:solidFill>
                            <a:schemeClr val="tx1"/>
                          </a:solidFill>
                          <a:effectLst/>
                          <a:latin typeface="Arial" pitchFamily="34" charset="0"/>
                          <a:cs typeface="Arial" pitchFamily="34" charset="0"/>
                        </a:rPr>
                        <a:t>كثيره</a:t>
                      </a:r>
                      <a:r>
                        <a:rPr kumimoji="0" lang="ar-EG" sz="2800" b="0" i="0" u="none" strike="noStrike" cap="none" normalizeH="0" baseline="0" dirty="0" smtClean="0">
                          <a:ln>
                            <a:noFill/>
                          </a:ln>
                          <a:solidFill>
                            <a:schemeClr val="tx1"/>
                          </a:solidFill>
                          <a:effectLst/>
                          <a:latin typeface="Arial" pitchFamily="34" charset="0"/>
                          <a:cs typeface="Arial" pitchFamily="34" charset="0"/>
                        </a:rPr>
                        <a:t> </a:t>
                      </a:r>
                      <a:r>
                        <a:rPr kumimoji="0" lang="ar-EG" sz="2800" b="0" i="0" u="none" strike="noStrike" cap="none" normalizeH="0" baseline="0" dirty="0" err="1" smtClean="0">
                          <a:ln>
                            <a:noFill/>
                          </a:ln>
                          <a:solidFill>
                            <a:schemeClr val="tx1"/>
                          </a:solidFill>
                          <a:effectLst/>
                          <a:latin typeface="Arial" pitchFamily="34" charset="0"/>
                          <a:cs typeface="Arial" pitchFamily="34" charset="0"/>
                        </a:rPr>
                        <a:t>ومتعدده</a:t>
                      </a:r>
                      <a:r>
                        <a:rPr kumimoji="0" lang="ar-EG" sz="2800" b="0" i="0" u="none" strike="noStrike" cap="none" normalizeH="0" baseline="0" dirty="0" smtClean="0">
                          <a:ln>
                            <a:noFill/>
                          </a:ln>
                          <a:solidFill>
                            <a:schemeClr val="tx1"/>
                          </a:solidFill>
                          <a:effectLst/>
                          <a:latin typeface="Arial" pitchFamily="34" charset="0"/>
                          <a:cs typeface="Arial" pitchFamily="34" charset="0"/>
                        </a:rPr>
                        <a:t> مثل برمجيات الكمبيوتر والانترنت والبريد </a:t>
                      </a:r>
                      <a:r>
                        <a:rPr kumimoji="0" lang="ar-EG" sz="2800" b="0" i="0" u="none" strike="noStrike" cap="none" normalizeH="0" baseline="0" dirty="0" err="1" smtClean="0">
                          <a:ln>
                            <a:noFill/>
                          </a:ln>
                          <a:solidFill>
                            <a:schemeClr val="tx1"/>
                          </a:solidFill>
                          <a:effectLst/>
                          <a:latin typeface="Arial" pitchFamily="34" charset="0"/>
                          <a:cs typeface="Arial" pitchFamily="34" charset="0"/>
                        </a:rPr>
                        <a:t>الالترونى</a:t>
                      </a:r>
                      <a:r>
                        <a:rPr kumimoji="0" lang="ar-EG" sz="2800" b="0" i="0" u="none" strike="noStrike" cap="none" normalizeH="0" baseline="0" dirty="0" smtClean="0">
                          <a:ln>
                            <a:noFill/>
                          </a:ln>
                          <a:solidFill>
                            <a:schemeClr val="tx1"/>
                          </a:solidFill>
                          <a:effectLst/>
                          <a:latin typeface="Arial" pitchFamily="34" charset="0"/>
                          <a:cs typeface="Arial" pitchFamily="34" charset="0"/>
                        </a:rPr>
                        <a:t> والوسائط </a:t>
                      </a:r>
                      <a:r>
                        <a:rPr kumimoji="0" lang="ar-EG" sz="2800" b="0" i="0" u="none" strike="noStrike" cap="none" normalizeH="0" baseline="0" dirty="0" err="1" smtClean="0">
                          <a:ln>
                            <a:noFill/>
                          </a:ln>
                          <a:solidFill>
                            <a:schemeClr val="tx1"/>
                          </a:solidFill>
                          <a:effectLst/>
                          <a:latin typeface="Arial" pitchFamily="34" charset="0"/>
                          <a:cs typeface="Arial" pitchFamily="34" charset="0"/>
                        </a:rPr>
                        <a:t>المتعددده</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59444" name="AutoShape 52"/>
          <p:cNvSpPr>
            <a:spLocks noChangeArrowheads="1"/>
          </p:cNvSpPr>
          <p:nvPr/>
        </p:nvSpPr>
        <p:spPr bwMode="auto">
          <a:xfrm rot="10800000">
            <a:off x="1000100" y="5991225"/>
            <a:ext cx="1828800" cy="8667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9444"/>
                                        </p:tgtEl>
                                        <p:attrNameLst>
                                          <p:attrName>style.visibility</p:attrName>
                                        </p:attrNameLst>
                                      </p:cBhvr>
                                      <p:to>
                                        <p:strVal val="visible"/>
                                      </p:to>
                                    </p:set>
                                    <p:animEffect transition="in" filter="diamond(in)">
                                      <p:cBhvr>
                                        <p:cTn id="7" dur="2000"/>
                                        <p:tgtEl>
                                          <p:spTgt spid="59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43" name="Rectangle 27"/>
          <p:cNvSpPr>
            <a:spLocks noGrp="1" noChangeArrowheads="1"/>
          </p:cNvSpPr>
          <p:nvPr>
            <p:ph type="title"/>
          </p:nvPr>
        </p:nvSpPr>
        <p:spPr/>
        <p:txBody>
          <a:bodyPr/>
          <a:lstStyle/>
          <a:p>
            <a:endParaRPr lang="en-US"/>
          </a:p>
        </p:txBody>
      </p:sp>
      <p:graphicFrame>
        <p:nvGraphicFramePr>
          <p:cNvPr id="60462" name="Group 46"/>
          <p:cNvGraphicFramePr>
            <a:graphicFrameLocks noGrp="1"/>
          </p:cNvGraphicFramePr>
          <p:nvPr>
            <p:ph type="tbl" idx="1"/>
          </p:nvPr>
        </p:nvGraphicFramePr>
        <p:xfrm>
          <a:off x="457200" y="228600"/>
          <a:ext cx="8229600" cy="5147310"/>
        </p:xfrm>
        <a:graphic>
          <a:graphicData uri="http://schemas.openxmlformats.org/drawingml/2006/table">
            <a:tbl>
              <a:tblPr rtl="1"/>
              <a:tblGrid>
                <a:gridCol w="2743200"/>
                <a:gridCol w="2743200"/>
                <a:gridCol w="2743200"/>
              </a:tblGrid>
              <a:tr h="2495550">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الاختبارات النهائيه</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فى نهايه العام الدراسى وتقدم من قبل المعلمين وتحت اشرافهم  </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لا يوجد تاريخ محدد للانتهاء من الاختبارات النهائيه </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r h="1123950">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شكل الاختبارات</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تكون عاده مطبوعه ويستخدم اوراق اجابه مستقله ويتولى المعلم تصحيحها يدويا</a:t>
                      </a: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Tx/>
                        <a:buFontTx/>
                        <a:buNone/>
                        <a:tabLst/>
                      </a:pPr>
                      <a:r>
                        <a:rPr kumimoji="0" lang="ar-EG" sz="2800" b="0" i="0" u="none" strike="noStrike" cap="none" normalizeH="0" baseline="0" smtClean="0">
                          <a:ln>
                            <a:noFill/>
                          </a:ln>
                          <a:solidFill>
                            <a:schemeClr val="tx1"/>
                          </a:solidFill>
                          <a:effectLst/>
                          <a:latin typeface="Arial" pitchFamily="34" charset="0"/>
                          <a:cs typeface="Arial" pitchFamily="34" charset="0"/>
                        </a:rPr>
                        <a:t>تكون على الكمبيوتر ومخزنه على</a:t>
                      </a:r>
                      <a:r>
                        <a:rPr kumimoji="0" lang="en-US" sz="2800" b="0" i="0" u="none" strike="noStrike" cap="none" normalizeH="0" baseline="0" smtClean="0">
                          <a:ln>
                            <a:noFill/>
                          </a:ln>
                          <a:solidFill>
                            <a:schemeClr val="tx1"/>
                          </a:solidFill>
                          <a:effectLst/>
                          <a:latin typeface="Arial" pitchFamily="34" charset="0"/>
                          <a:cs typeface="Arial" pitchFamily="34" charset="0"/>
                        </a:rPr>
                        <a:t> </a:t>
                      </a:r>
                      <a:r>
                        <a:rPr kumimoji="0" lang="ar-EG" sz="2800" b="0" i="0" u="none" strike="noStrike" cap="none" normalizeH="0" baseline="0" smtClean="0">
                          <a:ln>
                            <a:noFill/>
                          </a:ln>
                          <a:solidFill>
                            <a:schemeClr val="tx1"/>
                          </a:solidFill>
                          <a:effectLst/>
                          <a:latin typeface="Arial" pitchFamily="34" charset="0"/>
                          <a:cs typeface="Arial" pitchFamily="34" charset="0"/>
                        </a:rPr>
                        <a:t>سى دى او على احدى المواقع على الانترنت ويتم الاجابه عليها بضغطه زر</a:t>
                      </a:r>
                    </a:p>
                  </a:txBody>
                  <a:tcPr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60463" name="AutoShape 47"/>
          <p:cNvSpPr>
            <a:spLocks noChangeArrowheads="1"/>
          </p:cNvSpPr>
          <p:nvPr/>
        </p:nvSpPr>
        <p:spPr bwMode="auto">
          <a:xfrm>
            <a:off x="3124200" y="5638800"/>
            <a:ext cx="1214438" cy="733425"/>
          </a:xfrm>
          <a:prstGeom prst="curvedDownArrow">
            <a:avLst>
              <a:gd name="adj1" fmla="val 33117"/>
              <a:gd name="adj2" fmla="val 66234"/>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463"/>
                                        </p:tgtEl>
                                        <p:attrNameLst>
                                          <p:attrName>style.visibility</p:attrName>
                                        </p:attrNameLst>
                                      </p:cBhvr>
                                      <p:to>
                                        <p:strVal val="visible"/>
                                      </p:to>
                                    </p:set>
                                    <p:animEffect transition="in" filter="blinds(horizontal)">
                                      <p:cBhvr>
                                        <p:cTn id="7" dur="500"/>
                                        <p:tgtEl>
                                          <p:spTgt spid="60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533400" y="228600"/>
            <a:ext cx="8229600" cy="4495800"/>
          </a:xfrm>
        </p:spPr>
        <p:txBody>
          <a:bodyPr>
            <a:normAutofit fontScale="92500" lnSpcReduction="20000"/>
          </a:bodyPr>
          <a:lstStyle/>
          <a:p>
            <a:r>
              <a:rPr lang="ar-EG" sz="4000"/>
              <a:t>من هذه المقارنه نجد ان التعلم الالكترونى افضل من التعلم الصفى ولكن لابد من تذكر ان الجو الانسانى للصف والتعامل وجها لوجه والشعور الحى بنبض الاخاء والجده ونمو المشاعر الانسانيه</a:t>
            </a:r>
          </a:p>
          <a:p>
            <a:r>
              <a:rPr lang="ar-EG" sz="4000"/>
              <a:t>ولكن لابد ان نخلط بين النوعين من التعلم لنخرج بنمط تعلم جديد يجمع بينهما</a:t>
            </a:r>
            <a:endParaRPr lang="en-US" sz="4000"/>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fontScale="90000"/>
          </a:bodyPr>
          <a:lstStyle/>
          <a:p>
            <a:r>
              <a:rPr lang="ar-EG" sz="4000">
                <a:solidFill>
                  <a:srgbClr val="FFFF00"/>
                </a:solidFill>
              </a:rPr>
              <a:t>التساؤل الثانى : التعلم الالكترونى ضروره ام ترف؟</a:t>
            </a:r>
            <a:endParaRPr lang="en-US" sz="4000">
              <a:solidFill>
                <a:srgbClr val="FFFF00"/>
              </a:solidFill>
            </a:endParaRPr>
          </a:p>
        </p:txBody>
      </p:sp>
      <p:sp>
        <p:nvSpPr>
          <p:cNvPr id="99331" name="Rectangle 3"/>
          <p:cNvSpPr>
            <a:spLocks noGrp="1" noChangeArrowheads="1"/>
          </p:cNvSpPr>
          <p:nvPr>
            <p:ph idx="1"/>
          </p:nvPr>
        </p:nvSpPr>
        <p:spPr/>
        <p:txBody>
          <a:bodyPr>
            <a:normAutofit fontScale="92500" lnSpcReduction="10000"/>
          </a:bodyPr>
          <a:lstStyle/>
          <a:p>
            <a:pPr>
              <a:lnSpc>
                <a:spcPct val="90000"/>
              </a:lnSpc>
            </a:pPr>
            <a:r>
              <a:rPr lang="ar-EG" sz="3600"/>
              <a:t>اختلفت الاراء ووجهات النظر من قبل كل من المنشغلين بالعمليه التربويه فمنهم من يعارض ومنهم من يوافق وان كنا نتوقع كل هذا وان كل مستحدث تعليمى جديد لابد ان يقاومه بعض الناس فى حين ينبهل به اخرون </a:t>
            </a:r>
          </a:p>
          <a:p>
            <a:pPr>
              <a:lnSpc>
                <a:spcPct val="90000"/>
              </a:lnSpc>
            </a:pPr>
            <a:r>
              <a:rPr lang="ar-EG" sz="3600"/>
              <a:t>وقبل ان نرفض التعلم الالكترونى او نقبله علينا ان نطرح بعض التساؤلات ولنرى هل يمكن ان يساهم التعلم الالكترونى فى حلها او التخفيف من حدتها</a:t>
            </a:r>
          </a:p>
          <a:p>
            <a:pPr>
              <a:lnSpc>
                <a:spcPct val="90000"/>
              </a:lnSpc>
            </a:pPr>
            <a:endParaRPr lang="en-US" sz="3600"/>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3" name="Rectangle 5"/>
          <p:cNvSpPr>
            <a:spLocks noGrp="1" noChangeArrowheads="1"/>
          </p:cNvSpPr>
          <p:nvPr>
            <p:ph idx="1"/>
          </p:nvPr>
        </p:nvSpPr>
        <p:spPr>
          <a:xfrm>
            <a:off x="0" y="357166"/>
            <a:ext cx="9144000" cy="6072230"/>
          </a:xfrm>
          <a:solidFill>
            <a:schemeClr val="bg1"/>
          </a:solidFill>
        </p:spPr>
        <p:txBody>
          <a:bodyPr>
            <a:normAutofit/>
          </a:bodyPr>
          <a:lstStyle/>
          <a:p>
            <a:r>
              <a:rPr lang="ar-EG" sz="4800">
                <a:solidFill>
                  <a:srgbClr val="FF0000"/>
                </a:solidFill>
              </a:rPr>
              <a:t>اولا</a:t>
            </a:r>
            <a:r>
              <a:rPr lang="ar-EG" sz="4800">
                <a:solidFill>
                  <a:schemeClr val="tx2"/>
                </a:solidFill>
              </a:rPr>
              <a:t> </a:t>
            </a:r>
            <a:r>
              <a:rPr lang="ar-EG">
                <a:solidFill>
                  <a:srgbClr val="CCCC00"/>
                </a:solidFill>
              </a:rPr>
              <a:t>: </a:t>
            </a:r>
            <a:r>
              <a:rPr lang="ar-EG" sz="4000">
                <a:solidFill>
                  <a:srgbClr val="CCCC00"/>
                </a:solidFill>
              </a:rPr>
              <a:t>عدم قدره المناهج على ملاحقه التقدم فى المعرفه ودور التعلم الالكترونى فى حلها</a:t>
            </a:r>
          </a:p>
          <a:p>
            <a:r>
              <a:rPr lang="ar-EG" sz="4000"/>
              <a:t>كيف تستطيع المناهج الدراسيه ملاحقه الانفجار المعرفى ان هذا يحتاج الى تكلفه ماديه ومعنويه ولكن بضغطه زر على الكمبيوتر نستطيع معرفه احدث المعلومات ومتابعتها بأقل تكلفه وأقل جهد ووقت</a:t>
            </a:r>
            <a:endParaRPr lang="en-US" sz="4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53">
                                            <p:bg/>
                                          </p:spTgt>
                                        </p:tgtEl>
                                        <p:attrNameLst>
                                          <p:attrName>style.visibility</p:attrName>
                                        </p:attrNameLst>
                                      </p:cBhvr>
                                      <p:to>
                                        <p:strVal val="visible"/>
                                      </p:to>
                                    </p:set>
                                    <p:animEffect transition="in" filter="diamond(in)">
                                      <p:cBhvr>
                                        <p:cTn id="7" dur="2000"/>
                                        <p:tgtEl>
                                          <p:spTgt spid="205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053">
                                            <p:txEl>
                                              <p:pRg st="0" end="0"/>
                                            </p:txEl>
                                          </p:spTgt>
                                        </p:tgtEl>
                                        <p:attrNameLst>
                                          <p:attrName>style.visibility</p:attrName>
                                        </p:attrNameLst>
                                      </p:cBhvr>
                                      <p:to>
                                        <p:strVal val="visible"/>
                                      </p:to>
                                    </p:set>
                                    <p:animEffect transition="in" filter="diamond(in)">
                                      <p:cBhvr>
                                        <p:cTn id="12" dur="2000"/>
                                        <p:tgtEl>
                                          <p:spTgt spid="205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053">
                                            <p:txEl>
                                              <p:pRg st="1" end="1"/>
                                            </p:txEl>
                                          </p:spTgt>
                                        </p:tgtEl>
                                        <p:attrNameLst>
                                          <p:attrName>style.visibility</p:attrName>
                                        </p:attrNameLst>
                                      </p:cBhvr>
                                      <p:to>
                                        <p:strVal val="visible"/>
                                      </p:to>
                                    </p:set>
                                    <p:animEffect transition="in" filter="diamond(in)">
                                      <p:cBhvr>
                                        <p:cTn id="17" dur="2000"/>
                                        <p:tgtEl>
                                          <p:spTgt spid="20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1371600" y="533400"/>
            <a:ext cx="7772400" cy="1431925"/>
          </a:xfrm>
        </p:spPr>
        <p:txBody>
          <a:bodyPr>
            <a:normAutofit fontScale="90000"/>
          </a:bodyPr>
          <a:lstStyle/>
          <a:p>
            <a:r>
              <a:rPr lang="ar-EG">
                <a:solidFill>
                  <a:srgbClr val="FF0000"/>
                </a:solidFill>
              </a:rPr>
              <a:t>ثانيا</a:t>
            </a:r>
            <a:r>
              <a:rPr lang="ar-EG" sz="4800"/>
              <a:t> : </a:t>
            </a:r>
            <a:r>
              <a:rPr lang="ar-EG" sz="4800">
                <a:solidFill>
                  <a:srgbClr val="CCCC00"/>
                </a:solidFill>
              </a:rPr>
              <a:t>ضعف نظام التعلبم الحالى عن تلبيه الطلب الاجتماعى على التعليم ودور التعلم الالكترونى</a:t>
            </a:r>
            <a:endParaRPr lang="en-US" sz="4800">
              <a:solidFill>
                <a:srgbClr val="CCCC00"/>
              </a:solidFill>
            </a:endParaRPr>
          </a:p>
        </p:txBody>
      </p:sp>
      <p:sp>
        <p:nvSpPr>
          <p:cNvPr id="35844" name="Rectangle 4"/>
          <p:cNvSpPr>
            <a:spLocks noGrp="1" noChangeArrowheads="1"/>
          </p:cNvSpPr>
          <p:nvPr>
            <p:ph type="subTitle" idx="1"/>
          </p:nvPr>
        </p:nvSpPr>
        <p:spPr>
          <a:xfrm>
            <a:off x="0" y="2362200"/>
            <a:ext cx="9144000" cy="2971800"/>
          </a:xfrm>
        </p:spPr>
        <p:txBody>
          <a:bodyPr/>
          <a:lstStyle/>
          <a:p>
            <a:pPr algn="r">
              <a:lnSpc>
                <a:spcPct val="90000"/>
              </a:lnSpc>
            </a:pPr>
            <a:r>
              <a:rPr lang="ar-EG"/>
              <a:t>لكى يتقدم المجتمع لابد له من كثافه سكانيه متعلمه كبيره فهل نملك تلك الكثافه </a:t>
            </a:r>
          </a:p>
          <a:p>
            <a:pPr algn="r">
              <a:lnSpc>
                <a:spcPct val="90000"/>
              </a:lnSpc>
            </a:pPr>
            <a:r>
              <a:rPr lang="ar-EG"/>
              <a:t>لكى نصل الى هذه الكثافه لابد من بناء الاف المدارس والجامعات ومستلزماتها وهذا سيحتاج تكاليف باهظه الى جانب تواجد كثافه عدديه كبيره فى الفصول تمنع الطلاب من الحصول على التعليم المرغوب هذا بالأضافه الى الفئات الت لا تستطيع الحصول على التعليم لبعض الظروف </a:t>
            </a:r>
          </a:p>
          <a:p>
            <a:pPr algn="r">
              <a:lnSpc>
                <a:spcPct val="90000"/>
              </a:lnSpc>
            </a:pPr>
            <a:r>
              <a:rPr lang="ar-EG"/>
              <a:t>هذا كله يمكن حله عن طريق التعلم الالكترونى الذى سوف يساعدنا على الوصول الى نظام تعليم موازى يلبى الطلب الاجتماعى المتزايد على التعليم</a:t>
            </a:r>
            <a:endParaRPr lang="en-US"/>
          </a:p>
        </p:txBody>
      </p:sp>
      <p:sp>
        <p:nvSpPr>
          <p:cNvPr id="35845" name="AutoShape 5"/>
          <p:cNvSpPr>
            <a:spLocks noChangeArrowheads="1"/>
          </p:cNvSpPr>
          <p:nvPr/>
        </p:nvSpPr>
        <p:spPr bwMode="auto">
          <a:xfrm>
            <a:off x="304800" y="1219200"/>
            <a:ext cx="1371600" cy="609600"/>
          </a:xfrm>
          <a:prstGeom prst="cloudCallout">
            <a:avLst>
              <a:gd name="adj1" fmla="val -45833"/>
              <a:gd name="adj2" fmla="val 70051"/>
            </a:avLst>
          </a:prstGeom>
          <a:solidFill>
            <a:schemeClr val="accent1"/>
          </a:solidFill>
          <a:ln w="9525">
            <a:solidFill>
              <a:schemeClr val="tx1"/>
            </a:solidFill>
            <a:round/>
            <a:headEnd/>
            <a:tailEnd/>
          </a:ln>
          <a:effectLst/>
        </p:spPr>
        <p:txBody>
          <a:bodyPr/>
          <a:lstStyle/>
          <a:p>
            <a:pPr algn="ctr"/>
            <a:endParaRPr lang="en-US"/>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algn="r"/>
            <a:r>
              <a:rPr lang="ar-EG" sz="4000">
                <a:solidFill>
                  <a:srgbClr val="FF0000"/>
                </a:solidFill>
              </a:rPr>
              <a:t>ثالثا: </a:t>
            </a:r>
            <a:r>
              <a:rPr lang="ar-EG" sz="4000">
                <a:solidFill>
                  <a:srgbClr val="CCCC00"/>
                </a:solidFill>
              </a:rPr>
              <a:t>عجز التعليم الصفى الحالى عن تحقيق معايير الجوده فى التعليم ودور التعلم الالكترونى</a:t>
            </a:r>
            <a:endParaRPr lang="en-US" sz="4000">
              <a:solidFill>
                <a:srgbClr val="CCCC00"/>
              </a:solidFill>
            </a:endParaRPr>
          </a:p>
        </p:txBody>
      </p:sp>
      <p:sp>
        <p:nvSpPr>
          <p:cNvPr id="37891" name="Rectangle 3"/>
          <p:cNvSpPr>
            <a:spLocks noGrp="1" noChangeArrowheads="1"/>
          </p:cNvSpPr>
          <p:nvPr>
            <p:ph idx="1"/>
          </p:nvPr>
        </p:nvSpPr>
        <p:spPr/>
        <p:txBody>
          <a:bodyPr>
            <a:normAutofit fontScale="92500" lnSpcReduction="20000"/>
          </a:bodyPr>
          <a:lstStyle/>
          <a:p>
            <a:r>
              <a:rPr lang="ar-EG" sz="4000"/>
              <a:t>ان تعليمنا الحالى لم يحقق الكثير من معايير الجوده وتحصيل الطلاب وتفكيرهم منخفض مقارنه بالمعايير العالميه وهذا كله بالأضافه الى استنفاذ طاقه المعلم ولكن دون جدوى لأن الطلاب ليس لديهم دافعيه للتعليم </a:t>
            </a:r>
          </a:p>
          <a:p>
            <a:r>
              <a:rPr lang="ar-EG" sz="4000"/>
              <a:t>فهل يستطيع التعلم الالكترونى ان يحقق الجوده فى التعليم</a:t>
            </a:r>
            <a:endParaRPr lang="en-US" sz="4000"/>
          </a:p>
        </p:txBody>
      </p:sp>
      <p:sp>
        <p:nvSpPr>
          <p:cNvPr id="37892" name="AutoShape 4"/>
          <p:cNvSpPr>
            <a:spLocks noChangeArrowheads="1"/>
          </p:cNvSpPr>
          <p:nvPr/>
        </p:nvSpPr>
        <p:spPr bwMode="auto">
          <a:xfrm>
            <a:off x="500034" y="6096000"/>
            <a:ext cx="8001056" cy="762000"/>
          </a:xfrm>
          <a:prstGeom prst="leftRightArrow">
            <a:avLst>
              <a:gd name="adj1" fmla="val 50000"/>
              <a:gd name="adj2" fmla="val 106000"/>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800" decel="100000"/>
                                        <p:tgtEl>
                                          <p:spTgt spid="37890"/>
                                        </p:tgtEl>
                                      </p:cBhvr>
                                    </p:animEffect>
                                    <p:anim calcmode="lin" valueType="num">
                                      <p:cBhvr>
                                        <p:cTn id="8" dur="800" decel="100000" fill="hold"/>
                                        <p:tgtEl>
                                          <p:spTgt spid="37890"/>
                                        </p:tgtEl>
                                        <p:attrNameLst>
                                          <p:attrName>style.rotation</p:attrName>
                                        </p:attrNameLst>
                                      </p:cBhvr>
                                      <p:tavLst>
                                        <p:tav tm="0">
                                          <p:val>
                                            <p:fltVal val="-90"/>
                                          </p:val>
                                        </p:tav>
                                        <p:tav tm="100000">
                                          <p:val>
                                            <p:fltVal val="0"/>
                                          </p:val>
                                        </p:tav>
                                      </p:tavLst>
                                    </p:anim>
                                    <p:anim calcmode="lin" valueType="num">
                                      <p:cBhvr>
                                        <p:cTn id="9" dur="800" decel="100000" fill="hold"/>
                                        <p:tgtEl>
                                          <p:spTgt spid="37890"/>
                                        </p:tgtEl>
                                        <p:attrNameLst>
                                          <p:attrName>ppt_x</p:attrName>
                                        </p:attrNameLst>
                                      </p:cBhvr>
                                      <p:tavLst>
                                        <p:tav tm="0">
                                          <p:val>
                                            <p:strVal val="#ppt_x+0.4"/>
                                          </p:val>
                                        </p:tav>
                                        <p:tav tm="100000">
                                          <p:val>
                                            <p:strVal val="#ppt_x-0.05"/>
                                          </p:val>
                                        </p:tav>
                                      </p:tavLst>
                                    </p:anim>
                                    <p:anim calcmode="lin" valueType="num">
                                      <p:cBhvr>
                                        <p:cTn id="10" dur="800" decel="100000" fill="hold"/>
                                        <p:tgtEl>
                                          <p:spTgt spid="3789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789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789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37891">
                                            <p:txEl>
                                              <p:pRg st="0" end="0"/>
                                            </p:txEl>
                                          </p:spTgt>
                                        </p:tgtEl>
                                        <p:attrNameLst>
                                          <p:attrName>style.visibility</p:attrName>
                                        </p:attrNameLst>
                                      </p:cBhvr>
                                      <p:to>
                                        <p:strVal val="visible"/>
                                      </p:to>
                                    </p:set>
                                    <p:animEffect transition="in" filter="fade">
                                      <p:cBhvr>
                                        <p:cTn id="17" dur="1000"/>
                                        <p:tgtEl>
                                          <p:spTgt spid="37891">
                                            <p:txEl>
                                              <p:pRg st="0" end="0"/>
                                            </p:txEl>
                                          </p:spTgt>
                                        </p:tgtEl>
                                      </p:cBhvr>
                                    </p:animEffect>
                                    <p:anim calcmode="lin" valueType="num">
                                      <p:cBhvr>
                                        <p:cTn id="1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7891">
                                            <p:txEl>
                                              <p:pRg st="1" end="1"/>
                                            </p:txEl>
                                          </p:spTgt>
                                        </p:tgtEl>
                                        <p:attrNameLst>
                                          <p:attrName>style.visibility</p:attrName>
                                        </p:attrNameLst>
                                      </p:cBhvr>
                                      <p:to>
                                        <p:strVal val="visible"/>
                                      </p:to>
                                    </p:set>
                                    <p:animEffect transition="in" filter="fade">
                                      <p:cBhvr>
                                        <p:cTn id="24" dur="1000"/>
                                        <p:tgtEl>
                                          <p:spTgt spid="37891">
                                            <p:txEl>
                                              <p:pRg st="1" end="1"/>
                                            </p:txEl>
                                          </p:spTgt>
                                        </p:tgtEl>
                                      </p:cBhvr>
                                    </p:animEffect>
                                    <p:anim calcmode="lin" valueType="num">
                                      <p:cBhvr>
                                        <p:cTn id="2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7892"/>
                                        </p:tgtEl>
                                        <p:attrNameLst>
                                          <p:attrName>style.visibility</p:attrName>
                                        </p:attrNameLst>
                                      </p:cBhvr>
                                      <p:to>
                                        <p:strVal val="visible"/>
                                      </p:to>
                                    </p:set>
                                    <p:animEffect transition="in" filter="blinds(horizontal)">
                                      <p:cBhvr>
                                        <p:cTn id="31" dur="500"/>
                                        <p:tgtEl>
                                          <p:spTgt spid="3789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xit" presetSubtype="10" fill="hold" grpId="1" nodeType="clickEffect">
                                  <p:stCondLst>
                                    <p:cond delay="0"/>
                                  </p:stCondLst>
                                  <p:childTnLst>
                                    <p:animEffect transition="out" filter="blinds(horizontal)">
                                      <p:cBhvr>
                                        <p:cTn id="35" dur="500"/>
                                        <p:tgtEl>
                                          <p:spTgt spid="37892"/>
                                        </p:tgtEl>
                                      </p:cBhvr>
                                    </p:animEffect>
                                    <p:set>
                                      <p:cBhvr>
                                        <p:cTn id="36" dur="1" fill="hold">
                                          <p:stCondLst>
                                            <p:cond delay="499"/>
                                          </p:stCondLst>
                                        </p:cTn>
                                        <p:tgtEl>
                                          <p:spTgt spid="378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2" grpId="0" animBg="1"/>
      <p:bldP spid="37892" grpId="1"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algn="r"/>
            <a:r>
              <a:rPr lang="ar-EG" sz="4000">
                <a:solidFill>
                  <a:srgbClr val="FF0000"/>
                </a:solidFill>
              </a:rPr>
              <a:t>رابعا:</a:t>
            </a:r>
            <a:r>
              <a:rPr lang="ar-EG" sz="4000">
                <a:solidFill>
                  <a:srgbClr val="CCCC00"/>
                </a:solidFill>
              </a:rPr>
              <a:t>صعوبه</a:t>
            </a:r>
            <a:r>
              <a:rPr lang="ar-EG" sz="4000">
                <a:solidFill>
                  <a:srgbClr val="FF0000"/>
                </a:solidFill>
              </a:rPr>
              <a:t> </a:t>
            </a:r>
            <a:r>
              <a:rPr lang="ar-EG" sz="4000">
                <a:solidFill>
                  <a:srgbClr val="CCCC00"/>
                </a:solidFill>
              </a:rPr>
              <a:t>تطبيق مبادئ التعلم الفعاله فى التعليم الصفى الحالى ودور التعلم الالكترونى</a:t>
            </a:r>
            <a:endParaRPr lang="en-US" sz="4000">
              <a:solidFill>
                <a:srgbClr val="CCCC00"/>
              </a:solidFill>
            </a:endParaRPr>
          </a:p>
        </p:txBody>
      </p:sp>
      <p:sp>
        <p:nvSpPr>
          <p:cNvPr id="38915" name="Rectangle 3"/>
          <p:cNvSpPr>
            <a:spLocks noGrp="1" noChangeArrowheads="1"/>
          </p:cNvSpPr>
          <p:nvPr>
            <p:ph idx="1"/>
          </p:nvPr>
        </p:nvSpPr>
        <p:spPr/>
        <p:txBody>
          <a:bodyPr>
            <a:normAutofit fontScale="92500"/>
          </a:bodyPr>
          <a:lstStyle/>
          <a:p>
            <a:pPr>
              <a:lnSpc>
                <a:spcPct val="90000"/>
              </a:lnSpc>
            </a:pPr>
            <a:r>
              <a:rPr lang="ar-EG" sz="3600"/>
              <a:t>يصعب تطبيق كل مبادئ التعليم الفعاله فى التعلم الصفى فى ظل كثافه الفصول وعدم وعى المعلمين بهذه المبادئ </a:t>
            </a:r>
          </a:p>
          <a:p>
            <a:pPr>
              <a:lnSpc>
                <a:spcPct val="90000"/>
              </a:lnSpc>
            </a:pPr>
            <a:r>
              <a:rPr lang="ar-EG" sz="2800"/>
              <a:t>من امثله تلك المبادئ  : يتعلم الفرد بشكل افضل اذا :</a:t>
            </a:r>
          </a:p>
          <a:p>
            <a:pPr>
              <a:lnSpc>
                <a:spcPct val="90000"/>
              </a:lnSpc>
            </a:pPr>
            <a:r>
              <a:rPr lang="ar-EG" sz="2800"/>
              <a:t>كان التعلم وفق قدراته ومهاراته</a:t>
            </a:r>
          </a:p>
          <a:p>
            <a:pPr>
              <a:lnSpc>
                <a:spcPct val="90000"/>
              </a:lnSpc>
            </a:pPr>
            <a:r>
              <a:rPr lang="ar-EG" sz="2800"/>
              <a:t>شارك فى التعلم بشكل نشط</a:t>
            </a:r>
          </a:p>
          <a:p>
            <a:pPr>
              <a:lnSpc>
                <a:spcPct val="90000"/>
              </a:lnSpc>
            </a:pPr>
            <a:r>
              <a:rPr lang="ar-EG" sz="2800"/>
              <a:t>اذا اعطى الوقت الكافى للتعليم</a:t>
            </a:r>
          </a:p>
          <a:p>
            <a:pPr>
              <a:lnSpc>
                <a:spcPct val="90000"/>
              </a:lnSpc>
            </a:pPr>
            <a:r>
              <a:rPr lang="ar-EG">
                <a:solidFill>
                  <a:srgbClr val="FFFF00"/>
                </a:solidFill>
              </a:rPr>
              <a:t>فلماذا لا نلجأ الى التعلم الالكترونى اذا كان قادرا على حل هذه المشكله</a:t>
            </a:r>
          </a:p>
          <a:p>
            <a:pPr>
              <a:lnSpc>
                <a:spcPct val="90000"/>
              </a:lnSpc>
            </a:pPr>
            <a:endParaRPr lang="en-US">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dissolve">
                                      <p:cBhvr>
                                        <p:cTn id="7" dur="500"/>
                                        <p:tgtEl>
                                          <p:spTgt spid="389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Effect transition="in" filter="dissolve">
                                      <p:cBhvr>
                                        <p:cTn id="12" dur="500"/>
                                        <p:tgtEl>
                                          <p:spTgt spid="389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915">
                                            <p:txEl>
                                              <p:pRg st="1" end="1"/>
                                            </p:txEl>
                                          </p:spTgt>
                                        </p:tgtEl>
                                        <p:attrNameLst>
                                          <p:attrName>style.visibility</p:attrName>
                                        </p:attrNameLst>
                                      </p:cBhvr>
                                      <p:to>
                                        <p:strVal val="visible"/>
                                      </p:to>
                                    </p:set>
                                    <p:animEffect transition="in" filter="dissolve">
                                      <p:cBhvr>
                                        <p:cTn id="17" dur="500"/>
                                        <p:tgtEl>
                                          <p:spTgt spid="389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5">
                                            <p:txEl>
                                              <p:pRg st="2" end="2"/>
                                            </p:txEl>
                                          </p:spTgt>
                                        </p:tgtEl>
                                        <p:attrNameLst>
                                          <p:attrName>style.visibility</p:attrName>
                                        </p:attrNameLst>
                                      </p:cBhvr>
                                      <p:to>
                                        <p:strVal val="visible"/>
                                      </p:to>
                                    </p:set>
                                    <p:animEffect transition="in" filter="dissolve">
                                      <p:cBhvr>
                                        <p:cTn id="22" dur="500"/>
                                        <p:tgtEl>
                                          <p:spTgt spid="389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5">
                                            <p:txEl>
                                              <p:pRg st="3" end="3"/>
                                            </p:txEl>
                                          </p:spTgt>
                                        </p:tgtEl>
                                        <p:attrNameLst>
                                          <p:attrName>style.visibility</p:attrName>
                                        </p:attrNameLst>
                                      </p:cBhvr>
                                      <p:to>
                                        <p:strVal val="visible"/>
                                      </p:to>
                                    </p:set>
                                    <p:animEffect transition="in" filter="dissolve">
                                      <p:cBhvr>
                                        <p:cTn id="27" dur="500"/>
                                        <p:tgtEl>
                                          <p:spTgt spid="389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915">
                                            <p:txEl>
                                              <p:pRg st="4" end="4"/>
                                            </p:txEl>
                                          </p:spTgt>
                                        </p:tgtEl>
                                        <p:attrNameLst>
                                          <p:attrName>style.visibility</p:attrName>
                                        </p:attrNameLst>
                                      </p:cBhvr>
                                      <p:to>
                                        <p:strVal val="visible"/>
                                      </p:to>
                                    </p:set>
                                    <p:animEffect transition="in" filter="dissolve">
                                      <p:cBhvr>
                                        <p:cTn id="32" dur="500"/>
                                        <p:tgtEl>
                                          <p:spTgt spid="389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8915">
                                            <p:txEl>
                                              <p:pRg st="5" end="5"/>
                                            </p:txEl>
                                          </p:spTgt>
                                        </p:tgtEl>
                                        <p:attrNameLst>
                                          <p:attrName>style.visibility</p:attrName>
                                        </p:attrNameLst>
                                      </p:cBhvr>
                                      <p:to>
                                        <p:strVal val="visible"/>
                                      </p:to>
                                    </p:set>
                                    <p:animEffect transition="in" filter="dissolve">
                                      <p:cBhvr>
                                        <p:cTn id="37" dur="500"/>
                                        <p:tgtEl>
                                          <p:spTgt spid="389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r>
              <a:rPr lang="ar-EG" sz="4000">
                <a:solidFill>
                  <a:srgbClr val="FF0000"/>
                </a:solidFill>
              </a:rPr>
              <a:t>خامسا</a:t>
            </a:r>
            <a:r>
              <a:rPr lang="ar-EG" sz="4000"/>
              <a:t>: </a:t>
            </a:r>
            <a:r>
              <a:rPr lang="ar-EG" sz="4000">
                <a:solidFill>
                  <a:srgbClr val="CCCC00"/>
                </a:solidFill>
              </a:rPr>
              <a:t>عدم قدره مؤسسات التدريب عن تلبيه الحاجه المستمره للتدريب ودور التدريب الالكترونى</a:t>
            </a:r>
            <a:endParaRPr lang="en-US" sz="4000">
              <a:solidFill>
                <a:srgbClr val="CCCC00"/>
              </a:solidFill>
            </a:endParaRPr>
          </a:p>
        </p:txBody>
      </p:sp>
      <p:sp>
        <p:nvSpPr>
          <p:cNvPr id="52227" name="Rectangle 3"/>
          <p:cNvSpPr>
            <a:spLocks noGrp="1" noChangeArrowheads="1"/>
          </p:cNvSpPr>
          <p:nvPr>
            <p:ph idx="1"/>
          </p:nvPr>
        </p:nvSpPr>
        <p:spPr>
          <a:xfrm>
            <a:off x="457200" y="1752600"/>
            <a:ext cx="8229600" cy="4495800"/>
          </a:xfrm>
        </p:spPr>
        <p:txBody>
          <a:bodyPr>
            <a:normAutofit fontScale="92500" lnSpcReduction="20000"/>
          </a:bodyPr>
          <a:lstStyle/>
          <a:p>
            <a:r>
              <a:rPr lang="ar-EG" sz="4000"/>
              <a:t>ان الافراد فى حاجه دائمه الى التدريب لملاحقه التغيرات المعرفيه والمهاريه ليحدث معلوماته واتجاهاته ليتمكن من الاحتفاظ بوظيفته ولكن المؤسسات لا يمكنها الوفاء بتلبيه تلك الحاجه لأن المتدرب لا يستطيع حضور التدريب بنفسه دائما لظروف عمله</a:t>
            </a:r>
          </a:p>
          <a:p>
            <a:r>
              <a:rPr lang="ar-EG" sz="4000">
                <a:solidFill>
                  <a:srgbClr val="FFFF00"/>
                </a:solidFill>
              </a:rPr>
              <a:t>الا يمكن للتعلم الالكترونى ان يحل هذه المشكله؟</a:t>
            </a:r>
            <a:endParaRPr lang="en-US" sz="4000">
              <a:solidFill>
                <a:srgbClr val="FFFF00"/>
              </a:solidFill>
            </a:endParaRPr>
          </a:p>
        </p:txBody>
      </p:sp>
      <p:sp>
        <p:nvSpPr>
          <p:cNvPr id="52228" name="AutoShape 4"/>
          <p:cNvSpPr>
            <a:spLocks noChangeArrowheads="1"/>
          </p:cNvSpPr>
          <p:nvPr/>
        </p:nvSpPr>
        <p:spPr bwMode="auto">
          <a:xfrm>
            <a:off x="8153400" y="762000"/>
            <a:ext cx="733425" cy="1214438"/>
          </a:xfrm>
          <a:prstGeom prst="curvedLeftArrow">
            <a:avLst>
              <a:gd name="adj1" fmla="val 33117"/>
              <a:gd name="adj2" fmla="val 66234"/>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500" fill="hold"/>
                                        <p:tgtEl>
                                          <p:spTgt spid="5222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222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222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2226"/>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2228"/>
                                        </p:tgtEl>
                                        <p:attrNameLst>
                                          <p:attrName>style.visibility</p:attrName>
                                        </p:attrNameLst>
                                      </p:cBhvr>
                                      <p:to>
                                        <p:strVal val="visible"/>
                                      </p:to>
                                    </p:set>
                                    <p:animEffect transition="in" filter="blinds(horizontal)">
                                      <p:cBhvr>
                                        <p:cTn id="15" dur="500"/>
                                        <p:tgtEl>
                                          <p:spTgt spid="52228"/>
                                        </p:tgtEl>
                                      </p:cBhvr>
                                    </p:animEffect>
                                  </p:childTnLst>
                                </p:cTn>
                              </p:par>
                            </p:childTnLst>
                          </p:cTn>
                        </p:par>
                      </p:childTnLst>
                    </p:cTn>
                  </p:par>
                  <p:par>
                    <p:cTn id="16" fill="hold">
                      <p:stCondLst>
                        <p:cond delay="indefinite"/>
                      </p:stCondLst>
                      <p:childTnLst>
                        <p:par>
                          <p:cTn id="17" fill="hold">
                            <p:stCondLst>
                              <p:cond delay="0"/>
                            </p:stCondLst>
                            <p:childTnLst>
                              <p:par>
                                <p:cTn id="18" presetID="39" presetClass="entr" presetSubtype="0" accel="100000" fill="hold" grpId="0" nodeType="clickEffect">
                                  <p:stCondLst>
                                    <p:cond delay="0"/>
                                  </p:stCondLst>
                                  <p:childTnLst>
                                    <p:set>
                                      <p:cBhvr>
                                        <p:cTn id="19" dur="1" fill="hold">
                                          <p:stCondLst>
                                            <p:cond delay="0"/>
                                          </p:stCondLst>
                                        </p:cTn>
                                        <p:tgtEl>
                                          <p:spTgt spid="52227">
                                            <p:txEl>
                                              <p:pRg st="0" end="0"/>
                                            </p:txEl>
                                          </p:spTgt>
                                        </p:tgtEl>
                                        <p:attrNameLst>
                                          <p:attrName>style.visibility</p:attrName>
                                        </p:attrNameLst>
                                      </p:cBhvr>
                                      <p:to>
                                        <p:strVal val="visible"/>
                                      </p:to>
                                    </p:set>
                                    <p:anim calcmode="lin" valueType="num">
                                      <p:cBhvr>
                                        <p:cTn id="20" dur="500" fill="hold"/>
                                        <p:tgtEl>
                                          <p:spTgt spid="5222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5222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5222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52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9" presetClass="entr" presetSubtype="0" accel="100000" fill="hold" grpId="0" nodeType="clickEffect">
                                  <p:stCondLst>
                                    <p:cond delay="0"/>
                                  </p:stCondLst>
                                  <p:childTnLst>
                                    <p:set>
                                      <p:cBhvr>
                                        <p:cTn id="27" dur="1" fill="hold">
                                          <p:stCondLst>
                                            <p:cond delay="0"/>
                                          </p:stCondLst>
                                        </p:cTn>
                                        <p:tgtEl>
                                          <p:spTgt spid="52227">
                                            <p:txEl>
                                              <p:pRg st="1" end="1"/>
                                            </p:txEl>
                                          </p:spTgt>
                                        </p:tgtEl>
                                        <p:attrNameLst>
                                          <p:attrName>style.visibility</p:attrName>
                                        </p:attrNameLst>
                                      </p:cBhvr>
                                      <p:to>
                                        <p:strVal val="visible"/>
                                      </p:to>
                                    </p:set>
                                    <p:anim calcmode="lin" valueType="num">
                                      <p:cBhvr>
                                        <p:cTn id="28" dur="500" fill="hold"/>
                                        <p:tgtEl>
                                          <p:spTgt spid="52227">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9" dur="500" fill="hold"/>
                                        <p:tgtEl>
                                          <p:spTgt spid="52227">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0" dur="500" fill="hold"/>
                                        <p:tgtEl>
                                          <p:spTgt spid="52227">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31" dur="500" fill="hold"/>
                                        <p:tgtEl>
                                          <p:spTgt spid="52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9" presetClass="exit" presetSubtype="0" decel="100000" fill="hold" grpId="1" nodeType="clickEffect">
                                  <p:stCondLst>
                                    <p:cond delay="0"/>
                                  </p:stCondLst>
                                  <p:childTnLst>
                                    <p:anim calcmode="lin" valueType="num">
                                      <p:cBhvr>
                                        <p:cTn id="35" dur="500" fill="hold"/>
                                        <p:tgtEl>
                                          <p:spTgt spid="52226"/>
                                        </p:tgtEl>
                                        <p:attrNameLst>
                                          <p:attrName>ppt_h</p:attrName>
                                        </p:attrNameLst>
                                      </p:cBhvr>
                                      <p:tavLst>
                                        <p:tav tm="0">
                                          <p:val>
                                            <p:strVal val="ppt_h"/>
                                          </p:val>
                                        </p:tav>
                                        <p:tav tm="50000">
                                          <p:val>
                                            <p:strVal val="ppt_h/20"/>
                                          </p:val>
                                        </p:tav>
                                        <p:tav tm="100000">
                                          <p:val>
                                            <p:strVal val="ppt_h/20"/>
                                          </p:val>
                                        </p:tav>
                                      </p:tavLst>
                                    </p:anim>
                                    <p:anim calcmode="lin" valueType="num">
                                      <p:cBhvr>
                                        <p:cTn id="36" dur="500" fill="hold"/>
                                        <p:tgtEl>
                                          <p:spTgt spid="52226"/>
                                        </p:tgtEl>
                                        <p:attrNameLst>
                                          <p:attrName>ppt_w</p:attrName>
                                        </p:attrNameLst>
                                      </p:cBhvr>
                                      <p:tavLst>
                                        <p:tav tm="0">
                                          <p:val>
                                            <p:strVal val="ppt_w"/>
                                          </p:val>
                                        </p:tav>
                                        <p:tav tm="50000">
                                          <p:val>
                                            <p:strVal val="ppt_w+.3"/>
                                          </p:val>
                                        </p:tav>
                                        <p:tav tm="100000">
                                          <p:val>
                                            <p:strVal val="ppt_w+.3"/>
                                          </p:val>
                                        </p:tav>
                                      </p:tavLst>
                                    </p:anim>
                                    <p:anim calcmode="lin" valueType="num">
                                      <p:cBhvr>
                                        <p:cTn id="37" dur="500" fill="hold"/>
                                        <p:tgtEl>
                                          <p:spTgt spid="52226"/>
                                        </p:tgtEl>
                                        <p:attrNameLst>
                                          <p:attrName>ppt_x</p:attrName>
                                        </p:attrNameLst>
                                      </p:cBhvr>
                                      <p:tavLst>
                                        <p:tav tm="0">
                                          <p:val>
                                            <p:strVal val="ppt_x"/>
                                          </p:val>
                                        </p:tav>
                                        <p:tav tm="50000">
                                          <p:val>
                                            <p:strVal val="ppt_x"/>
                                          </p:val>
                                        </p:tav>
                                        <p:tav tm="100000">
                                          <p:val>
                                            <p:strVal val="ppt_x-.3"/>
                                          </p:val>
                                        </p:tav>
                                      </p:tavLst>
                                    </p:anim>
                                    <p:anim calcmode="lin" valueType="num">
                                      <p:cBhvr>
                                        <p:cTn id="38" dur="500" fill="hold"/>
                                        <p:tgtEl>
                                          <p:spTgt spid="52226"/>
                                        </p:tgtEl>
                                        <p:attrNameLst>
                                          <p:attrName>ppt_y</p:attrName>
                                        </p:attrNameLst>
                                      </p:cBhvr>
                                      <p:tavLst>
                                        <p:tav tm="0">
                                          <p:val>
                                            <p:strVal val="ppt_y"/>
                                          </p:val>
                                        </p:tav>
                                        <p:tav tm="100000">
                                          <p:val>
                                            <p:strVal val="ppt_y"/>
                                          </p:val>
                                        </p:tav>
                                      </p:tavLst>
                                    </p:anim>
                                    <p:set>
                                      <p:cBhvr>
                                        <p:cTn id="39" dur="1" fill="hold">
                                          <p:stCondLst>
                                            <p:cond delay="499"/>
                                          </p:stCondLst>
                                        </p:cTn>
                                        <p:tgtEl>
                                          <p:spTgt spid="52226"/>
                                        </p:tgtEl>
                                        <p:attrNameLst>
                                          <p:attrName>style.visibility</p:attrName>
                                        </p:attrNameLst>
                                      </p:cBhvr>
                                      <p:to>
                                        <p:strVal val="hidden"/>
                                      </p:to>
                                    </p:set>
                                  </p:childTnLst>
                                </p:cTn>
                              </p:par>
                              <p:par>
                                <p:cTn id="40" presetID="39" presetClass="exit" presetSubtype="0" decel="100000" fill="hold" grpId="1" nodeType="withEffect">
                                  <p:stCondLst>
                                    <p:cond delay="0"/>
                                  </p:stCondLst>
                                  <p:childTnLst>
                                    <p:anim calcmode="lin" valueType="num">
                                      <p:cBhvr>
                                        <p:cTn id="41" dur="500" fill="hold"/>
                                        <p:tgtEl>
                                          <p:spTgt spid="52227">
                                            <p:txEl>
                                              <p:pRg st="0" end="0"/>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42" dur="500" fill="hold"/>
                                        <p:tgtEl>
                                          <p:spTgt spid="52227">
                                            <p:txEl>
                                              <p:pRg st="0" end="0"/>
                                            </p:txEl>
                                          </p:spTgt>
                                        </p:tgtEl>
                                        <p:attrNameLst>
                                          <p:attrName>ppt_w</p:attrName>
                                        </p:attrNameLst>
                                      </p:cBhvr>
                                      <p:tavLst>
                                        <p:tav tm="0">
                                          <p:val>
                                            <p:strVal val="ppt_w"/>
                                          </p:val>
                                        </p:tav>
                                        <p:tav tm="50000">
                                          <p:val>
                                            <p:strVal val="ppt_w+.3"/>
                                          </p:val>
                                        </p:tav>
                                        <p:tav tm="100000">
                                          <p:val>
                                            <p:strVal val="ppt_w+.3"/>
                                          </p:val>
                                        </p:tav>
                                      </p:tavLst>
                                    </p:anim>
                                    <p:anim calcmode="lin" valueType="num">
                                      <p:cBhvr>
                                        <p:cTn id="43" dur="500" fill="hold"/>
                                        <p:tgtEl>
                                          <p:spTgt spid="52227">
                                            <p:txEl>
                                              <p:pRg st="0" end="0"/>
                                            </p:txEl>
                                          </p:spTgt>
                                        </p:tgtEl>
                                        <p:attrNameLst>
                                          <p:attrName>ppt_x</p:attrName>
                                        </p:attrNameLst>
                                      </p:cBhvr>
                                      <p:tavLst>
                                        <p:tav tm="0">
                                          <p:val>
                                            <p:strVal val="ppt_x"/>
                                          </p:val>
                                        </p:tav>
                                        <p:tav tm="50000">
                                          <p:val>
                                            <p:strVal val="ppt_x"/>
                                          </p:val>
                                        </p:tav>
                                        <p:tav tm="100000">
                                          <p:val>
                                            <p:strVal val="ppt_x-.3"/>
                                          </p:val>
                                        </p:tav>
                                      </p:tavLst>
                                    </p:anim>
                                    <p:anim calcmode="lin" valueType="num">
                                      <p:cBhvr>
                                        <p:cTn id="44" dur="500" fill="hold"/>
                                        <p:tgtEl>
                                          <p:spTgt spid="52227">
                                            <p:txEl>
                                              <p:pRg st="0" end="0"/>
                                            </p:txEl>
                                          </p:spTgt>
                                        </p:tgtEl>
                                        <p:attrNameLst>
                                          <p:attrName>ppt_y</p:attrName>
                                        </p:attrNameLst>
                                      </p:cBhvr>
                                      <p:tavLst>
                                        <p:tav tm="0">
                                          <p:val>
                                            <p:strVal val="ppt_y"/>
                                          </p:val>
                                        </p:tav>
                                        <p:tav tm="100000">
                                          <p:val>
                                            <p:strVal val="ppt_y"/>
                                          </p:val>
                                        </p:tav>
                                      </p:tavLst>
                                    </p:anim>
                                    <p:set>
                                      <p:cBhvr>
                                        <p:cTn id="45" dur="1" fill="hold">
                                          <p:stCondLst>
                                            <p:cond delay="499"/>
                                          </p:stCondLst>
                                        </p:cTn>
                                        <p:tgtEl>
                                          <p:spTgt spid="52227">
                                            <p:txEl>
                                              <p:pRg st="0" end="0"/>
                                            </p:txEl>
                                          </p:spTgt>
                                        </p:tgtEl>
                                        <p:attrNameLst>
                                          <p:attrName>style.visibility</p:attrName>
                                        </p:attrNameLst>
                                      </p:cBhvr>
                                      <p:to>
                                        <p:strVal val="hidden"/>
                                      </p:to>
                                    </p:set>
                                  </p:childTnLst>
                                </p:cTn>
                              </p:par>
                              <p:par>
                                <p:cTn id="46" presetID="39" presetClass="exit" presetSubtype="0" decel="100000" fill="hold" grpId="1" nodeType="withEffect">
                                  <p:stCondLst>
                                    <p:cond delay="0"/>
                                  </p:stCondLst>
                                  <p:childTnLst>
                                    <p:anim calcmode="lin" valueType="num">
                                      <p:cBhvr>
                                        <p:cTn id="47" dur="500" fill="hold"/>
                                        <p:tgtEl>
                                          <p:spTgt spid="52227">
                                            <p:txEl>
                                              <p:pRg st="1" end="1"/>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48" dur="500" fill="hold"/>
                                        <p:tgtEl>
                                          <p:spTgt spid="52227">
                                            <p:txEl>
                                              <p:pRg st="1" end="1"/>
                                            </p:txEl>
                                          </p:spTgt>
                                        </p:tgtEl>
                                        <p:attrNameLst>
                                          <p:attrName>ppt_w</p:attrName>
                                        </p:attrNameLst>
                                      </p:cBhvr>
                                      <p:tavLst>
                                        <p:tav tm="0">
                                          <p:val>
                                            <p:strVal val="ppt_w"/>
                                          </p:val>
                                        </p:tav>
                                        <p:tav tm="50000">
                                          <p:val>
                                            <p:strVal val="ppt_w+.3"/>
                                          </p:val>
                                        </p:tav>
                                        <p:tav tm="100000">
                                          <p:val>
                                            <p:strVal val="ppt_w+.3"/>
                                          </p:val>
                                        </p:tav>
                                      </p:tavLst>
                                    </p:anim>
                                    <p:anim calcmode="lin" valueType="num">
                                      <p:cBhvr>
                                        <p:cTn id="49" dur="500" fill="hold"/>
                                        <p:tgtEl>
                                          <p:spTgt spid="52227">
                                            <p:txEl>
                                              <p:pRg st="1" end="1"/>
                                            </p:txEl>
                                          </p:spTgt>
                                        </p:tgtEl>
                                        <p:attrNameLst>
                                          <p:attrName>ppt_x</p:attrName>
                                        </p:attrNameLst>
                                      </p:cBhvr>
                                      <p:tavLst>
                                        <p:tav tm="0">
                                          <p:val>
                                            <p:strVal val="ppt_x"/>
                                          </p:val>
                                        </p:tav>
                                        <p:tav tm="50000">
                                          <p:val>
                                            <p:strVal val="ppt_x"/>
                                          </p:val>
                                        </p:tav>
                                        <p:tav tm="100000">
                                          <p:val>
                                            <p:strVal val="ppt_x-.3"/>
                                          </p:val>
                                        </p:tav>
                                      </p:tavLst>
                                    </p:anim>
                                    <p:anim calcmode="lin" valueType="num">
                                      <p:cBhvr>
                                        <p:cTn id="50" dur="500" fill="hold"/>
                                        <p:tgtEl>
                                          <p:spTgt spid="52227">
                                            <p:txEl>
                                              <p:pRg st="1" end="1"/>
                                            </p:txEl>
                                          </p:spTgt>
                                        </p:tgtEl>
                                        <p:attrNameLst>
                                          <p:attrName>ppt_y</p:attrName>
                                        </p:attrNameLst>
                                      </p:cBhvr>
                                      <p:tavLst>
                                        <p:tav tm="0">
                                          <p:val>
                                            <p:strVal val="ppt_y"/>
                                          </p:val>
                                        </p:tav>
                                        <p:tav tm="100000">
                                          <p:val>
                                            <p:strVal val="ppt_y"/>
                                          </p:val>
                                        </p:tav>
                                      </p:tavLst>
                                    </p:anim>
                                    <p:set>
                                      <p:cBhvr>
                                        <p:cTn id="51" dur="1" fill="hold">
                                          <p:stCondLst>
                                            <p:cond delay="499"/>
                                          </p:stCondLst>
                                        </p:cTn>
                                        <p:tgtEl>
                                          <p:spTgt spid="52227">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6" grpId="1"/>
      <p:bldP spid="52227" grpId="0" build="p"/>
      <p:bldP spid="52227" grpId="1" build="allAtOnce"/>
      <p:bldP spid="5222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428625"/>
            <a:ext cx="8229600" cy="942975"/>
          </a:xfrm>
        </p:spPr>
        <p:txBody>
          <a:bodyPr>
            <a:normAutofit fontScale="90000"/>
          </a:bodyPr>
          <a:lstStyle/>
          <a:p>
            <a:r>
              <a:rPr lang="ar-EG" sz="4000">
                <a:solidFill>
                  <a:srgbClr val="FF0000"/>
                </a:solidFill>
              </a:rPr>
              <a:t>سادساً</a:t>
            </a:r>
            <a:r>
              <a:rPr lang="ar-EG" sz="4000"/>
              <a:t>: </a:t>
            </a:r>
            <a:r>
              <a:rPr lang="ar-EG" sz="4000">
                <a:solidFill>
                  <a:srgbClr val="CCCC00"/>
                </a:solidFill>
              </a:rPr>
              <a:t>صعوبة اضطلاع نظام التعليم الصفى الحالى باعداد الافراد للتواصل والحوار مع غيرهم فى لعالم الخارجى ودور التعلم الالكترونى</a:t>
            </a:r>
            <a:endParaRPr lang="en-US" sz="4000">
              <a:solidFill>
                <a:srgbClr val="CCCC00"/>
              </a:solidFill>
            </a:endParaRPr>
          </a:p>
        </p:txBody>
      </p:sp>
      <p:sp>
        <p:nvSpPr>
          <p:cNvPr id="54275" name="Rectangle 3"/>
          <p:cNvSpPr>
            <a:spLocks noGrp="1" noChangeArrowheads="1"/>
          </p:cNvSpPr>
          <p:nvPr>
            <p:ph idx="1"/>
          </p:nvPr>
        </p:nvSpPr>
        <p:spPr>
          <a:xfrm>
            <a:off x="533400" y="2057400"/>
            <a:ext cx="8229600" cy="4495800"/>
          </a:xfrm>
        </p:spPr>
        <p:txBody>
          <a:bodyPr/>
          <a:lstStyle/>
          <a:p>
            <a:r>
              <a:rPr lang="ar-EG"/>
              <a:t>لابد لنا ان ننمى مهارات الحوار والتواصل لدى أبنائنا مع ابناء الامم الاخرى ولكن نظام التعليم الصفى الحالى لا يستطيع فعل ذلك </a:t>
            </a:r>
          </a:p>
          <a:p>
            <a:r>
              <a:rPr lang="ar-EG"/>
              <a:t>بينما نظام التعلم الالكترونى يمكنا من توفير هذه المهارات عن طريق(غرف المحادثه- مؤتمرات الفيديو- البريد الالكترونى)</a:t>
            </a:r>
            <a:endParaRPr lang="en-US"/>
          </a:p>
        </p:txBody>
      </p:sp>
      <p:sp>
        <p:nvSpPr>
          <p:cNvPr id="54276" name="AutoShape 4"/>
          <p:cNvSpPr>
            <a:spLocks noChangeArrowheads="1"/>
          </p:cNvSpPr>
          <p:nvPr/>
        </p:nvSpPr>
        <p:spPr bwMode="auto">
          <a:xfrm>
            <a:off x="2895600" y="5257800"/>
            <a:ext cx="3581400" cy="609600"/>
          </a:xfrm>
          <a:prstGeom prst="ribbon2">
            <a:avLst>
              <a:gd name="adj1" fmla="val 12500"/>
              <a:gd name="adj2" fmla="val 50000"/>
            </a:avLst>
          </a:prstGeom>
          <a:solidFill>
            <a:schemeClr val="accent1"/>
          </a:solidFill>
          <a:ln w="9525">
            <a:solidFill>
              <a:schemeClr val="tx1"/>
            </a:solidFill>
            <a:round/>
            <a:headEnd/>
            <a:tailEnd/>
          </a:ln>
          <a:effectLst/>
        </p:spPr>
        <p:txBody>
          <a:bodyPr wrap="none" anchor="ctr"/>
          <a:lstStyle/>
          <a:p>
            <a:endParaRPr lang="ar-SA"/>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800" decel="100000"/>
                                        <p:tgtEl>
                                          <p:spTgt spid="54274"/>
                                        </p:tgtEl>
                                      </p:cBhvr>
                                    </p:animEffect>
                                    <p:anim calcmode="lin" valueType="num">
                                      <p:cBhvr>
                                        <p:cTn id="8" dur="800" decel="100000" fill="hold"/>
                                        <p:tgtEl>
                                          <p:spTgt spid="54274"/>
                                        </p:tgtEl>
                                        <p:attrNameLst>
                                          <p:attrName>style.rotation</p:attrName>
                                        </p:attrNameLst>
                                      </p:cBhvr>
                                      <p:tavLst>
                                        <p:tav tm="0">
                                          <p:val>
                                            <p:fltVal val="-90"/>
                                          </p:val>
                                        </p:tav>
                                        <p:tav tm="100000">
                                          <p:val>
                                            <p:fltVal val="0"/>
                                          </p:val>
                                        </p:tav>
                                      </p:tavLst>
                                    </p:anim>
                                    <p:anim calcmode="lin" valueType="num">
                                      <p:cBhvr>
                                        <p:cTn id="9" dur="800" decel="100000" fill="hold"/>
                                        <p:tgtEl>
                                          <p:spTgt spid="54274"/>
                                        </p:tgtEl>
                                        <p:attrNameLst>
                                          <p:attrName>ppt_x</p:attrName>
                                        </p:attrNameLst>
                                      </p:cBhvr>
                                      <p:tavLst>
                                        <p:tav tm="0">
                                          <p:val>
                                            <p:strVal val="#ppt_x+0.4"/>
                                          </p:val>
                                        </p:tav>
                                        <p:tav tm="100000">
                                          <p:val>
                                            <p:strVal val="#ppt_x-0.05"/>
                                          </p:val>
                                        </p:tav>
                                      </p:tavLst>
                                    </p:anim>
                                    <p:anim calcmode="lin" valueType="num">
                                      <p:cBhvr>
                                        <p:cTn id="10" dur="800" decel="100000" fill="hold"/>
                                        <p:tgtEl>
                                          <p:spTgt spid="542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42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427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54275">
                                            <p:txEl>
                                              <p:pRg st="0" end="0"/>
                                            </p:txEl>
                                          </p:spTgt>
                                        </p:tgtEl>
                                        <p:attrNameLst>
                                          <p:attrName>style.visibility</p:attrName>
                                        </p:attrNameLst>
                                      </p:cBhvr>
                                      <p:to>
                                        <p:strVal val="visible"/>
                                      </p:to>
                                    </p:set>
                                    <p:animEffect transition="in" filter="fade">
                                      <p:cBhvr>
                                        <p:cTn id="17" dur="1000"/>
                                        <p:tgtEl>
                                          <p:spTgt spid="54275">
                                            <p:txEl>
                                              <p:pRg st="0" end="0"/>
                                            </p:txEl>
                                          </p:spTgt>
                                        </p:tgtEl>
                                      </p:cBhvr>
                                    </p:animEffect>
                                    <p:anim calcmode="lin" valueType="num">
                                      <p:cBhvr>
                                        <p:cTn id="18" dur="1000" fill="hold"/>
                                        <p:tgtEl>
                                          <p:spTgt spid="5427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42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54275">
                                            <p:txEl>
                                              <p:pRg st="1" end="1"/>
                                            </p:txEl>
                                          </p:spTgt>
                                        </p:tgtEl>
                                        <p:attrNameLst>
                                          <p:attrName>style.visibility</p:attrName>
                                        </p:attrNameLst>
                                      </p:cBhvr>
                                      <p:to>
                                        <p:strVal val="visible"/>
                                      </p:to>
                                    </p:set>
                                    <p:animEffect transition="in" filter="fade">
                                      <p:cBhvr>
                                        <p:cTn id="24" dur="1000"/>
                                        <p:tgtEl>
                                          <p:spTgt spid="54275">
                                            <p:txEl>
                                              <p:pRg st="1" end="1"/>
                                            </p:txEl>
                                          </p:spTgt>
                                        </p:tgtEl>
                                      </p:cBhvr>
                                    </p:animEffect>
                                    <p:anim calcmode="lin" valueType="num">
                                      <p:cBhvr>
                                        <p:cTn id="25" dur="1000" fill="hold"/>
                                        <p:tgtEl>
                                          <p:spTgt spid="5427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5427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457200" y="1981200"/>
            <a:ext cx="8229600" cy="4495800"/>
          </a:xfrm>
        </p:spPr>
        <p:txBody>
          <a:bodyPr/>
          <a:lstStyle/>
          <a:p>
            <a:r>
              <a:rPr lang="ar-EG" dirty="0"/>
              <a:t>ملاحقه المناهج </a:t>
            </a:r>
            <a:r>
              <a:rPr lang="ar-EG" dirty="0" err="1"/>
              <a:t>الدراسيه</a:t>
            </a:r>
            <a:r>
              <a:rPr lang="ar-EG" dirty="0"/>
              <a:t> للتغير السريع </a:t>
            </a:r>
            <a:r>
              <a:rPr lang="ar-EG" dirty="0" err="1"/>
              <a:t>فى</a:t>
            </a:r>
            <a:r>
              <a:rPr lang="ar-EG" dirty="0"/>
              <a:t> </a:t>
            </a:r>
            <a:r>
              <a:rPr lang="ar-EG" dirty="0" err="1"/>
              <a:t>النعرفه</a:t>
            </a:r>
            <a:endParaRPr lang="ar-EG" dirty="0"/>
          </a:p>
          <a:p>
            <a:r>
              <a:rPr lang="ar-EG" dirty="0"/>
              <a:t>تلبيه الطلب المتزايد على التعليم</a:t>
            </a:r>
          </a:p>
          <a:p>
            <a:r>
              <a:rPr lang="ar-EG" dirty="0"/>
              <a:t>تحقيق معايير </a:t>
            </a:r>
            <a:r>
              <a:rPr lang="ar-EG" dirty="0" err="1"/>
              <a:t>الجوده</a:t>
            </a:r>
            <a:r>
              <a:rPr lang="ar-EG" dirty="0"/>
              <a:t> </a:t>
            </a:r>
            <a:r>
              <a:rPr lang="ar-EG" dirty="0" err="1"/>
              <a:t>فى</a:t>
            </a:r>
            <a:r>
              <a:rPr lang="ar-EG" dirty="0"/>
              <a:t> التعليم</a:t>
            </a:r>
          </a:p>
          <a:p>
            <a:r>
              <a:rPr lang="ar-EG" dirty="0"/>
              <a:t>تطبيق مبادئ التعلم </a:t>
            </a:r>
            <a:r>
              <a:rPr lang="ar-EG" dirty="0" err="1"/>
              <a:t>الفعاله</a:t>
            </a:r>
            <a:r>
              <a:rPr lang="ar-EG" dirty="0"/>
              <a:t> </a:t>
            </a:r>
            <a:r>
              <a:rPr lang="ar-EG" dirty="0" err="1"/>
              <a:t>فى</a:t>
            </a:r>
            <a:r>
              <a:rPr lang="ar-EG" dirty="0"/>
              <a:t> التعليم</a:t>
            </a:r>
          </a:p>
          <a:p>
            <a:r>
              <a:rPr lang="ar-EG" dirty="0"/>
              <a:t>تلبيه </a:t>
            </a:r>
            <a:r>
              <a:rPr lang="ar-EG" dirty="0" err="1"/>
              <a:t>الحاجه</a:t>
            </a:r>
            <a:r>
              <a:rPr lang="ar-EG" dirty="0"/>
              <a:t> للتدريب المستمر</a:t>
            </a:r>
          </a:p>
          <a:p>
            <a:r>
              <a:rPr lang="ar-EG" dirty="0"/>
              <a:t>تنميه قدره </a:t>
            </a:r>
            <a:r>
              <a:rPr lang="ar-EG" dirty="0" err="1"/>
              <a:t>الافراد</a:t>
            </a:r>
            <a:r>
              <a:rPr lang="ar-EG" dirty="0"/>
              <a:t> على التواصل مع غيرهم</a:t>
            </a:r>
          </a:p>
          <a:p>
            <a:endParaRPr lang="en-US" dirty="0"/>
          </a:p>
        </p:txBody>
      </p:sp>
      <p:sp>
        <p:nvSpPr>
          <p:cNvPr id="57348" name="AutoShape 4"/>
          <p:cNvSpPr>
            <a:spLocks noChangeArrowheads="1"/>
          </p:cNvSpPr>
          <p:nvPr/>
        </p:nvSpPr>
        <p:spPr bwMode="auto">
          <a:xfrm>
            <a:off x="642910" y="357166"/>
            <a:ext cx="8001000" cy="1447800"/>
          </a:xfrm>
          <a:prstGeom prst="downArrowCallout">
            <a:avLst>
              <a:gd name="adj1" fmla="val 138158"/>
              <a:gd name="adj2" fmla="val 138158"/>
              <a:gd name="adj3" fmla="val 16667"/>
              <a:gd name="adj4" fmla="val 66667"/>
            </a:avLst>
          </a:prstGeom>
          <a:solidFill>
            <a:schemeClr val="accent1"/>
          </a:solidFill>
          <a:ln w="9525">
            <a:solidFill>
              <a:schemeClr val="tx1"/>
            </a:solidFill>
            <a:miter lim="800000"/>
            <a:headEnd/>
            <a:tailEnd/>
          </a:ln>
          <a:effectLst/>
        </p:spPr>
        <p:txBody>
          <a:bodyPr wrap="none" anchor="ctr"/>
          <a:lstStyle/>
          <a:p>
            <a:pPr algn="ctr"/>
            <a:r>
              <a:rPr lang="ar-EG" sz="2000" b="1" dirty="0">
                <a:solidFill>
                  <a:srgbClr val="C00000"/>
                </a:solidFill>
              </a:rPr>
              <a:t>الانجازات </a:t>
            </a:r>
            <a:r>
              <a:rPr lang="ar-EG" sz="2000" b="1" dirty="0" err="1">
                <a:solidFill>
                  <a:srgbClr val="C00000"/>
                </a:solidFill>
              </a:rPr>
              <a:t>المتوقعه</a:t>
            </a:r>
            <a:r>
              <a:rPr lang="ar-EG" sz="2000" b="1" dirty="0">
                <a:solidFill>
                  <a:srgbClr val="C00000"/>
                </a:solidFill>
              </a:rPr>
              <a:t> للتعلم </a:t>
            </a:r>
            <a:r>
              <a:rPr lang="ar-EG" sz="2000" b="1" dirty="0" err="1">
                <a:solidFill>
                  <a:srgbClr val="C00000"/>
                </a:solidFill>
              </a:rPr>
              <a:t>الالكترونى</a:t>
            </a:r>
            <a:r>
              <a:rPr lang="ar-EG" sz="2000" b="1" dirty="0">
                <a:solidFill>
                  <a:srgbClr val="C00000"/>
                </a:solidFill>
              </a:rPr>
              <a:t> عند تبنيه </a:t>
            </a:r>
            <a:r>
              <a:rPr lang="ar-EG" sz="2000" b="1" dirty="0" err="1">
                <a:solidFill>
                  <a:srgbClr val="C00000"/>
                </a:solidFill>
              </a:rPr>
              <a:t>فى</a:t>
            </a:r>
            <a:r>
              <a:rPr lang="ar-EG" sz="2000" b="1" dirty="0">
                <a:solidFill>
                  <a:srgbClr val="C00000"/>
                </a:solidFill>
              </a:rPr>
              <a:t> نظامنا </a:t>
            </a:r>
            <a:r>
              <a:rPr lang="ar-EG" sz="2000" b="1" dirty="0" err="1">
                <a:solidFill>
                  <a:srgbClr val="C00000"/>
                </a:solidFill>
              </a:rPr>
              <a:t>التعليمى</a:t>
            </a:r>
            <a:endParaRPr lang="en-US" sz="2000" b="1" dirty="0">
              <a:solidFill>
                <a:srgbClr val="C00000"/>
              </a:solidFill>
            </a:endParaRPr>
          </a:p>
        </p:txBody>
      </p:sp>
      <p:sp>
        <p:nvSpPr>
          <p:cNvPr id="57349" name="AutoShape 5"/>
          <p:cNvSpPr>
            <a:spLocks noChangeArrowheads="1"/>
          </p:cNvSpPr>
          <p:nvPr/>
        </p:nvSpPr>
        <p:spPr bwMode="auto">
          <a:xfrm>
            <a:off x="685800" y="3200400"/>
            <a:ext cx="1752600" cy="12954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ar-SA"/>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checkerboard(across)">
                                      <p:cBhvr>
                                        <p:cTn id="7" dur="500"/>
                                        <p:tgtEl>
                                          <p:spTgt spid="57348"/>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 calcmode="lin" valueType="num">
                                      <p:cBhvr>
                                        <p:cTn id="12" dur="1000" fill="hold"/>
                                        <p:tgtEl>
                                          <p:spTgt spid="57347">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5734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573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57347">
                                            <p:txEl>
                                              <p:pRg st="1" end="1"/>
                                            </p:txEl>
                                          </p:spTgt>
                                        </p:tgtEl>
                                        <p:attrNameLst>
                                          <p:attrName>style.visibility</p:attrName>
                                        </p:attrNameLst>
                                      </p:cBhvr>
                                      <p:to>
                                        <p:strVal val="visible"/>
                                      </p:to>
                                    </p:set>
                                    <p:anim calcmode="lin" valueType="num">
                                      <p:cBhvr>
                                        <p:cTn id="19" dur="1000" fill="hold"/>
                                        <p:tgtEl>
                                          <p:spTgt spid="57347">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5734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5734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57347">
                                            <p:txEl>
                                              <p:pRg st="2" end="2"/>
                                            </p:txEl>
                                          </p:spTgt>
                                        </p:tgtEl>
                                        <p:attrNameLst>
                                          <p:attrName>style.visibility</p:attrName>
                                        </p:attrNameLst>
                                      </p:cBhvr>
                                      <p:to>
                                        <p:strVal val="visible"/>
                                      </p:to>
                                    </p:set>
                                    <p:anim calcmode="lin" valueType="num">
                                      <p:cBhvr>
                                        <p:cTn id="26" dur="1000" fill="hold"/>
                                        <p:tgtEl>
                                          <p:spTgt spid="57347">
                                            <p:txEl>
                                              <p:pRg st="2" end="2"/>
                                            </p:txEl>
                                          </p:spTgt>
                                        </p:tgtEl>
                                        <p:attrNameLst>
                                          <p:attrName>ppt_w</p:attrName>
                                        </p:attrNameLst>
                                      </p:cBhvr>
                                      <p:tavLst>
                                        <p:tav tm="0">
                                          <p:val>
                                            <p:strVal val="#ppt_w+.3"/>
                                          </p:val>
                                        </p:tav>
                                        <p:tav tm="100000">
                                          <p:val>
                                            <p:strVal val="#ppt_w"/>
                                          </p:val>
                                        </p:tav>
                                      </p:tavLst>
                                    </p:anim>
                                    <p:anim calcmode="lin" valueType="num">
                                      <p:cBhvr>
                                        <p:cTn id="27" dur="1000" fill="hold"/>
                                        <p:tgtEl>
                                          <p:spTgt spid="57347">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5734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57347">
                                            <p:txEl>
                                              <p:pRg st="3" end="3"/>
                                            </p:txEl>
                                          </p:spTgt>
                                        </p:tgtEl>
                                        <p:attrNameLst>
                                          <p:attrName>style.visibility</p:attrName>
                                        </p:attrNameLst>
                                      </p:cBhvr>
                                      <p:to>
                                        <p:strVal val="visible"/>
                                      </p:to>
                                    </p:set>
                                    <p:anim calcmode="lin" valueType="num">
                                      <p:cBhvr>
                                        <p:cTn id="33" dur="1000" fill="hold"/>
                                        <p:tgtEl>
                                          <p:spTgt spid="57347">
                                            <p:txEl>
                                              <p:pRg st="3" end="3"/>
                                            </p:txEl>
                                          </p:spTgt>
                                        </p:tgtEl>
                                        <p:attrNameLst>
                                          <p:attrName>ppt_w</p:attrName>
                                        </p:attrNameLst>
                                      </p:cBhvr>
                                      <p:tavLst>
                                        <p:tav tm="0">
                                          <p:val>
                                            <p:strVal val="#ppt_w+.3"/>
                                          </p:val>
                                        </p:tav>
                                        <p:tav tm="100000">
                                          <p:val>
                                            <p:strVal val="#ppt_w"/>
                                          </p:val>
                                        </p:tav>
                                      </p:tavLst>
                                    </p:anim>
                                    <p:anim calcmode="lin" valueType="num">
                                      <p:cBhvr>
                                        <p:cTn id="34" dur="1000" fill="hold"/>
                                        <p:tgtEl>
                                          <p:spTgt spid="57347">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57347">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57347">
                                            <p:txEl>
                                              <p:pRg st="4" end="4"/>
                                            </p:txEl>
                                          </p:spTgt>
                                        </p:tgtEl>
                                        <p:attrNameLst>
                                          <p:attrName>style.visibility</p:attrName>
                                        </p:attrNameLst>
                                      </p:cBhvr>
                                      <p:to>
                                        <p:strVal val="visible"/>
                                      </p:to>
                                    </p:set>
                                    <p:anim calcmode="lin" valueType="num">
                                      <p:cBhvr>
                                        <p:cTn id="40" dur="1000" fill="hold"/>
                                        <p:tgtEl>
                                          <p:spTgt spid="57347">
                                            <p:txEl>
                                              <p:pRg st="4" end="4"/>
                                            </p:txEl>
                                          </p:spTgt>
                                        </p:tgtEl>
                                        <p:attrNameLst>
                                          <p:attrName>ppt_w</p:attrName>
                                        </p:attrNameLst>
                                      </p:cBhvr>
                                      <p:tavLst>
                                        <p:tav tm="0">
                                          <p:val>
                                            <p:strVal val="#ppt_w+.3"/>
                                          </p:val>
                                        </p:tav>
                                        <p:tav tm="100000">
                                          <p:val>
                                            <p:strVal val="#ppt_w"/>
                                          </p:val>
                                        </p:tav>
                                      </p:tavLst>
                                    </p:anim>
                                    <p:anim calcmode="lin" valueType="num">
                                      <p:cBhvr>
                                        <p:cTn id="41" dur="1000" fill="hold"/>
                                        <p:tgtEl>
                                          <p:spTgt spid="57347">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57347">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57347">
                                            <p:txEl>
                                              <p:pRg st="5" end="5"/>
                                            </p:txEl>
                                          </p:spTgt>
                                        </p:tgtEl>
                                        <p:attrNameLst>
                                          <p:attrName>style.visibility</p:attrName>
                                        </p:attrNameLst>
                                      </p:cBhvr>
                                      <p:to>
                                        <p:strVal val="visible"/>
                                      </p:to>
                                    </p:set>
                                    <p:anim calcmode="lin" valueType="num">
                                      <p:cBhvr>
                                        <p:cTn id="47" dur="1000" fill="hold"/>
                                        <p:tgtEl>
                                          <p:spTgt spid="57347">
                                            <p:txEl>
                                              <p:pRg st="5" end="5"/>
                                            </p:txEl>
                                          </p:spTgt>
                                        </p:tgtEl>
                                        <p:attrNameLst>
                                          <p:attrName>ppt_w</p:attrName>
                                        </p:attrNameLst>
                                      </p:cBhvr>
                                      <p:tavLst>
                                        <p:tav tm="0">
                                          <p:val>
                                            <p:strVal val="#ppt_w+.3"/>
                                          </p:val>
                                        </p:tav>
                                        <p:tav tm="100000">
                                          <p:val>
                                            <p:strVal val="#ppt_w"/>
                                          </p:val>
                                        </p:tav>
                                      </p:tavLst>
                                    </p:anim>
                                    <p:anim calcmode="lin" valueType="num">
                                      <p:cBhvr>
                                        <p:cTn id="48" dur="1000" fill="hold"/>
                                        <p:tgtEl>
                                          <p:spTgt spid="57347">
                                            <p:txEl>
                                              <p:pRg st="5" end="5"/>
                                            </p:txEl>
                                          </p:spTgt>
                                        </p:tgtEl>
                                        <p:attrNameLst>
                                          <p:attrName>ppt_h</p:attrName>
                                        </p:attrNameLst>
                                      </p:cBhvr>
                                      <p:tavLst>
                                        <p:tav tm="0">
                                          <p:val>
                                            <p:strVal val="#ppt_h"/>
                                          </p:val>
                                        </p:tav>
                                        <p:tav tm="100000">
                                          <p:val>
                                            <p:strVal val="#ppt_h"/>
                                          </p:val>
                                        </p:tav>
                                      </p:tavLst>
                                    </p:anim>
                                    <p:animEffect transition="in" filter="fade">
                                      <p:cBhvr>
                                        <p:cTn id="49" dur="1000"/>
                                        <p:tgtEl>
                                          <p:spTgt spid="573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P spid="573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r>
              <a:rPr lang="ar-EG" sz="4800">
                <a:solidFill>
                  <a:srgbClr val="CCCC00"/>
                </a:solidFill>
              </a:rPr>
              <a:t>التساؤل الثالث: ما التحفظات المثاره حول التعلم الالكترونى؟</a:t>
            </a:r>
            <a:endParaRPr lang="en-US" sz="4800">
              <a:solidFill>
                <a:srgbClr val="CCCC00"/>
              </a:solidFill>
            </a:endParaRPr>
          </a:p>
        </p:txBody>
      </p:sp>
      <p:sp>
        <p:nvSpPr>
          <p:cNvPr id="61443" name="Rectangle 3"/>
          <p:cNvSpPr>
            <a:spLocks noGrp="1" noChangeArrowheads="1"/>
          </p:cNvSpPr>
          <p:nvPr>
            <p:ph idx="1"/>
          </p:nvPr>
        </p:nvSpPr>
        <p:spPr/>
        <p:txBody>
          <a:bodyPr>
            <a:normAutofit fontScale="92500"/>
          </a:bodyPr>
          <a:lstStyle/>
          <a:p>
            <a:pPr>
              <a:lnSpc>
                <a:spcPct val="90000"/>
              </a:lnSpc>
            </a:pPr>
            <a:r>
              <a:rPr lang="ar-EG" sz="4400">
                <a:solidFill>
                  <a:srgbClr val="FFFF99"/>
                </a:solidFill>
              </a:rPr>
              <a:t>1:التعلم الالكترونى ليس افضل حال من التعلم الصفى فى تنميه التحصيل الدراسى للطلاب</a:t>
            </a:r>
          </a:p>
          <a:p>
            <a:pPr>
              <a:lnSpc>
                <a:spcPct val="90000"/>
              </a:lnSpc>
            </a:pPr>
            <a:r>
              <a:rPr lang="ar-EG"/>
              <a:t>ان تأثير التعلم الالكترونى متساوى مع تأثير التعلم الصفى على التحصيل الدراسى للطلاب</a:t>
            </a:r>
          </a:p>
          <a:p>
            <a:pPr>
              <a:lnSpc>
                <a:spcPct val="90000"/>
              </a:lnSpc>
            </a:pPr>
            <a:r>
              <a:rPr lang="ar-EG"/>
              <a:t>الطلاب الذين يدرسون بالتعلم الالكترونى يتولد لديهم حماس كبير لشعورهم انهم يتعلمون بطريقه جديده ولكن هذا الحماس عاده ما يضمحل بعد فتره</a:t>
            </a:r>
            <a:endParaRPr lang="en-US"/>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fontScale="90000"/>
          </a:bodyPr>
          <a:lstStyle/>
          <a:p>
            <a:r>
              <a:rPr lang="ar-EG" sz="4000">
                <a:solidFill>
                  <a:srgbClr val="FFFF99"/>
                </a:solidFill>
              </a:rPr>
              <a:t>2: ارتفاع </a:t>
            </a:r>
            <a:r>
              <a:rPr lang="ar-EG">
                <a:solidFill>
                  <a:srgbClr val="FFFF99"/>
                </a:solidFill>
              </a:rPr>
              <a:t>الكلفه</a:t>
            </a:r>
            <a:r>
              <a:rPr lang="ar-EG" sz="4000">
                <a:solidFill>
                  <a:srgbClr val="FFFF99"/>
                </a:solidFill>
              </a:rPr>
              <a:t> الاقتصاديه للتعلم الالكترونى مقارنه بالتعلم الصفى</a:t>
            </a:r>
            <a:endParaRPr lang="en-US" sz="4000">
              <a:solidFill>
                <a:srgbClr val="FFFF99"/>
              </a:solidFill>
            </a:endParaRPr>
          </a:p>
        </p:txBody>
      </p:sp>
      <p:sp>
        <p:nvSpPr>
          <p:cNvPr id="62467" name="Rectangle 3"/>
          <p:cNvSpPr>
            <a:spLocks noGrp="1" noChangeArrowheads="1"/>
          </p:cNvSpPr>
          <p:nvPr>
            <p:ph idx="1"/>
          </p:nvPr>
        </p:nvSpPr>
        <p:spPr/>
        <p:txBody>
          <a:bodyPr/>
          <a:lstStyle/>
          <a:p>
            <a:r>
              <a:rPr lang="ar-EG"/>
              <a:t>ان تكاليف بناء البنيه التحتيه للتعلم الالكترونى ضخمه جدا ومكلفه للغايه</a:t>
            </a:r>
          </a:p>
          <a:p>
            <a:r>
              <a:rPr lang="ar-EG"/>
              <a:t>تكنولوجيا الكمبيوتر والشبكات تتغير بسرعه مما يجبر مؤسسات التعليم وطلابها على تجديد المعدات والانظمه وهذا يحتاج الى تدريب المعلمين والاداريين والطلاب على هذه التكنولوجيا </a:t>
            </a:r>
            <a:endParaRPr 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p:cTn id="7" dur="2000" fill="hold"/>
                                        <p:tgtEl>
                                          <p:spTgt spid="62466"/>
                                        </p:tgtEl>
                                        <p:attrNameLst>
                                          <p:attrName>ppt_w</p:attrName>
                                        </p:attrNameLst>
                                      </p:cBhvr>
                                      <p:tavLst>
                                        <p:tav tm="0">
                                          <p:val>
                                            <p:strVal val="#ppt_w*2.5"/>
                                          </p:val>
                                        </p:tav>
                                        <p:tav tm="100000">
                                          <p:val>
                                            <p:strVal val="#ppt_w"/>
                                          </p:val>
                                        </p:tav>
                                      </p:tavLst>
                                    </p:anim>
                                    <p:anim calcmode="lin" valueType="num">
                                      <p:cBhvr>
                                        <p:cTn id="8" dur="2000" fill="hold"/>
                                        <p:tgtEl>
                                          <p:spTgt spid="62466"/>
                                        </p:tgtEl>
                                        <p:attrNameLst>
                                          <p:attrName>ppt_h</p:attrName>
                                        </p:attrNameLst>
                                      </p:cBhvr>
                                      <p:tavLst>
                                        <p:tav tm="0">
                                          <p:val>
                                            <p:strVal val="#ppt_h"/>
                                          </p:val>
                                        </p:tav>
                                        <p:tav tm="100000">
                                          <p:val>
                                            <p:strVal val="#ppt_h"/>
                                          </p:val>
                                        </p:tav>
                                      </p:tavLst>
                                    </p:anim>
                                    <p:anim calcmode="lin" valueType="num">
                                      <p:cBhvr>
                                        <p:cTn id="9" dur="2000" fill="hold"/>
                                        <p:tgtEl>
                                          <p:spTgt spid="6246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6246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6246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2467">
                                            <p:txEl>
                                              <p:pRg st="0" end="0"/>
                                            </p:txEl>
                                          </p:spTgt>
                                        </p:tgtEl>
                                        <p:attrNameLst>
                                          <p:attrName>style.visibility</p:attrName>
                                        </p:attrNameLst>
                                      </p:cBhvr>
                                      <p:to>
                                        <p:strVal val="visible"/>
                                      </p:to>
                                    </p:set>
                                    <p:animEffect transition="in" filter="wipe(left)">
                                      <p:cBhvr>
                                        <p:cTn id="16" dur="500"/>
                                        <p:tgtEl>
                                          <p:spTgt spid="6246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2467">
                                            <p:txEl>
                                              <p:pRg st="1" end="1"/>
                                            </p:txEl>
                                          </p:spTgt>
                                        </p:tgtEl>
                                        <p:attrNameLst>
                                          <p:attrName>style.visibility</p:attrName>
                                        </p:attrNameLst>
                                      </p:cBhvr>
                                      <p:to>
                                        <p:strVal val="visible"/>
                                      </p:to>
                                    </p:set>
                                    <p:animEffect transition="in" filter="wipe(left)">
                                      <p:cBhvr>
                                        <p:cTn id="21" dur="500"/>
                                        <p:tgtEl>
                                          <p:spTgt spid="624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r>
              <a:rPr lang="ar-EG" dirty="0">
                <a:solidFill>
                  <a:srgbClr val="FFFF99"/>
                </a:solidFill>
              </a:rPr>
              <a:t>3: للتعلم </a:t>
            </a:r>
            <a:r>
              <a:rPr lang="ar-EG" dirty="0" err="1">
                <a:solidFill>
                  <a:srgbClr val="FFFF99"/>
                </a:solidFill>
              </a:rPr>
              <a:t>الالكترونى</a:t>
            </a:r>
            <a:r>
              <a:rPr lang="ar-EG" dirty="0">
                <a:solidFill>
                  <a:srgbClr val="FFFF99"/>
                </a:solidFill>
              </a:rPr>
              <a:t> عديد من التأثيرات </a:t>
            </a:r>
            <a:r>
              <a:rPr lang="ar-EG" dirty="0" err="1">
                <a:solidFill>
                  <a:srgbClr val="FFFF99"/>
                </a:solidFill>
              </a:rPr>
              <a:t>السلبيه</a:t>
            </a:r>
            <a:r>
              <a:rPr lang="ar-EG" dirty="0">
                <a:solidFill>
                  <a:srgbClr val="FFFF99"/>
                </a:solidFill>
              </a:rPr>
              <a:t> </a:t>
            </a:r>
            <a:r>
              <a:rPr lang="ar-EG" dirty="0" err="1">
                <a:solidFill>
                  <a:srgbClr val="FFFF99"/>
                </a:solidFill>
              </a:rPr>
              <a:t>فى</a:t>
            </a:r>
            <a:r>
              <a:rPr lang="ar-EG" dirty="0">
                <a:solidFill>
                  <a:srgbClr val="FFFF99"/>
                </a:solidFill>
              </a:rPr>
              <a:t> الجوانب </a:t>
            </a:r>
            <a:r>
              <a:rPr lang="ar-EG" dirty="0" err="1">
                <a:solidFill>
                  <a:srgbClr val="FFFF99"/>
                </a:solidFill>
              </a:rPr>
              <a:t>العقيديه</a:t>
            </a:r>
            <a:r>
              <a:rPr lang="ar-EG" dirty="0">
                <a:solidFill>
                  <a:srgbClr val="FFFF99"/>
                </a:solidFill>
              </a:rPr>
              <a:t> والاخلاقيه </a:t>
            </a:r>
            <a:r>
              <a:rPr lang="ar-EG" dirty="0" err="1">
                <a:solidFill>
                  <a:srgbClr val="FFFF99"/>
                </a:solidFill>
              </a:rPr>
              <a:t>والاجتماعيه</a:t>
            </a:r>
            <a:r>
              <a:rPr lang="ar-EG" dirty="0">
                <a:solidFill>
                  <a:srgbClr val="FFFF99"/>
                </a:solidFill>
              </a:rPr>
              <a:t> </a:t>
            </a:r>
            <a:r>
              <a:rPr lang="ar-EG" dirty="0" err="1">
                <a:solidFill>
                  <a:srgbClr val="FFFF99"/>
                </a:solidFill>
              </a:rPr>
              <a:t>والمعرفيه</a:t>
            </a:r>
            <a:r>
              <a:rPr lang="ar-EG" dirty="0">
                <a:solidFill>
                  <a:srgbClr val="FFFF99"/>
                </a:solidFill>
              </a:rPr>
              <a:t> </a:t>
            </a:r>
            <a:r>
              <a:rPr lang="ar-EG" dirty="0" err="1">
                <a:solidFill>
                  <a:srgbClr val="FFFF99"/>
                </a:solidFill>
              </a:rPr>
              <a:t>والصحيه</a:t>
            </a:r>
            <a:endParaRPr lang="en-US" dirty="0">
              <a:solidFill>
                <a:srgbClr val="FFFF99"/>
              </a:solidFill>
            </a:endParaRPr>
          </a:p>
        </p:txBody>
      </p:sp>
      <p:sp>
        <p:nvSpPr>
          <p:cNvPr id="63491" name="Rectangle 3"/>
          <p:cNvSpPr>
            <a:spLocks noGrp="1" noChangeArrowheads="1"/>
          </p:cNvSpPr>
          <p:nvPr>
            <p:ph idx="1"/>
          </p:nvPr>
        </p:nvSpPr>
        <p:spPr>
          <a:xfrm>
            <a:off x="533400" y="2057400"/>
            <a:ext cx="8229600" cy="4495800"/>
          </a:xfrm>
        </p:spPr>
        <p:txBody>
          <a:bodyPr/>
          <a:lstStyle/>
          <a:p>
            <a:r>
              <a:rPr lang="ar-EG"/>
              <a:t>يمكن من خلال الانترنت بث كثير من المعلومات المشككه فى العقائد الدينيه</a:t>
            </a:r>
          </a:p>
          <a:p>
            <a:r>
              <a:rPr lang="ar-EG"/>
              <a:t>يتوافر على شبكه النترنت مئات المواقع الاباحيه</a:t>
            </a:r>
          </a:p>
          <a:p>
            <a:r>
              <a:rPr lang="ar-EG"/>
              <a:t>تحتوى على كثير من المعلومات الخاطئه </a:t>
            </a:r>
          </a:p>
          <a:p>
            <a:r>
              <a:rPr lang="ar-EG"/>
              <a:t>يؤدى الى حدوث ظاهره الادمان الالكترونى</a:t>
            </a:r>
          </a:p>
          <a:p>
            <a:r>
              <a:rPr lang="ar-EG"/>
              <a:t>لا يوفر الخبرات الانسانيه والتعليميه التى يوفرها التعلم الصفى</a:t>
            </a:r>
          </a:p>
          <a:p>
            <a:r>
              <a:rPr lang="ar-EG"/>
              <a:t>يؤدى الى الخمول والكسل</a:t>
            </a:r>
          </a:p>
          <a:p>
            <a:endParaRPr lang="en-US"/>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fade">
                                      <p:cBhvr>
                                        <p:cTn id="7" dur="800" decel="100000"/>
                                        <p:tgtEl>
                                          <p:spTgt spid="63490"/>
                                        </p:tgtEl>
                                      </p:cBhvr>
                                    </p:animEffect>
                                    <p:anim calcmode="lin" valueType="num">
                                      <p:cBhvr>
                                        <p:cTn id="8" dur="800" decel="100000" fill="hold"/>
                                        <p:tgtEl>
                                          <p:spTgt spid="63490"/>
                                        </p:tgtEl>
                                        <p:attrNameLst>
                                          <p:attrName>style.rotation</p:attrName>
                                        </p:attrNameLst>
                                      </p:cBhvr>
                                      <p:tavLst>
                                        <p:tav tm="0">
                                          <p:val>
                                            <p:fltVal val="-90"/>
                                          </p:val>
                                        </p:tav>
                                        <p:tav tm="100000">
                                          <p:val>
                                            <p:fltVal val="0"/>
                                          </p:val>
                                        </p:tav>
                                      </p:tavLst>
                                    </p:anim>
                                    <p:anim calcmode="lin" valueType="num">
                                      <p:cBhvr>
                                        <p:cTn id="9" dur="800" decel="100000" fill="hold"/>
                                        <p:tgtEl>
                                          <p:spTgt spid="63490"/>
                                        </p:tgtEl>
                                        <p:attrNameLst>
                                          <p:attrName>ppt_x</p:attrName>
                                        </p:attrNameLst>
                                      </p:cBhvr>
                                      <p:tavLst>
                                        <p:tav tm="0">
                                          <p:val>
                                            <p:strVal val="#ppt_x+0.4"/>
                                          </p:val>
                                        </p:tav>
                                        <p:tav tm="100000">
                                          <p:val>
                                            <p:strVal val="#ppt_x-0.05"/>
                                          </p:val>
                                        </p:tav>
                                      </p:tavLst>
                                    </p:anim>
                                    <p:anim calcmode="lin" valueType="num">
                                      <p:cBhvr>
                                        <p:cTn id="10" dur="800" decel="100000" fill="hold"/>
                                        <p:tgtEl>
                                          <p:spTgt spid="6349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349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349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63491">
                                            <p:txEl>
                                              <p:pRg st="0" end="0"/>
                                            </p:txEl>
                                          </p:spTgt>
                                        </p:tgtEl>
                                        <p:attrNameLst>
                                          <p:attrName>style.visibility</p:attrName>
                                        </p:attrNameLst>
                                      </p:cBhvr>
                                      <p:to>
                                        <p:strVal val="visible"/>
                                      </p:to>
                                    </p:set>
                                    <p:animEffect transition="in" filter="fade">
                                      <p:cBhvr>
                                        <p:cTn id="17" dur="1000"/>
                                        <p:tgtEl>
                                          <p:spTgt spid="63491">
                                            <p:txEl>
                                              <p:pRg st="0" end="0"/>
                                            </p:txEl>
                                          </p:spTgt>
                                        </p:tgtEl>
                                      </p:cBhvr>
                                    </p:animEffect>
                                    <p:anim calcmode="lin" valueType="num">
                                      <p:cBhvr>
                                        <p:cTn id="18" dur="10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3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63491">
                                            <p:txEl>
                                              <p:pRg st="1" end="1"/>
                                            </p:txEl>
                                          </p:spTgt>
                                        </p:tgtEl>
                                        <p:attrNameLst>
                                          <p:attrName>style.visibility</p:attrName>
                                        </p:attrNameLst>
                                      </p:cBhvr>
                                      <p:to>
                                        <p:strVal val="visible"/>
                                      </p:to>
                                    </p:set>
                                    <p:animEffect transition="in" filter="fade">
                                      <p:cBhvr>
                                        <p:cTn id="24" dur="1000"/>
                                        <p:tgtEl>
                                          <p:spTgt spid="63491">
                                            <p:txEl>
                                              <p:pRg st="1" end="1"/>
                                            </p:txEl>
                                          </p:spTgt>
                                        </p:tgtEl>
                                      </p:cBhvr>
                                    </p:animEffect>
                                    <p:anim calcmode="lin" valueType="num">
                                      <p:cBhvr>
                                        <p:cTn id="25" dur="10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63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63491">
                                            <p:txEl>
                                              <p:pRg st="2" end="2"/>
                                            </p:txEl>
                                          </p:spTgt>
                                        </p:tgtEl>
                                        <p:attrNameLst>
                                          <p:attrName>style.visibility</p:attrName>
                                        </p:attrNameLst>
                                      </p:cBhvr>
                                      <p:to>
                                        <p:strVal val="visible"/>
                                      </p:to>
                                    </p:set>
                                    <p:animEffect transition="in" filter="fade">
                                      <p:cBhvr>
                                        <p:cTn id="31" dur="1000"/>
                                        <p:tgtEl>
                                          <p:spTgt spid="63491">
                                            <p:txEl>
                                              <p:pRg st="2" end="2"/>
                                            </p:txEl>
                                          </p:spTgt>
                                        </p:tgtEl>
                                      </p:cBhvr>
                                    </p:animEffect>
                                    <p:anim calcmode="lin" valueType="num">
                                      <p:cBhvr>
                                        <p:cTn id="32" dur="1000" fill="hold"/>
                                        <p:tgtEl>
                                          <p:spTgt spid="63491">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63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63491">
                                            <p:txEl>
                                              <p:pRg st="3" end="3"/>
                                            </p:txEl>
                                          </p:spTgt>
                                        </p:tgtEl>
                                        <p:attrNameLst>
                                          <p:attrName>style.visibility</p:attrName>
                                        </p:attrNameLst>
                                      </p:cBhvr>
                                      <p:to>
                                        <p:strVal val="visible"/>
                                      </p:to>
                                    </p:set>
                                    <p:animEffect transition="in" filter="fade">
                                      <p:cBhvr>
                                        <p:cTn id="38" dur="1000"/>
                                        <p:tgtEl>
                                          <p:spTgt spid="63491">
                                            <p:txEl>
                                              <p:pRg st="3" end="3"/>
                                            </p:txEl>
                                          </p:spTgt>
                                        </p:tgtEl>
                                      </p:cBhvr>
                                    </p:animEffect>
                                    <p:anim calcmode="lin" valueType="num">
                                      <p:cBhvr>
                                        <p:cTn id="39" dur="1000" fill="hold"/>
                                        <p:tgtEl>
                                          <p:spTgt spid="63491">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634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63491">
                                            <p:txEl>
                                              <p:pRg st="4" end="4"/>
                                            </p:txEl>
                                          </p:spTgt>
                                        </p:tgtEl>
                                        <p:attrNameLst>
                                          <p:attrName>style.visibility</p:attrName>
                                        </p:attrNameLst>
                                      </p:cBhvr>
                                      <p:to>
                                        <p:strVal val="visible"/>
                                      </p:to>
                                    </p:set>
                                    <p:animEffect transition="in" filter="fade">
                                      <p:cBhvr>
                                        <p:cTn id="45" dur="1000"/>
                                        <p:tgtEl>
                                          <p:spTgt spid="63491">
                                            <p:txEl>
                                              <p:pRg st="4" end="4"/>
                                            </p:txEl>
                                          </p:spTgt>
                                        </p:tgtEl>
                                      </p:cBhvr>
                                    </p:animEffect>
                                    <p:anim calcmode="lin" valueType="num">
                                      <p:cBhvr>
                                        <p:cTn id="46" dur="1000" fill="hold"/>
                                        <p:tgtEl>
                                          <p:spTgt spid="63491">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634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63491">
                                            <p:txEl>
                                              <p:pRg st="5" end="5"/>
                                            </p:txEl>
                                          </p:spTgt>
                                        </p:tgtEl>
                                        <p:attrNameLst>
                                          <p:attrName>style.visibility</p:attrName>
                                        </p:attrNameLst>
                                      </p:cBhvr>
                                      <p:to>
                                        <p:strVal val="visible"/>
                                      </p:to>
                                    </p:set>
                                    <p:animEffect transition="in" filter="fade">
                                      <p:cBhvr>
                                        <p:cTn id="52" dur="1000"/>
                                        <p:tgtEl>
                                          <p:spTgt spid="63491">
                                            <p:txEl>
                                              <p:pRg st="5" end="5"/>
                                            </p:txEl>
                                          </p:spTgt>
                                        </p:tgtEl>
                                      </p:cBhvr>
                                    </p:animEffect>
                                    <p:anim calcmode="lin" valueType="num">
                                      <p:cBhvr>
                                        <p:cTn id="53" dur="1000" fill="hold"/>
                                        <p:tgtEl>
                                          <p:spTgt spid="63491">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6349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fontScale="90000"/>
          </a:bodyPr>
          <a:lstStyle/>
          <a:p>
            <a:r>
              <a:rPr lang="ar-EG">
                <a:solidFill>
                  <a:srgbClr val="FFFF99"/>
                </a:solidFill>
              </a:rPr>
              <a:t>4: ارتفاع ظاهره التسرب من التعلم الالكترونى</a:t>
            </a:r>
            <a:endParaRPr lang="en-US">
              <a:solidFill>
                <a:srgbClr val="FFFF99"/>
              </a:solidFill>
            </a:endParaRPr>
          </a:p>
        </p:txBody>
      </p:sp>
      <p:sp>
        <p:nvSpPr>
          <p:cNvPr id="64515" name="Rectangle 3"/>
          <p:cNvSpPr>
            <a:spLocks noGrp="1" noChangeArrowheads="1"/>
          </p:cNvSpPr>
          <p:nvPr>
            <p:ph type="body" idx="4294967295"/>
          </p:nvPr>
        </p:nvSpPr>
        <p:spPr>
          <a:xfrm>
            <a:off x="0" y="1600200"/>
            <a:ext cx="8229600" cy="4495800"/>
          </a:xfrm>
        </p:spPr>
        <p:txBody>
          <a:bodyPr>
            <a:normAutofit lnSpcReduction="10000"/>
          </a:bodyPr>
          <a:lstStyle/>
          <a:p>
            <a:r>
              <a:rPr lang="ar-EG"/>
              <a:t>ادى غياب التفاعل الانسانى الحر فى التعلم الالكترونى وعدم وجود معلم يلتقى بهم وحها لوجه الى ترك الطلاب لهذا النوع من التعليم</a:t>
            </a:r>
          </a:p>
          <a:p>
            <a:r>
              <a:rPr lang="ar-EG" sz="4400">
                <a:solidFill>
                  <a:srgbClr val="FFFF66"/>
                </a:solidFill>
              </a:rPr>
              <a:t>5:التعلم الالكترونى يحد من دور المعلم فى اعداد المحتوى الدراسى وتطويره</a:t>
            </a:r>
          </a:p>
          <a:p>
            <a:r>
              <a:rPr lang="ar-EG"/>
              <a:t>المحتوى الدراسى الذى يقدم للطلاب فى التعلم الالكترونى يعد من قبل متخصصين فى المحتوى</a:t>
            </a:r>
            <a:endParaRPr lang="en-US"/>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p:cTn id="7" dur="500" fill="hold"/>
                                        <p:tgtEl>
                                          <p:spTgt spid="6451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451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451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451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64514"/>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64515">
                                            <p:txEl>
                                              <p:pRg st="0" end="0"/>
                                            </p:txEl>
                                          </p:spTgt>
                                        </p:tgtEl>
                                        <p:attrNameLst>
                                          <p:attrName>style.visibility</p:attrName>
                                        </p:attrNameLst>
                                      </p:cBhvr>
                                      <p:to>
                                        <p:strVal val="visible"/>
                                      </p:to>
                                    </p:set>
                                    <p:anim calcmode="lin" valueType="num">
                                      <p:cBhvr>
                                        <p:cTn id="17" dur="500" fill="hold"/>
                                        <p:tgtEl>
                                          <p:spTgt spid="6451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6451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64515">
                                            <p:txEl>
                                              <p:pRg st="1" end="1"/>
                                            </p:txEl>
                                          </p:spTgt>
                                        </p:tgtEl>
                                        <p:attrNameLst>
                                          <p:attrName>style.visibility</p:attrName>
                                        </p:attrNameLst>
                                      </p:cBhvr>
                                      <p:to>
                                        <p:strVal val="visible"/>
                                      </p:to>
                                    </p:set>
                                    <p:anim calcmode="lin" valueType="num">
                                      <p:cBhvr>
                                        <p:cTn id="23" dur="500" fill="hold"/>
                                        <p:tgtEl>
                                          <p:spTgt spid="64515">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6451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64515">
                                            <p:txEl>
                                              <p:pRg st="2" end="2"/>
                                            </p:txEl>
                                          </p:spTgt>
                                        </p:tgtEl>
                                        <p:attrNameLst>
                                          <p:attrName>style.visibility</p:attrName>
                                        </p:attrNameLst>
                                      </p:cBhvr>
                                      <p:to>
                                        <p:strVal val="visible"/>
                                      </p:to>
                                    </p:set>
                                    <p:anim calcmode="lin" valueType="num">
                                      <p:cBhvr>
                                        <p:cTn id="29" dur="500" fill="hold"/>
                                        <p:tgtEl>
                                          <p:spTgt spid="64515">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6451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xit" presetSubtype="32" fill="hold" grpId="2" nodeType="clickEffect">
                                  <p:stCondLst>
                                    <p:cond delay="0"/>
                                  </p:stCondLst>
                                  <p:childTnLst>
                                    <p:anim calcmode="lin" valueType="num">
                                      <p:cBhvr>
                                        <p:cTn id="34" dur="500" fill="hold"/>
                                        <p:tgtEl>
                                          <p:spTgt spid="64514"/>
                                        </p:tgtEl>
                                        <p:attrNameLst>
                                          <p:attrName>ppt_w</p:attrName>
                                        </p:attrNameLst>
                                      </p:cBhvr>
                                      <p:tavLst>
                                        <p:tav tm="0">
                                          <p:val>
                                            <p:strVal val="ppt_w"/>
                                          </p:val>
                                        </p:tav>
                                        <p:tav tm="100000">
                                          <p:val>
                                            <p:fltVal val="0"/>
                                          </p:val>
                                        </p:tav>
                                      </p:tavLst>
                                    </p:anim>
                                    <p:anim calcmode="lin" valueType="num">
                                      <p:cBhvr>
                                        <p:cTn id="35" dur="500" fill="hold"/>
                                        <p:tgtEl>
                                          <p:spTgt spid="64514"/>
                                        </p:tgtEl>
                                        <p:attrNameLst>
                                          <p:attrName>ppt_h</p:attrName>
                                        </p:attrNameLst>
                                      </p:cBhvr>
                                      <p:tavLst>
                                        <p:tav tm="0">
                                          <p:val>
                                            <p:strVal val="ppt_h"/>
                                          </p:val>
                                        </p:tav>
                                        <p:tav tm="100000">
                                          <p:val>
                                            <p:fltVal val="0"/>
                                          </p:val>
                                        </p:tav>
                                      </p:tavLst>
                                    </p:anim>
                                    <p:set>
                                      <p:cBhvr>
                                        <p:cTn id="36" dur="1" fill="hold">
                                          <p:stCondLst>
                                            <p:cond delay="499"/>
                                          </p:stCondLst>
                                        </p:cTn>
                                        <p:tgtEl>
                                          <p:spTgt spid="64514"/>
                                        </p:tgtEl>
                                        <p:attrNameLst>
                                          <p:attrName>style.visibility</p:attrName>
                                        </p:attrNameLst>
                                      </p:cBhvr>
                                      <p:to>
                                        <p:strVal val="hidden"/>
                                      </p:to>
                                    </p:set>
                                  </p:childTnLst>
                                </p:cTn>
                              </p:par>
                              <p:par>
                                <p:cTn id="37" presetID="23" presetClass="exit" presetSubtype="32" fill="hold" grpId="1" nodeType="withEffect">
                                  <p:stCondLst>
                                    <p:cond delay="0"/>
                                  </p:stCondLst>
                                  <p:childTnLst>
                                    <p:anim calcmode="lin" valueType="num">
                                      <p:cBhvr>
                                        <p:cTn id="38" dur="500" fill="hold"/>
                                        <p:tgtEl>
                                          <p:spTgt spid="64515">
                                            <p:txEl>
                                              <p:pRg st="0" end="0"/>
                                            </p:txEl>
                                          </p:spTgt>
                                        </p:tgtEl>
                                        <p:attrNameLst>
                                          <p:attrName>ppt_w</p:attrName>
                                        </p:attrNameLst>
                                      </p:cBhvr>
                                      <p:tavLst>
                                        <p:tav tm="0">
                                          <p:val>
                                            <p:strVal val="ppt_w"/>
                                          </p:val>
                                        </p:tav>
                                        <p:tav tm="100000">
                                          <p:val>
                                            <p:fltVal val="0"/>
                                          </p:val>
                                        </p:tav>
                                      </p:tavLst>
                                    </p:anim>
                                    <p:anim calcmode="lin" valueType="num">
                                      <p:cBhvr>
                                        <p:cTn id="39" dur="500" fill="hold"/>
                                        <p:tgtEl>
                                          <p:spTgt spid="64515">
                                            <p:txEl>
                                              <p:pRg st="0" end="0"/>
                                            </p:txEl>
                                          </p:spTgt>
                                        </p:tgtEl>
                                        <p:attrNameLst>
                                          <p:attrName>ppt_h</p:attrName>
                                        </p:attrNameLst>
                                      </p:cBhvr>
                                      <p:tavLst>
                                        <p:tav tm="0">
                                          <p:val>
                                            <p:strVal val="ppt_h"/>
                                          </p:val>
                                        </p:tav>
                                        <p:tav tm="100000">
                                          <p:val>
                                            <p:fltVal val="0"/>
                                          </p:val>
                                        </p:tav>
                                      </p:tavLst>
                                    </p:anim>
                                    <p:set>
                                      <p:cBhvr>
                                        <p:cTn id="40" dur="1" fill="hold">
                                          <p:stCondLst>
                                            <p:cond delay="499"/>
                                          </p:stCondLst>
                                        </p:cTn>
                                        <p:tgtEl>
                                          <p:spTgt spid="64515">
                                            <p:txEl>
                                              <p:pRg st="0" end="0"/>
                                            </p:txEl>
                                          </p:spTgt>
                                        </p:tgtEl>
                                        <p:attrNameLst>
                                          <p:attrName>style.visibility</p:attrName>
                                        </p:attrNameLst>
                                      </p:cBhvr>
                                      <p:to>
                                        <p:strVal val="hidden"/>
                                      </p:to>
                                    </p:set>
                                  </p:childTnLst>
                                </p:cTn>
                              </p:par>
                              <p:par>
                                <p:cTn id="41" presetID="23" presetClass="exit" presetSubtype="32" fill="hold" grpId="1" nodeType="withEffect">
                                  <p:stCondLst>
                                    <p:cond delay="0"/>
                                  </p:stCondLst>
                                  <p:childTnLst>
                                    <p:anim calcmode="lin" valueType="num">
                                      <p:cBhvr>
                                        <p:cTn id="42" dur="500" fill="hold"/>
                                        <p:tgtEl>
                                          <p:spTgt spid="64515">
                                            <p:txEl>
                                              <p:pRg st="1" end="1"/>
                                            </p:txEl>
                                          </p:spTgt>
                                        </p:tgtEl>
                                        <p:attrNameLst>
                                          <p:attrName>ppt_w</p:attrName>
                                        </p:attrNameLst>
                                      </p:cBhvr>
                                      <p:tavLst>
                                        <p:tav tm="0">
                                          <p:val>
                                            <p:strVal val="ppt_w"/>
                                          </p:val>
                                        </p:tav>
                                        <p:tav tm="100000">
                                          <p:val>
                                            <p:fltVal val="0"/>
                                          </p:val>
                                        </p:tav>
                                      </p:tavLst>
                                    </p:anim>
                                    <p:anim calcmode="lin" valueType="num">
                                      <p:cBhvr>
                                        <p:cTn id="43" dur="500" fill="hold"/>
                                        <p:tgtEl>
                                          <p:spTgt spid="64515">
                                            <p:txEl>
                                              <p:pRg st="1" end="1"/>
                                            </p:txEl>
                                          </p:spTgt>
                                        </p:tgtEl>
                                        <p:attrNameLst>
                                          <p:attrName>ppt_h</p:attrName>
                                        </p:attrNameLst>
                                      </p:cBhvr>
                                      <p:tavLst>
                                        <p:tav tm="0">
                                          <p:val>
                                            <p:strVal val="ppt_h"/>
                                          </p:val>
                                        </p:tav>
                                        <p:tav tm="100000">
                                          <p:val>
                                            <p:fltVal val="0"/>
                                          </p:val>
                                        </p:tav>
                                      </p:tavLst>
                                    </p:anim>
                                    <p:set>
                                      <p:cBhvr>
                                        <p:cTn id="44" dur="1" fill="hold">
                                          <p:stCondLst>
                                            <p:cond delay="499"/>
                                          </p:stCondLst>
                                        </p:cTn>
                                        <p:tgtEl>
                                          <p:spTgt spid="64515">
                                            <p:txEl>
                                              <p:pRg st="1" end="1"/>
                                            </p:txEl>
                                          </p:spTgt>
                                        </p:tgtEl>
                                        <p:attrNameLst>
                                          <p:attrName>style.visibility</p:attrName>
                                        </p:attrNameLst>
                                      </p:cBhvr>
                                      <p:to>
                                        <p:strVal val="hidden"/>
                                      </p:to>
                                    </p:set>
                                  </p:childTnLst>
                                </p:cTn>
                              </p:par>
                              <p:par>
                                <p:cTn id="45" presetID="23" presetClass="exit" presetSubtype="32" fill="hold" grpId="1" nodeType="withEffect">
                                  <p:stCondLst>
                                    <p:cond delay="0"/>
                                  </p:stCondLst>
                                  <p:childTnLst>
                                    <p:anim calcmode="lin" valueType="num">
                                      <p:cBhvr>
                                        <p:cTn id="46" dur="500" fill="hold"/>
                                        <p:tgtEl>
                                          <p:spTgt spid="64515">
                                            <p:txEl>
                                              <p:pRg st="2" end="2"/>
                                            </p:txEl>
                                          </p:spTgt>
                                        </p:tgtEl>
                                        <p:attrNameLst>
                                          <p:attrName>ppt_w</p:attrName>
                                        </p:attrNameLst>
                                      </p:cBhvr>
                                      <p:tavLst>
                                        <p:tav tm="0">
                                          <p:val>
                                            <p:strVal val="ppt_w"/>
                                          </p:val>
                                        </p:tav>
                                        <p:tav tm="100000">
                                          <p:val>
                                            <p:fltVal val="0"/>
                                          </p:val>
                                        </p:tav>
                                      </p:tavLst>
                                    </p:anim>
                                    <p:anim calcmode="lin" valueType="num">
                                      <p:cBhvr>
                                        <p:cTn id="47" dur="500" fill="hold"/>
                                        <p:tgtEl>
                                          <p:spTgt spid="64515">
                                            <p:txEl>
                                              <p:pRg st="2" end="2"/>
                                            </p:txEl>
                                          </p:spTgt>
                                        </p:tgtEl>
                                        <p:attrNameLst>
                                          <p:attrName>ppt_h</p:attrName>
                                        </p:attrNameLst>
                                      </p:cBhvr>
                                      <p:tavLst>
                                        <p:tav tm="0">
                                          <p:val>
                                            <p:strVal val="ppt_h"/>
                                          </p:val>
                                        </p:tav>
                                        <p:tav tm="100000">
                                          <p:val>
                                            <p:fltVal val="0"/>
                                          </p:val>
                                        </p:tav>
                                      </p:tavLst>
                                    </p:anim>
                                    <p:set>
                                      <p:cBhvr>
                                        <p:cTn id="48" dur="1" fill="hold">
                                          <p:stCondLst>
                                            <p:cond delay="499"/>
                                          </p:stCondLst>
                                        </p:cTn>
                                        <p:tgtEl>
                                          <p:spTgt spid="64515">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4" grpId="1"/>
      <p:bldP spid="64514" grpId="2"/>
      <p:bldP spid="64515" grpId="0" build="p"/>
      <p:bldP spid="64515" grpId="1" build="allAtOnce"/>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46" name="Rectangle 10"/>
          <p:cNvSpPr>
            <a:spLocks noGrp="1" noChangeArrowheads="1"/>
          </p:cNvSpPr>
          <p:nvPr>
            <p:ph type="title"/>
          </p:nvPr>
        </p:nvSpPr>
        <p:spPr/>
        <p:txBody>
          <a:bodyPr/>
          <a:lstStyle/>
          <a:p>
            <a:r>
              <a:rPr lang="ar-EG" sz="3200"/>
              <a:t>يقوم فنيون الكمبيوتر بمعالجه البيانات وادخالها فى الشبكات</a:t>
            </a:r>
            <a:endParaRPr lang="en-US" sz="3200"/>
          </a:p>
        </p:txBody>
      </p:sp>
      <p:sp>
        <p:nvSpPr>
          <p:cNvPr id="65547" name="Rectangle 11"/>
          <p:cNvSpPr>
            <a:spLocks noGrp="1" noChangeArrowheads="1"/>
          </p:cNvSpPr>
          <p:nvPr>
            <p:ph idx="1"/>
          </p:nvPr>
        </p:nvSpPr>
        <p:spPr>
          <a:xfrm>
            <a:off x="457200" y="1066800"/>
            <a:ext cx="8229600" cy="4495800"/>
          </a:xfrm>
        </p:spPr>
        <p:txBody>
          <a:bodyPr/>
          <a:lstStyle/>
          <a:p>
            <a:r>
              <a:rPr lang="ar-EG"/>
              <a:t>المعلم عباره عن دميه مرتبطه بنصوص المحتوى التى اعدها غيره مما يؤدى الى جمود وتحجر العمليه التعليميه</a:t>
            </a:r>
          </a:p>
          <a:p>
            <a:r>
              <a:rPr lang="ar-EG" sz="4400">
                <a:solidFill>
                  <a:srgbClr val="FFFF99"/>
                </a:solidFill>
              </a:rPr>
              <a:t>7</a:t>
            </a:r>
            <a:r>
              <a:rPr lang="ar-EG" sz="4400">
                <a:solidFill>
                  <a:srgbClr val="FFFF66"/>
                </a:solidFill>
              </a:rPr>
              <a:t>: فكره التعلم الالكترونى ورائها اهداف تجاريه اكثر من كونها اهداف تعليميه</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547">
                                            <p:txEl>
                                              <p:pRg st="1" end="1"/>
                                            </p:txEl>
                                          </p:spTgt>
                                        </p:tgtEl>
                                        <p:attrNameLst>
                                          <p:attrName>style.visibility</p:attrName>
                                        </p:attrNameLst>
                                      </p:cBhvr>
                                      <p:to>
                                        <p:strVal val="visible"/>
                                      </p:to>
                                    </p:set>
                                    <p:animEffect transition="in" filter="blinds(horizontal)">
                                      <p:cBhvr>
                                        <p:cTn id="7" dur="500"/>
                                        <p:tgtEl>
                                          <p:spTgt spid="655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ar-EG">
                <a:solidFill>
                  <a:srgbClr val="FFFF00"/>
                </a:solidFill>
              </a:rPr>
              <a:t>مشكلات وعقبات تحول دون الاخذ بالتعلم الالكترونى فى بلادنا</a:t>
            </a:r>
            <a:endParaRPr lang="en-US">
              <a:solidFill>
                <a:srgbClr val="FFFF00"/>
              </a:solidFill>
            </a:endParaRPr>
          </a:p>
        </p:txBody>
      </p:sp>
      <p:sp>
        <p:nvSpPr>
          <p:cNvPr id="72707" name="Rectangle 3"/>
          <p:cNvSpPr>
            <a:spLocks noGrp="1" noChangeArrowheads="1"/>
          </p:cNvSpPr>
          <p:nvPr>
            <p:ph idx="1"/>
          </p:nvPr>
        </p:nvSpPr>
        <p:spPr/>
        <p:txBody>
          <a:bodyPr/>
          <a:lstStyle/>
          <a:p>
            <a:r>
              <a:rPr lang="ar-EG"/>
              <a:t>1:ضعف مهارات التعامل مع الكمبيوتر والانترنت لدى كثير من الطلاب والمعلمين </a:t>
            </a:r>
          </a:p>
          <a:p>
            <a:r>
              <a:rPr lang="ar-EG"/>
              <a:t>2:ارتفاع تكلفه هذا النمط من التعليم</a:t>
            </a:r>
          </a:p>
          <a:p>
            <a:r>
              <a:rPr lang="ar-EG"/>
              <a:t>3:صعوبه تطبيق الاختبارات الالكترونيه لاحتمال سهوله الفشل</a:t>
            </a:r>
          </a:p>
          <a:p>
            <a:r>
              <a:rPr lang="ar-EG"/>
              <a:t>4:حاجز اللغه فالغه المستخدمه فيه هى الانجليزيه</a:t>
            </a:r>
          </a:p>
          <a:p>
            <a:r>
              <a:rPr lang="ar-EG"/>
              <a:t>5:المقاومه المحتمله من رجال التعليم له</a:t>
            </a:r>
            <a:endParaRPr lang="en-US"/>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checkerboard(across)">
                                      <p:cBhvr>
                                        <p:cTn id="7" dur="500"/>
                                        <p:tgtEl>
                                          <p:spTgt spid="72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r>
              <a:rPr lang="ar-EG" sz="4000">
                <a:solidFill>
                  <a:srgbClr val="CC3300"/>
                </a:solidFill>
              </a:rPr>
              <a:t>التساؤل</a:t>
            </a:r>
            <a:r>
              <a:rPr lang="ar-EG" sz="4000">
                <a:solidFill>
                  <a:srgbClr val="FFFF00"/>
                </a:solidFill>
              </a:rPr>
              <a:t> </a:t>
            </a:r>
            <a:r>
              <a:rPr lang="ar-EG" sz="4000">
                <a:solidFill>
                  <a:srgbClr val="CC3300"/>
                </a:solidFill>
              </a:rPr>
              <a:t>الرابع</a:t>
            </a:r>
            <a:r>
              <a:rPr lang="ar-EG" sz="4000">
                <a:solidFill>
                  <a:srgbClr val="FFFF00"/>
                </a:solidFill>
              </a:rPr>
              <a:t>:كيف تخطط لادخال التعلم الالكترونى فى تعليمنا و انجاحه؟</a:t>
            </a:r>
            <a:endParaRPr lang="en-US" sz="4000">
              <a:solidFill>
                <a:srgbClr val="FFFF00"/>
              </a:solidFill>
            </a:endParaRPr>
          </a:p>
        </p:txBody>
      </p:sp>
      <p:sp>
        <p:nvSpPr>
          <p:cNvPr id="74755" name="Rectangle 3"/>
          <p:cNvSpPr>
            <a:spLocks noGrp="1" noChangeArrowheads="1"/>
          </p:cNvSpPr>
          <p:nvPr>
            <p:ph idx="1"/>
          </p:nvPr>
        </p:nvSpPr>
        <p:spPr>
          <a:xfrm>
            <a:off x="609600" y="1524000"/>
            <a:ext cx="8229600" cy="4495800"/>
          </a:xfrm>
        </p:spPr>
        <p:txBody>
          <a:bodyPr/>
          <a:lstStyle/>
          <a:p>
            <a:r>
              <a:rPr lang="ar-EG"/>
              <a:t>يستند التخطيط لادخال التعلم الالكترونى فى تعليمنا على محورين اساسسين هما:</a:t>
            </a:r>
          </a:p>
          <a:p>
            <a:r>
              <a:rPr lang="ar-EG">
                <a:solidFill>
                  <a:srgbClr val="FFFF66"/>
                </a:solidFill>
              </a:rPr>
              <a:t>المبادئ العامه للتخطيط للتعلم الالكترونى</a:t>
            </a:r>
          </a:p>
          <a:p>
            <a:r>
              <a:rPr lang="ar-EG">
                <a:solidFill>
                  <a:srgbClr val="FFFF66"/>
                </a:solidFill>
              </a:rPr>
              <a:t>مراحل التخطيط للتعلم الالكترونى</a:t>
            </a:r>
          </a:p>
          <a:p>
            <a:endParaRPr lang="en-US">
              <a:solidFill>
                <a:srgbClr val="FFFF66"/>
              </a:solidFill>
            </a:endParaRPr>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fontScale="90000"/>
          </a:bodyPr>
          <a:lstStyle/>
          <a:p>
            <a:r>
              <a:rPr lang="ar-EG" sz="4000">
                <a:solidFill>
                  <a:srgbClr val="CC3300"/>
                </a:solidFill>
              </a:rPr>
              <a:t>اولا:</a:t>
            </a:r>
            <a:r>
              <a:rPr lang="ar-EG" sz="4000"/>
              <a:t> </a:t>
            </a:r>
            <a:r>
              <a:rPr lang="ar-EG" sz="4000">
                <a:solidFill>
                  <a:srgbClr val="FFFF00"/>
                </a:solidFill>
              </a:rPr>
              <a:t>المبادئ العامه للتخطيط للتعليم الالكترونى</a:t>
            </a:r>
            <a:r>
              <a:rPr lang="ar-EG" sz="4000"/>
              <a:t> </a:t>
            </a:r>
            <a:endParaRPr lang="en-US" sz="4000"/>
          </a:p>
        </p:txBody>
      </p:sp>
      <p:sp>
        <p:nvSpPr>
          <p:cNvPr id="75779" name="Rectangle 3"/>
          <p:cNvSpPr>
            <a:spLocks noGrp="1" noChangeArrowheads="1"/>
          </p:cNvSpPr>
          <p:nvPr>
            <p:ph idx="1"/>
          </p:nvPr>
        </p:nvSpPr>
        <p:spPr/>
        <p:txBody>
          <a:bodyPr>
            <a:normAutofit fontScale="92500" lnSpcReduction="10000"/>
          </a:bodyPr>
          <a:lstStyle/>
          <a:p>
            <a:r>
              <a:rPr lang="ar-EG"/>
              <a:t>يعهد بالتخطيط لفريق عمل من الخبراء فى كل من التعلم الالكترونى ,تكنواوجيا التعليم, علم النفس التعليمى, المناهج وطرق التدريس وكذا بعض المعلمين واولياء الامور ورجال الفكر فى المجتمع</a:t>
            </a:r>
          </a:p>
          <a:p>
            <a:r>
              <a:rPr lang="ar-EG"/>
              <a:t>يتبنى الفريق اسلوب النظم فى القيام بعمليه التخطيط من خلال النظره الكليه للتعلم الالكترونى</a:t>
            </a:r>
          </a:p>
          <a:p>
            <a:r>
              <a:rPr lang="ar-EG"/>
              <a:t>يقوم هذا الفريق بالطلاع على التجارب العالميه والعربيه والمحليه التى طبقت التعلم الالكترونى فى التعليم او التدريب</a:t>
            </a:r>
            <a:endParaRPr lang="en-US"/>
          </a:p>
        </p:txBody>
      </p:sp>
      <p:sp>
        <p:nvSpPr>
          <p:cNvPr id="75780" name="AutoShape 4"/>
          <p:cNvSpPr>
            <a:spLocks noChangeArrowheads="1"/>
          </p:cNvSpPr>
          <p:nvPr/>
        </p:nvSpPr>
        <p:spPr bwMode="auto">
          <a:xfrm>
            <a:off x="8410575" y="838200"/>
            <a:ext cx="733425" cy="1214438"/>
          </a:xfrm>
          <a:prstGeom prst="curvedLeftArrow">
            <a:avLst>
              <a:gd name="adj1" fmla="val 33117"/>
              <a:gd name="adj2" fmla="val 66234"/>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75781" name="AutoShape 5"/>
          <p:cNvSpPr>
            <a:spLocks noChangeArrowheads="1"/>
          </p:cNvSpPr>
          <p:nvPr/>
        </p:nvSpPr>
        <p:spPr bwMode="auto">
          <a:xfrm>
            <a:off x="685800" y="5943600"/>
            <a:ext cx="1585913" cy="485775"/>
          </a:xfrm>
          <a:prstGeom prst="leftArrow">
            <a:avLst>
              <a:gd name="adj1" fmla="val 50000"/>
              <a:gd name="adj2" fmla="val 81618"/>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1066800"/>
            <a:ext cx="8229600" cy="1143000"/>
          </a:xfrm>
        </p:spPr>
        <p:txBody>
          <a:bodyPr>
            <a:normAutofit fontScale="90000"/>
          </a:bodyPr>
          <a:lstStyle/>
          <a:p>
            <a:pPr algn="r"/>
            <a:r>
              <a:rPr lang="ar-EG" sz="3600"/>
              <a:t>يتبنى الفريق الرؤيه الصحيحه فى توظيف تكنولوجيا المعلومات والاتصالات فى عمليه التعليم والتعلم ومحواها ان هذه العمليه هى التى تقود تلك التكنولوجيا وليس العكس</a:t>
            </a:r>
            <a:endParaRPr lang="en-US" sz="3600"/>
          </a:p>
        </p:txBody>
      </p:sp>
      <p:sp>
        <p:nvSpPr>
          <p:cNvPr id="76803" name="Rectangle 3"/>
          <p:cNvSpPr>
            <a:spLocks noGrp="1" noChangeArrowheads="1"/>
          </p:cNvSpPr>
          <p:nvPr>
            <p:ph idx="1"/>
          </p:nvPr>
        </p:nvSpPr>
        <p:spPr>
          <a:xfrm>
            <a:off x="533400" y="2743200"/>
            <a:ext cx="8229600" cy="4495800"/>
          </a:xfrm>
        </p:spPr>
        <p:txBody>
          <a:bodyPr/>
          <a:lstStyle/>
          <a:p>
            <a:r>
              <a:rPr lang="ar-EG" sz="3600"/>
              <a:t>يتأسس التخطيط للتعليم الالكترونى على دراسه لتقدير الاحتياجات الحاليه والمستقبليه للمؤسسه التعليمه او التدريبيه</a:t>
            </a:r>
            <a:endParaRPr lang="en-US" sz="3600"/>
          </a:p>
        </p:txBody>
      </p:sp>
      <p:sp>
        <p:nvSpPr>
          <p:cNvPr id="76804" name="AutoShape 4"/>
          <p:cNvSpPr>
            <a:spLocks noChangeArrowheads="1"/>
          </p:cNvSpPr>
          <p:nvPr/>
        </p:nvSpPr>
        <p:spPr bwMode="auto">
          <a:xfrm rot="10800000">
            <a:off x="2500298" y="5715016"/>
            <a:ext cx="5181600" cy="1142984"/>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r>
              <a:rPr lang="ar-EG" sz="4000">
                <a:solidFill>
                  <a:srgbClr val="CC3300"/>
                </a:solidFill>
              </a:rPr>
              <a:t>المحور الثانى</a:t>
            </a:r>
            <a:r>
              <a:rPr lang="ar-EG" sz="4000">
                <a:solidFill>
                  <a:srgbClr val="FFFF00"/>
                </a:solidFill>
              </a:rPr>
              <a:t> :مراحل التخطيط للتعلم الالكترونى</a:t>
            </a:r>
            <a:r>
              <a:rPr lang="ar-EG" sz="4000"/>
              <a:t> </a:t>
            </a:r>
            <a:endParaRPr lang="en-US" sz="4000"/>
          </a:p>
        </p:txBody>
      </p:sp>
      <p:sp>
        <p:nvSpPr>
          <p:cNvPr id="77827" name="Rectangle 3"/>
          <p:cNvSpPr>
            <a:spLocks noGrp="1" noChangeArrowheads="1"/>
          </p:cNvSpPr>
          <p:nvPr>
            <p:ph idx="1"/>
          </p:nvPr>
        </p:nvSpPr>
        <p:spPr/>
        <p:txBody>
          <a:bodyPr>
            <a:normAutofit fontScale="85000" lnSpcReduction="20000"/>
          </a:bodyPr>
          <a:lstStyle/>
          <a:p>
            <a:pPr>
              <a:lnSpc>
                <a:spcPct val="90000"/>
              </a:lnSpc>
            </a:pPr>
            <a:r>
              <a:rPr lang="ar-EG" sz="3600"/>
              <a:t>تحديد الفئه المستهدفه التى يطبق عليها التعلم الالكترونى وخصائصها</a:t>
            </a:r>
          </a:p>
          <a:p>
            <a:pPr>
              <a:lnSpc>
                <a:spcPct val="90000"/>
              </a:lnSpc>
            </a:pPr>
            <a:r>
              <a:rPr lang="ar-EG" sz="3600"/>
              <a:t>تحديد الاهداف المرجوه من التعلم الالكترونى </a:t>
            </a:r>
          </a:p>
          <a:p>
            <a:pPr>
              <a:lnSpc>
                <a:spcPct val="90000"/>
              </a:lnSpc>
            </a:pPr>
            <a:r>
              <a:rPr lang="ar-EG" sz="3600"/>
              <a:t>تحديد العلاقه بين التعلم الالكترونى والتعلم الصفى </a:t>
            </a:r>
          </a:p>
          <a:p>
            <a:pPr>
              <a:lnSpc>
                <a:spcPct val="90000"/>
              </a:lnSpc>
            </a:pPr>
            <a:r>
              <a:rPr lang="ar-EG" sz="3600"/>
              <a:t>لختيار الصيغه التى سيطبق بها التعلم الالكترونى </a:t>
            </a:r>
          </a:p>
          <a:p>
            <a:pPr>
              <a:lnSpc>
                <a:spcPct val="90000"/>
              </a:lnSpc>
            </a:pPr>
            <a:r>
              <a:rPr lang="ar-EG" sz="3600"/>
              <a:t>اختيار النوع الذى سوف يتم تطبيقه </a:t>
            </a:r>
          </a:p>
          <a:p>
            <a:pPr>
              <a:lnSpc>
                <a:spcPct val="90000"/>
              </a:lnSpc>
            </a:pPr>
            <a:r>
              <a:rPr lang="ar-EG"/>
              <a:t>تحديد المعايير المستخدمه فى تصميم البرمجيات والمقررات الالكترونيه وانتاجها وتقويمها </a:t>
            </a:r>
          </a:p>
        </p:txBody>
      </p:sp>
    </p:spTree>
  </p:cSld>
  <p:clrMapOvr>
    <a:masterClrMapping/>
  </p:clrMapOvr>
  <p:transition>
    <p:wedg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box(in)">
                                      <p:cBhvr>
                                        <p:cTn id="7" dur="500"/>
                                        <p:tgtEl>
                                          <p:spTgt spid="778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77826"/>
                                        </p:tgtEl>
                                        <p:attrNameLst>
                                          <p:attrName>style.visibility</p:attrName>
                                        </p:attrNameLst>
                                      </p:cBhvr>
                                      <p:to>
                                        <p:strVal val="visible"/>
                                      </p:to>
                                    </p:set>
                                    <p:animEffect transition="in" filter="blinds(horizontal)">
                                      <p:cBhvr>
                                        <p:cTn id="12" dur="500"/>
                                        <p:tgtEl>
                                          <p:spTgt spid="77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26"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endParaRPr lang="en-US"/>
          </a:p>
        </p:txBody>
      </p:sp>
      <p:sp>
        <p:nvSpPr>
          <p:cNvPr id="78851" name="Rectangle 3"/>
          <p:cNvSpPr>
            <a:spLocks noGrp="1" noChangeArrowheads="1"/>
          </p:cNvSpPr>
          <p:nvPr>
            <p:ph idx="1"/>
          </p:nvPr>
        </p:nvSpPr>
        <p:spPr>
          <a:xfrm>
            <a:off x="914400" y="304800"/>
            <a:ext cx="8229600" cy="4495800"/>
          </a:xfrm>
        </p:spPr>
        <p:txBody>
          <a:bodyPr>
            <a:normAutofit fontScale="92500"/>
          </a:bodyPr>
          <a:lstStyle/>
          <a:p>
            <a:pPr>
              <a:lnSpc>
                <a:spcPct val="80000"/>
              </a:lnSpc>
            </a:pPr>
            <a:r>
              <a:rPr lang="ar-EG"/>
              <a:t>اختيار نمط تقويم تعلم الطلاب واساليبه</a:t>
            </a:r>
          </a:p>
          <a:p>
            <a:pPr>
              <a:lnSpc>
                <a:spcPct val="80000"/>
              </a:lnSpc>
            </a:pPr>
            <a:r>
              <a:rPr lang="ar-EG"/>
              <a:t>تحديد ادوار المعلم ومسؤلياته</a:t>
            </a:r>
          </a:p>
          <a:p>
            <a:pPr>
              <a:lnSpc>
                <a:spcPct val="80000"/>
              </a:lnSpc>
            </a:pPr>
            <a:r>
              <a:rPr lang="ar-EG"/>
              <a:t>تحديد اساليب الاتصال بين المؤسسه التعليميه او التدريبيه والمتعلمين فى منازلهم او فى جهه عملهم واولياء الامور</a:t>
            </a:r>
            <a:endParaRPr lang="en-US"/>
          </a:p>
          <a:p>
            <a:pPr>
              <a:lnSpc>
                <a:spcPct val="80000"/>
              </a:lnSpc>
            </a:pPr>
            <a:r>
              <a:rPr lang="ar-EG"/>
              <a:t>تحديد اوجه التعاون مع المؤسسات ذات العلاقه بالمجتمع</a:t>
            </a:r>
          </a:p>
          <a:p>
            <a:pPr>
              <a:lnSpc>
                <a:spcPct val="80000"/>
              </a:lnSpc>
            </a:pPr>
            <a:r>
              <a:rPr lang="ar-EG"/>
              <a:t>اختيار التكنولوجيا الماديه المكونه للبنيه الاساسيه</a:t>
            </a:r>
          </a:p>
          <a:p>
            <a:pPr>
              <a:lnSpc>
                <a:spcPct val="80000"/>
              </a:lnSpc>
            </a:pPr>
            <a:r>
              <a:rPr lang="ar-EG"/>
              <a:t>اعداد اللوائح والنظمه الخاصه بالتعلم الالكترونى</a:t>
            </a:r>
          </a:p>
          <a:p>
            <a:pPr>
              <a:lnSpc>
                <a:spcPct val="80000"/>
              </a:lnSpc>
            </a:pPr>
            <a:r>
              <a:rPr lang="ar-EG"/>
              <a:t>اعداد ميثاق الشرف الاخلاقى للتعلم الالكترونى</a:t>
            </a:r>
          </a:p>
          <a:p>
            <a:pPr>
              <a:lnSpc>
                <a:spcPct val="80000"/>
              </a:lnSpc>
            </a:pPr>
            <a:r>
              <a:rPr lang="ar-EG"/>
              <a:t>تحديد معايير الجوده</a:t>
            </a:r>
            <a:endParaRPr lang="en-US"/>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9" name="Rectangle 3"/>
          <p:cNvSpPr>
            <a:spLocks noGrp="1" noChangeArrowheads="1"/>
          </p:cNvSpPr>
          <p:nvPr>
            <p:ph idx="1"/>
          </p:nvPr>
        </p:nvSpPr>
        <p:spPr>
          <a:xfrm>
            <a:off x="457200" y="3048000"/>
            <a:ext cx="8229600" cy="4495800"/>
          </a:xfrm>
        </p:spPr>
        <p:txBody>
          <a:bodyPr/>
          <a:lstStyle/>
          <a:p>
            <a:r>
              <a:rPr lang="ar-EG"/>
              <a:t>فى النهايه اود ان اوضح اننا بحاجه فعلا الى التعلم الالكترونى ليتقدم نظامنا التعليمى </a:t>
            </a:r>
          </a:p>
          <a:p>
            <a:r>
              <a:rPr lang="ar-EG"/>
              <a:t>واكن هناك بعض المخاوف تدور حول التعلم الالكترونى</a:t>
            </a:r>
          </a:p>
          <a:p>
            <a:r>
              <a:rPr lang="ar-EG"/>
              <a:t>1: مدى فاعليته فى تنميه التحصيل الدراسى وهل ستكون النتائج مثلما توقعنا ام لا</a:t>
            </a:r>
          </a:p>
          <a:p>
            <a:r>
              <a:rPr lang="ar-EG"/>
              <a:t>2:ارتفاع تكلفته الاقتصاديه وهل ستستطيع كل المؤسساسات التعليميه الاخذ به وتحمل تلك التكلفه العاليه</a:t>
            </a:r>
          </a:p>
          <a:p>
            <a:pPr>
              <a:buFontTx/>
              <a:buNone/>
            </a:pPr>
            <a:endParaRPr lang="en-US"/>
          </a:p>
        </p:txBody>
      </p:sp>
      <p:sp>
        <p:nvSpPr>
          <p:cNvPr id="80900" name="AutoShape 4"/>
          <p:cNvSpPr>
            <a:spLocks noChangeArrowheads="1"/>
          </p:cNvSpPr>
          <p:nvPr/>
        </p:nvSpPr>
        <p:spPr bwMode="auto">
          <a:xfrm>
            <a:off x="2514600" y="228600"/>
            <a:ext cx="3962400" cy="1752600"/>
          </a:xfrm>
          <a:prstGeom prst="cloudCallout">
            <a:avLst>
              <a:gd name="adj1" fmla="val -22597"/>
              <a:gd name="adj2" fmla="val 102625"/>
            </a:avLst>
          </a:prstGeom>
          <a:solidFill>
            <a:schemeClr val="accent1"/>
          </a:solidFill>
          <a:ln w="9525">
            <a:solidFill>
              <a:schemeClr val="tx1"/>
            </a:solidFill>
            <a:round/>
            <a:headEnd/>
            <a:tailEnd/>
          </a:ln>
          <a:effectLst/>
        </p:spPr>
        <p:txBody>
          <a:bodyPr/>
          <a:lstStyle/>
          <a:p>
            <a:pPr algn="ctr"/>
            <a:r>
              <a:rPr lang="ar-EG" sz="5400">
                <a:solidFill>
                  <a:srgbClr val="FFFF00"/>
                </a:solidFill>
              </a:rPr>
              <a:t>الخلاصه</a:t>
            </a:r>
            <a:endParaRPr lang="en-US" sz="5400">
              <a:solidFill>
                <a:srgbClr val="FFFF00"/>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checkerboard(across)">
                                      <p:cBhvr>
                                        <p:cTn id="7" dur="500"/>
                                        <p:tgtEl>
                                          <p:spTgt spid="8090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80899">
                                            <p:txEl>
                                              <p:pRg st="0" end="0"/>
                                            </p:txEl>
                                          </p:spTgt>
                                        </p:tgtEl>
                                        <p:attrNameLst>
                                          <p:attrName>style.visibility</p:attrName>
                                        </p:attrNameLst>
                                      </p:cBhvr>
                                      <p:to>
                                        <p:strVal val="visible"/>
                                      </p:to>
                                    </p:set>
                                    <p:anim calcmode="lin" valueType="num">
                                      <p:cBhvr>
                                        <p:cTn id="12" dur="500" fill="hold"/>
                                        <p:tgtEl>
                                          <p:spTgt spid="8089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80899">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8089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80899">
                                            <p:txEl>
                                              <p:pRg st="1" end="1"/>
                                            </p:txEl>
                                          </p:spTgt>
                                        </p:tgtEl>
                                        <p:attrNameLst>
                                          <p:attrName>style.visibility</p:attrName>
                                        </p:attrNameLst>
                                      </p:cBhvr>
                                      <p:to>
                                        <p:strVal val="visible"/>
                                      </p:to>
                                    </p:set>
                                    <p:anim calcmode="lin" valueType="num">
                                      <p:cBhvr>
                                        <p:cTn id="19" dur="500" fill="hold"/>
                                        <p:tgtEl>
                                          <p:spTgt spid="8089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80899">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8089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80899">
                                            <p:txEl>
                                              <p:pRg st="2" end="2"/>
                                            </p:txEl>
                                          </p:spTgt>
                                        </p:tgtEl>
                                        <p:attrNameLst>
                                          <p:attrName>style.visibility</p:attrName>
                                        </p:attrNameLst>
                                      </p:cBhvr>
                                      <p:to>
                                        <p:strVal val="visible"/>
                                      </p:to>
                                    </p:set>
                                    <p:anim calcmode="lin" valueType="num">
                                      <p:cBhvr>
                                        <p:cTn id="26" dur="500" fill="hold"/>
                                        <p:tgtEl>
                                          <p:spTgt spid="80899">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80899">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80899">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80899">
                                            <p:txEl>
                                              <p:pRg st="3" end="3"/>
                                            </p:txEl>
                                          </p:spTgt>
                                        </p:tgtEl>
                                        <p:attrNameLst>
                                          <p:attrName>style.visibility</p:attrName>
                                        </p:attrNameLst>
                                      </p:cBhvr>
                                      <p:to>
                                        <p:strVal val="visible"/>
                                      </p:to>
                                    </p:set>
                                    <p:anim calcmode="lin" valueType="num">
                                      <p:cBhvr>
                                        <p:cTn id="33" dur="500" fill="hold"/>
                                        <p:tgtEl>
                                          <p:spTgt spid="80899">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80899">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80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P spid="8090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idx="1"/>
          </p:nvPr>
        </p:nvSpPr>
        <p:spPr>
          <a:xfrm>
            <a:off x="609600" y="228600"/>
            <a:ext cx="8229600" cy="4495800"/>
          </a:xfrm>
        </p:spPr>
        <p:txBody>
          <a:bodyPr/>
          <a:lstStyle/>
          <a:p>
            <a:r>
              <a:rPr lang="ar-EG" b="1" dirty="0"/>
              <a:t>3:تأثيراته </a:t>
            </a:r>
            <a:r>
              <a:rPr lang="ar-EG" b="1" dirty="0" err="1"/>
              <a:t>السلبيه</a:t>
            </a:r>
            <a:r>
              <a:rPr lang="ar-EG" b="1" dirty="0"/>
              <a:t> على الجوانب </a:t>
            </a:r>
            <a:r>
              <a:rPr lang="ar-EG" b="1" dirty="0" err="1"/>
              <a:t>العقيديه</a:t>
            </a:r>
            <a:r>
              <a:rPr lang="ar-EG" b="1" dirty="0"/>
              <a:t> والاخلاقيه وهل سيمكن تجنبها </a:t>
            </a:r>
          </a:p>
          <a:p>
            <a:r>
              <a:rPr lang="ar-EG" b="1" dirty="0"/>
              <a:t>4:افتقاده للمناخ </a:t>
            </a:r>
            <a:r>
              <a:rPr lang="ar-EG" b="1" dirty="0" err="1"/>
              <a:t>الانسانى</a:t>
            </a:r>
            <a:r>
              <a:rPr lang="ar-EG" b="1" dirty="0"/>
              <a:t> </a:t>
            </a:r>
            <a:r>
              <a:rPr lang="ar-EG" b="1" dirty="0" err="1"/>
              <a:t>والاجتماعى</a:t>
            </a:r>
            <a:r>
              <a:rPr lang="ar-EG" b="1" dirty="0"/>
              <a:t> الموجود </a:t>
            </a:r>
            <a:r>
              <a:rPr lang="ar-EG" b="1" dirty="0" err="1"/>
              <a:t>فى</a:t>
            </a:r>
            <a:r>
              <a:rPr lang="ar-EG" b="1" dirty="0"/>
              <a:t> التعلم </a:t>
            </a:r>
            <a:r>
              <a:rPr lang="ar-EG" b="1" dirty="0" err="1"/>
              <a:t>الصفى</a:t>
            </a:r>
            <a:endParaRPr lang="ar-EG" b="1" dirty="0"/>
          </a:p>
          <a:p>
            <a:r>
              <a:rPr lang="ar-EG" b="1" dirty="0"/>
              <a:t>5:تقليصه لدور المعلم </a:t>
            </a:r>
            <a:r>
              <a:rPr lang="ar-EG" b="1" dirty="0" err="1"/>
              <a:t>وابداعاته</a:t>
            </a:r>
            <a:endParaRPr lang="ar-EG" b="1" dirty="0"/>
          </a:p>
          <a:p>
            <a:r>
              <a:rPr lang="ar-EG" b="1" dirty="0"/>
              <a:t>لذا يجب </a:t>
            </a:r>
            <a:r>
              <a:rPr lang="ar-EG" b="1" dirty="0" err="1"/>
              <a:t>ان</a:t>
            </a:r>
            <a:r>
              <a:rPr lang="ar-EG" b="1" dirty="0"/>
              <a:t> يكون هناك تخطيط  </a:t>
            </a:r>
            <a:r>
              <a:rPr lang="ar-EG" b="1" dirty="0" err="1"/>
              <a:t>لادخال</a:t>
            </a:r>
            <a:r>
              <a:rPr lang="ar-EG" b="1" dirty="0"/>
              <a:t> التعلم </a:t>
            </a:r>
            <a:r>
              <a:rPr lang="ar-EG" b="1" dirty="0" err="1"/>
              <a:t>الالكترونى</a:t>
            </a:r>
            <a:r>
              <a:rPr lang="ar-EG" b="1" dirty="0"/>
              <a:t> </a:t>
            </a:r>
            <a:r>
              <a:rPr lang="ar-EG" b="1" dirty="0" err="1"/>
              <a:t>فى</a:t>
            </a:r>
            <a:r>
              <a:rPr lang="ar-EG" b="1" dirty="0"/>
              <a:t> نظامنا </a:t>
            </a:r>
            <a:r>
              <a:rPr lang="ar-EG" b="1" dirty="0" err="1"/>
              <a:t>التعليمى</a:t>
            </a:r>
            <a:endParaRPr lang="en-US" b="1" dirty="0"/>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ar-EG">
                <a:solidFill>
                  <a:srgbClr val="FFFF00"/>
                </a:solidFill>
              </a:rPr>
              <a:t>التخطيط للتعلم الالكترونى</a:t>
            </a:r>
            <a:endParaRPr lang="en-US">
              <a:solidFill>
                <a:srgbClr val="FFFF00"/>
              </a:solidFill>
            </a:endParaRPr>
          </a:p>
        </p:txBody>
      </p:sp>
      <p:sp>
        <p:nvSpPr>
          <p:cNvPr id="90115" name="Rectangle 3"/>
          <p:cNvSpPr>
            <a:spLocks noGrp="1" noChangeArrowheads="1"/>
          </p:cNvSpPr>
          <p:nvPr>
            <p:ph idx="1"/>
          </p:nvPr>
        </p:nvSpPr>
        <p:spPr/>
        <p:txBody>
          <a:bodyPr/>
          <a:lstStyle/>
          <a:p>
            <a:r>
              <a:rPr lang="ar-EG"/>
              <a:t>يجب ان يكون تخطيط شامل و استراتيجيا ويأخذ فى اعتباره كافه مكونات منظومه التعلم الالكترونى اى توفير التكنولوجيا الماديه {كمبيوترات _شبكات_برمجيات} واهدافه ومحتواه واستراتيجيات التعليم والتعلم</a:t>
            </a:r>
            <a:endParaRPr lang="en-US"/>
          </a:p>
        </p:txBody>
      </p:sp>
    </p:spTree>
  </p:cSld>
  <p:clrMapOvr>
    <a:masterClrMapping/>
  </p:clrMapOvr>
  <p:transition>
    <p:wedge/>
    <p:sndAc>
      <p:stSnd>
        <p:snd r:embed="rId2" name="chimes.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مربع نص 4"/>
          <p:cNvSpPr txBox="1"/>
          <p:nvPr/>
        </p:nvSpPr>
        <p:spPr>
          <a:xfrm>
            <a:off x="2428860" y="2143116"/>
            <a:ext cx="4542449" cy="3416320"/>
          </a:xfrm>
          <a:prstGeom prst="rect">
            <a:avLst/>
          </a:prstGeom>
          <a:noFill/>
        </p:spPr>
        <p:txBody>
          <a:bodyPr wrap="square" rtlCol="1">
            <a:spAutoFit/>
          </a:bodyPr>
          <a:lstStyle/>
          <a:p>
            <a:pPr algn="ctr"/>
            <a:r>
              <a:rPr lang="ar-SA" sz="5400" b="1" dirty="0" smtClean="0"/>
              <a:t>المراجع</a:t>
            </a:r>
          </a:p>
          <a:p>
            <a:pPr algn="ctr"/>
            <a:r>
              <a:rPr lang="ar-SA" sz="5400" b="1" dirty="0" smtClean="0"/>
              <a:t>حسن حسين زيتون, التعلم الالكتروني ,</a:t>
            </a:r>
            <a:endParaRPr lang="ar-SA" sz="5400" b="1" dirty="0"/>
          </a:p>
        </p:txBody>
      </p:sp>
    </p:spTree>
  </p:cSld>
  <p:clrMapOvr>
    <a:masterClrMapping/>
  </p:clrMapOvr>
  <p:transition>
    <p:split orient="vert" dir="in"/>
  </p:transition>
  <p:timing>
    <p:tnLst>
      <p:par>
        <p:cTn id="1" dur="indefinite" restart="never" nodeType="tmRoot"/>
      </p:par>
    </p:tnLst>
  </p:timing>
</p:sld>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326</TotalTime>
  <Words>2644</Words>
  <PresentationFormat>عرض على الشاشة (3:4)‏</PresentationFormat>
  <Paragraphs>219</Paragraphs>
  <Slides>40</Slides>
  <Notes>0</Notes>
  <HiddenSlides>0</HiddenSlides>
  <MMClips>0</MMClips>
  <ScaleCrop>false</ScaleCrop>
  <HeadingPairs>
    <vt:vector size="4" baseType="variant">
      <vt:variant>
        <vt:lpstr>سمة</vt:lpstr>
      </vt:variant>
      <vt:variant>
        <vt:i4>1</vt:i4>
      </vt:variant>
      <vt:variant>
        <vt:lpstr>عناوين الشرائح</vt:lpstr>
      </vt:variant>
      <vt:variant>
        <vt:i4>40</vt:i4>
      </vt:variant>
    </vt:vector>
  </HeadingPairs>
  <TitlesOfParts>
    <vt:vector size="41" baseType="lpstr">
      <vt:lpstr>تقنية</vt:lpstr>
      <vt:lpstr>الفصل الأول والثاني إعداد الدبلوم المهني شعبة مناهج وبرامج تعليم إشراف الدكتور حسن هاشم بلطية</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الفصل الثانى</vt:lpstr>
      <vt:lpstr>بعض التساؤلات حول التعلم الالكترونى</vt:lpstr>
      <vt:lpstr>الشريحة 15</vt:lpstr>
      <vt:lpstr>الشريحة 16</vt:lpstr>
      <vt:lpstr>الشريحة 17</vt:lpstr>
      <vt:lpstr>التساؤل الثانى : التعلم الالكترونى ضروره ام ترف؟</vt:lpstr>
      <vt:lpstr>الشريحة 19</vt:lpstr>
      <vt:lpstr>ثانيا : ضعف نظام التعلبم الحالى عن تلبيه الطلب الاجتماعى على التعليم ودور التعلم الالكترونى</vt:lpstr>
      <vt:lpstr>ثالثا: عجز التعليم الصفى الحالى عن تحقيق معايير الجوده فى التعليم ودور التعلم الالكترونى</vt:lpstr>
      <vt:lpstr>رابعا:صعوبه تطبيق مبادئ التعلم الفعاله فى التعليم الصفى الحالى ودور التعلم الالكترونى</vt:lpstr>
      <vt:lpstr>خامسا: عدم قدره مؤسسات التدريب عن تلبيه الحاجه المستمره للتدريب ودور التدريب الالكترونى</vt:lpstr>
      <vt:lpstr>سادساً: صعوبة اضطلاع نظام التعليم الصفى الحالى باعداد الافراد للتواصل والحوار مع غيرهم فى لعالم الخارجى ودور التعلم الالكترونى</vt:lpstr>
      <vt:lpstr>الشريحة 25</vt:lpstr>
      <vt:lpstr>التساؤل الثالث: ما التحفظات المثاره حول التعلم الالكترونى؟</vt:lpstr>
      <vt:lpstr>2: ارتفاع الكلفه الاقتصاديه للتعلم الالكترونى مقارنه بالتعلم الصفى</vt:lpstr>
      <vt:lpstr>3: للتعلم الالكترونى عديد من التأثيرات السلبيه فى الجوانب العقيديه والاخلاقيه والاجتماعيه والمعرفيه والصحيه</vt:lpstr>
      <vt:lpstr>4: ارتفاع ظاهره التسرب من التعلم الالكترونى</vt:lpstr>
      <vt:lpstr>يقوم فنيون الكمبيوتر بمعالجه البيانات وادخالها فى الشبكات</vt:lpstr>
      <vt:lpstr>مشكلات وعقبات تحول دون الاخذ بالتعلم الالكترونى فى بلادنا</vt:lpstr>
      <vt:lpstr>التساؤل الرابع:كيف تخطط لادخال التعلم الالكترونى فى تعليمنا و انجاحه؟</vt:lpstr>
      <vt:lpstr>اولا: المبادئ العامه للتخطيط للتعليم الالكترونى </vt:lpstr>
      <vt:lpstr>يتبنى الفريق الرؤيه الصحيحه فى توظيف تكنولوجيا المعلومات والاتصالات فى عمليه التعليم والتعلم ومحواها ان هذه العمليه هى التى تقود تلك التكنولوجيا وليس العكس</vt:lpstr>
      <vt:lpstr>المحور الثانى :مراحل التخطيط للتعلم الالكترونى </vt:lpstr>
      <vt:lpstr>الشريحة 36</vt:lpstr>
      <vt:lpstr>الشريحة 37</vt:lpstr>
      <vt:lpstr>الشريحة 38</vt:lpstr>
      <vt:lpstr>التخطيط للتعلم الالكترونى</vt:lpstr>
      <vt:lpstr>الشريحة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cp:lastModifiedBy>Personal System</cp:lastModifiedBy>
  <cp:revision>144</cp:revision>
  <dcterms:modified xsi:type="dcterms:W3CDTF">2010-05-04T16:38:06Z</dcterms:modified>
</cp:coreProperties>
</file>