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65"/>
  </p:notesMasterIdLst>
  <p:sldIdLst>
    <p:sldId id="256" r:id="rId2"/>
    <p:sldId id="262" r:id="rId3"/>
    <p:sldId id="257" r:id="rId4"/>
    <p:sldId id="258" r:id="rId5"/>
    <p:sldId id="259" r:id="rId6"/>
    <p:sldId id="261" r:id="rId7"/>
    <p:sldId id="279" r:id="rId8"/>
    <p:sldId id="260" r:id="rId9"/>
    <p:sldId id="285" r:id="rId10"/>
    <p:sldId id="263" r:id="rId11"/>
    <p:sldId id="280" r:id="rId12"/>
    <p:sldId id="264" r:id="rId13"/>
    <p:sldId id="282" r:id="rId14"/>
    <p:sldId id="265" r:id="rId15"/>
    <p:sldId id="281" r:id="rId16"/>
    <p:sldId id="266" r:id="rId17"/>
    <p:sldId id="268" r:id="rId18"/>
    <p:sldId id="269" r:id="rId19"/>
    <p:sldId id="270" r:id="rId20"/>
    <p:sldId id="297" r:id="rId21"/>
    <p:sldId id="271" r:id="rId22"/>
    <p:sldId id="272" r:id="rId23"/>
    <p:sldId id="273" r:id="rId24"/>
    <p:sldId id="283" r:id="rId25"/>
    <p:sldId id="275" r:id="rId26"/>
    <p:sldId id="276" r:id="rId27"/>
    <p:sldId id="277" r:id="rId28"/>
    <p:sldId id="27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287" r:id="rId53"/>
    <p:sldId id="288" r:id="rId54"/>
    <p:sldId id="289" r:id="rId55"/>
    <p:sldId id="290" r:id="rId56"/>
    <p:sldId id="291" r:id="rId57"/>
    <p:sldId id="292" r:id="rId58"/>
    <p:sldId id="293" r:id="rId59"/>
    <p:sldId id="294" r:id="rId60"/>
    <p:sldId id="295" r:id="rId61"/>
    <p:sldId id="296" r:id="rId62"/>
    <p:sldId id="298" r:id="rId63"/>
    <p:sldId id="284" r:id="rId6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BFF"/>
    <a:srgbClr val="9F0AFF"/>
    <a:srgbClr val="FF0000"/>
    <a:srgbClr val="FF3D00"/>
    <a:srgbClr val="690000"/>
    <a:srgbClr val="FF007F"/>
    <a:srgbClr val="CB0000"/>
    <a:srgbClr val="003300"/>
    <a:srgbClr val="0026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A7A4AF2-B755-4947-AC94-BD94041C9612}" type="datetimeFigureOut">
              <a:rPr lang="ar-EG" smtClean="0"/>
              <a:pPr/>
              <a:t>17/01/1431</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4E086AD-1ECE-4D7D-95D0-16898E4F861E}" type="slidenum">
              <a:rPr lang="ar-EG" smtClean="0"/>
              <a:pPr/>
              <a:t>‹#›</a:t>
            </a:fld>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EG" dirty="0"/>
          </a:p>
        </p:txBody>
      </p:sp>
      <p:sp>
        <p:nvSpPr>
          <p:cNvPr id="4" name="عنصر نائب لرقم الشريحة 3"/>
          <p:cNvSpPr>
            <a:spLocks noGrp="1"/>
          </p:cNvSpPr>
          <p:nvPr>
            <p:ph type="sldNum" sz="quarter" idx="10"/>
          </p:nvPr>
        </p:nvSpPr>
        <p:spPr/>
        <p:txBody>
          <a:bodyPr/>
          <a:lstStyle/>
          <a:p>
            <a:fld id="{04E086AD-1ECE-4D7D-95D0-16898E4F861E}" type="slidenum">
              <a:rPr lang="ar-EG" smtClean="0"/>
              <a:pPr/>
              <a:t>7</a:t>
            </a:fld>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EG" dirty="0"/>
          </a:p>
        </p:txBody>
      </p:sp>
      <p:sp>
        <p:nvSpPr>
          <p:cNvPr id="4" name="عنصر نائب لرقم الشريحة 3"/>
          <p:cNvSpPr>
            <a:spLocks noGrp="1"/>
          </p:cNvSpPr>
          <p:nvPr>
            <p:ph type="sldNum" sz="quarter" idx="10"/>
          </p:nvPr>
        </p:nvSpPr>
        <p:spPr/>
        <p:txBody>
          <a:bodyPr/>
          <a:lstStyle/>
          <a:p>
            <a:fld id="{04E086AD-1ECE-4D7D-95D0-16898E4F861E}" type="slidenum">
              <a:rPr lang="ar-EG" smtClean="0"/>
              <a:pPr/>
              <a:t>35</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ar-SA" smtClean="0"/>
              <a:t>انقر لتحرير نمط العنوان الرئيسي</a:t>
            </a:r>
            <a:endParaRPr kumimoji="0" lang="en-US"/>
          </a:p>
        </p:txBody>
      </p:sp>
      <p:sp>
        <p:nvSpPr>
          <p:cNvPr id="28" name="عنصر نائب للتاريخ 27"/>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17" name="عنصر نائب للتذييل 16"/>
          <p:cNvSpPr>
            <a:spLocks noGrp="1"/>
          </p:cNvSpPr>
          <p:nvPr>
            <p:ph type="ftr" sz="quarter" idx="11"/>
          </p:nvPr>
        </p:nvSpPr>
        <p:spPr/>
        <p:txBody>
          <a:bodyPr/>
          <a:lstStyle/>
          <a:p>
            <a:endParaRPr lang="ar-EG"/>
          </a:p>
        </p:txBody>
      </p:sp>
      <p:sp>
        <p:nvSpPr>
          <p:cNvPr id="29" name="عنصر نائب لرقم الشريحة 28"/>
          <p:cNvSpPr>
            <a:spLocks noGrp="1"/>
          </p:cNvSpPr>
          <p:nvPr>
            <p:ph type="sldNum" sz="quarter" idx="12"/>
          </p:nvPr>
        </p:nvSpPr>
        <p:spPr/>
        <p:txBody>
          <a:bodyPr/>
          <a:lstStyle/>
          <a:p>
            <a:fld id="{B60EE67C-5FB8-45B8-A6BE-377039994909}" type="slidenum">
              <a:rPr lang="ar-EG" smtClean="0"/>
              <a:pPr/>
              <a:t>‹#›</a:t>
            </a:fld>
            <a:endParaRPr lang="ar-EG"/>
          </a:p>
        </p:txBody>
      </p:sp>
      <p:sp>
        <p:nvSpPr>
          <p:cNvPr id="9" name="عنوان فرعي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3">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a:xfrm>
            <a:off x="7924800" y="6416675"/>
            <a:ext cx="762000" cy="365125"/>
          </a:xfrm>
        </p:spPr>
        <p:txBody>
          <a:bodyPr/>
          <a:lstStyle/>
          <a:p>
            <a:fld id="{B60EE67C-5FB8-45B8-A6BE-377039994909}"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4" name="عنصر نائب للنص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44EF89-F2A0-41FD-A938-53F1464C2CE7}" type="datetimeFigureOut">
              <a:rPr lang="ar-EG" smtClean="0"/>
              <a:pPr/>
              <a:t>17/01/1431</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B60EE67C-5FB8-45B8-A6BE-377039994909}"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144EF89-F2A0-41FD-A938-53F1464C2CE7}" type="datetimeFigureOut">
              <a:rPr lang="ar-EG" smtClean="0"/>
              <a:pPr/>
              <a:t>17/01/1431</a:t>
            </a:fld>
            <a:endParaRPr lang="ar-EG"/>
          </a:p>
        </p:txBody>
      </p:sp>
      <p:sp>
        <p:nvSpPr>
          <p:cNvPr id="3" name="عنصر نائب للتذييل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EG"/>
          </a:p>
        </p:txBody>
      </p:sp>
      <p:sp>
        <p:nvSpPr>
          <p:cNvPr id="23" name="عنصر نائب لرقم الشريحة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0EE67C-5FB8-45B8-A6BE-377039994909}" type="slidenum">
              <a:rPr lang="ar-EG" smtClean="0"/>
              <a:pPr/>
              <a:t>‹#›</a:t>
            </a:fld>
            <a:endParaRPr lang="ar-EG"/>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22030" y="3643314"/>
            <a:ext cx="8229600" cy="1928826"/>
          </a:xfrm>
        </p:spPr>
        <p:txBody>
          <a:bodyPr>
            <a:normAutofit fontScale="90000"/>
          </a:bodyPr>
          <a:lstStyle/>
          <a:p>
            <a:r>
              <a:rPr lang="ar-EG" sz="7200" i="1" dirty="0" smtClean="0">
                <a:solidFill>
                  <a:srgbClr val="FFC000"/>
                </a:solidFill>
                <a:effectLst>
                  <a:outerShdw blurRad="38100" dist="38100" dir="2700000" algn="tl">
                    <a:srgbClr val="000000">
                      <a:alpha val="43137"/>
                    </a:srgbClr>
                  </a:outerShdw>
                </a:effectLst>
              </a:rPr>
              <a:t>التعلم القائم على اللعب</a:t>
            </a:r>
            <a:endParaRPr lang="ar-EG" sz="7200" b="1" i="1" dirty="0">
              <a:solidFill>
                <a:srgbClr val="FFC000"/>
              </a:solidFill>
              <a:effectLst>
                <a:outerShdw blurRad="38100" dist="38100" dir="2700000" algn="tl">
                  <a:srgbClr val="000000">
                    <a:alpha val="43137"/>
                  </a:srgbClr>
                </a:outerShdw>
              </a:effectLst>
            </a:endParaRPr>
          </a:p>
        </p:txBody>
      </p:sp>
      <p:sp>
        <p:nvSpPr>
          <p:cNvPr id="3" name="عنوان فرعي 2"/>
          <p:cNvSpPr>
            <a:spLocks noGrp="1"/>
          </p:cNvSpPr>
          <p:nvPr>
            <p:ph type="subTitle" idx="1"/>
          </p:nvPr>
        </p:nvSpPr>
        <p:spPr>
          <a:xfrm>
            <a:off x="1371600" y="5572140"/>
            <a:ext cx="6400800" cy="1071570"/>
          </a:xfrm>
        </p:spPr>
        <p:txBody>
          <a:bodyPr>
            <a:normAutofit/>
          </a:bodyPr>
          <a:lstStyle/>
          <a:p>
            <a:r>
              <a:rPr lang="ar-EG" b="1" i="1" dirty="0" smtClean="0">
                <a:effectLst>
                  <a:outerShdw blurRad="38100" dist="38100" dir="2700000" algn="tl">
                    <a:srgbClr val="000000">
                      <a:alpha val="43137"/>
                    </a:srgbClr>
                  </a:outerShdw>
                </a:effectLst>
              </a:rPr>
              <a:t>د</a:t>
            </a:r>
            <a:r>
              <a:rPr lang="en-US" b="1" i="1" dirty="0" smtClean="0">
                <a:effectLst>
                  <a:outerShdw blurRad="38100" dist="38100" dir="2700000" algn="tl">
                    <a:srgbClr val="000000">
                      <a:alpha val="43137"/>
                    </a:srgbClr>
                  </a:outerShdw>
                </a:effectLst>
              </a:rPr>
              <a:t>/</a:t>
            </a:r>
            <a:r>
              <a:rPr lang="ar-EG" b="1" i="1" dirty="0" smtClean="0">
                <a:effectLst>
                  <a:outerShdw blurRad="38100" dist="38100" dir="2700000" algn="tl">
                    <a:srgbClr val="000000">
                      <a:alpha val="43137"/>
                    </a:srgbClr>
                  </a:outerShdw>
                </a:effectLst>
              </a:rPr>
              <a:t>حسن هاشم بلطيه</a:t>
            </a:r>
          </a:p>
          <a:p>
            <a:r>
              <a:rPr lang="ar-EG" b="1" i="1" dirty="0" smtClean="0">
                <a:effectLst>
                  <a:outerShdw blurRad="38100" dist="38100" dir="2700000" algn="tl">
                    <a:srgbClr val="000000">
                      <a:alpha val="43137"/>
                    </a:srgbClr>
                  </a:outerShdw>
                </a:effectLst>
              </a:rPr>
              <a:t>كلية </a:t>
            </a:r>
            <a:r>
              <a:rPr lang="ar-EG" b="1" i="1" dirty="0" err="1" smtClean="0">
                <a:effectLst>
                  <a:outerShdw blurRad="38100" dist="38100" dir="2700000" algn="tl">
                    <a:srgbClr val="000000">
                      <a:alpha val="43137"/>
                    </a:srgbClr>
                  </a:outerShdw>
                </a:effectLst>
              </a:rPr>
              <a:t>التربيه</a:t>
            </a:r>
            <a:r>
              <a:rPr lang="ar-EG" b="1" i="1" dirty="0" smtClean="0">
                <a:effectLst>
                  <a:outerShdw blurRad="38100" dist="38100" dir="2700000" algn="tl">
                    <a:srgbClr val="000000">
                      <a:alpha val="43137"/>
                    </a:srgbClr>
                  </a:outerShdw>
                </a:effectLst>
              </a:rPr>
              <a:t> – جامعة بنها</a:t>
            </a:r>
            <a:endParaRPr lang="ar-EG" b="1" i="1" dirty="0">
              <a:effectLst>
                <a:outerShdw blurRad="38100" dist="38100" dir="2700000" algn="tl">
                  <a:srgbClr val="000000">
                    <a:alpha val="43137"/>
                  </a:srgbClr>
                </a:outerShdw>
              </a:effectLst>
            </a:endParaRPr>
          </a:p>
        </p:txBody>
      </p:sp>
      <p:sp>
        <p:nvSpPr>
          <p:cNvPr id="266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sp>
        <p:nvSpPr>
          <p:cNvPr id="26627" name="Rectangle 3"/>
          <p:cNvSpPr>
            <a:spLocks noChangeArrowheads="1"/>
          </p:cNvSpPr>
          <p:nvPr/>
        </p:nvSpPr>
        <p:spPr bwMode="auto">
          <a:xfrm>
            <a:off x="349250" y="3581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
        <p:nvSpPr>
          <p:cNvPr id="266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pic>
        <p:nvPicPr>
          <p:cNvPr id="26628" name="Picture 3" descr="cartoon.jpg"/>
          <p:cNvPicPr>
            <a:picLocks noChangeAspect="1" noChangeArrowheads="1"/>
          </p:cNvPicPr>
          <p:nvPr/>
        </p:nvPicPr>
        <p:blipFill>
          <a:blip r:embed="rId2"/>
          <a:srcRect/>
          <a:stretch>
            <a:fillRect/>
          </a:stretch>
        </p:blipFill>
        <p:spPr bwMode="auto">
          <a:xfrm>
            <a:off x="785786" y="571480"/>
            <a:ext cx="3428992" cy="2614610"/>
          </a:xfrm>
          <a:prstGeom prst="rect">
            <a:avLst/>
          </a:prstGeom>
          <a:noFill/>
        </p:spPr>
      </p:pic>
      <p:sp>
        <p:nvSpPr>
          <p:cNvPr id="26630" name="Rectangle 6"/>
          <p:cNvSpPr>
            <a:spLocks noChangeArrowheads="1"/>
          </p:cNvSpPr>
          <p:nvPr/>
        </p:nvSpPr>
        <p:spPr bwMode="auto">
          <a:xfrm>
            <a:off x="349250" y="3581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pic>
        <p:nvPicPr>
          <p:cNvPr id="9" name="صورة 8" descr="55543493banha_logo_copy_copy.jpg"/>
          <p:cNvPicPr>
            <a:picLocks noChangeAspect="1"/>
          </p:cNvPicPr>
          <p:nvPr/>
        </p:nvPicPr>
        <p:blipFill>
          <a:blip r:embed="rId3"/>
          <a:stretch>
            <a:fillRect/>
          </a:stretch>
        </p:blipFill>
        <p:spPr>
          <a:xfrm>
            <a:off x="6357950" y="285729"/>
            <a:ext cx="2428892" cy="9286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2"/>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26628"/>
                                        </p:tgtEl>
                                        <p:attrNameLst>
                                          <p:attrName>style.visibility</p:attrName>
                                        </p:attrNameLst>
                                      </p:cBhvr>
                                      <p:to>
                                        <p:strVal val="visible"/>
                                      </p:to>
                                    </p:set>
                                    <p:animEffect transition="in" filter="fade">
                                      <p:cBhvr>
                                        <p:cTn id="21" dur="800" decel="100000"/>
                                        <p:tgtEl>
                                          <p:spTgt spid="26628"/>
                                        </p:tgtEl>
                                      </p:cBhvr>
                                    </p:animEffect>
                                    <p:anim calcmode="lin" valueType="num">
                                      <p:cBhvr>
                                        <p:cTn id="22" dur="800" decel="100000" fill="hold"/>
                                        <p:tgtEl>
                                          <p:spTgt spid="26628"/>
                                        </p:tgtEl>
                                        <p:attrNameLst>
                                          <p:attrName>style.rotation</p:attrName>
                                        </p:attrNameLst>
                                      </p:cBhvr>
                                      <p:tavLst>
                                        <p:tav tm="0">
                                          <p:val>
                                            <p:fltVal val="-90"/>
                                          </p:val>
                                        </p:tav>
                                        <p:tav tm="100000">
                                          <p:val>
                                            <p:fltVal val="0"/>
                                          </p:val>
                                        </p:tav>
                                      </p:tavLst>
                                    </p:anim>
                                    <p:anim calcmode="lin" valueType="num">
                                      <p:cBhvr>
                                        <p:cTn id="23" dur="800" decel="100000" fill="hold"/>
                                        <p:tgtEl>
                                          <p:spTgt spid="26628"/>
                                        </p:tgtEl>
                                        <p:attrNameLst>
                                          <p:attrName>ppt_x</p:attrName>
                                        </p:attrNameLst>
                                      </p:cBhvr>
                                      <p:tavLst>
                                        <p:tav tm="0">
                                          <p:val>
                                            <p:strVal val="#ppt_x+0.4"/>
                                          </p:val>
                                        </p:tav>
                                        <p:tav tm="100000">
                                          <p:val>
                                            <p:strVal val="#ppt_x-0.05"/>
                                          </p:val>
                                        </p:tav>
                                      </p:tavLst>
                                    </p:anim>
                                    <p:anim calcmode="lin" valueType="num">
                                      <p:cBhvr>
                                        <p:cTn id="24" dur="800" decel="100000" fill="hold"/>
                                        <p:tgtEl>
                                          <p:spTgt spid="26628"/>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26628"/>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26628"/>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p:cTn id="3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3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 calcmode="lin" valueType="num">
                                      <p:cBhvr>
                                        <p:cTn id="3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7200" b="1" i="1" dirty="0" smtClean="0"/>
              <a:t>ميثاق العمل</a:t>
            </a:r>
            <a:endParaRPr lang="ar-EG" sz="7200" b="1" i="1" dirty="0"/>
          </a:p>
        </p:txBody>
      </p:sp>
      <p:sp>
        <p:nvSpPr>
          <p:cNvPr id="3" name="عنصر نائب للمحتوى 2"/>
          <p:cNvSpPr>
            <a:spLocks noGrp="1"/>
          </p:cNvSpPr>
          <p:nvPr>
            <p:ph sz="half" idx="1"/>
          </p:nvPr>
        </p:nvSpPr>
        <p:spPr/>
        <p:txBody>
          <a:bodyPr/>
          <a:lstStyle/>
          <a:p>
            <a:r>
              <a:rPr lang="ar-EG" b="1" dirty="0" smtClean="0"/>
              <a:t>لتحقيق </a:t>
            </a:r>
            <a:r>
              <a:rPr lang="ar-EG" b="1" dirty="0" err="1" smtClean="0"/>
              <a:t>الفائده</a:t>
            </a:r>
            <a:r>
              <a:rPr lang="ar-EG" b="1" dirty="0" smtClean="0"/>
              <a:t> للجميع</a:t>
            </a:r>
          </a:p>
          <a:p>
            <a:pPr>
              <a:buNone/>
            </a:pPr>
            <a:r>
              <a:rPr lang="ar-EG" sz="3600" b="1" i="1" dirty="0"/>
              <a:t> </a:t>
            </a:r>
            <a:r>
              <a:rPr lang="ar-EG" sz="3600" b="1" i="1" dirty="0" smtClean="0"/>
              <a:t>            رجاءا ......،</a:t>
            </a:r>
          </a:p>
          <a:p>
            <a:pPr>
              <a:buNone/>
            </a:pPr>
            <a:r>
              <a:rPr lang="ar-EG" b="1" i="1" dirty="0">
                <a:solidFill>
                  <a:srgbClr val="FF0000"/>
                </a:solidFill>
                <a:effectLst>
                  <a:outerShdw blurRad="38100" dist="38100" dir="2700000" algn="tl">
                    <a:srgbClr val="000000">
                      <a:alpha val="43137"/>
                    </a:srgbClr>
                  </a:outerShdw>
                </a:effectLst>
              </a:rPr>
              <a:t> </a:t>
            </a:r>
            <a:r>
              <a:rPr lang="ar-EG" b="1" i="1" dirty="0" smtClean="0">
                <a:solidFill>
                  <a:srgbClr val="FF0000"/>
                </a:solidFill>
                <a:effectLst>
                  <a:outerShdw blurRad="38100" dist="38100" dir="2700000" algn="tl">
                    <a:srgbClr val="000000">
                      <a:alpha val="43137"/>
                    </a:srgbClr>
                  </a:outerShdw>
                </a:effectLst>
              </a:rPr>
              <a:t>* غلق المحمول</a:t>
            </a:r>
          </a:p>
          <a:p>
            <a:pPr>
              <a:buNone/>
            </a:pPr>
            <a:endParaRPr lang="ar-EG" dirty="0" smtClean="0"/>
          </a:p>
          <a:p>
            <a:pPr>
              <a:buNone/>
            </a:pPr>
            <a:r>
              <a:rPr lang="ar-EG" dirty="0"/>
              <a:t> </a:t>
            </a:r>
            <a:r>
              <a:rPr lang="ar-EG" dirty="0" smtClean="0"/>
              <a:t>   </a:t>
            </a:r>
            <a:r>
              <a:rPr lang="ar-EG" i="1" dirty="0" smtClean="0">
                <a:solidFill>
                  <a:srgbClr val="FF0000"/>
                </a:solidFill>
                <a:effectLst>
                  <a:outerShdw blurRad="38100" dist="38100" dir="2700000" algn="tl">
                    <a:srgbClr val="000000">
                      <a:alpha val="43137"/>
                    </a:srgbClr>
                  </a:outerShdw>
                </a:effectLst>
              </a:rPr>
              <a:t>* </a:t>
            </a:r>
            <a:r>
              <a:rPr lang="ar-EG" sz="3200" b="1" i="1" dirty="0" err="1" smtClean="0">
                <a:solidFill>
                  <a:srgbClr val="FF0000"/>
                </a:solidFill>
                <a:effectLst>
                  <a:outerShdw blurRad="38100" dist="38100" dir="2700000" algn="tl">
                    <a:srgbClr val="000000">
                      <a:alpha val="43137"/>
                    </a:srgbClr>
                  </a:outerShdw>
                </a:effectLst>
              </a:rPr>
              <a:t>المشاركه</a:t>
            </a:r>
            <a:r>
              <a:rPr lang="ar-EG" sz="3200" b="1" i="1" dirty="0" smtClean="0">
                <a:solidFill>
                  <a:srgbClr val="FF0000"/>
                </a:solidFill>
                <a:effectLst>
                  <a:outerShdw blurRad="38100" dist="38100" dir="2700000" algn="tl">
                    <a:srgbClr val="000000">
                      <a:alpha val="43137"/>
                    </a:srgbClr>
                  </a:outerShdw>
                </a:effectLst>
              </a:rPr>
              <a:t> </a:t>
            </a:r>
            <a:r>
              <a:rPr lang="ar-EG" sz="3200" b="1" i="1" dirty="0" err="1" smtClean="0">
                <a:solidFill>
                  <a:srgbClr val="FF0000"/>
                </a:solidFill>
                <a:effectLst>
                  <a:outerShdw blurRad="38100" dist="38100" dir="2700000" algn="tl">
                    <a:srgbClr val="000000">
                      <a:alpha val="43137"/>
                    </a:srgbClr>
                  </a:outerShdw>
                </a:effectLst>
              </a:rPr>
              <a:t>فى</a:t>
            </a:r>
            <a:r>
              <a:rPr lang="ar-EG" sz="3200" b="1" i="1" dirty="0" smtClean="0">
                <a:solidFill>
                  <a:srgbClr val="FF0000"/>
                </a:solidFill>
                <a:effectLst>
                  <a:outerShdw blurRad="38100" dist="38100" dir="2700000" algn="tl">
                    <a:srgbClr val="000000">
                      <a:alpha val="43137"/>
                    </a:srgbClr>
                  </a:outerShdw>
                </a:effectLst>
              </a:rPr>
              <a:t> الحوار</a:t>
            </a:r>
          </a:p>
          <a:p>
            <a:pPr>
              <a:buNone/>
            </a:pPr>
            <a:endParaRPr lang="ar-EG" dirty="0" smtClean="0"/>
          </a:p>
          <a:p>
            <a:pPr>
              <a:buNone/>
            </a:pPr>
            <a:r>
              <a:rPr lang="ar-EG" dirty="0"/>
              <a:t> </a:t>
            </a:r>
            <a:r>
              <a:rPr lang="ar-EG" dirty="0" smtClean="0"/>
              <a:t>        </a:t>
            </a:r>
            <a:r>
              <a:rPr lang="ar-EG" sz="3200" b="1" i="1" dirty="0" smtClean="0">
                <a:solidFill>
                  <a:srgbClr val="FF0000"/>
                </a:solidFill>
                <a:effectLst>
                  <a:outerShdw blurRad="38100" dist="38100" dir="2700000" algn="tl">
                    <a:srgbClr val="000000">
                      <a:alpha val="43137"/>
                    </a:srgbClr>
                  </a:outerShdw>
                </a:effectLst>
              </a:rPr>
              <a:t>* الالتزام بنظام الحوار</a:t>
            </a:r>
            <a:endParaRPr lang="ar-EG" sz="3200" b="1" i="1" dirty="0">
              <a:solidFill>
                <a:srgbClr val="FF0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a:bodyPr>
          <a:lstStyle/>
          <a:p>
            <a:pPr>
              <a:buNone/>
            </a:pPr>
            <a:endParaRPr lang="ar-EG" sz="6600" b="1" dirty="0"/>
          </a:p>
          <a:p>
            <a:pPr>
              <a:buNone/>
            </a:pPr>
            <a:r>
              <a:rPr lang="ar-EG" sz="6600" b="1" dirty="0" smtClean="0"/>
              <a:t>   (التعارف)</a:t>
            </a:r>
          </a:p>
          <a:p>
            <a:pPr>
              <a:buNone/>
            </a:pPr>
            <a:r>
              <a:rPr lang="ar-EG" sz="6600" b="1" dirty="0"/>
              <a:t> </a:t>
            </a:r>
            <a:r>
              <a:rPr lang="ar-EG" sz="66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4"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from="(-#ppt_w/2)" to="(#ppt_x)" calcmode="lin" valueType="num">
                                      <p:cBhvr>
                                        <p:cTn id="17" dur="600" fill="hold">
                                          <p:stCondLst>
                                            <p:cond delay="0"/>
                                          </p:stCondLst>
                                        </p:cTn>
                                        <p:tgtEl>
                                          <p:spTgt spid="4">
                                            <p:txEl>
                                              <p:pRg st="1" end="1"/>
                                            </p:txEl>
                                          </p:spTgt>
                                        </p:tgtEl>
                                        <p:attrNameLst>
                                          <p:attrName>ppt_x</p:attrName>
                                        </p:attrNameLst>
                                      </p:cBhvr>
                                    </p:anim>
                                    <p:anim from="0" to="-1.0" calcmode="lin" valueType="num">
                                      <p:cBhvr>
                                        <p:cTn id="18" dur="200" decel="50000" autoRev="1" fill="hold">
                                          <p:stCondLst>
                                            <p:cond delay="600"/>
                                          </p:stCondLst>
                                        </p:cTn>
                                        <p:tgtEl>
                                          <p:spTgt spid="4">
                                            <p:txEl>
                                              <p:pRg st="1" end="1"/>
                                            </p:txEl>
                                          </p:spTgt>
                                        </p:tgtEl>
                                        <p:attrNameLst>
                                          <p:attrName>xshear</p:attrName>
                                        </p:attrNameLst>
                                      </p:cBhvr>
                                    </p:anim>
                                    <p:animScale>
                                      <p:cBhvr>
                                        <p:cTn id="19" dur="200" decel="100000" autoRev="1" fill="hold">
                                          <p:stCondLst>
                                            <p:cond delay="600"/>
                                          </p:stCondLst>
                                        </p:cTn>
                                        <p:tgtEl>
                                          <p:spTgt spid="4">
                                            <p:txEl>
                                              <p:pRg st="1" end="1"/>
                                            </p:txEl>
                                          </p:spTgt>
                                        </p:tgtEl>
                                      </p:cBhvr>
                                      <p:from x="100000" y="100000"/>
                                      <p:to x="80000" y="100000"/>
                                    </p:animScale>
                                    <p:anim by="(#ppt_h/3+#ppt_w*0.1)" calcmode="lin" valueType="num">
                                      <p:cBhvr additive="sum">
                                        <p:cTn id="20" dur="200" decel="100000" autoRev="1" fill="hold">
                                          <p:stCondLst>
                                            <p:cond delay="600"/>
                                          </p:stCondLst>
                                        </p:cTn>
                                        <p:tgtEl>
                                          <p:spTgt spid="4">
                                            <p:txEl>
                                              <p:pRg st="1" end="1"/>
                                            </p:txEl>
                                          </p:spTgt>
                                        </p:tgtEl>
                                        <p:attrNameLst>
                                          <p:attrName>ppt_x</p:attrName>
                                        </p:attrNameLst>
                                      </p:cBhvr>
                                    </p:anim>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from="(-#ppt_w/2)" to="(#ppt_x)" calcmode="lin" valueType="num">
                                      <p:cBhvr>
                                        <p:cTn id="25" dur="600" fill="hold">
                                          <p:stCondLst>
                                            <p:cond delay="0"/>
                                          </p:stCondLst>
                                        </p:cTn>
                                        <p:tgtEl>
                                          <p:spTgt spid="4">
                                            <p:txEl>
                                              <p:pRg st="2" end="2"/>
                                            </p:txEl>
                                          </p:spTgt>
                                        </p:tgtEl>
                                        <p:attrNameLst>
                                          <p:attrName>ppt_x</p:attrName>
                                        </p:attrNameLst>
                                      </p:cBhvr>
                                    </p:anim>
                                    <p:anim from="0" to="-1.0" calcmode="lin" valueType="num">
                                      <p:cBhvr>
                                        <p:cTn id="26" dur="200" decel="50000" autoRev="1" fill="hold">
                                          <p:stCondLst>
                                            <p:cond delay="600"/>
                                          </p:stCondLst>
                                        </p:cTn>
                                        <p:tgtEl>
                                          <p:spTgt spid="4">
                                            <p:txEl>
                                              <p:pRg st="2" end="2"/>
                                            </p:txEl>
                                          </p:spTgt>
                                        </p:tgtEl>
                                        <p:attrNameLst>
                                          <p:attrName>xshear</p:attrName>
                                        </p:attrNameLst>
                                      </p:cBhvr>
                                    </p:anim>
                                    <p:animScale>
                                      <p:cBhvr>
                                        <p:cTn id="27" dur="200" decel="100000" autoRev="1" fill="hold">
                                          <p:stCondLst>
                                            <p:cond delay="600"/>
                                          </p:stCondLst>
                                        </p:cTn>
                                        <p:tgtEl>
                                          <p:spTgt spid="4">
                                            <p:txEl>
                                              <p:pRg st="2" end="2"/>
                                            </p:txEl>
                                          </p:spTgt>
                                        </p:tgtEl>
                                      </p:cBhvr>
                                      <p:from x="100000" y="100000"/>
                                      <p:to x="80000" y="100000"/>
                                    </p:animScale>
                                    <p:anim by="(#ppt_h/3+#ppt_w*0.1)" calcmode="lin" valueType="num">
                                      <p:cBhvr additive="sum">
                                        <p:cTn id="28" dur="200" decel="100000" autoRev="1" fill="hold">
                                          <p:stCondLst>
                                            <p:cond delay="600"/>
                                          </p:stCondLst>
                                        </p:cTn>
                                        <p:tgtEl>
                                          <p:spTgt spid="4">
                                            <p:txEl>
                                              <p:pRg st="2" end="2"/>
                                            </p:txEl>
                                          </p:spTgt>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Scale>
                                      <p:cBhvr>
                                        <p:cTn id="33"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
                                            <p:txEl>
                                              <p:pRg st="0" end="0"/>
                                            </p:txEl>
                                          </p:spTgt>
                                        </p:tgtEl>
                                        <p:attrNameLst>
                                          <p:attrName>ppt_x</p:attrName>
                                          <p:attrName>ppt_y</p:attrName>
                                        </p:attrNameLst>
                                      </p:cBhvr>
                                    </p:animMotion>
                                    <p:animEffect transition="in" filter="fade">
                                      <p:cBhvr>
                                        <p:cTn id="35" dur="1000"/>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Scale>
                                      <p:cBhvr>
                                        <p:cTn id="40"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3">
                                            <p:txEl>
                                              <p:pRg st="1" end="1"/>
                                            </p:txEl>
                                          </p:spTgt>
                                        </p:tgtEl>
                                        <p:attrNameLst>
                                          <p:attrName>ppt_x</p:attrName>
                                          <p:attrName>ppt_y</p:attrName>
                                        </p:attrNameLst>
                                      </p:cBhvr>
                                    </p:animMotion>
                                    <p:animEffect transition="in" filter="fade">
                                      <p:cBhvr>
                                        <p:cTn id="42" dur="10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2"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Scale>
                                      <p:cBhvr>
                                        <p:cTn id="4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3">
                                            <p:txEl>
                                              <p:pRg st="2" end="2"/>
                                            </p:txEl>
                                          </p:spTgt>
                                        </p:tgtEl>
                                        <p:attrNameLst>
                                          <p:attrName>ppt_x</p:attrName>
                                          <p:attrName>ppt_y</p:attrName>
                                        </p:attrNameLst>
                                      </p:cBhvr>
                                    </p:animMotion>
                                    <p:animEffect transition="in" filter="fade">
                                      <p:cBhvr>
                                        <p:cTn id="49" dur="1000"/>
                                        <p:tgtEl>
                                          <p:spTgt spid="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grpId="0"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Scale>
                                      <p:cBhvr>
                                        <p:cTn id="54"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
                                            <p:txEl>
                                              <p:pRg st="4" end="4"/>
                                            </p:txEl>
                                          </p:spTgt>
                                        </p:tgtEl>
                                        <p:attrNameLst>
                                          <p:attrName>ppt_x</p:attrName>
                                          <p:attrName>ppt_y</p:attrName>
                                        </p:attrNameLst>
                                      </p:cBhvr>
                                    </p:animMotion>
                                    <p:animEffect transition="in" filter="fade">
                                      <p:cBhvr>
                                        <p:cTn id="56" dur="1000"/>
                                        <p:tgtEl>
                                          <p:spTgt spid="3">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2"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Scale>
                                      <p:cBhvr>
                                        <p:cTn id="61"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3">
                                            <p:txEl>
                                              <p:pRg st="6" end="6"/>
                                            </p:txEl>
                                          </p:spTgt>
                                        </p:tgtEl>
                                        <p:attrNameLst>
                                          <p:attrName>ppt_x</p:attrName>
                                          <p:attrName>ppt_y</p:attrName>
                                        </p:attrNameLst>
                                      </p:cBhvr>
                                    </p:animMotion>
                                    <p:animEffect transition="in" filter="fade">
                                      <p:cBhvr>
                                        <p:cTn id="6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8000" b="1" i="1" dirty="0" smtClean="0"/>
              <a:t>ت</a:t>
            </a:r>
            <a:r>
              <a:rPr lang="ar-SA" sz="8000" b="1" i="1" dirty="0" smtClean="0"/>
              <a:t>قد</a:t>
            </a:r>
            <a:r>
              <a:rPr lang="ar-EG" sz="8000" b="1" i="1" dirty="0" smtClean="0"/>
              <a:t>ي</a:t>
            </a:r>
            <a:r>
              <a:rPr lang="ar-SA" sz="8000" b="1" i="1" dirty="0" smtClean="0"/>
              <a:t>م</a:t>
            </a:r>
            <a:endParaRPr lang="ar-EG" sz="8000" b="1" i="1" dirty="0"/>
          </a:p>
        </p:txBody>
      </p:sp>
      <p:sp>
        <p:nvSpPr>
          <p:cNvPr id="3" name="عنصر نائب للمحتوى 2"/>
          <p:cNvSpPr>
            <a:spLocks noGrp="1"/>
          </p:cNvSpPr>
          <p:nvPr>
            <p:ph idx="1"/>
          </p:nvPr>
        </p:nvSpPr>
        <p:spPr/>
        <p:txBody>
          <a:bodyPr/>
          <a:lstStyle/>
          <a:p>
            <a:pPr>
              <a:buNone/>
            </a:pPr>
            <a:r>
              <a:rPr lang="ar-EG" b="1" i="1" dirty="0" smtClean="0">
                <a:effectLst>
                  <a:outerShdw blurRad="38100" dist="38100" dir="2700000" algn="tl">
                    <a:srgbClr val="000000">
                      <a:alpha val="43137"/>
                    </a:srgbClr>
                  </a:outerShdw>
                </a:effectLst>
              </a:rPr>
              <a:t> </a:t>
            </a:r>
            <a:r>
              <a:rPr lang="ar-EG" sz="3600" b="1" i="1" dirty="0" smtClean="0">
                <a:effectLst>
                  <a:outerShdw blurRad="38100" dist="38100" dir="2700000" algn="tl">
                    <a:srgbClr val="000000">
                      <a:alpha val="43137"/>
                    </a:srgbClr>
                  </a:outerShdw>
                </a:effectLst>
              </a:rPr>
              <a:t>تؤكد</a:t>
            </a:r>
            <a:r>
              <a:rPr lang="ar-SA" sz="3600" b="1" i="1" dirty="0" smtClean="0">
                <a:effectLst>
                  <a:outerShdw blurRad="38100" dist="38100" dir="2700000" algn="tl">
                    <a:srgbClr val="000000">
                      <a:alpha val="43137"/>
                    </a:srgbClr>
                  </a:outerShdw>
                </a:effectLst>
              </a:rPr>
              <a:t> </a:t>
            </a:r>
            <a:r>
              <a:rPr lang="ar-SA" sz="3600" b="1" i="1" dirty="0">
                <a:effectLst>
                  <a:outerShdw blurRad="38100" dist="38100" dir="2700000" algn="tl">
                    <a:srgbClr val="000000">
                      <a:alpha val="43137"/>
                    </a:srgbClr>
                  </a:outerShdw>
                </a:effectLst>
              </a:rPr>
              <a:t>البحوث التربوية </a:t>
            </a:r>
            <a:r>
              <a:rPr lang="ar-EG" sz="3600" b="1" i="1" dirty="0" smtClean="0">
                <a:effectLst>
                  <a:outerShdw blurRad="38100" dist="38100" dir="2700000" algn="tl">
                    <a:srgbClr val="000000">
                      <a:alpha val="43137"/>
                    </a:srgbClr>
                  </a:outerShdw>
                </a:effectLst>
              </a:rPr>
              <a:t>:</a:t>
            </a:r>
          </a:p>
          <a:p>
            <a:r>
              <a:rPr lang="ar-SA" sz="3200" b="1" i="1" dirty="0" smtClean="0">
                <a:effectLst>
                  <a:outerShdw blurRad="38100" dist="38100" dir="2700000" algn="tl">
                    <a:srgbClr val="000000">
                      <a:alpha val="43137"/>
                    </a:srgbClr>
                  </a:outerShdw>
                </a:effectLst>
              </a:rPr>
              <a:t>أن </a:t>
            </a:r>
            <a:r>
              <a:rPr lang="ar-SA" sz="3200" b="1" i="1" dirty="0">
                <a:effectLst>
                  <a:outerShdw blurRad="38100" dist="38100" dir="2700000" algn="tl">
                    <a:srgbClr val="000000">
                      <a:alpha val="43137"/>
                    </a:srgbClr>
                  </a:outerShdw>
                </a:effectLst>
              </a:rPr>
              <a:t>الأطفال كثيراً ما يخبروننا بما يفكرون فيه وما يشعرون </a:t>
            </a:r>
            <a:r>
              <a:rPr lang="ar-SA" sz="3200" b="1" i="1" dirty="0" err="1">
                <a:effectLst>
                  <a:outerShdw blurRad="38100" dist="38100" dir="2700000" algn="tl">
                    <a:srgbClr val="000000">
                      <a:alpha val="43137"/>
                    </a:srgbClr>
                  </a:outerShdw>
                </a:effectLst>
              </a:rPr>
              <a:t>به</a:t>
            </a:r>
            <a:r>
              <a:rPr lang="ar-SA" sz="3200" b="1" i="1" dirty="0">
                <a:effectLst>
                  <a:outerShdw blurRad="38100" dist="38100" dir="2700000" algn="tl">
                    <a:srgbClr val="000000">
                      <a:alpha val="43137"/>
                    </a:srgbClr>
                  </a:outerShdw>
                </a:effectLst>
              </a:rPr>
              <a:t> من خلال لعبهم التمثيلي والحر ، </a:t>
            </a:r>
            <a:r>
              <a:rPr lang="ar-SA" sz="3200" b="1" i="1" dirty="0" err="1">
                <a:effectLst>
                  <a:outerShdw blurRad="38100" dist="38100" dir="2700000" algn="tl">
                    <a:srgbClr val="000000">
                      <a:alpha val="43137"/>
                    </a:srgbClr>
                  </a:outerShdw>
                </a:effectLst>
              </a:rPr>
              <a:t>وأستعمالهم</a:t>
            </a:r>
            <a:r>
              <a:rPr lang="ar-SA" sz="3200" b="1" i="1" dirty="0">
                <a:effectLst>
                  <a:outerShdw blurRad="38100" dist="38100" dir="2700000" algn="tl">
                    <a:srgbClr val="000000">
                      <a:alpha val="43137"/>
                    </a:srgbClr>
                  </a:outerShdw>
                </a:effectLst>
              </a:rPr>
              <a:t> </a:t>
            </a:r>
            <a:r>
              <a:rPr lang="ar-SA" sz="3200" b="1" i="1" dirty="0" err="1">
                <a:effectLst>
                  <a:outerShdw blurRad="38100" dist="38100" dir="2700000" algn="tl">
                    <a:srgbClr val="000000">
                      <a:alpha val="43137"/>
                    </a:srgbClr>
                  </a:outerShdw>
                </a:effectLst>
              </a:rPr>
              <a:t>الدمي</a:t>
            </a:r>
            <a:r>
              <a:rPr lang="ar-SA" sz="3200" b="1" i="1" dirty="0">
                <a:effectLst>
                  <a:outerShdw blurRad="38100" dist="38100" dir="2700000" algn="tl">
                    <a:srgbClr val="000000">
                      <a:alpha val="43137"/>
                    </a:srgbClr>
                  </a:outerShdw>
                </a:effectLst>
              </a:rPr>
              <a:t> والمكعبات </a:t>
            </a:r>
            <a:r>
              <a:rPr lang="ar-SA" sz="3200" b="1" i="1" dirty="0" err="1">
                <a:effectLst>
                  <a:outerShdw blurRad="38100" dist="38100" dir="2700000" algn="tl">
                    <a:srgbClr val="000000">
                      <a:alpha val="43137"/>
                    </a:srgbClr>
                  </a:outerShdw>
                </a:effectLst>
              </a:rPr>
              <a:t>والالوان</a:t>
            </a:r>
            <a:r>
              <a:rPr lang="ar-SA" sz="3200" b="1" i="1" dirty="0">
                <a:effectLst>
                  <a:outerShdw blurRad="38100" dist="38100" dir="2700000" algn="tl">
                    <a:srgbClr val="000000">
                      <a:alpha val="43137"/>
                    </a:srgbClr>
                  </a:outerShdw>
                </a:effectLst>
              </a:rPr>
              <a:t> وغيرها ، </a:t>
            </a:r>
            <a:r>
              <a:rPr lang="ar-EG" sz="3200" b="1" i="1" dirty="0" smtClean="0">
                <a:effectLst>
                  <a:outerShdw blurRad="38100" dist="38100" dir="2700000" algn="tl">
                    <a:srgbClr val="000000">
                      <a:alpha val="43137"/>
                    </a:srgbClr>
                  </a:outerShdw>
                </a:effectLst>
              </a:rPr>
              <a:t>ومن ثم...</a:t>
            </a:r>
          </a:p>
          <a:p>
            <a:r>
              <a:rPr lang="ar-SA" sz="3200" b="1" i="1" dirty="0" smtClean="0">
                <a:effectLst>
                  <a:outerShdw blurRad="38100" dist="38100" dir="2700000" algn="tl">
                    <a:srgbClr val="000000">
                      <a:alpha val="43137"/>
                    </a:srgbClr>
                  </a:outerShdw>
                </a:effectLst>
              </a:rPr>
              <a:t>يعتبر </a:t>
            </a:r>
            <a:r>
              <a:rPr lang="ar-SA" sz="3200" b="1" i="1" dirty="0">
                <a:effectLst>
                  <a:outerShdw blurRad="38100" dist="38100" dir="2700000" algn="tl">
                    <a:srgbClr val="000000">
                      <a:alpha val="43137"/>
                    </a:srgbClr>
                  </a:outerShdw>
                </a:effectLst>
              </a:rPr>
              <a:t>اللعب وسيطا تربويا يعمل بدرجة كبيرة علي تشكيل شخصية الطفل بأبعادها المختلفة .</a:t>
            </a:r>
            <a:endParaRPr lang="en-US" sz="3200" b="1" i="1" dirty="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Scale>
                                      <p:cBhvr>
                                        <p:cTn id="1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0" end="0"/>
                                            </p:txEl>
                                          </p:spTgt>
                                        </p:tgtEl>
                                        <p:attrNameLst>
                                          <p:attrName>ppt_x</p:attrName>
                                          <p:attrName>ppt_y</p:attrName>
                                        </p:attrNameLst>
                                      </p:cBhvr>
                                    </p:animMotion>
                                    <p:animEffect transition="in" filter="fade">
                                      <p:cBhvr>
                                        <p:cTn id="19" dur="1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Scale>
                                      <p:cBhvr>
                                        <p:cTn id="2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
                                            <p:txEl>
                                              <p:pRg st="1" end="1"/>
                                            </p:txEl>
                                          </p:spTgt>
                                        </p:tgtEl>
                                        <p:attrNameLst>
                                          <p:attrName>ppt_x</p:attrName>
                                          <p:attrName>ppt_y</p:attrName>
                                        </p:attrNameLst>
                                      </p:cBhvr>
                                    </p:animMotion>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Scale>
                                      <p:cBhvr>
                                        <p:cTn id="3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xEl>
                                              <p:pRg st="2" end="2"/>
                                            </p:txEl>
                                          </p:spTgt>
                                        </p:tgtEl>
                                        <p:attrNameLst>
                                          <p:attrName>ppt_x</p:attrName>
                                          <p:attrName>ppt_y</p:attrName>
                                        </p:attrNameLst>
                                      </p:cBhvr>
                                    </p:animMotion>
                                    <p:animEffect transition="in" filter="fade">
                                      <p:cBhvr>
                                        <p:cTn id="3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4000" i="1" dirty="0" smtClean="0">
                <a:effectLst>
                  <a:outerShdw blurRad="38100" dist="38100" dir="2700000" algn="tl">
                    <a:srgbClr val="000000">
                      <a:alpha val="43137"/>
                    </a:srgbClr>
                  </a:outerShdw>
                </a:effectLst>
              </a:rPr>
              <a:t>تابع التقديم</a:t>
            </a:r>
            <a:endParaRPr lang="ar-EG" sz="4000" i="1" dirty="0">
              <a:effectLst>
                <a:outerShdw blurRad="38100" dist="38100" dir="2700000" algn="tl">
                  <a:srgbClr val="000000">
                    <a:alpha val="43137"/>
                  </a:srgbClr>
                </a:outerShdw>
              </a:effectLst>
            </a:endParaRPr>
          </a:p>
        </p:txBody>
      </p:sp>
      <p:sp>
        <p:nvSpPr>
          <p:cNvPr id="4" name="عنصر نائب للنص 3"/>
          <p:cNvSpPr>
            <a:spLocks noGrp="1"/>
          </p:cNvSpPr>
          <p:nvPr>
            <p:ph type="body" idx="2"/>
          </p:nvPr>
        </p:nvSpPr>
        <p:spPr/>
        <p:txBody>
          <a:bodyPr>
            <a:normAutofit fontScale="92500" lnSpcReduction="20000"/>
          </a:bodyPr>
          <a:lstStyle/>
          <a:p>
            <a:r>
              <a:rPr lang="ar-SA" sz="3200" b="1" i="1" dirty="0" smtClean="0">
                <a:solidFill>
                  <a:srgbClr val="FFC000"/>
                </a:solidFill>
                <a:effectLst>
                  <a:outerShdw blurRad="38100" dist="38100" dir="2700000" algn="tl">
                    <a:srgbClr val="000000">
                      <a:alpha val="43137"/>
                    </a:srgbClr>
                  </a:outerShdw>
                </a:effectLst>
              </a:rPr>
              <a:t>أن </a:t>
            </a:r>
            <a:r>
              <a:rPr lang="ar-SA" sz="3200" b="1" i="1" dirty="0">
                <a:solidFill>
                  <a:srgbClr val="FFC000"/>
                </a:solidFill>
                <a:effectLst>
                  <a:outerShdw blurRad="38100" dist="38100" dir="2700000" algn="tl">
                    <a:srgbClr val="000000">
                      <a:alpha val="43137"/>
                    </a:srgbClr>
                  </a:outerShdw>
                </a:effectLst>
              </a:rPr>
              <a:t>اللعب يعد نشاط</a:t>
            </a:r>
            <a:r>
              <a:rPr lang="ar-EG" sz="3200" b="1" i="1" dirty="0">
                <a:solidFill>
                  <a:srgbClr val="FFC000"/>
                </a:solidFill>
                <a:effectLst>
                  <a:outerShdw blurRad="38100" dist="38100" dir="2700000" algn="tl">
                    <a:srgbClr val="000000">
                      <a:alpha val="43137"/>
                    </a:srgbClr>
                  </a:outerShdw>
                </a:effectLst>
              </a:rPr>
              <a:t>ا </a:t>
            </a:r>
            <a:r>
              <a:rPr lang="ar-SA" sz="3200" b="1" i="1" dirty="0">
                <a:solidFill>
                  <a:srgbClr val="FFC000"/>
                </a:solidFill>
                <a:effectLst>
                  <a:outerShdw blurRad="38100" dist="38100" dir="2700000" algn="tl">
                    <a:srgbClr val="000000">
                      <a:alpha val="43137"/>
                    </a:srgbClr>
                  </a:outerShdw>
                </a:effectLst>
              </a:rPr>
              <a:t>يقوم </a:t>
            </a:r>
            <a:r>
              <a:rPr lang="ar-SA" sz="3200" b="1" i="1" dirty="0" err="1">
                <a:solidFill>
                  <a:srgbClr val="FFC000"/>
                </a:solidFill>
                <a:effectLst>
                  <a:outerShdw blurRad="38100" dist="38100" dir="2700000" algn="tl">
                    <a:srgbClr val="000000">
                      <a:alpha val="43137"/>
                    </a:srgbClr>
                  </a:outerShdw>
                </a:effectLst>
              </a:rPr>
              <a:t>به</a:t>
            </a:r>
            <a:r>
              <a:rPr lang="ar-SA" sz="3200" b="1" i="1" dirty="0">
                <a:solidFill>
                  <a:srgbClr val="FFC000"/>
                </a:solidFill>
                <a:effectLst>
                  <a:outerShdw blurRad="38100" dist="38100" dir="2700000" algn="tl">
                    <a:srgbClr val="000000">
                      <a:alpha val="43137"/>
                    </a:srgbClr>
                  </a:outerShdw>
                </a:effectLst>
              </a:rPr>
              <a:t> الأطفال لتنمية سلوكهم وقدراتهم العقلية والجسمية والوجدانية ، </a:t>
            </a:r>
            <a:r>
              <a:rPr lang="ar-SA" sz="3200" b="1" i="1" dirty="0" err="1" smtClean="0">
                <a:solidFill>
                  <a:srgbClr val="FFC000"/>
                </a:solidFill>
                <a:effectLst>
                  <a:outerShdw blurRad="38100" dist="38100" dir="2700000" algn="tl">
                    <a:srgbClr val="000000">
                      <a:alpha val="43137"/>
                    </a:srgbClr>
                  </a:outerShdw>
                </a:effectLst>
              </a:rPr>
              <a:t>و</a:t>
            </a:r>
            <a:r>
              <a:rPr lang="ar-EG" sz="3200" b="1" i="1" dirty="0" smtClean="0">
                <a:solidFill>
                  <a:srgbClr val="FFC000"/>
                </a:solidFill>
                <a:effectLst>
                  <a:outerShdw blurRad="38100" dist="38100" dir="2700000" algn="tl">
                    <a:srgbClr val="000000">
                      <a:alpha val="43137"/>
                    </a:srgbClr>
                  </a:outerShdw>
                </a:effectLst>
              </a:rPr>
              <a:t>ي</a:t>
            </a:r>
            <a:r>
              <a:rPr lang="ar-SA" sz="3200" b="1" i="1" dirty="0" smtClean="0">
                <a:solidFill>
                  <a:srgbClr val="FFC000"/>
                </a:solidFill>
                <a:effectLst>
                  <a:outerShdw blurRad="38100" dist="38100" dir="2700000" algn="tl">
                    <a:srgbClr val="000000">
                      <a:alpha val="43137"/>
                    </a:srgbClr>
                  </a:outerShdw>
                </a:effectLst>
              </a:rPr>
              <a:t>حقق </a:t>
            </a:r>
            <a:r>
              <a:rPr lang="ar-SA" sz="3200" b="1" i="1" dirty="0">
                <a:solidFill>
                  <a:srgbClr val="FFC000"/>
                </a:solidFill>
                <a:effectLst>
                  <a:outerShdw blurRad="38100" dist="38100" dir="2700000" algn="tl">
                    <a:srgbClr val="000000">
                      <a:alpha val="43137"/>
                    </a:srgbClr>
                  </a:outerShdw>
                </a:effectLst>
              </a:rPr>
              <a:t>في نفس الوقت لهم المزيد من المتعة والتسلية </a:t>
            </a:r>
            <a:r>
              <a:rPr lang="ar-SA" sz="3200" b="1" i="1" dirty="0">
                <a:solidFill>
                  <a:srgbClr val="FF0000"/>
                </a:solidFill>
                <a:effectLst>
                  <a:outerShdw blurRad="38100" dist="38100" dir="2700000" algn="tl">
                    <a:srgbClr val="000000">
                      <a:alpha val="43137"/>
                    </a:srgbClr>
                  </a:outerShdw>
                </a:effectLst>
              </a:rPr>
              <a:t>، وهو ما أوضحته جليا وثيقة المعايير القومية لرياض الأطفال في مصر .</a:t>
            </a:r>
            <a:endParaRPr lang="en-US" sz="3200" b="1" i="1" dirty="0">
              <a:solidFill>
                <a:srgbClr val="FF0000"/>
              </a:solidFill>
              <a:effectLst>
                <a:outerShdw blurRad="38100" dist="38100" dir="2700000" algn="tl">
                  <a:srgbClr val="000000">
                    <a:alpha val="43137"/>
                  </a:srgbClr>
                </a:outerShdw>
              </a:effectLst>
            </a:endParaRPr>
          </a:p>
          <a:p>
            <a:endParaRPr lang="ar-EG" dirty="0"/>
          </a:p>
        </p:txBody>
      </p:sp>
      <p:sp>
        <p:nvSpPr>
          <p:cNvPr id="3" name="عنصر نائب للمحتوى 2"/>
          <p:cNvSpPr>
            <a:spLocks noGrp="1"/>
          </p:cNvSpPr>
          <p:nvPr>
            <p:ph sz="half" idx="1"/>
          </p:nvPr>
        </p:nvSpPr>
        <p:spPr/>
        <p:txBody>
          <a:bodyPr>
            <a:normAutofit lnSpcReduction="10000"/>
          </a:bodyPr>
          <a:lstStyle/>
          <a:p>
            <a:pPr>
              <a:buNone/>
            </a:pPr>
            <a:r>
              <a:rPr lang="ar-SA" b="1" i="1" dirty="0"/>
              <a:t>وهكذا </a:t>
            </a:r>
            <a:r>
              <a:rPr lang="ar-SA" b="1" i="1" dirty="0" smtClean="0"/>
              <a:t>فإن</a:t>
            </a:r>
            <a:r>
              <a:rPr lang="ar-EG" b="1" i="1" dirty="0" smtClean="0"/>
              <a:t>:</a:t>
            </a:r>
          </a:p>
          <a:p>
            <a:r>
              <a:rPr lang="ar-SA" sz="3200" b="1" i="1" dirty="0" smtClean="0">
                <a:solidFill>
                  <a:srgbClr val="FF0000"/>
                </a:solidFill>
                <a:effectLst>
                  <a:outerShdw blurRad="38100" dist="38100" dir="2700000" algn="tl">
                    <a:srgbClr val="000000">
                      <a:alpha val="43137"/>
                    </a:srgbClr>
                  </a:outerShdw>
                </a:effectLst>
              </a:rPr>
              <a:t> </a:t>
            </a:r>
            <a:r>
              <a:rPr lang="ar-SA" sz="3600" b="1" i="1" dirty="0">
                <a:solidFill>
                  <a:srgbClr val="FF0000"/>
                </a:solidFill>
                <a:effectLst>
                  <a:outerShdw blurRad="38100" dist="38100" dir="2700000" algn="tl">
                    <a:srgbClr val="000000">
                      <a:alpha val="43137"/>
                    </a:srgbClr>
                  </a:outerShdw>
                </a:effectLst>
              </a:rPr>
              <a:t>اللعب كإستراتيجية للتعلم </a:t>
            </a:r>
            <a:r>
              <a:rPr lang="ar-SA" sz="3200" b="1" i="1" dirty="0" err="1">
                <a:solidFill>
                  <a:srgbClr val="FFC000"/>
                </a:solidFill>
                <a:effectLst>
                  <a:outerShdw blurRad="38100" dist="38100" dir="2700000" algn="tl">
                    <a:srgbClr val="000000">
                      <a:alpha val="43137"/>
                    </a:srgbClr>
                  </a:outerShdw>
                </a:effectLst>
              </a:rPr>
              <a:t>متي</a:t>
            </a:r>
            <a:r>
              <a:rPr lang="ar-SA" sz="3200" b="1" i="1" dirty="0">
                <a:solidFill>
                  <a:srgbClr val="FFC000"/>
                </a:solidFill>
                <a:effectLst>
                  <a:outerShdw blurRad="38100" dist="38100" dir="2700000" algn="tl">
                    <a:srgbClr val="000000">
                      <a:alpha val="43137"/>
                    </a:srgbClr>
                  </a:outerShdw>
                </a:effectLst>
              </a:rPr>
              <a:t> أحسن تخطيطها وتنظيمها والإشراف عليها فإنها سوف </a:t>
            </a:r>
            <a:r>
              <a:rPr lang="ar-SA" sz="3600" b="1" i="1" dirty="0">
                <a:solidFill>
                  <a:srgbClr val="FF0000"/>
                </a:solidFill>
                <a:effectLst>
                  <a:outerShdw blurRad="38100" dist="38100" dir="2700000" algn="tl">
                    <a:srgbClr val="000000">
                      <a:alpha val="43137"/>
                    </a:srgbClr>
                  </a:outerShdw>
                </a:effectLst>
              </a:rPr>
              <a:t>تؤدي دورا فعالا في تنظيم التعلم </a:t>
            </a:r>
            <a:r>
              <a:rPr lang="ar-EG" sz="3600" b="1" i="1" dirty="0" smtClean="0">
                <a:solidFill>
                  <a:srgbClr val="FF0000"/>
                </a:solidFill>
                <a:effectLst>
                  <a:outerShdw blurRad="38100" dist="38100" dir="2700000" algn="tl">
                    <a:srgbClr val="000000">
                      <a:alpha val="43137"/>
                    </a:srgbClr>
                  </a:outerShdw>
                </a:effectLst>
              </a:rPr>
              <a:t>.</a:t>
            </a:r>
          </a:p>
          <a:p>
            <a:r>
              <a:rPr lang="ar-SA" sz="3200" b="1" i="1" dirty="0" smtClean="0">
                <a:solidFill>
                  <a:srgbClr val="FFC000"/>
                </a:solidFill>
              </a:rPr>
              <a:t>، </a:t>
            </a:r>
            <a:r>
              <a:rPr lang="ar-SA" sz="3200" b="1" i="1" dirty="0">
                <a:solidFill>
                  <a:srgbClr val="FFC000"/>
                </a:solidFill>
              </a:rPr>
              <a:t>وقد أثبتت الدراسات التربوية مدي أهمية اللعب </a:t>
            </a:r>
            <a:r>
              <a:rPr lang="ar-SA" sz="3200" b="1" i="1" dirty="0" smtClean="0">
                <a:solidFill>
                  <a:srgbClr val="FFC000"/>
                </a:solidFill>
              </a:rPr>
              <a:t>في</a:t>
            </a:r>
            <a:r>
              <a:rPr lang="ar-EG" sz="3200" b="1" i="1" dirty="0" smtClean="0">
                <a:solidFill>
                  <a:srgbClr val="FFC000"/>
                </a:solidFill>
              </a:rPr>
              <a:t>:</a:t>
            </a:r>
            <a:r>
              <a:rPr lang="ar-SA" sz="3200" b="1" i="1" dirty="0" smtClean="0">
                <a:solidFill>
                  <a:srgbClr val="FFC000"/>
                </a:solidFill>
              </a:rPr>
              <a:t> </a:t>
            </a:r>
            <a:r>
              <a:rPr lang="ar-SA" sz="3200" b="1" i="1" dirty="0" err="1">
                <a:solidFill>
                  <a:srgbClr val="FFC000"/>
                </a:solidFill>
              </a:rPr>
              <a:t>أكتشاف</a:t>
            </a:r>
            <a:r>
              <a:rPr lang="ar-SA" sz="3200" b="1" i="1" dirty="0">
                <a:solidFill>
                  <a:srgbClr val="FFC000"/>
                </a:solidFill>
              </a:rPr>
              <a:t> </a:t>
            </a:r>
            <a:r>
              <a:rPr lang="ar-SA" sz="3600" b="1" i="1" dirty="0">
                <a:solidFill>
                  <a:srgbClr val="FF0000"/>
                </a:solidFill>
                <a:effectLst>
                  <a:outerShdw blurRad="38100" dist="38100" dir="2700000" algn="tl">
                    <a:srgbClr val="000000">
                      <a:alpha val="43137"/>
                    </a:srgbClr>
                  </a:outerShdw>
                </a:effectLst>
              </a:rPr>
              <a:t>المعرفة ومهارات التوصل إليها </a:t>
            </a:r>
            <a:r>
              <a:rPr lang="ar-SA" sz="3200" b="1" i="1" dirty="0">
                <a:solidFill>
                  <a:srgbClr val="FFC000"/>
                </a:solidFill>
              </a:rPr>
              <a:t>إذا ما أحسن </a:t>
            </a:r>
            <a:r>
              <a:rPr lang="ar-SA" sz="3200" b="1" i="1" dirty="0" err="1">
                <a:solidFill>
                  <a:srgbClr val="FFC000"/>
                </a:solidFill>
              </a:rPr>
              <a:t>إستغلاله</a:t>
            </a:r>
            <a:r>
              <a:rPr lang="ar-SA" sz="3200" b="1" i="1" dirty="0">
                <a:solidFill>
                  <a:srgbClr val="FFC000"/>
                </a:solidFill>
              </a:rPr>
              <a:t> وتنظيمه .</a:t>
            </a:r>
            <a:endParaRPr lang="en-US" sz="3200" b="1" i="1" dirty="0">
              <a:solidFill>
                <a:srgbClr val="FFC000"/>
              </a:solidFill>
            </a:endParaRPr>
          </a:p>
          <a:p>
            <a:pPr>
              <a:buNone/>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Scale>
                                      <p:cBhvr>
                                        <p:cTn id="14"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0" end="0"/>
                                            </p:txEl>
                                          </p:spTgt>
                                        </p:tgtEl>
                                        <p:attrNameLst>
                                          <p:attrName>ppt_x</p:attrName>
                                          <p:attrName>ppt_y</p:attrName>
                                        </p:attrNameLst>
                                      </p:cBhvr>
                                    </p:animMotion>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4"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from="(-#ppt_w/2)" to="(#ppt_x)" calcmode="lin" valueType="num">
                                      <p:cBhvr>
                                        <p:cTn id="21" dur="600" fill="hold">
                                          <p:stCondLst>
                                            <p:cond delay="0"/>
                                          </p:stCondLst>
                                        </p:cTn>
                                        <p:tgtEl>
                                          <p:spTgt spid="3">
                                            <p:txEl>
                                              <p:pRg st="1" end="1"/>
                                            </p:txEl>
                                          </p:spTgt>
                                        </p:tgtEl>
                                        <p:attrNameLst>
                                          <p:attrName>ppt_x</p:attrName>
                                        </p:attrNameLst>
                                      </p:cBhvr>
                                    </p:anim>
                                    <p:anim from="0" to="-1.0" calcmode="lin" valueType="num">
                                      <p:cBhvr>
                                        <p:cTn id="22" dur="200" decel="50000" autoRev="1" fill="hold">
                                          <p:stCondLst>
                                            <p:cond delay="600"/>
                                          </p:stCondLst>
                                        </p:cTn>
                                        <p:tgtEl>
                                          <p:spTgt spid="3">
                                            <p:txEl>
                                              <p:pRg st="1" end="1"/>
                                            </p:txEl>
                                          </p:spTgt>
                                        </p:tgtEl>
                                        <p:attrNameLst>
                                          <p:attrName>xshear</p:attrName>
                                        </p:attrNameLst>
                                      </p:cBhvr>
                                    </p:anim>
                                    <p:animScale>
                                      <p:cBhvr>
                                        <p:cTn id="23" dur="200" decel="100000" autoRev="1" fill="hold">
                                          <p:stCondLst>
                                            <p:cond delay="600"/>
                                          </p:stCondLst>
                                        </p:cTn>
                                        <p:tgtEl>
                                          <p:spTgt spid="3">
                                            <p:txEl>
                                              <p:pRg st="1" end="1"/>
                                            </p:txEl>
                                          </p:spTgt>
                                        </p:tgtEl>
                                      </p:cBhvr>
                                      <p:from x="100000" y="100000"/>
                                      <p:to x="80000" y="100000"/>
                                    </p:animScale>
                                    <p:anim by="(#ppt_h/3+#ppt_w*0.1)" calcmode="lin" valueType="num">
                                      <p:cBhvr additive="sum">
                                        <p:cTn id="24"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25" fill="hold">
                      <p:stCondLst>
                        <p:cond delay="indefinite"/>
                      </p:stCondLst>
                      <p:childTnLst>
                        <p:par>
                          <p:cTn id="26" fill="hold">
                            <p:stCondLst>
                              <p:cond delay="0"/>
                            </p:stCondLst>
                            <p:childTnLst>
                              <p:par>
                                <p:cTn id="27" presetID="34"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from="(-#ppt_w/2)" to="(#ppt_x)" calcmode="lin" valueType="num">
                                      <p:cBhvr>
                                        <p:cTn id="29" dur="600" fill="hold">
                                          <p:stCondLst>
                                            <p:cond delay="0"/>
                                          </p:stCondLst>
                                        </p:cTn>
                                        <p:tgtEl>
                                          <p:spTgt spid="3">
                                            <p:txEl>
                                              <p:pRg st="2" end="2"/>
                                            </p:txEl>
                                          </p:spTgt>
                                        </p:tgtEl>
                                        <p:attrNameLst>
                                          <p:attrName>ppt_x</p:attrName>
                                        </p:attrNameLst>
                                      </p:cBhvr>
                                    </p:anim>
                                    <p:anim from="0" to="-1.0" calcmode="lin" valueType="num">
                                      <p:cBhvr>
                                        <p:cTn id="30" dur="200" decel="50000" autoRev="1" fill="hold">
                                          <p:stCondLst>
                                            <p:cond delay="600"/>
                                          </p:stCondLst>
                                        </p:cTn>
                                        <p:tgtEl>
                                          <p:spTgt spid="3">
                                            <p:txEl>
                                              <p:pRg st="2" end="2"/>
                                            </p:txEl>
                                          </p:spTgt>
                                        </p:tgtEl>
                                        <p:attrNameLst>
                                          <p:attrName>xshear</p:attrName>
                                        </p:attrNameLst>
                                      </p:cBhvr>
                                    </p:anim>
                                    <p:animScale>
                                      <p:cBhvr>
                                        <p:cTn id="31" dur="200" decel="100000" autoRev="1" fill="hold">
                                          <p:stCondLst>
                                            <p:cond delay="600"/>
                                          </p:stCondLst>
                                        </p:cTn>
                                        <p:tgtEl>
                                          <p:spTgt spid="3">
                                            <p:txEl>
                                              <p:pRg st="2" end="2"/>
                                            </p:txEl>
                                          </p:spTgt>
                                        </p:tgtEl>
                                      </p:cBhvr>
                                      <p:from x="100000" y="100000"/>
                                      <p:to x="80000" y="100000"/>
                                    </p:animScale>
                                    <p:anim by="(#ppt_h/3+#ppt_w*0.1)" calcmode="lin" valueType="num">
                                      <p:cBhvr additive="sum">
                                        <p:cTn id="32"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33" fill="hold">
                      <p:stCondLst>
                        <p:cond delay="indefinite"/>
                      </p:stCondLst>
                      <p:childTnLst>
                        <p:par>
                          <p:cTn id="34" fill="hold">
                            <p:stCondLst>
                              <p:cond delay="0"/>
                            </p:stCondLst>
                            <p:childTnLst>
                              <p:par>
                                <p:cTn id="35" presetID="34" presetClass="entr" presetSubtype="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from="(-#ppt_w/2)" to="(#ppt_x)" calcmode="lin" valueType="num">
                                      <p:cBhvr>
                                        <p:cTn id="37" dur="600" fill="hold">
                                          <p:stCondLst>
                                            <p:cond delay="0"/>
                                          </p:stCondLst>
                                        </p:cTn>
                                        <p:tgtEl>
                                          <p:spTgt spid="4">
                                            <p:txEl>
                                              <p:pRg st="0" end="0"/>
                                            </p:txEl>
                                          </p:spTgt>
                                        </p:tgtEl>
                                        <p:attrNameLst>
                                          <p:attrName>ppt_x</p:attrName>
                                        </p:attrNameLst>
                                      </p:cBhvr>
                                    </p:anim>
                                    <p:anim from="0" to="-1.0" calcmode="lin" valueType="num">
                                      <p:cBhvr>
                                        <p:cTn id="38" dur="200" decel="50000" autoRev="1" fill="hold">
                                          <p:stCondLst>
                                            <p:cond delay="600"/>
                                          </p:stCondLst>
                                        </p:cTn>
                                        <p:tgtEl>
                                          <p:spTgt spid="4">
                                            <p:txEl>
                                              <p:pRg st="0" end="0"/>
                                            </p:txEl>
                                          </p:spTgt>
                                        </p:tgtEl>
                                        <p:attrNameLst>
                                          <p:attrName>xshear</p:attrName>
                                        </p:attrNameLst>
                                      </p:cBhvr>
                                    </p:anim>
                                    <p:animScale>
                                      <p:cBhvr>
                                        <p:cTn id="39" dur="200" decel="100000" autoRev="1" fill="hold">
                                          <p:stCondLst>
                                            <p:cond delay="600"/>
                                          </p:stCondLst>
                                        </p:cTn>
                                        <p:tgtEl>
                                          <p:spTgt spid="4">
                                            <p:txEl>
                                              <p:pRg st="0" end="0"/>
                                            </p:txEl>
                                          </p:spTgt>
                                        </p:tgtEl>
                                      </p:cBhvr>
                                      <p:from x="100000" y="100000"/>
                                      <p:to x="80000" y="100000"/>
                                    </p:animScale>
                                    <p:anim by="(#ppt_h/3+#ppt_w*0.1)" calcmode="lin" valueType="num">
                                      <p:cBhvr additive="sum">
                                        <p:cTn id="40" dur="200" decel="100000" autoRev="1" fill="hold">
                                          <p:stCondLst>
                                            <p:cond delay="600"/>
                                          </p:stCondLst>
                                        </p:cTn>
                                        <p:tgtEl>
                                          <p:spTgt spid="4">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3214686"/>
            <a:ext cx="7772400" cy="3000396"/>
          </a:xfrm>
        </p:spPr>
        <p:txBody>
          <a:bodyPr>
            <a:normAutofit fontScale="90000"/>
          </a:bodyPr>
          <a:lstStyle/>
          <a:p>
            <a:r>
              <a:rPr lang="ar-SA" b="0" i="1" dirty="0"/>
              <a:t>تأتي أهمية أن يلعب </a:t>
            </a:r>
            <a:r>
              <a:rPr lang="ar-SA" i="1" dirty="0"/>
              <a:t>المعلمون </a:t>
            </a:r>
            <a:r>
              <a:rPr lang="ar-SA" b="0" i="1" dirty="0"/>
              <a:t>في ذات الوقت </a:t>
            </a:r>
            <a:r>
              <a:rPr lang="ar-SA" i="1" dirty="0"/>
              <a:t>أدوارا </a:t>
            </a:r>
            <a:r>
              <a:rPr lang="ar-SA" b="0" i="1" dirty="0"/>
              <a:t>كثيرة ومتنوعة لتحقيق هذه الفائدة ، </a:t>
            </a:r>
            <a:r>
              <a:rPr lang="ar-SA" b="0" i="1" dirty="0" err="1" smtClean="0"/>
              <a:t>فسنر</a:t>
            </a:r>
            <a:r>
              <a:rPr lang="ar-EG" b="0" i="1" dirty="0" smtClean="0"/>
              <a:t>ى المعلم:</a:t>
            </a:r>
            <a:r>
              <a:rPr lang="ar-SA" b="0" i="1" dirty="0" smtClean="0">
                <a:solidFill>
                  <a:srgbClr val="FF3D00"/>
                </a:solidFill>
              </a:rPr>
              <a:t> </a:t>
            </a:r>
            <a:r>
              <a:rPr lang="ar-SA" i="1" dirty="0">
                <a:solidFill>
                  <a:srgbClr val="FF3D00"/>
                </a:solidFill>
              </a:rPr>
              <a:t>مخططا </a:t>
            </a:r>
            <a:r>
              <a:rPr lang="ar-SA" i="1" dirty="0" smtClean="0">
                <a:solidFill>
                  <a:srgbClr val="00B050"/>
                </a:solidFill>
              </a:rPr>
              <a:t>ومدير</a:t>
            </a:r>
            <a:r>
              <a:rPr lang="ar-EG" i="1" dirty="0" smtClean="0">
                <a:solidFill>
                  <a:srgbClr val="00B050"/>
                </a:solidFill>
              </a:rPr>
              <a:t>ا</a:t>
            </a:r>
            <a:r>
              <a:rPr lang="ar-SA" i="1" dirty="0" smtClean="0">
                <a:solidFill>
                  <a:srgbClr val="00B050"/>
                </a:solidFill>
              </a:rPr>
              <a:t> </a:t>
            </a:r>
            <a:r>
              <a:rPr lang="ar-SA" i="1" dirty="0"/>
              <a:t>وأيضا </a:t>
            </a:r>
            <a:r>
              <a:rPr lang="ar-SA" i="1" dirty="0">
                <a:solidFill>
                  <a:srgbClr val="FFC000"/>
                </a:solidFill>
              </a:rPr>
              <a:t>ممثلا</a:t>
            </a:r>
            <a:r>
              <a:rPr lang="ar-SA" i="1" dirty="0">
                <a:solidFill>
                  <a:srgbClr val="FF3BFF"/>
                </a:solidFill>
              </a:rPr>
              <a:t> ومؤدي </a:t>
            </a:r>
            <a:r>
              <a:rPr lang="ar-SA" i="1" dirty="0">
                <a:solidFill>
                  <a:srgbClr val="CB0000"/>
                </a:solidFill>
              </a:rPr>
              <a:t>وميسر</a:t>
            </a:r>
            <a:r>
              <a:rPr lang="ar-SA" i="1" dirty="0"/>
              <a:t> </a:t>
            </a:r>
            <a:r>
              <a:rPr lang="ar-SA" i="1" dirty="0">
                <a:solidFill>
                  <a:srgbClr val="FF007F"/>
                </a:solidFill>
              </a:rPr>
              <a:t>ومشارك</a:t>
            </a:r>
            <a:r>
              <a:rPr lang="ar-SA" i="1" dirty="0">
                <a:solidFill>
                  <a:srgbClr val="FFFF00"/>
                </a:solidFill>
              </a:rPr>
              <a:t> ومقيم </a:t>
            </a:r>
            <a:r>
              <a:rPr lang="ar-SA" i="1" dirty="0"/>
              <a:t>، </a:t>
            </a:r>
            <a:r>
              <a:rPr lang="ar-SA" b="0" i="1" dirty="0"/>
              <a:t>ولهذا فإن هذه </a:t>
            </a:r>
            <a:r>
              <a:rPr lang="ar-SA" b="0" i="1" dirty="0">
                <a:effectLst>
                  <a:outerShdw blurRad="38100" dist="38100" dir="2700000" algn="tl">
                    <a:srgbClr val="000000">
                      <a:alpha val="43137"/>
                    </a:srgbClr>
                  </a:outerShdw>
                </a:effectLst>
              </a:rPr>
              <a:t>الأدوار تتطلب وعيا ومعرفة كبيرة من المعلم بكيفية لعب هذه الأدوار</a:t>
            </a:r>
            <a:endParaRPr lang="ar-EG" b="0" i="1" dirty="0">
              <a:effectLst>
                <a:outerShdw blurRad="38100" dist="38100" dir="2700000" algn="tl">
                  <a:srgbClr val="000000">
                    <a:alpha val="43137"/>
                  </a:srgbClr>
                </a:outerShdw>
              </a:effectLst>
            </a:endParaRPr>
          </a:p>
        </p:txBody>
      </p:sp>
      <p:sp>
        <p:nvSpPr>
          <p:cNvPr id="3" name="عنصر نائب للنص 2"/>
          <p:cNvSpPr>
            <a:spLocks noGrp="1"/>
          </p:cNvSpPr>
          <p:nvPr>
            <p:ph type="body" idx="1"/>
          </p:nvPr>
        </p:nvSpPr>
        <p:spPr>
          <a:xfrm>
            <a:off x="722313" y="1928803"/>
            <a:ext cx="7772400" cy="1000131"/>
          </a:xfrm>
        </p:spPr>
        <p:txBody>
          <a:bodyPr>
            <a:noAutofit/>
          </a:bodyPr>
          <a:lstStyle/>
          <a:p>
            <a:r>
              <a:rPr lang="ar-SA" sz="6000" b="1" dirty="0">
                <a:solidFill>
                  <a:srgbClr val="0000FF"/>
                </a:solidFill>
                <a:effectLst>
                  <a:outerShdw blurRad="38100" dist="38100" dir="2700000" algn="tl">
                    <a:srgbClr val="000000">
                      <a:alpha val="43137"/>
                    </a:srgbClr>
                  </a:outerShdw>
                </a:effectLst>
              </a:rPr>
              <a:t>ومن هذه الأهمية </a:t>
            </a:r>
            <a:r>
              <a:rPr lang="ar-EG" sz="6000" b="1" dirty="0">
                <a:solidFill>
                  <a:srgbClr val="0000FF"/>
                </a:solidFill>
                <a:effectLst>
                  <a:outerShdw blurRad="38100" dist="38100" dir="2700000" algn="tl">
                    <a:srgbClr val="000000">
                      <a:alpha val="43137"/>
                    </a:srgbClr>
                  </a:outerShdw>
                </a:effectLst>
              </a:rPr>
              <a:t>:</a:t>
            </a:r>
            <a:r>
              <a:rPr lang="ar-SA" sz="6000" b="1" dirty="0" smtClean="0">
                <a:solidFill>
                  <a:srgbClr val="0000FF"/>
                </a:solidFill>
                <a:effectLst>
                  <a:outerShdw blurRad="38100" dist="38100" dir="2700000" algn="tl">
                    <a:srgbClr val="000000">
                      <a:alpha val="43137"/>
                    </a:srgbClr>
                  </a:outerShdw>
                </a:effectLst>
              </a:rPr>
              <a:t> </a:t>
            </a:r>
            <a:endParaRPr lang="ar-EG" sz="6000" dirty="0">
              <a:solidFill>
                <a:srgbClr val="0000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71481"/>
            <a:ext cx="7772400" cy="1643074"/>
          </a:xfrm>
        </p:spPr>
        <p:txBody>
          <a:bodyPr>
            <a:normAutofit fontScale="90000"/>
          </a:bodyPr>
          <a:lstStyle/>
          <a:p>
            <a:r>
              <a:rPr lang="ar-SA" b="1" i="1" dirty="0">
                <a:solidFill>
                  <a:srgbClr val="0000FF"/>
                </a:solidFill>
              </a:rPr>
              <a:t>نشاط رقم ( 1 )</a:t>
            </a:r>
            <a:r>
              <a:rPr lang="en-US" b="1" i="1" dirty="0">
                <a:solidFill>
                  <a:srgbClr val="0000FF"/>
                </a:solidFill>
              </a:rPr>
              <a:t/>
            </a:r>
            <a:br>
              <a:rPr lang="en-US" b="1" i="1" dirty="0">
                <a:solidFill>
                  <a:srgbClr val="0000FF"/>
                </a:solidFill>
              </a:rPr>
            </a:br>
            <a:r>
              <a:rPr lang="ar-EG" b="1" i="1" dirty="0">
                <a:solidFill>
                  <a:srgbClr val="0000FF"/>
                </a:solidFill>
              </a:rPr>
              <a:t>التوقعات – وأهداف التدريب</a:t>
            </a:r>
            <a:r>
              <a:rPr lang="en-US" dirty="0"/>
              <a:t/>
            </a:r>
            <a:br>
              <a:rPr lang="en-US" dirty="0"/>
            </a:br>
            <a:endParaRPr lang="ar-EG" dirty="0"/>
          </a:p>
        </p:txBody>
      </p:sp>
      <p:sp>
        <p:nvSpPr>
          <p:cNvPr id="3" name="عنوان فرعي 2"/>
          <p:cNvSpPr>
            <a:spLocks noGrp="1"/>
          </p:cNvSpPr>
          <p:nvPr>
            <p:ph type="subTitle" idx="1"/>
          </p:nvPr>
        </p:nvSpPr>
        <p:spPr>
          <a:xfrm>
            <a:off x="1371600" y="3000372"/>
            <a:ext cx="6400800" cy="2638428"/>
          </a:xfrm>
        </p:spPr>
        <p:txBody>
          <a:bodyPr/>
          <a:lstStyle/>
          <a:p>
            <a:pPr lvl="0"/>
            <a:r>
              <a:rPr lang="ar-EG" sz="3600" b="1" i="1" dirty="0">
                <a:solidFill>
                  <a:srgbClr val="FFAFFF"/>
                </a:solidFill>
                <a:effectLst>
                  <a:outerShdw blurRad="38100" dist="38100" dir="2700000" algn="tl">
                    <a:srgbClr val="000000">
                      <a:alpha val="43137"/>
                    </a:srgbClr>
                  </a:outerShdw>
                </a:effectLst>
              </a:rPr>
              <a:t>ما الذي تتوقعه إذا دعيت لحضور ورشة عمل بعنوان التعلم القائم علي اللعب ؟</a:t>
            </a:r>
            <a:endParaRPr lang="en-US" sz="3600" b="1" i="1" dirty="0">
              <a:solidFill>
                <a:srgbClr val="FFAFFF"/>
              </a:solidFill>
              <a:effectLst>
                <a:outerShdw blurRad="38100" dist="38100" dir="2700000" algn="tl">
                  <a:srgbClr val="000000">
                    <a:alpha val="43137"/>
                  </a:srgbClr>
                </a:outerShdw>
              </a:effectLst>
            </a:endParaRPr>
          </a:p>
          <a:p>
            <a:pPr lvl="0"/>
            <a:r>
              <a:rPr lang="ar-EG" sz="3600" b="1" i="1" dirty="0">
                <a:solidFill>
                  <a:srgbClr val="FFC000"/>
                </a:solidFill>
                <a:effectLst>
                  <a:outerShdw blurRad="38100" dist="38100" dir="2700000" algn="tl">
                    <a:srgbClr val="000000">
                      <a:alpha val="43137"/>
                    </a:srgbClr>
                  </a:outerShdw>
                </a:effectLst>
              </a:rPr>
              <a:t>ما الذي ترغب في التعرف عليه في موضوع التعلم القائم علي اللعب ؟</a:t>
            </a:r>
            <a:endParaRPr lang="en-US" sz="3600" b="1" i="1" dirty="0">
              <a:solidFill>
                <a:srgbClr val="FFC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1000100" y="357166"/>
            <a:ext cx="7000924" cy="6072230"/>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36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التعريف </a:t>
            </a:r>
            <a:r>
              <a:rPr kumimoji="0" lang="ar-EG" sz="36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ممممممالأجرائي</a:t>
            </a:r>
            <a:r>
              <a:rPr kumimoji="0" lang="ar-EG" sz="3600" b="1" i="0" u="none" strike="noStrike" cap="none" normalizeH="0" baseline="0" dirty="0" smtClean="0">
                <a:ln>
                  <a:noFill/>
                </a:ln>
                <a:solidFill>
                  <a:schemeClr val="tx1"/>
                </a:solidFill>
                <a:effectLst/>
                <a:latin typeface="Arial" pitchFamily="34" charset="0"/>
                <a:ea typeface="Arial" pitchFamily="34" charset="0"/>
                <a:cs typeface="Arial" pitchFamily="34" charset="0"/>
              </a:rPr>
              <a:t> للعب</a:t>
            </a:r>
          </a:p>
          <a:p>
            <a:pPr marL="0" marR="0" lvl="0" indent="0" algn="ctr" defTabSz="914400" rtl="1" eaLnBrk="1" fontAlgn="base" latinLnBrk="0" hangingPunct="1">
              <a:lnSpc>
                <a:spcPct val="100000"/>
              </a:lnSpc>
              <a:spcBef>
                <a:spcPct val="0"/>
              </a:spcBef>
              <a:spcAft>
                <a:spcPts val="1000"/>
              </a:spcAft>
              <a:buClrTx/>
              <a:buSzTx/>
              <a:buFontTx/>
              <a:buNone/>
              <a:tabLst/>
            </a:pPr>
            <a:r>
              <a:rPr lang="ar-EG" sz="3600" b="1" dirty="0" smtClean="0">
                <a:latin typeface="Arial" pitchFamily="34" charset="0"/>
                <a:cs typeface="Arial" pitchFamily="34" charset="0"/>
              </a:rPr>
              <a:t>---ما-</a:t>
            </a:r>
            <a:r>
              <a:rPr lang="ar-EG" sz="2800" b="1" i="1" dirty="0" smtClean="0">
                <a:effectLst>
                  <a:outerShdw blurRad="38100" dist="38100" dir="2700000" algn="tl">
                    <a:srgbClr val="000000">
                      <a:alpha val="43137"/>
                    </a:srgbClr>
                  </a:outerShdw>
                </a:effectLst>
                <a:latin typeface="Arial" pitchFamily="34" charset="0"/>
                <a:cs typeface="Arial" pitchFamily="34" charset="0"/>
              </a:rPr>
              <a:t>--------------</a:t>
            </a:r>
            <a:r>
              <a:rPr lang="ar-EG" sz="28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اذا</a:t>
            </a: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دعيت لحضور ورشة </a:t>
            </a:r>
          </a:p>
          <a:p>
            <a:pPr marL="0" marR="0" lvl="0" indent="0" algn="ctr" defTabSz="914400" rtl="1" eaLnBrk="1" fontAlgn="base" latinLnBrk="0" hangingPunct="1">
              <a:lnSpc>
                <a:spcPct val="100000"/>
              </a:lnSpc>
              <a:spcBef>
                <a:spcPct val="0"/>
              </a:spcBef>
              <a:spcAft>
                <a:spcPts val="1000"/>
              </a:spcAft>
              <a:buClrTx/>
              <a:buSzTx/>
              <a:buFontTx/>
              <a:buNone/>
              <a:tabLst/>
            </a:pP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عمل عن التعلم القائم </a:t>
            </a:r>
          </a:p>
          <a:p>
            <a:pPr marL="0" marR="0" lvl="0" indent="0" algn="ctr" defTabSz="914400" rtl="1" eaLnBrk="1" fontAlgn="base" latinLnBrk="0" hangingPunct="1">
              <a:lnSpc>
                <a:spcPct val="100000"/>
              </a:lnSpc>
              <a:spcBef>
                <a:spcPct val="0"/>
              </a:spcBef>
              <a:spcAft>
                <a:spcPts val="1000"/>
              </a:spcAft>
              <a:buClrTx/>
              <a:buSzTx/>
              <a:buFontTx/>
              <a:buNone/>
              <a:tabLst/>
            </a:pP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على اللعب </a:t>
            </a:r>
            <a:r>
              <a:rPr lang="ar-EG" sz="28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اتوقع</a:t>
            </a: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p>
          <a:p>
            <a:pPr marL="0" marR="0" lvl="0" indent="0" algn="ctr" defTabSz="914400" rtl="1" eaLnBrk="1" fontAlgn="base" latinLnBrk="0" hangingPunct="1">
              <a:lnSpc>
                <a:spcPct val="100000"/>
              </a:lnSpc>
              <a:spcBef>
                <a:spcPct val="0"/>
              </a:spcBef>
              <a:spcAft>
                <a:spcPts val="1000"/>
              </a:spcAft>
              <a:buClrTx/>
              <a:buSzTx/>
              <a:buFontTx/>
              <a:buNone/>
              <a:tabLst/>
            </a:pP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وارغب </a:t>
            </a:r>
            <a:r>
              <a:rPr lang="ar-EG" sz="28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فى</a:t>
            </a: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التعرف  </a:t>
            </a:r>
          </a:p>
          <a:p>
            <a:pPr marL="0" marR="0" lvl="0" indent="0" algn="ctr" defTabSz="914400" rtl="1" eaLnBrk="1" fontAlgn="base" latinLnBrk="0" hangingPunct="1">
              <a:lnSpc>
                <a:spcPct val="100000"/>
              </a:lnSpc>
              <a:spcBef>
                <a:spcPct val="0"/>
              </a:spcBef>
              <a:spcAft>
                <a:spcPts val="1000"/>
              </a:spcAft>
              <a:buClrTx/>
              <a:buSzTx/>
              <a:buFontTx/>
              <a:buNone/>
              <a:tabLst/>
            </a:pPr>
            <a:r>
              <a:rPr lang="ar-EG"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على:............ </a:t>
            </a:r>
            <a:r>
              <a:rPr lang="ar-EG" sz="2800" b="1" dirty="0" smtClean="0">
                <a:latin typeface="Arial" pitchFamily="34" charset="0"/>
                <a:cs typeface="Arial" pitchFamily="34" charset="0"/>
              </a:rPr>
              <a:t>-</a:t>
            </a:r>
            <a:r>
              <a:rPr lang="ar-EG" sz="2800" b="1" dirty="0" err="1" smtClean="0">
                <a:latin typeface="Arial" pitchFamily="34" charset="0"/>
                <a:cs typeface="Arial" pitchFamily="34" charset="0"/>
              </a:rPr>
              <a:t>اتوقع</a:t>
            </a:r>
            <a:r>
              <a:rPr lang="ar-EG" sz="2800" b="1" dirty="0" smtClean="0">
                <a:latin typeface="Arial" pitchFamily="34" charset="0"/>
                <a:cs typeface="Arial" pitchFamily="34" charset="0"/>
              </a:rPr>
              <a:t>----------------------ع---------------------------------------------------</a:t>
            </a:r>
            <a:r>
              <a:rPr lang="ar-EG" sz="3600" b="1" dirty="0" smtClean="0">
                <a:latin typeface="Arial" pitchFamily="34" charset="0"/>
                <a:cs typeface="Arial" pitchFamily="34" charset="0"/>
              </a:rPr>
              <a:t>ؤ-------</a:t>
            </a:r>
            <a:endParaRPr kumimoji="0" lang="ar-EG" sz="5400" b="1" i="0" u="none" strike="noStrike" cap="none" normalizeH="0" baseline="0" dirty="0" smtClean="0">
              <a:ln>
                <a:noFill/>
              </a:ln>
              <a:solidFill>
                <a:schemeClr val="tx1"/>
              </a:solidFill>
              <a:effectLst/>
              <a:latin typeface="Arial" pitchFamily="34" charset="0"/>
              <a:cs typeface="Arial" pitchFamily="34" charset="0"/>
            </a:endParaRPr>
          </a:p>
        </p:txBody>
      </p:sp>
      <p:sp>
        <p:nvSpPr>
          <p:cNvPr id="204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pic>
        <p:nvPicPr>
          <p:cNvPr id="20481" name="Picture 6" descr="untitled_white_children_playing_early21stC.jpg"/>
          <p:cNvPicPr>
            <a:picLocks noChangeAspect="1" noChangeArrowheads="1"/>
          </p:cNvPicPr>
          <p:nvPr/>
        </p:nvPicPr>
        <p:blipFill>
          <a:blip r:embed="rId3"/>
          <a:srcRect/>
          <a:stretch>
            <a:fillRect/>
          </a:stretch>
        </p:blipFill>
        <p:spPr bwMode="auto">
          <a:xfrm>
            <a:off x="5072066" y="1571612"/>
            <a:ext cx="2143140" cy="3714776"/>
          </a:xfrm>
          <a:prstGeom prst="rect">
            <a:avLst/>
          </a:prstGeom>
          <a:noFill/>
        </p:spPr>
      </p:pic>
      <p:sp>
        <p:nvSpPr>
          <p:cNvPr id="20483" name="Rectangle 3"/>
          <p:cNvSpPr>
            <a:spLocks noChangeArrowheads="1"/>
          </p:cNvSpPr>
          <p:nvPr/>
        </p:nvSpPr>
        <p:spPr bwMode="auto">
          <a:xfrm>
            <a:off x="-7938" y="2266950"/>
            <a:ext cx="9144001"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0481"/>
                                        </p:tgtEl>
                                        <p:attrNameLst>
                                          <p:attrName>style.visibility</p:attrName>
                                        </p:attrNameLst>
                                      </p:cBhvr>
                                      <p:to>
                                        <p:strVal val="visible"/>
                                      </p:to>
                                    </p:set>
                                    <p:anim calcmode="lin" valueType="num">
                                      <p:cBhvr>
                                        <p:cTn id="7" dur="1000" fill="hold"/>
                                        <p:tgtEl>
                                          <p:spTgt spid="20481"/>
                                        </p:tgtEl>
                                        <p:attrNameLst>
                                          <p:attrName>ppt_x</p:attrName>
                                        </p:attrNameLst>
                                      </p:cBhvr>
                                      <p:tavLst>
                                        <p:tav tm="0">
                                          <p:val>
                                            <p:strVal val="#ppt_x-.2"/>
                                          </p:val>
                                        </p:tav>
                                        <p:tav tm="100000">
                                          <p:val>
                                            <p:strVal val="#ppt_x"/>
                                          </p:val>
                                        </p:tav>
                                      </p:tavLst>
                                    </p:anim>
                                    <p:anim calcmode="lin" valueType="num">
                                      <p:cBhvr>
                                        <p:cTn id="8" dur="1000" fill="hold"/>
                                        <p:tgtEl>
                                          <p:spTgt spid="20481"/>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1"/>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290"/>
            <a:ext cx="8229600" cy="1000132"/>
          </a:xfrm>
        </p:spPr>
        <p:txBody>
          <a:bodyPr/>
          <a:lstStyle/>
          <a:p>
            <a:r>
              <a:rPr lang="ar-EG" b="1" i="1" dirty="0">
                <a:solidFill>
                  <a:srgbClr val="FF0000"/>
                </a:solidFill>
              </a:rPr>
              <a:t>الهدف العام للتدريب</a:t>
            </a:r>
            <a:endParaRPr lang="en-US" i="1" dirty="0">
              <a:solidFill>
                <a:srgbClr val="FF0000"/>
              </a:solidFill>
            </a:endParaRPr>
          </a:p>
        </p:txBody>
      </p:sp>
      <p:sp>
        <p:nvSpPr>
          <p:cNvPr id="3" name="عنصر نائب للمحتوى 2"/>
          <p:cNvSpPr>
            <a:spLocks noGrp="1"/>
          </p:cNvSpPr>
          <p:nvPr>
            <p:ph sz="half" idx="1"/>
          </p:nvPr>
        </p:nvSpPr>
        <p:spPr>
          <a:xfrm>
            <a:off x="571472" y="1428736"/>
            <a:ext cx="4038600" cy="5143536"/>
          </a:xfrm>
        </p:spPr>
        <p:txBody>
          <a:bodyPr>
            <a:normAutofit fontScale="92500" lnSpcReduction="10000"/>
          </a:bodyPr>
          <a:lstStyle/>
          <a:p>
            <a:pPr lvl="0"/>
            <a:r>
              <a:rPr lang="ar-EG" sz="3500" b="1" i="1" dirty="0">
                <a:effectLst>
                  <a:outerShdw blurRad="38100" dist="38100" dir="2700000" algn="tl">
                    <a:srgbClr val="000000">
                      <a:alpha val="43137"/>
                    </a:srgbClr>
                  </a:outerShdw>
                </a:effectLst>
              </a:rPr>
              <a:t>مفهوم اللعب وأنماطه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أهمية اللعب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دور المعلمة كمخطط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دور المعلمة كمـدير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دور المعلم كمـؤدي .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دور المعلمة كوسيط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دور المعلمة كمقيـم .</a:t>
            </a:r>
            <a:endParaRPr lang="en-US" sz="3500" b="1" i="1" dirty="0">
              <a:effectLst>
                <a:outerShdw blurRad="38100" dist="38100" dir="2700000" algn="tl">
                  <a:srgbClr val="000000">
                    <a:alpha val="43137"/>
                  </a:srgbClr>
                </a:outerShdw>
              </a:effectLst>
            </a:endParaRPr>
          </a:p>
          <a:p>
            <a:pPr lvl="0"/>
            <a:r>
              <a:rPr lang="ar-EG" sz="3500" b="1" i="1" dirty="0">
                <a:effectLst>
                  <a:outerShdw blurRad="38100" dist="38100" dir="2700000" algn="tl">
                    <a:srgbClr val="000000">
                      <a:alpha val="43137"/>
                    </a:srgbClr>
                  </a:outerShdw>
                </a:effectLst>
              </a:rPr>
              <a:t>كيفية تقييم المعلمة لأداء الأطفال .</a:t>
            </a:r>
            <a:endParaRPr lang="en-US" sz="3500" b="1" i="1" dirty="0">
              <a:effectLst>
                <a:outerShdw blurRad="38100" dist="38100" dir="2700000" algn="tl">
                  <a:srgbClr val="000000">
                    <a:alpha val="43137"/>
                  </a:srgbClr>
                </a:outerShdw>
              </a:effectLst>
            </a:endParaRPr>
          </a:p>
          <a:p>
            <a:pPr>
              <a:buNone/>
            </a:pPr>
            <a:endParaRPr lang="ar-EG" dirty="0"/>
          </a:p>
        </p:txBody>
      </p:sp>
      <p:sp>
        <p:nvSpPr>
          <p:cNvPr id="4" name="عنصر نائب للمحتوى 3"/>
          <p:cNvSpPr>
            <a:spLocks noGrp="1"/>
          </p:cNvSpPr>
          <p:nvPr>
            <p:ph sz="half" idx="2"/>
          </p:nvPr>
        </p:nvSpPr>
        <p:spPr/>
        <p:txBody>
          <a:bodyPr>
            <a:normAutofit fontScale="92500" lnSpcReduction="10000"/>
          </a:bodyPr>
          <a:lstStyle/>
          <a:p>
            <a:r>
              <a:rPr lang="ar-EG" sz="4000" dirty="0">
                <a:solidFill>
                  <a:srgbClr val="FFC000"/>
                </a:solidFill>
                <a:effectLst>
                  <a:outerShdw blurRad="38100" dist="38100" dir="2700000" algn="tl">
                    <a:srgbClr val="000000">
                      <a:alpha val="43137"/>
                    </a:srgbClr>
                  </a:outerShdw>
                </a:effectLst>
              </a:rPr>
              <a:t>إكساب المشاركين</a:t>
            </a:r>
            <a:r>
              <a:rPr lang="ar-EG" sz="4000" b="1" i="1" dirty="0">
                <a:solidFill>
                  <a:srgbClr val="FFC000"/>
                </a:solidFill>
                <a:effectLst>
                  <a:outerShdw blurRad="38100" dist="38100" dir="2700000" algn="tl">
                    <a:srgbClr val="000000">
                      <a:alpha val="43137"/>
                    </a:srgbClr>
                  </a:outerShdw>
                </a:effectLst>
              </a:rPr>
              <a:t> المعارف والمهارات الخاصة بتطبيق </a:t>
            </a:r>
            <a:r>
              <a:rPr lang="ar-EG" sz="4000" b="1" i="1" dirty="0" err="1">
                <a:solidFill>
                  <a:srgbClr val="FFC000"/>
                </a:solidFill>
                <a:effectLst>
                  <a:outerShdw blurRad="38100" dist="38100" dir="2700000" algn="tl">
                    <a:srgbClr val="000000">
                      <a:alpha val="43137"/>
                    </a:srgbClr>
                  </a:outerShdw>
                </a:effectLst>
              </a:rPr>
              <a:t>أستراتيجية</a:t>
            </a:r>
            <a:r>
              <a:rPr lang="ar-EG" sz="4000" b="1" i="1" dirty="0">
                <a:solidFill>
                  <a:srgbClr val="FFC000"/>
                </a:solidFill>
                <a:effectLst>
                  <a:outerShdw blurRad="38100" dist="38100" dir="2700000" algn="tl">
                    <a:srgbClr val="000000">
                      <a:alpha val="43137"/>
                    </a:srgbClr>
                  </a:outerShdw>
                </a:effectLst>
              </a:rPr>
              <a:t> التعلم القائم علي اللعب </a:t>
            </a:r>
            <a:r>
              <a:rPr lang="ar-EG" sz="4000" dirty="0">
                <a:solidFill>
                  <a:srgbClr val="FFC000"/>
                </a:solidFill>
                <a:effectLst>
                  <a:outerShdw blurRad="38100" dist="38100" dir="2700000" algn="tl">
                    <a:srgbClr val="000000">
                      <a:alpha val="43137"/>
                    </a:srgbClr>
                  </a:outerShdw>
                </a:effectLst>
              </a:rPr>
              <a:t>وذلك من خلال </a:t>
            </a:r>
            <a:r>
              <a:rPr lang="ar-EG" sz="4000" dirty="0" smtClean="0">
                <a:solidFill>
                  <a:srgbClr val="FFC000"/>
                </a:solidFill>
                <a:effectLst>
                  <a:outerShdw blurRad="38100" dist="38100" dir="2700000" algn="tl">
                    <a:srgbClr val="000000">
                      <a:alpha val="43137"/>
                    </a:srgbClr>
                  </a:outerShdw>
                </a:effectLst>
              </a:rPr>
              <a:t>التعرف على:-</a:t>
            </a:r>
            <a:endParaRPr lang="ar-EG" sz="4000"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from="(-#ppt_w/2)" to="(#ppt_x)" calcmode="lin" valueType="num">
                                      <p:cBhvr>
                                        <p:cTn id="27" dur="600" fill="hold">
                                          <p:stCondLst>
                                            <p:cond delay="0"/>
                                          </p:stCondLst>
                                        </p:cTn>
                                        <p:tgtEl>
                                          <p:spTgt spid="3">
                                            <p:txEl>
                                              <p:pRg st="0" end="0"/>
                                            </p:txEl>
                                          </p:spTgt>
                                        </p:tgtEl>
                                        <p:attrNameLst>
                                          <p:attrName>ppt_x</p:attrName>
                                        </p:attrNameLst>
                                      </p:cBhvr>
                                    </p:anim>
                                    <p:anim from="0" to="-1.0" calcmode="lin" valueType="num">
                                      <p:cBhvr>
                                        <p:cTn id="28" dur="200" decel="50000" autoRev="1" fill="hold">
                                          <p:stCondLst>
                                            <p:cond delay="600"/>
                                          </p:stCondLst>
                                        </p:cTn>
                                        <p:tgtEl>
                                          <p:spTgt spid="3">
                                            <p:txEl>
                                              <p:pRg st="0" end="0"/>
                                            </p:txEl>
                                          </p:spTgt>
                                        </p:tgtEl>
                                        <p:attrNameLst>
                                          <p:attrName>xshear</p:attrName>
                                        </p:attrNameLst>
                                      </p:cBhvr>
                                    </p:anim>
                                    <p:animScale>
                                      <p:cBhvr>
                                        <p:cTn id="29" dur="200" decel="100000" autoRev="1" fill="hold">
                                          <p:stCondLst>
                                            <p:cond delay="600"/>
                                          </p:stCondLst>
                                        </p:cTn>
                                        <p:tgtEl>
                                          <p:spTgt spid="3">
                                            <p:txEl>
                                              <p:pRg st="0" end="0"/>
                                            </p:txEl>
                                          </p:spTgt>
                                        </p:tgtEl>
                                      </p:cBhvr>
                                      <p:from x="100000" y="100000"/>
                                      <p:to x="80000" y="100000"/>
                                    </p:animScale>
                                    <p:anim by="(#ppt_h/3+#ppt_w*0.1)" calcmode="lin" valueType="num">
                                      <p:cBhvr additive="sum">
                                        <p:cTn id="3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31" fill="hold">
                      <p:stCondLst>
                        <p:cond delay="indefinite"/>
                      </p:stCondLst>
                      <p:childTnLst>
                        <p:par>
                          <p:cTn id="32" fill="hold">
                            <p:stCondLst>
                              <p:cond delay="0"/>
                            </p:stCondLst>
                            <p:childTnLst>
                              <p:par>
                                <p:cTn id="33" presetID="34"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from="(-#ppt_w/2)" to="(#ppt_x)" calcmode="lin" valueType="num">
                                      <p:cBhvr>
                                        <p:cTn id="35" dur="600" fill="hold">
                                          <p:stCondLst>
                                            <p:cond delay="0"/>
                                          </p:stCondLst>
                                        </p:cTn>
                                        <p:tgtEl>
                                          <p:spTgt spid="3">
                                            <p:txEl>
                                              <p:pRg st="1" end="1"/>
                                            </p:txEl>
                                          </p:spTgt>
                                        </p:tgtEl>
                                        <p:attrNameLst>
                                          <p:attrName>ppt_x</p:attrName>
                                        </p:attrNameLst>
                                      </p:cBhvr>
                                    </p:anim>
                                    <p:anim from="0" to="-1.0" calcmode="lin" valueType="num">
                                      <p:cBhvr>
                                        <p:cTn id="36" dur="200" decel="50000" autoRev="1" fill="hold">
                                          <p:stCondLst>
                                            <p:cond delay="600"/>
                                          </p:stCondLst>
                                        </p:cTn>
                                        <p:tgtEl>
                                          <p:spTgt spid="3">
                                            <p:txEl>
                                              <p:pRg st="1" end="1"/>
                                            </p:txEl>
                                          </p:spTgt>
                                        </p:tgtEl>
                                        <p:attrNameLst>
                                          <p:attrName>xshear</p:attrName>
                                        </p:attrNameLst>
                                      </p:cBhvr>
                                    </p:anim>
                                    <p:animScale>
                                      <p:cBhvr>
                                        <p:cTn id="37" dur="200" decel="100000" autoRev="1" fill="hold">
                                          <p:stCondLst>
                                            <p:cond delay="600"/>
                                          </p:stCondLst>
                                        </p:cTn>
                                        <p:tgtEl>
                                          <p:spTgt spid="3">
                                            <p:txEl>
                                              <p:pRg st="1" end="1"/>
                                            </p:txEl>
                                          </p:spTgt>
                                        </p:tgtEl>
                                      </p:cBhvr>
                                      <p:from x="100000" y="100000"/>
                                      <p:to x="80000" y="100000"/>
                                    </p:animScale>
                                    <p:anim by="(#ppt_h/3+#ppt_w*0.1)" calcmode="lin" valueType="num">
                                      <p:cBhvr additive="sum">
                                        <p:cTn id="3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9" fill="hold">
                      <p:stCondLst>
                        <p:cond delay="indefinite"/>
                      </p:stCondLst>
                      <p:childTnLst>
                        <p:par>
                          <p:cTn id="40" fill="hold">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from="(-#ppt_w/2)" to="(#ppt_x)" calcmode="lin" valueType="num">
                                      <p:cBhvr>
                                        <p:cTn id="43" dur="600" fill="hold">
                                          <p:stCondLst>
                                            <p:cond delay="0"/>
                                          </p:stCondLst>
                                        </p:cTn>
                                        <p:tgtEl>
                                          <p:spTgt spid="3">
                                            <p:txEl>
                                              <p:pRg st="2" end="2"/>
                                            </p:txEl>
                                          </p:spTgt>
                                        </p:tgtEl>
                                        <p:attrNameLst>
                                          <p:attrName>ppt_x</p:attrName>
                                        </p:attrNameLst>
                                      </p:cBhvr>
                                    </p:anim>
                                    <p:anim from="0" to="-1.0" calcmode="lin" valueType="num">
                                      <p:cBhvr>
                                        <p:cTn id="44" dur="200" decel="50000" autoRev="1" fill="hold">
                                          <p:stCondLst>
                                            <p:cond delay="600"/>
                                          </p:stCondLst>
                                        </p:cTn>
                                        <p:tgtEl>
                                          <p:spTgt spid="3">
                                            <p:txEl>
                                              <p:pRg st="2" end="2"/>
                                            </p:txEl>
                                          </p:spTgt>
                                        </p:tgtEl>
                                        <p:attrNameLst>
                                          <p:attrName>xshear</p:attrName>
                                        </p:attrNameLst>
                                      </p:cBhvr>
                                    </p:anim>
                                    <p:animScale>
                                      <p:cBhvr>
                                        <p:cTn id="45" dur="200" decel="100000" autoRev="1" fill="hold">
                                          <p:stCondLst>
                                            <p:cond delay="600"/>
                                          </p:stCondLst>
                                        </p:cTn>
                                        <p:tgtEl>
                                          <p:spTgt spid="3">
                                            <p:txEl>
                                              <p:pRg st="2" end="2"/>
                                            </p:txEl>
                                          </p:spTgt>
                                        </p:tgtEl>
                                      </p:cBhvr>
                                      <p:from x="100000" y="100000"/>
                                      <p:to x="80000" y="100000"/>
                                    </p:animScale>
                                    <p:anim by="(#ppt_h/3+#ppt_w*0.1)" calcmode="lin" valueType="num">
                                      <p:cBhvr additive="sum">
                                        <p:cTn id="4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7" fill="hold">
                      <p:stCondLst>
                        <p:cond delay="indefinite"/>
                      </p:stCondLst>
                      <p:childTnLst>
                        <p:par>
                          <p:cTn id="48" fill="hold">
                            <p:stCondLst>
                              <p:cond delay="0"/>
                            </p:stCondLst>
                            <p:childTnLst>
                              <p:par>
                                <p:cTn id="49" presetID="34"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from="(-#ppt_w/2)" to="(#ppt_x)" calcmode="lin" valueType="num">
                                      <p:cBhvr>
                                        <p:cTn id="51" dur="600" fill="hold">
                                          <p:stCondLst>
                                            <p:cond delay="0"/>
                                          </p:stCondLst>
                                        </p:cTn>
                                        <p:tgtEl>
                                          <p:spTgt spid="3">
                                            <p:txEl>
                                              <p:pRg st="3" end="3"/>
                                            </p:txEl>
                                          </p:spTgt>
                                        </p:tgtEl>
                                        <p:attrNameLst>
                                          <p:attrName>ppt_x</p:attrName>
                                        </p:attrNameLst>
                                      </p:cBhvr>
                                    </p:anim>
                                    <p:anim from="0" to="-1.0" calcmode="lin" valueType="num">
                                      <p:cBhvr>
                                        <p:cTn id="52" dur="200" decel="50000" autoRev="1" fill="hold">
                                          <p:stCondLst>
                                            <p:cond delay="600"/>
                                          </p:stCondLst>
                                        </p:cTn>
                                        <p:tgtEl>
                                          <p:spTgt spid="3">
                                            <p:txEl>
                                              <p:pRg st="3" end="3"/>
                                            </p:txEl>
                                          </p:spTgt>
                                        </p:tgtEl>
                                        <p:attrNameLst>
                                          <p:attrName>xshear</p:attrName>
                                        </p:attrNameLst>
                                      </p:cBhvr>
                                    </p:anim>
                                    <p:animScale>
                                      <p:cBhvr>
                                        <p:cTn id="53" dur="200" decel="100000" autoRev="1" fill="hold">
                                          <p:stCondLst>
                                            <p:cond delay="600"/>
                                          </p:stCondLst>
                                        </p:cTn>
                                        <p:tgtEl>
                                          <p:spTgt spid="3">
                                            <p:txEl>
                                              <p:pRg st="3" end="3"/>
                                            </p:txEl>
                                          </p:spTgt>
                                        </p:tgtEl>
                                      </p:cBhvr>
                                      <p:from x="100000" y="100000"/>
                                      <p:to x="80000" y="100000"/>
                                    </p:animScale>
                                    <p:anim by="(#ppt_h/3+#ppt_w*0.1)" calcmode="lin" valueType="num">
                                      <p:cBhvr additive="sum">
                                        <p:cTn id="5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5" fill="hold">
                      <p:stCondLst>
                        <p:cond delay="indefinite"/>
                      </p:stCondLst>
                      <p:childTnLst>
                        <p:par>
                          <p:cTn id="56" fill="hold">
                            <p:stCondLst>
                              <p:cond delay="0"/>
                            </p:stCondLst>
                            <p:childTnLst>
                              <p:par>
                                <p:cTn id="57" presetID="34" presetClass="entr" presetSubtype="0" fill="hold" grpId="0"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from="(-#ppt_w/2)" to="(#ppt_x)" calcmode="lin" valueType="num">
                                      <p:cBhvr>
                                        <p:cTn id="59" dur="600" fill="hold">
                                          <p:stCondLst>
                                            <p:cond delay="0"/>
                                          </p:stCondLst>
                                        </p:cTn>
                                        <p:tgtEl>
                                          <p:spTgt spid="3">
                                            <p:txEl>
                                              <p:pRg st="4" end="4"/>
                                            </p:txEl>
                                          </p:spTgt>
                                        </p:tgtEl>
                                        <p:attrNameLst>
                                          <p:attrName>ppt_x</p:attrName>
                                        </p:attrNameLst>
                                      </p:cBhvr>
                                    </p:anim>
                                    <p:anim from="0" to="-1.0" calcmode="lin" valueType="num">
                                      <p:cBhvr>
                                        <p:cTn id="60" dur="200" decel="50000" autoRev="1" fill="hold">
                                          <p:stCondLst>
                                            <p:cond delay="600"/>
                                          </p:stCondLst>
                                        </p:cTn>
                                        <p:tgtEl>
                                          <p:spTgt spid="3">
                                            <p:txEl>
                                              <p:pRg st="4" end="4"/>
                                            </p:txEl>
                                          </p:spTgt>
                                        </p:tgtEl>
                                        <p:attrNameLst>
                                          <p:attrName>xshear</p:attrName>
                                        </p:attrNameLst>
                                      </p:cBhvr>
                                    </p:anim>
                                    <p:animScale>
                                      <p:cBhvr>
                                        <p:cTn id="61" dur="200" decel="100000" autoRev="1" fill="hold">
                                          <p:stCondLst>
                                            <p:cond delay="600"/>
                                          </p:stCondLst>
                                        </p:cTn>
                                        <p:tgtEl>
                                          <p:spTgt spid="3">
                                            <p:txEl>
                                              <p:pRg st="4" end="4"/>
                                            </p:txEl>
                                          </p:spTgt>
                                        </p:tgtEl>
                                      </p:cBhvr>
                                      <p:from x="100000" y="100000"/>
                                      <p:to x="80000" y="100000"/>
                                    </p:animScale>
                                    <p:anim by="(#ppt_h/3+#ppt_w*0.1)" calcmode="lin" valueType="num">
                                      <p:cBhvr additive="sum">
                                        <p:cTn id="62"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63" fill="hold">
                      <p:stCondLst>
                        <p:cond delay="indefinite"/>
                      </p:stCondLst>
                      <p:childTnLst>
                        <p:par>
                          <p:cTn id="64" fill="hold">
                            <p:stCondLst>
                              <p:cond delay="0"/>
                            </p:stCondLst>
                            <p:childTnLst>
                              <p:par>
                                <p:cTn id="65" presetID="34" presetClass="entr" presetSubtype="0" fill="hold" grpId="0"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 from="(-#ppt_w/2)" to="(#ppt_x)" calcmode="lin" valueType="num">
                                      <p:cBhvr>
                                        <p:cTn id="67" dur="600" fill="hold">
                                          <p:stCondLst>
                                            <p:cond delay="0"/>
                                          </p:stCondLst>
                                        </p:cTn>
                                        <p:tgtEl>
                                          <p:spTgt spid="3">
                                            <p:txEl>
                                              <p:pRg st="5" end="5"/>
                                            </p:txEl>
                                          </p:spTgt>
                                        </p:tgtEl>
                                        <p:attrNameLst>
                                          <p:attrName>ppt_x</p:attrName>
                                        </p:attrNameLst>
                                      </p:cBhvr>
                                    </p:anim>
                                    <p:anim from="0" to="-1.0" calcmode="lin" valueType="num">
                                      <p:cBhvr>
                                        <p:cTn id="68" dur="200" decel="50000" autoRev="1" fill="hold">
                                          <p:stCondLst>
                                            <p:cond delay="600"/>
                                          </p:stCondLst>
                                        </p:cTn>
                                        <p:tgtEl>
                                          <p:spTgt spid="3">
                                            <p:txEl>
                                              <p:pRg st="5" end="5"/>
                                            </p:txEl>
                                          </p:spTgt>
                                        </p:tgtEl>
                                        <p:attrNameLst>
                                          <p:attrName>xshear</p:attrName>
                                        </p:attrNameLst>
                                      </p:cBhvr>
                                    </p:anim>
                                    <p:animScale>
                                      <p:cBhvr>
                                        <p:cTn id="69" dur="200" decel="100000" autoRev="1" fill="hold">
                                          <p:stCondLst>
                                            <p:cond delay="600"/>
                                          </p:stCondLst>
                                        </p:cTn>
                                        <p:tgtEl>
                                          <p:spTgt spid="3">
                                            <p:txEl>
                                              <p:pRg st="5" end="5"/>
                                            </p:txEl>
                                          </p:spTgt>
                                        </p:tgtEl>
                                      </p:cBhvr>
                                      <p:from x="100000" y="100000"/>
                                      <p:to x="80000" y="100000"/>
                                    </p:animScale>
                                    <p:anim by="(#ppt_h/3+#ppt_w*0.1)" calcmode="lin" valueType="num">
                                      <p:cBhvr additive="sum">
                                        <p:cTn id="70"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71" fill="hold">
                      <p:stCondLst>
                        <p:cond delay="indefinite"/>
                      </p:stCondLst>
                      <p:childTnLst>
                        <p:par>
                          <p:cTn id="72" fill="hold">
                            <p:stCondLst>
                              <p:cond delay="0"/>
                            </p:stCondLst>
                            <p:childTnLst>
                              <p:par>
                                <p:cTn id="73" presetID="34" presetClass="entr" presetSubtype="0" fill="hold" grpId="0" nodeType="clickEffect">
                                  <p:stCondLst>
                                    <p:cond delay="0"/>
                                  </p:stCondLst>
                                  <p:childTnLst>
                                    <p:set>
                                      <p:cBhvr>
                                        <p:cTn id="74" dur="1" fill="hold">
                                          <p:stCondLst>
                                            <p:cond delay="0"/>
                                          </p:stCondLst>
                                        </p:cTn>
                                        <p:tgtEl>
                                          <p:spTgt spid="3">
                                            <p:txEl>
                                              <p:pRg st="6" end="6"/>
                                            </p:txEl>
                                          </p:spTgt>
                                        </p:tgtEl>
                                        <p:attrNameLst>
                                          <p:attrName>style.visibility</p:attrName>
                                        </p:attrNameLst>
                                      </p:cBhvr>
                                      <p:to>
                                        <p:strVal val="visible"/>
                                      </p:to>
                                    </p:set>
                                    <p:anim from="(-#ppt_w/2)" to="(#ppt_x)" calcmode="lin" valueType="num">
                                      <p:cBhvr>
                                        <p:cTn id="75" dur="600" fill="hold">
                                          <p:stCondLst>
                                            <p:cond delay="0"/>
                                          </p:stCondLst>
                                        </p:cTn>
                                        <p:tgtEl>
                                          <p:spTgt spid="3">
                                            <p:txEl>
                                              <p:pRg st="6" end="6"/>
                                            </p:txEl>
                                          </p:spTgt>
                                        </p:tgtEl>
                                        <p:attrNameLst>
                                          <p:attrName>ppt_x</p:attrName>
                                        </p:attrNameLst>
                                      </p:cBhvr>
                                    </p:anim>
                                    <p:anim from="0" to="-1.0" calcmode="lin" valueType="num">
                                      <p:cBhvr>
                                        <p:cTn id="76" dur="200" decel="50000" autoRev="1" fill="hold">
                                          <p:stCondLst>
                                            <p:cond delay="600"/>
                                          </p:stCondLst>
                                        </p:cTn>
                                        <p:tgtEl>
                                          <p:spTgt spid="3">
                                            <p:txEl>
                                              <p:pRg st="6" end="6"/>
                                            </p:txEl>
                                          </p:spTgt>
                                        </p:tgtEl>
                                        <p:attrNameLst>
                                          <p:attrName>xshear</p:attrName>
                                        </p:attrNameLst>
                                      </p:cBhvr>
                                    </p:anim>
                                    <p:animScale>
                                      <p:cBhvr>
                                        <p:cTn id="77" dur="200" decel="100000" autoRev="1" fill="hold">
                                          <p:stCondLst>
                                            <p:cond delay="600"/>
                                          </p:stCondLst>
                                        </p:cTn>
                                        <p:tgtEl>
                                          <p:spTgt spid="3">
                                            <p:txEl>
                                              <p:pRg st="6" end="6"/>
                                            </p:txEl>
                                          </p:spTgt>
                                        </p:tgtEl>
                                      </p:cBhvr>
                                      <p:from x="100000" y="100000"/>
                                      <p:to x="80000" y="100000"/>
                                    </p:animScale>
                                    <p:anim by="(#ppt_h/3+#ppt_w*0.1)" calcmode="lin" valueType="num">
                                      <p:cBhvr additive="sum">
                                        <p:cTn id="78"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79" fill="hold">
                      <p:stCondLst>
                        <p:cond delay="indefinite"/>
                      </p:stCondLst>
                      <p:childTnLst>
                        <p:par>
                          <p:cTn id="80" fill="hold">
                            <p:stCondLst>
                              <p:cond delay="0"/>
                            </p:stCondLst>
                            <p:childTnLst>
                              <p:par>
                                <p:cTn id="81" presetID="34" presetClass="entr" presetSubtype="0" fill="hold" grpId="0" nodeType="clickEffect">
                                  <p:stCondLst>
                                    <p:cond delay="0"/>
                                  </p:stCondLst>
                                  <p:childTnLst>
                                    <p:set>
                                      <p:cBhvr>
                                        <p:cTn id="82" dur="1" fill="hold">
                                          <p:stCondLst>
                                            <p:cond delay="0"/>
                                          </p:stCondLst>
                                        </p:cTn>
                                        <p:tgtEl>
                                          <p:spTgt spid="3">
                                            <p:txEl>
                                              <p:pRg st="7" end="7"/>
                                            </p:txEl>
                                          </p:spTgt>
                                        </p:tgtEl>
                                        <p:attrNameLst>
                                          <p:attrName>style.visibility</p:attrName>
                                        </p:attrNameLst>
                                      </p:cBhvr>
                                      <p:to>
                                        <p:strVal val="visible"/>
                                      </p:to>
                                    </p:set>
                                    <p:anim from="(-#ppt_w/2)" to="(#ppt_x)" calcmode="lin" valueType="num">
                                      <p:cBhvr>
                                        <p:cTn id="83" dur="600" fill="hold">
                                          <p:stCondLst>
                                            <p:cond delay="0"/>
                                          </p:stCondLst>
                                        </p:cTn>
                                        <p:tgtEl>
                                          <p:spTgt spid="3">
                                            <p:txEl>
                                              <p:pRg st="7" end="7"/>
                                            </p:txEl>
                                          </p:spTgt>
                                        </p:tgtEl>
                                        <p:attrNameLst>
                                          <p:attrName>ppt_x</p:attrName>
                                        </p:attrNameLst>
                                      </p:cBhvr>
                                    </p:anim>
                                    <p:anim from="0" to="-1.0" calcmode="lin" valueType="num">
                                      <p:cBhvr>
                                        <p:cTn id="84" dur="200" decel="50000" autoRev="1" fill="hold">
                                          <p:stCondLst>
                                            <p:cond delay="600"/>
                                          </p:stCondLst>
                                        </p:cTn>
                                        <p:tgtEl>
                                          <p:spTgt spid="3">
                                            <p:txEl>
                                              <p:pRg st="7" end="7"/>
                                            </p:txEl>
                                          </p:spTgt>
                                        </p:tgtEl>
                                        <p:attrNameLst>
                                          <p:attrName>xshear</p:attrName>
                                        </p:attrNameLst>
                                      </p:cBhvr>
                                    </p:anim>
                                    <p:animScale>
                                      <p:cBhvr>
                                        <p:cTn id="85" dur="200" decel="100000" autoRev="1" fill="hold">
                                          <p:stCondLst>
                                            <p:cond delay="600"/>
                                          </p:stCondLst>
                                        </p:cTn>
                                        <p:tgtEl>
                                          <p:spTgt spid="3">
                                            <p:txEl>
                                              <p:pRg st="7" end="7"/>
                                            </p:txEl>
                                          </p:spTgt>
                                        </p:tgtEl>
                                      </p:cBhvr>
                                      <p:from x="100000" y="100000"/>
                                      <p:to x="80000" y="100000"/>
                                    </p:animScale>
                                    <p:anim by="(#ppt_h/3+#ppt_w*0.1)" calcmode="lin" valueType="num">
                                      <p:cBhvr additive="sum">
                                        <p:cTn id="86" dur="200" decel="100000" autoRev="1" fill="hold">
                                          <p:stCondLst>
                                            <p:cond delay="600"/>
                                          </p:stCondLst>
                                        </p:cTn>
                                        <p:tgtEl>
                                          <p:spTgt spid="3">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أهداف التعلم</a:t>
            </a:r>
            <a:endParaRPr lang="ar-EG" dirty="0"/>
          </a:p>
        </p:txBody>
      </p:sp>
      <p:sp>
        <p:nvSpPr>
          <p:cNvPr id="3" name="عنصر نائب للمحتوى 2"/>
          <p:cNvSpPr>
            <a:spLocks noGrp="1"/>
          </p:cNvSpPr>
          <p:nvPr>
            <p:ph sz="half" idx="1"/>
          </p:nvPr>
        </p:nvSpPr>
        <p:spPr/>
        <p:txBody>
          <a:bodyPr>
            <a:noAutofit/>
          </a:bodyPr>
          <a:lstStyle/>
          <a:p>
            <a:pPr>
              <a:buNone/>
            </a:pPr>
            <a:r>
              <a:rPr lang="ar-EG" sz="3200" b="1" i="1" dirty="0" smtClean="0">
                <a:solidFill>
                  <a:srgbClr val="FFC000"/>
                </a:solidFill>
                <a:effectLst>
                  <a:outerShdw blurRad="38100" dist="38100" dir="2700000" algn="tl">
                    <a:srgbClr val="000000">
                      <a:alpha val="43137"/>
                    </a:srgbClr>
                  </a:outerShdw>
                </a:effectLst>
              </a:rPr>
              <a:t> *فوائد اللعب</a:t>
            </a:r>
          </a:p>
          <a:p>
            <a:pPr>
              <a:buNone/>
            </a:pPr>
            <a:r>
              <a:rPr lang="ar-EG" sz="3200" b="1" i="1" dirty="0" smtClean="0">
                <a:solidFill>
                  <a:srgbClr val="FFC000"/>
                </a:solidFill>
                <a:effectLst>
                  <a:outerShdw blurRad="38100" dist="38100" dir="2700000" algn="tl">
                    <a:srgbClr val="000000">
                      <a:alpha val="43137"/>
                    </a:srgbClr>
                  </a:outerShdw>
                </a:effectLst>
              </a:rPr>
              <a:t> *أنماط اللعب</a:t>
            </a:r>
          </a:p>
          <a:p>
            <a:pPr>
              <a:buNone/>
            </a:pPr>
            <a:r>
              <a:rPr lang="ar-EG" sz="3200" cap="small" dirty="0" smtClean="0">
                <a:solidFill>
                  <a:srgbClr val="FFC000"/>
                </a:solidFill>
              </a:rPr>
              <a:t>*</a:t>
            </a:r>
            <a:r>
              <a:rPr lang="ar-SA" sz="3200" b="1" i="1" cap="small" dirty="0" smtClean="0">
                <a:solidFill>
                  <a:srgbClr val="FFC000"/>
                </a:solidFill>
              </a:rPr>
              <a:t>مواصفات البيئة الداعمة</a:t>
            </a:r>
            <a:endParaRPr lang="ar-EG" sz="3200" b="1" i="1" cap="small" dirty="0" smtClean="0">
              <a:solidFill>
                <a:srgbClr val="FFC000"/>
              </a:solidFill>
              <a:effectLst>
                <a:outerShdw blurRad="38100" dist="38100" dir="2700000" algn="tl">
                  <a:srgbClr val="000000">
                    <a:alpha val="43137"/>
                  </a:srgbClr>
                </a:outerShdw>
              </a:effectLst>
            </a:endParaRPr>
          </a:p>
          <a:p>
            <a:pPr>
              <a:buNone/>
            </a:pPr>
            <a:r>
              <a:rPr lang="ar-EG" sz="3200" b="1" i="1" cap="small" dirty="0" smtClean="0">
                <a:solidFill>
                  <a:srgbClr val="FFC000"/>
                </a:solidFill>
              </a:rPr>
              <a:t>*</a:t>
            </a:r>
            <a:r>
              <a:rPr lang="ar-SA" sz="3200" b="1" i="1" cap="small" dirty="0" err="1" smtClean="0">
                <a:solidFill>
                  <a:srgbClr val="FFC000"/>
                </a:solidFill>
              </a:rPr>
              <a:t>أدوارالمعلمة</a:t>
            </a:r>
            <a:r>
              <a:rPr lang="ar-EG" sz="3200" b="1" i="1" cap="small" dirty="0" smtClean="0">
                <a:solidFill>
                  <a:srgbClr val="FFC000"/>
                </a:solidFill>
              </a:rPr>
              <a:t>:</a:t>
            </a:r>
          </a:p>
          <a:p>
            <a:pPr>
              <a:buNone/>
            </a:pPr>
            <a:r>
              <a:rPr lang="ar-EG" sz="3200" b="1" i="1" cap="small" dirty="0" smtClean="0">
                <a:solidFill>
                  <a:srgbClr val="FFC000"/>
                </a:solidFill>
              </a:rPr>
              <a:t>كمدير،كوسيط،كمخطط ،ككاتب نص</a:t>
            </a:r>
          </a:p>
          <a:p>
            <a:pPr>
              <a:buNone/>
            </a:pPr>
            <a:r>
              <a:rPr lang="ar-EG" sz="3200" b="1" i="1" dirty="0" smtClean="0">
                <a:solidFill>
                  <a:srgbClr val="FFC000"/>
                </a:solidFill>
                <a:effectLst>
                  <a:outerShdw blurRad="38100" dist="38100" dir="2700000" algn="tl">
                    <a:srgbClr val="000000">
                      <a:alpha val="43137"/>
                    </a:srgbClr>
                  </a:outerShdw>
                </a:effectLst>
              </a:rPr>
              <a:t> ممارسة عمليه لأنماط اللعب</a:t>
            </a:r>
          </a:p>
          <a:p>
            <a:pPr>
              <a:buNone/>
            </a:pPr>
            <a:endParaRPr lang="ar-EG" sz="3200" b="1" i="1" dirty="0" smtClean="0">
              <a:solidFill>
                <a:srgbClr val="FFC000"/>
              </a:solidFill>
              <a:effectLst>
                <a:outerShdw blurRad="38100" dist="38100" dir="2700000" algn="tl">
                  <a:srgbClr val="000000">
                    <a:alpha val="43137"/>
                  </a:srgbClr>
                </a:outerShdw>
              </a:effectLst>
            </a:endParaRPr>
          </a:p>
          <a:p>
            <a:pPr>
              <a:buNone/>
            </a:pPr>
            <a:endParaRPr lang="ar-EG" sz="3200" b="1" i="1" dirty="0" smtClean="0">
              <a:solidFill>
                <a:srgbClr val="FFC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a:bodyPr>
          <a:lstStyle/>
          <a:p>
            <a:r>
              <a:rPr lang="ar-EG" sz="4000" b="1" i="1" dirty="0" smtClean="0">
                <a:solidFill>
                  <a:srgbClr val="FFC000"/>
                </a:solidFill>
                <a:effectLst>
                  <a:outerShdw blurRad="38100" dist="38100" dir="2700000" algn="tl">
                    <a:srgbClr val="000000">
                      <a:alpha val="43137"/>
                    </a:srgbClr>
                  </a:outerShdw>
                </a:effectLst>
              </a:rPr>
              <a:t>أهداف </a:t>
            </a:r>
            <a:r>
              <a:rPr lang="ar-EG" sz="4000" b="1" i="1" dirty="0" smtClean="0">
                <a:solidFill>
                  <a:srgbClr val="FFC000"/>
                </a:solidFill>
                <a:effectLst>
                  <a:outerShdw blurRad="38100" dist="38100" dir="2700000" algn="tl">
                    <a:srgbClr val="000000">
                      <a:alpha val="43137"/>
                    </a:srgbClr>
                  </a:outerShdw>
                </a:effectLst>
              </a:rPr>
              <a:t> </a:t>
            </a:r>
            <a:r>
              <a:rPr lang="ar-EG" sz="4000" b="1" i="1" dirty="0" smtClean="0">
                <a:solidFill>
                  <a:srgbClr val="FFC000"/>
                </a:solidFill>
                <a:effectLst>
                  <a:outerShdw blurRad="38100" dist="38100" dir="2700000" algn="tl">
                    <a:srgbClr val="000000">
                      <a:alpha val="43137"/>
                    </a:srgbClr>
                  </a:outerShdw>
                </a:effectLst>
              </a:rPr>
              <a:t>ورشة </a:t>
            </a:r>
            <a:r>
              <a:rPr lang="ar-EG" sz="4000" b="1" i="1" dirty="0" smtClean="0">
                <a:solidFill>
                  <a:srgbClr val="FFC000"/>
                </a:solidFill>
                <a:effectLst>
                  <a:outerShdw blurRad="38100" dist="38100" dir="2700000" algn="tl">
                    <a:srgbClr val="000000">
                      <a:alpha val="43137"/>
                    </a:srgbClr>
                  </a:outerShdw>
                </a:effectLst>
              </a:rPr>
              <a:t>العمل (اليوم).........</a:t>
            </a:r>
          </a:p>
          <a:p>
            <a:pPr>
              <a:buNone/>
            </a:pPr>
            <a:r>
              <a:rPr lang="ar-EG" sz="4000" b="1" i="1" dirty="0" smtClean="0">
                <a:solidFill>
                  <a:srgbClr val="FF0000"/>
                </a:solidFill>
                <a:effectLst>
                  <a:outerShdw blurRad="38100" dist="38100" dir="2700000" algn="tl">
                    <a:srgbClr val="000000">
                      <a:alpha val="43137"/>
                    </a:srgbClr>
                  </a:outerShdw>
                </a:effectLst>
              </a:rPr>
              <a:t> التعرف </a:t>
            </a:r>
            <a:r>
              <a:rPr lang="ar-EG" sz="4000" b="1" i="1" dirty="0" smtClean="0">
                <a:solidFill>
                  <a:srgbClr val="FF0000"/>
                </a:solidFill>
                <a:effectLst>
                  <a:outerShdw blurRad="38100" dist="38100" dir="2700000" algn="tl">
                    <a:srgbClr val="000000">
                      <a:alpha val="43137"/>
                    </a:srgbClr>
                  </a:outerShdw>
                </a:effectLst>
              </a:rPr>
              <a:t>على </a:t>
            </a:r>
            <a:r>
              <a:rPr lang="ar-EG" sz="4000" b="1" i="1" dirty="0" smtClean="0">
                <a:solidFill>
                  <a:srgbClr val="FF0000"/>
                </a:solidFill>
                <a:effectLst>
                  <a:outerShdw blurRad="38100" dist="38100" dir="2700000" algn="tl">
                    <a:srgbClr val="000000">
                      <a:alpha val="43137"/>
                    </a:srgbClr>
                  </a:outerShdw>
                </a:effectLst>
              </a:rPr>
              <a:t>:</a:t>
            </a:r>
          </a:p>
          <a:p>
            <a:pPr>
              <a:buNone/>
            </a:pPr>
            <a:r>
              <a:rPr lang="ar-EG" sz="4000" b="1" i="1" dirty="0" smtClean="0">
                <a:solidFill>
                  <a:srgbClr val="FFC000"/>
                </a:solidFill>
                <a:effectLst>
                  <a:outerShdw blurRad="38100" dist="38100" dir="2700000" algn="tl">
                    <a:srgbClr val="000000">
                      <a:alpha val="43137"/>
                    </a:srgbClr>
                  </a:outerShdw>
                </a:effectLst>
              </a:rPr>
              <a:t> </a:t>
            </a:r>
            <a:r>
              <a:rPr lang="ar-EG" sz="4000" b="1" i="1" dirty="0" smtClean="0">
                <a:solidFill>
                  <a:srgbClr val="FFC000"/>
                </a:solidFill>
                <a:effectLst>
                  <a:outerShdw blurRad="38100" dist="38100" dir="2700000" algn="tl">
                    <a:srgbClr val="000000">
                      <a:alpha val="43137"/>
                    </a:srgbClr>
                  </a:outerShdw>
                </a:effectLst>
              </a:rPr>
              <a:t>*</a:t>
            </a:r>
            <a:r>
              <a:rPr lang="ar-EG" sz="4000" b="1" i="1" dirty="0" err="1" smtClean="0">
                <a:solidFill>
                  <a:srgbClr val="FFC000"/>
                </a:solidFill>
                <a:effectLst>
                  <a:outerShdw blurRad="38100" dist="38100" dir="2700000" algn="tl">
                    <a:srgbClr val="000000">
                      <a:alpha val="43137"/>
                    </a:srgbClr>
                  </a:outerShdw>
                </a:effectLst>
              </a:rPr>
              <a:t>ماينبغى</a:t>
            </a:r>
            <a:r>
              <a:rPr lang="ar-EG" sz="4000" b="1" i="1" dirty="0" smtClean="0">
                <a:solidFill>
                  <a:srgbClr val="FFC000"/>
                </a:solidFill>
                <a:effectLst>
                  <a:outerShdw blurRad="38100" dist="38100" dir="2700000" algn="tl">
                    <a:srgbClr val="000000">
                      <a:alpha val="43137"/>
                    </a:srgbClr>
                  </a:outerShdw>
                </a:effectLst>
              </a:rPr>
              <a:t> </a:t>
            </a:r>
            <a:r>
              <a:rPr lang="ar-EG" sz="4000" b="1" i="1" dirty="0" smtClean="0">
                <a:solidFill>
                  <a:srgbClr val="FFC000"/>
                </a:solidFill>
                <a:effectLst>
                  <a:outerShdw blurRad="38100" dist="38100" dir="2700000" algn="tl">
                    <a:srgbClr val="000000">
                      <a:alpha val="43137"/>
                    </a:srgbClr>
                  </a:outerShdw>
                </a:effectLst>
              </a:rPr>
              <a:t>أن يتعلمه الأطفال </a:t>
            </a:r>
            <a:r>
              <a:rPr lang="ar-EG" sz="4000" b="1" i="1" dirty="0" err="1" smtClean="0">
                <a:solidFill>
                  <a:srgbClr val="FFC000"/>
                </a:solidFill>
                <a:effectLst>
                  <a:outerShdw blurRad="38100" dist="38100" dir="2700000" algn="tl">
                    <a:srgbClr val="000000">
                      <a:alpha val="43137"/>
                    </a:srgbClr>
                  </a:outerShdw>
                </a:effectLst>
              </a:rPr>
              <a:t>بالروضه</a:t>
            </a:r>
            <a:endParaRPr lang="ar-EG" sz="4000" b="1" i="1" dirty="0" smtClean="0">
              <a:solidFill>
                <a:srgbClr val="FFC000"/>
              </a:solidFill>
              <a:effectLst>
                <a:outerShdw blurRad="38100" dist="38100" dir="2700000" algn="tl">
                  <a:srgbClr val="000000">
                    <a:alpha val="43137"/>
                  </a:srgbClr>
                </a:outerShdw>
              </a:effectLst>
            </a:endParaRPr>
          </a:p>
          <a:p>
            <a:pPr>
              <a:buNone/>
            </a:pPr>
            <a:r>
              <a:rPr lang="ar-EG" sz="4000" b="1" i="1" dirty="0" smtClean="0">
                <a:solidFill>
                  <a:srgbClr val="FFC000"/>
                </a:solidFill>
                <a:effectLst>
                  <a:outerShdw blurRad="38100" dist="38100" dir="2700000" algn="tl">
                    <a:srgbClr val="000000">
                      <a:alpha val="43137"/>
                    </a:srgbClr>
                  </a:outerShdw>
                </a:effectLst>
              </a:rPr>
              <a:t> *مفهوم اللعب،</a:t>
            </a:r>
            <a:r>
              <a:rPr lang="ar-EG" sz="4000" b="1" i="1" dirty="0" err="1" smtClean="0">
                <a:solidFill>
                  <a:srgbClr val="FFC000"/>
                </a:solidFill>
                <a:effectLst>
                  <a:outerShdw blurRad="38100" dist="38100" dir="2700000" algn="tl">
                    <a:srgbClr val="000000">
                      <a:alpha val="43137"/>
                    </a:srgbClr>
                  </a:outerShdw>
                </a:effectLst>
              </a:rPr>
              <a:t>أهميتة</a:t>
            </a:r>
            <a:endParaRPr lang="ar-EG" sz="4000" b="1" i="1" dirty="0" smtClean="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Scale>
                                      <p:cBhvr>
                                        <p:cTn id="14"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0" end="0"/>
                                            </p:txEl>
                                          </p:spTgt>
                                        </p:tgtEl>
                                        <p:attrNameLst>
                                          <p:attrName>ppt_x</p:attrName>
                                          <p:attrName>ppt_y</p:attrName>
                                        </p:attrNameLst>
                                      </p:cBhvr>
                                    </p:animMotion>
                                    <p:animEffect transition="in" filter="fade">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Scale>
                                      <p:cBhvr>
                                        <p:cTn id="21"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1" end="1"/>
                                            </p:txEl>
                                          </p:spTgt>
                                        </p:tgtEl>
                                        <p:attrNameLst>
                                          <p:attrName>ppt_x</p:attrName>
                                          <p:attrName>ppt_y</p:attrName>
                                        </p:attrNameLst>
                                      </p:cBhvr>
                                    </p:animMotion>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Scale>
                                      <p:cBhvr>
                                        <p:cTn id="28"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2" end="2"/>
                                            </p:txEl>
                                          </p:spTgt>
                                        </p:tgtEl>
                                        <p:attrNameLst>
                                          <p:attrName>ppt_x</p:attrName>
                                          <p:attrName>ppt_y</p:attrName>
                                        </p:attrNameLst>
                                      </p:cBhvr>
                                    </p:animMotion>
                                    <p:animEffect transition="in" filter="fade">
                                      <p:cBhvr>
                                        <p:cTn id="30" dur="1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Scale>
                                      <p:cBhvr>
                                        <p:cTn id="35"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
                                            <p:txEl>
                                              <p:pRg st="3" end="3"/>
                                            </p:txEl>
                                          </p:spTgt>
                                        </p:tgtEl>
                                        <p:attrNameLst>
                                          <p:attrName>ppt_x</p:attrName>
                                          <p:attrName>ppt_y</p:attrName>
                                        </p:attrNameLst>
                                      </p:cBhvr>
                                    </p:animMotion>
                                    <p:animEffect transition="in" filter="fade">
                                      <p:cBhvr>
                                        <p:cTn id="37" dur="10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4" presetClass="entr" presetSubtype="0"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 from="(-#ppt_w/2)" to="(#ppt_x)" calcmode="lin" valueType="num">
                                      <p:cBhvr>
                                        <p:cTn id="42" dur="600" fill="hold">
                                          <p:stCondLst>
                                            <p:cond delay="0"/>
                                          </p:stCondLst>
                                        </p:cTn>
                                        <p:tgtEl>
                                          <p:spTgt spid="3">
                                            <p:txEl>
                                              <p:pRg st="0" end="0"/>
                                            </p:txEl>
                                          </p:spTgt>
                                        </p:tgtEl>
                                        <p:attrNameLst>
                                          <p:attrName>ppt_x</p:attrName>
                                        </p:attrNameLst>
                                      </p:cBhvr>
                                    </p:anim>
                                    <p:anim from="0" to="-1.0" calcmode="lin" valueType="num">
                                      <p:cBhvr>
                                        <p:cTn id="43" dur="200" decel="50000" autoRev="1" fill="hold">
                                          <p:stCondLst>
                                            <p:cond delay="600"/>
                                          </p:stCondLst>
                                        </p:cTn>
                                        <p:tgtEl>
                                          <p:spTgt spid="3">
                                            <p:txEl>
                                              <p:pRg st="0" end="0"/>
                                            </p:txEl>
                                          </p:spTgt>
                                        </p:tgtEl>
                                        <p:attrNameLst>
                                          <p:attrName>xshear</p:attrName>
                                        </p:attrNameLst>
                                      </p:cBhvr>
                                    </p:anim>
                                    <p:animScale>
                                      <p:cBhvr>
                                        <p:cTn id="44" dur="200" decel="100000" autoRev="1" fill="hold">
                                          <p:stCondLst>
                                            <p:cond delay="600"/>
                                          </p:stCondLst>
                                        </p:cTn>
                                        <p:tgtEl>
                                          <p:spTgt spid="3">
                                            <p:txEl>
                                              <p:pRg st="0" end="0"/>
                                            </p:txEl>
                                          </p:spTgt>
                                        </p:tgtEl>
                                      </p:cBhvr>
                                      <p:from x="100000" y="100000"/>
                                      <p:to x="80000" y="100000"/>
                                    </p:animScale>
                                    <p:anim by="(#ppt_h/3+#ppt_w*0.1)" calcmode="lin" valueType="num">
                                      <p:cBhvr additive="sum">
                                        <p:cTn id="45"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46" fill="hold">
                      <p:stCondLst>
                        <p:cond delay="indefinite"/>
                      </p:stCondLst>
                      <p:childTnLst>
                        <p:par>
                          <p:cTn id="47" fill="hold">
                            <p:stCondLst>
                              <p:cond delay="0"/>
                            </p:stCondLst>
                            <p:childTnLst>
                              <p:par>
                                <p:cTn id="48" presetID="34" presetClass="entr" presetSubtype="0" fill="hold" grpId="0" nodeType="clickEffect">
                                  <p:stCondLst>
                                    <p:cond delay="0"/>
                                  </p:stCondLst>
                                  <p:childTnLst>
                                    <p:set>
                                      <p:cBhvr>
                                        <p:cTn id="49" dur="1" fill="hold">
                                          <p:stCondLst>
                                            <p:cond delay="0"/>
                                          </p:stCondLst>
                                        </p:cTn>
                                        <p:tgtEl>
                                          <p:spTgt spid="3">
                                            <p:txEl>
                                              <p:pRg st="1" end="1"/>
                                            </p:txEl>
                                          </p:spTgt>
                                        </p:tgtEl>
                                        <p:attrNameLst>
                                          <p:attrName>style.visibility</p:attrName>
                                        </p:attrNameLst>
                                      </p:cBhvr>
                                      <p:to>
                                        <p:strVal val="visible"/>
                                      </p:to>
                                    </p:set>
                                    <p:anim from="(-#ppt_w/2)" to="(#ppt_x)" calcmode="lin" valueType="num">
                                      <p:cBhvr>
                                        <p:cTn id="50" dur="600" fill="hold">
                                          <p:stCondLst>
                                            <p:cond delay="0"/>
                                          </p:stCondLst>
                                        </p:cTn>
                                        <p:tgtEl>
                                          <p:spTgt spid="3">
                                            <p:txEl>
                                              <p:pRg st="1" end="1"/>
                                            </p:txEl>
                                          </p:spTgt>
                                        </p:tgtEl>
                                        <p:attrNameLst>
                                          <p:attrName>ppt_x</p:attrName>
                                        </p:attrNameLst>
                                      </p:cBhvr>
                                    </p:anim>
                                    <p:anim from="0" to="-1.0" calcmode="lin" valueType="num">
                                      <p:cBhvr>
                                        <p:cTn id="51" dur="200" decel="50000" autoRev="1" fill="hold">
                                          <p:stCondLst>
                                            <p:cond delay="600"/>
                                          </p:stCondLst>
                                        </p:cTn>
                                        <p:tgtEl>
                                          <p:spTgt spid="3">
                                            <p:txEl>
                                              <p:pRg st="1" end="1"/>
                                            </p:txEl>
                                          </p:spTgt>
                                        </p:tgtEl>
                                        <p:attrNameLst>
                                          <p:attrName>xshear</p:attrName>
                                        </p:attrNameLst>
                                      </p:cBhvr>
                                    </p:anim>
                                    <p:animScale>
                                      <p:cBhvr>
                                        <p:cTn id="52" dur="200" decel="100000" autoRev="1" fill="hold">
                                          <p:stCondLst>
                                            <p:cond delay="600"/>
                                          </p:stCondLst>
                                        </p:cTn>
                                        <p:tgtEl>
                                          <p:spTgt spid="3">
                                            <p:txEl>
                                              <p:pRg st="1" end="1"/>
                                            </p:txEl>
                                          </p:spTgt>
                                        </p:tgtEl>
                                      </p:cBhvr>
                                      <p:from x="100000" y="100000"/>
                                      <p:to x="80000" y="100000"/>
                                    </p:animScale>
                                    <p:anim by="(#ppt_h/3+#ppt_w*0.1)" calcmode="lin" valueType="num">
                                      <p:cBhvr additive="sum">
                                        <p:cTn id="53"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54" fill="hold">
                      <p:stCondLst>
                        <p:cond delay="indefinite"/>
                      </p:stCondLst>
                      <p:childTnLst>
                        <p:par>
                          <p:cTn id="55" fill="hold">
                            <p:stCondLst>
                              <p:cond delay="0"/>
                            </p:stCondLst>
                            <p:childTnLst>
                              <p:par>
                                <p:cTn id="56" presetID="34" presetClass="entr" presetSubtype="0" fill="hold" grpId="0" nodeType="clickEffect">
                                  <p:stCondLst>
                                    <p:cond delay="0"/>
                                  </p:stCondLst>
                                  <p:childTnLst>
                                    <p:set>
                                      <p:cBhvr>
                                        <p:cTn id="57" dur="1" fill="hold">
                                          <p:stCondLst>
                                            <p:cond delay="0"/>
                                          </p:stCondLst>
                                        </p:cTn>
                                        <p:tgtEl>
                                          <p:spTgt spid="3">
                                            <p:txEl>
                                              <p:pRg st="2" end="2"/>
                                            </p:txEl>
                                          </p:spTgt>
                                        </p:tgtEl>
                                        <p:attrNameLst>
                                          <p:attrName>style.visibility</p:attrName>
                                        </p:attrNameLst>
                                      </p:cBhvr>
                                      <p:to>
                                        <p:strVal val="visible"/>
                                      </p:to>
                                    </p:set>
                                    <p:anim from="(-#ppt_w/2)" to="(#ppt_x)" calcmode="lin" valueType="num">
                                      <p:cBhvr>
                                        <p:cTn id="58" dur="600" fill="hold">
                                          <p:stCondLst>
                                            <p:cond delay="0"/>
                                          </p:stCondLst>
                                        </p:cTn>
                                        <p:tgtEl>
                                          <p:spTgt spid="3">
                                            <p:txEl>
                                              <p:pRg st="2" end="2"/>
                                            </p:txEl>
                                          </p:spTgt>
                                        </p:tgtEl>
                                        <p:attrNameLst>
                                          <p:attrName>ppt_x</p:attrName>
                                        </p:attrNameLst>
                                      </p:cBhvr>
                                    </p:anim>
                                    <p:anim from="0" to="-1.0" calcmode="lin" valueType="num">
                                      <p:cBhvr>
                                        <p:cTn id="59" dur="200" decel="50000" autoRev="1" fill="hold">
                                          <p:stCondLst>
                                            <p:cond delay="600"/>
                                          </p:stCondLst>
                                        </p:cTn>
                                        <p:tgtEl>
                                          <p:spTgt spid="3">
                                            <p:txEl>
                                              <p:pRg st="2" end="2"/>
                                            </p:txEl>
                                          </p:spTgt>
                                        </p:tgtEl>
                                        <p:attrNameLst>
                                          <p:attrName>xshear</p:attrName>
                                        </p:attrNameLst>
                                      </p:cBhvr>
                                    </p:anim>
                                    <p:animScale>
                                      <p:cBhvr>
                                        <p:cTn id="60" dur="200" decel="100000" autoRev="1" fill="hold">
                                          <p:stCondLst>
                                            <p:cond delay="600"/>
                                          </p:stCondLst>
                                        </p:cTn>
                                        <p:tgtEl>
                                          <p:spTgt spid="3">
                                            <p:txEl>
                                              <p:pRg st="2" end="2"/>
                                            </p:txEl>
                                          </p:spTgt>
                                        </p:tgtEl>
                                      </p:cBhvr>
                                      <p:from x="100000" y="100000"/>
                                      <p:to x="80000" y="100000"/>
                                    </p:animScale>
                                    <p:anim by="(#ppt_h/3+#ppt_w*0.1)" calcmode="lin" valueType="num">
                                      <p:cBhvr additive="sum">
                                        <p:cTn id="61"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62" fill="hold">
                      <p:stCondLst>
                        <p:cond delay="indefinite"/>
                      </p:stCondLst>
                      <p:childTnLst>
                        <p:par>
                          <p:cTn id="63" fill="hold">
                            <p:stCondLst>
                              <p:cond delay="0"/>
                            </p:stCondLst>
                            <p:childTnLst>
                              <p:par>
                                <p:cTn id="64" presetID="34" presetClass="entr" presetSubtype="0" fill="hold" grpId="0"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 from="(-#ppt_w/2)" to="(#ppt_x)" calcmode="lin" valueType="num">
                                      <p:cBhvr>
                                        <p:cTn id="66" dur="600" fill="hold">
                                          <p:stCondLst>
                                            <p:cond delay="0"/>
                                          </p:stCondLst>
                                        </p:cTn>
                                        <p:tgtEl>
                                          <p:spTgt spid="3">
                                            <p:txEl>
                                              <p:pRg st="3" end="3"/>
                                            </p:txEl>
                                          </p:spTgt>
                                        </p:tgtEl>
                                        <p:attrNameLst>
                                          <p:attrName>ppt_x</p:attrName>
                                        </p:attrNameLst>
                                      </p:cBhvr>
                                    </p:anim>
                                    <p:anim from="0" to="-1.0" calcmode="lin" valueType="num">
                                      <p:cBhvr>
                                        <p:cTn id="67" dur="200" decel="50000" autoRev="1" fill="hold">
                                          <p:stCondLst>
                                            <p:cond delay="600"/>
                                          </p:stCondLst>
                                        </p:cTn>
                                        <p:tgtEl>
                                          <p:spTgt spid="3">
                                            <p:txEl>
                                              <p:pRg st="3" end="3"/>
                                            </p:txEl>
                                          </p:spTgt>
                                        </p:tgtEl>
                                        <p:attrNameLst>
                                          <p:attrName>xshear</p:attrName>
                                        </p:attrNameLst>
                                      </p:cBhvr>
                                    </p:anim>
                                    <p:animScale>
                                      <p:cBhvr>
                                        <p:cTn id="68" dur="200" decel="100000" autoRev="1" fill="hold">
                                          <p:stCondLst>
                                            <p:cond delay="600"/>
                                          </p:stCondLst>
                                        </p:cTn>
                                        <p:tgtEl>
                                          <p:spTgt spid="3">
                                            <p:txEl>
                                              <p:pRg st="3" end="3"/>
                                            </p:txEl>
                                          </p:spTgt>
                                        </p:tgtEl>
                                      </p:cBhvr>
                                      <p:from x="100000" y="100000"/>
                                      <p:to x="80000" y="100000"/>
                                    </p:animScale>
                                    <p:anim by="(#ppt_h/3+#ppt_w*0.1)" calcmode="lin" valueType="num">
                                      <p:cBhvr additive="sum">
                                        <p:cTn id="69"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70" fill="hold">
                      <p:stCondLst>
                        <p:cond delay="indefinite"/>
                      </p:stCondLst>
                      <p:childTnLst>
                        <p:par>
                          <p:cTn id="71" fill="hold">
                            <p:stCondLst>
                              <p:cond delay="0"/>
                            </p:stCondLst>
                            <p:childTnLst>
                              <p:par>
                                <p:cTn id="72" presetID="34" presetClass="entr" presetSubtype="0" fill="hold" grpId="0" nodeType="clickEffect">
                                  <p:stCondLst>
                                    <p:cond delay="0"/>
                                  </p:stCondLst>
                                  <p:childTnLst>
                                    <p:set>
                                      <p:cBhvr>
                                        <p:cTn id="73" dur="1" fill="hold">
                                          <p:stCondLst>
                                            <p:cond delay="0"/>
                                          </p:stCondLst>
                                        </p:cTn>
                                        <p:tgtEl>
                                          <p:spTgt spid="3">
                                            <p:txEl>
                                              <p:pRg st="4" end="4"/>
                                            </p:txEl>
                                          </p:spTgt>
                                        </p:tgtEl>
                                        <p:attrNameLst>
                                          <p:attrName>style.visibility</p:attrName>
                                        </p:attrNameLst>
                                      </p:cBhvr>
                                      <p:to>
                                        <p:strVal val="visible"/>
                                      </p:to>
                                    </p:set>
                                    <p:anim from="(-#ppt_w/2)" to="(#ppt_x)" calcmode="lin" valueType="num">
                                      <p:cBhvr>
                                        <p:cTn id="74" dur="600" fill="hold">
                                          <p:stCondLst>
                                            <p:cond delay="0"/>
                                          </p:stCondLst>
                                        </p:cTn>
                                        <p:tgtEl>
                                          <p:spTgt spid="3">
                                            <p:txEl>
                                              <p:pRg st="4" end="4"/>
                                            </p:txEl>
                                          </p:spTgt>
                                        </p:tgtEl>
                                        <p:attrNameLst>
                                          <p:attrName>ppt_x</p:attrName>
                                        </p:attrNameLst>
                                      </p:cBhvr>
                                    </p:anim>
                                    <p:anim from="0" to="-1.0" calcmode="lin" valueType="num">
                                      <p:cBhvr>
                                        <p:cTn id="75" dur="200" decel="50000" autoRev="1" fill="hold">
                                          <p:stCondLst>
                                            <p:cond delay="600"/>
                                          </p:stCondLst>
                                        </p:cTn>
                                        <p:tgtEl>
                                          <p:spTgt spid="3">
                                            <p:txEl>
                                              <p:pRg st="4" end="4"/>
                                            </p:txEl>
                                          </p:spTgt>
                                        </p:tgtEl>
                                        <p:attrNameLst>
                                          <p:attrName>xshear</p:attrName>
                                        </p:attrNameLst>
                                      </p:cBhvr>
                                    </p:anim>
                                    <p:animScale>
                                      <p:cBhvr>
                                        <p:cTn id="76" dur="200" decel="100000" autoRev="1" fill="hold">
                                          <p:stCondLst>
                                            <p:cond delay="600"/>
                                          </p:stCondLst>
                                        </p:cTn>
                                        <p:tgtEl>
                                          <p:spTgt spid="3">
                                            <p:txEl>
                                              <p:pRg st="4" end="4"/>
                                            </p:txEl>
                                          </p:spTgt>
                                        </p:tgtEl>
                                      </p:cBhvr>
                                      <p:from x="100000" y="100000"/>
                                      <p:to x="80000" y="100000"/>
                                    </p:animScale>
                                    <p:anim by="(#ppt_h/3+#ppt_w*0.1)" calcmode="lin" valueType="num">
                                      <p:cBhvr additive="sum">
                                        <p:cTn id="77"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78" fill="hold">
                      <p:stCondLst>
                        <p:cond delay="indefinite"/>
                      </p:stCondLst>
                      <p:childTnLst>
                        <p:par>
                          <p:cTn id="79" fill="hold">
                            <p:stCondLst>
                              <p:cond delay="0"/>
                            </p:stCondLst>
                            <p:childTnLst>
                              <p:par>
                                <p:cTn id="80" presetID="34" presetClass="entr" presetSubtype="0" fill="hold" grpId="0" nodeType="clickEffect">
                                  <p:stCondLst>
                                    <p:cond delay="0"/>
                                  </p:stCondLst>
                                  <p:childTnLst>
                                    <p:set>
                                      <p:cBhvr>
                                        <p:cTn id="81" dur="1" fill="hold">
                                          <p:stCondLst>
                                            <p:cond delay="0"/>
                                          </p:stCondLst>
                                        </p:cTn>
                                        <p:tgtEl>
                                          <p:spTgt spid="3">
                                            <p:txEl>
                                              <p:pRg st="5" end="5"/>
                                            </p:txEl>
                                          </p:spTgt>
                                        </p:tgtEl>
                                        <p:attrNameLst>
                                          <p:attrName>style.visibility</p:attrName>
                                        </p:attrNameLst>
                                      </p:cBhvr>
                                      <p:to>
                                        <p:strVal val="visible"/>
                                      </p:to>
                                    </p:set>
                                    <p:anim from="(-#ppt_w/2)" to="(#ppt_x)" calcmode="lin" valueType="num">
                                      <p:cBhvr>
                                        <p:cTn id="82" dur="600" fill="hold">
                                          <p:stCondLst>
                                            <p:cond delay="0"/>
                                          </p:stCondLst>
                                        </p:cTn>
                                        <p:tgtEl>
                                          <p:spTgt spid="3">
                                            <p:txEl>
                                              <p:pRg st="5" end="5"/>
                                            </p:txEl>
                                          </p:spTgt>
                                        </p:tgtEl>
                                        <p:attrNameLst>
                                          <p:attrName>ppt_x</p:attrName>
                                        </p:attrNameLst>
                                      </p:cBhvr>
                                    </p:anim>
                                    <p:anim from="0" to="-1.0" calcmode="lin" valueType="num">
                                      <p:cBhvr>
                                        <p:cTn id="83" dur="200" decel="50000" autoRev="1" fill="hold">
                                          <p:stCondLst>
                                            <p:cond delay="600"/>
                                          </p:stCondLst>
                                        </p:cTn>
                                        <p:tgtEl>
                                          <p:spTgt spid="3">
                                            <p:txEl>
                                              <p:pRg st="5" end="5"/>
                                            </p:txEl>
                                          </p:spTgt>
                                        </p:tgtEl>
                                        <p:attrNameLst>
                                          <p:attrName>xshear</p:attrName>
                                        </p:attrNameLst>
                                      </p:cBhvr>
                                    </p:anim>
                                    <p:animScale>
                                      <p:cBhvr>
                                        <p:cTn id="84" dur="200" decel="100000" autoRev="1" fill="hold">
                                          <p:stCondLst>
                                            <p:cond delay="600"/>
                                          </p:stCondLst>
                                        </p:cTn>
                                        <p:tgtEl>
                                          <p:spTgt spid="3">
                                            <p:txEl>
                                              <p:pRg st="5" end="5"/>
                                            </p:txEl>
                                          </p:spTgt>
                                        </p:tgtEl>
                                      </p:cBhvr>
                                      <p:from x="100000" y="100000"/>
                                      <p:to x="80000" y="100000"/>
                                    </p:animScale>
                                    <p:anim by="(#ppt_h/3+#ppt_w*0.1)" calcmode="lin" valueType="num">
                                      <p:cBhvr additive="sum">
                                        <p:cTn id="85" dur="200" decel="100000" autoRev="1" fill="hold">
                                          <p:stCondLst>
                                            <p:cond delay="600"/>
                                          </p:stCondLst>
                                        </p:cTn>
                                        <p:tgtEl>
                                          <p:spTgt spid="3">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571480"/>
            <a:ext cx="7772400" cy="2857520"/>
          </a:xfrm>
        </p:spPr>
        <p:txBody>
          <a:bodyPr>
            <a:normAutofit fontScale="90000"/>
          </a:bodyPr>
          <a:lstStyle/>
          <a:p>
            <a:r>
              <a:rPr lang="ar-SA" sz="4000" dirty="0"/>
              <a:t>نشاط رقم ( 2 )</a:t>
            </a:r>
            <a:r>
              <a:rPr lang="en-US" sz="4000" dirty="0"/>
              <a:t/>
            </a:r>
            <a:br>
              <a:rPr lang="en-US" sz="4000" dirty="0"/>
            </a:br>
            <a:r>
              <a:rPr lang="ar-EG" sz="4000" dirty="0" smtClean="0"/>
              <a:t>نواتج تعلم الأطفال</a:t>
            </a:r>
            <a:br>
              <a:rPr lang="ar-EG" sz="4000" dirty="0" smtClean="0"/>
            </a:br>
            <a:r>
              <a:rPr lang="ar-EG" sz="4000" dirty="0"/>
              <a:t> </a:t>
            </a:r>
            <a:r>
              <a:rPr lang="ar-EG" sz="4000" dirty="0" smtClean="0"/>
              <a:t>      ( </a:t>
            </a:r>
            <a:r>
              <a:rPr lang="ar-EG" sz="4000" dirty="0"/>
              <a:t>ما ينبغي أن يتعلمه الأطفال )</a:t>
            </a:r>
            <a:r>
              <a:rPr lang="ar-EG" dirty="0"/>
              <a:t>	          	</a:t>
            </a:r>
            <a:r>
              <a:rPr lang="en-US" dirty="0"/>
              <a:t/>
            </a:r>
            <a:br>
              <a:rPr lang="en-US" dirty="0"/>
            </a:br>
            <a:endParaRPr lang="ar-EG" dirty="0"/>
          </a:p>
        </p:txBody>
      </p:sp>
      <p:sp>
        <p:nvSpPr>
          <p:cNvPr id="3" name="عنوان فرعي 2"/>
          <p:cNvSpPr>
            <a:spLocks noGrp="1"/>
          </p:cNvSpPr>
          <p:nvPr>
            <p:ph type="subTitle" idx="1"/>
          </p:nvPr>
        </p:nvSpPr>
        <p:spPr>
          <a:xfrm>
            <a:off x="1071538" y="4500570"/>
            <a:ext cx="7258056" cy="1714512"/>
          </a:xfrm>
        </p:spPr>
        <p:txBody>
          <a:bodyPr>
            <a:noAutofit/>
          </a:bodyPr>
          <a:lstStyle/>
          <a:p>
            <a:r>
              <a:rPr lang="ar-EG" sz="5400" b="1" i="1" dirty="0" smtClean="0">
                <a:solidFill>
                  <a:srgbClr val="FFC000"/>
                </a:solidFill>
                <a:effectLst>
                  <a:outerShdw blurRad="38100" dist="38100" dir="2700000" algn="tl">
                    <a:srgbClr val="000000">
                      <a:alpha val="43137"/>
                    </a:srgbClr>
                  </a:outerShdw>
                </a:effectLst>
              </a:rPr>
              <a:t>ماذا يتعلم الأطفال داخل </a:t>
            </a:r>
            <a:r>
              <a:rPr lang="ar-EG" sz="5400" b="1" i="1" dirty="0" err="1" smtClean="0">
                <a:solidFill>
                  <a:srgbClr val="FFC000"/>
                </a:solidFill>
                <a:effectLst>
                  <a:outerShdw blurRad="38100" dist="38100" dir="2700000" algn="tl">
                    <a:srgbClr val="000000">
                      <a:alpha val="43137"/>
                    </a:srgbClr>
                  </a:outerShdw>
                </a:effectLst>
              </a:rPr>
              <a:t>الروضه</a:t>
            </a:r>
            <a:r>
              <a:rPr lang="ar-EG" sz="5400" b="1" i="1" dirty="0" smtClean="0">
                <a:solidFill>
                  <a:srgbClr val="FFC000"/>
                </a:solidFill>
                <a:effectLst>
                  <a:outerShdw blurRad="38100" dist="38100" dir="2700000" algn="tl">
                    <a:srgbClr val="000000">
                      <a:alpha val="43137"/>
                    </a:srgbClr>
                  </a:outerShdw>
                </a:effectLst>
              </a:rPr>
              <a:t>؟</a:t>
            </a:r>
            <a:endParaRPr lang="ar-EG" sz="5400" b="1" i="1"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928662" y="428604"/>
            <a:ext cx="7000924" cy="6072230"/>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3200" b="1" i="0" u="none" strike="noStrike" cap="none" normalizeH="0" baseline="0" dirty="0" err="1" smtClean="0">
                <a:ln>
                  <a:noFill/>
                </a:ln>
                <a:solidFill>
                  <a:srgbClr val="0000FF"/>
                </a:solidFill>
                <a:effectLst/>
                <a:latin typeface="Arial" pitchFamily="34" charset="0"/>
                <a:cs typeface="Arial" pitchFamily="34" charset="0"/>
              </a:rPr>
              <a:t>ينبغى</a:t>
            </a:r>
            <a:r>
              <a:rPr kumimoji="0" lang="ar-EG" sz="3200" b="1" i="0" u="none" strike="noStrike" cap="none" normalizeH="0" dirty="0" smtClean="0">
                <a:ln>
                  <a:noFill/>
                </a:ln>
                <a:solidFill>
                  <a:srgbClr val="0000FF"/>
                </a:solidFill>
                <a:effectLst/>
                <a:latin typeface="Arial" pitchFamily="34" charset="0"/>
                <a:cs typeface="Arial" pitchFamily="34" charset="0"/>
              </a:rPr>
              <a:t> أن يتعلم الأطفال </a:t>
            </a:r>
            <a:r>
              <a:rPr kumimoji="0" lang="ar-EG" sz="3200" b="1" i="0" u="none" strike="noStrike" cap="none" normalizeH="0" dirty="0" err="1" smtClean="0">
                <a:ln>
                  <a:noFill/>
                </a:ln>
                <a:solidFill>
                  <a:srgbClr val="0000FF"/>
                </a:solidFill>
                <a:effectLst/>
                <a:latin typeface="Arial" pitchFamily="34" charset="0"/>
                <a:cs typeface="Arial" pitchFamily="34" charset="0"/>
              </a:rPr>
              <a:t>فى</a:t>
            </a:r>
            <a:r>
              <a:rPr kumimoji="0" lang="ar-EG" sz="3200" b="1" i="0" u="none" strike="noStrike" cap="none" normalizeH="0" dirty="0" smtClean="0">
                <a:ln>
                  <a:noFill/>
                </a:ln>
                <a:solidFill>
                  <a:srgbClr val="0000FF"/>
                </a:solidFill>
                <a:effectLst/>
                <a:latin typeface="Arial" pitchFamily="34" charset="0"/>
                <a:cs typeface="Arial" pitchFamily="34" charset="0"/>
              </a:rPr>
              <a:t> </a:t>
            </a:r>
            <a:r>
              <a:rPr kumimoji="0" lang="ar-EG" sz="3200" b="1" i="0" u="none" strike="noStrike" cap="none" normalizeH="0" dirty="0" err="1" smtClean="0">
                <a:ln>
                  <a:noFill/>
                </a:ln>
                <a:solidFill>
                  <a:srgbClr val="0000FF"/>
                </a:solidFill>
                <a:effectLst/>
                <a:latin typeface="Arial" pitchFamily="34" charset="0"/>
                <a:cs typeface="Arial" pitchFamily="34" charset="0"/>
              </a:rPr>
              <a:t>الروضه</a:t>
            </a:r>
            <a:r>
              <a:rPr kumimoji="0" lang="ar-EG" sz="3200" b="1" i="0" u="none" strike="noStrike" cap="none" normalizeH="0" dirty="0" smtClean="0">
                <a:ln>
                  <a:noFill/>
                </a:ln>
                <a:solidFill>
                  <a:srgbClr val="0000FF"/>
                </a:solidFill>
                <a:effectLst/>
                <a:latin typeface="Arial" pitchFamily="34" charset="0"/>
                <a:cs typeface="Arial" pitchFamily="34" charset="0"/>
              </a:rPr>
              <a:t> ما </a:t>
            </a:r>
            <a:r>
              <a:rPr kumimoji="0" lang="ar-EG" sz="3200" b="1" i="0" u="none" strike="noStrike" cap="none" normalizeH="0" dirty="0" err="1" smtClean="0">
                <a:ln>
                  <a:noFill/>
                </a:ln>
                <a:solidFill>
                  <a:srgbClr val="0000FF"/>
                </a:solidFill>
                <a:effectLst/>
                <a:latin typeface="Arial" pitchFamily="34" charset="0"/>
                <a:cs typeface="Arial" pitchFamily="34" charset="0"/>
              </a:rPr>
              <a:t>يلى</a:t>
            </a:r>
            <a:r>
              <a:rPr kumimoji="0" lang="ar-EG" sz="3200" b="1" i="0" u="none" strike="noStrike" cap="none" normalizeH="0" dirty="0" smtClean="0">
                <a:ln>
                  <a:noFill/>
                </a:ln>
                <a:solidFill>
                  <a:srgbClr val="0000FF"/>
                </a:solidFill>
                <a:effectLst/>
                <a:latin typeface="Arial" pitchFamily="34" charset="0"/>
                <a:cs typeface="Arial" pitchFamily="34" charset="0"/>
              </a:rPr>
              <a:t>:</a:t>
            </a:r>
          </a:p>
          <a:p>
            <a:pPr marL="0" marR="0" lvl="0" indent="0" algn="ctr" defTabSz="914400" rtl="1" eaLnBrk="1" fontAlgn="base" latinLnBrk="0" hangingPunct="1">
              <a:lnSpc>
                <a:spcPct val="100000"/>
              </a:lnSpc>
              <a:spcBef>
                <a:spcPct val="0"/>
              </a:spcBef>
              <a:spcAft>
                <a:spcPts val="1000"/>
              </a:spcAft>
              <a:buClrTx/>
              <a:buSzTx/>
              <a:buFontTx/>
              <a:buNone/>
              <a:tabLst/>
            </a:pPr>
            <a:r>
              <a:rPr lang="ar-EG" sz="2400" baseline="0" dirty="0" smtClean="0">
                <a:solidFill>
                  <a:srgbClr val="0000FF"/>
                </a:solidFill>
                <a:latin typeface="Arial" pitchFamily="34" charset="0"/>
                <a:cs typeface="Arial" pitchFamily="34" charset="0"/>
              </a:rPr>
              <a:t>.........................................................</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2400" i="0" u="none" strike="noStrike" cap="none" normalizeH="0" dirty="0" smtClean="0">
                <a:ln>
                  <a:noFill/>
                </a:ln>
                <a:solidFill>
                  <a:srgbClr val="0000FF"/>
                </a:solidFill>
                <a:effectLst/>
                <a:latin typeface="Arial" pitchFamily="34" charset="0"/>
                <a:cs typeface="Arial" pitchFamily="34" charset="0"/>
              </a:rPr>
              <a:t>...........................................................</a:t>
            </a:r>
            <a:endParaRPr kumimoji="0" lang="ar-EG" sz="2400" i="0" u="none" strike="noStrike" cap="none" normalizeH="0" baseline="0" dirty="0" smtClean="0">
              <a:ln>
                <a:noFill/>
              </a:ln>
              <a:solidFill>
                <a:srgbClr val="0000FF"/>
              </a:solidFill>
              <a:effectLst/>
              <a:latin typeface="Arial" pitchFamily="34" charset="0"/>
              <a:cs typeface="Arial" pitchFamily="34" charset="0"/>
            </a:endParaRPr>
          </a:p>
        </p:txBody>
      </p:sp>
      <p:pic>
        <p:nvPicPr>
          <p:cNvPr id="17409" name="Picture 5" descr="101_0109"/>
          <p:cNvPicPr>
            <a:picLocks noChangeAspect="1" noChangeArrowheads="1"/>
          </p:cNvPicPr>
          <p:nvPr/>
        </p:nvPicPr>
        <p:blipFill>
          <a:blip r:embed="rId2"/>
          <a:srcRect/>
          <a:stretch>
            <a:fillRect/>
          </a:stretch>
        </p:blipFill>
        <p:spPr bwMode="auto">
          <a:xfrm>
            <a:off x="1785918" y="2714620"/>
            <a:ext cx="6143668" cy="264320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7409"/>
                                        </p:tgtEl>
                                        <p:attrNameLst>
                                          <p:attrName>style.visibility</p:attrName>
                                        </p:attrNameLst>
                                      </p:cBhvr>
                                      <p:to>
                                        <p:strVal val="visible"/>
                                      </p:to>
                                    </p:set>
                                    <p:anim calcmode="lin" valueType="num">
                                      <p:cBhvr>
                                        <p:cTn id="14" dur="1000" fill="hold"/>
                                        <p:tgtEl>
                                          <p:spTgt spid="17409"/>
                                        </p:tgtEl>
                                        <p:attrNameLst>
                                          <p:attrName>ppt_x</p:attrName>
                                        </p:attrNameLst>
                                      </p:cBhvr>
                                      <p:tavLst>
                                        <p:tav tm="0">
                                          <p:val>
                                            <p:strVal val="#ppt_x-.2"/>
                                          </p:val>
                                        </p:tav>
                                        <p:tav tm="100000">
                                          <p:val>
                                            <p:strVal val="#ppt_x"/>
                                          </p:val>
                                        </p:tav>
                                      </p:tavLst>
                                    </p:anim>
                                    <p:anim calcmode="lin" valueType="num">
                                      <p:cBhvr>
                                        <p:cTn id="15" dur="1000" fill="hold"/>
                                        <p:tgtEl>
                                          <p:spTgt spid="1740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7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i="1" dirty="0" err="1" smtClean="0"/>
              <a:t>ماينبغى</a:t>
            </a:r>
            <a:r>
              <a:rPr lang="ar-EG" i="1" dirty="0" smtClean="0"/>
              <a:t> أن..................................................</a:t>
            </a:r>
            <a:br>
              <a:rPr lang="ar-EG" i="1" dirty="0" smtClean="0"/>
            </a:br>
            <a:r>
              <a:rPr lang="ar-EG" i="1" dirty="0" smtClean="0"/>
              <a:t>يتعلمه الأطفال داخل </a:t>
            </a:r>
            <a:r>
              <a:rPr lang="ar-EG" i="1" dirty="0" err="1" smtClean="0"/>
              <a:t>الروضه</a:t>
            </a:r>
            <a:r>
              <a:rPr lang="ar-EG" i="1" dirty="0" smtClean="0"/>
              <a:t> هو:</a:t>
            </a:r>
            <a:endParaRPr lang="ar-EG" i="1" dirty="0"/>
          </a:p>
        </p:txBody>
      </p:sp>
      <p:sp>
        <p:nvSpPr>
          <p:cNvPr id="3" name="عنصر نائب للمحتوى 2"/>
          <p:cNvSpPr>
            <a:spLocks noGrp="1"/>
          </p:cNvSpPr>
          <p:nvPr>
            <p:ph sz="half" idx="1"/>
          </p:nvPr>
        </p:nvSpPr>
        <p:spPr/>
        <p:txBody>
          <a:bodyPr>
            <a:normAutofit fontScale="92500" lnSpcReduction="10000"/>
          </a:bodyPr>
          <a:lstStyle/>
          <a:p>
            <a:pPr>
              <a:buNone/>
            </a:pPr>
            <a:r>
              <a:rPr lang="ar-EG" sz="3200" b="1" i="1" u="sng" dirty="0" smtClean="0"/>
              <a:t> - المهارات</a:t>
            </a:r>
            <a:r>
              <a:rPr lang="ar-EG" sz="3200" b="1" i="1" dirty="0" smtClean="0"/>
              <a:t> :</a:t>
            </a:r>
          </a:p>
          <a:p>
            <a:r>
              <a:rPr lang="ar-EG" sz="3200" b="1" i="1" dirty="0" smtClean="0">
                <a:effectLst>
                  <a:outerShdw blurRad="38100" dist="38100" dir="2700000" algn="tl">
                    <a:srgbClr val="000000">
                      <a:alpha val="43137"/>
                    </a:srgbClr>
                  </a:outerShdw>
                </a:effectLst>
              </a:rPr>
              <a:t>هي وحدات صغيرة من الأفعال تقع في فترات صغيرة نسبيا ويمكن ملاحظتها بسهولة ويستدل عليها من خلال الملاحظة أو فحص منتجاتها ( مثل التصوير – الرسم – المهارات الجسدية – المهارات الشفوية )</a:t>
            </a:r>
            <a:endParaRPr lang="en-US" sz="3200" b="1" i="1" dirty="0" smtClean="0">
              <a:effectLst>
                <a:outerShdw blurRad="38100" dist="38100" dir="2700000" algn="tl">
                  <a:srgbClr val="000000">
                    <a:alpha val="43137"/>
                  </a:srgbClr>
                </a:outerShdw>
              </a:effectLst>
            </a:endParaRPr>
          </a:p>
          <a:p>
            <a:pPr>
              <a:buNone/>
            </a:pPr>
            <a:endParaRPr lang="en-US" sz="2800" dirty="0"/>
          </a:p>
        </p:txBody>
      </p:sp>
      <p:sp>
        <p:nvSpPr>
          <p:cNvPr id="4" name="عنصر نائب للمحتوى 3"/>
          <p:cNvSpPr>
            <a:spLocks noGrp="1"/>
          </p:cNvSpPr>
          <p:nvPr>
            <p:ph sz="half" idx="2"/>
          </p:nvPr>
        </p:nvSpPr>
        <p:spPr/>
        <p:txBody>
          <a:bodyPr>
            <a:normAutofit fontScale="92500" lnSpcReduction="10000"/>
          </a:bodyPr>
          <a:lstStyle/>
          <a:p>
            <a:pPr>
              <a:buNone/>
            </a:pPr>
            <a:r>
              <a:rPr lang="ar-EG" sz="3200" b="1" i="1" u="sng" dirty="0" smtClean="0"/>
              <a:t> - </a:t>
            </a:r>
            <a:r>
              <a:rPr lang="ar-EG" sz="3200" b="1" i="1" u="sng" dirty="0"/>
              <a:t>المعرفة والفهم</a:t>
            </a:r>
            <a:r>
              <a:rPr lang="ar-EG" sz="3200" b="1" i="1" dirty="0"/>
              <a:t> </a:t>
            </a:r>
            <a:r>
              <a:rPr lang="ar-EG" sz="3200" b="1" i="1" dirty="0" smtClean="0"/>
              <a:t>:</a:t>
            </a:r>
          </a:p>
          <a:p>
            <a:r>
              <a:rPr lang="ar-EG" sz="3200" b="1" dirty="0" smtClean="0"/>
              <a:t> </a:t>
            </a:r>
            <a:r>
              <a:rPr lang="ar-EG" sz="3200" b="1" dirty="0"/>
              <a:t>تتضمن المعرفة مجموعة كبيرة من الحقائق والمفاهيم والتي يمكن عرضها من خلال كلمات – قصص - مواقف مختلفة .</a:t>
            </a:r>
            <a:endParaRPr lang="en-US" sz="3200" b="1" dirty="0"/>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ircle(in)">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ircle(in)">
                                      <p:cBhvr>
                                        <p:cTn id="27" dur="20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circle(in)">
                                      <p:cBhvr>
                                        <p:cTn id="3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تابع </a:t>
            </a:r>
            <a:r>
              <a:rPr lang="ar-EG" dirty="0" err="1" smtClean="0"/>
              <a:t>مايتعلمه</a:t>
            </a:r>
            <a:r>
              <a:rPr lang="ar-EG" dirty="0" smtClean="0"/>
              <a:t> الأطفال داخل </a:t>
            </a:r>
            <a:r>
              <a:rPr lang="ar-EG" dirty="0" err="1" smtClean="0"/>
              <a:t>الروضه</a:t>
            </a:r>
            <a:endParaRPr lang="ar-EG" dirty="0"/>
          </a:p>
        </p:txBody>
      </p:sp>
      <p:sp>
        <p:nvSpPr>
          <p:cNvPr id="3" name="عنصر نائب للمحتوى 2"/>
          <p:cNvSpPr>
            <a:spLocks noGrp="1"/>
          </p:cNvSpPr>
          <p:nvPr>
            <p:ph sz="half" idx="1"/>
          </p:nvPr>
        </p:nvSpPr>
        <p:spPr/>
        <p:txBody>
          <a:bodyPr>
            <a:normAutofit fontScale="92500" lnSpcReduction="20000"/>
          </a:bodyPr>
          <a:lstStyle/>
          <a:p>
            <a:pPr>
              <a:buNone/>
            </a:pPr>
            <a:r>
              <a:rPr lang="ar-EG" sz="2800" b="1" i="1" u="sng" dirty="0" smtClean="0"/>
              <a:t> </a:t>
            </a:r>
            <a:r>
              <a:rPr lang="ar-EG" sz="3500" b="1" i="1" u="sng" dirty="0" smtClean="0">
                <a:effectLst>
                  <a:outerShdw blurRad="38100" dist="38100" dir="2700000" algn="tl">
                    <a:srgbClr val="000000">
                      <a:alpha val="43137"/>
                    </a:srgbClr>
                  </a:outerShdw>
                </a:effectLst>
              </a:rPr>
              <a:t>- المشاعر </a:t>
            </a:r>
            <a:r>
              <a:rPr lang="ar-EG" sz="3500" b="1" i="1" dirty="0" smtClean="0">
                <a:effectLst>
                  <a:outerShdw blurRad="38100" dist="38100" dir="2700000" algn="tl">
                    <a:srgbClr val="000000">
                      <a:alpha val="43137"/>
                    </a:srgbClr>
                  </a:outerShdw>
                </a:effectLst>
              </a:rPr>
              <a:t>:</a:t>
            </a:r>
          </a:p>
          <a:p>
            <a:r>
              <a:rPr lang="ar-EG" sz="2800" b="1" dirty="0" smtClean="0">
                <a:effectLst>
                  <a:outerShdw blurRad="38100" dist="38100" dir="2700000" algn="tl">
                    <a:srgbClr val="000000">
                      <a:alpha val="43137"/>
                    </a:srgbClr>
                  </a:outerShdw>
                </a:effectLst>
              </a:rPr>
              <a:t> هي مجموعة الخبرات التي يعيها ويدركها الطفل ويمكن </a:t>
            </a:r>
            <a:r>
              <a:rPr lang="ar-EG" sz="2800" b="1" dirty="0" err="1" smtClean="0">
                <a:effectLst>
                  <a:outerShdw blurRad="38100" dist="38100" dir="2700000" algn="tl">
                    <a:srgbClr val="000000">
                      <a:alpha val="43137"/>
                    </a:srgbClr>
                  </a:outerShdw>
                </a:effectLst>
              </a:rPr>
              <a:t>أعتبارها</a:t>
            </a:r>
            <a:r>
              <a:rPr lang="ar-EG" sz="2800" b="1" dirty="0" smtClean="0">
                <a:effectLst>
                  <a:outerShdw blurRad="38100" dist="38100" dir="2700000" algn="tl">
                    <a:srgbClr val="000000">
                      <a:alpha val="43137"/>
                    </a:srgbClr>
                  </a:outerShdw>
                </a:effectLst>
              </a:rPr>
              <a:t> حالات وجدانية ذاتية ، الكثير منها فطري ومنها ما يمكن تعلمه من خلال الممارسة والخبرات .</a:t>
            </a:r>
            <a:endParaRPr lang="en-US" sz="2800" b="1"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20000"/>
          </a:bodyPr>
          <a:lstStyle/>
          <a:p>
            <a:pPr>
              <a:buNone/>
            </a:pPr>
            <a:r>
              <a:rPr lang="ar-EG" sz="2800" b="1" i="1" u="sng" dirty="0" smtClean="0">
                <a:effectLst>
                  <a:outerShdw blurRad="38100" dist="38100" dir="2700000" algn="tl">
                    <a:srgbClr val="000000">
                      <a:alpha val="43137"/>
                    </a:srgbClr>
                  </a:outerShdw>
                </a:effectLst>
              </a:rPr>
              <a:t> </a:t>
            </a:r>
            <a:r>
              <a:rPr lang="ar-EG" sz="3500" b="1" i="1" u="sng" dirty="0" smtClean="0">
                <a:effectLst>
                  <a:outerShdw blurRad="38100" dist="38100" dir="2700000" algn="tl">
                    <a:srgbClr val="000000">
                      <a:alpha val="43137"/>
                    </a:srgbClr>
                  </a:outerShdw>
                </a:effectLst>
              </a:rPr>
              <a:t>- الطباع</a:t>
            </a:r>
            <a:r>
              <a:rPr lang="ar-EG" sz="3500" b="1" i="1" dirty="0" smtClean="0">
                <a:effectLst>
                  <a:outerShdw blurRad="38100" dist="38100" dir="2700000" algn="tl">
                    <a:srgbClr val="000000">
                      <a:alpha val="43137"/>
                    </a:srgbClr>
                  </a:outerShdw>
                </a:effectLst>
              </a:rPr>
              <a:t> :</a:t>
            </a:r>
          </a:p>
          <a:p>
            <a:r>
              <a:rPr lang="ar-EG" sz="2800" b="1" i="1" dirty="0" smtClean="0">
                <a:effectLst>
                  <a:outerShdw blurRad="38100" dist="38100" dir="2700000" algn="tl">
                    <a:srgbClr val="000000">
                      <a:alpha val="43137"/>
                    </a:srgbClr>
                  </a:outerShdw>
                </a:effectLst>
              </a:rPr>
              <a:t> هي عادات عقلية أو توجهات </a:t>
            </a:r>
            <a:r>
              <a:rPr lang="ar-EG" sz="2800" b="1" i="1" dirty="0" err="1" smtClean="0">
                <a:effectLst>
                  <a:outerShdw blurRad="38100" dist="38100" dir="2700000" algn="tl">
                    <a:srgbClr val="000000">
                      <a:alpha val="43137"/>
                    </a:srgbClr>
                  </a:outerShdw>
                </a:effectLst>
              </a:rPr>
              <a:t>للأستجابة</a:t>
            </a:r>
            <a:r>
              <a:rPr lang="ar-EG" sz="2800" b="1" i="1" dirty="0" smtClean="0">
                <a:effectLst>
                  <a:outerShdw blurRad="38100" dist="38100" dir="2700000" algn="tl">
                    <a:srgbClr val="000000">
                      <a:alpha val="43137"/>
                    </a:srgbClr>
                  </a:outerShdw>
                </a:effectLst>
              </a:rPr>
              <a:t> إلي أنواع معينة من المواقف بطرق محددة ( مثل حب السيطرة – </a:t>
            </a:r>
            <a:r>
              <a:rPr lang="ar-EG" sz="2800" b="1" i="1" dirty="0" err="1" smtClean="0">
                <a:effectLst>
                  <a:outerShdw blurRad="38100" dist="38100" dir="2700000" algn="tl">
                    <a:srgbClr val="000000">
                      <a:alpha val="43137"/>
                    </a:srgbClr>
                  </a:outerShdw>
                </a:effectLst>
              </a:rPr>
              <a:t>الأزعاج</a:t>
            </a:r>
            <a:r>
              <a:rPr lang="ar-EG" sz="2800" b="1" i="1" dirty="0" smtClean="0">
                <a:effectLst>
                  <a:outerShdw blurRad="38100" dist="38100" dir="2700000" algn="tl">
                    <a:srgbClr val="000000">
                      <a:alpha val="43137"/>
                    </a:srgbClr>
                  </a:outerShdw>
                </a:effectLst>
              </a:rPr>
              <a:t> - ....... ) مع ملاحظة أن الطبع ليس مسألة تعلم للأشياء </a:t>
            </a:r>
            <a:r>
              <a:rPr lang="ar-EG" sz="2800" b="1" i="1" dirty="0" err="1" smtClean="0">
                <a:effectLst>
                  <a:outerShdw blurRad="38100" dist="38100" dir="2700000" algn="tl">
                    <a:srgbClr val="000000">
                      <a:alpha val="43137"/>
                    </a:srgbClr>
                  </a:outerShdw>
                </a:effectLst>
              </a:rPr>
              <a:t>ولك</a:t>
            </a:r>
            <a:r>
              <a:rPr lang="ar-EG" sz="2800" b="1" i="1" dirty="0" smtClean="0">
                <a:effectLst>
                  <a:outerShdw blurRad="38100" dist="38100" dir="2700000" algn="tl">
                    <a:srgbClr val="000000">
                      <a:alpha val="43137"/>
                    </a:srgbClr>
                  </a:outerShdw>
                </a:effectLst>
              </a:rPr>
              <a:t> مداومة الممارسة هي الطبع فعلي سبيل المثال مسألة تعلم </a:t>
            </a:r>
            <a:r>
              <a:rPr lang="ar-EG" sz="2800" b="1" i="1" dirty="0" err="1" smtClean="0">
                <a:effectLst>
                  <a:outerShdw blurRad="38100" dist="38100" dir="2700000" algn="tl">
                    <a:srgbClr val="000000">
                      <a:alpha val="43137"/>
                    </a:srgbClr>
                  </a:outerShdw>
                </a:effectLst>
              </a:rPr>
              <a:t>الأستمتاع</a:t>
            </a:r>
            <a:r>
              <a:rPr lang="ar-EG" sz="2800" b="1" i="1" dirty="0" smtClean="0">
                <a:effectLst>
                  <a:outerShdw blurRad="38100" dist="38100" dir="2700000" algn="tl">
                    <a:srgbClr val="000000">
                      <a:alpha val="43137"/>
                    </a:srgbClr>
                  </a:outerShdw>
                </a:effectLst>
              </a:rPr>
              <a:t> بالقراءة ليست طبعا بل أن تصبح القراءة عادة منتظمة هي الطبع .</a:t>
            </a:r>
            <a:endParaRPr lang="en-US" sz="2800" b="1" i="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ircle(in)">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ircle(in)">
                                      <p:cBhvr>
                                        <p:cTn id="27" dur="20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circle(in)">
                                      <p:cBhvr>
                                        <p:cTn id="3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3357562"/>
            <a:ext cx="7772400" cy="1428760"/>
          </a:xfrm>
        </p:spPr>
        <p:txBody>
          <a:bodyPr/>
          <a:lstStyle/>
          <a:p>
            <a:r>
              <a:rPr lang="ar-EG" dirty="0" smtClean="0"/>
              <a:t>من وجهة نظركم ..ما هو اللعب ؟</a:t>
            </a:r>
            <a:endParaRPr lang="ar-EG" dirty="0"/>
          </a:p>
        </p:txBody>
      </p:sp>
      <p:sp>
        <p:nvSpPr>
          <p:cNvPr id="3" name="عنصر نائب للنص 2"/>
          <p:cNvSpPr>
            <a:spLocks noGrp="1"/>
          </p:cNvSpPr>
          <p:nvPr>
            <p:ph type="body" idx="1"/>
          </p:nvPr>
        </p:nvSpPr>
        <p:spPr>
          <a:xfrm>
            <a:off x="722313" y="1643051"/>
            <a:ext cx="7772400" cy="1143007"/>
          </a:xfrm>
        </p:spPr>
        <p:txBody>
          <a:bodyPr>
            <a:normAutofit lnSpcReduction="10000"/>
          </a:bodyPr>
          <a:lstStyle/>
          <a:p>
            <a:r>
              <a:rPr lang="ar-EG" sz="4000" b="1" dirty="0" smtClean="0">
                <a:solidFill>
                  <a:srgbClr val="0000FF"/>
                </a:solidFill>
                <a:effectLst>
                  <a:outerShdw blurRad="38100" dist="38100" dir="2700000" algn="tl">
                    <a:srgbClr val="000000">
                      <a:alpha val="43137"/>
                    </a:srgbClr>
                  </a:outerShdw>
                </a:effectLst>
              </a:rPr>
              <a:t>نشاط رقم ( 3 )</a:t>
            </a:r>
            <a:endParaRPr lang="en-US" sz="4800" b="1" dirty="0" smtClean="0">
              <a:solidFill>
                <a:srgbClr val="0000FF"/>
              </a:solidFill>
              <a:effectLst>
                <a:outerShdw blurRad="38100" dist="38100" dir="2700000" algn="tl">
                  <a:srgbClr val="000000">
                    <a:alpha val="43137"/>
                  </a:srgbClr>
                </a:outerShdw>
              </a:effectLst>
            </a:endParaRPr>
          </a:p>
          <a:p>
            <a:r>
              <a:rPr lang="ar-EG" sz="2600" b="1" i="1" dirty="0" smtClean="0">
                <a:solidFill>
                  <a:srgbClr val="0000FF"/>
                </a:solidFill>
                <a:effectLst>
                  <a:outerShdw blurRad="38100" dist="38100" dir="2700000" algn="tl">
                    <a:srgbClr val="000000">
                      <a:alpha val="43137"/>
                    </a:srgbClr>
                  </a:outerShdw>
                </a:effectLst>
              </a:rPr>
              <a:t>                                                                اللعب (ماهيته ) </a:t>
            </a:r>
            <a:endParaRPr lang="ar-EG" sz="2600" i="1" dirty="0">
              <a:solidFill>
                <a:srgbClr val="0000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from="(-#ppt_w/2)" to="(#ppt_x)" calcmode="lin" valueType="num">
                                      <p:cBhvr>
                                        <p:cTn id="27" dur="600" fill="hold">
                                          <p:stCondLst>
                                            <p:cond delay="0"/>
                                          </p:stCondLst>
                                        </p:cTn>
                                        <p:tgtEl>
                                          <p:spTgt spid="2"/>
                                        </p:tgtEl>
                                        <p:attrNameLst>
                                          <p:attrName>ppt_x</p:attrName>
                                        </p:attrNameLst>
                                      </p:cBhvr>
                                    </p:anim>
                                    <p:anim from="0" to="-1.0" calcmode="lin" valueType="num">
                                      <p:cBhvr>
                                        <p:cTn id="28" dur="200" decel="50000" autoRev="1" fill="hold">
                                          <p:stCondLst>
                                            <p:cond delay="600"/>
                                          </p:stCondLst>
                                        </p:cTn>
                                        <p:tgtEl>
                                          <p:spTgt spid="2"/>
                                        </p:tgtEl>
                                        <p:attrNameLst>
                                          <p:attrName>xshear</p:attrName>
                                        </p:attrNameLst>
                                      </p:cBhvr>
                                    </p:anim>
                                    <p:animScale>
                                      <p:cBhvr>
                                        <p:cTn id="29" dur="200" decel="100000" autoRev="1" fill="hold">
                                          <p:stCondLst>
                                            <p:cond delay="600"/>
                                          </p:stCondLst>
                                        </p:cTn>
                                        <p:tgtEl>
                                          <p:spTgt spid="2"/>
                                        </p:tgtEl>
                                      </p:cBhvr>
                                      <p:from x="100000" y="100000"/>
                                      <p:to x="80000" y="100000"/>
                                    </p:animScale>
                                    <p:anim by="(#ppt_h/3+#ppt_w*0.1)" calcmode="lin" valueType="num">
                                      <p:cBhvr additive="sum">
                                        <p:cTn id="30" dur="200" decel="100000" autoRev="1" fill="hold">
                                          <p:stCondLst>
                                            <p:cond delay="6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1000100" y="357166"/>
            <a:ext cx="7000924" cy="6072230"/>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3600" b="1" i="1" u="none" strike="noStrike" cap="none" normalizeH="0" baseline="0" dirty="0" smtClean="0">
                <a:ln>
                  <a:noFill/>
                </a:ln>
                <a:solidFill>
                  <a:srgbClr val="FFC000"/>
                </a:solidFill>
                <a:effectLst>
                  <a:outerShdw blurRad="38100" dist="38100" dir="2700000" algn="tl">
                    <a:srgbClr val="000000">
                      <a:alpha val="43137"/>
                    </a:srgbClr>
                  </a:outerShdw>
                </a:effectLst>
                <a:latin typeface="Arial" pitchFamily="34" charset="0"/>
                <a:ea typeface="Arial" pitchFamily="34" charset="0"/>
                <a:cs typeface="Arial" pitchFamily="34" charset="0"/>
              </a:rPr>
              <a:t>التعريف </a:t>
            </a:r>
            <a:r>
              <a:rPr kumimoji="0" lang="ar-EG" sz="3600" b="1" i="1" u="none" strike="noStrike" cap="none" normalizeH="0" baseline="0" dirty="0" err="1" smtClean="0">
                <a:ln>
                  <a:noFill/>
                </a:ln>
                <a:solidFill>
                  <a:srgbClr val="FFC000"/>
                </a:solidFill>
                <a:effectLst>
                  <a:outerShdw blurRad="38100" dist="38100" dir="2700000" algn="tl">
                    <a:srgbClr val="000000">
                      <a:alpha val="43137"/>
                    </a:srgbClr>
                  </a:outerShdw>
                </a:effectLst>
                <a:latin typeface="Arial" pitchFamily="34" charset="0"/>
                <a:ea typeface="Arial" pitchFamily="34" charset="0"/>
                <a:cs typeface="Arial" pitchFamily="34" charset="0"/>
              </a:rPr>
              <a:t>الأجرائي</a:t>
            </a:r>
            <a:r>
              <a:rPr kumimoji="0" lang="ar-EG" sz="3600" b="1" i="1" u="none" strike="noStrike" cap="none" normalizeH="0" baseline="0" dirty="0" smtClean="0">
                <a:ln>
                  <a:noFill/>
                </a:ln>
                <a:solidFill>
                  <a:srgbClr val="FFC000"/>
                </a:solidFill>
                <a:effectLst>
                  <a:outerShdw blurRad="38100" dist="38100" dir="2700000" algn="tl">
                    <a:srgbClr val="000000">
                      <a:alpha val="43137"/>
                    </a:srgbClr>
                  </a:outerShdw>
                </a:effectLst>
                <a:latin typeface="Arial" pitchFamily="34" charset="0"/>
                <a:ea typeface="Arial" pitchFamily="34" charset="0"/>
                <a:cs typeface="Arial" pitchFamily="34" charset="0"/>
              </a:rPr>
              <a:t> للعب هو:</a:t>
            </a:r>
          </a:p>
          <a:p>
            <a:pPr marL="0" marR="0" lvl="0" indent="0" algn="ctr" defTabSz="914400" rtl="1" eaLnBrk="1" fontAlgn="base" latinLnBrk="0" hangingPunct="1">
              <a:lnSpc>
                <a:spcPct val="100000"/>
              </a:lnSpc>
              <a:spcBef>
                <a:spcPct val="0"/>
              </a:spcBef>
              <a:spcAft>
                <a:spcPts val="1000"/>
              </a:spcAft>
              <a:buClrTx/>
              <a:buSzTx/>
              <a:buFontTx/>
              <a:buNone/>
              <a:tabLst/>
            </a:pPr>
            <a:r>
              <a:rPr lang="ar-EG" sz="3600" b="1" i="1" dirty="0" smtClean="0">
                <a:solidFill>
                  <a:srgbClr val="FFC000"/>
                </a:solidFill>
                <a:effectLst>
                  <a:outerShdw blurRad="38100" dist="38100" dir="2700000" algn="tl">
                    <a:srgbClr val="000000">
                      <a:alpha val="43137"/>
                    </a:srgbClr>
                  </a:outerShdw>
                </a:effectLst>
                <a:latin typeface="Arial" pitchFamily="34" charset="0"/>
                <a:ea typeface="Arial" pitchFamily="34" charset="0"/>
                <a:cs typeface="Arial" pitchFamily="34" charset="0"/>
              </a:rPr>
              <a:t>......................................................................................................</a:t>
            </a:r>
            <a:endParaRPr kumimoji="0" lang="ar-EG" sz="3600" b="1" i="1" u="none" strike="noStrike" cap="none" normalizeH="0" baseline="0" dirty="0" smtClean="0">
              <a:ln>
                <a:noFill/>
              </a:ln>
              <a:solidFill>
                <a:srgbClr val="FFC000"/>
              </a:solidFill>
              <a:effectLst>
                <a:outerShdw blurRad="38100" dist="38100" dir="2700000" algn="tl">
                  <a:srgbClr val="000000">
                    <a:alpha val="43137"/>
                  </a:srgbClr>
                </a:outerShdw>
              </a:effectLst>
              <a:latin typeface="Arial" pitchFamily="34" charset="0"/>
              <a:ea typeface="Arial" pitchFamily="34" charset="0"/>
              <a:cs typeface="Arial" pitchFamily="34" charset="0"/>
            </a:endParaRPr>
          </a:p>
        </p:txBody>
      </p:sp>
      <p:sp>
        <p:nvSpPr>
          <p:cNvPr id="133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pic>
        <p:nvPicPr>
          <p:cNvPr id="13313" name="Picture 4" descr="caucasian_children_playing_with_toys.jpg"/>
          <p:cNvPicPr>
            <a:picLocks noChangeAspect="1" noChangeArrowheads="1"/>
          </p:cNvPicPr>
          <p:nvPr/>
        </p:nvPicPr>
        <p:blipFill>
          <a:blip r:embed="rId2"/>
          <a:srcRect/>
          <a:stretch>
            <a:fillRect/>
          </a:stretch>
        </p:blipFill>
        <p:spPr bwMode="auto">
          <a:xfrm>
            <a:off x="1857356" y="3286124"/>
            <a:ext cx="6000792" cy="1785950"/>
          </a:xfrm>
          <a:prstGeom prst="rect">
            <a:avLst/>
          </a:prstGeom>
          <a:noFill/>
        </p:spPr>
      </p:pic>
      <p:sp>
        <p:nvSpPr>
          <p:cNvPr id="13315" name="Rectangle 3"/>
          <p:cNvSpPr>
            <a:spLocks noChangeArrowheads="1"/>
          </p:cNvSpPr>
          <p:nvPr/>
        </p:nvSpPr>
        <p:spPr bwMode="auto">
          <a:xfrm>
            <a:off x="349250" y="3505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313"/>
                                        </p:tgtEl>
                                        <p:attrNameLst>
                                          <p:attrName>style.visibility</p:attrName>
                                        </p:attrNameLst>
                                      </p:cBhvr>
                                      <p:to>
                                        <p:strVal val="visible"/>
                                      </p:to>
                                    </p:set>
                                    <p:anim calcmode="lin" valueType="num">
                                      <p:cBhvr>
                                        <p:cTn id="14" dur="1000" fill="hold"/>
                                        <p:tgtEl>
                                          <p:spTgt spid="13313"/>
                                        </p:tgtEl>
                                        <p:attrNameLst>
                                          <p:attrName>ppt_x</p:attrName>
                                        </p:attrNameLst>
                                      </p:cBhvr>
                                      <p:tavLst>
                                        <p:tav tm="0">
                                          <p:val>
                                            <p:strVal val="#ppt_x-.2"/>
                                          </p:val>
                                        </p:tav>
                                        <p:tav tm="100000">
                                          <p:val>
                                            <p:strVal val="#ppt_x"/>
                                          </p:val>
                                        </p:tav>
                                      </p:tavLst>
                                    </p:anim>
                                    <p:anim calcmode="lin" valueType="num">
                                      <p:cBhvr>
                                        <p:cTn id="15" dur="1000" fill="hold"/>
                                        <p:tgtEl>
                                          <p:spTgt spid="1331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3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290"/>
            <a:ext cx="8229600" cy="1500198"/>
          </a:xfrm>
        </p:spPr>
        <p:txBody>
          <a:bodyPr>
            <a:normAutofit fontScale="90000"/>
          </a:bodyPr>
          <a:lstStyle/>
          <a:p>
            <a:r>
              <a:rPr lang="ar-EG" dirty="0" smtClean="0"/>
              <a:t>تشير بعض الدراسات والتعريفات إلي أن : </a:t>
            </a:r>
            <a:r>
              <a:rPr lang="en-US" dirty="0" smtClean="0"/>
              <a:t/>
            </a:r>
            <a:br>
              <a:rPr lang="en-US" dirty="0" smtClean="0"/>
            </a:br>
            <a:endParaRPr lang="ar-EG" dirty="0"/>
          </a:p>
        </p:txBody>
      </p:sp>
      <p:sp>
        <p:nvSpPr>
          <p:cNvPr id="3" name="عنصر نائب للمحتوى 2"/>
          <p:cNvSpPr>
            <a:spLocks noGrp="1"/>
          </p:cNvSpPr>
          <p:nvPr>
            <p:ph idx="1"/>
          </p:nvPr>
        </p:nvSpPr>
        <p:spPr/>
        <p:txBody>
          <a:bodyPr>
            <a:normAutofit/>
          </a:bodyPr>
          <a:lstStyle/>
          <a:p>
            <a:pPr lvl="0"/>
            <a:r>
              <a:rPr lang="ar-EG" sz="3200" b="1" i="1" dirty="0" smtClean="0">
                <a:solidFill>
                  <a:srgbClr val="FFC000"/>
                </a:solidFill>
              </a:rPr>
              <a:t>اللعب هو:</a:t>
            </a:r>
          </a:p>
          <a:p>
            <a:pPr lvl="0">
              <a:buNone/>
            </a:pPr>
            <a:r>
              <a:rPr lang="ar-EG" dirty="0" smtClean="0"/>
              <a:t> </a:t>
            </a:r>
            <a:r>
              <a:rPr lang="ar-EG" b="1" dirty="0" smtClean="0">
                <a:solidFill>
                  <a:srgbClr val="FFC000"/>
                </a:solidFill>
              </a:rPr>
              <a:t>* ”</a:t>
            </a:r>
            <a:r>
              <a:rPr lang="ar-EG" b="1" i="1" dirty="0" smtClean="0">
                <a:solidFill>
                  <a:srgbClr val="FFC000"/>
                </a:solidFill>
                <a:effectLst>
                  <a:outerShdw blurRad="38100" dist="38100" dir="2700000" algn="tl">
                    <a:srgbClr val="000000">
                      <a:alpha val="43137"/>
                    </a:srgbClr>
                  </a:outerShdw>
                </a:effectLst>
              </a:rPr>
              <a:t>تصرف عقلي مما يؤكد على استخدام العقل والفكر والحجج، وطرح الفرضيات، والتنبؤ بما قد يحدث، وتطوير الأفكار وتحليلها، والسعي إلى استيعاب </a:t>
            </a:r>
            <a:r>
              <a:rPr lang="ar-EG" b="1" i="1" dirty="0" err="1" smtClean="0">
                <a:solidFill>
                  <a:srgbClr val="FFC000"/>
                </a:solidFill>
                <a:effectLst>
                  <a:outerShdw blurRad="38100" dist="38100" dir="2700000" algn="tl">
                    <a:srgbClr val="000000">
                      <a:alpha val="43137"/>
                    </a:srgbClr>
                  </a:outerShdw>
                </a:effectLst>
              </a:rPr>
              <a:t>الامور</a:t>
            </a:r>
            <a:r>
              <a:rPr lang="ar-EG" b="1" i="1" dirty="0" smtClean="0">
                <a:solidFill>
                  <a:srgbClr val="FFC000"/>
                </a:solidFill>
                <a:effectLst>
                  <a:outerShdw blurRad="38100" dist="38100" dir="2700000" algn="tl">
                    <a:srgbClr val="000000">
                      <a:alpha val="43137"/>
                    </a:srgbClr>
                  </a:outerShdw>
                </a:effectLst>
              </a:rPr>
              <a:t> وإدراكها.“</a:t>
            </a:r>
            <a:endParaRPr lang="en-US" b="1" i="1" dirty="0" smtClean="0">
              <a:solidFill>
                <a:srgbClr val="FFC000"/>
              </a:solidFill>
              <a:effectLst>
                <a:outerShdw blurRad="38100" dist="38100" dir="2700000" algn="tl">
                  <a:srgbClr val="000000">
                    <a:alpha val="43137"/>
                  </a:srgbClr>
                </a:outerShdw>
              </a:effectLst>
            </a:endParaRPr>
          </a:p>
          <a:p>
            <a:pPr lvl="0">
              <a:buNone/>
            </a:pPr>
            <a:r>
              <a:rPr lang="ar-EG" dirty="0" smtClean="0"/>
              <a:t> </a:t>
            </a:r>
            <a:r>
              <a:rPr lang="ar-EG" b="1" i="1" dirty="0" smtClean="0">
                <a:solidFill>
                  <a:srgbClr val="FF007F"/>
                </a:solidFill>
                <a:effectLst>
                  <a:outerShdw blurRad="38100" dist="38100" dir="2700000" algn="tl">
                    <a:srgbClr val="000000">
                      <a:alpha val="43137"/>
                    </a:srgbClr>
                  </a:outerShdw>
                </a:effectLst>
              </a:rPr>
              <a:t>* ”</a:t>
            </a:r>
            <a:r>
              <a:rPr lang="ar-SA" b="1" i="1" dirty="0" smtClean="0">
                <a:solidFill>
                  <a:srgbClr val="FF007F"/>
                </a:solidFill>
                <a:effectLst>
                  <a:outerShdw blurRad="38100" dist="38100" dir="2700000" algn="tl">
                    <a:srgbClr val="000000">
                      <a:alpha val="43137"/>
                    </a:srgbClr>
                  </a:outerShdw>
                </a:effectLst>
              </a:rPr>
              <a:t>نشاط موجه أو غير موجه ( حر ) يمارس فرديا أو جما</a:t>
            </a:r>
            <a:r>
              <a:rPr lang="ar-EG" b="1" i="1" dirty="0" smtClean="0">
                <a:solidFill>
                  <a:srgbClr val="FF007F"/>
                </a:solidFill>
                <a:effectLst>
                  <a:outerShdw blurRad="38100" dist="38100" dir="2700000" algn="tl">
                    <a:srgbClr val="000000">
                      <a:alpha val="43137"/>
                    </a:srgbClr>
                  </a:outerShdw>
                </a:effectLst>
              </a:rPr>
              <a:t>عيا ويستغل طاقة الجسم الحركية والذهنية ويتسم بالسرعة والخفة </a:t>
            </a:r>
            <a:r>
              <a:rPr lang="ar-EG" b="1" i="1" dirty="0" err="1" smtClean="0">
                <a:solidFill>
                  <a:srgbClr val="FF007F"/>
                </a:solidFill>
                <a:effectLst>
                  <a:outerShdw blurRad="38100" dist="38100" dir="2700000" algn="tl">
                    <a:srgbClr val="000000">
                      <a:alpha val="43137"/>
                    </a:srgbClr>
                  </a:outerShdw>
                </a:effectLst>
              </a:rPr>
              <a:t>والأرتباط</a:t>
            </a:r>
            <a:r>
              <a:rPr lang="ar-EG" b="1" i="1" dirty="0" smtClean="0">
                <a:solidFill>
                  <a:srgbClr val="FF007F"/>
                </a:solidFill>
                <a:effectLst>
                  <a:outerShdw blurRad="38100" dist="38100" dir="2700000" algn="tl">
                    <a:srgbClr val="000000">
                      <a:alpha val="43137"/>
                    </a:srgbClr>
                  </a:outerShdw>
                </a:effectLst>
              </a:rPr>
              <a:t> بالدوافع الداخلية ، وينمي الفرد ومداركه ”</a:t>
            </a:r>
            <a:endParaRPr lang="en-US" b="1" i="1" dirty="0" smtClean="0">
              <a:solidFill>
                <a:srgbClr val="FF007F"/>
              </a:solidFill>
              <a:effectLst>
                <a:outerShdw blurRad="38100" dist="38100" dir="2700000" algn="tl">
                  <a:srgbClr val="000000">
                    <a:alpha val="43137"/>
                  </a:srgbClr>
                </a:outerShdw>
              </a:effectLst>
            </a:endParaRPr>
          </a:p>
          <a:p>
            <a:pPr lvl="0">
              <a:buNone/>
            </a:pPr>
            <a:r>
              <a:rPr lang="ar-EG" b="1" i="1" dirty="0" smtClean="0">
                <a:effectLst>
                  <a:outerShdw blurRad="38100" dist="38100" dir="2700000" algn="tl">
                    <a:srgbClr val="000000">
                      <a:alpha val="43137"/>
                    </a:srgbClr>
                  </a:outerShdw>
                </a:effectLst>
              </a:rPr>
              <a:t> * ”</a:t>
            </a:r>
            <a:r>
              <a:rPr lang="ar-SA" b="1" i="1" dirty="0" smtClean="0">
                <a:effectLst>
                  <a:outerShdw blurRad="38100" dist="38100" dir="2700000" algn="tl">
                    <a:srgbClr val="000000">
                      <a:alpha val="43137"/>
                    </a:srgbClr>
                  </a:outerShdw>
                </a:effectLst>
              </a:rPr>
              <a:t>موجه أو غير موجه ( حر ) يمارس فرديا أو جما</a:t>
            </a:r>
            <a:r>
              <a:rPr lang="ar-EG" b="1" i="1" dirty="0" smtClean="0">
                <a:effectLst>
                  <a:outerShdw blurRad="38100" dist="38100" dir="2700000" algn="tl">
                    <a:srgbClr val="000000">
                      <a:alpha val="43137"/>
                    </a:srgbClr>
                  </a:outerShdw>
                </a:effectLst>
              </a:rPr>
              <a:t>عيا ويعبر عن حاجة الفرد </a:t>
            </a:r>
            <a:r>
              <a:rPr lang="ar-EG" b="1" i="1" dirty="0" err="1" smtClean="0">
                <a:effectLst>
                  <a:outerShdw blurRad="38100" dist="38100" dir="2700000" algn="tl">
                    <a:srgbClr val="000000">
                      <a:alpha val="43137"/>
                    </a:srgbClr>
                  </a:outerShdw>
                </a:effectLst>
              </a:rPr>
              <a:t>للأستمتاع</a:t>
            </a:r>
            <a:r>
              <a:rPr lang="ar-EG" b="1" i="1" dirty="0" smtClean="0">
                <a:effectLst>
                  <a:outerShdw blurRad="38100" dist="38100" dir="2700000" algn="tl">
                    <a:srgbClr val="000000">
                      <a:alpha val="43137"/>
                    </a:srgbClr>
                  </a:outerShdw>
                </a:effectLst>
              </a:rPr>
              <a:t> والسرور وإشباع الميل الفطري لهم وهو ضرورة بيولوجية في نمو وبناء الشخصية .“</a:t>
            </a:r>
            <a:endParaRPr lang="en-US" b="1" i="1"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3">
                                            <p:txEl>
                                              <p:pRg st="1" end="1"/>
                                            </p:txEl>
                                          </p:spTgt>
                                        </p:tgtEl>
                                        <p:attrNameLst>
                                          <p:attrName>ppt_x</p:attrName>
                                        </p:attrNameLst>
                                      </p:cBhvr>
                                    </p:anim>
                                    <p:anim from="0" to="-1.0" calcmode="lin" valueType="num">
                                      <p:cBhvr>
                                        <p:cTn id="24" dur="200" decel="50000" autoRev="1" fill="hold">
                                          <p:stCondLst>
                                            <p:cond delay="600"/>
                                          </p:stCondLst>
                                        </p:cTn>
                                        <p:tgtEl>
                                          <p:spTgt spid="3">
                                            <p:txEl>
                                              <p:pRg st="1" end="1"/>
                                            </p:txEl>
                                          </p:spTgt>
                                        </p:tgtEl>
                                        <p:attrNameLst>
                                          <p:attrName>xshear</p:attrName>
                                        </p:attrNameLst>
                                      </p:cBhvr>
                                    </p:anim>
                                    <p:animScale>
                                      <p:cBhvr>
                                        <p:cTn id="25" dur="200" decel="100000" autoRev="1" fill="hold">
                                          <p:stCondLst>
                                            <p:cond delay="600"/>
                                          </p:stCondLst>
                                        </p:cTn>
                                        <p:tgtEl>
                                          <p:spTgt spid="3">
                                            <p:txEl>
                                              <p:pRg st="1" end="1"/>
                                            </p:txEl>
                                          </p:spTgt>
                                        </p:tgtEl>
                                      </p:cBhvr>
                                      <p:from x="100000" y="100000"/>
                                      <p:to x="80000" y="100000"/>
                                    </p:animScale>
                                    <p:anim by="(#ppt_h/3+#ppt_w*0.1)" calcmode="lin" valueType="num">
                                      <p:cBhvr additive="sum">
                                        <p:cTn id="26"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Scale>
                                      <p:cBhvr>
                                        <p:cTn id="3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xEl>
                                              <p:pRg st="2" end="2"/>
                                            </p:txEl>
                                          </p:spTgt>
                                        </p:tgtEl>
                                        <p:attrNameLst>
                                          <p:attrName>ppt_x</p:attrName>
                                          <p:attrName>ppt_y</p:attrName>
                                        </p:attrNameLst>
                                      </p:cBhvr>
                                    </p:animMotion>
                                    <p:animEffect transition="in" filter="fade">
                                      <p:cBhvr>
                                        <p:cTn id="33" dur="10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4"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from="(-#ppt_w/2)" to="(#ppt_x)" calcmode="lin" valueType="num">
                                      <p:cBhvr>
                                        <p:cTn id="38" dur="600" fill="hold">
                                          <p:stCondLst>
                                            <p:cond delay="0"/>
                                          </p:stCondLst>
                                        </p:cTn>
                                        <p:tgtEl>
                                          <p:spTgt spid="3">
                                            <p:txEl>
                                              <p:pRg st="3" end="3"/>
                                            </p:txEl>
                                          </p:spTgt>
                                        </p:tgtEl>
                                        <p:attrNameLst>
                                          <p:attrName>ppt_x</p:attrName>
                                        </p:attrNameLst>
                                      </p:cBhvr>
                                    </p:anim>
                                    <p:anim from="0" to="-1.0" calcmode="lin" valueType="num">
                                      <p:cBhvr>
                                        <p:cTn id="39" dur="200" decel="50000" autoRev="1" fill="hold">
                                          <p:stCondLst>
                                            <p:cond delay="600"/>
                                          </p:stCondLst>
                                        </p:cTn>
                                        <p:tgtEl>
                                          <p:spTgt spid="3">
                                            <p:txEl>
                                              <p:pRg st="3" end="3"/>
                                            </p:txEl>
                                          </p:spTgt>
                                        </p:tgtEl>
                                        <p:attrNameLst>
                                          <p:attrName>xshear</p:attrName>
                                        </p:attrNameLst>
                                      </p:cBhvr>
                                    </p:anim>
                                    <p:animScale>
                                      <p:cBhvr>
                                        <p:cTn id="40" dur="200" decel="100000" autoRev="1" fill="hold">
                                          <p:stCondLst>
                                            <p:cond delay="600"/>
                                          </p:stCondLst>
                                        </p:cTn>
                                        <p:tgtEl>
                                          <p:spTgt spid="3">
                                            <p:txEl>
                                              <p:pRg st="3" end="3"/>
                                            </p:txEl>
                                          </p:spTgt>
                                        </p:tgtEl>
                                      </p:cBhvr>
                                      <p:from x="100000" y="100000"/>
                                      <p:to x="80000" y="100000"/>
                                    </p:animScale>
                                    <p:anim by="(#ppt_h/3+#ppt_w*0.1)" calcmode="lin" valueType="num">
                                      <p:cBhvr additive="sum">
                                        <p:cTn id="41" dur="200" decel="100000" autoRev="1" fill="hold">
                                          <p:stCondLst>
                                            <p:cond delay="600"/>
                                          </p:stCondLst>
                                        </p:cTn>
                                        <p:tgtEl>
                                          <p:spTgt spid="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3200" i="1" dirty="0" smtClean="0">
                <a:solidFill>
                  <a:srgbClr val="0000FF"/>
                </a:solidFill>
              </a:rPr>
              <a:t>نشاط رقم ( 4 )</a:t>
            </a:r>
            <a:endParaRPr lang="ar-EG" sz="3200" i="1" dirty="0">
              <a:solidFill>
                <a:srgbClr val="0000FF"/>
              </a:solidFill>
            </a:endParaRPr>
          </a:p>
        </p:txBody>
      </p:sp>
      <p:sp>
        <p:nvSpPr>
          <p:cNvPr id="4" name="عنصر نائب للنص 3"/>
          <p:cNvSpPr>
            <a:spLocks noGrp="1"/>
          </p:cNvSpPr>
          <p:nvPr>
            <p:ph type="body" sz="half" idx="2"/>
          </p:nvPr>
        </p:nvSpPr>
        <p:spPr/>
        <p:txBody>
          <a:bodyPr>
            <a:noAutofit/>
          </a:bodyPr>
          <a:lstStyle/>
          <a:p>
            <a:r>
              <a:rPr lang="ar-EG" sz="6000" b="1" i="1" dirty="0" smtClean="0">
                <a:solidFill>
                  <a:srgbClr val="FFC000"/>
                </a:solidFill>
                <a:effectLst>
                  <a:outerShdw blurRad="38100" dist="38100" dir="2700000" algn="tl">
                    <a:srgbClr val="000000">
                      <a:alpha val="43137"/>
                    </a:srgbClr>
                  </a:outerShdw>
                </a:effectLst>
              </a:rPr>
              <a:t>ما أهمية اللعب؟</a:t>
            </a:r>
            <a:endParaRPr lang="ar-EG" sz="6000" b="1" i="1" dirty="0">
              <a:solidFill>
                <a:srgbClr val="FFC000"/>
              </a:solidFill>
              <a:effectLst>
                <a:outerShdw blurRad="38100" dist="38100" dir="2700000" algn="tl">
                  <a:srgbClr val="000000">
                    <a:alpha val="43137"/>
                  </a:srgbClr>
                </a:outerShdw>
              </a:effectLst>
            </a:endParaRPr>
          </a:p>
        </p:txBody>
      </p:sp>
      <p:pic>
        <p:nvPicPr>
          <p:cNvPr id="7" name="عنصر نائب للصورة 6" descr="2482008-084420PM.jpg"/>
          <p:cNvPicPr>
            <a:picLocks noGrp="1" noChangeAspect="1"/>
          </p:cNvPicPr>
          <p:nvPr>
            <p:ph type="pic" idx="1"/>
          </p:nvPr>
        </p:nvPicPr>
        <p:blipFill>
          <a:blip r:embed="rId2"/>
          <a:srcRect l="3475" r="3475"/>
          <a:stretch>
            <a:fillRect/>
          </a:stretch>
        </p:blipFill>
        <p:spPr>
          <a:xfrm>
            <a:off x="285720" y="2071677"/>
            <a:ext cx="8572560" cy="457203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p:cNvSpPr>
            <a:spLocks noChangeArrowheads="1"/>
          </p:cNvSpPr>
          <p:nvPr/>
        </p:nvSpPr>
        <p:spPr bwMode="auto">
          <a:xfrm>
            <a:off x="3143241" y="486648"/>
            <a:ext cx="5786478" cy="6371352"/>
          </a:xfrm>
          <a:prstGeom prst="cloudCallout">
            <a:avLst>
              <a:gd name="adj1" fmla="val -43676"/>
              <a:gd name="adj2" fmla="val 46981"/>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EG" sz="36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للعب </a:t>
            </a:r>
            <a:r>
              <a:rPr lang="ar-EG" sz="36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اهميه</a:t>
            </a:r>
            <a:r>
              <a:rPr lang="ar-EG" sz="36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قصوى </a:t>
            </a:r>
            <a:r>
              <a:rPr lang="ar-EG" sz="36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فى</a:t>
            </a:r>
            <a:r>
              <a:rPr lang="ar-EG" sz="36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حياة </a:t>
            </a:r>
            <a:r>
              <a:rPr lang="ar-EG" sz="36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الاطفال</a:t>
            </a:r>
            <a:r>
              <a:rPr lang="ar-EG" sz="36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وتعلمهم منها على سبيل المثال لا الحصر :</a:t>
            </a:r>
          </a:p>
          <a:p>
            <a:pPr marL="0" marR="0" lvl="0" indent="0" algn="r" defTabSz="914400" rtl="1" eaLnBrk="1" fontAlgn="base" latinLnBrk="0" hangingPunct="1">
              <a:lnSpc>
                <a:spcPct val="100000"/>
              </a:lnSpc>
              <a:spcBef>
                <a:spcPct val="0"/>
              </a:spcBef>
              <a:spcAft>
                <a:spcPct val="0"/>
              </a:spcAft>
              <a:buClrTx/>
              <a:buSzTx/>
              <a:buFontTx/>
              <a:buNone/>
              <a:tabLst/>
            </a:pPr>
            <a:r>
              <a:rPr kumimoji="0" lang="ar-EG" sz="1800" b="1" i="1"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rPr>
              <a:t>.........................................................................................................................................................................................</a:t>
            </a:r>
          </a:p>
        </p:txBody>
      </p:sp>
      <p:pic>
        <p:nvPicPr>
          <p:cNvPr id="3" name="صورة 2" descr="32835_mother_reading_a_book_on_a_bench_while_her_children_play_in_a_sand_box_at_a_park.jpg"/>
          <p:cNvPicPr>
            <a:picLocks noChangeAspect="1"/>
          </p:cNvPicPr>
          <p:nvPr/>
        </p:nvPicPr>
        <p:blipFill>
          <a:blip r:embed="rId2"/>
          <a:stretch>
            <a:fillRect/>
          </a:stretch>
        </p:blipFill>
        <p:spPr>
          <a:xfrm>
            <a:off x="142844" y="214290"/>
            <a:ext cx="2928958" cy="45005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ppt_x</p:attrName>
                                        </p:attrNameLst>
                                      </p:cBhvr>
                                      <p:tavLst>
                                        <p:tav tm="0">
                                          <p:val>
                                            <p:strVal val="#ppt_x-.2"/>
                                          </p:val>
                                        </p:tav>
                                        <p:tav tm="100000">
                                          <p:val>
                                            <p:strVal val="#ppt_x"/>
                                          </p:val>
                                        </p:tav>
                                      </p:tavLst>
                                    </p:anim>
                                    <p:anim calcmode="lin" valueType="num">
                                      <p:cBhvr>
                                        <p:cTn id="15"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EG" dirty="0" smtClean="0"/>
              <a:t>أهمية اللعب كما جاءت في بعض أدبيات التربية </a:t>
            </a:r>
            <a:r>
              <a:rPr lang="en-US" dirty="0" smtClean="0"/>
              <a:t>:</a:t>
            </a:r>
            <a:br>
              <a:rPr lang="en-US" dirty="0" smtClean="0"/>
            </a:br>
            <a:endParaRPr lang="ar-EG" dirty="0"/>
          </a:p>
        </p:txBody>
      </p:sp>
      <p:sp>
        <p:nvSpPr>
          <p:cNvPr id="3" name="عنصر نائب للمحتوى 2"/>
          <p:cNvSpPr>
            <a:spLocks noGrp="1"/>
          </p:cNvSpPr>
          <p:nvPr>
            <p:ph sz="half" idx="1"/>
          </p:nvPr>
        </p:nvSpPr>
        <p:spPr/>
        <p:txBody>
          <a:bodyPr>
            <a:normAutofit fontScale="92500" lnSpcReduction="10000"/>
          </a:bodyPr>
          <a:lstStyle/>
          <a:p>
            <a:pPr lvl="0"/>
            <a:r>
              <a:rPr lang="ar-EG" b="1" i="1" dirty="0" smtClean="0">
                <a:solidFill>
                  <a:srgbClr val="FF0000"/>
                </a:solidFill>
                <a:effectLst>
                  <a:outerShdw blurRad="38100" dist="38100" dir="2700000" algn="tl">
                    <a:srgbClr val="000000">
                      <a:alpha val="43137"/>
                    </a:srgbClr>
                  </a:outerShdw>
                </a:effectLst>
              </a:rPr>
              <a:t>يساهم اللعب في تعزيز نمو التمثيل/ التعبير  الذهني والعقلي، نظراً لأن الطفل يبدأ في فصل معاني الأشياء التي يتعامل معها عن هيئتها المادية الخارجية</a:t>
            </a:r>
            <a:endParaRPr lang="en-US" b="1" i="1" dirty="0" smtClean="0">
              <a:solidFill>
                <a:srgbClr val="FF0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يساهم اللعب في دعم نمو السلوكيات المتعمدة والتصرفات المقصودة – أفعال إرادية مادية وذهنية – نظراً لأن الطفل يتعلم كيفية ترتيب الأحداث وفقاً لتسلسلها، وإتباع القواعد الموضوعة، وتركيز انتباههم على أمر معين </a:t>
            </a:r>
            <a:endParaRPr lang="en-US" b="1" i="1" dirty="0" smtClean="0">
              <a:solidFill>
                <a:srgbClr val="FFC000"/>
              </a:solidFill>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10000"/>
          </a:bodyPr>
          <a:lstStyle/>
          <a:p>
            <a:pPr lvl="0"/>
            <a:r>
              <a:rPr lang="ar-EG" b="1" i="1" dirty="0" smtClean="0">
                <a:solidFill>
                  <a:srgbClr val="FFC000"/>
                </a:solidFill>
                <a:effectLst>
                  <a:outerShdw blurRad="38100" dist="38100" dir="2700000" algn="tl">
                    <a:srgbClr val="000000">
                      <a:alpha val="43137"/>
                    </a:srgbClr>
                  </a:outerShdw>
                </a:effectLst>
              </a:rPr>
              <a:t>يؤثر اللعب على مستوى تحفيز الطفل، وتمكينه من تنمية وتطوير نظام هيكلي أكثر تعقيداً، يتألف من أهداف مباشرة، وأخرى طويلة المدى .</a:t>
            </a:r>
            <a:endParaRPr lang="en-US" b="1"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0000"/>
                </a:solidFill>
                <a:effectLst>
                  <a:outerShdw blurRad="38100" dist="38100" dir="2700000" algn="tl">
                    <a:srgbClr val="000000">
                      <a:alpha val="43137"/>
                    </a:srgbClr>
                  </a:outerShdw>
                </a:effectLst>
              </a:rPr>
              <a:t>يساهم اللعب في تيسير </a:t>
            </a:r>
            <a:r>
              <a:rPr lang="ar-EG" b="1" i="1" dirty="0" err="1" smtClean="0">
                <a:solidFill>
                  <a:srgbClr val="FF0000"/>
                </a:solidFill>
                <a:effectLst>
                  <a:outerShdw blurRad="38100" dist="38100" dir="2700000" algn="tl">
                    <a:srgbClr val="000000">
                      <a:alpha val="43137"/>
                    </a:srgbClr>
                  </a:outerShdw>
                </a:effectLst>
              </a:rPr>
              <a:t>اللاتمركز</a:t>
            </a:r>
            <a:r>
              <a:rPr lang="ar-EG" b="1" i="1" dirty="0" smtClean="0">
                <a:solidFill>
                  <a:srgbClr val="FF0000"/>
                </a:solidFill>
                <a:effectLst>
                  <a:outerShdw blurRad="38100" dist="38100" dir="2700000" algn="tl">
                    <a:srgbClr val="000000">
                      <a:alpha val="43137"/>
                    </a:srgbClr>
                  </a:outerShdw>
                </a:effectLst>
              </a:rPr>
              <a:t> الإدراكي، نظراً لأن الأطفال يؤدون مهاماً مختلفة أثناء اللعب، كما تراهم يتفاوضون في مختلف وجهات النظر .</a:t>
            </a:r>
            <a:endParaRPr lang="en-US" b="1" i="1" dirty="0" smtClean="0">
              <a:solidFill>
                <a:srgbClr val="FF0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Scale>
                                      <p:cBhvr>
                                        <p:cTn id="22"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xEl>
                                              <p:pRg st="1" end="1"/>
                                            </p:txEl>
                                          </p:spTgt>
                                        </p:tgtEl>
                                        <p:attrNameLst>
                                          <p:attrName>ppt_x</p:attrName>
                                          <p:attrName>ppt_y</p:attrName>
                                        </p:attrNameLst>
                                      </p:cBhvr>
                                    </p:animMotion>
                                    <p:animEffect transition="in" filter="fade">
                                      <p:cBhvr>
                                        <p:cTn id="24" dur="10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Scale>
                                      <p:cBhvr>
                                        <p:cTn id="29"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
                                            <p:txEl>
                                              <p:pRg st="0" end="0"/>
                                            </p:txEl>
                                          </p:spTgt>
                                        </p:tgtEl>
                                        <p:attrNameLst>
                                          <p:attrName>ppt_x</p:attrName>
                                          <p:attrName>ppt_y</p:attrName>
                                        </p:attrNameLst>
                                      </p:cBhvr>
                                    </p:animMotion>
                                    <p:animEffect transition="in" filter="fade">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circle(in)">
                                      <p:cBhvr>
                                        <p:cTn id="3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 أهمية اللعب</a:t>
            </a:r>
            <a:endParaRPr lang="ar-EG" dirty="0"/>
          </a:p>
        </p:txBody>
      </p:sp>
      <p:sp>
        <p:nvSpPr>
          <p:cNvPr id="3" name="عنصر نائب للمحتوى 2"/>
          <p:cNvSpPr>
            <a:spLocks noGrp="1"/>
          </p:cNvSpPr>
          <p:nvPr>
            <p:ph sz="half" idx="1"/>
          </p:nvPr>
        </p:nvSpPr>
        <p:spPr/>
        <p:txBody>
          <a:bodyPr>
            <a:normAutofit/>
          </a:bodyPr>
          <a:lstStyle/>
          <a:p>
            <a:r>
              <a:rPr lang="ar-EG" sz="2800" b="1" i="1" dirty="0" smtClean="0">
                <a:solidFill>
                  <a:srgbClr val="FFFF00"/>
                </a:solidFill>
                <a:effectLst>
                  <a:outerShdw blurRad="38100" dist="38100" dir="2700000" algn="tl">
                    <a:srgbClr val="000000">
                      <a:alpha val="43137"/>
                    </a:srgbClr>
                  </a:outerShdw>
                </a:effectLst>
              </a:rPr>
              <a:t>ينمى </a:t>
            </a:r>
            <a:r>
              <a:rPr lang="ar-EG" sz="2800" b="1" i="1" dirty="0" err="1" smtClean="0">
                <a:solidFill>
                  <a:srgbClr val="FFFF00"/>
                </a:solidFill>
                <a:effectLst>
                  <a:outerShdw blurRad="38100" dist="38100" dir="2700000" algn="tl">
                    <a:srgbClr val="000000">
                      <a:alpha val="43137"/>
                    </a:srgbClr>
                  </a:outerShdw>
                </a:effectLst>
              </a:rPr>
              <a:t>القدره</a:t>
            </a:r>
            <a:r>
              <a:rPr lang="ar-EG" sz="2800" b="1" i="1" dirty="0" smtClean="0">
                <a:solidFill>
                  <a:srgbClr val="FFFF00"/>
                </a:solidFill>
                <a:effectLst>
                  <a:outerShdw blurRad="38100" dist="38100" dir="2700000" algn="tl">
                    <a:srgbClr val="000000">
                      <a:alpha val="43137"/>
                    </a:srgbClr>
                  </a:outerShdw>
                </a:effectLst>
              </a:rPr>
              <a:t> على </a:t>
            </a:r>
            <a:r>
              <a:rPr lang="ar-EG" sz="2800" b="1" i="1" dirty="0" err="1" smtClean="0">
                <a:solidFill>
                  <a:srgbClr val="FFFF00"/>
                </a:solidFill>
                <a:effectLst>
                  <a:outerShdw blurRad="38100" dist="38100" dir="2700000" algn="tl">
                    <a:srgbClr val="000000">
                      <a:alpha val="43137"/>
                    </a:srgbClr>
                  </a:outerShdw>
                </a:effectLst>
              </a:rPr>
              <a:t>الملاحظه</a:t>
            </a:r>
            <a:r>
              <a:rPr lang="ar-EG" sz="2800" b="1" i="1" dirty="0" smtClean="0">
                <a:solidFill>
                  <a:srgbClr val="FFFF00"/>
                </a:solidFill>
                <a:effectLst>
                  <a:outerShdw blurRad="38100" dist="38100" dir="2700000" algn="tl">
                    <a:srgbClr val="000000">
                      <a:alpha val="43137"/>
                    </a:srgbClr>
                  </a:outerShdw>
                </a:effectLst>
              </a:rPr>
              <a:t> والتركيز والانتباه ،ويتيح الفرص للتخيل</a:t>
            </a:r>
          </a:p>
          <a:p>
            <a:r>
              <a:rPr lang="ar-EG" sz="2800" b="1" i="1" dirty="0" smtClean="0">
                <a:solidFill>
                  <a:srgbClr val="FFFF00"/>
                </a:solidFill>
                <a:effectLst>
                  <a:outerShdw blurRad="38100" dist="38100" dir="2700000" algn="tl">
                    <a:srgbClr val="000000">
                      <a:alpha val="43137"/>
                    </a:srgbClr>
                  </a:outerShdw>
                </a:effectLst>
              </a:rPr>
              <a:t>يساعد على </a:t>
            </a:r>
            <a:r>
              <a:rPr lang="ar-EG" sz="2800" b="1" i="1" dirty="0" err="1" smtClean="0">
                <a:solidFill>
                  <a:srgbClr val="FFFF00"/>
                </a:solidFill>
                <a:effectLst>
                  <a:outerShdw blurRad="38100" dist="38100" dir="2700000" algn="tl">
                    <a:srgbClr val="000000">
                      <a:alpha val="43137"/>
                    </a:srgbClr>
                  </a:outerShdw>
                </a:effectLst>
              </a:rPr>
              <a:t>تفريد</a:t>
            </a:r>
            <a:r>
              <a:rPr lang="ar-EG" sz="2800" b="1" i="1" dirty="0" smtClean="0">
                <a:solidFill>
                  <a:srgbClr val="FFFF00"/>
                </a:solidFill>
                <a:effectLst>
                  <a:outerShdw blurRad="38100" dist="38100" dir="2700000" algn="tl">
                    <a:srgbClr val="000000">
                      <a:alpha val="43137"/>
                    </a:srgbClr>
                  </a:outerShdw>
                </a:effectLst>
              </a:rPr>
              <a:t> التعليم </a:t>
            </a:r>
          </a:p>
          <a:p>
            <a:r>
              <a:rPr lang="ar-EG" sz="2800" b="1" i="1" dirty="0" smtClean="0">
                <a:solidFill>
                  <a:srgbClr val="FFFF00"/>
                </a:solidFill>
                <a:effectLst>
                  <a:outerShdw blurRad="38100" dist="38100" dir="2700000" algn="tl">
                    <a:srgbClr val="000000">
                      <a:alpha val="43137"/>
                    </a:srgbClr>
                  </a:outerShdw>
                </a:effectLst>
              </a:rPr>
              <a:t>ينمى مهارات التعامل </a:t>
            </a:r>
            <a:r>
              <a:rPr lang="ar-EG" sz="2800" b="1" i="1" dirty="0" err="1" smtClean="0">
                <a:solidFill>
                  <a:srgbClr val="FFFF00"/>
                </a:solidFill>
                <a:effectLst>
                  <a:outerShdw blurRad="38100" dist="38100" dir="2700000" algn="tl">
                    <a:srgbClr val="000000">
                      <a:alpha val="43137"/>
                    </a:srgbClr>
                  </a:outerShdw>
                </a:effectLst>
              </a:rPr>
              <a:t>الاجتماعى</a:t>
            </a:r>
            <a:endParaRPr lang="ar-EG" sz="2800" b="1" i="1" dirty="0" smtClean="0">
              <a:solidFill>
                <a:srgbClr val="FFFF00"/>
              </a:solidFill>
              <a:effectLst>
                <a:outerShdw blurRad="38100" dist="38100" dir="2700000" algn="tl">
                  <a:srgbClr val="000000">
                    <a:alpha val="43137"/>
                  </a:srgbClr>
                </a:outerShdw>
              </a:effectLst>
            </a:endParaRPr>
          </a:p>
          <a:p>
            <a:r>
              <a:rPr lang="ar-EG" sz="2800" b="1" i="1" dirty="0" smtClean="0">
                <a:solidFill>
                  <a:srgbClr val="FFFF00"/>
                </a:solidFill>
                <a:effectLst>
                  <a:outerShdw blurRad="38100" dist="38100" dir="2700000" algn="tl">
                    <a:srgbClr val="000000">
                      <a:alpha val="43137"/>
                    </a:srgbClr>
                  </a:outerShdw>
                </a:effectLst>
              </a:rPr>
              <a:t>يعالج صعوبات التعلم</a:t>
            </a:r>
          </a:p>
          <a:p>
            <a:r>
              <a:rPr lang="ar-EG" sz="2800" b="1" i="1" dirty="0" smtClean="0">
                <a:solidFill>
                  <a:srgbClr val="FFFF00"/>
                </a:solidFill>
                <a:effectLst>
                  <a:outerShdw blurRad="38100" dist="38100" dir="2700000" algn="tl">
                    <a:srgbClr val="000000">
                      <a:alpha val="43137"/>
                    </a:srgbClr>
                  </a:outerShdw>
                </a:effectLst>
              </a:rPr>
              <a:t>ينمى مهارات التفكير </a:t>
            </a:r>
            <a:r>
              <a:rPr lang="ar-EG" sz="2800" b="1" i="1" dirty="0" err="1" smtClean="0">
                <a:solidFill>
                  <a:srgbClr val="FFFF00"/>
                </a:solidFill>
                <a:effectLst>
                  <a:outerShdw blurRad="38100" dist="38100" dir="2700000" algn="tl">
                    <a:srgbClr val="000000">
                      <a:alpha val="43137"/>
                    </a:srgbClr>
                  </a:outerShdw>
                </a:effectLst>
              </a:rPr>
              <a:t>العلمى</a:t>
            </a:r>
            <a:r>
              <a:rPr lang="ar-EG" sz="2800" b="1" i="1" dirty="0" smtClean="0">
                <a:solidFill>
                  <a:srgbClr val="FFFF00"/>
                </a:solidFill>
                <a:effectLst>
                  <a:outerShdw blurRad="38100" dist="38100" dir="2700000" algn="tl">
                    <a:srgbClr val="000000">
                      <a:alpha val="43137"/>
                    </a:srgbClr>
                  </a:outerShdw>
                </a:effectLst>
              </a:rPr>
              <a:t> وحل المشكلات والإبداع</a:t>
            </a:r>
            <a:endParaRPr lang="ar-EG" sz="2800" b="1" i="1" dirty="0">
              <a:solidFill>
                <a:srgbClr val="FFFF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lstStyle/>
          <a:p>
            <a:r>
              <a:rPr lang="ar-EG" b="1" i="1" dirty="0" smtClean="0">
                <a:solidFill>
                  <a:srgbClr val="FFFF00"/>
                </a:solidFill>
              </a:rPr>
              <a:t>ينمى المجال </a:t>
            </a:r>
            <a:r>
              <a:rPr lang="ar-EG" b="1" i="1" dirty="0" err="1" smtClean="0">
                <a:solidFill>
                  <a:srgbClr val="FFFF00"/>
                </a:solidFill>
              </a:rPr>
              <a:t>المعرفى</a:t>
            </a:r>
            <a:r>
              <a:rPr lang="ar-EG" b="1" i="1" dirty="0" smtClean="0">
                <a:solidFill>
                  <a:srgbClr val="FFFF00"/>
                </a:solidFill>
              </a:rPr>
              <a:t> بمستوياته </a:t>
            </a:r>
            <a:r>
              <a:rPr lang="ar-EG" b="1" i="1" dirty="0" err="1" smtClean="0">
                <a:solidFill>
                  <a:srgbClr val="FFFF00"/>
                </a:solidFill>
              </a:rPr>
              <a:t>المختلفه</a:t>
            </a:r>
            <a:r>
              <a:rPr lang="ar-EG" b="1" i="1" dirty="0" smtClean="0">
                <a:solidFill>
                  <a:srgbClr val="FFFF00"/>
                </a:solidFill>
              </a:rPr>
              <a:t> لدى التلميذ</a:t>
            </a:r>
          </a:p>
          <a:p>
            <a:r>
              <a:rPr lang="ar-EG" b="1" i="1" dirty="0" smtClean="0">
                <a:solidFill>
                  <a:srgbClr val="FFFF00"/>
                </a:solidFill>
              </a:rPr>
              <a:t>ينمى المجال </a:t>
            </a:r>
            <a:r>
              <a:rPr lang="ar-EG" b="1" i="1" dirty="0" err="1" smtClean="0">
                <a:solidFill>
                  <a:srgbClr val="FFFF00"/>
                </a:solidFill>
              </a:rPr>
              <a:t>الوجدانى</a:t>
            </a:r>
            <a:r>
              <a:rPr lang="ar-EG" b="1" i="1" dirty="0" smtClean="0">
                <a:solidFill>
                  <a:srgbClr val="FFFF00"/>
                </a:solidFill>
              </a:rPr>
              <a:t> لدى التلميذ</a:t>
            </a:r>
          </a:p>
          <a:p>
            <a:r>
              <a:rPr lang="ar-EG" b="1" i="1" dirty="0" smtClean="0">
                <a:solidFill>
                  <a:srgbClr val="FFFF00"/>
                </a:solidFill>
              </a:rPr>
              <a:t>ينمى المجال </a:t>
            </a:r>
            <a:r>
              <a:rPr lang="ar-EG" b="1" i="1" dirty="0" err="1" smtClean="0">
                <a:solidFill>
                  <a:srgbClr val="FFFF00"/>
                </a:solidFill>
              </a:rPr>
              <a:t>المهارى</a:t>
            </a:r>
            <a:r>
              <a:rPr lang="ar-EG" b="1" i="1" dirty="0" smtClean="0">
                <a:solidFill>
                  <a:srgbClr val="FFFF00"/>
                </a:solidFill>
              </a:rPr>
              <a:t> لدى التلميذ</a:t>
            </a:r>
          </a:p>
          <a:p>
            <a:r>
              <a:rPr lang="ar-EG" b="1" i="1" dirty="0" smtClean="0">
                <a:solidFill>
                  <a:srgbClr val="FFFF00"/>
                </a:solidFill>
              </a:rPr>
              <a:t>يساعد على بقاء أثر التعلم ،</a:t>
            </a:r>
            <a:r>
              <a:rPr lang="ar-EG" b="1" i="1" dirty="0" err="1" smtClean="0">
                <a:solidFill>
                  <a:srgbClr val="FFFF00"/>
                </a:solidFill>
              </a:rPr>
              <a:t>وإنتقاله</a:t>
            </a:r>
            <a:endParaRPr lang="ar-EG" b="1" i="1" dirty="0" smtClean="0">
              <a:solidFill>
                <a:srgbClr val="FFFF00"/>
              </a:solidFill>
            </a:endParaRPr>
          </a:p>
          <a:p>
            <a:r>
              <a:rPr lang="ar-EG" b="1" i="1" dirty="0" smtClean="0">
                <a:solidFill>
                  <a:srgbClr val="FFFF00"/>
                </a:solidFill>
              </a:rPr>
              <a:t>يعمل –باستخدامه </a:t>
            </a:r>
            <a:r>
              <a:rPr lang="ar-EG" b="1" i="1" dirty="0" err="1" smtClean="0">
                <a:solidFill>
                  <a:srgbClr val="FFFF00"/>
                </a:solidFill>
              </a:rPr>
              <a:t>لاغلب</a:t>
            </a:r>
            <a:r>
              <a:rPr lang="ar-EG" b="1" i="1" dirty="0" smtClean="0">
                <a:solidFill>
                  <a:srgbClr val="FFFF00"/>
                </a:solidFill>
              </a:rPr>
              <a:t> الحواس-على تنشيط الذهن  </a:t>
            </a:r>
            <a:endParaRPr lang="ar-EG" b="1"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3" end="3"/>
                                            </p:txEl>
                                          </p:spTgt>
                                        </p:tgtEl>
                                      </p:cBhvr>
                                    </p:animEffect>
                                  </p:childTnLst>
                                </p:cTn>
                              </p:par>
                              <p:par>
                                <p:cTn id="32" presetID="29" presetClass="entr" presetSubtype="0"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 calcmode="lin" valueType="num">
                                      <p:cBhvr>
                                        <p:cTn id="34" dur="1000" fill="hold"/>
                                        <p:tgtEl>
                                          <p:spTgt spid="4">
                                            <p:txEl>
                                              <p:pRg st="4" end="4"/>
                                            </p:txEl>
                                          </p:spTgt>
                                        </p:tgtEl>
                                        <p:attrNameLst>
                                          <p:attrName>ppt_x</p:attrName>
                                        </p:attrNameLst>
                                      </p:cBhvr>
                                      <p:tavLst>
                                        <p:tav tm="0">
                                          <p:val>
                                            <p:strVal val="#ppt_x-.2"/>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4">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grpId="0" nodeType="click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 calcmode="lin" valueType="num">
                                      <p:cBhvr>
                                        <p:cTn id="4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4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 calcmode="lin" valueType="num">
                                      <p:cBhvr>
                                        <p:cTn id="4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grpId="0" nodeType="click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anim calcmode="lin" valueType="num">
                                      <p:cBhvr>
                                        <p:cTn id="5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5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57" dur="1000"/>
                                        <p:tgtEl>
                                          <p:spTgt spid="3">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9" presetClass="entr" presetSubtype="0" fill="hold" grpId="0" nodeType="clickEffect">
                                  <p:stCondLst>
                                    <p:cond delay="0"/>
                                  </p:stCondLst>
                                  <p:childTnLst>
                                    <p:set>
                                      <p:cBhvr>
                                        <p:cTn id="61" dur="1" fill="hold">
                                          <p:stCondLst>
                                            <p:cond delay="0"/>
                                          </p:stCondLst>
                                        </p:cTn>
                                        <p:tgtEl>
                                          <p:spTgt spid="3">
                                            <p:txEl>
                                              <p:pRg st="3" end="3"/>
                                            </p:txEl>
                                          </p:spTgt>
                                        </p:tgtEl>
                                        <p:attrNameLst>
                                          <p:attrName>style.visibility</p:attrName>
                                        </p:attrNameLst>
                                      </p:cBhvr>
                                      <p:to>
                                        <p:strVal val="visible"/>
                                      </p:to>
                                    </p:set>
                                    <p:anim calcmode="lin" valueType="num">
                                      <p:cBhvr>
                                        <p:cTn id="6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6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64" dur="1000"/>
                                        <p:tgtEl>
                                          <p:spTgt spid="3">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9" presetClass="entr" presetSubtype="0" fill="hold" grpId="0" nodeType="clickEffect">
                                  <p:stCondLst>
                                    <p:cond delay="0"/>
                                  </p:stCondLst>
                                  <p:childTnLst>
                                    <p:set>
                                      <p:cBhvr>
                                        <p:cTn id="68" dur="1" fill="hold">
                                          <p:stCondLst>
                                            <p:cond delay="0"/>
                                          </p:stCondLst>
                                        </p:cTn>
                                        <p:tgtEl>
                                          <p:spTgt spid="3">
                                            <p:txEl>
                                              <p:pRg st="4" end="4"/>
                                            </p:txEl>
                                          </p:spTgt>
                                        </p:tgtEl>
                                        <p:attrNameLst>
                                          <p:attrName>style.visibility</p:attrName>
                                        </p:attrNameLst>
                                      </p:cBhvr>
                                      <p:to>
                                        <p:strVal val="visible"/>
                                      </p:to>
                                    </p:set>
                                    <p:anim calcmode="lin" valueType="num">
                                      <p:cBhvr>
                                        <p:cTn id="6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7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7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0"/>
            <a:ext cx="5486400" cy="1131888"/>
          </a:xfrm>
        </p:spPr>
        <p:txBody>
          <a:bodyPr>
            <a:normAutofit fontScale="90000"/>
          </a:bodyPr>
          <a:lstStyle/>
          <a:p>
            <a:r>
              <a:rPr lang="ar-EG" sz="2700" i="1" dirty="0" smtClean="0">
                <a:solidFill>
                  <a:srgbClr val="FFC000"/>
                </a:solidFill>
              </a:rPr>
              <a:t/>
            </a:r>
            <a:br>
              <a:rPr lang="ar-EG" sz="2700" i="1" dirty="0" smtClean="0">
                <a:solidFill>
                  <a:srgbClr val="FFC000"/>
                </a:solidFill>
              </a:rPr>
            </a:br>
            <a:r>
              <a:rPr lang="ar-EG" sz="2700" i="1" dirty="0" smtClean="0">
                <a:solidFill>
                  <a:srgbClr val="FFC000"/>
                </a:solidFill>
              </a:rPr>
              <a:t/>
            </a:r>
            <a:br>
              <a:rPr lang="ar-EG" sz="2700" i="1" dirty="0" smtClean="0">
                <a:solidFill>
                  <a:srgbClr val="FFC000"/>
                </a:solidFill>
              </a:rPr>
            </a:br>
            <a:r>
              <a:rPr lang="ar-EG" sz="2700" i="1" dirty="0" smtClean="0">
                <a:solidFill>
                  <a:srgbClr val="FFC000"/>
                </a:solidFill>
              </a:rPr>
              <a:t/>
            </a:r>
            <a:br>
              <a:rPr lang="ar-EG" sz="2700" i="1" dirty="0" smtClean="0">
                <a:solidFill>
                  <a:srgbClr val="FFC000"/>
                </a:solidFill>
              </a:rPr>
            </a:br>
            <a:r>
              <a:rPr lang="ar-EG" sz="2200" i="1" dirty="0" smtClean="0">
                <a:solidFill>
                  <a:srgbClr val="0000FF"/>
                </a:solidFill>
              </a:rPr>
              <a:t>نشاط رقم ( 5 )</a:t>
            </a:r>
            <a:r>
              <a:rPr lang="en-US" sz="2200" i="1" dirty="0" smtClean="0">
                <a:solidFill>
                  <a:srgbClr val="0000FF"/>
                </a:solidFill>
              </a:rPr>
              <a:t/>
            </a:r>
            <a:br>
              <a:rPr lang="en-US" sz="2200" i="1" dirty="0" smtClean="0">
                <a:solidFill>
                  <a:srgbClr val="0000FF"/>
                </a:solidFill>
              </a:rPr>
            </a:br>
            <a:r>
              <a:rPr lang="ar-EG" sz="2200" i="1" dirty="0" smtClean="0">
                <a:solidFill>
                  <a:srgbClr val="0000FF"/>
                </a:solidFill>
              </a:rPr>
              <a:t>                                            اللعب ( فوائده ) </a:t>
            </a:r>
            <a:endParaRPr lang="ar-EG" sz="2200" i="1" dirty="0">
              <a:solidFill>
                <a:srgbClr val="0000FF"/>
              </a:solidFill>
            </a:endParaRPr>
          </a:p>
        </p:txBody>
      </p:sp>
      <p:pic>
        <p:nvPicPr>
          <p:cNvPr id="5" name="عنصر نائب للصورة 4" descr="springtrees_15566.jpg"/>
          <p:cNvPicPr>
            <a:picLocks noGrp="1" noChangeAspect="1"/>
          </p:cNvPicPr>
          <p:nvPr>
            <p:ph type="pic" idx="1"/>
          </p:nvPr>
        </p:nvPicPr>
        <p:blipFill>
          <a:blip r:embed="rId2"/>
          <a:srcRect t="1852" b="1852"/>
          <a:stretch>
            <a:fillRect/>
          </a:stretch>
        </p:blipFill>
        <p:spPr>
          <a:xfrm>
            <a:off x="214282" y="3143248"/>
            <a:ext cx="8715436" cy="3429023"/>
          </a:xfrm>
        </p:spPr>
      </p:pic>
      <p:sp>
        <p:nvSpPr>
          <p:cNvPr id="4" name="عنصر نائب للنص 3"/>
          <p:cNvSpPr>
            <a:spLocks noGrp="1"/>
          </p:cNvSpPr>
          <p:nvPr>
            <p:ph type="body" sz="half" idx="2"/>
          </p:nvPr>
        </p:nvSpPr>
        <p:spPr/>
        <p:txBody>
          <a:bodyPr>
            <a:noAutofit/>
          </a:bodyPr>
          <a:lstStyle/>
          <a:p>
            <a:r>
              <a:rPr lang="ar-EG" sz="3200" b="1" dirty="0" smtClean="0">
                <a:solidFill>
                  <a:srgbClr val="FFC000"/>
                </a:solidFill>
              </a:rPr>
              <a:t>ما جدوى (فائدة) </a:t>
            </a:r>
            <a:r>
              <a:rPr lang="ar-EG" sz="3200" b="1" dirty="0" err="1" smtClean="0">
                <a:solidFill>
                  <a:srgbClr val="FFC000"/>
                </a:solidFill>
              </a:rPr>
              <a:t>إستخدام</a:t>
            </a:r>
            <a:r>
              <a:rPr lang="ar-EG" sz="3200" b="1" dirty="0" smtClean="0">
                <a:solidFill>
                  <a:srgbClr val="FFC000"/>
                </a:solidFill>
              </a:rPr>
              <a:t> اللعب </a:t>
            </a:r>
            <a:r>
              <a:rPr lang="ar-EG" sz="3200" b="1" dirty="0" err="1" smtClean="0">
                <a:solidFill>
                  <a:srgbClr val="FFC000"/>
                </a:solidFill>
              </a:rPr>
              <a:t>كأستراتيجيه</a:t>
            </a:r>
            <a:r>
              <a:rPr lang="ar-EG" sz="3200" b="1" dirty="0" smtClean="0">
                <a:solidFill>
                  <a:srgbClr val="FFC000"/>
                </a:solidFill>
              </a:rPr>
              <a:t> للعمل داخل </a:t>
            </a:r>
            <a:r>
              <a:rPr lang="ar-EG" sz="3200" b="1" dirty="0" err="1" smtClean="0">
                <a:solidFill>
                  <a:srgbClr val="FFC000"/>
                </a:solidFill>
              </a:rPr>
              <a:t>الروضه</a:t>
            </a:r>
            <a:r>
              <a:rPr lang="ar-EG" sz="3200" b="1" dirty="0" smtClean="0">
                <a:solidFill>
                  <a:srgbClr val="FFC000"/>
                </a:solidFill>
              </a:rPr>
              <a:t>؟ هل مجديه أم مضيعه للوقت أم يحبها الأطفال ؟ ولماذا؟</a:t>
            </a:r>
            <a:endParaRPr lang="ar-EG" sz="3200" b="1"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ppt_x</p:attrName>
                                        </p:attrNameLst>
                                      </p:cBhvr>
                                      <p:tavLst>
                                        <p:tav tm="0">
                                          <p:val>
                                            <p:strVal val="#ppt_x-.2"/>
                                          </p:val>
                                        </p:tav>
                                        <p:tav tm="100000">
                                          <p:val>
                                            <p:strVal val="#ppt_x"/>
                                          </p:val>
                                        </p:tav>
                                      </p:tavLst>
                                    </p:anim>
                                    <p:anim calcmode="lin" valueType="num">
                                      <p:cBhvr>
                                        <p:cTn id="2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1095375" y="571481"/>
            <a:ext cx="7334277" cy="5857915"/>
          </a:xfrm>
          <a:prstGeom prst="cloudCallout">
            <a:avLst>
              <a:gd name="adj1" fmla="val -43676"/>
              <a:gd name="adj2" fmla="val 46981"/>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lang="ar-EG" sz="3600" b="1" dirty="0" err="1" smtClean="0">
                <a:solidFill>
                  <a:srgbClr val="FF0000"/>
                </a:solidFill>
                <a:latin typeface="Arial" pitchFamily="34" charset="0"/>
                <a:ea typeface="Arial" pitchFamily="34" charset="0"/>
                <a:cs typeface="Arial" pitchFamily="34" charset="0"/>
              </a:rPr>
              <a:t>فوائد</a:t>
            </a:r>
            <a:r>
              <a:rPr kumimoji="0" lang="ar-EG" sz="3600" b="1" i="0" u="none" strike="noStrike" cap="none" normalizeH="0" baseline="0" dirty="0" err="1" smtClean="0">
                <a:ln>
                  <a:noFill/>
                </a:ln>
                <a:solidFill>
                  <a:srgbClr val="FF0000"/>
                </a:solidFill>
                <a:effectLst/>
                <a:latin typeface="Arial" pitchFamily="34" charset="0"/>
                <a:ea typeface="Arial" pitchFamily="34" charset="0"/>
                <a:cs typeface="Arial" pitchFamily="34" charset="0"/>
              </a:rPr>
              <a:t>اللعب</a:t>
            </a:r>
            <a:endParaRPr kumimoji="0" lang="ar-EG" sz="36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a:t>
            </a:r>
            <a:r>
              <a:rPr kumimoji="0" lang="ar-EG"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a:t>
            </a:r>
            <a:endPar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a:t>
            </a:r>
            <a:r>
              <a:rPr kumimoji="0" lang="ar-EG"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 ................................................................</a:t>
            </a:r>
            <a:endPar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a:t>
            </a:r>
            <a:r>
              <a:rPr kumimoji="0" lang="ar-EG"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 ....................................................................</a:t>
            </a:r>
            <a:endPar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r>
              <a:rPr kumimoji="0" lang="ar-EG" sz="1500" b="1" i="0" u="none" strike="noStrike" cap="none" normalizeH="0" baseline="0" dirty="0" smtClean="0">
                <a:ln>
                  <a:noFill/>
                </a:ln>
                <a:solidFill>
                  <a:srgbClr val="FF0000"/>
                </a:solidFill>
                <a:effectLst/>
                <a:latin typeface="Arial" pitchFamily="34" charset="0"/>
                <a:ea typeface="Arial" pitchFamily="34" charset="0"/>
                <a:cs typeface="Arial" pitchFamily="34" charset="0"/>
              </a:rPr>
              <a:t>......................................................................</a:t>
            </a: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r>
              <a:rPr lang="ar-EG" sz="2400" b="1" dirty="0" smtClean="0">
                <a:solidFill>
                  <a:srgbClr val="FF0000"/>
                </a:solidFill>
                <a:latin typeface="Arial" pitchFamily="34" charset="0"/>
                <a:ea typeface="Arial" pitchFamily="34" charset="0"/>
                <a:cs typeface="Arial" pitchFamily="34" charset="0"/>
              </a:rPr>
              <a:t>                   المبررات</a:t>
            </a: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r>
              <a:rPr kumimoji="0" lang="ar-EG" sz="2400" b="1" i="0" u="none" strike="noStrike" cap="none" normalizeH="0" dirty="0" smtClean="0">
                <a:ln>
                  <a:noFill/>
                </a:ln>
                <a:solidFill>
                  <a:srgbClr val="FF0000"/>
                </a:solidFill>
                <a:effectLst/>
                <a:latin typeface="Arial" pitchFamily="34" charset="0"/>
                <a:ea typeface="Arial" pitchFamily="34" charset="0"/>
                <a:cs typeface="Arial" pitchFamily="34" charset="0"/>
              </a:rPr>
              <a:t> </a:t>
            </a:r>
            <a:r>
              <a:rPr kumimoji="0" lang="ar-EG" sz="2400" b="1" i="0" u="none" strike="noStrike" cap="none" normalizeH="0" dirty="0" err="1" smtClean="0">
                <a:ln>
                  <a:noFill/>
                </a:ln>
                <a:solidFill>
                  <a:srgbClr val="FF0000"/>
                </a:solidFill>
                <a:effectLst/>
                <a:latin typeface="Arial" pitchFamily="34" charset="0"/>
                <a:ea typeface="Arial" pitchFamily="34" charset="0"/>
                <a:cs typeface="Arial" pitchFamily="34" charset="0"/>
              </a:rPr>
              <a:t>مجدى</a:t>
            </a:r>
            <a:r>
              <a:rPr kumimoji="0" lang="ar-EG" sz="2400" b="1" i="0" u="none" strike="noStrike" cap="none" normalizeH="0" dirty="0" smtClean="0">
                <a:ln>
                  <a:noFill/>
                </a:ln>
                <a:solidFill>
                  <a:srgbClr val="FF0000"/>
                </a:solidFill>
                <a:effectLst/>
                <a:latin typeface="Arial" pitchFamily="34" charset="0"/>
                <a:ea typeface="Arial" pitchFamily="34" charset="0"/>
                <a:cs typeface="Arial" pitchFamily="34" charset="0"/>
              </a:rPr>
              <a:t> لأن:.......................</a:t>
            </a: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r>
              <a:rPr lang="ar-EG" sz="2400" b="1" dirty="0" smtClean="0">
                <a:solidFill>
                  <a:srgbClr val="FF0000"/>
                </a:solidFill>
                <a:latin typeface="Arial" pitchFamily="34" charset="0"/>
                <a:ea typeface="Arial" pitchFamily="34" charset="0"/>
                <a:cs typeface="Arial" pitchFamily="34" charset="0"/>
              </a:rPr>
              <a:t> مضيعه للوقت لأن:.....................</a:t>
            </a: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r>
              <a:rPr lang="ar-EG" sz="2400" b="1" dirty="0" smtClean="0">
                <a:solidFill>
                  <a:srgbClr val="FF0000"/>
                </a:solidFill>
                <a:latin typeface="Arial" pitchFamily="34" charset="0"/>
                <a:ea typeface="Arial" pitchFamily="34" charset="0"/>
                <a:cs typeface="Arial" pitchFamily="34" charset="0"/>
              </a:rPr>
              <a:t>  يحبه الأطفال لأن:....................</a:t>
            </a:r>
          </a:p>
          <a:p>
            <a:pPr marL="0" marR="0" lvl="0" indent="0" algn="r" defTabSz="914400" rtl="1" eaLnBrk="1" fontAlgn="base" latinLnBrk="0" hangingPunct="1">
              <a:lnSpc>
                <a:spcPct val="100000"/>
              </a:lnSpc>
              <a:spcBef>
                <a:spcPct val="0"/>
              </a:spcBef>
              <a:spcAft>
                <a:spcPts val="1000"/>
              </a:spcAft>
              <a:buClrTx/>
              <a:buSzTx/>
              <a:buFont typeface="Arial" pitchFamily="34" charset="0"/>
              <a:buChar char="•"/>
              <a:tabLst/>
            </a:pPr>
            <a:endParaRPr kumimoji="0" lang="en-US" sz="24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500" b="1" i="0" u="none" strike="noStrike" cap="none" normalizeH="0" baseline="0" dirty="0" smtClean="0">
              <a:ln>
                <a:noFill/>
              </a:ln>
              <a:solidFill>
                <a:srgbClr val="FF0000"/>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EG" dirty="0" smtClean="0"/>
              <a:t> فوائد اللعب كما جاءت  </a:t>
            </a:r>
            <a:r>
              <a:rPr lang="ar-EG" dirty="0" err="1" smtClean="0"/>
              <a:t>فى</a:t>
            </a:r>
            <a:r>
              <a:rPr lang="ar-EG" dirty="0" smtClean="0"/>
              <a:t> الأدبيات </a:t>
            </a:r>
            <a:r>
              <a:rPr lang="ar-EG" dirty="0" err="1" smtClean="0"/>
              <a:t>التربويه</a:t>
            </a:r>
            <a:r>
              <a:rPr lang="ar-EG" dirty="0" smtClean="0"/>
              <a:t>:-</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lnSpcReduction="10000"/>
          </a:bodyPr>
          <a:lstStyle/>
          <a:p>
            <a:pPr>
              <a:buNone/>
            </a:pPr>
            <a:r>
              <a:rPr lang="ar-EG" sz="3200" b="1" i="1" dirty="0" err="1" smtClean="0">
                <a:solidFill>
                  <a:schemeClr val="accent5">
                    <a:lumMod val="50000"/>
                  </a:schemeClr>
                </a:solidFill>
              </a:rPr>
              <a:t>والأن</a:t>
            </a:r>
            <a:r>
              <a:rPr lang="ar-EG" sz="3200" b="1" i="1" dirty="0" smtClean="0">
                <a:solidFill>
                  <a:schemeClr val="accent5">
                    <a:lumMod val="50000"/>
                  </a:schemeClr>
                </a:solidFill>
              </a:rPr>
              <a:t> :</a:t>
            </a:r>
          </a:p>
          <a:p>
            <a:pPr>
              <a:buNone/>
            </a:pPr>
            <a:r>
              <a:rPr lang="ar-EG" sz="3200" b="1" i="1" dirty="0" smtClean="0">
                <a:solidFill>
                  <a:schemeClr val="accent5">
                    <a:lumMod val="50000"/>
                  </a:schemeClr>
                </a:solidFill>
              </a:rPr>
              <a:t>هيا نقوم بتوجيه </a:t>
            </a:r>
            <a:r>
              <a:rPr lang="ar-EG" sz="3200" b="1" i="1" dirty="0" err="1" smtClean="0">
                <a:solidFill>
                  <a:schemeClr val="accent5">
                    <a:lumMod val="50000"/>
                  </a:schemeClr>
                </a:solidFill>
              </a:rPr>
              <a:t>رساله</a:t>
            </a:r>
            <a:r>
              <a:rPr lang="ar-EG" sz="3200" b="1" i="1" dirty="0" smtClean="0">
                <a:solidFill>
                  <a:schemeClr val="accent5">
                    <a:lumMod val="50000"/>
                  </a:schemeClr>
                </a:solidFill>
              </a:rPr>
              <a:t> </a:t>
            </a:r>
            <a:r>
              <a:rPr lang="ar-EG" sz="3200" b="1" i="1" dirty="0" err="1" smtClean="0">
                <a:solidFill>
                  <a:schemeClr val="accent5">
                    <a:lumMod val="50000"/>
                  </a:schemeClr>
                </a:solidFill>
              </a:rPr>
              <a:t>الى</a:t>
            </a:r>
            <a:r>
              <a:rPr lang="ar-EG" sz="3200" b="1" i="1" dirty="0" smtClean="0">
                <a:solidFill>
                  <a:schemeClr val="accent5">
                    <a:lumMod val="50000"/>
                  </a:schemeClr>
                </a:solidFill>
              </a:rPr>
              <a:t> من </a:t>
            </a:r>
            <a:r>
              <a:rPr lang="ar-EG" sz="3200" b="1" i="1" dirty="0" err="1" smtClean="0">
                <a:solidFill>
                  <a:schemeClr val="accent5">
                    <a:lumMod val="50000"/>
                  </a:schemeClr>
                </a:solidFill>
              </a:rPr>
              <a:t>يهمه</a:t>
            </a:r>
            <a:r>
              <a:rPr lang="ar-EG" sz="3200" b="1" i="1" dirty="0" smtClean="0">
                <a:solidFill>
                  <a:schemeClr val="accent5">
                    <a:lumMod val="50000"/>
                  </a:schemeClr>
                </a:solidFill>
              </a:rPr>
              <a:t> الأمر(مدير-ولى أمر-...............)عن:</a:t>
            </a:r>
          </a:p>
          <a:p>
            <a:pPr>
              <a:buNone/>
            </a:pPr>
            <a:endParaRPr lang="ar-EG" sz="3200" b="1" i="1" dirty="0" smtClean="0">
              <a:solidFill>
                <a:srgbClr val="FF0000"/>
              </a:solidFill>
            </a:endParaRPr>
          </a:p>
          <a:p>
            <a:pPr>
              <a:buNone/>
            </a:pPr>
            <a:endParaRPr lang="ar-EG" sz="4000" b="1" i="1" dirty="0" smtClean="0">
              <a:solidFill>
                <a:srgbClr val="FF0000"/>
              </a:solidFill>
            </a:endParaRPr>
          </a:p>
          <a:p>
            <a:pPr>
              <a:buNone/>
            </a:pPr>
            <a:r>
              <a:rPr lang="ar-EG" sz="4000" b="1" i="1" dirty="0" smtClean="0">
                <a:solidFill>
                  <a:srgbClr val="690000"/>
                </a:solidFill>
              </a:rPr>
              <a:t>           أهمية اللعب</a:t>
            </a:r>
          </a:p>
          <a:p>
            <a:pPr>
              <a:buNone/>
            </a:pPr>
            <a:r>
              <a:rPr lang="ar-EG" sz="4000" b="1" i="1" dirty="0" smtClean="0">
                <a:solidFill>
                  <a:srgbClr val="690000"/>
                </a:solidFill>
              </a:rPr>
              <a:t>              لطفلك</a:t>
            </a:r>
          </a:p>
        </p:txBody>
      </p:sp>
      <p:sp>
        <p:nvSpPr>
          <p:cNvPr id="4" name="عنصر نائب للمحتوى 3"/>
          <p:cNvSpPr>
            <a:spLocks noGrp="1"/>
          </p:cNvSpPr>
          <p:nvPr>
            <p:ph sz="half" idx="2"/>
          </p:nvPr>
        </p:nvSpPr>
        <p:spPr/>
        <p:txBody>
          <a:bodyPr>
            <a:normAutofit lnSpcReduction="10000"/>
          </a:bodyPr>
          <a:lstStyle/>
          <a:p>
            <a:pPr lvl="0"/>
            <a:r>
              <a:rPr lang="ar-EG" sz="3200" b="1" i="1" dirty="0" smtClean="0">
                <a:solidFill>
                  <a:srgbClr val="FF0000"/>
                </a:solidFill>
              </a:rPr>
              <a:t>يعزز </a:t>
            </a:r>
            <a:r>
              <a:rPr lang="ar-EG" sz="3200" b="1" i="1" dirty="0" err="1" smtClean="0">
                <a:solidFill>
                  <a:srgbClr val="FF0000"/>
                </a:solidFill>
              </a:rPr>
              <a:t>أنتماء</a:t>
            </a:r>
            <a:r>
              <a:rPr lang="ar-EG" sz="3200" b="1" i="1" dirty="0" smtClean="0">
                <a:solidFill>
                  <a:srgbClr val="FF0000"/>
                </a:solidFill>
              </a:rPr>
              <a:t> الطفل للجماعة </a:t>
            </a:r>
            <a:endParaRPr lang="en-US" sz="3200" b="1" i="1" dirty="0" smtClean="0">
              <a:solidFill>
                <a:srgbClr val="FF0000"/>
              </a:solidFill>
            </a:endParaRPr>
          </a:p>
          <a:p>
            <a:pPr lvl="0"/>
            <a:r>
              <a:rPr lang="ar-EG" sz="3200" b="1" i="1" dirty="0" smtClean="0">
                <a:solidFill>
                  <a:srgbClr val="FF0000"/>
                </a:solidFill>
              </a:rPr>
              <a:t>يعلم التعاون واحترام حقوق </a:t>
            </a:r>
            <a:r>
              <a:rPr lang="ar-EG" sz="3200" b="1" i="1" dirty="0" err="1" smtClean="0">
                <a:solidFill>
                  <a:srgbClr val="FF0000"/>
                </a:solidFill>
              </a:rPr>
              <a:t>الأخرين</a:t>
            </a:r>
            <a:r>
              <a:rPr lang="ar-EG" sz="3200" b="1" i="1" dirty="0" smtClean="0">
                <a:solidFill>
                  <a:srgbClr val="FF0000"/>
                </a:solidFill>
              </a:rPr>
              <a:t> </a:t>
            </a:r>
            <a:endParaRPr lang="en-US" sz="3200" b="1" i="1" dirty="0" smtClean="0">
              <a:solidFill>
                <a:srgbClr val="FF0000"/>
              </a:solidFill>
            </a:endParaRPr>
          </a:p>
          <a:p>
            <a:pPr lvl="0"/>
            <a:r>
              <a:rPr lang="ar-EG" sz="3200" b="1" i="1" dirty="0" smtClean="0">
                <a:solidFill>
                  <a:srgbClr val="FF0000"/>
                </a:solidFill>
              </a:rPr>
              <a:t>يعلم احترام القوانين والقواعد </a:t>
            </a:r>
            <a:r>
              <a:rPr lang="ar-EG" sz="3200" b="1" i="1" dirty="0" err="1" smtClean="0">
                <a:solidFill>
                  <a:srgbClr val="FF0000"/>
                </a:solidFill>
              </a:rPr>
              <a:t>والإلتزام</a:t>
            </a:r>
            <a:r>
              <a:rPr lang="ar-EG" sz="3200" b="1" i="1" dirty="0" smtClean="0">
                <a:solidFill>
                  <a:srgbClr val="FF0000"/>
                </a:solidFill>
              </a:rPr>
              <a:t> </a:t>
            </a:r>
            <a:r>
              <a:rPr lang="ar-EG" sz="3200" b="1" i="1" dirty="0" err="1" smtClean="0">
                <a:solidFill>
                  <a:srgbClr val="FF0000"/>
                </a:solidFill>
              </a:rPr>
              <a:t>بها</a:t>
            </a:r>
            <a:r>
              <a:rPr lang="ar-EG" sz="3200" b="1" i="1" dirty="0" smtClean="0">
                <a:solidFill>
                  <a:srgbClr val="FF0000"/>
                </a:solidFill>
              </a:rPr>
              <a:t> </a:t>
            </a:r>
            <a:endParaRPr lang="en-US" sz="3200" b="1" i="1" dirty="0" smtClean="0">
              <a:solidFill>
                <a:srgbClr val="FF0000"/>
              </a:solidFill>
            </a:endParaRPr>
          </a:p>
          <a:p>
            <a:pPr lvl="0"/>
            <a:r>
              <a:rPr lang="ar-EG" sz="3200" b="1" i="1" dirty="0" smtClean="0">
                <a:solidFill>
                  <a:srgbClr val="FF0000"/>
                </a:solidFill>
              </a:rPr>
              <a:t>يؤكد الذات من خلال التفوق (فرديا – جماعياً )</a:t>
            </a:r>
            <a:endParaRPr lang="en-US" sz="3200" b="1" i="1" dirty="0" smtClean="0">
              <a:solidFill>
                <a:srgbClr val="FF0000"/>
              </a:solidFill>
            </a:endParaRPr>
          </a:p>
          <a:p>
            <a:pPr lvl="0"/>
            <a:r>
              <a:rPr lang="ar-EG" sz="3200" dirty="0" smtClean="0"/>
              <a:t>..............................</a:t>
            </a:r>
            <a:endParaRPr lang="en-US" sz="3200" dirty="0" smtClean="0"/>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circle(in)">
                                      <p:cBhvr>
                                        <p:cTn id="19" dur="20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circle(in)">
                                      <p:cBhvr>
                                        <p:cTn id="24" dur="20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circle(in)">
                                      <p:cBhvr>
                                        <p:cTn id="29" dur="20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circle(in)">
                                      <p:cBhvr>
                                        <p:cTn id="34" dur="20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Scale>
                                      <p:cBhvr>
                                        <p:cTn id="39"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
                                            <p:txEl>
                                              <p:pRg st="0" end="0"/>
                                            </p:txEl>
                                          </p:spTgt>
                                        </p:tgtEl>
                                        <p:attrNameLst>
                                          <p:attrName>ppt_x</p:attrName>
                                          <p:attrName>ppt_y</p:attrName>
                                        </p:attrNameLst>
                                      </p:cBhvr>
                                    </p:animMotion>
                                    <p:animEffect transition="in" filter="fade">
                                      <p:cBhvr>
                                        <p:cTn id="41" dur="1000"/>
                                        <p:tgtEl>
                                          <p:spTgt spid="3">
                                            <p:txEl>
                                              <p:pRg st="0" end="0"/>
                                            </p:txEl>
                                          </p:spTgt>
                                        </p:tgtEl>
                                      </p:cBhvr>
                                    </p:animEffect>
                                  </p:childTnLst>
                                </p:cTn>
                              </p:par>
                              <p:par>
                                <p:cTn id="42" presetID="52" presetClass="entr" presetSubtype="0" fill="hold" nodeType="with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Scale>
                                      <p:cBhvr>
                                        <p:cTn id="4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
                                            <p:txEl>
                                              <p:pRg st="1" end="1"/>
                                            </p:txEl>
                                          </p:spTgt>
                                        </p:tgtEl>
                                        <p:attrNameLst>
                                          <p:attrName>ppt_x</p:attrName>
                                          <p:attrName>ppt_y</p:attrName>
                                        </p:attrNameLst>
                                      </p:cBhvr>
                                    </p:animMotion>
                                    <p:animEffect transition="in" filter="fade">
                                      <p:cBhvr>
                                        <p:cTn id="46" dur="1000"/>
                                        <p:tgtEl>
                                          <p:spTgt spid="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7" presetClass="entr" presetSubtype="4"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additive="base">
                                        <p:cTn id="51"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2" dur="5000" fill="hold"/>
                                        <p:tgtEl>
                                          <p:spTgt spid="3">
                                            <p:txEl>
                                              <p:pRg st="4" end="4"/>
                                            </p:txEl>
                                          </p:spTgt>
                                        </p:tgtEl>
                                        <p:attrNameLst>
                                          <p:attrName>ppt_y</p:attrName>
                                        </p:attrNameLst>
                                      </p:cBhvr>
                                      <p:tavLst>
                                        <p:tav tm="0">
                                          <p:val>
                                            <p:strVal val="1+#ppt_h/2"/>
                                          </p:val>
                                        </p:tav>
                                        <p:tav tm="100000">
                                          <p:val>
                                            <p:strVal val="#ppt_y"/>
                                          </p:val>
                                        </p:tav>
                                      </p:tavLst>
                                    </p:anim>
                                  </p:childTnLst>
                                </p:cTn>
                              </p:par>
                              <p:par>
                                <p:cTn id="53" presetID="7" presetClass="entr" presetSubtype="4"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additive="base">
                                        <p:cTn id="55"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p:cNvSpPr>
            <a:spLocks noChangeArrowheads="1"/>
          </p:cNvSpPr>
          <p:nvPr/>
        </p:nvSpPr>
        <p:spPr bwMode="auto">
          <a:xfrm>
            <a:off x="4572000" y="285728"/>
            <a:ext cx="4572000" cy="5786478"/>
          </a:xfrm>
          <a:prstGeom prst="vertic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r>
              <a:rPr lang="ar-EG" sz="2400" b="1" i="1" dirty="0" err="1" smtClean="0">
                <a:solidFill>
                  <a:schemeClr val="accent6"/>
                </a:solidFill>
                <a:effectLst>
                  <a:outerShdw blurRad="38100" dist="38100" dir="2700000" algn="tl">
                    <a:srgbClr val="000000">
                      <a:alpha val="43137"/>
                    </a:srgbClr>
                  </a:outerShdw>
                </a:effectLst>
              </a:rPr>
              <a:t>رساله</a:t>
            </a:r>
            <a:r>
              <a:rPr lang="ar-EG" sz="2400" b="1" i="1" dirty="0" smtClean="0">
                <a:solidFill>
                  <a:schemeClr val="accent6"/>
                </a:solidFill>
                <a:effectLst>
                  <a:outerShdw blurRad="38100" dist="38100" dir="2700000" algn="tl">
                    <a:srgbClr val="000000">
                      <a:alpha val="43137"/>
                    </a:srgbClr>
                  </a:outerShdw>
                </a:effectLst>
              </a:rPr>
              <a:t> </a:t>
            </a:r>
            <a:r>
              <a:rPr lang="ar-EG" sz="2400" b="1" i="1" dirty="0" err="1" smtClean="0">
                <a:solidFill>
                  <a:schemeClr val="accent6"/>
                </a:solidFill>
                <a:effectLst>
                  <a:outerShdw blurRad="38100" dist="38100" dir="2700000" algn="tl">
                    <a:srgbClr val="000000">
                      <a:alpha val="43137"/>
                    </a:srgbClr>
                  </a:outerShdw>
                </a:effectLst>
              </a:rPr>
              <a:t>الى</a:t>
            </a:r>
            <a:r>
              <a:rPr lang="ar-EG" sz="2400" b="1" i="1" dirty="0" smtClean="0">
                <a:solidFill>
                  <a:schemeClr val="accent6"/>
                </a:solidFill>
                <a:effectLst>
                  <a:outerShdw blurRad="38100" dist="38100" dir="2700000" algn="tl">
                    <a:srgbClr val="000000">
                      <a:alpha val="43137"/>
                    </a:srgbClr>
                  </a:outerShdw>
                </a:effectLst>
              </a:rPr>
              <a:t> من </a:t>
            </a:r>
            <a:r>
              <a:rPr lang="ar-EG" sz="2400" b="1" i="1" dirty="0" err="1" smtClean="0">
                <a:solidFill>
                  <a:schemeClr val="accent6"/>
                </a:solidFill>
                <a:effectLst>
                  <a:outerShdw blurRad="38100" dist="38100" dir="2700000" algn="tl">
                    <a:srgbClr val="000000">
                      <a:alpha val="43137"/>
                    </a:srgbClr>
                  </a:outerShdw>
                </a:effectLst>
              </a:rPr>
              <a:t>يهمه</a:t>
            </a:r>
            <a:r>
              <a:rPr lang="ar-EG" sz="2400" b="1" i="1" dirty="0" smtClean="0">
                <a:solidFill>
                  <a:schemeClr val="accent6"/>
                </a:solidFill>
                <a:effectLst>
                  <a:outerShdw blurRad="38100" dist="38100" dir="2700000" algn="tl">
                    <a:srgbClr val="000000">
                      <a:alpha val="43137"/>
                    </a:srgbClr>
                  </a:outerShdw>
                </a:effectLst>
              </a:rPr>
              <a:t> الأمر .......،</a:t>
            </a:r>
          </a:p>
          <a:p>
            <a:r>
              <a:rPr lang="ar-EG" sz="2400" b="1" i="1" dirty="0" smtClean="0">
                <a:solidFill>
                  <a:schemeClr val="accent6"/>
                </a:solidFill>
                <a:effectLst>
                  <a:outerShdw blurRad="38100" dist="38100" dir="2700000" algn="tl">
                    <a:srgbClr val="000000">
                      <a:alpha val="43137"/>
                    </a:srgbClr>
                  </a:outerShdw>
                </a:effectLst>
              </a:rPr>
              <a:t>     اللعب </a:t>
            </a:r>
            <a:r>
              <a:rPr lang="ar-EG" sz="2400" b="1" i="1" dirty="0" err="1" smtClean="0">
                <a:solidFill>
                  <a:schemeClr val="accent6"/>
                </a:solidFill>
                <a:effectLst>
                  <a:outerShdw blurRad="38100" dist="38100" dir="2700000" algn="tl">
                    <a:srgbClr val="000000">
                      <a:alpha val="43137"/>
                    </a:srgbClr>
                  </a:outerShdw>
                </a:effectLst>
              </a:rPr>
              <a:t>بالنسبه</a:t>
            </a:r>
            <a:r>
              <a:rPr lang="ar-EG" sz="2400" b="1" i="1" dirty="0" smtClean="0">
                <a:solidFill>
                  <a:schemeClr val="accent6"/>
                </a:solidFill>
                <a:effectLst>
                  <a:outerShdw blurRad="38100" dist="38100" dir="2700000" algn="tl">
                    <a:srgbClr val="000000">
                      <a:alpha val="43137"/>
                    </a:srgbClr>
                  </a:outerShdw>
                </a:effectLst>
              </a:rPr>
              <a:t> للطفل .....</a:t>
            </a:r>
          </a:p>
          <a:p>
            <a:r>
              <a:rPr lang="ar-EG" sz="2400" b="1" i="1" dirty="0" smtClean="0">
                <a:solidFill>
                  <a:schemeClr val="accent6"/>
                </a:solidFill>
                <a:effectLst>
                  <a:outerShdw blurRad="38100" dist="38100" dir="2700000" algn="tl">
                    <a:srgbClr val="000000">
                      <a:alpha val="43137"/>
                    </a:srgbClr>
                  </a:outerShdw>
                </a:effectLst>
              </a:rPr>
              <a:t>                                     كالروح </a:t>
            </a:r>
            <a:r>
              <a:rPr lang="ar-EG" sz="2400" b="1" i="1" dirty="0" err="1" smtClean="0">
                <a:solidFill>
                  <a:schemeClr val="accent6"/>
                </a:solidFill>
                <a:effectLst>
                  <a:outerShdw blurRad="38100" dist="38100" dir="2700000" algn="tl">
                    <a:srgbClr val="000000">
                      <a:alpha val="43137"/>
                    </a:srgbClr>
                  </a:outerShdw>
                </a:effectLst>
              </a:rPr>
              <a:t>بالنسبه</a:t>
            </a:r>
            <a:r>
              <a:rPr lang="ar-EG" sz="2400" b="1" i="1" dirty="0" smtClean="0">
                <a:solidFill>
                  <a:schemeClr val="accent6"/>
                </a:solidFill>
                <a:effectLst>
                  <a:outerShdw blurRad="38100" dist="38100" dir="2700000" algn="tl">
                    <a:srgbClr val="000000">
                      <a:alpha val="43137"/>
                    </a:srgbClr>
                  </a:outerShdw>
                </a:effectLst>
              </a:rPr>
              <a:t> للجسد</a:t>
            </a:r>
          </a:p>
          <a:p>
            <a:r>
              <a:rPr lang="ar-EG" sz="2400" b="1" i="1" dirty="0" smtClean="0">
                <a:solidFill>
                  <a:schemeClr val="accent6"/>
                </a:solidFill>
                <a:effectLst>
                  <a:outerShdw blurRad="38100" dist="38100" dir="2700000" algn="tl">
                    <a:srgbClr val="000000">
                      <a:alpha val="43137"/>
                    </a:srgbClr>
                  </a:outerShdw>
                </a:effectLst>
              </a:rPr>
              <a:t> واللعب يمكن أن يحقق العديد من الفوائد لطفلك منها مثلا:-</a:t>
            </a:r>
          </a:p>
          <a:p>
            <a:r>
              <a:rPr lang="ar-EG" sz="2400" b="1" i="1" dirty="0" smtClean="0">
                <a:solidFill>
                  <a:schemeClr val="accent6"/>
                </a:solidFill>
                <a:effectLst>
                  <a:outerShdw blurRad="38100" dist="38100" dir="2700000" algn="tl">
                    <a:srgbClr val="000000">
                      <a:alpha val="43137"/>
                    </a:srgbClr>
                  </a:outerShdw>
                </a:effectLst>
              </a:rPr>
              <a:t>..................................................................................................................................................................................................................................................................................................</a:t>
            </a:r>
            <a:endParaRPr lang="ar-EG" sz="2400" b="1" i="1" dirty="0">
              <a:solidFill>
                <a:schemeClr val="accent6"/>
              </a:solidFill>
              <a:effectLst>
                <a:outerShdw blurRad="38100" dist="38100" dir="2700000" algn="tl">
                  <a:srgbClr val="000000">
                    <a:alpha val="43137"/>
                  </a:srgbClr>
                </a:outerShdw>
              </a:effectLst>
            </a:endParaRPr>
          </a:p>
        </p:txBody>
      </p:sp>
      <p:pic>
        <p:nvPicPr>
          <p:cNvPr id="4" name="صورة 3" descr="10951_211064650751_736120751_4162354_7109241_n.jpg"/>
          <p:cNvPicPr>
            <a:picLocks noChangeAspect="1"/>
          </p:cNvPicPr>
          <p:nvPr/>
        </p:nvPicPr>
        <p:blipFill>
          <a:blip r:embed="rId2"/>
          <a:stretch>
            <a:fillRect/>
          </a:stretch>
        </p:blipFill>
        <p:spPr>
          <a:xfrm>
            <a:off x="214282" y="714356"/>
            <a:ext cx="4929222" cy="50720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ppt_x</p:attrName>
                                        </p:attrNameLst>
                                      </p:cBhvr>
                                      <p:tavLst>
                                        <p:tav tm="0">
                                          <p:val>
                                            <p:strVal val="#ppt_x-.2"/>
                                          </p:val>
                                        </p:tav>
                                        <p:tav tm="100000">
                                          <p:val>
                                            <p:strVal val="#ppt_x"/>
                                          </p:val>
                                        </p:tav>
                                      </p:tavLst>
                                    </p:anim>
                                    <p:anim calcmode="lin" valueType="num">
                                      <p:cBhvr>
                                        <p:cTn id="15"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3200" i="1" dirty="0" smtClean="0">
                <a:effectLst>
                  <a:outerShdw blurRad="38100" dist="38100" dir="2700000" algn="tl">
                    <a:srgbClr val="000000">
                      <a:alpha val="43137"/>
                    </a:srgbClr>
                  </a:outerShdw>
                </a:effectLst>
              </a:rPr>
              <a:t>راجع ص12 </a:t>
            </a:r>
            <a:r>
              <a:rPr lang="ar-EG" sz="3200" i="1" dirty="0" err="1" smtClean="0">
                <a:effectLst>
                  <a:outerShdw blurRad="38100" dist="38100" dir="2700000" algn="tl">
                    <a:srgbClr val="000000">
                      <a:alpha val="43137"/>
                    </a:srgbClr>
                  </a:outerShdw>
                </a:effectLst>
              </a:rPr>
              <a:t>بالماده</a:t>
            </a:r>
            <a:r>
              <a:rPr lang="ar-EG" sz="3200" i="1" dirty="0" smtClean="0">
                <a:effectLst>
                  <a:outerShdw blurRad="38100" dist="38100" dir="2700000" algn="tl">
                    <a:srgbClr val="000000">
                      <a:alpha val="43137"/>
                    </a:srgbClr>
                  </a:outerShdw>
                </a:effectLst>
              </a:rPr>
              <a:t> </a:t>
            </a:r>
            <a:r>
              <a:rPr lang="ar-EG" sz="3200" i="1" dirty="0" err="1" smtClean="0">
                <a:effectLst>
                  <a:outerShdw blurRad="38100" dist="38100" dir="2700000" algn="tl">
                    <a:srgbClr val="000000">
                      <a:alpha val="43137"/>
                    </a:srgbClr>
                  </a:outerShdw>
                </a:effectLst>
              </a:rPr>
              <a:t>القرائيه</a:t>
            </a:r>
            <a:r>
              <a:rPr lang="ar-EG" sz="3200" i="1" dirty="0" smtClean="0">
                <a:effectLst>
                  <a:outerShdw blurRad="38100" dist="38100" dir="2700000" algn="tl">
                    <a:srgbClr val="000000">
                      <a:alpha val="43137"/>
                    </a:srgbClr>
                  </a:outerShdw>
                </a:effectLst>
              </a:rPr>
              <a:t> </a:t>
            </a:r>
            <a:r>
              <a:rPr lang="ar-EG" sz="2400" i="1" dirty="0" smtClean="0">
                <a:effectLst>
                  <a:outerShdw blurRad="38100" dist="38100" dir="2700000" algn="tl">
                    <a:srgbClr val="000000">
                      <a:alpha val="43137"/>
                    </a:srgbClr>
                  </a:outerShdw>
                </a:effectLst>
              </a:rPr>
              <a:t>لتتعرف على الأنماط </a:t>
            </a:r>
            <a:r>
              <a:rPr lang="ar-EG" sz="2400" i="1" dirty="0" err="1" smtClean="0">
                <a:effectLst>
                  <a:outerShdw blurRad="38100" dist="38100" dir="2700000" algn="tl">
                    <a:srgbClr val="000000">
                      <a:alpha val="43137"/>
                    </a:srgbClr>
                  </a:outerShdw>
                </a:effectLst>
              </a:rPr>
              <a:t>المختلفه</a:t>
            </a:r>
            <a:r>
              <a:rPr lang="ar-EG" sz="2400" i="1" dirty="0" smtClean="0">
                <a:effectLst>
                  <a:outerShdw blurRad="38100" dist="38100" dir="2700000" algn="tl">
                    <a:srgbClr val="000000">
                      <a:alpha val="43137"/>
                    </a:srgbClr>
                  </a:outerShdw>
                </a:effectLst>
              </a:rPr>
              <a:t> للعب</a:t>
            </a:r>
            <a:endParaRPr lang="ar-EG" sz="2400" i="1" dirty="0">
              <a:effectLst>
                <a:outerShdw blurRad="38100" dist="38100" dir="2700000" algn="tl">
                  <a:srgbClr val="000000">
                    <a:alpha val="43137"/>
                  </a:srgbClr>
                </a:outerShdw>
              </a:effectLst>
            </a:endParaRPr>
          </a:p>
        </p:txBody>
      </p:sp>
      <p:pic>
        <p:nvPicPr>
          <p:cNvPr id="5" name="عنصر نائب للصورة 4" descr="62329402_caeb27e77d.jpg"/>
          <p:cNvPicPr>
            <a:picLocks noGrp="1" noChangeAspect="1"/>
          </p:cNvPicPr>
          <p:nvPr>
            <p:ph type="pic" idx="1"/>
          </p:nvPr>
        </p:nvPicPr>
        <p:blipFill>
          <a:blip r:embed="rId2"/>
          <a:srcRect l="4862" r="4862"/>
          <a:stretch>
            <a:fillRect/>
          </a:stretch>
        </p:blipFill>
        <p:spPr>
          <a:xfrm>
            <a:off x="285720" y="2857496"/>
            <a:ext cx="8643998" cy="4000503"/>
          </a:xfrm>
        </p:spPr>
      </p:pic>
      <p:sp>
        <p:nvSpPr>
          <p:cNvPr id="4" name="عنصر نائب للنص 3"/>
          <p:cNvSpPr>
            <a:spLocks noGrp="1"/>
          </p:cNvSpPr>
          <p:nvPr>
            <p:ph type="body" sz="half" idx="2"/>
          </p:nvPr>
        </p:nvSpPr>
        <p:spPr/>
        <p:txBody>
          <a:bodyPr>
            <a:noAutofit/>
          </a:bodyPr>
          <a:lstStyle/>
          <a:p>
            <a:r>
              <a:rPr lang="ar-EG" sz="3200" b="1" dirty="0" smtClean="0">
                <a:effectLst>
                  <a:outerShdw blurRad="38100" dist="38100" dir="2700000" algn="tl">
                    <a:srgbClr val="000000">
                      <a:alpha val="43137"/>
                    </a:srgbClr>
                  </a:outerShdw>
                </a:effectLst>
              </a:rPr>
              <a:t>*كون مجموعات عمل </a:t>
            </a:r>
            <a:r>
              <a:rPr lang="ar-EG" sz="3200" b="1" dirty="0" err="1" smtClean="0">
                <a:effectLst>
                  <a:outerShdw blurRad="38100" dist="38100" dir="2700000" algn="tl">
                    <a:srgbClr val="000000">
                      <a:alpha val="43137"/>
                    </a:srgbClr>
                  </a:outerShdw>
                </a:effectLst>
              </a:rPr>
              <a:t>لاتقل</a:t>
            </a:r>
            <a:r>
              <a:rPr lang="ar-EG" sz="3200" b="1" dirty="0" smtClean="0">
                <a:effectLst>
                  <a:outerShdw blurRad="38100" dist="38100" dir="2700000" algn="tl">
                    <a:srgbClr val="000000">
                      <a:alpha val="43137"/>
                    </a:srgbClr>
                  </a:outerShdw>
                </a:effectLst>
              </a:rPr>
              <a:t> عن 8 أفراد </a:t>
            </a:r>
          </a:p>
          <a:p>
            <a:r>
              <a:rPr lang="ar-EG" sz="2000" b="1" dirty="0" smtClean="0">
                <a:effectLst>
                  <a:outerShdw blurRad="38100" dist="38100" dir="2700000" algn="tl">
                    <a:srgbClr val="000000">
                      <a:alpha val="43137"/>
                    </a:srgbClr>
                  </a:outerShdw>
                </a:effectLst>
              </a:rPr>
              <a:t> *</a:t>
            </a:r>
            <a:r>
              <a:rPr lang="ar-EG" sz="3200" b="1" dirty="0" smtClean="0">
                <a:effectLst>
                  <a:outerShdw blurRad="38100" dist="38100" dir="2700000" algn="tl">
                    <a:srgbClr val="000000">
                      <a:alpha val="43137"/>
                    </a:srgbClr>
                  </a:outerShdw>
                </a:effectLst>
              </a:rPr>
              <a:t> كل مجموعه تختار أحد أنماط اللعب ،وتناقشه وتتعرف على كيفية استخدامه</a:t>
            </a:r>
          </a:p>
          <a:p>
            <a:r>
              <a:rPr lang="ar-EG" sz="3200" b="1" i="1" dirty="0" smtClean="0">
                <a:solidFill>
                  <a:srgbClr val="FF0000"/>
                </a:solidFill>
                <a:effectLst>
                  <a:outerShdw blurRad="38100" dist="38100" dir="2700000" algn="tl">
                    <a:srgbClr val="000000">
                      <a:alpha val="43137"/>
                    </a:srgbClr>
                  </a:outerShdw>
                </a:effectLst>
              </a:rPr>
              <a:t>نشاط (6)</a:t>
            </a:r>
          </a:p>
          <a:p>
            <a:r>
              <a:rPr lang="ar-EG" sz="3200" b="1" i="1" dirty="0" smtClean="0">
                <a:solidFill>
                  <a:srgbClr val="FF0000"/>
                </a:solidFill>
                <a:effectLst>
                  <a:outerShdw blurRad="38100" dist="38100" dir="2700000" algn="tl">
                    <a:srgbClr val="000000">
                      <a:alpha val="43137"/>
                    </a:srgbClr>
                  </a:outerShdw>
                </a:effectLst>
              </a:rPr>
              <a:t>أنماط اللعب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800" decel="100000"/>
                                        <p:tgtEl>
                                          <p:spTgt spid="4">
                                            <p:txEl>
                                              <p:pRg st="1" end="1"/>
                                            </p:txEl>
                                          </p:spTgt>
                                        </p:tgtEl>
                                      </p:cBhvr>
                                    </p:animEffect>
                                    <p:anim calcmode="lin" valueType="num">
                                      <p:cBhvr>
                                        <p:cTn id="28" dur="800" decel="100000" fill="hold"/>
                                        <p:tgtEl>
                                          <p:spTgt spid="4">
                                            <p:txEl>
                                              <p:pRg st="1" end="1"/>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4">
                                            <p:txEl>
                                              <p:pRg st="1" end="1"/>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4">
                                            <p:txEl>
                                              <p:pRg st="1" end="1"/>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4">
                                            <p:txEl>
                                              <p:pRg st="1" end="1"/>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800" decel="100000"/>
                                        <p:tgtEl>
                                          <p:spTgt spid="4">
                                            <p:txEl>
                                              <p:pRg st="2" end="2"/>
                                            </p:txEl>
                                          </p:spTgt>
                                        </p:tgtEl>
                                      </p:cBhvr>
                                    </p:animEffect>
                                    <p:anim calcmode="lin" valueType="num">
                                      <p:cBhvr>
                                        <p:cTn id="38" dur="800" decel="100000" fill="hold"/>
                                        <p:tgtEl>
                                          <p:spTgt spid="4">
                                            <p:txEl>
                                              <p:pRg st="2" end="2"/>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4">
                                            <p:txEl>
                                              <p:pRg st="2" end="2"/>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4">
                                            <p:txEl>
                                              <p:pRg st="2" end="2"/>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4">
                                            <p:txEl>
                                              <p:pRg st="2" end="2"/>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fade">
                                      <p:cBhvr>
                                        <p:cTn id="47" dur="800" decel="100000"/>
                                        <p:tgtEl>
                                          <p:spTgt spid="4">
                                            <p:txEl>
                                              <p:pRg st="3" end="3"/>
                                            </p:txEl>
                                          </p:spTgt>
                                        </p:tgtEl>
                                      </p:cBhvr>
                                    </p:animEffect>
                                    <p:anim calcmode="lin" valueType="num">
                                      <p:cBhvr>
                                        <p:cTn id="48" dur="800" decel="100000" fill="hold"/>
                                        <p:tgtEl>
                                          <p:spTgt spid="4">
                                            <p:txEl>
                                              <p:pRg st="3" end="3"/>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4">
                                            <p:txEl>
                                              <p:pRg st="3" end="3"/>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4">
                                            <p:txEl>
                                              <p:pRg st="3" end="3"/>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4">
                                            <p:txEl>
                                              <p:pRg st="3" end="3"/>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1000" fill="hold"/>
                                        <p:tgtEl>
                                          <p:spTgt spid="5"/>
                                        </p:tgtEl>
                                        <p:attrNameLst>
                                          <p:attrName>ppt_x</p:attrName>
                                        </p:attrNameLst>
                                      </p:cBhvr>
                                      <p:tavLst>
                                        <p:tav tm="0">
                                          <p:val>
                                            <p:strVal val="#ppt_x-.2"/>
                                          </p:val>
                                        </p:tav>
                                        <p:tav tm="100000">
                                          <p:val>
                                            <p:strVal val="#ppt_x"/>
                                          </p:val>
                                        </p:tav>
                                      </p:tavLst>
                                    </p:anim>
                                    <p:anim calcmode="lin" valueType="num">
                                      <p:cBhvr>
                                        <p:cTn id="5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0"/>
            <a:ext cx="5486400" cy="1131888"/>
          </a:xfrm>
        </p:spPr>
        <p:txBody>
          <a:bodyPr>
            <a:noAutofit/>
          </a:bodyPr>
          <a:lstStyle/>
          <a:p>
            <a:r>
              <a:rPr lang="ar-EG" sz="2400" i="1" dirty="0" smtClean="0"/>
              <a:t>العرض (</a:t>
            </a:r>
            <a:r>
              <a:rPr lang="ar-EG" sz="2400" i="1" dirty="0" err="1" smtClean="0"/>
              <a:t>تمثيلى</a:t>
            </a:r>
            <a:r>
              <a:rPr lang="ar-EG" sz="2400" i="1" dirty="0" smtClean="0"/>
              <a:t> أو </a:t>
            </a:r>
            <a:r>
              <a:rPr lang="ar-EG" sz="2400" i="1" dirty="0" err="1" smtClean="0"/>
              <a:t>كتابى</a:t>
            </a:r>
            <a:r>
              <a:rPr lang="ar-EG" sz="2400" i="1" dirty="0" smtClean="0"/>
              <a:t> ) للنمط المختار للعب من كل مجموعه أمام المشاركات</a:t>
            </a:r>
            <a:endParaRPr lang="ar-EG" sz="2400" i="1" dirty="0"/>
          </a:p>
        </p:txBody>
      </p:sp>
      <p:pic>
        <p:nvPicPr>
          <p:cNvPr id="5" name="عنصر نائب للصورة 4" descr="370496698_a8a0c9ce3f.jpg"/>
          <p:cNvPicPr>
            <a:picLocks noGrp="1" noChangeAspect="1"/>
          </p:cNvPicPr>
          <p:nvPr>
            <p:ph type="pic" idx="1"/>
          </p:nvPr>
        </p:nvPicPr>
        <p:blipFill>
          <a:blip r:embed="rId2"/>
          <a:srcRect t="1852" b="1852"/>
          <a:stretch>
            <a:fillRect/>
          </a:stretch>
        </p:blipFill>
        <p:spPr>
          <a:xfrm>
            <a:off x="214282" y="1831974"/>
            <a:ext cx="8572560" cy="4811735"/>
          </a:xfrm>
        </p:spPr>
      </p:pic>
      <p:sp>
        <p:nvSpPr>
          <p:cNvPr id="4" name="عنصر نائب للنص 3"/>
          <p:cNvSpPr>
            <a:spLocks noGrp="1"/>
          </p:cNvSpPr>
          <p:nvPr>
            <p:ph type="body" sz="half" idx="2"/>
          </p:nvPr>
        </p:nvSpPr>
        <p:spPr/>
        <p:txBody>
          <a:bodyPr>
            <a:normAutofit fontScale="77500" lnSpcReduction="20000"/>
          </a:bodyPr>
          <a:lstStyle/>
          <a:p>
            <a:r>
              <a:rPr lang="ar-EG" sz="4400" b="1" i="1" dirty="0" smtClean="0">
                <a:effectLst>
                  <a:outerShdw blurRad="38100" dist="38100" dir="2700000" algn="tl">
                    <a:srgbClr val="000000">
                      <a:alpha val="43137"/>
                    </a:srgbClr>
                  </a:outerShdw>
                </a:effectLst>
              </a:rPr>
              <a:t>تحديد أحسن العروض   </a:t>
            </a:r>
            <a:endParaRPr lang="ar-EG" sz="4400" b="1" i="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ppt_x</p:attrName>
                                        </p:attrNameLst>
                                      </p:cBhvr>
                                      <p:tavLst>
                                        <p:tav tm="0">
                                          <p:val>
                                            <p:strVal val="#ppt_x-.2"/>
                                          </p:val>
                                        </p:tav>
                                        <p:tav tm="100000">
                                          <p:val>
                                            <p:strVal val="#ppt_x"/>
                                          </p:val>
                                        </p:tav>
                                      </p:tavLst>
                                    </p:anim>
                                    <p:anim calcmode="lin" valueType="num">
                                      <p:cBhvr>
                                        <p:cTn id="2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أنماط اللعب</a:t>
            </a:r>
            <a:endParaRPr lang="ar-EG" dirty="0"/>
          </a:p>
        </p:txBody>
      </p:sp>
      <p:sp>
        <p:nvSpPr>
          <p:cNvPr id="3" name="عنصر نائب للمحتوى 2"/>
          <p:cNvSpPr>
            <a:spLocks noGrp="1"/>
          </p:cNvSpPr>
          <p:nvPr>
            <p:ph sz="half" idx="1"/>
          </p:nvPr>
        </p:nvSpPr>
        <p:spPr/>
        <p:txBody>
          <a:bodyPr>
            <a:normAutofit fontScale="92500" lnSpcReduction="10000"/>
          </a:bodyPr>
          <a:lstStyle/>
          <a:p>
            <a:pPr lvl="0"/>
            <a:r>
              <a:rPr lang="ar-EG" b="1" i="1" dirty="0" smtClean="0">
                <a:solidFill>
                  <a:srgbClr val="FFC000"/>
                </a:solidFill>
                <a:effectLst>
                  <a:outerShdw blurRad="38100" dist="38100" dir="2700000" algn="tl">
                    <a:srgbClr val="000000">
                      <a:alpha val="43137"/>
                    </a:srgbClr>
                  </a:outerShdw>
                </a:effectLst>
              </a:rPr>
              <a:t>ينغمس الطفل </a:t>
            </a:r>
            <a:r>
              <a:rPr lang="ar-EG" b="1" i="1" dirty="0" err="1" smtClean="0">
                <a:solidFill>
                  <a:srgbClr val="FFC000"/>
                </a:solidFill>
                <a:effectLst>
                  <a:outerShdw blurRad="38100" dist="38100" dir="2700000" algn="tl">
                    <a:srgbClr val="000000">
                      <a:alpha val="43137"/>
                    </a:srgbClr>
                  </a:outerShdw>
                </a:effectLst>
              </a:rPr>
              <a:t>فى</a:t>
            </a:r>
            <a:r>
              <a:rPr lang="ar-EG" b="1" i="1" dirty="0" smtClean="0">
                <a:solidFill>
                  <a:srgbClr val="FFC000"/>
                </a:solidFill>
                <a:effectLst>
                  <a:outerShdw blurRad="38100" dist="38100" dir="2700000" algn="tl">
                    <a:srgbClr val="000000">
                      <a:alpha val="43137"/>
                    </a:srgbClr>
                  </a:outerShdw>
                </a:effectLst>
              </a:rPr>
              <a:t> النشاط ببساطه من أجل الشعور بالرضا والمتعة .</a:t>
            </a:r>
            <a:endParaRPr lang="en-US" b="1"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يتحكم الطفل </a:t>
            </a:r>
            <a:r>
              <a:rPr lang="ar-EG" b="1" i="1" dirty="0" err="1" smtClean="0">
                <a:solidFill>
                  <a:srgbClr val="FFC000"/>
                </a:solidFill>
                <a:effectLst>
                  <a:outerShdw blurRad="38100" dist="38100" dir="2700000" algn="tl">
                    <a:srgbClr val="000000">
                      <a:alpha val="43137"/>
                    </a:srgbClr>
                  </a:outerShdw>
                </a:effectLst>
              </a:rPr>
              <a:t>فى</a:t>
            </a:r>
            <a:r>
              <a:rPr lang="ar-EG" b="1" i="1" dirty="0" smtClean="0">
                <a:solidFill>
                  <a:srgbClr val="FFC000"/>
                </a:solidFill>
                <a:effectLst>
                  <a:outerShdw blurRad="38100" dist="38100" dir="2700000" algn="tl">
                    <a:srgbClr val="000000">
                      <a:alpha val="43137"/>
                    </a:srgbClr>
                  </a:outerShdw>
                </a:effectLst>
              </a:rPr>
              <a:t> النشاط " وهذا ما يميز اللعب عن أشكال النشاط الأخرى".</a:t>
            </a:r>
            <a:endParaRPr lang="en-US" b="1"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يخرج الطفل </a:t>
            </a:r>
            <a:r>
              <a:rPr lang="ar-EG" b="1" i="1" dirty="0" err="1" smtClean="0">
                <a:solidFill>
                  <a:srgbClr val="FFC000"/>
                </a:solidFill>
                <a:effectLst>
                  <a:outerShdw blurRad="38100" dist="38100" dir="2700000" algn="tl">
                    <a:srgbClr val="000000">
                      <a:alpha val="43137"/>
                    </a:srgbClr>
                  </a:outerShdw>
                </a:effectLst>
              </a:rPr>
              <a:t>لوهله</a:t>
            </a:r>
            <a:r>
              <a:rPr lang="ar-EG" b="1" i="1" dirty="0" smtClean="0">
                <a:solidFill>
                  <a:srgbClr val="FFC000"/>
                </a:solidFill>
                <a:effectLst>
                  <a:outerShdw blurRad="38100" dist="38100" dir="2700000" algn="tl">
                    <a:srgbClr val="000000">
                      <a:alpha val="43137"/>
                    </a:srgbClr>
                  </a:outerShdw>
                </a:effectLst>
              </a:rPr>
              <a:t> من واقعة ويدخل عالم الخيال .</a:t>
            </a:r>
            <a:endParaRPr lang="en-US" b="1"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تتوافر </a:t>
            </a:r>
            <a:r>
              <a:rPr lang="ar-EG" b="1" i="1" dirty="0" err="1" smtClean="0">
                <a:solidFill>
                  <a:srgbClr val="FFC000"/>
                </a:solidFill>
                <a:effectLst>
                  <a:outerShdw blurRad="38100" dist="38100" dir="2700000" algn="tl">
                    <a:srgbClr val="000000">
                      <a:alpha val="43137"/>
                    </a:srgbClr>
                  </a:outerShdw>
                </a:effectLst>
              </a:rPr>
              <a:t>الامكانات</a:t>
            </a:r>
            <a:r>
              <a:rPr lang="ar-EG" b="1" i="1" dirty="0" smtClean="0">
                <a:solidFill>
                  <a:srgbClr val="FFC000"/>
                </a:solidFill>
                <a:effectLst>
                  <a:outerShdw blurRad="38100" dist="38100" dir="2700000" algn="tl">
                    <a:srgbClr val="000000">
                      <a:alpha val="43137"/>
                    </a:srgbClr>
                  </a:outerShdw>
                </a:effectLst>
              </a:rPr>
              <a:t> لحدوث تفاعل بين الطفل وبيئته .</a:t>
            </a:r>
            <a:endParaRPr lang="en-US" b="1"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لديه الفرصة لأن يتابع رحلته </a:t>
            </a:r>
            <a:r>
              <a:rPr lang="ar-EG" b="1" i="1" dirty="0" err="1" smtClean="0">
                <a:solidFill>
                  <a:srgbClr val="FFC000"/>
                </a:solidFill>
                <a:effectLst>
                  <a:outerShdw blurRad="38100" dist="38100" dir="2700000" algn="tl">
                    <a:srgbClr val="000000">
                      <a:alpha val="43137"/>
                    </a:srgbClr>
                  </a:outerShdw>
                </a:effectLst>
              </a:rPr>
              <a:t>فى</a:t>
            </a:r>
            <a:r>
              <a:rPr lang="ar-EG" b="1" i="1" dirty="0" smtClean="0">
                <a:solidFill>
                  <a:srgbClr val="FFC000"/>
                </a:solidFill>
                <a:effectLst>
                  <a:outerShdw blurRad="38100" dist="38100" dir="2700000" algn="tl">
                    <a:srgbClr val="000000">
                      <a:alpha val="43137"/>
                    </a:srgbClr>
                  </a:outerShdw>
                </a:effectLst>
              </a:rPr>
              <a:t> عالم الخيال فيبنى هذا العالم ويطوره </a:t>
            </a:r>
            <a:r>
              <a:rPr lang="ar-EG" b="1" i="1" dirty="0" err="1" smtClean="0">
                <a:solidFill>
                  <a:srgbClr val="FFC000"/>
                </a:solidFill>
                <a:effectLst>
                  <a:outerShdw blurRad="38100" dist="38100" dir="2700000" algn="tl">
                    <a:srgbClr val="000000">
                      <a:alpha val="43137"/>
                    </a:srgbClr>
                  </a:outerShdw>
                </a:effectLst>
              </a:rPr>
              <a:t>الى</a:t>
            </a:r>
            <a:r>
              <a:rPr lang="ar-EG" b="1" i="1" dirty="0" smtClean="0">
                <a:solidFill>
                  <a:srgbClr val="FFC000"/>
                </a:solidFill>
                <a:effectLst>
                  <a:outerShdw blurRad="38100" dist="38100" dir="2700000" algn="tl">
                    <a:srgbClr val="000000">
                      <a:alpha val="43137"/>
                    </a:srgbClr>
                  </a:outerShdw>
                </a:effectLst>
              </a:rPr>
              <a:t> أشياء.</a:t>
            </a:r>
            <a:endParaRPr lang="en-US" b="1" i="1" dirty="0" smtClean="0">
              <a:solidFill>
                <a:srgbClr val="FFC000"/>
              </a:solidFill>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10000"/>
          </a:bodyPr>
          <a:lstStyle/>
          <a:p>
            <a:r>
              <a:rPr lang="ar-EG" sz="5200" b="1" i="1" dirty="0" smtClean="0">
                <a:solidFill>
                  <a:srgbClr val="FF0000"/>
                </a:solidFill>
                <a:effectLst>
                  <a:outerShdw blurRad="38100" dist="38100" dir="2700000" algn="tl">
                    <a:srgbClr val="000000">
                      <a:alpha val="43137"/>
                    </a:srgbClr>
                  </a:outerShdw>
                </a:effectLst>
              </a:rPr>
              <a:t>اللعــب الحــر"التلقائي</a:t>
            </a:r>
            <a:endParaRPr lang="en-US" sz="5200" b="1" dirty="0" smtClean="0">
              <a:solidFill>
                <a:srgbClr val="FF0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ircle(in)">
                                      <p:cBhvr>
                                        <p:cTn id="27" dur="2000"/>
                                        <p:tgtEl>
                                          <p:spTgt spid="3">
                                            <p:txEl>
                                              <p:pRg st="0" end="0"/>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circle(in)">
                                      <p:cBhvr>
                                        <p:cTn id="30" dur="2000"/>
                                        <p:tgtEl>
                                          <p:spTgt spid="3">
                                            <p:txEl>
                                              <p:pRg st="1" end="1"/>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circle(in)">
                                      <p:cBhvr>
                                        <p:cTn id="33" dur="2000"/>
                                        <p:tgtEl>
                                          <p:spTgt spid="3">
                                            <p:txEl>
                                              <p:pRg st="2" end="2"/>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circle(in)">
                                      <p:cBhvr>
                                        <p:cTn id="36" dur="2000"/>
                                        <p:tgtEl>
                                          <p:spTgt spid="3">
                                            <p:txEl>
                                              <p:pRg st="3" end="3"/>
                                            </p:txEl>
                                          </p:spTgt>
                                        </p:tgtEl>
                                      </p:cBhvr>
                                    </p:animEffect>
                                  </p:childTnLst>
                                </p:cTn>
                              </p:par>
                              <p:par>
                                <p:cTn id="37" presetID="6" presetClass="entr" presetSubtype="16"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circle(in)">
                                      <p:cBhvr>
                                        <p:cTn id="3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i="1" dirty="0" smtClean="0">
                <a:solidFill>
                  <a:srgbClr val="0000FF"/>
                </a:solidFill>
                <a:effectLst>
                  <a:outerShdw blurRad="38100" dist="38100" dir="2700000" algn="tl">
                    <a:srgbClr val="000000">
                      <a:alpha val="43137"/>
                    </a:srgbClr>
                  </a:outerShdw>
                </a:effectLst>
              </a:rPr>
              <a:t>تابع أنماط اللعب</a:t>
            </a:r>
            <a:endParaRPr lang="ar-EG" b="1" i="1" dirty="0">
              <a:solidFill>
                <a:srgbClr val="0000FF"/>
              </a:solidFill>
              <a:effectLst>
                <a:outerShdw blurRad="38100" dist="38100" dir="2700000" algn="tl">
                  <a:srgbClr val="000000">
                    <a:alpha val="43137"/>
                  </a:srgbClr>
                </a:outerShdw>
              </a:effectLst>
            </a:endParaRPr>
          </a:p>
        </p:txBody>
      </p:sp>
      <p:sp>
        <p:nvSpPr>
          <p:cNvPr id="3" name="عنصر نائب للمحتوى 2"/>
          <p:cNvSpPr>
            <a:spLocks noGrp="1"/>
          </p:cNvSpPr>
          <p:nvPr>
            <p:ph sz="half" idx="1"/>
          </p:nvPr>
        </p:nvSpPr>
        <p:spPr/>
        <p:txBody>
          <a:bodyPr>
            <a:noAutofit/>
          </a:bodyPr>
          <a:lstStyle/>
          <a:p>
            <a:pPr lvl="0"/>
            <a:r>
              <a:rPr lang="ar-EG" sz="3200" b="1" dirty="0" smtClean="0">
                <a:solidFill>
                  <a:srgbClr val="C1018A"/>
                </a:solidFill>
              </a:rPr>
              <a:t> </a:t>
            </a:r>
            <a:r>
              <a:rPr lang="ar-EG" sz="3200" b="1" i="1" dirty="0" smtClean="0">
                <a:solidFill>
                  <a:srgbClr val="FFC000"/>
                </a:solidFill>
                <a:effectLst>
                  <a:outerShdw blurRad="38100" dist="38100" dir="2700000" algn="tl">
                    <a:srgbClr val="000000">
                      <a:alpha val="43137"/>
                    </a:srgbClr>
                  </a:outerShdw>
                </a:effectLst>
              </a:rPr>
              <a:t>يبادر الطفل إلى النشاط من أجل الوصول لنتيجة محددة .</a:t>
            </a:r>
            <a:endParaRPr lang="en-US" sz="3200" b="1" i="1" dirty="0" smtClean="0">
              <a:solidFill>
                <a:srgbClr val="FFC000"/>
              </a:solidFill>
              <a:effectLst>
                <a:outerShdw blurRad="38100" dist="38100" dir="2700000" algn="tl">
                  <a:srgbClr val="000000">
                    <a:alpha val="43137"/>
                  </a:srgbClr>
                </a:outerShdw>
              </a:effectLst>
            </a:endParaRPr>
          </a:p>
          <a:p>
            <a:pPr lvl="0"/>
            <a:r>
              <a:rPr lang="ar-EG" sz="3200" b="1" i="1" dirty="0" smtClean="0">
                <a:solidFill>
                  <a:srgbClr val="FFC000"/>
                </a:solidFill>
                <a:effectLst>
                  <a:outerShdw blurRad="38100" dist="38100" dir="2700000" algn="tl">
                    <a:srgbClr val="000000">
                      <a:alpha val="43137"/>
                    </a:srgbClr>
                  </a:outerShdw>
                </a:effectLst>
              </a:rPr>
              <a:t>يتحكم الآخرون غير الطفل </a:t>
            </a:r>
            <a:r>
              <a:rPr lang="ar-EG" sz="3200" b="1" i="1" dirty="0" err="1" smtClean="0">
                <a:solidFill>
                  <a:srgbClr val="FFC000"/>
                </a:solidFill>
                <a:effectLst>
                  <a:outerShdw blurRad="38100" dist="38100" dir="2700000" algn="tl">
                    <a:srgbClr val="000000">
                      <a:alpha val="43137"/>
                    </a:srgbClr>
                  </a:outerShdw>
                </a:effectLst>
              </a:rPr>
              <a:t>فى</a:t>
            </a:r>
            <a:r>
              <a:rPr lang="ar-EG" sz="3200" b="1" i="1" dirty="0" smtClean="0">
                <a:solidFill>
                  <a:srgbClr val="FFC000"/>
                </a:solidFill>
                <a:effectLst>
                  <a:outerShdw blurRad="38100" dist="38100" dir="2700000" algn="tl">
                    <a:srgbClr val="000000">
                      <a:alpha val="43137"/>
                    </a:srgbClr>
                  </a:outerShdw>
                </a:effectLst>
              </a:rPr>
              <a:t> نشاطه .</a:t>
            </a:r>
            <a:endParaRPr lang="en-US" sz="3200" b="1" i="1" dirty="0" smtClean="0">
              <a:solidFill>
                <a:srgbClr val="FFC000"/>
              </a:solidFill>
              <a:effectLst>
                <a:outerShdw blurRad="38100" dist="38100" dir="2700000" algn="tl">
                  <a:srgbClr val="000000">
                    <a:alpha val="43137"/>
                  </a:srgbClr>
                </a:outerShdw>
              </a:effectLst>
            </a:endParaRPr>
          </a:p>
          <a:p>
            <a:pPr lvl="0"/>
            <a:r>
              <a:rPr lang="ar-EG" sz="3200" b="1" i="1" dirty="0" smtClean="0">
                <a:solidFill>
                  <a:srgbClr val="FFC000"/>
                </a:solidFill>
                <a:effectLst>
                  <a:outerShdw blurRad="38100" dist="38100" dir="2700000" algn="tl">
                    <a:srgbClr val="000000">
                      <a:alpha val="43137"/>
                    </a:srgbClr>
                  </a:outerShdw>
                </a:effectLst>
              </a:rPr>
              <a:t>بحكم الموقف يسلم الأطفال بالقيود </a:t>
            </a:r>
            <a:r>
              <a:rPr lang="ar-EG" sz="3200" b="1" i="1" dirty="0" err="1" smtClean="0">
                <a:solidFill>
                  <a:srgbClr val="FFC000"/>
                </a:solidFill>
                <a:effectLst>
                  <a:outerShdw blurRad="38100" dist="38100" dir="2700000" algn="tl">
                    <a:srgbClr val="000000">
                      <a:alpha val="43137"/>
                    </a:srgbClr>
                  </a:outerShdw>
                </a:effectLst>
              </a:rPr>
              <a:t>التى</a:t>
            </a:r>
            <a:r>
              <a:rPr lang="ar-EG" sz="3200" b="1" i="1" dirty="0" smtClean="0">
                <a:solidFill>
                  <a:srgbClr val="FFC000"/>
                </a:solidFill>
                <a:effectLst>
                  <a:outerShdw blurRad="38100" dist="38100" dir="2700000" algn="tl">
                    <a:srgbClr val="000000">
                      <a:alpha val="43137"/>
                    </a:srgbClr>
                  </a:outerShdw>
                </a:effectLst>
              </a:rPr>
              <a:t> يفرضها الواقع على نشاطهم.</a:t>
            </a:r>
            <a:endParaRPr lang="en-US" sz="3200" b="1" i="1" dirty="0">
              <a:solidFill>
                <a:srgbClr val="FFC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a:bodyPr>
          <a:lstStyle/>
          <a:p>
            <a:pPr>
              <a:buNone/>
            </a:pPr>
            <a:endParaRPr lang="en-US" dirty="0" smtClean="0"/>
          </a:p>
          <a:p>
            <a:r>
              <a:rPr lang="ar-EG" sz="8000" b="1" i="1" dirty="0" smtClean="0">
                <a:solidFill>
                  <a:srgbClr val="FF0000"/>
                </a:solidFill>
                <a:effectLst>
                  <a:outerShdw blurRad="38100" dist="38100" dir="2700000" algn="tl">
                    <a:srgbClr val="000000">
                      <a:alpha val="43137"/>
                    </a:srgbClr>
                  </a:outerShdw>
                </a:effectLst>
              </a:rPr>
              <a:t> اللعــب المــوجـه</a:t>
            </a:r>
            <a:endParaRPr lang="en-US" sz="8000" b="1" dirty="0" smtClean="0">
              <a:solidFill>
                <a:srgbClr val="FF0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800" decel="100000"/>
                                        <p:tgtEl>
                                          <p:spTgt spid="4">
                                            <p:txEl>
                                              <p:pRg st="1" end="1"/>
                                            </p:txEl>
                                          </p:spTgt>
                                        </p:tgtEl>
                                      </p:cBhvr>
                                    </p:animEffect>
                                    <p:anim calcmode="lin" valueType="num">
                                      <p:cBhvr>
                                        <p:cTn id="18" dur="800" decel="100000" fill="hold"/>
                                        <p:tgtEl>
                                          <p:spTgt spid="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ircle(in)">
                                      <p:cBhvr>
                                        <p:cTn id="27" dur="20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circle(in)">
                                      <p:cBhvr>
                                        <p:cTn id="32" dur="20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circle(in)">
                                      <p:cBhvr>
                                        <p:cTn id="3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cap="small" dirty="0" smtClean="0"/>
              <a:t>نشاط رقم (7 )</a:t>
            </a:r>
            <a:r>
              <a:rPr lang="en-US" dirty="0" smtClean="0"/>
              <a:t/>
            </a:r>
            <a:br>
              <a:rPr lang="en-US" dirty="0" smtClean="0"/>
            </a:br>
            <a:r>
              <a:rPr lang="ar-SA" cap="small" dirty="0" smtClean="0"/>
              <a:t>مواصفات البيئة الداعمة </a:t>
            </a:r>
            <a:endParaRPr lang="en-US" dirty="0"/>
          </a:p>
        </p:txBody>
      </p:sp>
      <p:sp>
        <p:nvSpPr>
          <p:cNvPr id="4" name="عنصر نائب للمحتوى 3"/>
          <p:cNvSpPr>
            <a:spLocks noGrp="1"/>
          </p:cNvSpPr>
          <p:nvPr>
            <p:ph sz="half" idx="2"/>
          </p:nvPr>
        </p:nvSpPr>
        <p:spPr/>
        <p:txBody>
          <a:bodyPr>
            <a:normAutofit/>
          </a:bodyPr>
          <a:lstStyle/>
          <a:p>
            <a:r>
              <a:rPr lang="ar-EG" sz="4000" b="1" i="1" dirty="0" err="1" smtClean="0">
                <a:solidFill>
                  <a:schemeClr val="tx1">
                    <a:lumMod val="95000"/>
                  </a:schemeClr>
                </a:solidFill>
                <a:effectLst>
                  <a:outerShdw blurRad="38100" dist="38100" dir="2700000" algn="tl">
                    <a:srgbClr val="000000">
                      <a:alpha val="43137"/>
                    </a:srgbClr>
                  </a:outerShdw>
                </a:effectLst>
              </a:rPr>
              <a:t>ماهى</a:t>
            </a:r>
            <a:r>
              <a:rPr lang="ar-EG" sz="4000" b="1" i="1" dirty="0" smtClean="0">
                <a:solidFill>
                  <a:schemeClr val="tx1">
                    <a:lumMod val="95000"/>
                  </a:schemeClr>
                </a:solidFill>
                <a:effectLst>
                  <a:outerShdw blurRad="38100" dist="38100" dir="2700000" algn="tl">
                    <a:srgbClr val="000000">
                      <a:alpha val="43137"/>
                    </a:srgbClr>
                  </a:outerShdw>
                </a:effectLst>
              </a:rPr>
              <a:t> مواصفات </a:t>
            </a:r>
            <a:r>
              <a:rPr lang="ar-EG" sz="4000" b="1" i="1" dirty="0" err="1" smtClean="0">
                <a:solidFill>
                  <a:schemeClr val="tx1">
                    <a:lumMod val="95000"/>
                  </a:schemeClr>
                </a:solidFill>
                <a:effectLst>
                  <a:outerShdw blurRad="38100" dist="38100" dir="2700000" algn="tl">
                    <a:srgbClr val="000000">
                      <a:alpha val="43137"/>
                    </a:srgbClr>
                  </a:outerShdw>
                </a:effectLst>
              </a:rPr>
              <a:t>البيئه</a:t>
            </a:r>
            <a:r>
              <a:rPr lang="ar-EG" sz="4000" b="1" i="1" dirty="0" smtClean="0">
                <a:solidFill>
                  <a:schemeClr val="tx1">
                    <a:lumMod val="95000"/>
                  </a:schemeClr>
                </a:solidFill>
                <a:effectLst>
                  <a:outerShdw blurRad="38100" dist="38100" dir="2700000" algn="tl">
                    <a:srgbClr val="000000">
                      <a:alpha val="43137"/>
                    </a:srgbClr>
                  </a:outerShdw>
                </a:effectLst>
              </a:rPr>
              <a:t> </a:t>
            </a:r>
            <a:r>
              <a:rPr lang="ar-EG" sz="4000" b="1" i="1" dirty="0" err="1" smtClean="0">
                <a:solidFill>
                  <a:schemeClr val="tx1">
                    <a:lumMod val="95000"/>
                  </a:schemeClr>
                </a:solidFill>
                <a:effectLst>
                  <a:outerShdw blurRad="38100" dist="38100" dir="2700000" algn="tl">
                    <a:srgbClr val="000000">
                      <a:alpha val="43137"/>
                    </a:srgbClr>
                  </a:outerShdw>
                </a:effectLst>
              </a:rPr>
              <a:t>الداعمه</a:t>
            </a:r>
            <a:r>
              <a:rPr lang="ar-EG" sz="4000" b="1" i="1" dirty="0" smtClean="0">
                <a:solidFill>
                  <a:schemeClr val="tx1">
                    <a:lumMod val="95000"/>
                  </a:schemeClr>
                </a:solidFill>
                <a:effectLst>
                  <a:outerShdw blurRad="38100" dist="38100" dir="2700000" algn="tl">
                    <a:srgbClr val="000000">
                      <a:alpha val="43137"/>
                    </a:srgbClr>
                  </a:outerShdw>
                </a:effectLst>
              </a:rPr>
              <a:t> للتعلم؟</a:t>
            </a:r>
            <a:endParaRPr lang="ar-EG" sz="4000" b="1" i="1" dirty="0">
              <a:solidFill>
                <a:schemeClr val="tx1">
                  <a:lumMod val="95000"/>
                </a:schemeClr>
              </a:solidFill>
              <a:effectLst>
                <a:outerShdw blurRad="38100" dist="38100" dir="2700000" algn="tl">
                  <a:srgbClr val="000000">
                    <a:alpha val="43137"/>
                  </a:srgbClr>
                </a:outerShdw>
              </a:effectLst>
            </a:endParaRPr>
          </a:p>
        </p:txBody>
      </p:sp>
      <p:pic>
        <p:nvPicPr>
          <p:cNvPr id="7" name="عنصر نائب للمحتوى 6" descr="gif.gif"/>
          <p:cNvPicPr>
            <a:picLocks noGrp="1" noChangeAspect="1"/>
          </p:cNvPicPr>
          <p:nvPr>
            <p:ph sz="half" idx="1"/>
          </p:nvPr>
        </p:nvPicPr>
        <p:blipFill>
          <a:blip r:embed="rId2"/>
          <a:stretch>
            <a:fillRect/>
          </a:stretch>
        </p:blipFill>
        <p:spPr>
          <a:xfrm>
            <a:off x="809625" y="2196306"/>
            <a:ext cx="3333750" cy="33337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Scale>
                                      <p:cBhvr>
                                        <p:cTn id="21"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0" end="0"/>
                                            </p:txEl>
                                          </p:spTgt>
                                        </p:tgtEl>
                                        <p:attrNameLst>
                                          <p:attrName>ppt_x</p:attrName>
                                          <p:attrName>ppt_y</p:attrName>
                                        </p:attrNameLst>
                                      </p:cBhvr>
                                    </p:animMotion>
                                    <p:animEffect transition="in" filter="fade">
                                      <p:cBhvr>
                                        <p:cTn id="23"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285721" y="808038"/>
            <a:ext cx="8286808" cy="6057900"/>
            <a:chOff x="1440" y="1485"/>
            <a:chExt cx="8460" cy="9907"/>
          </a:xfrm>
        </p:grpSpPr>
        <p:sp>
          <p:nvSpPr>
            <p:cNvPr id="1027" name="AutoShape 3"/>
            <p:cNvSpPr>
              <a:spLocks noChangeArrowheads="1"/>
            </p:cNvSpPr>
            <p:nvPr/>
          </p:nvSpPr>
          <p:spPr bwMode="auto">
            <a:xfrm>
              <a:off x="2388" y="4253"/>
              <a:ext cx="6637" cy="5040"/>
            </a:xfrm>
            <a:prstGeom prst="irregularSeal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ar-EG" sz="2400" b="1" dirty="0" smtClean="0">
                  <a:solidFill>
                    <a:srgbClr val="FF0000"/>
                  </a:solidFill>
                </a:rPr>
                <a:t>مواصفات </a:t>
              </a:r>
              <a:r>
                <a:rPr lang="ar-EG" sz="2400" b="1" dirty="0" err="1" smtClean="0">
                  <a:solidFill>
                    <a:srgbClr val="FF0000"/>
                  </a:solidFill>
                </a:rPr>
                <a:t>البيئه</a:t>
              </a:r>
              <a:r>
                <a:rPr lang="ar-EG" sz="2400" b="1" dirty="0" smtClean="0">
                  <a:solidFill>
                    <a:srgbClr val="FF0000"/>
                  </a:solidFill>
                </a:rPr>
                <a:t> </a:t>
              </a:r>
              <a:r>
                <a:rPr lang="ar-EG" sz="2400" b="1" dirty="0" err="1" smtClean="0">
                  <a:solidFill>
                    <a:srgbClr val="FF0000"/>
                  </a:solidFill>
                </a:rPr>
                <a:t>الداعمه</a:t>
              </a:r>
              <a:r>
                <a:rPr lang="ar-EG" sz="2400" b="1" dirty="0" smtClean="0">
                  <a:solidFill>
                    <a:srgbClr val="FF0000"/>
                  </a:solidFill>
                </a:rPr>
                <a:t> </a:t>
              </a:r>
            </a:p>
            <a:p>
              <a:r>
                <a:rPr lang="ar-EG" sz="2400" b="1" dirty="0" smtClean="0">
                  <a:solidFill>
                    <a:srgbClr val="FF0000"/>
                  </a:solidFill>
                </a:rPr>
                <a:t>--------------------------------------------------------------------------</a:t>
              </a:r>
              <a:endParaRPr lang="ar-EG" sz="2400" b="1" dirty="0">
                <a:solidFill>
                  <a:srgbClr val="FF0000"/>
                </a:solidFill>
              </a:endParaRPr>
            </a:p>
          </p:txBody>
        </p:sp>
        <p:sp>
          <p:nvSpPr>
            <p:cNvPr id="1028" name="AutoShape 4"/>
            <p:cNvSpPr>
              <a:spLocks noChangeArrowheads="1"/>
            </p:cNvSpPr>
            <p:nvPr/>
          </p:nvSpPr>
          <p:spPr bwMode="auto">
            <a:xfrm>
              <a:off x="7740" y="1853"/>
              <a:ext cx="2160" cy="2700"/>
            </a:xfrm>
            <a:prstGeom prst="cloudCallout">
              <a:avLst>
                <a:gd name="adj1" fmla="val -39861"/>
                <a:gd name="adj2" fmla="val 72519"/>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rgbClr val="FF0000"/>
                </a:solidFill>
                <a:effectLst/>
                <a:latin typeface="Arial" pitchFamily="34" charset="0"/>
                <a:cs typeface="Arial" pitchFamily="34" charset="0"/>
              </a:endParaRPr>
            </a:p>
          </p:txBody>
        </p:sp>
        <p:sp>
          <p:nvSpPr>
            <p:cNvPr id="1029" name="AutoShape 5"/>
            <p:cNvSpPr>
              <a:spLocks noChangeArrowheads="1"/>
            </p:cNvSpPr>
            <p:nvPr/>
          </p:nvSpPr>
          <p:spPr bwMode="auto">
            <a:xfrm>
              <a:off x="3780" y="1485"/>
              <a:ext cx="2160" cy="2700"/>
            </a:xfrm>
            <a:prstGeom prst="cloudCallout">
              <a:avLst>
                <a:gd name="adj1" fmla="val -39861"/>
                <a:gd name="adj2" fmla="val 72519"/>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rgbClr val="FF0000"/>
                </a:solidFill>
                <a:effectLst/>
                <a:latin typeface="Arial" pitchFamily="34" charset="0"/>
                <a:cs typeface="Arial" pitchFamily="34" charset="0"/>
              </a:endParaRPr>
            </a:p>
          </p:txBody>
        </p:sp>
        <p:sp>
          <p:nvSpPr>
            <p:cNvPr id="1030" name="AutoShape 6"/>
            <p:cNvSpPr>
              <a:spLocks noChangeArrowheads="1"/>
            </p:cNvSpPr>
            <p:nvPr/>
          </p:nvSpPr>
          <p:spPr bwMode="auto">
            <a:xfrm>
              <a:off x="6840" y="8512"/>
              <a:ext cx="2160" cy="2700"/>
            </a:xfrm>
            <a:prstGeom prst="cloudCallout">
              <a:avLst>
                <a:gd name="adj1" fmla="val -50972"/>
                <a:gd name="adj2" fmla="val -85259"/>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rgbClr val="FF0000"/>
                </a:solidFill>
                <a:effectLst/>
                <a:latin typeface="Arial" pitchFamily="34" charset="0"/>
                <a:cs typeface="Arial" pitchFamily="34" charset="0"/>
              </a:endParaRPr>
            </a:p>
          </p:txBody>
        </p:sp>
        <p:sp>
          <p:nvSpPr>
            <p:cNvPr id="1031" name="AutoShape 7"/>
            <p:cNvSpPr>
              <a:spLocks noChangeArrowheads="1"/>
            </p:cNvSpPr>
            <p:nvPr/>
          </p:nvSpPr>
          <p:spPr bwMode="auto">
            <a:xfrm>
              <a:off x="1440" y="8692"/>
              <a:ext cx="2160" cy="2700"/>
            </a:xfrm>
            <a:prstGeom prst="cloudCallout">
              <a:avLst>
                <a:gd name="adj1" fmla="val 28657"/>
                <a:gd name="adj2" fmla="val -80815"/>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rgbClr val="FF0000"/>
                </a:solidFill>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مواصفات البيئة الداعمة للتعلم :</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Autofit/>
          </a:bodyPr>
          <a:lstStyle/>
          <a:p>
            <a:pPr lvl="0"/>
            <a:r>
              <a:rPr lang="ar-EG" sz="2800" b="1" i="1" dirty="0" smtClean="0">
                <a:effectLst>
                  <a:outerShdw blurRad="38100" dist="38100" dir="2700000" algn="tl">
                    <a:srgbClr val="000000">
                      <a:alpha val="43137"/>
                    </a:srgbClr>
                  </a:outerShdw>
                </a:effectLst>
              </a:rPr>
              <a:t>تراعى </a:t>
            </a:r>
            <a:r>
              <a:rPr lang="ar-EG" sz="2800" b="1" i="1" dirty="0" err="1" smtClean="0">
                <a:effectLst>
                  <a:outerShdw blurRad="38100" dist="38100" dir="2700000" algn="tl">
                    <a:srgbClr val="000000">
                      <a:alpha val="43137"/>
                    </a:srgbClr>
                  </a:outerShdw>
                </a:effectLst>
              </a:rPr>
              <a:t>الإختلافات</a:t>
            </a:r>
            <a:r>
              <a:rPr lang="ar-EG" sz="2800" b="1" i="1" dirty="0" smtClean="0">
                <a:effectLst>
                  <a:outerShdw blurRad="38100" dist="38100" dir="2700000" algn="tl">
                    <a:srgbClr val="000000">
                      <a:alpha val="43137"/>
                    </a:srgbClr>
                  </a:outerShdw>
                </a:effectLst>
              </a:rPr>
              <a:t> الفردية بين الأطفال" تساعد الأطفال على بذل جهد كمتعلمين .</a:t>
            </a:r>
            <a:endParaRPr lang="en-US" sz="2800" i="1" dirty="0" smtClean="0">
              <a:effectLst>
                <a:outerShdw blurRad="38100" dist="38100" dir="2700000" algn="tl">
                  <a:srgbClr val="000000">
                    <a:alpha val="43137"/>
                  </a:srgbClr>
                </a:outerShdw>
              </a:effectLst>
            </a:endParaRPr>
          </a:p>
          <a:p>
            <a:pPr lvl="0"/>
            <a:r>
              <a:rPr lang="ar-EG" sz="2800" b="1" i="1" dirty="0" smtClean="0">
                <a:effectLst>
                  <a:outerShdw blurRad="38100" dist="38100" dir="2700000" algn="tl">
                    <a:srgbClr val="000000">
                      <a:alpha val="43137"/>
                    </a:srgbClr>
                  </a:outerShdw>
                </a:effectLst>
              </a:rPr>
              <a:t>بناء علاقات إيجابية بين المعلمات والأطفال .</a:t>
            </a:r>
            <a:endParaRPr lang="en-US" sz="2800" i="1" dirty="0" smtClean="0">
              <a:effectLst>
                <a:outerShdw blurRad="38100" dist="38100" dir="2700000" algn="tl">
                  <a:srgbClr val="000000">
                    <a:alpha val="43137"/>
                  </a:srgbClr>
                </a:outerShdw>
              </a:effectLst>
            </a:endParaRPr>
          </a:p>
          <a:p>
            <a:pPr lvl="0"/>
            <a:r>
              <a:rPr lang="ar-EG" sz="2800" b="1" i="1" dirty="0" smtClean="0">
                <a:effectLst>
                  <a:outerShdw blurRad="38100" dist="38100" dir="2700000" algn="tl">
                    <a:srgbClr val="000000">
                      <a:alpha val="43137"/>
                    </a:srgbClr>
                  </a:outerShdw>
                </a:effectLst>
              </a:rPr>
              <a:t>وجود حوار بين المعلمة والأطفال لان هذا يشعرهم بالتقدير .</a:t>
            </a:r>
            <a:endParaRPr lang="en-US" sz="2800" i="1" dirty="0" smtClean="0">
              <a:effectLst>
                <a:outerShdw blurRad="38100" dist="38100" dir="2700000" algn="tl">
                  <a:srgbClr val="000000">
                    <a:alpha val="43137"/>
                  </a:srgbClr>
                </a:outerShdw>
              </a:effectLst>
            </a:endParaRPr>
          </a:p>
          <a:p>
            <a:pPr lvl="0"/>
            <a:r>
              <a:rPr lang="ar-EG" sz="2800" b="1" i="1" dirty="0" smtClean="0">
                <a:effectLst>
                  <a:outerShdw blurRad="38100" dist="38100" dir="2700000" algn="tl">
                    <a:srgbClr val="000000">
                      <a:alpha val="43137"/>
                    </a:srgbClr>
                  </a:outerShdw>
                </a:effectLst>
              </a:rPr>
              <a:t>بيئة آمنة تسودها عاطفة إيجابية .</a:t>
            </a:r>
            <a:endParaRPr lang="en-US" sz="2800" i="1" dirty="0">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fontScale="92500" lnSpcReduction="20000"/>
          </a:bodyPr>
          <a:lstStyle/>
          <a:p>
            <a:pPr lvl="0"/>
            <a:r>
              <a:rPr lang="ar-EG" sz="3200" b="1" i="1" dirty="0" smtClean="0">
                <a:effectLst>
                  <a:outerShdw blurRad="38100" dist="38100" dir="2700000" algn="tl">
                    <a:srgbClr val="000000">
                      <a:alpha val="43137"/>
                    </a:srgbClr>
                  </a:outerShdw>
                </a:effectLst>
              </a:rPr>
              <a:t>تلبى </a:t>
            </a:r>
            <a:r>
              <a:rPr lang="ar-EG" sz="3200" b="1" i="1" dirty="0" err="1" smtClean="0">
                <a:effectLst>
                  <a:outerShdw blurRad="38100" dist="38100" dir="2700000" algn="tl">
                    <a:srgbClr val="000000">
                      <a:alpha val="43137"/>
                    </a:srgbClr>
                  </a:outerShdw>
                </a:effectLst>
              </a:rPr>
              <a:t>إحتياجات</a:t>
            </a:r>
            <a:r>
              <a:rPr lang="ar-EG" sz="3200" b="1" i="1" dirty="0" smtClean="0">
                <a:effectLst>
                  <a:outerShdw blurRad="38100" dist="38100" dir="2700000" algn="tl">
                    <a:srgbClr val="000000">
                      <a:alpha val="43137"/>
                    </a:srgbClr>
                  </a:outerShdw>
                </a:effectLst>
              </a:rPr>
              <a:t> واهتمامات الأطفال .</a:t>
            </a:r>
            <a:endParaRPr lang="en-US" sz="3200" b="1" i="1" dirty="0" smtClean="0">
              <a:effectLst>
                <a:outerShdw blurRad="38100" dist="38100" dir="2700000" algn="tl">
                  <a:srgbClr val="000000">
                    <a:alpha val="43137"/>
                  </a:srgbClr>
                </a:outerShdw>
              </a:effectLst>
            </a:endParaRPr>
          </a:p>
          <a:p>
            <a:pPr lvl="0"/>
            <a:r>
              <a:rPr lang="ar-EG" sz="3200" b="1" i="1" dirty="0" smtClean="0">
                <a:effectLst>
                  <a:outerShdw blurRad="38100" dist="38100" dir="2700000" algn="tl">
                    <a:srgbClr val="000000">
                      <a:alpha val="43137"/>
                    </a:srgbClr>
                  </a:outerShdw>
                </a:effectLst>
              </a:rPr>
              <a:t>محفزة  للتعلم .</a:t>
            </a:r>
            <a:endParaRPr lang="en-US" sz="3200" b="1" i="1" dirty="0" smtClean="0">
              <a:effectLst>
                <a:outerShdw blurRad="38100" dist="38100" dir="2700000" algn="tl">
                  <a:srgbClr val="000000">
                    <a:alpha val="43137"/>
                  </a:srgbClr>
                </a:outerShdw>
              </a:effectLst>
            </a:endParaRPr>
          </a:p>
          <a:p>
            <a:pPr lvl="0"/>
            <a:r>
              <a:rPr lang="ar-EG" sz="3200" b="1" i="1" dirty="0" smtClean="0">
                <a:effectLst>
                  <a:outerShdw blurRad="38100" dist="38100" dir="2700000" algn="tl">
                    <a:srgbClr val="000000">
                      <a:alpha val="43137"/>
                    </a:srgbClr>
                  </a:outerShdw>
                </a:effectLst>
              </a:rPr>
              <a:t>التواصل </a:t>
            </a:r>
            <a:r>
              <a:rPr lang="ar-EG" sz="3200" b="1" i="1" dirty="0" err="1" smtClean="0">
                <a:effectLst>
                  <a:outerShdw blurRad="38100" dist="38100" dir="2700000" algn="tl">
                    <a:srgbClr val="000000">
                      <a:alpha val="43137"/>
                    </a:srgbClr>
                  </a:outerShdw>
                </a:effectLst>
              </a:rPr>
              <a:t>الشفهى</a:t>
            </a:r>
            <a:r>
              <a:rPr lang="ar-EG" sz="3200" b="1" i="1" dirty="0" smtClean="0">
                <a:effectLst>
                  <a:outerShdw blurRad="38100" dist="38100" dir="2700000" algn="tl">
                    <a:srgbClr val="000000">
                      <a:alpha val="43137"/>
                    </a:srgbClr>
                  </a:outerShdw>
                </a:effectLst>
              </a:rPr>
              <a:t> يظهر </a:t>
            </a:r>
            <a:r>
              <a:rPr lang="ar-EG" sz="3200" b="1" i="1" dirty="0" err="1" smtClean="0">
                <a:effectLst>
                  <a:outerShdw blurRad="38100" dist="38100" dir="2700000" algn="tl">
                    <a:srgbClr val="000000">
                      <a:alpha val="43137"/>
                    </a:srgbClr>
                  </a:outerShdw>
                </a:effectLst>
              </a:rPr>
              <a:t>إهتمام</a:t>
            </a:r>
            <a:r>
              <a:rPr lang="ar-EG" sz="3200" b="1" i="1" dirty="0" smtClean="0">
                <a:effectLst>
                  <a:outerShdw blurRad="38100" dist="38100" dir="2700000" algn="tl">
                    <a:srgbClr val="000000">
                      <a:alpha val="43137"/>
                    </a:srgbClr>
                  </a:outerShdw>
                </a:effectLst>
              </a:rPr>
              <a:t> بالأفراد داخل الكثافة العالية .</a:t>
            </a:r>
            <a:endParaRPr lang="en-US" sz="3200" b="1" i="1" dirty="0" smtClean="0">
              <a:effectLst>
                <a:outerShdw blurRad="38100" dist="38100" dir="2700000" algn="tl">
                  <a:srgbClr val="000000">
                    <a:alpha val="43137"/>
                  </a:srgbClr>
                </a:outerShdw>
              </a:effectLst>
            </a:endParaRPr>
          </a:p>
          <a:p>
            <a:pPr lvl="0"/>
            <a:r>
              <a:rPr lang="ar-EG" sz="3200" b="1" i="1" dirty="0" smtClean="0">
                <a:effectLst>
                  <a:outerShdw blurRad="38100" dist="38100" dir="2700000" algn="tl">
                    <a:srgbClr val="000000">
                      <a:alpha val="43137"/>
                    </a:srgbClr>
                  </a:outerShdw>
                </a:effectLst>
              </a:rPr>
              <a:t>إعطاء فرصة المبادرة للأطفال .</a:t>
            </a:r>
            <a:endParaRPr lang="en-US" sz="3200" b="1" i="1" dirty="0" smtClean="0">
              <a:effectLst>
                <a:outerShdw blurRad="38100" dist="38100" dir="2700000" algn="tl">
                  <a:srgbClr val="000000">
                    <a:alpha val="43137"/>
                  </a:srgbClr>
                </a:outerShdw>
              </a:effectLst>
            </a:endParaRPr>
          </a:p>
          <a:p>
            <a:pPr lvl="0"/>
            <a:r>
              <a:rPr lang="ar-EG" sz="3200" b="1" i="1" dirty="0" smtClean="0">
                <a:effectLst>
                  <a:outerShdw blurRad="38100" dist="38100" dir="2700000" algn="tl">
                    <a:srgbClr val="000000">
                      <a:alpha val="43137"/>
                    </a:srgbClr>
                  </a:outerShdw>
                </a:effectLst>
              </a:rPr>
              <a:t>تخاطب مواطن القوة والضعف لدى الأطفال .</a:t>
            </a:r>
            <a:endParaRPr lang="en-US" sz="3200" b="1" i="1"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ircle(in)">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circle(in)">
                                      <p:cBhvr>
                                        <p:cTn id="27" dur="20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circle(in)">
                                      <p:cBhvr>
                                        <p:cTn id="32" dur="20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circle(in)">
                                      <p:cBhvr>
                                        <p:cTn id="37" dur="2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circle(in)">
                                      <p:cBhvr>
                                        <p:cTn id="42" dur="2000"/>
                                        <p:tgtEl>
                                          <p:spTgt spid="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Effect transition="in" filter="circle(in)">
                                      <p:cBhvr>
                                        <p:cTn id="47" dur="2000"/>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Effect transition="in" filter="circle(in)">
                                      <p:cBhvr>
                                        <p:cTn id="52" dur="2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circle(in)">
                                      <p:cBhvr>
                                        <p:cTn id="5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848268">
            <a:off x="5775024" y="808506"/>
            <a:ext cx="3409042" cy="734000"/>
          </a:xfrm>
        </p:spPr>
        <p:txBody>
          <a:bodyPr>
            <a:noAutofit/>
          </a:bodyPr>
          <a:lstStyle/>
          <a:p>
            <a:r>
              <a:rPr lang="ar-EG" sz="2400" i="1" dirty="0" smtClean="0">
                <a:solidFill>
                  <a:srgbClr val="FF0000"/>
                </a:solidFill>
                <a:effectLst/>
              </a:rPr>
              <a:t>تابع المواصفات </a:t>
            </a:r>
            <a:r>
              <a:rPr lang="ar-EG" sz="2400" i="1" dirty="0" err="1" smtClean="0">
                <a:solidFill>
                  <a:srgbClr val="FF0000"/>
                </a:solidFill>
                <a:effectLst/>
              </a:rPr>
              <a:t>الداعمه</a:t>
            </a:r>
            <a:r>
              <a:rPr lang="ar-EG" sz="2400" i="1" dirty="0" smtClean="0">
                <a:solidFill>
                  <a:srgbClr val="FF0000"/>
                </a:solidFill>
                <a:effectLst/>
              </a:rPr>
              <a:t> لبيئة التعلم</a:t>
            </a:r>
            <a:endParaRPr lang="ar-EG" sz="2400" i="1" dirty="0">
              <a:solidFill>
                <a:srgbClr val="FF0000"/>
              </a:solidFill>
              <a:effectLst/>
            </a:endParaRPr>
          </a:p>
        </p:txBody>
      </p:sp>
      <p:pic>
        <p:nvPicPr>
          <p:cNvPr id="5" name="عنصر نائب للصورة 4" descr="n-27.jpg"/>
          <p:cNvPicPr>
            <a:picLocks noGrp="1" noChangeAspect="1"/>
          </p:cNvPicPr>
          <p:nvPr>
            <p:ph type="pic" idx="1"/>
          </p:nvPr>
        </p:nvPicPr>
        <p:blipFill>
          <a:blip r:embed="rId2"/>
          <a:srcRect t="2912" b="2912"/>
          <a:stretch>
            <a:fillRect/>
          </a:stretch>
        </p:blipFill>
        <p:spPr>
          <a:xfrm>
            <a:off x="0" y="2928935"/>
            <a:ext cx="9144000" cy="3929066"/>
          </a:xfrm>
        </p:spPr>
      </p:pic>
      <p:sp>
        <p:nvSpPr>
          <p:cNvPr id="4" name="عنصر نائب للنص 3"/>
          <p:cNvSpPr>
            <a:spLocks noGrp="1"/>
          </p:cNvSpPr>
          <p:nvPr>
            <p:ph type="body" sz="half" idx="2"/>
          </p:nvPr>
        </p:nvSpPr>
        <p:spPr>
          <a:xfrm>
            <a:off x="0" y="0"/>
            <a:ext cx="5214942" cy="3643313"/>
          </a:xfrm>
        </p:spPr>
        <p:txBody>
          <a:bodyPr/>
          <a:lstStyle/>
          <a:p>
            <a:pPr lvl="0"/>
            <a:r>
              <a:rPr lang="ar-EG" sz="2800" b="1" i="1" dirty="0" smtClean="0">
                <a:solidFill>
                  <a:srgbClr val="FFFF00"/>
                </a:solidFill>
                <a:effectLst>
                  <a:outerShdw blurRad="38100" dist="38100" dir="2700000" algn="tl">
                    <a:srgbClr val="000000">
                      <a:alpha val="43137"/>
                    </a:srgbClr>
                  </a:outerShdw>
                </a:effectLst>
              </a:rPr>
              <a:t>التفاعل الإيجابي يعزز التعلم"يعزز التعلم عندما يكون مصحوبا بخبرة ايجابية"</a:t>
            </a:r>
            <a:endParaRPr lang="en-US" sz="2800" b="1" i="1" dirty="0" smtClean="0">
              <a:solidFill>
                <a:srgbClr val="FFFF00"/>
              </a:solidFill>
              <a:effectLst>
                <a:outerShdw blurRad="38100" dist="38100" dir="2700000" algn="tl">
                  <a:srgbClr val="000000">
                    <a:alpha val="43137"/>
                  </a:srgbClr>
                </a:outerShdw>
              </a:effectLst>
            </a:endParaRPr>
          </a:p>
          <a:p>
            <a:pPr lvl="0"/>
            <a:r>
              <a:rPr lang="ar-EG" sz="2800" b="1" i="1" dirty="0" err="1" smtClean="0">
                <a:solidFill>
                  <a:srgbClr val="FFFF00"/>
                </a:solidFill>
                <a:effectLst>
                  <a:outerShdw blurRad="38100" dist="38100" dir="2700000" algn="tl">
                    <a:srgbClr val="000000">
                      <a:alpha val="43137"/>
                    </a:srgbClr>
                  </a:outerShdw>
                </a:effectLst>
              </a:rPr>
              <a:t>اتاحة</a:t>
            </a:r>
            <a:r>
              <a:rPr lang="ar-EG" sz="2800" b="1" i="1" dirty="0" smtClean="0">
                <a:solidFill>
                  <a:srgbClr val="FFFF00"/>
                </a:solidFill>
                <a:effectLst>
                  <a:outerShdw blurRad="38100" dist="38100" dir="2700000" algn="tl">
                    <a:srgbClr val="000000">
                      <a:alpha val="43137"/>
                    </a:srgbClr>
                  </a:outerShdw>
                </a:effectLst>
              </a:rPr>
              <a:t> فرص للتفاعل الاجتماعي والاحتكاك بالبيئة </a:t>
            </a:r>
            <a:endParaRPr lang="en-US" sz="2800" b="1" i="1" dirty="0" smtClean="0">
              <a:solidFill>
                <a:srgbClr val="FFFF00"/>
              </a:solidFill>
              <a:effectLst>
                <a:outerShdw blurRad="38100" dist="38100" dir="2700000" algn="tl">
                  <a:srgbClr val="000000">
                    <a:alpha val="43137"/>
                  </a:srgbClr>
                </a:outerShdw>
              </a:effectLst>
            </a:endParaRPr>
          </a:p>
          <a:p>
            <a:pPr lvl="0"/>
            <a:r>
              <a:rPr lang="ar-EG" sz="2800" b="1" i="1" dirty="0" smtClean="0">
                <a:solidFill>
                  <a:srgbClr val="FFFF00"/>
                </a:solidFill>
                <a:effectLst>
                  <a:outerShdw blurRad="38100" dist="38100" dir="2700000" algn="tl">
                    <a:srgbClr val="000000">
                      <a:alpha val="43137"/>
                    </a:srgbClr>
                  </a:outerShdw>
                </a:effectLst>
              </a:rPr>
              <a:t>تشجيع المنافسة بين </a:t>
            </a:r>
            <a:r>
              <a:rPr lang="ar-EG" sz="2800" b="1" i="1" dirty="0" err="1" smtClean="0">
                <a:solidFill>
                  <a:srgbClr val="FFFF00"/>
                </a:solidFill>
                <a:effectLst>
                  <a:outerShdw blurRad="38100" dist="38100" dir="2700000" algn="tl">
                    <a:srgbClr val="000000">
                      <a:alpha val="43137"/>
                    </a:srgbClr>
                  </a:outerShdw>
                </a:effectLst>
              </a:rPr>
              <a:t>الاطفال</a:t>
            </a:r>
            <a:r>
              <a:rPr lang="ar-EG" sz="2800" b="1" i="1" dirty="0" smtClean="0">
                <a:solidFill>
                  <a:srgbClr val="FFFF00"/>
                </a:solidFill>
                <a:effectLst>
                  <a:outerShdw blurRad="38100" dist="38100" dir="2700000" algn="tl">
                    <a:srgbClr val="000000">
                      <a:alpha val="43137"/>
                    </a:srgbClr>
                  </a:outerShdw>
                </a:effectLst>
              </a:rPr>
              <a:t> </a:t>
            </a:r>
            <a:endParaRPr lang="en-US" sz="2800" b="1" i="1" dirty="0" smtClean="0">
              <a:solidFill>
                <a:srgbClr val="FFFF00"/>
              </a:solidFill>
              <a:effectLst>
                <a:outerShdw blurRad="38100" dist="38100" dir="2700000" algn="tl">
                  <a:srgbClr val="000000">
                    <a:alpha val="43137"/>
                  </a:srgbClr>
                </a:outerShdw>
              </a:effectLst>
            </a:endParaRPr>
          </a:p>
          <a:p>
            <a:pPr lvl="0"/>
            <a:r>
              <a:rPr lang="ar-EG" sz="2800" b="1" i="1" dirty="0" smtClean="0">
                <a:solidFill>
                  <a:srgbClr val="FFFF00"/>
                </a:solidFill>
                <a:effectLst>
                  <a:outerShdw blurRad="38100" dist="38100" dir="2700000" algn="tl">
                    <a:srgbClr val="000000">
                      <a:alpha val="43137"/>
                    </a:srgbClr>
                  </a:outerShdw>
                </a:effectLst>
              </a:rPr>
              <a:t>عدم التفضيل بين </a:t>
            </a:r>
            <a:r>
              <a:rPr lang="ar-EG" sz="2800" b="1" i="1" dirty="0" err="1" smtClean="0">
                <a:solidFill>
                  <a:srgbClr val="FFFF00"/>
                </a:solidFill>
                <a:effectLst>
                  <a:outerShdw blurRad="38100" dist="38100" dir="2700000" algn="tl">
                    <a:srgbClr val="000000">
                      <a:alpha val="43137"/>
                    </a:srgbClr>
                  </a:outerShdw>
                </a:effectLst>
              </a:rPr>
              <a:t>الاطفال</a:t>
            </a:r>
            <a:r>
              <a:rPr lang="ar-EG" sz="2800" b="1" i="1" dirty="0" smtClean="0">
                <a:solidFill>
                  <a:srgbClr val="FFFF00"/>
                </a:solidFill>
                <a:effectLst>
                  <a:outerShdw blurRad="38100" dist="38100" dir="2700000" algn="tl">
                    <a:srgbClr val="000000">
                      <a:alpha val="43137"/>
                    </a:srgbClr>
                  </a:outerShdw>
                </a:effectLst>
              </a:rPr>
              <a:t> بناءا علي الجنس </a:t>
            </a:r>
            <a:endParaRPr lang="en-US" sz="2800" b="1" i="1" dirty="0" smtClean="0">
              <a:solidFill>
                <a:srgbClr val="FFFF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ppt_x</p:attrName>
                                        </p:attrNameLst>
                                      </p:cBhvr>
                                      <p:tavLst>
                                        <p:tav tm="0">
                                          <p:val>
                                            <p:strVal val="#ppt_x-.2"/>
                                          </p:val>
                                        </p:tav>
                                        <p:tav tm="100000">
                                          <p:val>
                                            <p:strVal val="#ppt_x"/>
                                          </p:val>
                                        </p:tav>
                                      </p:tavLst>
                                    </p:anim>
                                    <p:anim calcmode="lin" valueType="num">
                                      <p:cBhvr>
                                        <p:cTn id="1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p:cTn id="2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p:cTn id="31"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32"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4">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4">
                                            <p:txEl>
                                              <p:pRg st="2" end="2"/>
                                            </p:txEl>
                                          </p:spTgt>
                                        </p:tgtEl>
                                        <p:attrNameLst>
                                          <p:attrName>style.visibility</p:attrName>
                                        </p:attrNameLst>
                                      </p:cBhvr>
                                      <p:to>
                                        <p:strVal val="visible"/>
                                      </p:to>
                                    </p:set>
                                    <p:anim calcmode="lin" valueType="num">
                                      <p:cBhvr>
                                        <p:cTn id="38"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39"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4">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anim calcmode="lin" valueType="num">
                                      <p:cBhvr>
                                        <p:cTn id="45"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46"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1714488"/>
            <a:ext cx="5500726" cy="5143512"/>
          </a:xfrm>
        </p:spPr>
        <p:txBody>
          <a:bodyPr>
            <a:normAutofit/>
          </a:bodyPr>
          <a:lstStyle/>
          <a:p>
            <a:r>
              <a:rPr lang="ar-SA" cap="small" dirty="0" smtClean="0">
                <a:solidFill>
                  <a:srgbClr val="FFC000"/>
                </a:solidFill>
              </a:rPr>
              <a:t>تعرف أدبيات التربية دور المعلمة كمدير للمسرح : ( مدير ومنظم بيئة الروضة ) علي أنه  قدرة المعلم علي تنظيم بيئة الروضة بحيث يستطيع توفير الوقت الكافي والمساحة </a:t>
            </a:r>
            <a:r>
              <a:rPr lang="ar-SA" cap="small" dirty="0" err="1" smtClean="0">
                <a:solidFill>
                  <a:srgbClr val="FFC000"/>
                </a:solidFill>
              </a:rPr>
              <a:t>والأمكانات</a:t>
            </a:r>
            <a:r>
              <a:rPr lang="ar-SA" cap="small" dirty="0" smtClean="0">
                <a:solidFill>
                  <a:srgbClr val="FFC000"/>
                </a:solidFill>
              </a:rPr>
              <a:t> المطلوبة للعب الأطفال ، كما يسمح لهم بتنفيذ ألعابهم الخاصة كما كانوا يفعلون في منازلهم أو أحيائهم ، بحيث يكون من الأسهل علي المعلمة تغيير البيئة المادية بدلا من تغيير الأطفال فعلي سبيل المثال يمكن للمعلمة تغيير أماكن عدد من قطع الأثاث أو تغيير الجدول الزمني لليوم في الروضة وإضافة أدوات مساعدة للعب بما يسمح بإعادة التفكير في مراكز التعلم بما يوفر للأطفال أمكانية التطور التدريجي للمعرفة من الملموس (من خلال الخبرة المباشرة)  إلي المعرفة المجردة .</a:t>
            </a:r>
            <a:r>
              <a:rPr lang="en-US" dirty="0" smtClean="0"/>
              <a:t/>
            </a:r>
            <a:br>
              <a:rPr lang="en-US" dirty="0" smtClean="0"/>
            </a:br>
            <a:endParaRPr lang="ar-EG" dirty="0"/>
          </a:p>
        </p:txBody>
      </p:sp>
      <p:pic>
        <p:nvPicPr>
          <p:cNvPr id="5" name="عنصر نائب للصورة 4" descr="11146124_1f67a5fc69.jpg"/>
          <p:cNvPicPr>
            <a:picLocks noGrp="1" noChangeAspect="1"/>
          </p:cNvPicPr>
          <p:nvPr>
            <p:ph type="pic" idx="1"/>
          </p:nvPr>
        </p:nvPicPr>
        <p:blipFill>
          <a:blip r:embed="rId2"/>
          <a:srcRect t="1852" b="1852"/>
          <a:stretch>
            <a:fillRect/>
          </a:stretch>
        </p:blipFill>
        <p:spPr>
          <a:xfrm rot="1694274">
            <a:off x="5154969" y="834427"/>
            <a:ext cx="3752892" cy="1848466"/>
          </a:xfrm>
        </p:spPr>
      </p:pic>
      <p:sp>
        <p:nvSpPr>
          <p:cNvPr id="4" name="عنصر نائب للنص 3"/>
          <p:cNvSpPr>
            <a:spLocks noGrp="1"/>
          </p:cNvSpPr>
          <p:nvPr>
            <p:ph type="body" sz="half" idx="2"/>
          </p:nvPr>
        </p:nvSpPr>
        <p:spPr>
          <a:xfrm>
            <a:off x="714348" y="571481"/>
            <a:ext cx="4143404" cy="1143007"/>
          </a:xfrm>
        </p:spPr>
        <p:txBody>
          <a:bodyPr>
            <a:normAutofit/>
          </a:bodyPr>
          <a:lstStyle/>
          <a:p>
            <a:r>
              <a:rPr lang="ar-SA" sz="3200" b="1" i="1" cap="small" dirty="0" smtClean="0">
                <a:solidFill>
                  <a:srgbClr val="FFFF00"/>
                </a:solidFill>
                <a:effectLst>
                  <a:outerShdw blurRad="38100" dist="38100" dir="2700000" algn="tl">
                    <a:srgbClr val="000000">
                      <a:alpha val="43137"/>
                    </a:srgbClr>
                  </a:outerShdw>
                </a:effectLst>
              </a:rPr>
              <a:t>أدوار المعلمة ( مدير مسرح : إدارة وتنظيم بيئة الروضة </a:t>
            </a:r>
            <a:r>
              <a:rPr lang="ar-EG" sz="3200" b="1" i="1" cap="small" dirty="0" smtClean="0">
                <a:solidFill>
                  <a:srgbClr val="FFFF00"/>
                </a:solidFill>
                <a:effectLst>
                  <a:outerShdw blurRad="38100" dist="38100" dir="2700000" algn="tl">
                    <a:srgbClr val="000000">
                      <a:alpha val="43137"/>
                    </a:srgbClr>
                  </a:outerShdw>
                </a:effectLst>
              </a:rPr>
              <a:t>)</a:t>
            </a:r>
            <a:r>
              <a:rPr lang="ar-SA" sz="3200" b="1" i="1" cap="small" dirty="0" smtClean="0">
                <a:solidFill>
                  <a:srgbClr val="FFFF00"/>
                </a:solidFill>
                <a:effectLst>
                  <a:outerShdw blurRad="38100" dist="38100" dir="2700000" algn="tl">
                    <a:srgbClr val="000000">
                      <a:alpha val="43137"/>
                    </a:srgbClr>
                  </a:outerShdw>
                </a:effectLst>
              </a:rPr>
              <a:t>                                                                                   </a:t>
            </a:r>
            <a:endParaRPr lang="en-US" sz="3200"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800" decel="100000"/>
                                        <p:tgtEl>
                                          <p:spTgt spid="4">
                                            <p:txEl>
                                              <p:pRg st="0" end="0"/>
                                            </p:txEl>
                                          </p:spTgt>
                                        </p:tgtEl>
                                      </p:cBhvr>
                                    </p:animEffect>
                                    <p:anim calcmode="lin" valueType="num">
                                      <p:cBhvr>
                                        <p:cTn id="15"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6"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17"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cap="small" dirty="0" smtClean="0"/>
              <a:t> </a:t>
            </a:r>
            <a:r>
              <a:rPr lang="ar-SA" cap="small" dirty="0" smtClean="0"/>
              <a:t>نشاط رقم ( 8 )</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lnSpcReduction="10000"/>
          </a:bodyPr>
          <a:lstStyle/>
          <a:p>
            <a:pPr>
              <a:buNone/>
            </a:pPr>
            <a:r>
              <a:rPr lang="ar-EG" dirty="0" smtClean="0"/>
              <a:t>------------------------------------------------------------------------------------------------------------------------------------------------------------------------------------------------------------------------------------------------------------------------------------------------------------------------------------------------</a:t>
            </a:r>
            <a:endParaRPr lang="ar-EG" dirty="0"/>
          </a:p>
        </p:txBody>
      </p:sp>
      <p:sp>
        <p:nvSpPr>
          <p:cNvPr id="4" name="عنصر نائب للمحتوى 3"/>
          <p:cNvSpPr>
            <a:spLocks noGrp="1"/>
          </p:cNvSpPr>
          <p:nvPr>
            <p:ph sz="half" idx="2"/>
          </p:nvPr>
        </p:nvSpPr>
        <p:spPr/>
        <p:txBody>
          <a:bodyPr>
            <a:normAutofit lnSpcReduction="10000"/>
          </a:bodyPr>
          <a:lstStyle/>
          <a:p>
            <a:r>
              <a:rPr lang="ar-EG" sz="3200" b="1" i="1" cap="small" dirty="0" smtClean="0">
                <a:solidFill>
                  <a:srgbClr val="FFC000"/>
                </a:solidFill>
                <a:effectLst>
                  <a:outerShdw blurRad="38100" dist="38100" dir="2700000" algn="tl">
                    <a:srgbClr val="000000">
                      <a:alpha val="43137"/>
                    </a:srgbClr>
                  </a:outerShdw>
                </a:effectLst>
              </a:rPr>
              <a:t>ما </a:t>
            </a:r>
            <a:r>
              <a:rPr lang="ar-SA" sz="3200" b="1" i="1" cap="small" dirty="0" smtClean="0">
                <a:solidFill>
                  <a:srgbClr val="FFC000"/>
                </a:solidFill>
                <a:effectLst>
                  <a:outerShdw blurRad="38100" dist="38100" dir="2700000" algn="tl">
                    <a:srgbClr val="000000">
                      <a:alpha val="43137"/>
                    </a:srgbClr>
                  </a:outerShdw>
                </a:effectLst>
              </a:rPr>
              <a:t>القضايا  الخاصة بإدارة وتنظيم بيئة الروضة </a:t>
            </a:r>
            <a:r>
              <a:rPr lang="ar-EG" sz="3200" b="1" i="1" cap="small" dirty="0" smtClean="0">
                <a:solidFill>
                  <a:srgbClr val="FFC000"/>
                </a:solidFill>
                <a:effectLst>
                  <a:outerShdw blurRad="38100" dist="38100" dir="2700000" algn="tl">
                    <a:srgbClr val="000000">
                      <a:alpha val="43137"/>
                    </a:srgbClr>
                  </a:outerShdw>
                </a:effectLst>
              </a:rPr>
              <a:t> </a:t>
            </a:r>
            <a:r>
              <a:rPr lang="ar-EG" sz="3200" b="1" i="1" cap="small" dirty="0" err="1" smtClean="0">
                <a:solidFill>
                  <a:srgbClr val="FFC000"/>
                </a:solidFill>
                <a:effectLst>
                  <a:outerShdw blurRad="38100" dist="38100" dir="2700000" algn="tl">
                    <a:srgbClr val="000000">
                      <a:alpha val="43137"/>
                    </a:srgbClr>
                  </a:outerShdw>
                </a:effectLst>
              </a:rPr>
              <a:t>والتى</a:t>
            </a:r>
            <a:r>
              <a:rPr lang="ar-EG" sz="3200" b="1" i="1" cap="small" dirty="0" smtClean="0">
                <a:solidFill>
                  <a:srgbClr val="FFC000"/>
                </a:solidFill>
                <a:effectLst>
                  <a:outerShdw blurRad="38100" dist="38100" dir="2700000" algn="tl">
                    <a:srgbClr val="000000">
                      <a:alpha val="43137"/>
                    </a:srgbClr>
                  </a:outerShdw>
                </a:effectLst>
              </a:rPr>
              <a:t> من شأنها  التأثير على فاعلية </a:t>
            </a:r>
            <a:r>
              <a:rPr lang="ar-SA" sz="3200" b="1" i="1" cap="small" dirty="0" smtClean="0">
                <a:solidFill>
                  <a:srgbClr val="FFC000"/>
                </a:solidFill>
                <a:effectLst>
                  <a:outerShdw blurRad="38100" dist="38100" dir="2700000" algn="tl">
                    <a:srgbClr val="000000">
                      <a:alpha val="43137"/>
                    </a:srgbClr>
                  </a:outerShdw>
                </a:effectLst>
              </a:rPr>
              <a:t>التعلم القائم علي اللعب </a:t>
            </a:r>
            <a:r>
              <a:rPr lang="ar-EG" sz="3200" b="1" i="1" cap="small" dirty="0" smtClean="0">
                <a:solidFill>
                  <a:srgbClr val="FFC000"/>
                </a:solidFill>
                <a:effectLst>
                  <a:outerShdw blurRad="38100" dist="38100" dir="2700000" algn="tl">
                    <a:srgbClr val="000000">
                      <a:alpha val="43137"/>
                    </a:srgbClr>
                  </a:outerShdw>
                </a:effectLst>
              </a:rPr>
              <a:t>؟</a:t>
            </a:r>
            <a:endParaRPr lang="ar-EG" sz="3200" b="1" i="1"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11222"/>
          </a:xfrm>
        </p:spPr>
        <p:txBody>
          <a:bodyPr>
            <a:normAutofit fontScale="90000"/>
          </a:bodyPr>
          <a:lstStyle/>
          <a:p>
            <a:r>
              <a:rPr lang="ar-SA" cap="small" dirty="0" smtClean="0"/>
              <a:t>القضايا الخاصة بإدارة وتنظيم بيئة الروضة لتفعيل التعلم القائم علي اللعب </a:t>
            </a:r>
            <a:endParaRPr lang="ar-EG" dirty="0"/>
          </a:p>
        </p:txBody>
      </p:sp>
      <p:sp>
        <p:nvSpPr>
          <p:cNvPr id="3" name="عنصر نائب للمحتوى 2"/>
          <p:cNvSpPr>
            <a:spLocks noGrp="1"/>
          </p:cNvSpPr>
          <p:nvPr>
            <p:ph sz="half" idx="1"/>
          </p:nvPr>
        </p:nvSpPr>
        <p:spPr/>
        <p:txBody>
          <a:bodyPr>
            <a:normAutofit fontScale="92500" lnSpcReduction="20000"/>
          </a:bodyPr>
          <a:lstStyle/>
          <a:p>
            <a:r>
              <a:rPr lang="ar-EG" sz="3200" b="1" i="1" dirty="0" err="1" smtClean="0">
                <a:solidFill>
                  <a:srgbClr val="FFC000"/>
                </a:solidFill>
                <a:effectLst>
                  <a:outerShdw blurRad="38100" dist="38100" dir="2700000" algn="tl">
                    <a:srgbClr val="000000">
                      <a:alpha val="43137"/>
                    </a:srgbClr>
                  </a:outerShdw>
                </a:effectLst>
              </a:rPr>
              <a:t>إختارى</a:t>
            </a:r>
            <a:r>
              <a:rPr lang="ar-EG" sz="3200" b="1" i="1" dirty="0" smtClean="0">
                <a:solidFill>
                  <a:srgbClr val="FFC000"/>
                </a:solidFill>
                <a:effectLst>
                  <a:outerShdw blurRad="38100" dist="38100" dir="2700000" algn="tl">
                    <a:srgbClr val="000000">
                      <a:alpha val="43137"/>
                    </a:srgbClr>
                  </a:outerShdw>
                </a:effectLst>
              </a:rPr>
              <a:t> أحد هذه القضايا(المشاكل) واربطيها بالواقع داخل </a:t>
            </a:r>
            <a:r>
              <a:rPr lang="ar-EG" sz="3200" b="1" i="1" dirty="0" err="1" smtClean="0">
                <a:solidFill>
                  <a:srgbClr val="FFC000"/>
                </a:solidFill>
                <a:effectLst>
                  <a:outerShdw blurRad="38100" dist="38100" dir="2700000" algn="tl">
                    <a:srgbClr val="000000">
                      <a:alpha val="43137"/>
                    </a:srgbClr>
                  </a:outerShdw>
                </a:effectLst>
              </a:rPr>
              <a:t>الروضه</a:t>
            </a:r>
            <a:r>
              <a:rPr lang="ar-EG" sz="3200" b="1" i="1" dirty="0" smtClean="0">
                <a:solidFill>
                  <a:srgbClr val="FFC000"/>
                </a:solidFill>
                <a:effectLst>
                  <a:outerShdw blurRad="38100" dist="38100" dir="2700000" algn="tl">
                    <a:srgbClr val="000000">
                      <a:alpha val="43137"/>
                    </a:srgbClr>
                  </a:outerShdw>
                </a:effectLst>
              </a:rPr>
              <a:t>،</a:t>
            </a:r>
            <a:r>
              <a:rPr lang="ar-EG" sz="3200" b="1" i="1" dirty="0" err="1" smtClean="0">
                <a:solidFill>
                  <a:srgbClr val="FFC000"/>
                </a:solidFill>
                <a:effectLst>
                  <a:outerShdw blurRad="38100" dist="38100" dir="2700000" algn="tl">
                    <a:srgbClr val="000000">
                      <a:alpha val="43137"/>
                    </a:srgbClr>
                  </a:outerShdw>
                </a:effectLst>
              </a:rPr>
              <a:t>وضعيى</a:t>
            </a:r>
            <a:r>
              <a:rPr lang="ar-EG" sz="3200" b="1" i="1" dirty="0" smtClean="0">
                <a:solidFill>
                  <a:srgbClr val="FFC000"/>
                </a:solidFill>
                <a:effectLst>
                  <a:outerShdw blurRad="38100" dist="38100" dir="2700000" algn="tl">
                    <a:srgbClr val="000000">
                      <a:alpha val="43137"/>
                    </a:srgbClr>
                  </a:outerShdw>
                </a:effectLst>
              </a:rPr>
              <a:t>  توصيفا لها ،محدده مقترحات لكيفية التغلب عليها وحلها؟</a:t>
            </a:r>
            <a:endParaRPr lang="ar-EG" sz="3200" b="1" i="1" dirty="0">
              <a:solidFill>
                <a:srgbClr val="FFC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fontScale="92500" lnSpcReduction="20000"/>
          </a:bodyPr>
          <a:lstStyle/>
          <a:p>
            <a:pPr lvl="0"/>
            <a:r>
              <a:rPr lang="ar-SA" b="1" i="1" cap="small" dirty="0" smtClean="0">
                <a:solidFill>
                  <a:srgbClr val="FFC000"/>
                </a:solidFill>
                <a:effectLst>
                  <a:outerShdw blurRad="38100" dist="38100" dir="2700000" algn="tl">
                    <a:srgbClr val="000000">
                      <a:alpha val="43137"/>
                    </a:srgbClr>
                  </a:outerShdw>
                </a:effectLst>
              </a:rPr>
              <a:t>مساحة القاعة </a:t>
            </a:r>
            <a:r>
              <a:rPr lang="ar-SA" b="1" i="1" cap="small" dirty="0" err="1" smtClean="0">
                <a:solidFill>
                  <a:srgbClr val="FFC000"/>
                </a:solidFill>
                <a:effectLst>
                  <a:outerShdw blurRad="38100" dist="38100" dir="2700000" algn="tl">
                    <a:srgbClr val="000000">
                      <a:alpha val="43137"/>
                    </a:srgbClr>
                  </a:outerShdw>
                </a:effectLst>
              </a:rPr>
              <a:t>وإزدحامها</a:t>
            </a:r>
            <a:r>
              <a:rPr lang="ar-SA" b="1" i="1" cap="small" dirty="0" smtClean="0">
                <a:solidFill>
                  <a:srgbClr val="FFC000"/>
                </a:solidFill>
                <a:effectLst>
                  <a:outerShdw blurRad="38100" dist="38100" dir="2700000" algn="tl">
                    <a:srgbClr val="000000">
                      <a:alpha val="43137"/>
                    </a:srgbClr>
                  </a:outerShdw>
                </a:effectLst>
              </a:rPr>
              <a:t> بالأثاث الموجود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زيادة ( كثرة ) عدد الأطفال بالقاعة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قلة </a:t>
            </a:r>
            <a:r>
              <a:rPr lang="ar-SA" b="1" i="1" cap="small" dirty="0" err="1" smtClean="0">
                <a:solidFill>
                  <a:srgbClr val="FFC000"/>
                </a:solidFill>
                <a:effectLst>
                  <a:outerShdw blurRad="38100" dist="38100" dir="2700000" algn="tl">
                    <a:srgbClr val="000000">
                      <a:alpha val="43137"/>
                    </a:srgbClr>
                  </a:outerShdw>
                </a:effectLst>
              </a:rPr>
              <a:t>الأمكانات</a:t>
            </a:r>
            <a:r>
              <a:rPr lang="ar-SA" b="1" i="1" cap="small" dirty="0" smtClean="0">
                <a:solidFill>
                  <a:srgbClr val="FFC000"/>
                </a:solidFill>
                <a:effectLst>
                  <a:outerShdw blurRad="38100" dist="38100" dir="2700000" algn="tl">
                    <a:srgbClr val="000000">
                      <a:alpha val="43137"/>
                    </a:srgbClr>
                  </a:outerShdw>
                </a:effectLst>
              </a:rPr>
              <a:t> والألعاب المتاحة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قلة ألعاب الفناء ( لعبة واحدة بالفناء علي سبيل المثال )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نقص وعي أولياء الأمور بأهمية اللعب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نقص وعي الإدارة المدرسية بأهمية اللعب .</a:t>
            </a:r>
            <a:endParaRPr lang="en-US" b="1" i="1" dirty="0" smtClean="0">
              <a:solidFill>
                <a:srgbClr val="FFC000"/>
              </a:solidFill>
              <a:effectLst>
                <a:outerShdw blurRad="38100" dist="38100" dir="2700000" algn="tl">
                  <a:srgbClr val="000000">
                    <a:alpha val="43137"/>
                  </a:srgbClr>
                </a:outerShdw>
              </a:effectLst>
            </a:endParaRPr>
          </a:p>
          <a:p>
            <a:pPr lvl="0"/>
            <a:r>
              <a:rPr lang="ar-SA" b="1" i="1" cap="small" dirty="0" smtClean="0">
                <a:solidFill>
                  <a:srgbClr val="FFC000"/>
                </a:solidFill>
                <a:effectLst>
                  <a:outerShdw blurRad="38100" dist="38100" dir="2700000" algn="tl">
                    <a:srgbClr val="000000">
                      <a:alpha val="43137"/>
                    </a:srgbClr>
                  </a:outerShdw>
                </a:effectLst>
              </a:rPr>
              <a:t>أخري ( إن وجد ) </a:t>
            </a:r>
            <a:r>
              <a:rPr lang="ar-SA" cap="small" dirty="0" smtClean="0"/>
              <a:t>.......................</a:t>
            </a:r>
            <a:endParaRPr lang="en-US" dirty="0" smtClean="0"/>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ircle(in)">
                                      <p:cBhvr>
                                        <p:cTn id="23" dur="2000"/>
                                        <p:tgtEl>
                                          <p:spTgt spid="4">
                                            <p:txEl>
                                              <p:pRg st="3" end="3"/>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circle(in)">
                                      <p:cBhvr>
                                        <p:cTn id="26" dur="2000"/>
                                        <p:tgtEl>
                                          <p:spTgt spid="4">
                                            <p:txEl>
                                              <p:pRg st="4" end="4"/>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circle(in)">
                                      <p:cBhvr>
                                        <p:cTn id="29" dur="2000"/>
                                        <p:tgtEl>
                                          <p:spTgt spid="4">
                                            <p:txEl>
                                              <p:pRg st="5" end="5"/>
                                            </p:txEl>
                                          </p:spTgt>
                                        </p:tgtEl>
                                      </p:cBhvr>
                                    </p:animEffect>
                                  </p:childTnLst>
                                </p:cTn>
                              </p:par>
                              <p:par>
                                <p:cTn id="30" presetID="6" presetClass="entr" presetSubtype="16" fill="hold"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circle(in)">
                                      <p:cBhvr>
                                        <p:cTn id="32" dur="20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circle(in)">
                                      <p:cBhvr>
                                        <p:cTn id="3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cap="small" dirty="0" smtClean="0"/>
              <a:t>الحلول والاقتراحات </a:t>
            </a:r>
            <a:endParaRPr lang="ar-EG" dirty="0"/>
          </a:p>
        </p:txBody>
      </p:sp>
      <p:sp>
        <p:nvSpPr>
          <p:cNvPr id="3" name="عنصر نائب للمحتوى 2"/>
          <p:cNvSpPr>
            <a:spLocks noGrp="1"/>
          </p:cNvSpPr>
          <p:nvPr>
            <p:ph sz="half" idx="1"/>
          </p:nvPr>
        </p:nvSpPr>
        <p:spPr/>
        <p:txBody>
          <a:bodyPr>
            <a:normAutofit fontScale="92500" lnSpcReduction="20000"/>
          </a:bodyPr>
          <a:lstStyle/>
          <a:p>
            <a:pPr lvl="0"/>
            <a:r>
              <a:rPr lang="ar-SA" sz="3000" b="1" i="1" cap="small" dirty="0" smtClean="0">
                <a:effectLst>
                  <a:outerShdw blurRad="38100" dist="38100" dir="2700000" algn="tl">
                    <a:srgbClr val="000000">
                      <a:alpha val="43137"/>
                    </a:srgbClr>
                  </a:outerShdw>
                </a:effectLst>
              </a:rPr>
              <a:t>تجهيز </a:t>
            </a:r>
            <a:r>
              <a:rPr lang="ar-SA" sz="3000" b="1" i="1" cap="small" dirty="0" err="1" smtClean="0">
                <a:effectLst>
                  <a:outerShdw blurRad="38100" dist="38100" dir="2700000" algn="tl">
                    <a:srgbClr val="000000">
                      <a:alpha val="43137"/>
                    </a:srgbClr>
                  </a:outerShdw>
                </a:effectLst>
              </a:rPr>
              <a:t>الاركان</a:t>
            </a:r>
            <a:r>
              <a:rPr lang="ar-SA" sz="3000" b="1" i="1" cap="small" dirty="0" smtClean="0">
                <a:effectLst>
                  <a:outerShdw blurRad="38100" dist="38100" dir="2700000" algn="tl">
                    <a:srgbClr val="000000">
                      <a:alpha val="43137"/>
                    </a:srgbClr>
                  </a:outerShdw>
                </a:effectLst>
              </a:rPr>
              <a:t> بما يتناسب مع طبيعة النشاط ( سجادة ووسائد في ركن المكتبة )</a:t>
            </a:r>
            <a:endParaRPr lang="en-US" sz="3000" b="1" i="1" dirty="0" smtClean="0">
              <a:effectLst>
                <a:outerShdw blurRad="38100" dist="38100" dir="2700000" algn="tl">
                  <a:srgbClr val="000000">
                    <a:alpha val="43137"/>
                  </a:srgbClr>
                </a:outerShdw>
              </a:effectLst>
            </a:endParaRPr>
          </a:p>
          <a:p>
            <a:pPr lvl="0"/>
            <a:r>
              <a:rPr lang="ar-SA" sz="3000" b="1" i="1" cap="small" dirty="0" err="1" smtClean="0">
                <a:effectLst>
                  <a:outerShdw blurRad="38100" dist="38100" dir="2700000" algn="tl">
                    <a:srgbClr val="000000">
                      <a:alpha val="43137"/>
                    </a:srgbClr>
                  </a:outerShdw>
                </a:effectLst>
              </a:rPr>
              <a:t>اهمية</a:t>
            </a:r>
            <a:r>
              <a:rPr lang="ar-SA" sz="3000" b="1" i="1" cap="small" dirty="0" smtClean="0">
                <a:effectLst>
                  <a:outerShdw blurRad="38100" dist="38100" dir="2700000" algn="tl">
                    <a:srgbClr val="000000">
                      <a:alpha val="43137"/>
                    </a:srgbClr>
                  </a:outerShdw>
                </a:effectLst>
              </a:rPr>
              <a:t> التغيير والتجديد في تنظيم </a:t>
            </a:r>
            <a:r>
              <a:rPr lang="ar-SA" sz="3000" b="1" i="1" cap="small" dirty="0" err="1" smtClean="0">
                <a:effectLst>
                  <a:outerShdw blurRad="38100" dist="38100" dir="2700000" algn="tl">
                    <a:srgbClr val="000000">
                      <a:alpha val="43137"/>
                    </a:srgbClr>
                  </a:outerShdw>
                </a:effectLst>
              </a:rPr>
              <a:t>اركان</a:t>
            </a:r>
            <a:r>
              <a:rPr lang="ar-SA" sz="3000" b="1" i="1" cap="small" dirty="0" smtClean="0">
                <a:effectLst>
                  <a:outerShdw blurRad="38100" dist="38100" dir="2700000" algn="tl">
                    <a:srgbClr val="000000">
                      <a:alpha val="43137"/>
                    </a:srgbClr>
                  </a:outerShdw>
                </a:effectLst>
              </a:rPr>
              <a:t> القاعة وتجهيزاتها </a:t>
            </a:r>
            <a:r>
              <a:rPr lang="ar-SA" sz="3000" b="1" i="1" cap="small" dirty="0" err="1" smtClean="0">
                <a:effectLst>
                  <a:outerShdw blurRad="38100" dist="38100" dir="2700000" algn="tl">
                    <a:srgbClr val="000000">
                      <a:alpha val="43137"/>
                    </a:srgbClr>
                  </a:outerShdw>
                </a:effectLst>
              </a:rPr>
              <a:t>واشراك</a:t>
            </a:r>
            <a:r>
              <a:rPr lang="ar-SA" sz="3000" b="1" i="1" cap="small" dirty="0" smtClean="0">
                <a:effectLst>
                  <a:outerShdw blurRad="38100" dist="38100" dir="2700000" algn="tl">
                    <a:srgbClr val="000000">
                      <a:alpha val="43137"/>
                    </a:srgbClr>
                  </a:outerShdw>
                </a:effectLst>
              </a:rPr>
              <a:t> </a:t>
            </a:r>
            <a:r>
              <a:rPr lang="ar-SA" sz="3000" b="1" i="1" cap="small" dirty="0" err="1" smtClean="0">
                <a:effectLst>
                  <a:outerShdw blurRad="38100" dist="38100" dir="2700000" algn="tl">
                    <a:srgbClr val="000000">
                      <a:alpha val="43137"/>
                    </a:srgbClr>
                  </a:outerShdw>
                </a:effectLst>
              </a:rPr>
              <a:t>الاطفال</a:t>
            </a:r>
            <a:r>
              <a:rPr lang="ar-SA" sz="3000" b="1" i="1" cap="small" dirty="0" smtClean="0">
                <a:effectLst>
                  <a:outerShdw blurRad="38100" dist="38100" dir="2700000" algn="tl">
                    <a:srgbClr val="000000">
                      <a:alpha val="43137"/>
                    </a:srgbClr>
                  </a:outerShdw>
                </a:effectLst>
              </a:rPr>
              <a:t> في ذلك </a:t>
            </a:r>
            <a:endParaRPr lang="en-US" sz="3000" b="1" i="1" dirty="0" smtClean="0">
              <a:effectLst>
                <a:outerShdw blurRad="38100" dist="38100" dir="2700000" algn="tl">
                  <a:srgbClr val="000000">
                    <a:alpha val="43137"/>
                  </a:srgbClr>
                </a:outerShdw>
              </a:effectLst>
            </a:endParaRPr>
          </a:p>
          <a:p>
            <a:pPr lvl="0"/>
            <a:r>
              <a:rPr lang="ar-SA" sz="3000" b="1" i="1" cap="small" dirty="0" smtClean="0">
                <a:effectLst>
                  <a:outerShdw blurRad="38100" dist="38100" dir="2700000" algn="tl">
                    <a:srgbClr val="000000">
                      <a:alpha val="43137"/>
                    </a:srgbClr>
                  </a:outerShdw>
                </a:effectLst>
              </a:rPr>
              <a:t>مراعاة الناحية الجمالية والتذوق الفني  لدي </a:t>
            </a:r>
            <a:r>
              <a:rPr lang="ar-SA" sz="3000" b="1" i="1" cap="small" dirty="0" err="1" smtClean="0">
                <a:effectLst>
                  <a:outerShdw blurRad="38100" dist="38100" dir="2700000" algn="tl">
                    <a:srgbClr val="000000">
                      <a:alpha val="43137"/>
                    </a:srgbClr>
                  </a:outerShdw>
                </a:effectLst>
              </a:rPr>
              <a:t>الاطفال</a:t>
            </a:r>
            <a:r>
              <a:rPr lang="ar-SA" sz="3000" b="1" i="1" cap="small" dirty="0" smtClean="0">
                <a:effectLst>
                  <a:outerShdw blurRad="38100" dist="38100" dir="2700000" algn="tl">
                    <a:srgbClr val="000000">
                      <a:alpha val="43137"/>
                    </a:srgbClr>
                  </a:outerShdw>
                </a:effectLst>
              </a:rPr>
              <a:t> من خلال تنظيمهم للقاعة </a:t>
            </a:r>
            <a:endParaRPr lang="en-US" sz="3000" b="1" i="1" dirty="0" smtClean="0">
              <a:effectLst>
                <a:outerShdw blurRad="38100" dist="38100" dir="2700000" algn="tl">
                  <a:srgbClr val="000000">
                    <a:alpha val="43137"/>
                  </a:srgbClr>
                </a:outerShdw>
              </a:effectLst>
            </a:endParaRPr>
          </a:p>
          <a:p>
            <a:pPr lvl="0"/>
            <a:r>
              <a:rPr lang="ar-SA" sz="3000" b="1" i="1" cap="small" dirty="0" smtClean="0">
                <a:effectLst>
                  <a:outerShdw blurRad="38100" dist="38100" dir="2700000" algn="tl">
                    <a:srgbClr val="000000">
                      <a:alpha val="43137"/>
                    </a:srgbClr>
                  </a:outerShdw>
                </a:effectLst>
              </a:rPr>
              <a:t>مساعدة الطفل علي الثبات والتركيز في النشاط الذي </a:t>
            </a:r>
            <a:r>
              <a:rPr lang="ar-SA" sz="3000" b="1" i="1" cap="small" dirty="0" err="1" smtClean="0">
                <a:effectLst>
                  <a:outerShdw blurRad="38100" dist="38100" dir="2700000" algn="tl">
                    <a:srgbClr val="000000">
                      <a:alpha val="43137"/>
                    </a:srgbClr>
                  </a:outerShdw>
                </a:effectLst>
              </a:rPr>
              <a:t>بداه</a:t>
            </a:r>
            <a:r>
              <a:rPr lang="ar-SA" sz="3000" b="1" i="1" cap="small" dirty="0" smtClean="0">
                <a:effectLst>
                  <a:outerShdw blurRad="38100" dist="38100" dir="2700000" algn="tl">
                    <a:srgbClr val="000000">
                      <a:alpha val="43137"/>
                    </a:srgbClr>
                  </a:outerShdw>
                </a:effectLst>
              </a:rPr>
              <a:t> </a:t>
            </a:r>
            <a:endParaRPr lang="en-US" sz="3000" b="1" i="1"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20000"/>
          </a:bodyPr>
          <a:lstStyle/>
          <a:p>
            <a:pPr lvl="0"/>
            <a:r>
              <a:rPr lang="ar-SA" b="1" i="1" cap="small" dirty="0" smtClean="0">
                <a:effectLst>
                  <a:outerShdw blurRad="38100" dist="38100" dir="2700000" algn="tl">
                    <a:srgbClr val="000000">
                      <a:alpha val="43137"/>
                    </a:srgbClr>
                  </a:outerShdw>
                </a:effectLst>
              </a:rPr>
              <a:t>تنظيم الأركان بشكل يتيح </a:t>
            </a:r>
            <a:r>
              <a:rPr lang="ar-SA" b="1" i="1" cap="small" dirty="0" err="1" smtClean="0">
                <a:effectLst>
                  <a:outerShdw blurRad="38100" dist="38100" dir="2700000" algn="tl">
                    <a:srgbClr val="000000">
                      <a:alpha val="43137"/>
                    </a:srgbClr>
                  </a:outerShdw>
                </a:effectLst>
              </a:rPr>
              <a:t>للاطفال</a:t>
            </a:r>
            <a:r>
              <a:rPr lang="ar-SA" b="1" i="1" cap="small" dirty="0" smtClean="0">
                <a:effectLst>
                  <a:outerShdw blurRad="38100" dist="38100" dir="2700000" algn="tl">
                    <a:srgbClr val="000000">
                      <a:alpha val="43137"/>
                    </a:srgbClr>
                  </a:outerShdw>
                </a:effectLst>
              </a:rPr>
              <a:t> ممارسة </a:t>
            </a:r>
            <a:r>
              <a:rPr lang="ar-SA" b="1" i="1" cap="small" dirty="0" err="1" smtClean="0">
                <a:effectLst>
                  <a:outerShdw blurRad="38100" dist="38100" dir="2700000" algn="tl">
                    <a:srgbClr val="000000">
                      <a:alpha val="43137"/>
                    </a:srgbClr>
                  </a:outerShdw>
                </a:effectLst>
              </a:rPr>
              <a:t>الانشطة</a:t>
            </a:r>
            <a:r>
              <a:rPr lang="ar-SA" b="1" i="1" cap="small" dirty="0" smtClean="0">
                <a:effectLst>
                  <a:outerShdw blurRad="38100" dist="38100" dir="2700000" algn="tl">
                    <a:srgbClr val="000000">
                      <a:alpha val="43137"/>
                    </a:srgbClr>
                  </a:outerShdw>
                </a:effectLst>
              </a:rPr>
              <a:t> بحرية .</a:t>
            </a:r>
            <a:endParaRPr lang="en-US" i="1" dirty="0" smtClean="0">
              <a:effectLst>
                <a:outerShdw blurRad="38100" dist="38100" dir="2700000" algn="tl">
                  <a:srgbClr val="000000">
                    <a:alpha val="43137"/>
                  </a:srgbClr>
                </a:outerShdw>
              </a:effectLst>
            </a:endParaRPr>
          </a:p>
          <a:p>
            <a:pPr lvl="0"/>
            <a:r>
              <a:rPr lang="ar-SA" b="1" i="1" cap="small" dirty="0" smtClean="0">
                <a:effectLst>
                  <a:outerShdw blurRad="38100" dist="38100" dir="2700000" algn="tl">
                    <a:srgbClr val="000000">
                      <a:alpha val="43137"/>
                    </a:srgbClr>
                  </a:outerShdw>
                </a:effectLst>
              </a:rPr>
              <a:t>وضوح </a:t>
            </a:r>
            <a:r>
              <a:rPr lang="ar-SA" b="1" i="1" cap="small" dirty="0" err="1" smtClean="0">
                <a:effectLst>
                  <a:outerShdw blurRad="38100" dist="38100" dir="2700000" algn="tl">
                    <a:srgbClr val="000000">
                      <a:alpha val="43137"/>
                    </a:srgbClr>
                  </a:outerShdw>
                </a:effectLst>
              </a:rPr>
              <a:t>الاهداف</a:t>
            </a:r>
            <a:r>
              <a:rPr lang="ar-SA" b="1" i="1" cap="small" dirty="0" smtClean="0">
                <a:effectLst>
                  <a:outerShdw blurRad="38100" dist="38100" dir="2700000" algn="tl">
                    <a:srgbClr val="000000">
                      <a:alpha val="43137"/>
                    </a:srgbClr>
                  </a:outerShdw>
                </a:effectLst>
              </a:rPr>
              <a:t> التعليمية التي تخدمها </a:t>
            </a:r>
            <a:r>
              <a:rPr lang="ar-SA" b="1" i="1" cap="small" dirty="0" err="1" smtClean="0">
                <a:effectLst>
                  <a:outerShdw blurRad="38100" dist="38100" dir="2700000" algn="tl">
                    <a:srgbClr val="000000">
                      <a:alpha val="43137"/>
                    </a:srgbClr>
                  </a:outerShdw>
                </a:effectLst>
              </a:rPr>
              <a:t>الاركان</a:t>
            </a:r>
            <a:r>
              <a:rPr lang="ar-SA" b="1" i="1" cap="small" dirty="0" smtClean="0">
                <a:effectLst>
                  <a:outerShdw blurRad="38100" dist="38100" dir="2700000" algn="tl">
                    <a:srgbClr val="000000">
                      <a:alpha val="43137"/>
                    </a:srgbClr>
                  </a:outerShdw>
                </a:effectLst>
              </a:rPr>
              <a:t> بالنسبة لها </a:t>
            </a:r>
            <a:r>
              <a:rPr lang="ar-SA" b="1" i="1" cap="small" dirty="0" err="1" smtClean="0">
                <a:effectLst>
                  <a:outerShdw blurRad="38100" dist="38100" dir="2700000" algn="tl">
                    <a:srgbClr val="000000">
                      <a:alpha val="43137"/>
                    </a:srgbClr>
                  </a:outerShdw>
                </a:effectLst>
              </a:rPr>
              <a:t>وللاطفال</a:t>
            </a:r>
            <a:r>
              <a:rPr lang="ar-SA" b="1" i="1" cap="small" dirty="0" smtClean="0">
                <a:effectLst>
                  <a:outerShdw blurRad="38100" dist="38100" dir="2700000" algn="tl">
                    <a:srgbClr val="000000">
                      <a:alpha val="43137"/>
                    </a:srgbClr>
                  </a:outerShdw>
                </a:effectLst>
              </a:rPr>
              <a:t> .</a:t>
            </a:r>
            <a:endParaRPr lang="en-US" i="1" dirty="0" smtClean="0">
              <a:effectLst>
                <a:outerShdw blurRad="38100" dist="38100" dir="2700000" algn="tl">
                  <a:srgbClr val="000000">
                    <a:alpha val="43137"/>
                  </a:srgbClr>
                </a:outerShdw>
              </a:effectLst>
            </a:endParaRPr>
          </a:p>
          <a:p>
            <a:pPr lvl="0"/>
            <a:r>
              <a:rPr lang="ar-SA" b="1" i="1" cap="small" dirty="0" err="1" smtClean="0">
                <a:effectLst>
                  <a:outerShdw blurRad="38100" dist="38100" dir="2700000" algn="tl">
                    <a:srgbClr val="000000">
                      <a:alpha val="43137"/>
                    </a:srgbClr>
                  </a:outerShdw>
                </a:effectLst>
              </a:rPr>
              <a:t>التاكد</a:t>
            </a:r>
            <a:r>
              <a:rPr lang="ar-SA" b="1" i="1" cap="small" dirty="0" smtClean="0">
                <a:effectLst>
                  <a:outerShdw blurRad="38100" dist="38100" dir="2700000" algn="tl">
                    <a:srgbClr val="000000">
                      <a:alpha val="43137"/>
                    </a:srgbClr>
                  </a:outerShdw>
                </a:effectLst>
              </a:rPr>
              <a:t> من وجود ممرات كافية لتحرك </a:t>
            </a:r>
            <a:r>
              <a:rPr lang="ar-SA" b="1" i="1" cap="small" dirty="0" err="1" smtClean="0">
                <a:effectLst>
                  <a:outerShdw blurRad="38100" dist="38100" dir="2700000" algn="tl">
                    <a:srgbClr val="000000">
                      <a:alpha val="43137"/>
                    </a:srgbClr>
                  </a:outerShdw>
                </a:effectLst>
              </a:rPr>
              <a:t>الاطفال</a:t>
            </a:r>
            <a:r>
              <a:rPr lang="ar-SA" b="1" i="1" cap="small" dirty="0" smtClean="0">
                <a:effectLst>
                  <a:outerShdw blurRad="38100" dist="38100" dir="2700000" algn="tl">
                    <a:srgbClr val="000000">
                      <a:alpha val="43137"/>
                    </a:srgbClr>
                  </a:outerShdw>
                </a:effectLst>
              </a:rPr>
              <a:t> </a:t>
            </a:r>
            <a:r>
              <a:rPr lang="ar-SA" b="1" i="1" cap="small" dirty="0" err="1" smtClean="0">
                <a:effectLst>
                  <a:outerShdw blurRad="38100" dist="38100" dir="2700000" algn="tl">
                    <a:srgbClr val="000000">
                      <a:alpha val="43137"/>
                    </a:srgbClr>
                  </a:outerShdw>
                </a:effectLst>
              </a:rPr>
              <a:t>اثناء</a:t>
            </a:r>
            <a:r>
              <a:rPr lang="ar-SA" b="1" i="1" cap="small" dirty="0" smtClean="0">
                <a:effectLst>
                  <a:outerShdw blurRad="38100" dist="38100" dir="2700000" algn="tl">
                    <a:srgbClr val="000000">
                      <a:alpha val="43137"/>
                    </a:srgbClr>
                  </a:outerShdw>
                </a:effectLst>
              </a:rPr>
              <a:t> ممارستهم </a:t>
            </a:r>
            <a:r>
              <a:rPr lang="ar-SA" b="1" i="1" cap="small" dirty="0" err="1" smtClean="0">
                <a:effectLst>
                  <a:outerShdw blurRad="38100" dist="38100" dir="2700000" algn="tl">
                    <a:srgbClr val="000000">
                      <a:alpha val="43137"/>
                    </a:srgbClr>
                  </a:outerShdw>
                </a:effectLst>
              </a:rPr>
              <a:t>الانشطة</a:t>
            </a:r>
            <a:r>
              <a:rPr lang="ar-SA" b="1" i="1" cap="small" dirty="0" smtClean="0">
                <a:effectLst>
                  <a:outerShdw blurRad="38100" dist="38100" dir="2700000" algn="tl">
                    <a:srgbClr val="000000">
                      <a:alpha val="43137"/>
                    </a:srgbClr>
                  </a:outerShdw>
                </a:effectLst>
              </a:rPr>
              <a:t> المختلفة </a:t>
            </a:r>
            <a:endParaRPr lang="en-US" i="1" dirty="0" smtClean="0">
              <a:effectLst>
                <a:outerShdw blurRad="38100" dist="38100" dir="2700000" algn="tl">
                  <a:srgbClr val="000000">
                    <a:alpha val="43137"/>
                  </a:srgbClr>
                </a:outerShdw>
              </a:effectLst>
            </a:endParaRPr>
          </a:p>
          <a:p>
            <a:pPr lvl="0"/>
            <a:r>
              <a:rPr lang="ar-SA" b="1" i="1" cap="small" dirty="0" smtClean="0">
                <a:effectLst>
                  <a:outerShdw blurRad="38100" dist="38100" dir="2700000" algn="tl">
                    <a:srgbClr val="000000">
                      <a:alpha val="43137"/>
                    </a:srgbClr>
                  </a:outerShdw>
                </a:effectLst>
              </a:rPr>
              <a:t>تنظيم </a:t>
            </a:r>
            <a:r>
              <a:rPr lang="ar-SA" b="1" i="1" cap="small" dirty="0" err="1" smtClean="0">
                <a:effectLst>
                  <a:outerShdw blurRad="38100" dist="38100" dir="2700000" algn="tl">
                    <a:srgbClr val="000000">
                      <a:alpha val="43137"/>
                    </a:srgbClr>
                  </a:outerShdw>
                </a:effectLst>
              </a:rPr>
              <a:t>الاركان</a:t>
            </a:r>
            <a:r>
              <a:rPr lang="ar-SA" b="1" i="1" cap="small" dirty="0" smtClean="0">
                <a:effectLst>
                  <a:outerShdw blurRad="38100" dist="38100" dir="2700000" algn="tl">
                    <a:srgbClr val="000000">
                      <a:alpha val="43137"/>
                    </a:srgbClr>
                  </a:outerShdw>
                </a:effectLst>
              </a:rPr>
              <a:t> بشكل يسمح للمعلمة بان تري </a:t>
            </a:r>
            <a:r>
              <a:rPr lang="ar-SA" b="1" i="1" cap="small" dirty="0" err="1" smtClean="0">
                <a:effectLst>
                  <a:outerShdw blurRad="38100" dist="38100" dir="2700000" algn="tl">
                    <a:srgbClr val="000000">
                      <a:alpha val="43137"/>
                    </a:srgbClr>
                  </a:outerShdw>
                </a:effectLst>
              </a:rPr>
              <a:t>الاطفال</a:t>
            </a:r>
            <a:r>
              <a:rPr lang="ar-SA" b="1" i="1" cap="small" dirty="0" smtClean="0">
                <a:effectLst>
                  <a:outerShdw blurRad="38100" dist="38100" dir="2700000" algn="tl">
                    <a:srgbClr val="000000">
                      <a:alpha val="43137"/>
                    </a:srgbClr>
                  </a:outerShdw>
                </a:effectLst>
              </a:rPr>
              <a:t> </a:t>
            </a:r>
            <a:r>
              <a:rPr lang="ar-SA" b="1" i="1" cap="small" dirty="0" err="1" smtClean="0">
                <a:effectLst>
                  <a:outerShdw blurRad="38100" dist="38100" dir="2700000" algn="tl">
                    <a:srgbClr val="000000">
                      <a:alpha val="43137"/>
                    </a:srgbClr>
                  </a:outerShdw>
                </a:effectLst>
              </a:rPr>
              <a:t>اثناء</a:t>
            </a:r>
            <a:r>
              <a:rPr lang="ar-SA" b="1" i="1" cap="small" dirty="0" smtClean="0">
                <a:effectLst>
                  <a:outerShdw blurRad="38100" dist="38100" dir="2700000" algn="tl">
                    <a:srgbClr val="000000">
                      <a:alpha val="43137"/>
                    </a:srgbClr>
                  </a:outerShdw>
                </a:effectLst>
              </a:rPr>
              <a:t> العمل لتحديد من يحتاج لمساعدة أو توجيه</a:t>
            </a:r>
            <a:endParaRPr lang="en-US" i="1"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ircle(in)">
                                      <p:cBhvr>
                                        <p:cTn id="23" dur="2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circle(in)">
                                      <p:cBhvr>
                                        <p:cTn id="28" dur="2000"/>
                                        <p:tgtEl>
                                          <p:spTgt spid="3">
                                            <p:txEl>
                                              <p:pRg st="0" end="0"/>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circle(in)">
                                      <p:cBhvr>
                                        <p:cTn id="31" dur="2000"/>
                                        <p:tgtEl>
                                          <p:spTgt spid="3">
                                            <p:txEl>
                                              <p:pRg st="1" end="1"/>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circle(in)">
                                      <p:cBhvr>
                                        <p:cTn id="34" dur="2000"/>
                                        <p:tgtEl>
                                          <p:spTgt spid="3">
                                            <p:txEl>
                                              <p:pRg st="2" end="2"/>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circle(in)">
                                      <p:cBhvr>
                                        <p:cTn id="3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 الحلول والمقترحات</a:t>
            </a:r>
            <a:endParaRPr lang="ar-EG" dirty="0"/>
          </a:p>
        </p:txBody>
      </p:sp>
      <p:sp>
        <p:nvSpPr>
          <p:cNvPr id="3" name="عنصر نائب للمحتوى 2"/>
          <p:cNvSpPr>
            <a:spLocks noGrp="1"/>
          </p:cNvSpPr>
          <p:nvPr>
            <p:ph sz="half" idx="1"/>
          </p:nvPr>
        </p:nvSpPr>
        <p:spPr/>
        <p:txBody>
          <a:bodyPr>
            <a:normAutofit/>
          </a:bodyPr>
          <a:lstStyle/>
          <a:p>
            <a:r>
              <a:rPr lang="ar-SA" b="1" cap="small" dirty="0" smtClean="0">
                <a:effectLst>
                  <a:outerShdw blurRad="38100" dist="38100" dir="2700000" algn="tl">
                    <a:srgbClr val="000000">
                      <a:alpha val="43137"/>
                    </a:srgbClr>
                  </a:outerShdw>
                </a:effectLst>
              </a:rPr>
              <a:t>- عمل يوم </a:t>
            </a:r>
            <a:r>
              <a:rPr lang="ar-SA" b="1" cap="small" dirty="0" err="1" smtClean="0">
                <a:effectLst>
                  <a:outerShdw blurRad="38100" dist="38100" dir="2700000" algn="tl">
                    <a:srgbClr val="000000">
                      <a:alpha val="43137"/>
                    </a:srgbClr>
                  </a:outerShdw>
                </a:effectLst>
              </a:rPr>
              <a:t>مقتوح</a:t>
            </a:r>
            <a:r>
              <a:rPr lang="ar-SA" b="1" cap="small" dirty="0" smtClean="0">
                <a:effectLst>
                  <a:outerShdw blurRad="38100" dist="38100" dir="2700000" algn="tl">
                    <a:srgbClr val="000000">
                      <a:alpha val="43137"/>
                    </a:srgbClr>
                  </a:outerShdw>
                </a:effectLst>
              </a:rPr>
              <a:t> يشارك فيه </a:t>
            </a:r>
            <a:r>
              <a:rPr lang="ar-SA" b="1" cap="small" dirty="0" err="1" smtClean="0">
                <a:effectLst>
                  <a:outerShdw blurRad="38100" dist="38100" dir="2700000" algn="tl">
                    <a:srgbClr val="000000">
                      <a:alpha val="43137"/>
                    </a:srgbClr>
                  </a:outerShdw>
                </a:effectLst>
              </a:rPr>
              <a:t>اولياء</a:t>
            </a:r>
            <a:r>
              <a:rPr lang="ar-SA" b="1" cap="small" dirty="0" smtClean="0">
                <a:effectLst>
                  <a:outerShdw blurRad="38100" dist="38100" dir="2700000" algn="tl">
                    <a:srgbClr val="000000">
                      <a:alpha val="43137"/>
                    </a:srgbClr>
                  </a:outerShdw>
                </a:effectLst>
              </a:rPr>
              <a:t> </a:t>
            </a:r>
            <a:r>
              <a:rPr lang="ar-SA" b="1" cap="small" dirty="0" err="1" smtClean="0">
                <a:effectLst>
                  <a:outerShdw blurRad="38100" dist="38100" dir="2700000" algn="tl">
                    <a:srgbClr val="000000">
                      <a:alpha val="43137"/>
                    </a:srgbClr>
                  </a:outerShdw>
                </a:effectLst>
              </a:rPr>
              <a:t>الامور</a:t>
            </a:r>
            <a:r>
              <a:rPr lang="ar-SA" b="1" cap="small" dirty="0" smtClean="0">
                <a:effectLst>
                  <a:outerShdw blurRad="38100" dist="38100" dir="2700000" algn="tl">
                    <a:srgbClr val="000000">
                      <a:alpha val="43137"/>
                    </a:srgbClr>
                  </a:outerShdw>
                </a:effectLst>
              </a:rPr>
              <a:t> باللعب وممارسه </a:t>
            </a:r>
            <a:r>
              <a:rPr lang="ar-SA" b="1" cap="small" dirty="0" err="1" smtClean="0">
                <a:effectLst>
                  <a:outerShdw blurRad="38100" dist="38100" dir="2700000" algn="tl">
                    <a:srgbClr val="000000">
                      <a:alpha val="43137"/>
                    </a:srgbClr>
                  </a:outerShdw>
                </a:effectLst>
              </a:rPr>
              <a:t>الانشطة</a:t>
            </a:r>
            <a:r>
              <a:rPr lang="ar-SA" b="1" cap="small" dirty="0" smtClean="0">
                <a:effectLst>
                  <a:outerShdw blurRad="38100" dist="38100" dir="2700000" algn="tl">
                    <a:srgbClr val="000000">
                      <a:alpha val="43137"/>
                    </a:srgbClr>
                  </a:outerShdw>
                </a:effectLst>
              </a:rPr>
              <a:t> مع </a:t>
            </a:r>
            <a:r>
              <a:rPr lang="ar-SA" b="1" cap="small" dirty="0" err="1" smtClean="0">
                <a:effectLst>
                  <a:outerShdw blurRad="38100" dist="38100" dir="2700000" algn="tl">
                    <a:srgbClr val="000000">
                      <a:alpha val="43137"/>
                    </a:srgbClr>
                  </a:outerShdw>
                </a:effectLst>
              </a:rPr>
              <a:t>اطفالهم</a:t>
            </a:r>
            <a:r>
              <a:rPr lang="ar-SA" b="1" cap="small" dirty="0" smtClean="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r>
              <a:rPr lang="ar-SA" b="1" cap="small" dirty="0" smtClean="0">
                <a:effectLst>
                  <a:outerShdw blurRad="38100" dist="38100" dir="2700000" algn="tl">
                    <a:srgbClr val="000000">
                      <a:alpha val="43137"/>
                    </a:srgbClr>
                  </a:outerShdw>
                </a:effectLst>
              </a:rPr>
              <a:t>عمل دورات تدريبية لمديري المدارس عن </a:t>
            </a:r>
            <a:r>
              <a:rPr lang="ar-SA" b="1" cap="small" dirty="0" err="1" smtClean="0">
                <a:effectLst>
                  <a:outerShdw blurRad="38100" dist="38100" dir="2700000" algn="tl">
                    <a:srgbClr val="000000">
                      <a:alpha val="43137"/>
                    </a:srgbClr>
                  </a:outerShdw>
                </a:effectLst>
              </a:rPr>
              <a:t>اهمية</a:t>
            </a:r>
            <a:r>
              <a:rPr lang="ar-SA" b="1" cap="small" dirty="0" smtClean="0">
                <a:effectLst>
                  <a:outerShdw blurRad="38100" dist="38100" dir="2700000" algn="tl">
                    <a:srgbClr val="000000">
                      <a:alpha val="43137"/>
                    </a:srgbClr>
                  </a:outerShdw>
                </a:effectLst>
              </a:rPr>
              <a:t> اللعب كمدخل لتعلم الطفل </a:t>
            </a:r>
            <a:endParaRPr lang="en-US" dirty="0" smtClean="0">
              <a:effectLst>
                <a:outerShdw blurRad="38100" dist="38100" dir="2700000" algn="tl">
                  <a:srgbClr val="000000">
                    <a:alpha val="43137"/>
                  </a:srgbClr>
                </a:outerShdw>
              </a:effectLst>
            </a:endParaRPr>
          </a:p>
          <a:p>
            <a:pPr lvl="0"/>
            <a:r>
              <a:rPr lang="ar-SA" b="1" cap="small" dirty="0" smtClean="0">
                <a:effectLst>
                  <a:outerShdw blurRad="38100" dist="38100" dir="2700000" algn="tl">
                    <a:srgbClr val="000000">
                      <a:alpha val="43137"/>
                    </a:srgbClr>
                  </a:outerShdw>
                </a:effectLst>
              </a:rPr>
              <a:t> استخدام خامات البيئة في  تصميم </a:t>
            </a:r>
            <a:r>
              <a:rPr lang="ar-SA" b="1" cap="small" dirty="0" err="1" smtClean="0">
                <a:effectLst>
                  <a:outerShdw blurRad="38100" dist="38100" dir="2700000" algn="tl">
                    <a:srgbClr val="000000">
                      <a:alpha val="43137"/>
                    </a:srgbClr>
                  </a:outerShdw>
                </a:effectLst>
              </a:rPr>
              <a:t>الالعاب</a:t>
            </a:r>
            <a:r>
              <a:rPr lang="ar-SA" b="1" cap="small" dirty="0" smtClean="0">
                <a:effectLst>
                  <a:outerShdw blurRad="38100" dist="38100" dir="2700000" algn="tl">
                    <a:srgbClr val="000000">
                      <a:alpha val="43137"/>
                    </a:srgbClr>
                  </a:outerShdw>
                </a:effectLst>
              </a:rPr>
              <a:t> كبديل لقلة </a:t>
            </a:r>
            <a:r>
              <a:rPr lang="ar-SA" b="1" cap="small" dirty="0" err="1" smtClean="0">
                <a:effectLst>
                  <a:outerShdw blurRad="38100" dist="38100" dir="2700000" algn="tl">
                    <a:srgbClr val="000000">
                      <a:alpha val="43137"/>
                    </a:srgbClr>
                  </a:outerShdw>
                </a:effectLst>
              </a:rPr>
              <a:t>الامكانيات</a:t>
            </a:r>
            <a:r>
              <a:rPr lang="ar-SA" b="1" cap="small" dirty="0" smtClean="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a:bodyPr>
          <a:lstStyle/>
          <a:p>
            <a:pPr lvl="0"/>
            <a:r>
              <a:rPr lang="ar-SA" b="1" cap="small" dirty="0" smtClean="0">
                <a:effectLst>
                  <a:outerShdw blurRad="38100" dist="38100" dir="2700000" algn="tl">
                    <a:srgbClr val="000000">
                      <a:alpha val="43137"/>
                    </a:srgbClr>
                  </a:outerShdw>
                </a:effectLst>
              </a:rPr>
              <a:t>تشجيع الاختيار الحر للنشاط الذي يرغب الطفل في ممارسته </a:t>
            </a:r>
            <a:endParaRPr lang="en-US" dirty="0" smtClean="0">
              <a:effectLst>
                <a:outerShdw blurRad="38100" dist="38100" dir="2700000" algn="tl">
                  <a:srgbClr val="000000">
                    <a:alpha val="43137"/>
                  </a:srgbClr>
                </a:outerShdw>
              </a:effectLst>
            </a:endParaRPr>
          </a:p>
          <a:p>
            <a:r>
              <a:rPr lang="ar-SA" b="1" cap="small" dirty="0" smtClean="0">
                <a:effectLst>
                  <a:outerShdw blurRad="38100" dist="38100" dir="2700000" algn="tl">
                    <a:srgbClr val="000000">
                      <a:alpha val="43137"/>
                    </a:srgbClr>
                  </a:outerShdw>
                </a:effectLst>
              </a:rPr>
              <a:t>مطالبة </a:t>
            </a:r>
            <a:r>
              <a:rPr lang="ar-SA" b="1" cap="small" dirty="0" err="1" smtClean="0">
                <a:effectLst>
                  <a:outerShdw blurRad="38100" dist="38100" dir="2700000" algn="tl">
                    <a:srgbClr val="000000">
                      <a:alpha val="43137"/>
                    </a:srgbClr>
                  </a:outerShdw>
                </a:effectLst>
              </a:rPr>
              <a:t>الاطفال</a:t>
            </a:r>
            <a:r>
              <a:rPr lang="ar-SA" b="1" cap="small" dirty="0" smtClean="0">
                <a:effectLst>
                  <a:outerShdw blurRad="38100" dist="38100" dir="2700000" algn="tl">
                    <a:srgbClr val="000000">
                      <a:alpha val="43137"/>
                    </a:srgbClr>
                  </a:outerShdw>
                </a:effectLst>
              </a:rPr>
              <a:t> بترتيب </a:t>
            </a:r>
            <a:r>
              <a:rPr lang="ar-SA" b="1" cap="small" dirty="0" err="1" smtClean="0">
                <a:effectLst>
                  <a:outerShdw blurRad="38100" dist="38100" dir="2700000" algn="tl">
                    <a:srgbClr val="000000">
                      <a:alpha val="43137"/>
                    </a:srgbClr>
                  </a:outerShdw>
                </a:effectLst>
              </a:rPr>
              <a:t>الادوات</a:t>
            </a:r>
            <a:r>
              <a:rPr lang="ar-SA" b="1" cap="small" dirty="0" smtClean="0">
                <a:effectLst>
                  <a:outerShdw blurRad="38100" dist="38100" dir="2700000" algn="tl">
                    <a:srgbClr val="000000">
                      <a:alpha val="43137"/>
                    </a:srgbClr>
                  </a:outerShdw>
                </a:effectLst>
              </a:rPr>
              <a:t> </a:t>
            </a:r>
            <a:r>
              <a:rPr lang="ar-SA" b="1" cap="small" dirty="0" err="1" smtClean="0">
                <a:effectLst>
                  <a:outerShdw blurRad="38100" dist="38100" dir="2700000" algn="tl">
                    <a:srgbClr val="000000">
                      <a:alpha val="43137"/>
                    </a:srgbClr>
                  </a:outerShdw>
                </a:effectLst>
              </a:rPr>
              <a:t>المستخدمه</a:t>
            </a:r>
            <a:r>
              <a:rPr lang="ar-SA" b="1" cap="small" dirty="0" smtClean="0">
                <a:effectLst>
                  <a:outerShdw blurRad="38100" dist="38100" dir="2700000" algn="tl">
                    <a:srgbClr val="000000">
                      <a:alpha val="43137"/>
                    </a:srgbClr>
                  </a:outerShdw>
                </a:effectLst>
              </a:rPr>
              <a:t> في </a:t>
            </a:r>
            <a:r>
              <a:rPr lang="ar-SA" b="1" cap="small" dirty="0" err="1" smtClean="0">
                <a:effectLst>
                  <a:outerShdw blurRad="38100" dist="38100" dir="2700000" algn="tl">
                    <a:srgbClr val="000000">
                      <a:alpha val="43137"/>
                    </a:srgbClr>
                  </a:outerShdw>
                </a:effectLst>
              </a:rPr>
              <a:t>اماكنها</a:t>
            </a:r>
            <a:r>
              <a:rPr lang="ar-SA" b="1" cap="small" dirty="0" smtClean="0">
                <a:effectLst>
                  <a:outerShdw blurRad="38100" dist="38100" dir="2700000" algn="tl">
                    <a:srgbClr val="000000">
                      <a:alpha val="43137"/>
                    </a:srgbClr>
                  </a:outerShdw>
                </a:effectLst>
              </a:rPr>
              <a:t> قبل مغادرة الركن </a:t>
            </a:r>
            <a:endParaRPr lang="en-US" dirty="0" smtClean="0">
              <a:effectLst>
                <a:outerShdw blurRad="38100" dist="38100" dir="2700000" algn="tl">
                  <a:srgbClr val="000000">
                    <a:alpha val="43137"/>
                  </a:srgbClr>
                </a:outerShdw>
              </a:effectLst>
            </a:endParaRPr>
          </a:p>
          <a:p>
            <a:r>
              <a:rPr lang="ar-SA" b="1" cap="small" dirty="0" smtClean="0">
                <a:effectLst>
                  <a:outerShdw blurRad="38100" dist="38100" dir="2700000" algn="tl">
                    <a:srgbClr val="000000">
                      <a:alpha val="43137"/>
                    </a:srgbClr>
                  </a:outerShdw>
                </a:effectLst>
              </a:rPr>
              <a:t> عمل ندوات </a:t>
            </a:r>
            <a:r>
              <a:rPr lang="ar-SA" b="1" cap="small" dirty="0" err="1" smtClean="0">
                <a:effectLst>
                  <a:outerShdw blurRad="38100" dist="38100" dir="2700000" algn="tl">
                    <a:srgbClr val="000000">
                      <a:alpha val="43137"/>
                    </a:srgbClr>
                  </a:outerShdw>
                </a:effectLst>
              </a:rPr>
              <a:t>لاولياء</a:t>
            </a:r>
            <a:r>
              <a:rPr lang="ar-SA" b="1" cap="small" dirty="0" smtClean="0">
                <a:effectLst>
                  <a:outerShdw blurRad="38100" dist="38100" dir="2700000" algn="tl">
                    <a:srgbClr val="000000">
                      <a:alpha val="43137"/>
                    </a:srgbClr>
                  </a:outerShdw>
                </a:effectLst>
              </a:rPr>
              <a:t> </a:t>
            </a:r>
            <a:r>
              <a:rPr lang="ar-SA" b="1" cap="small" dirty="0" err="1" smtClean="0">
                <a:effectLst>
                  <a:outerShdw blurRad="38100" dist="38100" dir="2700000" algn="tl">
                    <a:srgbClr val="000000">
                      <a:alpha val="43137"/>
                    </a:srgbClr>
                  </a:outerShdw>
                </a:effectLst>
              </a:rPr>
              <a:t>الامور</a:t>
            </a:r>
            <a:r>
              <a:rPr lang="ar-SA" b="1" cap="small" dirty="0" smtClean="0">
                <a:effectLst>
                  <a:outerShdw blurRad="38100" dist="38100" dir="2700000" algn="tl">
                    <a:srgbClr val="000000">
                      <a:alpha val="43137"/>
                    </a:srgbClr>
                  </a:outerShdw>
                </a:effectLst>
              </a:rPr>
              <a:t> عن اللعب ليدركوا </a:t>
            </a:r>
            <a:r>
              <a:rPr lang="ar-SA" b="1" cap="small" dirty="0" err="1" smtClean="0">
                <a:effectLst>
                  <a:outerShdw blurRad="38100" dist="38100" dir="2700000" algn="tl">
                    <a:srgbClr val="000000">
                      <a:alpha val="43137"/>
                    </a:srgbClr>
                  </a:outerShdw>
                </a:effectLst>
              </a:rPr>
              <a:t>اهميتة</a:t>
            </a:r>
            <a:r>
              <a:rPr lang="ar-SA" b="1" cap="small" dirty="0" smtClean="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r>
              <a:rPr lang="ar-SA" b="1" cap="small" dirty="0" smtClean="0">
                <a:effectLst>
                  <a:outerShdw blurRad="38100" dist="38100" dir="2700000" algn="tl">
                    <a:srgbClr val="000000">
                      <a:alpha val="43137"/>
                    </a:srgbClr>
                  </a:outerShdw>
                </a:effectLst>
              </a:rPr>
              <a:t>استخدام بدائل من البيئة لتصميم العاب الفناء ( الكاوتش كمرجيحة ..........</a:t>
            </a:r>
            <a:r>
              <a:rPr lang="ar-SA" cap="small" dirty="0" smtClean="0">
                <a:effectLst>
                  <a:outerShdw blurRad="38100" dist="38100" dir="2700000" algn="tl">
                    <a:srgbClr val="000000">
                      <a:alpha val="43137"/>
                    </a:srgbClr>
                  </a:outerShdw>
                </a:effectLst>
              </a:rPr>
              <a:t> )</a:t>
            </a:r>
            <a:endParaRPr lang="ar-EG"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ircle(in)">
                                      <p:cBhvr>
                                        <p:cTn id="23" dur="2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circle(in)">
                                      <p:cBhvr>
                                        <p:cTn id="28" dur="2000"/>
                                        <p:tgtEl>
                                          <p:spTgt spid="3">
                                            <p:txEl>
                                              <p:pRg st="0" end="0"/>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circle(in)">
                                      <p:cBhvr>
                                        <p:cTn id="31" dur="2000"/>
                                        <p:tgtEl>
                                          <p:spTgt spid="3">
                                            <p:txEl>
                                              <p:pRg st="1" end="1"/>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circle(in)">
                                      <p:cBhvr>
                                        <p:cTn id="34"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نشاط رقم ( 9 )</a:t>
            </a:r>
            <a:r>
              <a:rPr lang="en-US" dirty="0" smtClean="0"/>
              <a:t/>
            </a:r>
            <a:br>
              <a:rPr lang="en-US" dirty="0" smtClean="0"/>
            </a:br>
            <a:r>
              <a:rPr lang="ar-SA" dirty="0" smtClean="0"/>
              <a:t>دور المعلم كوسيط</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a:bodyPr>
          <a:lstStyle/>
          <a:p>
            <a:pPr lvl="0"/>
            <a:r>
              <a:rPr lang="ar-EG" sz="2800" b="1" i="1" dirty="0" smtClean="0">
                <a:solidFill>
                  <a:srgbClr val="FFC000"/>
                </a:solidFill>
                <a:effectLst>
                  <a:outerShdw blurRad="38100" dist="38100" dir="2700000" algn="tl">
                    <a:srgbClr val="000000">
                      <a:alpha val="43137"/>
                    </a:srgbClr>
                  </a:outerShdw>
                </a:effectLst>
              </a:rPr>
              <a:t>يمكنكم </a:t>
            </a:r>
            <a:r>
              <a:rPr lang="ar-SA" sz="2800" b="1" i="1" dirty="0" smtClean="0">
                <a:solidFill>
                  <a:srgbClr val="FFC000"/>
                </a:solidFill>
                <a:effectLst>
                  <a:outerShdw blurRad="38100" dist="38100" dir="2700000" algn="tl">
                    <a:srgbClr val="000000">
                      <a:alpha val="43137"/>
                    </a:srgbClr>
                  </a:outerShdw>
                </a:effectLst>
              </a:rPr>
              <a:t>الرجوع للمادة القرائية </a:t>
            </a:r>
            <a:r>
              <a:rPr lang="ar-SA" sz="2800" b="1" i="1" dirty="0" err="1" smtClean="0">
                <a:solidFill>
                  <a:srgbClr val="FFC000"/>
                </a:solidFill>
                <a:effectLst>
                  <a:outerShdw blurRad="38100" dist="38100" dir="2700000" algn="tl">
                    <a:srgbClr val="000000">
                      <a:alpha val="43137"/>
                    </a:srgbClr>
                  </a:outerShdw>
                </a:effectLst>
              </a:rPr>
              <a:t>ص</a:t>
            </a:r>
            <a:r>
              <a:rPr lang="ar-SA" sz="2800" b="1" i="1" dirty="0" smtClean="0">
                <a:solidFill>
                  <a:srgbClr val="FFC000"/>
                </a:solidFill>
                <a:effectLst>
                  <a:outerShdw blurRad="38100" dist="38100" dir="2700000" algn="tl">
                    <a:srgbClr val="000000">
                      <a:alpha val="43137"/>
                    </a:srgbClr>
                  </a:outerShdw>
                </a:effectLst>
              </a:rPr>
              <a:t> (  </a:t>
            </a:r>
            <a:r>
              <a:rPr lang="en-US" sz="2800" b="1" i="1" dirty="0" smtClean="0">
                <a:solidFill>
                  <a:srgbClr val="FFC000"/>
                </a:solidFill>
                <a:effectLst>
                  <a:outerShdw blurRad="38100" dist="38100" dir="2700000" algn="tl">
                    <a:srgbClr val="000000">
                      <a:alpha val="43137"/>
                    </a:srgbClr>
                  </a:outerShdw>
                </a:effectLst>
              </a:rPr>
              <a:t>29</a:t>
            </a:r>
            <a:r>
              <a:rPr lang="ar-SA" sz="2800" b="1" i="1" dirty="0" smtClean="0">
                <a:solidFill>
                  <a:srgbClr val="FFC000"/>
                </a:solidFill>
                <a:effectLst>
                  <a:outerShdw blurRad="38100" dist="38100" dir="2700000" algn="tl">
                    <a:srgbClr val="000000">
                      <a:alpha val="43137"/>
                    </a:srgbClr>
                  </a:outerShdw>
                </a:effectLst>
              </a:rPr>
              <a:t> ) </a:t>
            </a:r>
            <a:r>
              <a:rPr lang="ar-SA" sz="2800" b="1" i="1" dirty="0" err="1" smtClean="0">
                <a:solidFill>
                  <a:srgbClr val="FFC000"/>
                </a:solidFill>
                <a:effectLst>
                  <a:outerShdw blurRad="38100" dist="38100" dir="2700000" algn="tl">
                    <a:srgbClr val="000000">
                      <a:alpha val="43137"/>
                    </a:srgbClr>
                  </a:outerShdw>
                </a:effectLst>
              </a:rPr>
              <a:t>و</a:t>
            </a:r>
            <a:r>
              <a:rPr lang="ar-SA" sz="2800" b="1" i="1" dirty="0" smtClean="0">
                <a:solidFill>
                  <a:srgbClr val="FFC000"/>
                </a:solidFill>
                <a:effectLst>
                  <a:outerShdw blurRad="38100" dist="38100" dir="2700000" algn="tl">
                    <a:srgbClr val="000000">
                      <a:alpha val="43137"/>
                    </a:srgbClr>
                  </a:outerShdw>
                </a:effectLst>
              </a:rPr>
              <a:t> ص (  </a:t>
            </a:r>
            <a:r>
              <a:rPr lang="en-US" sz="2800" b="1" i="1" dirty="0" smtClean="0">
                <a:solidFill>
                  <a:srgbClr val="FFC000"/>
                </a:solidFill>
                <a:effectLst>
                  <a:outerShdw blurRad="38100" dist="38100" dir="2700000" algn="tl">
                    <a:srgbClr val="000000">
                      <a:alpha val="43137"/>
                    </a:srgbClr>
                  </a:outerShdw>
                </a:effectLst>
              </a:rPr>
              <a:t>24</a:t>
            </a:r>
            <a:r>
              <a:rPr lang="ar-SA" sz="2800" b="1" i="1" dirty="0" smtClean="0">
                <a:solidFill>
                  <a:srgbClr val="FFC000"/>
                </a:solidFill>
                <a:effectLst>
                  <a:outerShdw blurRad="38100" dist="38100" dir="2700000" algn="tl">
                    <a:srgbClr val="000000">
                      <a:alpha val="43137"/>
                    </a:srgbClr>
                  </a:outerShdw>
                </a:effectLst>
              </a:rPr>
              <a:t> ) للتعرف علي رؤية الوسيط في أدبيات التربية .</a:t>
            </a:r>
            <a:endParaRPr lang="en-US" sz="2800" b="1" i="1" dirty="0" smtClean="0">
              <a:solidFill>
                <a:srgbClr val="FFC000"/>
              </a:solidFill>
              <a:effectLst>
                <a:outerShdw blurRad="38100" dist="38100" dir="2700000" algn="tl">
                  <a:srgbClr val="000000">
                    <a:alpha val="43137"/>
                  </a:srgbClr>
                </a:outerShdw>
              </a:effectLst>
            </a:endParaRPr>
          </a:p>
          <a:p>
            <a:pPr lvl="0"/>
            <a:r>
              <a:rPr lang="ar-EG" sz="2800" b="1" i="1" dirty="0" smtClean="0">
                <a:solidFill>
                  <a:srgbClr val="FFC000"/>
                </a:solidFill>
                <a:effectLst>
                  <a:outerShdw blurRad="38100" dist="38100" dir="2700000" algn="tl">
                    <a:srgbClr val="000000">
                      <a:alpha val="43137"/>
                    </a:srgbClr>
                  </a:outerShdw>
                </a:effectLst>
              </a:rPr>
              <a:t>،</a:t>
            </a:r>
            <a:r>
              <a:rPr lang="ar-SA" sz="2800" b="1" i="1" dirty="0" smtClean="0">
                <a:solidFill>
                  <a:srgbClr val="FFC000"/>
                </a:solidFill>
                <a:effectLst>
                  <a:outerShdw blurRad="38100" dist="38100" dir="2700000" algn="tl">
                    <a:srgbClr val="000000">
                      <a:alpha val="43137"/>
                    </a:srgbClr>
                  </a:outerShdw>
                </a:effectLst>
              </a:rPr>
              <a:t>قراءة الموقف التعليمي المرفق </a:t>
            </a:r>
            <a:endParaRPr lang="en-US" sz="2800" b="1" i="1" dirty="0" smtClean="0">
              <a:solidFill>
                <a:srgbClr val="FFC000"/>
              </a:solidFill>
              <a:effectLst>
                <a:outerShdw blurRad="38100" dist="38100" dir="2700000" algn="tl">
                  <a:srgbClr val="000000">
                    <a:alpha val="43137"/>
                  </a:srgbClr>
                </a:outerShdw>
              </a:effectLst>
            </a:endParaRPr>
          </a:p>
          <a:p>
            <a:pPr lvl="0"/>
            <a:r>
              <a:rPr lang="ar-EG" sz="2800" b="1" i="1" dirty="0" smtClean="0">
                <a:solidFill>
                  <a:srgbClr val="FFC000"/>
                </a:solidFill>
                <a:effectLst>
                  <a:outerShdw blurRad="38100" dist="38100" dir="2700000" algn="tl">
                    <a:srgbClr val="000000">
                      <a:alpha val="43137"/>
                    </a:srgbClr>
                  </a:outerShdw>
                </a:effectLst>
              </a:rPr>
              <a:t>،</a:t>
            </a:r>
            <a:r>
              <a:rPr lang="ar-SA" sz="2800" b="1" i="1" dirty="0" smtClean="0">
                <a:solidFill>
                  <a:srgbClr val="FFC000"/>
                </a:solidFill>
                <a:effectLst>
                  <a:outerShdw blurRad="38100" dist="38100" dir="2700000" algn="tl">
                    <a:srgbClr val="000000">
                      <a:alpha val="43137"/>
                    </a:srgbClr>
                  </a:outerShdw>
                </a:effectLst>
              </a:rPr>
              <a:t> عرض مواقف مشابهة من خلال خبرتكم داخل الروضات مع الأطفال .</a:t>
            </a:r>
            <a:endParaRPr lang="en-US" sz="2800" b="1" i="1" dirty="0" smtClean="0">
              <a:solidFill>
                <a:srgbClr val="FFC000"/>
              </a:solidFill>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a:bodyPr>
          <a:lstStyle/>
          <a:p>
            <a:pPr lvl="0"/>
            <a:r>
              <a:rPr lang="ar-SA" sz="2800" b="1" i="1" dirty="0" smtClean="0">
                <a:effectLst>
                  <a:outerShdw blurRad="38100" dist="38100" dir="2700000" algn="tl">
                    <a:srgbClr val="000000">
                      <a:alpha val="43137"/>
                    </a:srgbClr>
                  </a:outerShdw>
                </a:effectLst>
              </a:rPr>
              <a:t>أن هذا الدور يعتبر ضرورياً لأنة يساعد الأطفال على إيجاد الحلول بأنفسهم بدلاً من فرض حل أحد الكبار عليهم يبدو كدور غير مألوف نسبياً رغم رؤيتنا لأمثلة متعددة على كيفية </a:t>
            </a:r>
            <a:r>
              <a:rPr lang="ar-SA" sz="2800" b="1" i="1" dirty="0" err="1" smtClean="0">
                <a:effectLst>
                  <a:outerShdw blurRad="38100" dist="38100" dir="2700000" algn="tl">
                    <a:srgbClr val="000000">
                      <a:alpha val="43137"/>
                    </a:srgbClr>
                  </a:outerShdw>
                </a:effectLst>
              </a:rPr>
              <a:t>إستخدام</a:t>
            </a:r>
            <a:r>
              <a:rPr lang="ar-SA" sz="2800" b="1" i="1" dirty="0" smtClean="0">
                <a:effectLst>
                  <a:outerShdw blurRad="38100" dist="38100" dir="2700000" algn="tl">
                    <a:srgbClr val="000000">
                      <a:alpha val="43137"/>
                    </a:srgbClr>
                  </a:outerShdw>
                </a:effectLst>
              </a:rPr>
              <a:t> عدد محدود من المعلمين لهذا الدور بمهارة.</a:t>
            </a:r>
            <a:endParaRPr lang="en-US" sz="2800" b="1" i="1"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4"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from="(-#ppt_w/2)" to="(#ppt_x)" calcmode="lin" valueType="num">
                                      <p:cBhvr>
                                        <p:cTn id="21" dur="600" fill="hold">
                                          <p:stCondLst>
                                            <p:cond delay="0"/>
                                          </p:stCondLst>
                                        </p:cTn>
                                        <p:tgtEl>
                                          <p:spTgt spid="3">
                                            <p:txEl>
                                              <p:pRg st="0" end="0"/>
                                            </p:txEl>
                                          </p:spTgt>
                                        </p:tgtEl>
                                        <p:attrNameLst>
                                          <p:attrName>ppt_x</p:attrName>
                                        </p:attrNameLst>
                                      </p:cBhvr>
                                    </p:anim>
                                    <p:anim from="0" to="-1.0" calcmode="lin" valueType="num">
                                      <p:cBhvr>
                                        <p:cTn id="22" dur="200" decel="50000" autoRev="1" fill="hold">
                                          <p:stCondLst>
                                            <p:cond delay="600"/>
                                          </p:stCondLst>
                                        </p:cTn>
                                        <p:tgtEl>
                                          <p:spTgt spid="3">
                                            <p:txEl>
                                              <p:pRg st="0" end="0"/>
                                            </p:txEl>
                                          </p:spTgt>
                                        </p:tgtEl>
                                        <p:attrNameLst>
                                          <p:attrName>xshear</p:attrName>
                                        </p:attrNameLst>
                                      </p:cBhvr>
                                    </p:anim>
                                    <p:animScale>
                                      <p:cBhvr>
                                        <p:cTn id="23" dur="200" decel="100000" autoRev="1" fill="hold">
                                          <p:stCondLst>
                                            <p:cond delay="600"/>
                                          </p:stCondLst>
                                        </p:cTn>
                                        <p:tgtEl>
                                          <p:spTgt spid="3">
                                            <p:txEl>
                                              <p:pRg st="0" end="0"/>
                                            </p:txEl>
                                          </p:spTgt>
                                        </p:tgtEl>
                                      </p:cBhvr>
                                      <p:from x="100000" y="100000"/>
                                      <p:to x="80000" y="100000"/>
                                    </p:animScale>
                                    <p:anim by="(#ppt_h/3+#ppt_w*0.1)" calcmode="lin" valueType="num">
                                      <p:cBhvr additive="sum">
                                        <p:cTn id="24" dur="200" decel="100000" autoRev="1" fill="hold">
                                          <p:stCondLst>
                                            <p:cond delay="600"/>
                                          </p:stCondLst>
                                        </p:cTn>
                                        <p:tgtEl>
                                          <p:spTgt spid="3">
                                            <p:txEl>
                                              <p:pRg st="0" end="0"/>
                                            </p:txEl>
                                          </p:spTgt>
                                        </p:tgtEl>
                                        <p:attrNameLst>
                                          <p:attrName>ppt_x</p:attrName>
                                        </p:attrNameLst>
                                      </p:cBhvr>
                                    </p:anim>
                                  </p:childTnLst>
                                </p:cTn>
                              </p:par>
                              <p:par>
                                <p:cTn id="25" presetID="34"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from="(-#ppt_w/2)" to="(#ppt_x)" calcmode="lin" valueType="num">
                                      <p:cBhvr>
                                        <p:cTn id="27" dur="600" fill="hold">
                                          <p:stCondLst>
                                            <p:cond delay="0"/>
                                          </p:stCondLst>
                                        </p:cTn>
                                        <p:tgtEl>
                                          <p:spTgt spid="3">
                                            <p:txEl>
                                              <p:pRg st="1" end="1"/>
                                            </p:txEl>
                                          </p:spTgt>
                                        </p:tgtEl>
                                        <p:attrNameLst>
                                          <p:attrName>ppt_x</p:attrName>
                                        </p:attrNameLst>
                                      </p:cBhvr>
                                    </p:anim>
                                    <p:anim from="0" to="-1.0" calcmode="lin" valueType="num">
                                      <p:cBhvr>
                                        <p:cTn id="28" dur="200" decel="50000" autoRev="1" fill="hold">
                                          <p:stCondLst>
                                            <p:cond delay="600"/>
                                          </p:stCondLst>
                                        </p:cTn>
                                        <p:tgtEl>
                                          <p:spTgt spid="3">
                                            <p:txEl>
                                              <p:pRg st="1" end="1"/>
                                            </p:txEl>
                                          </p:spTgt>
                                        </p:tgtEl>
                                        <p:attrNameLst>
                                          <p:attrName>xshear</p:attrName>
                                        </p:attrNameLst>
                                      </p:cBhvr>
                                    </p:anim>
                                    <p:animScale>
                                      <p:cBhvr>
                                        <p:cTn id="29" dur="200" decel="100000" autoRev="1" fill="hold">
                                          <p:stCondLst>
                                            <p:cond delay="600"/>
                                          </p:stCondLst>
                                        </p:cTn>
                                        <p:tgtEl>
                                          <p:spTgt spid="3">
                                            <p:txEl>
                                              <p:pRg st="1" end="1"/>
                                            </p:txEl>
                                          </p:spTgt>
                                        </p:tgtEl>
                                      </p:cBhvr>
                                      <p:from x="100000" y="100000"/>
                                      <p:to x="80000" y="100000"/>
                                    </p:animScale>
                                    <p:anim by="(#ppt_h/3+#ppt_w*0.1)" calcmode="lin" valueType="num">
                                      <p:cBhvr additive="sum">
                                        <p:cTn id="30" dur="200" decel="100000" autoRev="1" fill="hold">
                                          <p:stCondLst>
                                            <p:cond delay="600"/>
                                          </p:stCondLst>
                                        </p:cTn>
                                        <p:tgtEl>
                                          <p:spTgt spid="3">
                                            <p:txEl>
                                              <p:pRg st="1" end="1"/>
                                            </p:txEl>
                                          </p:spTgt>
                                        </p:tgtEl>
                                        <p:attrNameLst>
                                          <p:attrName>ppt_x</p:attrName>
                                        </p:attrNameLst>
                                      </p:cBhvr>
                                    </p:anim>
                                  </p:childTnLst>
                                </p:cTn>
                              </p:par>
                              <p:par>
                                <p:cTn id="31" presetID="34"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from="(-#ppt_w/2)" to="(#ppt_x)" calcmode="lin" valueType="num">
                                      <p:cBhvr>
                                        <p:cTn id="33" dur="600" fill="hold">
                                          <p:stCondLst>
                                            <p:cond delay="0"/>
                                          </p:stCondLst>
                                        </p:cTn>
                                        <p:tgtEl>
                                          <p:spTgt spid="3">
                                            <p:txEl>
                                              <p:pRg st="2" end="2"/>
                                            </p:txEl>
                                          </p:spTgt>
                                        </p:tgtEl>
                                        <p:attrNameLst>
                                          <p:attrName>ppt_x</p:attrName>
                                        </p:attrNameLst>
                                      </p:cBhvr>
                                    </p:anim>
                                    <p:anim from="0" to="-1.0" calcmode="lin" valueType="num">
                                      <p:cBhvr>
                                        <p:cTn id="34" dur="200" decel="50000" autoRev="1" fill="hold">
                                          <p:stCondLst>
                                            <p:cond delay="600"/>
                                          </p:stCondLst>
                                        </p:cTn>
                                        <p:tgtEl>
                                          <p:spTgt spid="3">
                                            <p:txEl>
                                              <p:pRg st="2" end="2"/>
                                            </p:txEl>
                                          </p:spTgt>
                                        </p:tgtEl>
                                        <p:attrNameLst>
                                          <p:attrName>xshear</p:attrName>
                                        </p:attrNameLst>
                                      </p:cBhvr>
                                    </p:anim>
                                    <p:animScale>
                                      <p:cBhvr>
                                        <p:cTn id="35" dur="200" decel="100000" autoRev="1" fill="hold">
                                          <p:stCondLst>
                                            <p:cond delay="600"/>
                                          </p:stCondLst>
                                        </p:cTn>
                                        <p:tgtEl>
                                          <p:spTgt spid="3">
                                            <p:txEl>
                                              <p:pRg st="2" end="2"/>
                                            </p:txEl>
                                          </p:spTgt>
                                        </p:tgtEl>
                                      </p:cBhvr>
                                      <p:from x="100000" y="100000"/>
                                      <p:to x="80000" y="100000"/>
                                    </p:animScale>
                                    <p:anim by="(#ppt_h/3+#ppt_w*0.1)" calcmode="lin" valueType="num">
                                      <p:cBhvr additive="sum">
                                        <p:cTn id="36" dur="200" decel="100000" autoRev="1" fill="hold">
                                          <p:stCondLst>
                                            <p:cond delay="600"/>
                                          </p:stCondLst>
                                        </p:cTn>
                                        <p:tgtEl>
                                          <p:spTgt spid="3">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الموقف تعليمي</a:t>
            </a:r>
            <a:r>
              <a:rPr lang="en-US" dirty="0" smtClean="0"/>
              <a:t/>
            </a:r>
            <a:br>
              <a:rPr lang="en-US" dirty="0" smtClean="0"/>
            </a:br>
            <a:endParaRPr lang="ar-EG" dirty="0"/>
          </a:p>
        </p:txBody>
      </p:sp>
      <p:sp>
        <p:nvSpPr>
          <p:cNvPr id="3" name="عنصر نائب للمحتوى 2"/>
          <p:cNvSpPr>
            <a:spLocks noGrp="1"/>
          </p:cNvSpPr>
          <p:nvPr>
            <p:ph idx="1"/>
          </p:nvPr>
        </p:nvSpPr>
        <p:spPr/>
        <p:txBody>
          <a:bodyPr>
            <a:normAutofit fontScale="92500"/>
          </a:bodyPr>
          <a:lstStyle/>
          <a:p>
            <a:pPr>
              <a:buNone/>
            </a:pPr>
            <a:endParaRPr lang="en-US"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ينهمك الأطفال في اللعب </a:t>
            </a:r>
            <a:r>
              <a:rPr lang="ar-EG" b="1" i="1" dirty="0" err="1" smtClean="0">
                <a:solidFill>
                  <a:srgbClr val="FFC000"/>
                </a:solidFill>
                <a:effectLst>
                  <a:outerShdw blurRad="38100" dist="38100" dir="2700000" algn="tl">
                    <a:srgbClr val="000000">
                      <a:alpha val="43137"/>
                    </a:srgbClr>
                  </a:outerShdw>
                </a:effectLst>
              </a:rPr>
              <a:t>بالدمي</a:t>
            </a:r>
            <a:r>
              <a:rPr lang="ar-EG" b="1" i="1" dirty="0" smtClean="0">
                <a:solidFill>
                  <a:srgbClr val="FFC000"/>
                </a:solidFill>
                <a:effectLst>
                  <a:outerShdw blurRad="38100" dist="38100" dir="2700000" algn="tl">
                    <a:srgbClr val="000000">
                      <a:alpha val="43137"/>
                    </a:srgbClr>
                  </a:outerShdw>
                </a:effectLst>
              </a:rPr>
              <a:t> والعرائس. تشعر أمينة بالرغبة في استخدام الدمية/ العروسة التي احتفظ </a:t>
            </a:r>
            <a:r>
              <a:rPr lang="ar-EG" b="1" i="1" dirty="0" err="1" smtClean="0">
                <a:solidFill>
                  <a:srgbClr val="FFC000"/>
                </a:solidFill>
                <a:effectLst>
                  <a:outerShdw blurRad="38100" dist="38100" dir="2700000" algn="tl">
                    <a:srgbClr val="000000">
                      <a:alpha val="43137"/>
                    </a:srgbClr>
                  </a:outerShdw>
                </a:effectLst>
              </a:rPr>
              <a:t>بها</a:t>
            </a:r>
            <a:r>
              <a:rPr lang="ar-EG" b="1" i="1" dirty="0" smtClean="0">
                <a:solidFill>
                  <a:srgbClr val="FFC000"/>
                </a:solidFill>
                <a:effectLst>
                  <a:outerShdw blurRad="38100" dist="38100" dir="2700000" algn="tl">
                    <a:srgbClr val="000000">
                      <a:alpha val="43137"/>
                    </a:srgbClr>
                  </a:outerShdw>
                </a:effectLst>
              </a:rPr>
              <a:t> أحمد لفترة طويلة. تتوجه أمينة للمعلم وتطلب منه المساعدة. </a:t>
            </a:r>
            <a:endParaRPr lang="en-US"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المعلمة: ”أمينة، يجب أن تتوجهي إلى أحمد وتتطلبي منه أن تتناوبا اللعب بالعروسة/ الدمية“، ولكن أحمد ليس مستعداً بعد للتخلي عن العروسة.</a:t>
            </a:r>
            <a:endParaRPr lang="en-US"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2. </a:t>
            </a:r>
            <a:r>
              <a:rPr lang="ar-EG" b="1" i="1" dirty="0" err="1" smtClean="0">
                <a:solidFill>
                  <a:srgbClr val="FFC000"/>
                </a:solidFill>
                <a:effectLst>
                  <a:outerShdw blurRad="38100" dist="38100" dir="2700000" algn="tl">
                    <a:srgbClr val="000000">
                      <a:alpha val="43137"/>
                    </a:srgbClr>
                  </a:outerShdw>
                </a:effectLst>
              </a:rPr>
              <a:t>المعلةم</a:t>
            </a:r>
            <a:r>
              <a:rPr lang="ar-EG" b="1" i="1" dirty="0" smtClean="0">
                <a:solidFill>
                  <a:srgbClr val="FFC000"/>
                </a:solidFill>
                <a:effectLst>
                  <a:outerShdw blurRad="38100" dist="38100" dir="2700000" algn="tl">
                    <a:srgbClr val="000000">
                      <a:alpha val="43137"/>
                    </a:srgbClr>
                  </a:outerShdw>
                </a:effectLst>
              </a:rPr>
              <a:t> (أ/منال): ”أمينة، توجهي إلى أحمد واستفسري منه عن متى قد يكون بإمكانك الحصول على العروسة“. يتيح المعلم الفرصة أمام الطفلين للتعرف على المشكلة القائمة فيما بينهما، غير أنه يوجه انتباههما أيضاً إلى أن بإمكانه مساعدتهما على حل المشكلة.</a:t>
            </a:r>
            <a:r>
              <a:rPr lang="en-US" b="1" i="1" dirty="0" smtClean="0">
                <a:solidFill>
                  <a:srgbClr val="FFC000"/>
                </a:solidFill>
                <a:effectLst>
                  <a:outerShdw blurRad="38100" dist="38100" dir="2700000" algn="tl">
                    <a:srgbClr val="000000">
                      <a:alpha val="43137"/>
                    </a:srgbClr>
                  </a:outerShdw>
                </a:effectLst>
              </a:rPr>
              <a:t> </a:t>
            </a:r>
            <a:endParaRPr lang="en-US" i="1" dirty="0" smtClean="0">
              <a:solidFill>
                <a:srgbClr val="FFC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 الموقف</a:t>
            </a:r>
            <a:endParaRPr lang="ar-EG" dirty="0"/>
          </a:p>
        </p:txBody>
      </p:sp>
      <p:sp>
        <p:nvSpPr>
          <p:cNvPr id="3" name="عنصر نائب للمحتوى 2"/>
          <p:cNvSpPr>
            <a:spLocks noGrp="1"/>
          </p:cNvSpPr>
          <p:nvPr>
            <p:ph idx="1"/>
          </p:nvPr>
        </p:nvSpPr>
        <p:spPr/>
        <p:txBody>
          <a:bodyPr>
            <a:normAutofit/>
          </a:bodyPr>
          <a:lstStyle/>
          <a:p>
            <a:pPr lvl="0"/>
            <a:r>
              <a:rPr lang="ar-EG" b="1" i="1" dirty="0" smtClean="0">
                <a:solidFill>
                  <a:srgbClr val="FFC000"/>
                </a:solidFill>
                <a:effectLst>
                  <a:outerShdw blurRad="38100" dist="38100" dir="2700000" algn="tl">
                    <a:srgbClr val="000000">
                      <a:alpha val="43137"/>
                    </a:srgbClr>
                  </a:outerShdw>
                </a:effectLst>
              </a:rPr>
              <a:t>. أحمد يقول، ”غداً“.</a:t>
            </a:r>
            <a:endParaRPr lang="en-US"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4. أ/منال: ”أمينة، استفسري من أحمد عن أكبر عدد يمكنه عده قبل أن تحصلي على العروسة منه“.</a:t>
            </a:r>
            <a:r>
              <a:rPr lang="en-US" b="1" i="1" dirty="0" smtClean="0">
                <a:solidFill>
                  <a:srgbClr val="FFC000"/>
                </a:solidFill>
                <a:effectLst>
                  <a:outerShdw blurRad="38100" dist="38100" dir="2700000" algn="tl">
                    <a:srgbClr val="000000">
                      <a:alpha val="43137"/>
                    </a:srgbClr>
                  </a:outerShdw>
                </a:effectLst>
              </a:rPr>
              <a:t> </a:t>
            </a:r>
            <a:endParaRPr lang="en-US" i="1" dirty="0" smtClean="0">
              <a:solidFill>
                <a:srgbClr val="FFC000"/>
              </a:solidFill>
              <a:effectLst>
                <a:outerShdw blurRad="38100" dist="38100" dir="2700000" algn="tl">
                  <a:srgbClr val="000000">
                    <a:alpha val="43137"/>
                  </a:srgbClr>
                </a:outerShdw>
              </a:effectLst>
            </a:endParaRPr>
          </a:p>
          <a:p>
            <a:pPr lvl="0"/>
            <a:r>
              <a:rPr lang="en-US" b="1" i="1" dirty="0" smtClean="0">
                <a:solidFill>
                  <a:srgbClr val="FFC000"/>
                </a:solidFill>
                <a:effectLst>
                  <a:outerShdw blurRad="38100" dist="38100" dir="2700000" algn="tl">
                    <a:srgbClr val="000000">
                      <a:alpha val="43137"/>
                    </a:srgbClr>
                  </a:outerShdw>
                </a:effectLst>
              </a:rPr>
              <a:t>5</a:t>
            </a:r>
            <a:r>
              <a:rPr lang="ar-EG" b="1" i="1" dirty="0" smtClean="0">
                <a:solidFill>
                  <a:srgbClr val="FFC000"/>
                </a:solidFill>
                <a:effectLst>
                  <a:outerShdw blurRad="38100" dist="38100" dir="2700000" algn="tl">
                    <a:srgbClr val="000000">
                      <a:alpha val="43137"/>
                    </a:srgbClr>
                  </a:outerShdw>
                </a:effectLst>
              </a:rPr>
              <a:t>. أحمد يقول: ”500“. أ/ كمال: ”أمينة، أبلغي أحمد أنك تودين أن يقوم بالعد حتى 25 أو 30“. (مما يتيح بعض الخيارات أمام أحمد)</a:t>
            </a:r>
            <a:endParaRPr lang="en-US" i="1" dirty="0" smtClean="0">
              <a:solidFill>
                <a:srgbClr val="FFC000"/>
              </a:solidFill>
              <a:effectLst>
                <a:outerShdw blurRad="38100" dist="38100" dir="2700000" algn="tl">
                  <a:srgbClr val="000000">
                    <a:alpha val="43137"/>
                  </a:srgbClr>
                </a:outerShdw>
              </a:effectLst>
            </a:endParaRPr>
          </a:p>
          <a:p>
            <a:pPr lvl="0"/>
            <a:r>
              <a:rPr lang="ar-EG" b="1" i="1" dirty="0" smtClean="0">
                <a:solidFill>
                  <a:srgbClr val="FFC000"/>
                </a:solidFill>
                <a:effectLst>
                  <a:outerShdw blurRad="38100" dist="38100" dir="2700000" algn="tl">
                    <a:srgbClr val="000000">
                      <a:alpha val="43137"/>
                    </a:srgbClr>
                  </a:outerShdw>
                </a:effectLst>
              </a:rPr>
              <a:t>6. وفي حالة عدم توقف أحمد عن العد عند 30، سوف تتدخل </a:t>
            </a:r>
            <a:r>
              <a:rPr lang="ar-EG" b="1" i="1" dirty="0" err="1" smtClean="0">
                <a:solidFill>
                  <a:srgbClr val="FFC000"/>
                </a:solidFill>
                <a:effectLst>
                  <a:outerShdw blurRad="38100" dist="38100" dir="2700000" algn="tl">
                    <a:srgbClr val="000000">
                      <a:alpha val="43137"/>
                    </a:srgbClr>
                  </a:outerShdw>
                </a:effectLst>
              </a:rPr>
              <a:t>أ</a:t>
            </a:r>
            <a:r>
              <a:rPr lang="ar-EG" b="1" i="1" dirty="0" smtClean="0">
                <a:solidFill>
                  <a:srgbClr val="FFC000"/>
                </a:solidFill>
                <a:effectLst>
                  <a:outerShdw blurRad="38100" dist="38100" dir="2700000" algn="tl">
                    <a:srgbClr val="000000">
                      <a:alpha val="43137"/>
                    </a:srgbClr>
                  </a:outerShdw>
                </a:effectLst>
              </a:rPr>
              <a:t>/ منال لتذكيره.</a:t>
            </a:r>
            <a:endParaRPr lang="en-US" i="1" dirty="0" smtClean="0">
              <a:solidFill>
                <a:srgbClr val="FFC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 الموقف</a:t>
            </a:r>
            <a:endParaRPr lang="ar-EG" dirty="0"/>
          </a:p>
        </p:txBody>
      </p:sp>
      <p:sp>
        <p:nvSpPr>
          <p:cNvPr id="3" name="عنصر نائب للمحتوى 2"/>
          <p:cNvSpPr>
            <a:spLocks noGrp="1"/>
          </p:cNvSpPr>
          <p:nvPr>
            <p:ph idx="1"/>
          </p:nvPr>
        </p:nvSpPr>
        <p:spPr/>
        <p:txBody>
          <a:bodyPr/>
          <a:lstStyle/>
          <a:p>
            <a:pPr lvl="0"/>
            <a:r>
              <a:rPr lang="ar-EG" sz="3200" b="1" i="1" dirty="0" smtClean="0">
                <a:solidFill>
                  <a:srgbClr val="FFC000"/>
                </a:solidFill>
                <a:effectLst>
                  <a:outerShdw blurRad="38100" dist="38100" dir="2700000" algn="tl">
                    <a:srgbClr val="000000">
                      <a:alpha val="43137"/>
                    </a:srgbClr>
                  </a:outerShdw>
                </a:effectLst>
              </a:rPr>
              <a:t>في حالة إذا لم يبادر أحمد بتقديم العروسة لأمينة، سوف تقوم </a:t>
            </a:r>
            <a:r>
              <a:rPr lang="ar-EG" sz="3200" b="1" i="1" dirty="0" err="1" smtClean="0">
                <a:solidFill>
                  <a:srgbClr val="FFC000"/>
                </a:solidFill>
                <a:effectLst>
                  <a:outerShdw blurRad="38100" dist="38100" dir="2700000" algn="tl">
                    <a:srgbClr val="000000">
                      <a:alpha val="43137"/>
                    </a:srgbClr>
                  </a:outerShdw>
                </a:effectLst>
              </a:rPr>
              <a:t>أ</a:t>
            </a:r>
            <a:r>
              <a:rPr lang="ar-EG" sz="3200" b="1" i="1" dirty="0" smtClean="0">
                <a:solidFill>
                  <a:srgbClr val="FFC000"/>
                </a:solidFill>
                <a:effectLst>
                  <a:outerShdw blurRad="38100" dist="38100" dir="2700000" algn="tl">
                    <a:srgbClr val="000000">
                      <a:alpha val="43137"/>
                    </a:srgbClr>
                  </a:outerShdw>
                </a:effectLst>
              </a:rPr>
              <a:t>/ منال بتقديم بعض الخيارات لأحمد، كما يلي: ”أرجو منك أن تُعطي العروسة لأمينة الآن، وإلا سوف أقوم بمساعدتك“.</a:t>
            </a:r>
          </a:p>
          <a:p>
            <a:pPr lvl="0"/>
            <a:endParaRPr lang="en-US" sz="3200" i="1" dirty="0" smtClean="0">
              <a:solidFill>
                <a:srgbClr val="FFC000"/>
              </a:solidFill>
              <a:effectLst>
                <a:outerShdw blurRad="38100" dist="38100" dir="2700000" algn="tl">
                  <a:srgbClr val="000000">
                    <a:alpha val="43137"/>
                  </a:srgbClr>
                </a:outerShdw>
              </a:effectLst>
            </a:endParaRPr>
          </a:p>
          <a:p>
            <a:pPr lvl="0"/>
            <a:r>
              <a:rPr lang="ar-EG" sz="3200" b="1" i="1" dirty="0" smtClean="0">
                <a:solidFill>
                  <a:srgbClr val="FFC000"/>
                </a:solidFill>
                <a:effectLst>
                  <a:outerShdw blurRad="38100" dist="38100" dir="2700000" algn="tl">
                    <a:srgbClr val="000000">
                      <a:alpha val="43137"/>
                    </a:srgbClr>
                  </a:outerShdw>
                </a:effectLst>
              </a:rPr>
              <a:t>وبينما يتخلى أحمد عن العروسة لصالح أمينة، تطمئنه المعلمة أن بإمكانها أن تطلب من أمينة أن يتناوبا اللعب بالعروسة، وذلك بعد أن تحظى أمينة ببعض الوقت في اللعب معها.</a:t>
            </a:r>
            <a:endParaRPr lang="en-US" sz="3200" i="1" dirty="0" smtClean="0">
              <a:solidFill>
                <a:srgbClr val="FFC0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اكتساب الأطفال تقنيات حل المشكلات</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fontScale="92500" lnSpcReduction="20000"/>
          </a:bodyPr>
          <a:lstStyle/>
          <a:p>
            <a:pPr lvl="0"/>
            <a:r>
              <a:rPr lang="ar-EG" b="1" dirty="0" smtClean="0">
                <a:effectLst>
                  <a:outerShdw blurRad="38100" dist="38100" dir="2700000" algn="tl">
                    <a:srgbClr val="000000">
                      <a:alpha val="43137"/>
                    </a:srgbClr>
                  </a:outerShdw>
                </a:effectLst>
              </a:rPr>
              <a:t>يجب إتاحة مواد كفاية أمام الأطفال، مما يمكنهم من الاعتماد على أنفسهم – وليس على معلميهم – في الحصول على هذه المواد</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يجب وضع إشارات واضحة على الأرفف، مما يتيح الفرصة أمام الأطفال لإعادة هذه المواد إلى الأرفف بعد استخدامها</a:t>
            </a:r>
            <a:endParaRPr lang="en-US"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20000"/>
          </a:bodyPr>
          <a:lstStyle/>
          <a:p>
            <a:r>
              <a:rPr lang="ar-SA" b="1" dirty="0" smtClean="0">
                <a:effectLst>
                  <a:outerShdw blurRad="38100" dist="38100" dir="2700000" algn="tl">
                    <a:srgbClr val="000000">
                      <a:alpha val="43137"/>
                    </a:srgbClr>
                  </a:outerShdw>
                </a:effectLst>
              </a:rPr>
              <a:t>من خلال الموقف التعليمي السابق يتضح :-</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عندما تبادر المعلمة باستخدام هذا الدور كوسيط بشكل مستمر وعادل في كافة المواقف، يتمكن الأطفال من إجادة التعامل مع مشكلاتهم.</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عندما تبدي المعلمة احتراماً نحو مشاعر الأطفال، يتمكن الطفل من التجاوب مع هذا الاحترام، عن طريق تقديم المساعدة والتعاون وضبط الذات.</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يجب تزويد الأطفال بخيارات مختلفة، وإتاحة الفرصة أمامهم لاتخاذ قرارات</a:t>
            </a:r>
            <a:endParaRPr lang="en-US"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 calcmode="lin" valueType="num">
                                      <p:cBhvr>
                                        <p:cTn id="36"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0" end="0"/>
                                            </p:txEl>
                                          </p:spTgt>
                                        </p:tgtEl>
                                      </p:cBhvr>
                                    </p:animEffect>
                                  </p:childTnLst>
                                </p:cTn>
                              </p:par>
                              <p:par>
                                <p:cTn id="39" presetID="29" presetClass="entr" presetSubtype="0" fill="hold" nodeType="with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42"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ما الواجب مراعاته عندما نساعد الأطفال على حل مشكلاتهم</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fontScale="92500" lnSpcReduction="10000"/>
          </a:bodyPr>
          <a:lstStyle/>
          <a:p>
            <a:pPr lvl="0"/>
            <a:r>
              <a:rPr lang="ar-EG" b="1" dirty="0" smtClean="0">
                <a:effectLst>
                  <a:outerShdw blurRad="38100" dist="38100" dir="2700000" algn="tl">
                    <a:srgbClr val="000000">
                      <a:alpha val="43137"/>
                    </a:srgbClr>
                  </a:outerShdw>
                </a:effectLst>
              </a:rPr>
              <a:t>يجب أن يتفاعل الكبار والبالغون مع الأطفال من منظورهم الشخصي ونزولاً إلى مستواهم</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يجب المناداة على الأطفال باستخدام أسمائهم</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يجب التركيز على الطفل أثناء التحدث إليه</a:t>
            </a:r>
            <a:endParaRPr lang="en-US"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10000"/>
          </a:bodyPr>
          <a:lstStyle/>
          <a:p>
            <a:pPr lvl="0"/>
            <a:r>
              <a:rPr lang="ar-EG" b="1" dirty="0" smtClean="0">
                <a:effectLst>
                  <a:outerShdw blurRad="38100" dist="38100" dir="2700000" algn="tl">
                    <a:srgbClr val="000000">
                      <a:alpha val="43137"/>
                    </a:srgbClr>
                  </a:outerShdw>
                </a:effectLst>
              </a:rPr>
              <a:t>يجب مطالبة الأطفال المعنيين بالخلاف التحلي ببعض الهدوء، وتوجيه انتباههم إلى المشكلة</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تتيح المعلمة الفرصة أمام كل طفل إلى طرح وجهة نظره في المشكلة، وذلك دون مقاطعة الأطراف الأخرى إياه</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يتطلب الأمر من الكبار والبالغين استيضاح ما بدأه الأطفال</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يجب تشجيع الأطفال على تبادل الحديث والتفاوض للتوصل إلى حل يناسب كافة الأطراف</a:t>
            </a:r>
            <a:endParaRPr lang="en-US"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 calcmode="lin" valueType="num">
                                      <p:cBhvr>
                                        <p:cTn id="36"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0" end="0"/>
                                            </p:txEl>
                                          </p:spTgt>
                                        </p:tgtEl>
                                      </p:cBhvr>
                                    </p:animEffect>
                                  </p:childTnLst>
                                </p:cTn>
                              </p:par>
                              <p:par>
                                <p:cTn id="39" presetID="29" presetClass="entr" presetSubtype="0" fill="hold" nodeType="with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42"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
                                            <p:txEl>
                                              <p:pRg st="1" end="1"/>
                                            </p:txEl>
                                          </p:spTgt>
                                        </p:tgtEl>
                                      </p:cBhvr>
                                    </p:animEffect>
                                  </p:childTnLst>
                                </p:cTn>
                              </p:par>
                              <p:par>
                                <p:cTn id="44" presetID="29" presetClass="entr" presetSubtype="0" fill="hold" nodeType="with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 calcmode="lin" valueType="num">
                                      <p:cBhvr>
                                        <p:cTn id="46"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47"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النتائج المترتبة علي هذه التقنية</a:t>
            </a:r>
            <a:r>
              <a:rPr lang="en-US" dirty="0" smtClean="0"/>
              <a:t/>
            </a:r>
            <a:br>
              <a:rPr lang="en-US" dirty="0" smtClean="0"/>
            </a:br>
            <a:endParaRPr lang="ar-EG" dirty="0"/>
          </a:p>
        </p:txBody>
      </p:sp>
      <p:sp>
        <p:nvSpPr>
          <p:cNvPr id="3" name="عنصر نائب للمحتوى 2"/>
          <p:cNvSpPr>
            <a:spLocks noGrp="1"/>
          </p:cNvSpPr>
          <p:nvPr>
            <p:ph sz="half" idx="1"/>
          </p:nvPr>
        </p:nvSpPr>
        <p:spPr/>
        <p:txBody>
          <a:bodyPr>
            <a:normAutofit lnSpcReduction="10000"/>
          </a:bodyPr>
          <a:lstStyle/>
          <a:p>
            <a:pPr lvl="0"/>
            <a:r>
              <a:rPr lang="ar-EG" b="1" dirty="0" smtClean="0">
                <a:effectLst>
                  <a:outerShdw blurRad="38100" dist="38100" dir="2700000" algn="tl">
                    <a:srgbClr val="000000">
                      <a:alpha val="43137"/>
                    </a:srgbClr>
                  </a:outerShdw>
                </a:effectLst>
              </a:rPr>
              <a:t>الطفلة التي تواصل إحداث ضجة أثناء سرد القصة، يمكن تخييرها بين أمرين: إما أن تجلسي بهدوء على السجادة معنا، أو بإمكانك العودة إلى مكانك على الطاولة.</a:t>
            </a:r>
            <a:endParaRPr lang="en-US" dirty="0" smtClean="0">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lnSpcReduction="10000"/>
          </a:bodyPr>
          <a:lstStyle/>
          <a:p>
            <a:pPr lvl="0"/>
            <a:r>
              <a:rPr lang="ar-EG" b="1" dirty="0" smtClean="0">
                <a:effectLst>
                  <a:outerShdw blurRad="38100" dist="38100" dir="2700000" algn="tl">
                    <a:srgbClr val="000000">
                      <a:alpha val="43137"/>
                    </a:srgbClr>
                  </a:outerShdw>
                </a:effectLst>
              </a:rPr>
              <a:t>نتائج طبيعية: عندما يسكب الطفل بعض الماء أو يلقي بعض الرمال على الأرضية، فبإمكانه تنظيفها. وعندما تضع الطفلة بعض الأدوات على السجادة، يمكنها أن تساعد في إرجاعها إلى مكانها بعد الانتهاء من استخدامها.</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نتائج منطقية: فالطفل الذي يواصل إزعاج أصدقائه أثناء اللعب داخل صندوق الرمال، يمكن مطالبته بالكف عن اللعب.</a:t>
            </a:r>
            <a:endParaRPr lang="en-US"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 calcmode="lin" valueType="num">
                                      <p:cBhvr>
                                        <p:cTn id="26"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r>
              <a:rPr lang="ar-SA" cap="small" dirty="0" smtClean="0"/>
              <a:t>نشاط رقم (  10 )</a:t>
            </a:r>
            <a:r>
              <a:rPr lang="en-US" dirty="0" smtClean="0"/>
              <a:t/>
            </a:r>
            <a:br>
              <a:rPr lang="en-US" dirty="0" smtClean="0"/>
            </a:br>
            <a:r>
              <a:rPr lang="ar-EG" cap="small" dirty="0" smtClean="0"/>
              <a:t>                                                     </a:t>
            </a:r>
            <a:r>
              <a:rPr lang="ar-SA" cap="small" dirty="0" smtClean="0"/>
              <a:t>المعلمة كمخطط </a:t>
            </a:r>
            <a:endParaRPr lang="ar-EG" dirty="0"/>
          </a:p>
        </p:txBody>
      </p:sp>
      <p:sp>
        <p:nvSpPr>
          <p:cNvPr id="3" name="عنصر نائب للمحتوى 2"/>
          <p:cNvSpPr>
            <a:spLocks noGrp="1"/>
          </p:cNvSpPr>
          <p:nvPr>
            <p:ph idx="1"/>
          </p:nvPr>
        </p:nvSpPr>
        <p:spPr/>
        <p:txBody>
          <a:bodyPr>
            <a:normAutofit lnSpcReduction="10000"/>
          </a:bodyPr>
          <a:lstStyle/>
          <a:p>
            <a:pPr lvl="0"/>
            <a:r>
              <a:rPr lang="ar-EG" b="1" dirty="0" smtClean="0">
                <a:effectLst>
                  <a:outerShdw blurRad="38100" dist="38100" dir="2700000" algn="tl">
                    <a:srgbClr val="000000">
                      <a:alpha val="43137"/>
                    </a:srgbClr>
                  </a:outerShdw>
                </a:effectLst>
              </a:rPr>
              <a:t>يمكن للمعلمة أن تلعب دور المخطط للمنهج كامتداد للعب </a:t>
            </a:r>
            <a:r>
              <a:rPr lang="ar-EG" b="1" dirty="0" err="1" smtClean="0">
                <a:effectLst>
                  <a:outerShdw blurRad="38100" dist="38100" dir="2700000" algn="tl">
                    <a:srgbClr val="000000">
                      <a:alpha val="43137"/>
                    </a:srgbClr>
                  </a:outerShdw>
                </a:effectLst>
              </a:rPr>
              <a:t>الاطفال</a:t>
            </a:r>
            <a:r>
              <a:rPr lang="ar-EG" b="1" dirty="0" smtClean="0">
                <a:effectLst>
                  <a:outerShdw blurRad="38100" dist="38100" dir="2700000" algn="tl">
                    <a:srgbClr val="000000">
                      <a:alpha val="43137"/>
                    </a:srgbClr>
                  </a:outerShdw>
                </a:effectLst>
              </a:rPr>
              <a:t> أو تهيئة المكان للعبة ما لتحقيق </a:t>
            </a:r>
            <a:r>
              <a:rPr lang="ar-EG" b="1" dirty="0" err="1" smtClean="0">
                <a:effectLst>
                  <a:outerShdw blurRad="38100" dist="38100" dir="2700000" algn="tl">
                    <a:srgbClr val="000000">
                      <a:alpha val="43137"/>
                    </a:srgbClr>
                  </a:outerShdw>
                </a:effectLst>
              </a:rPr>
              <a:t>اهداف</a:t>
            </a:r>
            <a:r>
              <a:rPr lang="ar-EG" b="1" dirty="0" smtClean="0">
                <a:effectLst>
                  <a:outerShdw blurRad="38100" dist="38100" dir="2700000" algn="tl">
                    <a:srgbClr val="000000">
                      <a:alpha val="43137"/>
                    </a:srgbClr>
                  </a:outerShdw>
                </a:effectLst>
              </a:rPr>
              <a:t> التعلم ، بمعني أن إعداد المعلمة لمكان اللعب بطريقة معينة وبشكل محدد يساعد في تحقيق ما قامت المعلمة من </a:t>
            </a:r>
            <a:r>
              <a:rPr lang="ar-EG" b="1" dirty="0" err="1" smtClean="0">
                <a:effectLst>
                  <a:outerShdw blurRad="38100" dist="38100" dir="2700000" algn="tl">
                    <a:srgbClr val="000000">
                      <a:alpha val="43137"/>
                    </a:srgbClr>
                  </a:outerShdw>
                </a:effectLst>
              </a:rPr>
              <a:t>تحديدة</a:t>
            </a:r>
            <a:r>
              <a:rPr lang="ar-EG" b="1" dirty="0" smtClean="0">
                <a:effectLst>
                  <a:outerShdw blurRad="38100" dist="38100" dir="2700000" algn="tl">
                    <a:srgbClr val="000000">
                      <a:alpha val="43137"/>
                    </a:srgbClr>
                  </a:outerShdw>
                </a:effectLst>
              </a:rPr>
              <a:t> من أهداف عند وضع تصور قيام الأطفال بهذه اللعبة .</a:t>
            </a:r>
            <a:endParaRPr lang="en-US" dirty="0" smtClean="0">
              <a:effectLst>
                <a:outerShdw blurRad="38100" dist="38100" dir="2700000" algn="tl">
                  <a:srgbClr val="000000">
                    <a:alpha val="43137"/>
                  </a:srgbClr>
                </a:outerShdw>
              </a:effectLst>
            </a:endParaRPr>
          </a:p>
          <a:p>
            <a:pPr lvl="0"/>
            <a:r>
              <a:rPr lang="ar-EG" b="1" dirty="0" smtClean="0">
                <a:effectLst>
                  <a:outerShdw blurRad="38100" dist="38100" dir="2700000" algn="tl">
                    <a:srgbClr val="000000">
                      <a:alpha val="43137"/>
                    </a:srgbClr>
                  </a:outerShdw>
                </a:effectLst>
              </a:rPr>
              <a:t>مع ملاحظة أن محتوى المنهج يمكن أن يكون مخطط من قبل أن تراه المعلمة بشكل ما حسب رؤية واضع محتوى المنهج ولهذا قد ترتبط المعلمة </a:t>
            </a:r>
            <a:r>
              <a:rPr lang="ar-EG" b="1" dirty="0" err="1" smtClean="0">
                <a:effectLst>
                  <a:outerShdw blurRad="38100" dist="38100" dir="2700000" algn="tl">
                    <a:srgbClr val="000000">
                      <a:alpha val="43137"/>
                    </a:srgbClr>
                  </a:outerShdw>
                </a:effectLst>
              </a:rPr>
              <a:t>به</a:t>
            </a:r>
            <a:r>
              <a:rPr lang="ar-EG" b="1" dirty="0" smtClean="0">
                <a:effectLst>
                  <a:outerShdw blurRad="38100" dist="38100" dir="2700000" algn="tl">
                    <a:srgbClr val="000000">
                      <a:alpha val="43137"/>
                    </a:srgbClr>
                  </a:outerShdw>
                </a:effectLst>
              </a:rPr>
              <a:t> كما جاء أو تقوم بتطويره </a:t>
            </a:r>
            <a:r>
              <a:rPr lang="ar-EG" b="1" dirty="0" err="1" smtClean="0">
                <a:effectLst>
                  <a:outerShdw blurRad="38100" dist="38100" dir="2700000" algn="tl">
                    <a:srgbClr val="000000">
                      <a:alpha val="43137"/>
                    </a:srgbClr>
                  </a:outerShdw>
                </a:effectLst>
              </a:rPr>
              <a:t>اثناء</a:t>
            </a:r>
            <a:r>
              <a:rPr lang="ar-EG" b="1" dirty="0" smtClean="0">
                <a:effectLst>
                  <a:outerShdw blurRad="38100" dist="38100" dir="2700000" algn="tl">
                    <a:srgbClr val="000000">
                      <a:alpha val="43137"/>
                    </a:srgbClr>
                  </a:outerShdw>
                </a:effectLst>
              </a:rPr>
              <a:t> اللعب بشكل يحقق الأهداف الموضوعة لأجله ، ومن ناحية أخري يمكن للمعلمة تطوير خططها بناءا علي محتوي المنهج فهذه العملية تحكمها المرونة وقدرة المعلمة علي تطويع ما بين يديها .</a:t>
            </a:r>
            <a:endParaRPr lang="en-US"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a:t>
            </a:r>
            <a:endParaRPr lang="ar-EG" dirty="0"/>
          </a:p>
        </p:txBody>
      </p:sp>
      <p:sp>
        <p:nvSpPr>
          <p:cNvPr id="3" name="عنصر نائب للمحتوى 2"/>
          <p:cNvSpPr>
            <a:spLocks noGrp="1"/>
          </p:cNvSpPr>
          <p:nvPr>
            <p:ph sz="half" idx="1"/>
          </p:nvPr>
        </p:nvSpPr>
        <p:spPr/>
        <p:txBody>
          <a:bodyPr>
            <a:normAutofit fontScale="92500" lnSpcReduction="10000"/>
          </a:bodyPr>
          <a:lstStyle/>
          <a:p>
            <a:r>
              <a:rPr lang="ar-EG" dirty="0" smtClean="0"/>
              <a:t>....</a:t>
            </a:r>
            <a:endParaRPr lang="ar-EG" dirty="0"/>
          </a:p>
        </p:txBody>
      </p:sp>
      <p:sp>
        <p:nvSpPr>
          <p:cNvPr id="4" name="عنصر نائب للمحتوى 3"/>
          <p:cNvSpPr>
            <a:spLocks noGrp="1"/>
          </p:cNvSpPr>
          <p:nvPr>
            <p:ph sz="half" idx="2"/>
          </p:nvPr>
        </p:nvSpPr>
        <p:spPr/>
        <p:txBody>
          <a:bodyPr>
            <a:normAutofit fontScale="92500" lnSpcReduction="10000"/>
          </a:bodyPr>
          <a:lstStyle/>
          <a:p>
            <a:r>
              <a:rPr lang="ar-EG" cap="small" dirty="0" smtClean="0">
                <a:effectLst>
                  <a:outerShdw blurRad="38100" dist="38100" dir="2700000" algn="tl">
                    <a:srgbClr val="000000">
                      <a:alpha val="43137"/>
                    </a:srgbClr>
                  </a:outerShdw>
                </a:effectLst>
              </a:rPr>
              <a:t>ما</a:t>
            </a:r>
            <a:r>
              <a:rPr lang="ar-SA" cap="small" dirty="0" smtClean="0">
                <a:effectLst>
                  <a:outerShdw blurRad="38100" dist="38100" dir="2700000" algn="tl">
                    <a:srgbClr val="000000">
                      <a:alpha val="43137"/>
                    </a:srgbClr>
                  </a:outerShdw>
                </a:effectLst>
              </a:rPr>
              <a:t>أهم النقاط الواردة في العرض السابق </a:t>
            </a:r>
            <a:r>
              <a:rPr lang="ar-EG" cap="small" dirty="0" smtClean="0">
                <a:effectLst>
                  <a:outerShdw blurRad="38100" dist="38100" dir="2700000" algn="tl">
                    <a:srgbClr val="000000">
                      <a:alpha val="43137"/>
                    </a:srgbClr>
                  </a:outerShdw>
                </a:effectLst>
              </a:rPr>
              <a:t>؟</a:t>
            </a:r>
          </a:p>
          <a:p>
            <a:pPr lvl="0"/>
            <a:r>
              <a:rPr lang="ar-EG" cap="small" dirty="0" smtClean="0">
                <a:effectLst>
                  <a:outerShdw blurRad="38100" dist="38100" dir="2700000" algn="tl">
                    <a:srgbClr val="000000">
                      <a:alpha val="43137"/>
                    </a:srgbClr>
                  </a:outerShdw>
                </a:effectLst>
              </a:rPr>
              <a:t>قم </a:t>
            </a:r>
            <a:r>
              <a:rPr lang="ar-SA" cap="small" dirty="0" smtClean="0">
                <a:effectLst>
                  <a:outerShdw blurRad="38100" dist="38100" dir="2700000" algn="tl">
                    <a:srgbClr val="000000">
                      <a:alpha val="43137"/>
                    </a:srgbClr>
                  </a:outerShdw>
                </a:effectLst>
              </a:rPr>
              <a:t>بالتخطيط لموقف داخل الروضة في ضوء ما جاء في هذا العرض .</a:t>
            </a:r>
            <a:r>
              <a:rPr lang="ar-EG" cap="small" dirty="0" smtClean="0">
                <a:effectLst>
                  <a:outerShdw blurRad="38100" dist="38100" dir="2700000" algn="tl">
                    <a:srgbClr val="000000">
                      <a:alpha val="43137"/>
                    </a:srgbClr>
                  </a:outerShdw>
                </a:effectLst>
              </a:rPr>
              <a:t>؟</a:t>
            </a:r>
            <a:r>
              <a:rPr lang="ar-SA" cap="small" dirty="0" smtClean="0">
                <a:effectLst>
                  <a:outerShdw blurRad="38100" dist="38100" dir="2700000" algn="tl">
                    <a:srgbClr val="000000">
                      <a:alpha val="43137"/>
                    </a:srgbClr>
                  </a:outerShdw>
                </a:effectLst>
              </a:rPr>
              <a:t> </a:t>
            </a:r>
            <a:endParaRPr lang="ar-EG" cap="small" dirty="0" smtClean="0">
              <a:effectLst>
                <a:outerShdw blurRad="38100" dist="38100" dir="2700000" algn="tl">
                  <a:srgbClr val="000000">
                    <a:alpha val="43137"/>
                  </a:srgbClr>
                </a:outerShdw>
              </a:effectLst>
            </a:endParaRPr>
          </a:p>
          <a:p>
            <a:pPr lvl="0"/>
            <a:r>
              <a:rPr lang="ar-SA" cap="small" dirty="0" smtClean="0">
                <a:effectLst>
                  <a:outerShdw blurRad="38100" dist="38100" dir="2700000" algn="tl">
                    <a:srgbClr val="000000">
                      <a:alpha val="43137"/>
                    </a:srgbClr>
                  </a:outerShdw>
                </a:effectLst>
              </a:rPr>
              <a:t>عرض نتائج </a:t>
            </a:r>
            <a:r>
              <a:rPr lang="ar-EG" cap="small" dirty="0" smtClean="0">
                <a:effectLst>
                  <a:outerShdw blurRad="38100" dist="38100" dir="2700000" algn="tl">
                    <a:srgbClr val="000000">
                      <a:alpha val="43137"/>
                    </a:srgbClr>
                  </a:outerShdw>
                </a:effectLst>
              </a:rPr>
              <a:t> كل مجموعه </a:t>
            </a:r>
            <a:r>
              <a:rPr lang="ar-EG" cap="small" dirty="0" err="1" smtClean="0">
                <a:effectLst>
                  <a:outerShdw blurRad="38100" dist="38100" dir="2700000" algn="tl">
                    <a:srgbClr val="000000">
                      <a:alpha val="43137"/>
                    </a:srgbClr>
                  </a:outerShdw>
                </a:effectLst>
              </a:rPr>
              <a:t>ل</a:t>
            </a:r>
            <a:r>
              <a:rPr lang="ar-SA" cap="small" dirty="0" smtClean="0">
                <a:effectLst>
                  <a:outerShdw blurRad="38100" dist="38100" dir="2700000" algn="tl">
                    <a:srgbClr val="000000">
                      <a:alpha val="43137"/>
                    </a:srgbClr>
                  </a:outerShdw>
                </a:effectLst>
              </a:rPr>
              <a:t>عملها علي باقي المجموعات </a:t>
            </a:r>
            <a:r>
              <a:rPr lang="ar-EG" cap="small" dirty="0" smtClean="0">
                <a:effectLst>
                  <a:outerShdw blurRad="38100" dist="38100" dir="2700000" algn="tl">
                    <a:srgbClr val="000000">
                      <a:alpha val="43137"/>
                    </a:srgbClr>
                  </a:outerShdw>
                </a:effectLst>
              </a:rPr>
              <a:t>.</a:t>
            </a:r>
          </a:p>
          <a:p>
            <a:pPr lvl="0"/>
            <a:endParaRPr lang="ar-EG" cap="small" dirty="0" smtClean="0">
              <a:effectLst>
                <a:outerShdw blurRad="38100" dist="38100" dir="2700000" algn="tl">
                  <a:srgbClr val="000000">
                    <a:alpha val="43137"/>
                  </a:srgbClr>
                </a:outerShdw>
              </a:effectLst>
            </a:endParaRPr>
          </a:p>
          <a:p>
            <a:r>
              <a:rPr lang="ar-EG" cap="small" dirty="0" smtClean="0">
                <a:effectLst>
                  <a:outerShdw blurRad="38100" dist="38100" dir="2700000" algn="tl">
                    <a:srgbClr val="000000">
                      <a:alpha val="43137"/>
                    </a:srgbClr>
                  </a:outerShdw>
                </a:effectLst>
              </a:rPr>
              <a:t>تحديد</a:t>
            </a:r>
            <a:r>
              <a:rPr lang="ar-SA" cap="small" dirty="0" smtClean="0">
                <a:effectLst>
                  <a:outerShdw blurRad="38100" dist="38100" dir="2700000" algn="tl">
                    <a:srgbClr val="000000">
                      <a:alpha val="43137"/>
                    </a:srgbClr>
                  </a:outerShdw>
                </a:effectLst>
              </a:rPr>
              <a:t> أهم </a:t>
            </a:r>
            <a:r>
              <a:rPr lang="ar-SA" cap="small" dirty="0" err="1" smtClean="0">
                <a:effectLst>
                  <a:outerShdw blurRad="38100" dist="38100" dir="2700000" algn="tl">
                    <a:srgbClr val="000000">
                      <a:alpha val="43137"/>
                    </a:srgbClr>
                  </a:outerShdw>
                </a:effectLst>
              </a:rPr>
              <a:t>الأيجابيات</a:t>
            </a:r>
            <a:r>
              <a:rPr lang="ar-SA" cap="small" dirty="0" smtClean="0">
                <a:effectLst>
                  <a:outerShdw blurRad="38100" dist="38100" dir="2700000" algn="tl">
                    <a:srgbClr val="000000">
                      <a:alpha val="43137"/>
                    </a:srgbClr>
                  </a:outerShdw>
                </a:effectLst>
              </a:rPr>
              <a:t> التي تم تقديمها في هذه العروض والتحديات التي واجهت هذه العروض .</a:t>
            </a:r>
            <a:endParaRPr lang="en-US" dirty="0" smtClean="0">
              <a:effectLst>
                <a:outerShdw blurRad="38100" dist="38100" dir="2700000" algn="tl">
                  <a:srgbClr val="000000">
                    <a:alpha val="43137"/>
                  </a:srgbClr>
                </a:outerShdw>
              </a:effectLst>
            </a:endParaRPr>
          </a:p>
          <a:p>
            <a:pPr lvl="0"/>
            <a:endParaRPr lang="en-US" dirty="0" smtClean="0"/>
          </a:p>
          <a:p>
            <a:endParaRPr lang="ar-EG" dirty="0"/>
          </a:p>
        </p:txBody>
      </p:sp>
      <p:sp>
        <p:nvSpPr>
          <p:cNvPr id="5" name="تمرير أفقي 4"/>
          <p:cNvSpPr/>
          <p:nvPr/>
        </p:nvSpPr>
        <p:spPr>
          <a:xfrm>
            <a:off x="500034" y="1571612"/>
            <a:ext cx="4000528" cy="457203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t>---------------------------------------------------------------------------------------------------------------------------------------------------------------------------------------------------------------------------------------------------------------------------------------------------------------------------------------------------------------------------------------------------------------------------------------------------------------------------------------------------------------------------------------</a:t>
            </a: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1000" fill="hold"/>
                                        <p:tgtEl>
                                          <p:spTgt spid="4">
                                            <p:txEl>
                                              <p:pRg st="4" end="4"/>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ppt_x</p:attrName>
                                        </p:attrNameLst>
                                      </p:cBhvr>
                                      <p:tavLst>
                                        <p:tav tm="0">
                                          <p:val>
                                            <p:strVal val="#ppt_x-.2"/>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p:cTn id="43"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44"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r>
              <a:rPr lang="ar-SA" dirty="0" smtClean="0"/>
              <a:t>نشاط رقم ( 11 )</a:t>
            </a:r>
            <a:r>
              <a:rPr lang="en-US" dirty="0" smtClean="0"/>
              <a:t/>
            </a:r>
            <a:br>
              <a:rPr lang="en-US" dirty="0" smtClean="0"/>
            </a:br>
            <a:r>
              <a:rPr lang="ar-EG" dirty="0" smtClean="0"/>
              <a:t>                                        </a:t>
            </a:r>
            <a:r>
              <a:rPr lang="ar-SA" dirty="0" smtClean="0"/>
              <a:t>دور المعلمة ككاتب نص </a:t>
            </a:r>
            <a:endParaRPr lang="ar-EG" dirty="0"/>
          </a:p>
        </p:txBody>
      </p:sp>
      <p:sp>
        <p:nvSpPr>
          <p:cNvPr id="3" name="عنصر نائب للمحتوى 2"/>
          <p:cNvSpPr>
            <a:spLocks noGrp="1"/>
          </p:cNvSpPr>
          <p:nvPr>
            <p:ph sz="half" idx="1"/>
          </p:nvPr>
        </p:nvSpPr>
        <p:spPr>
          <a:xfrm>
            <a:off x="457200" y="2000240"/>
            <a:ext cx="4038600" cy="4643470"/>
          </a:xfrm>
        </p:spPr>
        <p:txBody>
          <a:bodyPr/>
          <a:lstStyle/>
          <a:p>
            <a:r>
              <a:rPr lang="ar-EG" dirty="0" smtClean="0"/>
              <a:t>................</a:t>
            </a:r>
            <a:endParaRPr lang="ar-EG" dirty="0"/>
          </a:p>
        </p:txBody>
      </p:sp>
      <p:sp>
        <p:nvSpPr>
          <p:cNvPr id="4" name="عنصر نائب للمحتوى 3"/>
          <p:cNvSpPr>
            <a:spLocks noGrp="1"/>
          </p:cNvSpPr>
          <p:nvPr>
            <p:ph sz="half" idx="2"/>
          </p:nvPr>
        </p:nvSpPr>
        <p:spPr>
          <a:xfrm>
            <a:off x="4648200" y="2000240"/>
            <a:ext cx="4038600" cy="4125923"/>
          </a:xfrm>
        </p:spPr>
        <p:txBody>
          <a:bodyPr>
            <a:normAutofit/>
          </a:bodyPr>
          <a:lstStyle/>
          <a:p>
            <a:r>
              <a:rPr lang="ar-SA" sz="3200" b="1" i="1" dirty="0" smtClean="0">
                <a:solidFill>
                  <a:srgbClr val="FFC000"/>
                </a:solidFill>
                <a:effectLst>
                  <a:outerShdw blurRad="38100" dist="38100" dir="2700000" algn="tl">
                    <a:srgbClr val="000000">
                      <a:alpha val="43137"/>
                    </a:srgbClr>
                  </a:outerShdw>
                </a:effectLst>
              </a:rPr>
              <a:t>( ما الأشكال التي تقوموا من خلالها بتعليم الأطفال </a:t>
            </a:r>
            <a:r>
              <a:rPr lang="ar-SA" sz="3200" b="1" i="1" dirty="0" err="1" smtClean="0">
                <a:solidFill>
                  <a:srgbClr val="FFC000"/>
                </a:solidFill>
                <a:effectLst>
                  <a:outerShdw blurRad="38100" dist="38100" dir="2700000" algn="tl">
                    <a:srgbClr val="000000">
                      <a:alpha val="43137"/>
                    </a:srgbClr>
                  </a:outerShdw>
                </a:effectLst>
              </a:rPr>
              <a:t>الإستعداد</a:t>
            </a:r>
            <a:r>
              <a:rPr lang="ar-SA" sz="3200" b="1" i="1" dirty="0" smtClean="0">
                <a:solidFill>
                  <a:srgbClr val="FFC000"/>
                </a:solidFill>
                <a:effectLst>
                  <a:outerShdw blurRad="38100" dist="38100" dir="2700000" algn="tl">
                    <a:srgbClr val="000000">
                      <a:alpha val="43137"/>
                    </a:srgbClr>
                  </a:outerShdw>
                </a:effectLst>
              </a:rPr>
              <a:t> للقراءة والكتابة </a:t>
            </a:r>
            <a:r>
              <a:rPr lang="ar-EG" sz="3200" b="1" i="1" dirty="0" smtClean="0">
                <a:solidFill>
                  <a:srgbClr val="FFC000"/>
                </a:solidFill>
                <a:effectLst>
                  <a:outerShdw blurRad="38100" dist="38100" dir="2700000" algn="tl">
                    <a:srgbClr val="000000">
                      <a:alpha val="43137"/>
                    </a:srgbClr>
                  </a:outerShdw>
                </a:effectLst>
              </a:rPr>
              <a:t>؟</a:t>
            </a:r>
            <a:endParaRPr lang="ar-EG" sz="3200" b="1" i="1" dirty="0">
              <a:solidFill>
                <a:srgbClr val="FFC000"/>
              </a:solidFill>
              <a:effectLst>
                <a:outerShdw blurRad="38100" dist="38100" dir="2700000" algn="tl">
                  <a:srgbClr val="000000">
                    <a:alpha val="43137"/>
                  </a:srgbClr>
                </a:outerShdw>
              </a:effectLst>
            </a:endParaRPr>
          </a:p>
        </p:txBody>
      </p:sp>
      <p:sp>
        <p:nvSpPr>
          <p:cNvPr id="5" name="تمرير أفقي 4"/>
          <p:cNvSpPr/>
          <p:nvPr/>
        </p:nvSpPr>
        <p:spPr>
          <a:xfrm>
            <a:off x="500034" y="2357430"/>
            <a:ext cx="4000528" cy="378621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t>----------------------------------------------------------------------------------------------------------------------------------------------------------------------------------------------------------------------------------------------------------------------------------------------------------------------------------------------------------------------------------------------------------------------------------------------------------</a:t>
            </a: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Scale>
                                      <p:cBhvr>
                                        <p:cTn id="14"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0" end="0"/>
                                            </p:txEl>
                                          </p:spTgt>
                                        </p:tgtEl>
                                        <p:attrNameLst>
                                          <p:attrName>ppt_x</p:attrName>
                                          <p:attrName>ppt_y</p:attrName>
                                        </p:attrNameLst>
                                      </p:cBhvr>
                                    </p:animMotion>
                                    <p:animEffect transition="in" filter="fade">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 calcmode="lin" valueType="num">
                                      <p:cBhvr>
                                        <p:cTn id="28"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تابع..........</a:t>
            </a:r>
            <a:endParaRPr lang="ar-EG" dirty="0"/>
          </a:p>
        </p:txBody>
      </p:sp>
      <p:sp>
        <p:nvSpPr>
          <p:cNvPr id="3" name="عنصر نائب للمحتوى 2"/>
          <p:cNvSpPr>
            <a:spLocks noGrp="1"/>
          </p:cNvSpPr>
          <p:nvPr>
            <p:ph sz="half" idx="1"/>
          </p:nvPr>
        </p:nvSpPr>
        <p:spPr/>
        <p:txBody>
          <a:bodyPr>
            <a:normAutofit fontScale="92500" lnSpcReduction="10000"/>
          </a:bodyPr>
          <a:lstStyle/>
          <a:p>
            <a:pPr lvl="0"/>
            <a:r>
              <a:rPr lang="ar-SA" sz="2800" b="1" i="1" dirty="0" smtClean="0">
                <a:solidFill>
                  <a:srgbClr val="FFC000"/>
                </a:solidFill>
                <a:effectLst>
                  <a:outerShdw blurRad="38100" dist="38100" dir="2700000" algn="tl">
                    <a:srgbClr val="000000">
                      <a:alpha val="43137"/>
                    </a:srgbClr>
                  </a:outerShdw>
                </a:effectLst>
              </a:rPr>
              <a:t>صمم </a:t>
            </a:r>
            <a:r>
              <a:rPr lang="ar-SA" sz="2800" b="1" i="1" dirty="0" smtClean="0">
                <a:solidFill>
                  <a:srgbClr val="FFC000"/>
                </a:solidFill>
                <a:effectLst>
                  <a:outerShdw blurRad="38100" dist="38100" dir="2700000" algn="tl">
                    <a:srgbClr val="000000">
                      <a:alpha val="43137"/>
                    </a:srgbClr>
                  </a:outerShdw>
                </a:effectLst>
              </a:rPr>
              <a:t>لعبة يتم من خلالها تعليم الأطفال القراءة والكتابة </a:t>
            </a:r>
            <a:r>
              <a:rPr lang="ar-SA" sz="2800" b="1" i="1" dirty="0" smtClean="0">
                <a:solidFill>
                  <a:srgbClr val="FFC000"/>
                </a:solidFill>
                <a:effectLst>
                  <a:outerShdw blurRad="38100" dist="38100" dir="2700000" algn="tl">
                    <a:srgbClr val="000000">
                      <a:alpha val="43137"/>
                    </a:srgbClr>
                  </a:outerShdw>
                </a:effectLst>
              </a:rPr>
              <a:t>.مع </a:t>
            </a:r>
            <a:r>
              <a:rPr lang="ar-SA" sz="2800" b="1" i="1" dirty="0" smtClean="0">
                <a:solidFill>
                  <a:srgbClr val="FFC000"/>
                </a:solidFill>
                <a:effectLst>
                  <a:outerShdw blurRad="38100" dist="38100" dir="2700000" algn="tl">
                    <a:srgbClr val="000000">
                      <a:alpha val="43137"/>
                    </a:srgbClr>
                  </a:outerShdw>
                </a:effectLst>
              </a:rPr>
              <a:t>مراعاة النقاط التالية :</a:t>
            </a:r>
            <a:endParaRPr lang="en-US" sz="20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تحديد المجال ( لغوي – رياضي ..... )</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تحديد الهدف </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مواصفات اللعبة </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قوانين اللعبة </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ادوار </a:t>
            </a:r>
            <a:r>
              <a:rPr lang="ar-SA" b="1" i="1" dirty="0" err="1" smtClean="0">
                <a:solidFill>
                  <a:srgbClr val="FFC000"/>
                </a:solidFill>
                <a:effectLst>
                  <a:outerShdw blurRad="38100" dist="38100" dir="2700000" algn="tl">
                    <a:srgbClr val="000000">
                      <a:alpha val="43137"/>
                    </a:srgbClr>
                  </a:outerShdw>
                </a:effectLst>
              </a:rPr>
              <a:t>الاطفال</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مكان اللعبة </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الوقت المحدد</a:t>
            </a:r>
            <a:endParaRPr lang="en-US" sz="1800" b="1" i="1" dirty="0" smtClean="0">
              <a:solidFill>
                <a:srgbClr val="FFC000"/>
              </a:solidFill>
              <a:effectLst>
                <a:outerShdw blurRad="38100" dist="38100" dir="2700000" algn="tl">
                  <a:srgbClr val="000000">
                    <a:alpha val="43137"/>
                  </a:srgbClr>
                </a:outerShdw>
              </a:effectLst>
            </a:endParaRPr>
          </a:p>
          <a:p>
            <a:pPr lvl="1"/>
            <a:r>
              <a:rPr lang="ar-SA" b="1" i="1" dirty="0" smtClean="0">
                <a:solidFill>
                  <a:srgbClr val="FFC000"/>
                </a:solidFill>
                <a:effectLst>
                  <a:outerShdw blurRad="38100" dist="38100" dir="2700000" algn="tl">
                    <a:srgbClr val="000000">
                      <a:alpha val="43137"/>
                    </a:srgbClr>
                  </a:outerShdw>
                </a:effectLst>
              </a:rPr>
              <a:t>تقييم اللعبة </a:t>
            </a:r>
            <a:endParaRPr lang="en-US" sz="1800" b="1" i="1" dirty="0" smtClean="0">
              <a:solidFill>
                <a:srgbClr val="FFC000"/>
              </a:solidFill>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10000"/>
          </a:bodyPr>
          <a:lstStyle/>
          <a:p>
            <a:r>
              <a:rPr lang="ar-SA" sz="3900" b="1" i="1" dirty="0" smtClean="0">
                <a:effectLst>
                  <a:outerShdw blurRad="38100" dist="38100" dir="2700000" algn="tl">
                    <a:srgbClr val="000000">
                      <a:alpha val="43137"/>
                    </a:srgbClr>
                  </a:outerShdw>
                </a:effectLst>
              </a:rPr>
              <a:t>( هل يمكن </a:t>
            </a:r>
            <a:r>
              <a:rPr lang="ar-SA" sz="3900" b="1" i="1" dirty="0" smtClean="0">
                <a:effectLst>
                  <a:outerShdw blurRad="38100" dist="38100" dir="2700000" algn="tl">
                    <a:srgbClr val="000000">
                      <a:alpha val="43137"/>
                    </a:srgbClr>
                  </a:outerShdw>
                </a:effectLst>
              </a:rPr>
              <a:t>تعليم </a:t>
            </a:r>
            <a:r>
              <a:rPr lang="ar-SA" sz="3900" b="1" i="1" dirty="0" smtClean="0">
                <a:effectLst>
                  <a:outerShdw blurRad="38100" dist="38100" dir="2700000" algn="tl">
                    <a:srgbClr val="000000">
                      <a:alpha val="43137"/>
                    </a:srgbClr>
                  </a:outerShdw>
                </a:effectLst>
              </a:rPr>
              <a:t>الأطفال القراءة والكتابة من خلال اللعب ؟ ) </a:t>
            </a:r>
            <a:endParaRPr lang="en-US" sz="3900" b="1" i="1" dirty="0" smtClean="0">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800" decel="100000"/>
                                        <p:tgtEl>
                                          <p:spTgt spid="4">
                                            <p:txEl>
                                              <p:pRg st="0" end="0"/>
                                            </p:txEl>
                                          </p:spTgt>
                                        </p:tgtEl>
                                      </p:cBhvr>
                                    </p:animEffect>
                                    <p:anim calcmode="lin" valueType="num">
                                      <p:cBhvr>
                                        <p:cTn id="15"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6"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17"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0" end="0"/>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3">
                                            <p:txEl>
                                              <p:pRg st="1" end="1"/>
                                            </p:txEl>
                                          </p:spTgt>
                                        </p:tgtEl>
                                      </p:cBhvr>
                                    </p:animEffect>
                                  </p:childTnLst>
                                </p:cTn>
                              </p:par>
                              <p:par>
                                <p:cTn id="32" presetID="29" presetClass="entr" presetSubtype="0" fill="hold"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3">
                                            <p:txEl>
                                              <p:pRg st="2" end="2"/>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3" end="3"/>
                                            </p:txEl>
                                          </p:spTgt>
                                        </p:tgtEl>
                                      </p:cBhvr>
                                    </p:animEffect>
                                  </p:childTnLst>
                                </p:cTn>
                              </p:par>
                              <p:par>
                                <p:cTn id="42" presetID="29" presetClass="entr" presetSubtype="0"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 calcmode="lin" valueType="num">
                                      <p:cBhvr>
                                        <p:cTn id="44"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3">
                                            <p:txEl>
                                              <p:pRg st="4" end="4"/>
                                            </p:txEl>
                                          </p:spTgt>
                                        </p:tgtEl>
                                      </p:cBhvr>
                                    </p:animEffect>
                                  </p:childTnLst>
                                </p:cTn>
                              </p:par>
                              <p:par>
                                <p:cTn id="47" presetID="29" presetClass="entr" presetSubtype="0" fill="hold" nodeType="with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
                                            <p:txEl>
                                              <p:pRg st="5" end="5"/>
                                            </p:txEl>
                                          </p:spTgt>
                                        </p:tgtEl>
                                      </p:cBhvr>
                                    </p:animEffect>
                                  </p:childTnLst>
                                </p:cTn>
                              </p:par>
                              <p:par>
                                <p:cTn id="52" presetID="29" presetClass="entr" presetSubtype="0" fill="hold" nodeType="with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5"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6" dur="1000"/>
                                        <p:tgtEl>
                                          <p:spTgt spid="3">
                                            <p:txEl>
                                              <p:pRg st="6" end="6"/>
                                            </p:txEl>
                                          </p:spTgt>
                                        </p:tgtEl>
                                      </p:cBhvr>
                                    </p:animEffect>
                                  </p:childTnLst>
                                </p:cTn>
                              </p:par>
                              <p:par>
                                <p:cTn id="57" presetID="29" presetClass="entr" presetSubtype="0" fill="hold" nodeType="with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p:cTn id="59"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60"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61" dur="1000"/>
                                        <p:tgtEl>
                                          <p:spTgt spid="3">
                                            <p:txEl>
                                              <p:pRg st="7" end="7"/>
                                            </p:txEl>
                                          </p:spTgt>
                                        </p:tgtEl>
                                      </p:cBhvr>
                                    </p:animEffect>
                                  </p:childTnLst>
                                </p:cTn>
                              </p:par>
                              <p:par>
                                <p:cTn id="62" presetID="29" presetClass="entr" presetSubtype="0" fill="hold" nodeType="withEffect">
                                  <p:stCondLst>
                                    <p:cond delay="0"/>
                                  </p:stCondLst>
                                  <p:childTnLst>
                                    <p:set>
                                      <p:cBhvr>
                                        <p:cTn id="63" dur="1" fill="hold">
                                          <p:stCondLst>
                                            <p:cond delay="0"/>
                                          </p:stCondLst>
                                        </p:cTn>
                                        <p:tgtEl>
                                          <p:spTgt spid="3">
                                            <p:txEl>
                                              <p:pRg st="8" end="8"/>
                                            </p:txEl>
                                          </p:spTgt>
                                        </p:tgtEl>
                                        <p:attrNameLst>
                                          <p:attrName>style.visibility</p:attrName>
                                        </p:attrNameLst>
                                      </p:cBhvr>
                                      <p:to>
                                        <p:strVal val="visible"/>
                                      </p:to>
                                    </p:set>
                                    <p:anim calcmode="lin" valueType="num">
                                      <p:cBhvr>
                                        <p:cTn id="64"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6"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357166"/>
            <a:ext cx="5486400" cy="928694"/>
          </a:xfrm>
        </p:spPr>
        <p:txBody>
          <a:bodyPr>
            <a:normAutofit/>
          </a:bodyPr>
          <a:lstStyle/>
          <a:p>
            <a:r>
              <a:rPr lang="ar-SA" sz="2800" dirty="0" smtClean="0"/>
              <a:t>عرض </a:t>
            </a:r>
            <a:r>
              <a:rPr lang="ar-SA" sz="2800" dirty="0" smtClean="0"/>
              <a:t>نتائج </a:t>
            </a:r>
            <a:r>
              <a:rPr lang="ar-EG" sz="2800" dirty="0" err="1" smtClean="0"/>
              <a:t>ال</a:t>
            </a:r>
            <a:r>
              <a:rPr lang="ar-SA" sz="2800" dirty="0" smtClean="0"/>
              <a:t>عمل </a:t>
            </a:r>
            <a:r>
              <a:rPr lang="ar-SA" sz="2800" dirty="0" smtClean="0"/>
              <a:t>علي المجموعات </a:t>
            </a:r>
            <a:r>
              <a:rPr lang="ar-SA" sz="2800" dirty="0" err="1" smtClean="0"/>
              <a:t>الأخري</a:t>
            </a:r>
            <a:r>
              <a:rPr lang="ar-SA" sz="2800" dirty="0" smtClean="0"/>
              <a:t> </a:t>
            </a:r>
            <a:endParaRPr lang="ar-EG" sz="2800" dirty="0"/>
          </a:p>
        </p:txBody>
      </p:sp>
      <p:pic>
        <p:nvPicPr>
          <p:cNvPr id="5" name="عنصر نائب للصورة 4" descr="gif.gif"/>
          <p:cNvPicPr>
            <a:picLocks noGrp="1" noChangeAspect="1"/>
          </p:cNvPicPr>
          <p:nvPr>
            <p:ph type="pic" idx="1"/>
          </p:nvPr>
        </p:nvPicPr>
        <p:blipFill>
          <a:blip r:embed="rId2"/>
          <a:srcRect t="27141" b="27141"/>
          <a:stretch>
            <a:fillRect/>
          </a:stretch>
        </p:blipFill>
        <p:spPr>
          <a:xfrm>
            <a:off x="1857375" y="4143375"/>
            <a:ext cx="5486400" cy="2508250"/>
          </a:xfrm>
        </p:spPr>
      </p:pic>
      <p:sp>
        <p:nvSpPr>
          <p:cNvPr id="4" name="عنصر نائب للنص 3"/>
          <p:cNvSpPr>
            <a:spLocks noGrp="1"/>
          </p:cNvSpPr>
          <p:nvPr>
            <p:ph type="body" sz="half" idx="2"/>
          </p:nvPr>
        </p:nvSpPr>
        <p:spPr>
          <a:xfrm>
            <a:off x="1828800" y="1785926"/>
            <a:ext cx="5486400" cy="1928826"/>
          </a:xfrm>
        </p:spPr>
        <p:txBody>
          <a:bodyPr>
            <a:normAutofit/>
          </a:bodyPr>
          <a:lstStyle/>
          <a:p>
            <a:pPr lvl="0"/>
            <a:r>
              <a:rPr lang="ar-SA" sz="2400" b="1" i="1" dirty="0" smtClean="0">
                <a:solidFill>
                  <a:srgbClr val="FFFF00"/>
                </a:solidFill>
                <a:effectLst>
                  <a:outerShdw blurRad="38100" dist="38100" dir="2700000" algn="tl">
                    <a:srgbClr val="000000">
                      <a:alpha val="43137"/>
                    </a:srgbClr>
                  </a:outerShdw>
                </a:effectLst>
              </a:rPr>
              <a:t>أننا نعلم الأطفال </a:t>
            </a:r>
            <a:r>
              <a:rPr lang="ar-SA" sz="2400" b="1" i="1" dirty="0" err="1" smtClean="0">
                <a:solidFill>
                  <a:srgbClr val="FFFF00"/>
                </a:solidFill>
                <a:effectLst>
                  <a:outerShdw blurRad="38100" dist="38100" dir="2700000" algn="tl">
                    <a:srgbClr val="000000">
                      <a:alpha val="43137"/>
                    </a:srgbClr>
                  </a:outerShdw>
                </a:effectLst>
              </a:rPr>
              <a:t>إستعدادا</a:t>
            </a:r>
            <a:r>
              <a:rPr lang="ar-SA" sz="2400" b="1" i="1" dirty="0" smtClean="0">
                <a:solidFill>
                  <a:srgbClr val="FFFF00"/>
                </a:solidFill>
                <a:effectLst>
                  <a:outerShdw blurRad="38100" dist="38100" dir="2700000" algn="tl">
                    <a:srgbClr val="000000">
                      <a:alpha val="43137"/>
                    </a:srgbClr>
                  </a:outerShdw>
                </a:effectLst>
              </a:rPr>
              <a:t> للقراءة والكتابة فهو من </a:t>
            </a:r>
            <a:r>
              <a:rPr lang="ar-SA" sz="2400" b="1" i="1" dirty="0" err="1" smtClean="0">
                <a:solidFill>
                  <a:srgbClr val="FFFF00"/>
                </a:solidFill>
                <a:effectLst>
                  <a:outerShdw blurRad="38100" dist="38100" dir="2700000" algn="tl">
                    <a:srgbClr val="000000">
                      <a:alpha val="43137"/>
                    </a:srgbClr>
                  </a:outerShdw>
                </a:effectLst>
              </a:rPr>
              <a:t>المباديء</a:t>
            </a:r>
            <a:r>
              <a:rPr lang="ar-SA" sz="2400" b="1" i="1" dirty="0" smtClean="0">
                <a:solidFill>
                  <a:srgbClr val="FFFF00"/>
                </a:solidFill>
                <a:effectLst>
                  <a:outerShdw blurRad="38100" dist="38100" dir="2700000" algn="tl">
                    <a:srgbClr val="000000">
                      <a:alpha val="43137"/>
                    </a:srgbClr>
                  </a:outerShdw>
                </a:effectLst>
              </a:rPr>
              <a:t> الهامة حيث لا يتحول اللعب فقط كمنهجية لتعلم القراءة والكتابة وبالتالي نثقل كاهل الأطفال بقضايا ليس مطلوبا علي الأطفال أن يقعوا تحت تأثيرها </a:t>
            </a:r>
            <a:r>
              <a:rPr lang="ar-SA" sz="2400" b="1" i="1" dirty="0" err="1" smtClean="0">
                <a:solidFill>
                  <a:srgbClr val="FFFF00"/>
                </a:solidFill>
                <a:effectLst>
                  <a:outerShdw blurRad="38100" dist="38100" dir="2700000" algn="tl">
                    <a:srgbClr val="000000">
                      <a:alpha val="43137"/>
                    </a:srgbClr>
                  </a:outerShdw>
                </a:effectLst>
              </a:rPr>
              <a:t>الأن</a:t>
            </a:r>
            <a:r>
              <a:rPr lang="ar-SA" sz="2400" b="1" i="1" dirty="0" smtClean="0">
                <a:solidFill>
                  <a:srgbClr val="FFFF00"/>
                </a:solidFill>
                <a:effectLst>
                  <a:outerShdw blurRad="38100" dist="38100" dir="2700000" algn="tl">
                    <a:srgbClr val="000000">
                      <a:alpha val="43137"/>
                    </a:srgbClr>
                  </a:outerShdw>
                </a:effectLst>
              </a:rPr>
              <a:t> .</a:t>
            </a:r>
            <a:endParaRPr lang="en-US" sz="2400" b="1" i="1" dirty="0" smtClean="0">
              <a:solidFill>
                <a:srgbClr val="FFFF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إلى </a:t>
            </a:r>
            <a:r>
              <a:rPr lang="ar-EG" dirty="0" err="1" smtClean="0"/>
              <a:t>لقاءءءءءءءءءءءءءءءءءءءءء</a:t>
            </a:r>
            <a:endParaRPr lang="ar-EG" dirty="0"/>
          </a:p>
        </p:txBody>
      </p:sp>
      <p:sp>
        <p:nvSpPr>
          <p:cNvPr id="3" name="عنصر نائب للمحتوى 2"/>
          <p:cNvSpPr>
            <a:spLocks noGrp="1"/>
          </p:cNvSpPr>
          <p:nvPr>
            <p:ph sz="half" idx="1"/>
          </p:nvPr>
        </p:nvSpPr>
        <p:spPr/>
        <p:txBody>
          <a:bodyPr/>
          <a:lstStyle/>
          <a:p>
            <a:pPr>
              <a:buNone/>
            </a:pPr>
            <a:r>
              <a:rPr lang="ar-EG" sz="3200" i="1" dirty="0" smtClean="0">
                <a:effectLst>
                  <a:outerShdw blurRad="38100" dist="38100" dir="2700000" algn="tl">
                    <a:srgbClr val="000000">
                      <a:alpha val="43137"/>
                    </a:srgbClr>
                  </a:outerShdw>
                </a:effectLst>
              </a:rPr>
              <a:t>و</a:t>
            </a:r>
            <a:r>
              <a:rPr lang="ar-EG" sz="3200" b="1" i="1" dirty="0" smtClean="0">
                <a:solidFill>
                  <a:srgbClr val="FF3BFF"/>
                </a:solidFill>
                <a:effectLst>
                  <a:outerShdw blurRad="38100" dist="38100" dir="2700000" algn="tl">
                    <a:srgbClr val="000000">
                      <a:alpha val="43137"/>
                    </a:srgbClr>
                  </a:outerShdw>
                </a:effectLst>
              </a:rPr>
              <a:t>أتمنى أن أكون قد </a:t>
            </a:r>
            <a:r>
              <a:rPr lang="ar-EG" sz="3200" b="1" i="1" dirty="0" err="1" smtClean="0">
                <a:solidFill>
                  <a:srgbClr val="FF3BFF"/>
                </a:solidFill>
                <a:effectLst>
                  <a:outerShdw blurRad="38100" dist="38100" dir="2700000" algn="tl">
                    <a:srgbClr val="000000">
                      <a:alpha val="43137"/>
                    </a:srgbClr>
                  </a:outerShdw>
                </a:effectLst>
              </a:rPr>
              <a:t>أسعدتكمممممممممممم</a:t>
            </a:r>
            <a:endParaRPr lang="ar-EG" sz="3200" b="1" i="1" dirty="0" smtClean="0">
              <a:solidFill>
                <a:srgbClr val="FF3BFF"/>
              </a:solidFill>
              <a:effectLst>
                <a:outerShdw blurRad="38100" dist="38100" dir="2700000" algn="tl">
                  <a:srgbClr val="000000">
                    <a:alpha val="43137"/>
                  </a:srgbClr>
                </a:outerShdw>
              </a:effectLst>
            </a:endParaRPr>
          </a:p>
          <a:p>
            <a:pPr>
              <a:buNone/>
            </a:pPr>
            <a:endParaRPr lang="ar-EG" sz="2800" b="1" i="1" dirty="0" smtClean="0">
              <a:solidFill>
                <a:srgbClr val="FF3BFF"/>
              </a:solidFill>
              <a:effectLst>
                <a:outerShdw blurRad="38100" dist="38100" dir="2700000" algn="tl">
                  <a:srgbClr val="000000">
                    <a:alpha val="43137"/>
                  </a:srgbClr>
                </a:outerShdw>
              </a:effectLst>
            </a:endParaRPr>
          </a:p>
          <a:p>
            <a:pPr>
              <a:buNone/>
            </a:pPr>
            <a:endParaRPr lang="ar-EG" sz="2800" b="1" i="1" dirty="0" smtClean="0">
              <a:solidFill>
                <a:srgbClr val="FF3BFF"/>
              </a:solidFill>
              <a:effectLst>
                <a:outerShdw blurRad="38100" dist="38100" dir="2700000" algn="tl">
                  <a:srgbClr val="000000">
                    <a:alpha val="43137"/>
                  </a:srgbClr>
                </a:outerShdw>
              </a:effectLst>
            </a:endParaRPr>
          </a:p>
          <a:p>
            <a:pPr>
              <a:buNone/>
            </a:pPr>
            <a:endParaRPr lang="ar-EG" sz="2800" b="1" i="1" dirty="0" smtClean="0">
              <a:solidFill>
                <a:srgbClr val="FF3BFF"/>
              </a:solidFill>
              <a:effectLst>
                <a:outerShdw blurRad="38100" dist="38100" dir="2700000" algn="tl">
                  <a:srgbClr val="000000">
                    <a:alpha val="43137"/>
                  </a:srgbClr>
                </a:outerShdw>
              </a:effectLst>
            </a:endParaRPr>
          </a:p>
          <a:p>
            <a:pPr>
              <a:buNone/>
            </a:pPr>
            <a:endParaRPr lang="ar-EG" sz="2800" b="1" i="1" dirty="0" smtClean="0">
              <a:solidFill>
                <a:srgbClr val="FF3BFF"/>
              </a:solidFill>
              <a:effectLst>
                <a:outerShdw blurRad="38100" dist="38100" dir="2700000" algn="tl">
                  <a:srgbClr val="000000">
                    <a:alpha val="43137"/>
                  </a:srgbClr>
                </a:outerShdw>
              </a:effectLst>
            </a:endParaRPr>
          </a:p>
          <a:p>
            <a:pPr>
              <a:buNone/>
            </a:pPr>
            <a:endParaRPr lang="ar-EG" sz="2800" b="1" i="1" dirty="0" smtClean="0">
              <a:solidFill>
                <a:srgbClr val="FF3BFF"/>
              </a:solidFill>
              <a:effectLst>
                <a:outerShdw blurRad="38100" dist="38100" dir="2700000" algn="tl">
                  <a:srgbClr val="000000">
                    <a:alpha val="43137"/>
                  </a:srgbClr>
                </a:outerShdw>
              </a:effectLst>
            </a:endParaRPr>
          </a:p>
          <a:p>
            <a:pPr>
              <a:buNone/>
            </a:pPr>
            <a:r>
              <a:rPr lang="ar-EG" sz="2800" b="1" i="1" dirty="0" err="1" smtClean="0">
                <a:solidFill>
                  <a:srgbClr val="FF3BFF"/>
                </a:solidFill>
                <a:effectLst>
                  <a:outerShdw blurRad="38100" dist="38100" dir="2700000" algn="tl">
                    <a:srgbClr val="000000">
                      <a:alpha val="43137"/>
                    </a:srgbClr>
                  </a:outerShdw>
                </a:effectLst>
              </a:rPr>
              <a:t>الى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لقااااااااااااااااااء</a:t>
            </a:r>
            <a:endParaRPr lang="ar-EG" sz="2800" b="1" i="1" dirty="0" smtClean="0">
              <a:solidFill>
                <a:srgbClr val="FF3BFF"/>
              </a:solidFill>
              <a:effectLst>
                <a:outerShdw blurRad="38100" dist="38100" dir="2700000" algn="tl">
                  <a:srgbClr val="000000">
                    <a:alpha val="43137"/>
                  </a:srgbClr>
                </a:outerShdw>
              </a:effectLst>
            </a:endParaRPr>
          </a:p>
          <a:p>
            <a:endParaRPr lang="ar-EG" dirty="0"/>
          </a:p>
        </p:txBody>
      </p:sp>
      <p:pic>
        <p:nvPicPr>
          <p:cNvPr id="5" name="عنصر نائب للمحتوى 4" descr="2_104040_1_209.jpg"/>
          <p:cNvPicPr>
            <a:picLocks noGrp="1" noChangeAspect="1"/>
          </p:cNvPicPr>
          <p:nvPr>
            <p:ph sz="half" idx="2"/>
          </p:nvPr>
        </p:nvPicPr>
        <p:blipFill>
          <a:blip r:embed="rId2"/>
          <a:stretch>
            <a:fillRect/>
          </a:stretch>
        </p:blipFill>
        <p:spPr>
          <a:xfrm>
            <a:off x="5715008" y="2643182"/>
            <a:ext cx="2971792" cy="3929089"/>
          </a:xfrm>
          <a:prstGeom prst="rect">
            <a:avLst/>
          </a:prstGeom>
        </p:spPr>
      </p:pic>
      <p:sp>
        <p:nvSpPr>
          <p:cNvPr id="6" name="مستطيل 5"/>
          <p:cNvSpPr/>
          <p:nvPr/>
        </p:nvSpPr>
        <p:spPr>
          <a:xfrm>
            <a:off x="5429256" y="1571612"/>
            <a:ext cx="3071834" cy="1077218"/>
          </a:xfrm>
          <a:prstGeom prst="rect">
            <a:avLst/>
          </a:prstGeom>
        </p:spPr>
        <p:txBody>
          <a:bodyPr wrap="square">
            <a:spAutoFit/>
          </a:bodyPr>
          <a:lstStyle/>
          <a:p>
            <a:r>
              <a:rPr lang="ar-EG" sz="3200" b="1" i="1" dirty="0" smtClean="0">
                <a:solidFill>
                  <a:srgbClr val="FFC000"/>
                </a:solidFill>
                <a:effectLst>
                  <a:outerShdw blurRad="38100" dist="38100" dir="2700000" algn="tl">
                    <a:srgbClr val="000000">
                      <a:alpha val="43137"/>
                    </a:srgbClr>
                  </a:outerShdw>
                </a:effectLst>
              </a:rPr>
              <a:t>سعدت </a:t>
            </a:r>
            <a:r>
              <a:rPr lang="ar-EG" sz="3200" b="1" i="1" dirty="0" err="1" smtClean="0">
                <a:solidFill>
                  <a:srgbClr val="FFC000"/>
                </a:solidFill>
                <a:effectLst>
                  <a:outerShdw blurRad="38100" dist="38100" dir="2700000" algn="tl">
                    <a:srgbClr val="000000">
                      <a:alpha val="43137"/>
                    </a:srgbClr>
                  </a:outerShdw>
                </a:effectLst>
              </a:rPr>
              <a:t>بكمممممممممممم</a:t>
            </a:r>
            <a:endParaRPr lang="ar-EG" sz="3200" b="1" i="1"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i="1" dirty="0" smtClean="0">
                <a:solidFill>
                  <a:srgbClr val="FFFF00"/>
                </a:solidFill>
                <a:effectLst>
                  <a:outerShdw blurRad="38100" dist="38100" dir="2700000" algn="tl">
                    <a:srgbClr val="000000">
                      <a:alpha val="43137"/>
                    </a:srgbClr>
                  </a:outerShdw>
                </a:effectLst>
              </a:rPr>
              <a:t>تنظير للجانب </a:t>
            </a:r>
            <a:r>
              <a:rPr lang="ar-EG" i="1" dirty="0" err="1" smtClean="0">
                <a:solidFill>
                  <a:srgbClr val="FFFF00"/>
                </a:solidFill>
                <a:effectLst>
                  <a:outerShdw blurRad="38100" dist="38100" dir="2700000" algn="tl">
                    <a:srgbClr val="000000">
                      <a:alpha val="43137"/>
                    </a:srgbClr>
                  </a:outerShdw>
                </a:effectLst>
              </a:rPr>
              <a:t>الإجرائى</a:t>
            </a:r>
            <a:r>
              <a:rPr lang="ar-EG" i="1" dirty="0" smtClean="0">
                <a:solidFill>
                  <a:srgbClr val="FFFF00"/>
                </a:solidFill>
                <a:effectLst>
                  <a:outerShdw blurRad="38100" dist="38100" dir="2700000" algn="tl">
                    <a:srgbClr val="000000">
                      <a:alpha val="43137"/>
                    </a:srgbClr>
                  </a:outerShdw>
                </a:effectLst>
              </a:rPr>
              <a:t/>
            </a:r>
            <a:br>
              <a:rPr lang="ar-EG" i="1" dirty="0" smtClean="0">
                <a:solidFill>
                  <a:srgbClr val="FFFF00"/>
                </a:solidFill>
                <a:effectLst>
                  <a:outerShdw blurRad="38100" dist="38100" dir="2700000" algn="tl">
                    <a:srgbClr val="000000">
                      <a:alpha val="43137"/>
                    </a:srgbClr>
                  </a:outerShdw>
                </a:effectLst>
              </a:rPr>
            </a:br>
            <a:r>
              <a:rPr lang="ar-EG" i="1" dirty="0" smtClean="0">
                <a:solidFill>
                  <a:srgbClr val="FFFF00"/>
                </a:solidFill>
                <a:effectLst>
                  <a:outerShdw blurRad="38100" dist="38100" dir="2700000" algn="tl">
                    <a:srgbClr val="000000">
                      <a:alpha val="43137"/>
                    </a:srgbClr>
                  </a:outerShdw>
                </a:effectLst>
              </a:rPr>
              <a:t>لإستراتيجية الألعاب </a:t>
            </a:r>
            <a:r>
              <a:rPr lang="ar-EG" i="1" dirty="0" err="1" smtClean="0">
                <a:solidFill>
                  <a:srgbClr val="FFFF00"/>
                </a:solidFill>
                <a:effectLst>
                  <a:outerShdw blurRad="38100" dist="38100" dir="2700000" algn="tl">
                    <a:srgbClr val="000000">
                      <a:alpha val="43137"/>
                    </a:srgbClr>
                  </a:outerShdw>
                </a:effectLst>
              </a:rPr>
              <a:t>التعليميه</a:t>
            </a:r>
            <a:endParaRPr lang="ar-EG" dirty="0"/>
          </a:p>
        </p:txBody>
      </p:sp>
      <p:sp>
        <p:nvSpPr>
          <p:cNvPr id="3" name="عنصر نائب للمحتوى 2"/>
          <p:cNvSpPr>
            <a:spLocks noGrp="1"/>
          </p:cNvSpPr>
          <p:nvPr>
            <p:ph sz="half" idx="1"/>
          </p:nvPr>
        </p:nvSpPr>
        <p:spPr/>
        <p:txBody>
          <a:bodyPr/>
          <a:lstStyle/>
          <a:p>
            <a:pPr>
              <a:buNone/>
            </a:pPr>
            <a:r>
              <a:rPr lang="ar-EG" sz="2800" b="1" i="1" dirty="0" smtClean="0">
                <a:solidFill>
                  <a:srgbClr val="FF3BFF"/>
                </a:solidFill>
                <a:effectLst>
                  <a:outerShdw blurRad="38100" dist="38100" dir="2700000" algn="tl">
                    <a:srgbClr val="000000">
                      <a:alpha val="43137"/>
                    </a:srgbClr>
                  </a:outerShdw>
                </a:effectLst>
                <a:latin typeface="Arial"/>
                <a:cs typeface="Arial"/>
              </a:rPr>
              <a:t>إرشادات......،</a:t>
            </a:r>
            <a:r>
              <a:rPr lang="ar-EG" sz="2800" b="1" i="1" dirty="0" err="1" smtClean="0">
                <a:solidFill>
                  <a:srgbClr val="FF3BFF"/>
                </a:solidFill>
                <a:effectLst>
                  <a:outerShdw blurRad="38100" dist="38100" dir="2700000" algn="tl">
                    <a:srgbClr val="000000">
                      <a:alpha val="43137"/>
                    </a:srgbClr>
                  </a:outerShdw>
                </a:effectLst>
                <a:latin typeface="Arial"/>
                <a:cs typeface="Arial"/>
              </a:rPr>
              <a:t>فى</a:t>
            </a:r>
            <a:r>
              <a:rPr lang="ar-EG" sz="2800" b="1" i="1" dirty="0" smtClean="0">
                <a:solidFill>
                  <a:srgbClr val="FF3BFF"/>
                </a:solidFill>
                <a:effectLst>
                  <a:outerShdw blurRad="38100" dist="38100" dir="2700000" algn="tl">
                    <a:srgbClr val="000000">
                      <a:alpha val="43137"/>
                    </a:srgbClr>
                  </a:outerShdw>
                </a:effectLst>
                <a:latin typeface="Arial"/>
                <a:cs typeface="Arial"/>
              </a:rPr>
              <a:t>:</a:t>
            </a:r>
          </a:p>
          <a:p>
            <a:pPr>
              <a:buNone/>
            </a:pPr>
            <a:r>
              <a:rPr lang="ar-EG" sz="2800" b="1" i="1" dirty="0" smtClean="0">
                <a:solidFill>
                  <a:srgbClr val="FF3BFF"/>
                </a:solidFill>
                <a:effectLst>
                  <a:outerShdw blurRad="38100" dist="38100" dir="2700000" algn="tl">
                    <a:srgbClr val="000000">
                      <a:alpha val="43137"/>
                    </a:srgbClr>
                  </a:outerShdw>
                </a:effectLst>
                <a:latin typeface="Arial"/>
                <a:cs typeface="Arial"/>
              </a:rPr>
              <a:t>-التخطيط...،</a:t>
            </a:r>
          </a:p>
          <a:p>
            <a:pPr>
              <a:buNone/>
            </a:pPr>
            <a:r>
              <a:rPr lang="ar-EG" sz="2800" b="1" i="1" dirty="0" smtClean="0">
                <a:solidFill>
                  <a:srgbClr val="FF3BFF"/>
                </a:solidFill>
                <a:effectLst>
                  <a:outerShdw blurRad="38100" dist="38100" dir="2700000" algn="tl">
                    <a:srgbClr val="000000">
                      <a:alpha val="43137"/>
                    </a:srgbClr>
                  </a:outerShdw>
                </a:effectLst>
                <a:latin typeface="Arial"/>
                <a:cs typeface="Arial"/>
              </a:rPr>
              <a:t>-التنفيذ...،</a:t>
            </a:r>
          </a:p>
          <a:p>
            <a:pPr>
              <a:buNone/>
            </a:pPr>
            <a:r>
              <a:rPr lang="ar-EG" sz="2800" b="1" i="1" dirty="0" smtClean="0">
                <a:solidFill>
                  <a:srgbClr val="FF3BFF"/>
                </a:solidFill>
                <a:effectLst>
                  <a:outerShdw blurRad="38100" dist="38100" dir="2700000" algn="tl">
                    <a:srgbClr val="000000">
                      <a:alpha val="43137"/>
                    </a:srgbClr>
                  </a:outerShdw>
                </a:effectLst>
                <a:latin typeface="Arial"/>
                <a:cs typeface="Arial"/>
              </a:rPr>
              <a:t>-التقويم.وفق الألعاب </a:t>
            </a:r>
            <a:r>
              <a:rPr lang="ar-EG" sz="2800" b="1" i="1" dirty="0" err="1" smtClean="0">
                <a:solidFill>
                  <a:srgbClr val="FF3BFF"/>
                </a:solidFill>
                <a:effectLst>
                  <a:outerShdw blurRad="38100" dist="38100" dir="2700000" algn="tl">
                    <a:srgbClr val="000000">
                      <a:alpha val="43137"/>
                    </a:srgbClr>
                  </a:outerShdw>
                </a:effectLst>
                <a:latin typeface="Arial"/>
                <a:cs typeface="Arial"/>
              </a:rPr>
              <a:t>التعليميه</a:t>
            </a:r>
            <a:r>
              <a:rPr lang="ar-EG" sz="2800" b="1" i="1" dirty="0" smtClean="0">
                <a:solidFill>
                  <a:srgbClr val="FF3BFF"/>
                </a:solidFill>
                <a:effectLst>
                  <a:outerShdw blurRad="38100" dist="38100" dir="2700000" algn="tl">
                    <a:srgbClr val="000000">
                      <a:alpha val="43137"/>
                    </a:srgbClr>
                  </a:outerShdw>
                </a:effectLst>
                <a:latin typeface="Arial"/>
                <a:cs typeface="Arial"/>
              </a:rPr>
              <a:t>.</a:t>
            </a:r>
          </a:p>
          <a:p>
            <a:endParaRPr lang="ar-EG" dirty="0"/>
          </a:p>
        </p:txBody>
      </p:sp>
      <p:sp>
        <p:nvSpPr>
          <p:cNvPr id="4" name="عنصر نائب للمحتوى 3"/>
          <p:cNvSpPr>
            <a:spLocks noGrp="1"/>
          </p:cNvSpPr>
          <p:nvPr>
            <p:ph sz="half" idx="2"/>
          </p:nvPr>
        </p:nvSpPr>
        <p:spPr/>
        <p:txBody>
          <a:bodyPr/>
          <a:lstStyle/>
          <a:p>
            <a:r>
              <a:rPr lang="ar-EG" sz="2800" b="1" i="1" dirty="0" smtClean="0">
                <a:solidFill>
                  <a:srgbClr val="FF3D00"/>
                </a:solidFill>
                <a:effectLst>
                  <a:outerShdw blurRad="38100" dist="38100" dir="2700000" algn="tl">
                    <a:srgbClr val="000000">
                      <a:alpha val="43137"/>
                    </a:srgbClr>
                  </a:outerShdw>
                </a:effectLst>
              </a:rPr>
              <a:t>دليلك </a:t>
            </a:r>
            <a:r>
              <a:rPr lang="ar-EG" sz="2800" b="1" i="1" dirty="0" err="1" smtClean="0">
                <a:solidFill>
                  <a:srgbClr val="FF3D00"/>
                </a:solidFill>
                <a:effectLst>
                  <a:outerShdw blurRad="38100" dist="38100" dir="2700000" algn="tl">
                    <a:srgbClr val="000000">
                      <a:alpha val="43137"/>
                    </a:srgbClr>
                  </a:outerShdw>
                </a:effectLst>
              </a:rPr>
              <a:t>فى</a:t>
            </a:r>
            <a:r>
              <a:rPr lang="ar-EG" sz="2800" b="1" i="1" dirty="0" smtClean="0">
                <a:solidFill>
                  <a:srgbClr val="FF3D00"/>
                </a:solidFill>
                <a:effectLst>
                  <a:outerShdw blurRad="38100" dist="38100" dir="2700000" algn="tl">
                    <a:srgbClr val="000000">
                      <a:alpha val="43137"/>
                    </a:srgbClr>
                  </a:outerShdw>
                </a:effectLst>
              </a:rPr>
              <a:t> كيفية</a:t>
            </a:r>
          </a:p>
          <a:p>
            <a:pPr>
              <a:buNone/>
            </a:pPr>
            <a:r>
              <a:rPr lang="ar-EG" sz="2800" b="1" i="1" dirty="0" smtClean="0">
                <a:solidFill>
                  <a:srgbClr val="FF3D00"/>
                </a:solidFill>
                <a:effectLst>
                  <a:outerShdw blurRad="38100" dist="38100" dir="2700000" algn="tl">
                    <a:srgbClr val="000000">
                      <a:alpha val="43137"/>
                    </a:srgbClr>
                  </a:outerShdw>
                </a:effectLst>
              </a:rPr>
              <a:t>التدريس وفق :</a:t>
            </a:r>
          </a:p>
          <a:p>
            <a:pPr>
              <a:buNone/>
            </a:pPr>
            <a:r>
              <a:rPr lang="ar-EG" sz="2800" b="1" i="1" dirty="0" smtClean="0">
                <a:solidFill>
                  <a:srgbClr val="FF3D00"/>
                </a:solidFill>
                <a:effectLst>
                  <a:outerShdw blurRad="38100" dist="38100" dir="2700000" algn="tl">
                    <a:srgbClr val="000000">
                      <a:alpha val="43137"/>
                    </a:srgbClr>
                  </a:outerShdw>
                </a:effectLst>
              </a:rPr>
              <a:t>إستراتيجية الألعاب </a:t>
            </a:r>
            <a:r>
              <a:rPr lang="ar-EG" sz="2800" b="1" i="1" dirty="0" err="1" smtClean="0">
                <a:solidFill>
                  <a:srgbClr val="FF3D00"/>
                </a:solidFill>
                <a:effectLst>
                  <a:outerShdw blurRad="38100" dist="38100" dir="2700000" algn="tl">
                    <a:srgbClr val="000000">
                      <a:alpha val="43137"/>
                    </a:srgbClr>
                  </a:outerShdw>
                </a:effectLst>
              </a:rPr>
              <a:t>التعليميه</a:t>
            </a:r>
            <a:endParaRPr lang="ar-EG" sz="2800" b="1" i="1" dirty="0" smtClean="0">
              <a:solidFill>
                <a:srgbClr val="FF3D00"/>
              </a:solidFill>
              <a:effectLst>
                <a:outerShdw blurRad="38100" dist="38100" dir="2700000" algn="tl">
                  <a:srgbClr val="000000">
                    <a:alpha val="43137"/>
                  </a:srgbClr>
                </a:outerShdw>
              </a:effectLst>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32"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4">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 calcmode="lin" valueType="num">
                                      <p:cBhvr>
                                        <p:cTn id="38"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grpId="0"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 calcmode="lin" valueType="num">
                                      <p:cBhvr>
                                        <p:cTn id="45"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46"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9" presetClass="entr" presetSubtype="0" fill="hold" grpId="0"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 calcmode="lin" valueType="num">
                                      <p:cBhvr>
                                        <p:cTn id="5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5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54" dur="1000"/>
                                        <p:tgtEl>
                                          <p:spTgt spid="3">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9" presetClass="entr" presetSubtype="0" fill="hold" grpId="0"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 calcmode="lin" valueType="num">
                                      <p:cBhvr>
                                        <p:cTn id="5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6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6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2800" b="1" i="1" dirty="0" smtClean="0">
                <a:solidFill>
                  <a:srgbClr val="FFFF00"/>
                </a:solidFill>
                <a:effectLst>
                  <a:outerShdw blurRad="38100" dist="38100" dir="2700000" algn="tl">
                    <a:srgbClr val="000000">
                      <a:alpha val="43137"/>
                    </a:srgbClr>
                  </a:outerShdw>
                </a:effectLst>
              </a:rPr>
              <a:t>المراحل </a:t>
            </a:r>
            <a:r>
              <a:rPr lang="ar-EG" sz="2800" b="1" i="1" dirty="0" err="1" smtClean="0">
                <a:solidFill>
                  <a:srgbClr val="FFFF00"/>
                </a:solidFill>
                <a:effectLst>
                  <a:outerShdw blurRad="38100" dist="38100" dir="2700000" algn="tl">
                    <a:srgbClr val="000000">
                      <a:alpha val="43137"/>
                    </a:srgbClr>
                  </a:outerShdw>
                </a:effectLst>
              </a:rPr>
              <a:t>الأساسيه</a:t>
            </a:r>
            <a:r>
              <a:rPr lang="ar-EG" sz="2800" b="1" i="1" dirty="0" smtClean="0">
                <a:solidFill>
                  <a:srgbClr val="FFFF00"/>
                </a:solidFill>
                <a:effectLst>
                  <a:outerShdw blurRad="38100" dist="38100" dir="2700000" algn="tl">
                    <a:srgbClr val="000000">
                      <a:alpha val="43137"/>
                    </a:srgbClr>
                  </a:outerShdw>
                </a:effectLst>
              </a:rPr>
              <a:t> </a:t>
            </a:r>
            <a:r>
              <a:rPr lang="ar-EG" sz="2800" b="1" i="1" dirty="0" err="1" smtClean="0">
                <a:solidFill>
                  <a:srgbClr val="FFFF00"/>
                </a:solidFill>
                <a:effectLst>
                  <a:outerShdw blurRad="38100" dist="38100" dir="2700000" algn="tl">
                    <a:srgbClr val="000000">
                      <a:alpha val="43137"/>
                    </a:srgbClr>
                  </a:outerShdw>
                </a:effectLst>
              </a:rPr>
              <a:t>للإستراتيجيه</a:t>
            </a:r>
            <a:endParaRPr lang="ar-EG" sz="2800" b="1" i="1" dirty="0">
              <a:solidFill>
                <a:srgbClr val="FFFF00"/>
              </a:solidFill>
              <a:effectLst>
                <a:outerShdw blurRad="38100" dist="38100" dir="2700000" algn="tl">
                  <a:srgbClr val="000000">
                    <a:alpha val="43137"/>
                  </a:srgbClr>
                </a:outerShdw>
              </a:effectLst>
            </a:endParaRPr>
          </a:p>
        </p:txBody>
      </p:sp>
      <p:sp>
        <p:nvSpPr>
          <p:cNvPr id="3" name="عنصر نائب للنص 2"/>
          <p:cNvSpPr>
            <a:spLocks noGrp="1"/>
          </p:cNvSpPr>
          <p:nvPr>
            <p:ph type="body" idx="2"/>
          </p:nvPr>
        </p:nvSpPr>
        <p:spPr/>
        <p:txBody>
          <a:bodyPr>
            <a:normAutofit/>
          </a:bodyPr>
          <a:lstStyle/>
          <a:p>
            <a:r>
              <a:rPr lang="ar-EG" sz="3600" b="1" i="1" dirty="0" smtClean="0">
                <a:solidFill>
                  <a:srgbClr val="FF0000"/>
                </a:solidFill>
                <a:effectLst>
                  <a:outerShdw blurRad="38100" dist="38100" dir="2700000" algn="tl">
                    <a:srgbClr val="000000">
                      <a:alpha val="43137"/>
                    </a:srgbClr>
                  </a:outerShdw>
                </a:effectLst>
              </a:rPr>
              <a:t>مرحلة الإعداد</a:t>
            </a:r>
          </a:p>
          <a:p>
            <a:r>
              <a:rPr lang="ar-EG" sz="3600" b="1" i="1" dirty="0" smtClean="0">
                <a:solidFill>
                  <a:srgbClr val="FF0000"/>
                </a:solidFill>
                <a:effectLst>
                  <a:outerShdw blurRad="38100" dist="38100" dir="2700000" algn="tl">
                    <a:srgbClr val="000000">
                      <a:alpha val="43137"/>
                    </a:srgbClr>
                  </a:outerShdw>
                </a:effectLst>
              </a:rPr>
              <a:t>مرحلة </a:t>
            </a:r>
            <a:r>
              <a:rPr lang="ar-EG" sz="3600" b="1" i="1" dirty="0" err="1" smtClean="0">
                <a:solidFill>
                  <a:srgbClr val="FF0000"/>
                </a:solidFill>
                <a:effectLst>
                  <a:outerShdw blurRad="38100" dist="38100" dir="2700000" algn="tl">
                    <a:srgbClr val="000000">
                      <a:alpha val="43137"/>
                    </a:srgbClr>
                  </a:outerShdw>
                </a:effectLst>
              </a:rPr>
              <a:t>الإستخدام</a:t>
            </a:r>
            <a:endParaRPr lang="ar-EG" sz="3600" b="1" i="1" dirty="0" smtClean="0">
              <a:solidFill>
                <a:srgbClr val="FF0000"/>
              </a:solidFill>
              <a:effectLst>
                <a:outerShdw blurRad="38100" dist="38100" dir="2700000" algn="tl">
                  <a:srgbClr val="000000">
                    <a:alpha val="43137"/>
                  </a:srgbClr>
                </a:outerShdw>
              </a:effectLst>
            </a:endParaRPr>
          </a:p>
          <a:p>
            <a:r>
              <a:rPr lang="ar-EG" sz="3600" b="1" i="1" dirty="0" smtClean="0">
                <a:solidFill>
                  <a:srgbClr val="FF0000"/>
                </a:solidFill>
                <a:effectLst>
                  <a:outerShdw blurRad="38100" dist="38100" dir="2700000" algn="tl">
                    <a:srgbClr val="000000">
                      <a:alpha val="43137"/>
                    </a:srgbClr>
                  </a:outerShdw>
                </a:effectLst>
              </a:rPr>
              <a:t>مرحلة التقييم</a:t>
            </a:r>
          </a:p>
          <a:p>
            <a:r>
              <a:rPr lang="ar-EG" sz="3600" b="1" i="1" dirty="0" smtClean="0">
                <a:solidFill>
                  <a:srgbClr val="FF0000"/>
                </a:solidFill>
                <a:effectLst>
                  <a:outerShdw blurRad="38100" dist="38100" dir="2700000" algn="tl">
                    <a:srgbClr val="000000">
                      <a:alpha val="43137"/>
                    </a:srgbClr>
                  </a:outerShdw>
                </a:effectLst>
              </a:rPr>
              <a:t>مرحلة </a:t>
            </a:r>
            <a:r>
              <a:rPr lang="ar-EG" sz="3600" b="1" i="1" dirty="0" err="1" smtClean="0">
                <a:solidFill>
                  <a:srgbClr val="FF0000"/>
                </a:solidFill>
                <a:effectLst>
                  <a:outerShdw blurRad="38100" dist="38100" dir="2700000" algn="tl">
                    <a:srgbClr val="000000">
                      <a:alpha val="43137"/>
                    </a:srgbClr>
                  </a:outerShdw>
                </a:effectLst>
              </a:rPr>
              <a:t>المتابعه</a:t>
            </a:r>
            <a:endParaRPr lang="ar-EG" sz="3600" b="1" i="1" dirty="0">
              <a:solidFill>
                <a:srgbClr val="FF0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1"/>
          </p:nvPr>
        </p:nvSpPr>
        <p:spPr/>
        <p:txBody>
          <a:bodyPr>
            <a:noAutofit/>
          </a:bodyPr>
          <a:lstStyle/>
          <a:p>
            <a:r>
              <a:rPr lang="ar-EG" sz="3600" b="1" i="1" dirty="0" smtClean="0">
                <a:solidFill>
                  <a:srgbClr val="FFFF00"/>
                </a:solidFill>
                <a:effectLst>
                  <a:outerShdw blurRad="38100" dist="38100" dir="2700000" algn="tl">
                    <a:srgbClr val="000000">
                      <a:alpha val="43137"/>
                    </a:srgbClr>
                  </a:outerShdw>
                </a:effectLst>
              </a:rPr>
              <a:t>مرحلة الإعداد:</a:t>
            </a:r>
          </a:p>
          <a:p>
            <a:pPr>
              <a:buNone/>
            </a:pPr>
            <a:r>
              <a:rPr lang="ar-EG" sz="2800" b="1" i="1" dirty="0" smtClean="0">
                <a:solidFill>
                  <a:srgbClr val="FFC000"/>
                </a:solidFill>
                <a:effectLst>
                  <a:outerShdw blurRad="38100" dist="38100" dir="2700000" algn="tl">
                    <a:srgbClr val="000000">
                      <a:alpha val="43137"/>
                    </a:srgbClr>
                  </a:outerShdw>
                </a:effectLst>
              </a:rPr>
              <a:t>              ( وتسبق ممارسة اللعب )</a:t>
            </a:r>
          </a:p>
          <a:p>
            <a:pPr>
              <a:buNone/>
            </a:pPr>
            <a:r>
              <a:rPr lang="ar-EG" sz="2800" b="1" i="1" dirty="0" smtClean="0">
                <a:solidFill>
                  <a:srgbClr val="FFFF00"/>
                </a:solidFill>
                <a:effectLst>
                  <a:outerShdw blurRad="38100" dist="38100" dir="2700000" algn="tl">
                    <a:srgbClr val="000000">
                      <a:alpha val="43137"/>
                    </a:srgbClr>
                  </a:outerShdw>
                </a:effectLst>
              </a:rPr>
              <a:t>وتتطلب مراعاة </a:t>
            </a:r>
            <a:r>
              <a:rPr lang="ar-EG" sz="2800" b="1" i="1" dirty="0" err="1" smtClean="0">
                <a:solidFill>
                  <a:srgbClr val="FFFF00"/>
                </a:solidFill>
                <a:effectLst>
                  <a:outerShdw blurRad="38100" dist="38100" dir="2700000" algn="tl">
                    <a:srgbClr val="000000">
                      <a:alpha val="43137"/>
                    </a:srgbClr>
                  </a:outerShdw>
                </a:effectLst>
              </a:rPr>
              <a:t>مايلى</a:t>
            </a:r>
            <a:r>
              <a:rPr lang="ar-EG" sz="2800" b="1" i="1" dirty="0" smtClean="0">
                <a:solidFill>
                  <a:srgbClr val="FFFF00"/>
                </a:solidFill>
                <a:effectLst>
                  <a:outerShdw blurRad="38100" dist="38100" dir="2700000" algn="tl">
                    <a:srgbClr val="000000">
                      <a:alpha val="43137"/>
                    </a:srgbClr>
                  </a:outerShdw>
                </a:effectLst>
              </a:rPr>
              <a:t>:-</a:t>
            </a:r>
          </a:p>
          <a:p>
            <a:pPr>
              <a:buFont typeface="Arial" pitchFamily="34" charset="0"/>
              <a:buChar char="•"/>
            </a:pPr>
            <a:r>
              <a:rPr lang="ar-EG" sz="2800" b="1" i="1" dirty="0" smtClean="0">
                <a:solidFill>
                  <a:srgbClr val="FFFF00"/>
                </a:solidFill>
                <a:effectLst>
                  <a:outerShdw blurRad="38100" dist="38100" dir="2700000" algn="tl">
                    <a:srgbClr val="000000">
                      <a:alpha val="43137"/>
                    </a:srgbClr>
                  </a:outerShdw>
                </a:effectLst>
              </a:rPr>
              <a:t>دراسة </a:t>
            </a:r>
            <a:r>
              <a:rPr lang="ar-EG" sz="2800" b="1" i="1" dirty="0" err="1" smtClean="0">
                <a:solidFill>
                  <a:srgbClr val="FFFF00"/>
                </a:solidFill>
                <a:effectLst>
                  <a:outerShdw blurRad="38100" dist="38100" dir="2700000" algn="tl">
                    <a:srgbClr val="000000">
                      <a:alpha val="43137"/>
                    </a:srgbClr>
                  </a:outerShdw>
                </a:effectLst>
              </a:rPr>
              <a:t>اللعبه</a:t>
            </a:r>
            <a:r>
              <a:rPr lang="ar-EG" sz="2800" b="1" i="1" dirty="0" smtClean="0">
                <a:solidFill>
                  <a:srgbClr val="FFFF00"/>
                </a:solidFill>
                <a:effectLst>
                  <a:outerShdw blurRad="38100" dist="38100" dir="2700000" algn="tl">
                    <a:srgbClr val="000000">
                      <a:alpha val="43137"/>
                    </a:srgbClr>
                  </a:outerShdw>
                </a:effectLst>
              </a:rPr>
              <a:t> بدقه وإتقان لمعرفة :قوانينها،وأدوار المتعلمين فيها،وللتأكيد على النقاط والمفاهيم </a:t>
            </a:r>
            <a:r>
              <a:rPr lang="ar-EG" sz="2800" b="1" i="1" dirty="0" err="1" smtClean="0">
                <a:solidFill>
                  <a:srgbClr val="FFFF00"/>
                </a:solidFill>
                <a:effectLst>
                  <a:outerShdw blurRad="38100" dist="38100" dir="2700000" algn="tl">
                    <a:srgbClr val="000000">
                      <a:alpha val="43137"/>
                    </a:srgbClr>
                  </a:outerShdw>
                </a:effectLst>
              </a:rPr>
              <a:t>الهامه</a:t>
            </a:r>
            <a:r>
              <a:rPr lang="ar-EG" sz="2800" b="1" i="1" dirty="0" smtClean="0">
                <a:solidFill>
                  <a:srgbClr val="FFFF00"/>
                </a:solidFill>
                <a:effectLst>
                  <a:outerShdw blurRad="38100" dist="38100" dir="2700000" algn="tl">
                    <a:srgbClr val="000000">
                      <a:alpha val="43137"/>
                    </a:srgbClr>
                  </a:outerShdw>
                </a:effectLst>
              </a:rPr>
              <a:t> فيها ،وكذلك لتحديد وقت </a:t>
            </a:r>
            <a:r>
              <a:rPr lang="ar-EG" sz="2800" b="1" i="1" dirty="0" err="1" smtClean="0">
                <a:solidFill>
                  <a:srgbClr val="FFFF00"/>
                </a:solidFill>
                <a:effectLst>
                  <a:outerShdw blurRad="38100" dist="38100" dir="2700000" algn="tl">
                    <a:srgbClr val="000000">
                      <a:alpha val="43137"/>
                    </a:srgbClr>
                  </a:outerShdw>
                </a:effectLst>
              </a:rPr>
              <a:t>إستعمالها</a:t>
            </a:r>
            <a:r>
              <a:rPr lang="ar-EG" sz="2800" b="1" i="1" dirty="0" smtClean="0">
                <a:solidFill>
                  <a:srgbClr val="FFFF00"/>
                </a:solidFill>
                <a:effectLst>
                  <a:outerShdw blurRad="38100" dist="38100" dir="2700000" algn="tl">
                    <a:srgbClr val="000000">
                      <a:alpha val="43137"/>
                    </a:srgbClr>
                  </a:outerShdw>
                </a:effectLst>
              </a:rPr>
              <a:t> وكيفية تنفيذها </a:t>
            </a:r>
            <a:r>
              <a:rPr lang="ar-EG" sz="2800" b="1" i="1" dirty="0" err="1" smtClean="0">
                <a:solidFill>
                  <a:srgbClr val="FFFF00"/>
                </a:solidFill>
                <a:effectLst>
                  <a:outerShdw blurRad="38100" dist="38100" dir="2700000" algn="tl">
                    <a:srgbClr val="000000">
                      <a:alpha val="43137"/>
                    </a:srgbClr>
                  </a:outerShdw>
                </a:effectLst>
              </a:rPr>
              <a:t>فى</a:t>
            </a:r>
            <a:r>
              <a:rPr lang="ar-EG" sz="2800" b="1" i="1" dirty="0" smtClean="0">
                <a:solidFill>
                  <a:srgbClr val="FFFF00"/>
                </a:solidFill>
                <a:effectLst>
                  <a:outerShdw blurRad="38100" dist="38100" dir="2700000" algn="tl">
                    <a:srgbClr val="000000">
                      <a:alpha val="43137"/>
                    </a:srgbClr>
                  </a:outerShdw>
                </a:effectLst>
              </a:rPr>
              <a:t> فتره واحده أو أكثر</a:t>
            </a:r>
          </a:p>
          <a:p>
            <a:pPr>
              <a:buFont typeface="Arial" pitchFamily="34" charset="0"/>
              <a:buChar char="•"/>
            </a:pPr>
            <a:r>
              <a:rPr lang="ar-EG" sz="2800" b="1" i="1" dirty="0" smtClean="0">
                <a:solidFill>
                  <a:srgbClr val="FFFF00"/>
                </a:solidFill>
                <a:effectLst>
                  <a:outerShdw blurRad="38100" dist="38100" dir="2700000" algn="tl">
                    <a:srgbClr val="000000">
                      <a:alpha val="43137"/>
                    </a:srgbClr>
                  </a:outerShdw>
                </a:effectLst>
              </a:rPr>
              <a:t>إعداد هذه </a:t>
            </a:r>
            <a:r>
              <a:rPr lang="ar-EG" sz="2800" b="1" i="1" dirty="0" err="1" smtClean="0">
                <a:solidFill>
                  <a:srgbClr val="FFFF00"/>
                </a:solidFill>
                <a:effectLst>
                  <a:outerShdw blurRad="38100" dist="38100" dir="2700000" algn="tl">
                    <a:srgbClr val="000000">
                      <a:alpha val="43137"/>
                    </a:srgbClr>
                  </a:outerShdw>
                </a:effectLst>
              </a:rPr>
              <a:t>الالعاب</a:t>
            </a:r>
            <a:r>
              <a:rPr lang="ar-EG" sz="2800" b="1" i="1" dirty="0" smtClean="0">
                <a:solidFill>
                  <a:srgbClr val="FFFF00"/>
                </a:solidFill>
                <a:effectLst>
                  <a:outerShdw blurRad="38100" dist="38100" dir="2700000" algn="tl">
                    <a:srgbClr val="000000">
                      <a:alpha val="43137"/>
                    </a:srgbClr>
                  </a:outerShdw>
                </a:effectLst>
              </a:rPr>
              <a:t> لتكون صالحه للعمل ،والتأكد من ذلك</a:t>
            </a:r>
          </a:p>
          <a:p>
            <a:pPr>
              <a:buFont typeface="Arial" pitchFamily="34" charset="0"/>
              <a:buChar char="•"/>
            </a:pPr>
            <a:r>
              <a:rPr lang="ar-EG" sz="2800" b="1" i="1" dirty="0" smtClean="0">
                <a:solidFill>
                  <a:srgbClr val="FFFF00"/>
                </a:solidFill>
                <a:effectLst>
                  <a:outerShdw blurRad="38100" dist="38100" dir="2700000" algn="tl">
                    <a:srgbClr val="000000">
                      <a:alpha val="43137"/>
                    </a:srgbClr>
                  </a:outerShdw>
                </a:effectLst>
              </a:rPr>
              <a:t>إعداد المكان المناسب لممارسة اللعب ،بحيث يكون من </a:t>
            </a:r>
            <a:r>
              <a:rPr lang="ar-EG" sz="2800" b="1" i="1" dirty="0" err="1" smtClean="0">
                <a:solidFill>
                  <a:srgbClr val="FFFF00"/>
                </a:solidFill>
                <a:effectLst>
                  <a:outerShdw blurRad="38100" dist="38100" dir="2700000" algn="tl">
                    <a:srgbClr val="000000">
                      <a:alpha val="43137"/>
                    </a:srgbClr>
                  </a:outerShdw>
                </a:effectLst>
              </a:rPr>
              <a:t>الإتساع</a:t>
            </a:r>
            <a:r>
              <a:rPr lang="ar-EG" sz="2800" b="1" i="1" dirty="0" smtClean="0">
                <a:solidFill>
                  <a:srgbClr val="FFFF00"/>
                </a:solidFill>
                <a:effectLst>
                  <a:outerShdw blurRad="38100" dist="38100" dir="2700000" algn="tl">
                    <a:srgbClr val="000000">
                      <a:alpha val="43137"/>
                    </a:srgbClr>
                  </a:outerShdw>
                </a:effectLst>
              </a:rPr>
              <a:t> ليسمح باللعب </a:t>
            </a:r>
            <a:r>
              <a:rPr lang="ar-EG" sz="2800" b="1" i="1" dirty="0" err="1" smtClean="0">
                <a:solidFill>
                  <a:srgbClr val="FFFF00"/>
                </a:solidFill>
                <a:effectLst>
                  <a:outerShdw blurRad="38100" dist="38100" dir="2700000" algn="tl">
                    <a:srgbClr val="000000">
                      <a:alpha val="43137"/>
                    </a:srgbClr>
                  </a:outerShdw>
                </a:effectLst>
              </a:rPr>
              <a:t>الجماعى</a:t>
            </a:r>
            <a:r>
              <a:rPr lang="ar-EG" sz="2800" b="1" i="1" dirty="0" smtClean="0">
                <a:solidFill>
                  <a:srgbClr val="FFFF00"/>
                </a:solidFill>
                <a:effectLst>
                  <a:outerShdw blurRad="38100" dist="38100" dir="2700000" algn="tl">
                    <a:srgbClr val="000000">
                      <a:alpha val="43137"/>
                    </a:srgbClr>
                  </a:outerShdw>
                </a:effectLst>
              </a:rPr>
              <a:t> أو </a:t>
            </a:r>
            <a:r>
              <a:rPr lang="ar-EG" sz="2800" b="1" i="1" dirty="0" err="1" smtClean="0">
                <a:solidFill>
                  <a:srgbClr val="FFFF00"/>
                </a:solidFill>
                <a:effectLst>
                  <a:outerShdw blurRad="38100" dist="38100" dir="2700000" algn="tl">
                    <a:srgbClr val="000000">
                      <a:alpha val="43137"/>
                    </a:srgbClr>
                  </a:outerShdw>
                </a:effectLst>
              </a:rPr>
              <a:t>الفردى</a:t>
            </a:r>
            <a:endParaRPr lang="ar-EG" sz="2800"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nodeType="click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 calcmode="lin" valueType="num">
                                      <p:cBhvr>
                                        <p:cTn id="3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4">
                                            <p:txEl>
                                              <p:pRg st="0" end="0"/>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4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4">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circle(in)">
                                      <p:cBhvr>
                                        <p:cTn id="46" dur="2000"/>
                                        <p:tgtEl>
                                          <p:spTgt spid="4">
                                            <p:txEl>
                                              <p:pRg st="2" end="2"/>
                                            </p:txEl>
                                          </p:spTgt>
                                        </p:tgtEl>
                                      </p:cBhvr>
                                    </p:animEffect>
                                  </p:childTnLst>
                                </p:cTn>
                              </p:par>
                              <p:par>
                                <p:cTn id="47" presetID="6" presetClass="entr" presetSubtype="16" fill="hold"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circle(in)">
                                      <p:cBhvr>
                                        <p:cTn id="49" dur="2000"/>
                                        <p:tgtEl>
                                          <p:spTgt spid="4">
                                            <p:txEl>
                                              <p:pRg st="3" end="3"/>
                                            </p:txEl>
                                          </p:spTgt>
                                        </p:tgtEl>
                                      </p:cBhvr>
                                    </p:animEffect>
                                  </p:childTnLst>
                                </p:cTn>
                              </p:par>
                              <p:par>
                                <p:cTn id="50" presetID="6" presetClass="entr" presetSubtype="16" fill="hold" nodeType="with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circle(in)">
                                      <p:cBhvr>
                                        <p:cTn id="52" dur="2000"/>
                                        <p:tgtEl>
                                          <p:spTgt spid="4">
                                            <p:txEl>
                                              <p:pRg st="4" end="4"/>
                                            </p:txEl>
                                          </p:spTgt>
                                        </p:tgtEl>
                                      </p:cBhvr>
                                    </p:animEffect>
                                  </p:childTnLst>
                                </p:cTn>
                              </p:par>
                              <p:par>
                                <p:cTn id="53" presetID="6" presetClass="entr" presetSubtype="16" fill="hold" nodeType="with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animEffect transition="in" filter="circle(in)">
                                      <p:cBhvr>
                                        <p:cTn id="55"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solidFill>
                  <a:srgbClr val="FFFF00"/>
                </a:solidFill>
              </a:rPr>
              <a:t>تابع مرحلة الإعداد</a:t>
            </a:r>
            <a:endParaRPr lang="ar-EG" dirty="0">
              <a:solidFill>
                <a:srgbClr val="FFFF00"/>
              </a:solidFill>
            </a:endParaRPr>
          </a:p>
        </p:txBody>
      </p:sp>
      <p:sp>
        <p:nvSpPr>
          <p:cNvPr id="3" name="عنصر نائب للمحتوى 2"/>
          <p:cNvSpPr>
            <a:spLocks noGrp="1"/>
          </p:cNvSpPr>
          <p:nvPr>
            <p:ph sz="half" idx="1"/>
          </p:nvPr>
        </p:nvSpPr>
        <p:spPr/>
        <p:txBody>
          <a:bodyPr>
            <a:normAutofit fontScale="92500" lnSpcReduction="10000"/>
          </a:bodyPr>
          <a:lstStyle/>
          <a:p>
            <a:r>
              <a:rPr lang="ar-EG" sz="2800" b="1" i="1" dirty="0" err="1" smtClean="0">
                <a:solidFill>
                  <a:srgbClr val="FFFF00"/>
                </a:solidFill>
                <a:effectLst>
                  <a:outerShdw blurRad="38100" dist="38100" dir="2700000" algn="tl">
                    <a:srgbClr val="000000">
                      <a:alpha val="43137"/>
                    </a:srgbClr>
                  </a:outerShdw>
                </a:effectLst>
              </a:rPr>
              <a:t>تهئية</a:t>
            </a:r>
            <a:r>
              <a:rPr lang="ar-EG" sz="2800" b="1" i="1" dirty="0" smtClean="0">
                <a:solidFill>
                  <a:srgbClr val="FFFF00"/>
                </a:solidFill>
                <a:effectLst>
                  <a:outerShdw blurRad="38100" dist="38100" dir="2700000" algn="tl">
                    <a:srgbClr val="000000">
                      <a:alpha val="43137"/>
                    </a:srgbClr>
                  </a:outerShdw>
                </a:effectLst>
              </a:rPr>
              <a:t> أذهان المتعلمين وإثارة </a:t>
            </a:r>
            <a:r>
              <a:rPr lang="ar-EG" sz="2800" b="1" i="1" dirty="0" err="1" smtClean="0">
                <a:solidFill>
                  <a:srgbClr val="FFFF00"/>
                </a:solidFill>
                <a:effectLst>
                  <a:outerShdw blurRad="38100" dist="38100" dir="2700000" algn="tl">
                    <a:srgbClr val="000000">
                      <a:alpha val="43137"/>
                    </a:srgbClr>
                  </a:outerShdw>
                </a:effectLst>
              </a:rPr>
              <a:t>انتباهم</a:t>
            </a:r>
            <a:r>
              <a:rPr lang="ar-EG" sz="2800" b="1" i="1" dirty="0" smtClean="0">
                <a:solidFill>
                  <a:srgbClr val="FFFF00"/>
                </a:solidFill>
                <a:effectLst>
                  <a:outerShdw blurRad="38100" dist="38100" dir="2700000" algn="tl">
                    <a:srgbClr val="000000">
                      <a:alpha val="43137"/>
                    </a:srgbClr>
                  </a:outerShdw>
                </a:effectLst>
              </a:rPr>
              <a:t> ليعرفوا المطلوب منهم أداؤه ،وعرض قواعد </a:t>
            </a:r>
            <a:r>
              <a:rPr lang="ar-EG" sz="2800" b="1" i="1" dirty="0" err="1" smtClean="0">
                <a:solidFill>
                  <a:srgbClr val="FFFF00"/>
                </a:solidFill>
                <a:effectLst>
                  <a:outerShdw blurRad="38100" dist="38100" dir="2700000" algn="tl">
                    <a:srgbClr val="000000">
                      <a:alpha val="43137"/>
                    </a:srgbClr>
                  </a:outerShdw>
                </a:effectLst>
              </a:rPr>
              <a:t>اللعبه</a:t>
            </a:r>
            <a:r>
              <a:rPr lang="ar-EG" sz="2800" b="1" i="1" dirty="0" smtClean="0">
                <a:solidFill>
                  <a:srgbClr val="FFFF00"/>
                </a:solidFill>
                <a:effectLst>
                  <a:outerShdw blurRad="38100" dist="38100" dir="2700000" algn="tl">
                    <a:srgbClr val="000000">
                      <a:alpha val="43137"/>
                    </a:srgbClr>
                  </a:outerShdw>
                </a:effectLst>
              </a:rPr>
              <a:t> عليهم ووضع قواعد لحفظ النظام</a:t>
            </a:r>
            <a:endParaRPr lang="ar-EG" sz="2800" b="1" i="1" dirty="0">
              <a:solidFill>
                <a:srgbClr val="FFFF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fontScale="92500" lnSpcReduction="10000"/>
          </a:bodyPr>
          <a:lstStyle/>
          <a:p>
            <a:r>
              <a:rPr lang="ar-EG" b="1" i="1" dirty="0" smtClean="0">
                <a:solidFill>
                  <a:srgbClr val="FFFF00"/>
                </a:solidFill>
                <a:effectLst>
                  <a:outerShdw blurRad="38100" dist="38100" dir="2700000" algn="tl">
                    <a:srgbClr val="000000">
                      <a:alpha val="43137"/>
                    </a:srgbClr>
                  </a:outerShdw>
                </a:effectLst>
              </a:rPr>
              <a:t>تحديد أفضل المصادر للألعاب </a:t>
            </a:r>
            <a:r>
              <a:rPr lang="ar-EG" b="1" i="1" dirty="0" err="1" smtClean="0">
                <a:solidFill>
                  <a:srgbClr val="FFFF00"/>
                </a:solidFill>
                <a:effectLst>
                  <a:outerShdw blurRad="38100" dist="38100" dir="2700000" algn="tl">
                    <a:srgbClr val="000000">
                      <a:alpha val="43137"/>
                    </a:srgbClr>
                  </a:outerShdw>
                </a:effectLst>
              </a:rPr>
              <a:t>التربويه</a:t>
            </a:r>
            <a:r>
              <a:rPr lang="ar-EG" b="1" i="1" dirty="0" smtClean="0">
                <a:solidFill>
                  <a:srgbClr val="FFFF00"/>
                </a:solidFill>
                <a:effectLst>
                  <a:outerShdw blurRad="38100" dist="38100" dir="2700000" algn="tl">
                    <a:srgbClr val="000000">
                      <a:alpha val="43137"/>
                    </a:srgbClr>
                  </a:outerShdw>
                </a:effectLst>
              </a:rPr>
              <a:t> من مراكز مصادر التعلم أو القاعات </a:t>
            </a:r>
            <a:r>
              <a:rPr lang="ar-EG" b="1" i="1" dirty="0" err="1" smtClean="0">
                <a:solidFill>
                  <a:srgbClr val="FFFF00"/>
                </a:solidFill>
                <a:effectLst>
                  <a:outerShdw blurRad="38100" dist="38100" dir="2700000" algn="tl">
                    <a:srgbClr val="000000">
                      <a:alpha val="43137"/>
                    </a:srgbClr>
                  </a:outerShdw>
                </a:effectLst>
              </a:rPr>
              <a:t>المخصصه</a:t>
            </a:r>
            <a:r>
              <a:rPr lang="ar-EG" b="1" i="1" dirty="0" smtClean="0">
                <a:solidFill>
                  <a:srgbClr val="FFFF00"/>
                </a:solidFill>
                <a:effectLst>
                  <a:outerShdw blurRad="38100" dist="38100" dir="2700000" algn="tl">
                    <a:srgbClr val="000000">
                      <a:alpha val="43137"/>
                    </a:srgbClr>
                  </a:outerShdw>
                </a:effectLst>
              </a:rPr>
              <a:t> لذلك</a:t>
            </a:r>
          </a:p>
          <a:p>
            <a:r>
              <a:rPr lang="ar-EG" b="1" i="1" dirty="0" smtClean="0">
                <a:solidFill>
                  <a:srgbClr val="FFFF00"/>
                </a:solidFill>
                <a:effectLst>
                  <a:outerShdw blurRad="38100" dist="38100" dir="2700000" algn="tl">
                    <a:srgbClr val="000000">
                      <a:alpha val="43137"/>
                    </a:srgbClr>
                  </a:outerShdw>
                </a:effectLst>
              </a:rPr>
              <a:t>إعدادك </a:t>
            </a:r>
            <a:r>
              <a:rPr lang="ar-EG" b="1" i="1" dirty="0" err="1" smtClean="0">
                <a:solidFill>
                  <a:srgbClr val="FFFF00"/>
                </a:solidFill>
                <a:effectLst>
                  <a:outerShdw blurRad="38100" dist="38100" dir="2700000" algn="tl">
                    <a:srgbClr val="000000">
                      <a:alpha val="43137"/>
                    </a:srgbClr>
                  </a:outerShdw>
                </a:effectLst>
              </a:rPr>
              <a:t>عزيزتى</a:t>
            </a:r>
            <a:r>
              <a:rPr lang="ar-EG" b="1" i="1" dirty="0" smtClean="0">
                <a:solidFill>
                  <a:srgbClr val="FFFF00"/>
                </a:solidFill>
                <a:effectLst>
                  <a:outerShdw blurRad="38100" dist="38100" dir="2700000" algn="tl">
                    <a:srgbClr val="000000">
                      <a:alpha val="43137"/>
                    </a:srgbClr>
                  </a:outerShdw>
                </a:effectLst>
              </a:rPr>
              <a:t> </a:t>
            </a:r>
            <a:r>
              <a:rPr lang="ar-EG" b="1" i="1" dirty="0" err="1" smtClean="0">
                <a:solidFill>
                  <a:srgbClr val="FFFF00"/>
                </a:solidFill>
                <a:effectLst>
                  <a:outerShdw blurRad="38100" dist="38100" dir="2700000" algn="tl">
                    <a:srgbClr val="000000">
                      <a:alpha val="43137"/>
                    </a:srgbClr>
                  </a:outerShdw>
                </a:effectLst>
              </a:rPr>
              <a:t>المعلمه</a:t>
            </a:r>
            <a:r>
              <a:rPr lang="ar-EG" b="1" i="1" dirty="0" smtClean="0">
                <a:solidFill>
                  <a:srgbClr val="FFFF00"/>
                </a:solidFill>
                <a:effectLst>
                  <a:outerShdw blurRad="38100" dist="38100" dir="2700000" algn="tl">
                    <a:srgbClr val="000000">
                      <a:alpha val="43137"/>
                    </a:srgbClr>
                  </a:outerShdw>
                </a:effectLst>
              </a:rPr>
              <a:t> لنفسك أولا بحيث يتم تجريب الألعاب </a:t>
            </a:r>
            <a:r>
              <a:rPr lang="ar-EG" b="1" i="1" dirty="0" err="1" smtClean="0">
                <a:solidFill>
                  <a:srgbClr val="FFFF00"/>
                </a:solidFill>
                <a:effectLst>
                  <a:outerShdw blurRad="38100" dist="38100" dir="2700000" algn="tl">
                    <a:srgbClr val="000000">
                      <a:alpha val="43137"/>
                    </a:srgbClr>
                  </a:outerShdw>
                </a:effectLst>
              </a:rPr>
              <a:t>التى</a:t>
            </a:r>
            <a:r>
              <a:rPr lang="ar-EG" b="1" i="1" dirty="0" smtClean="0">
                <a:solidFill>
                  <a:srgbClr val="FFFF00"/>
                </a:solidFill>
                <a:effectLst>
                  <a:outerShdw blurRad="38100" dist="38100" dir="2700000" algn="tl">
                    <a:srgbClr val="000000">
                      <a:alpha val="43137"/>
                    </a:srgbClr>
                  </a:outerShdw>
                </a:effectLst>
              </a:rPr>
              <a:t> تم تحديدها، وعمل </a:t>
            </a:r>
            <a:r>
              <a:rPr lang="ar-EG" b="1" i="1" dirty="0" err="1" smtClean="0">
                <a:solidFill>
                  <a:srgbClr val="FFFF00"/>
                </a:solidFill>
                <a:effectLst>
                  <a:outerShdw blurRad="38100" dist="38100" dir="2700000" algn="tl">
                    <a:srgbClr val="000000">
                      <a:alpha val="43137"/>
                    </a:srgbClr>
                  </a:outerShdw>
                </a:effectLst>
              </a:rPr>
              <a:t>الخطه</a:t>
            </a:r>
            <a:r>
              <a:rPr lang="ar-EG" b="1" i="1" dirty="0" smtClean="0">
                <a:solidFill>
                  <a:srgbClr val="FFFF00"/>
                </a:solidFill>
                <a:effectLst>
                  <a:outerShdw blurRad="38100" dist="38100" dir="2700000" algn="tl">
                    <a:srgbClr val="000000">
                      <a:alpha val="43137"/>
                    </a:srgbClr>
                  </a:outerShdw>
                </a:effectLst>
              </a:rPr>
              <a:t> </a:t>
            </a:r>
            <a:r>
              <a:rPr lang="ar-EG" b="1" i="1" dirty="0" err="1" smtClean="0">
                <a:solidFill>
                  <a:srgbClr val="FFFF00"/>
                </a:solidFill>
                <a:effectLst>
                  <a:outerShdw blurRad="38100" dist="38100" dir="2700000" algn="tl">
                    <a:srgbClr val="000000">
                      <a:alpha val="43137"/>
                    </a:srgbClr>
                  </a:outerShdw>
                </a:effectLst>
              </a:rPr>
              <a:t>المناسبه</a:t>
            </a:r>
            <a:r>
              <a:rPr lang="ar-EG" b="1" i="1" dirty="0" smtClean="0">
                <a:solidFill>
                  <a:srgbClr val="FFFF00"/>
                </a:solidFill>
                <a:effectLst>
                  <a:outerShdw blurRad="38100" dist="38100" dir="2700000" algn="tl">
                    <a:srgbClr val="000000">
                      <a:alpha val="43137"/>
                    </a:srgbClr>
                  </a:outerShdw>
                </a:effectLst>
              </a:rPr>
              <a:t> </a:t>
            </a:r>
            <a:r>
              <a:rPr lang="ar-EG" b="1" i="1" dirty="0" err="1" smtClean="0">
                <a:solidFill>
                  <a:srgbClr val="FFFF00"/>
                </a:solidFill>
                <a:effectLst>
                  <a:outerShdw blurRad="38100" dist="38100" dir="2700000" algn="tl">
                    <a:srgbClr val="000000">
                      <a:alpha val="43137"/>
                    </a:srgbClr>
                  </a:outerShdw>
                </a:effectLst>
              </a:rPr>
              <a:t>لإستخدامها</a:t>
            </a:r>
            <a:r>
              <a:rPr lang="ar-EG" b="1" i="1" dirty="0" smtClean="0">
                <a:solidFill>
                  <a:srgbClr val="FFFF00"/>
                </a:solidFill>
                <a:effectLst>
                  <a:outerShdw blurRad="38100" dist="38100" dir="2700000" algn="tl">
                    <a:srgbClr val="000000">
                      <a:alpha val="43137"/>
                    </a:srgbClr>
                  </a:outerShdw>
                </a:effectLst>
              </a:rPr>
              <a:t> ،وتحديد أسماء المتعلمين والخبرات المطلوب </a:t>
            </a:r>
            <a:r>
              <a:rPr lang="ar-EG" b="1" i="1" dirty="0" err="1" smtClean="0">
                <a:solidFill>
                  <a:srgbClr val="FFFF00"/>
                </a:solidFill>
                <a:effectLst>
                  <a:outerShdw blurRad="38100" dist="38100" dir="2700000" algn="tl">
                    <a:srgbClr val="000000">
                      <a:alpha val="43137"/>
                    </a:srgbClr>
                  </a:outerShdw>
                </a:effectLst>
              </a:rPr>
              <a:t>إكتسابها</a:t>
            </a:r>
            <a:r>
              <a:rPr lang="ar-EG" b="1" i="1" dirty="0" smtClean="0">
                <a:solidFill>
                  <a:srgbClr val="FFFF00"/>
                </a:solidFill>
                <a:effectLst>
                  <a:outerShdw blurRad="38100" dist="38100" dir="2700000" algn="tl">
                    <a:srgbClr val="000000">
                      <a:alpha val="43137"/>
                    </a:srgbClr>
                  </a:outerShdw>
                </a:effectLst>
              </a:rPr>
              <a:t>،والألعاب </a:t>
            </a:r>
            <a:r>
              <a:rPr lang="ar-EG" b="1" i="1" dirty="0" err="1" smtClean="0">
                <a:solidFill>
                  <a:srgbClr val="FFFF00"/>
                </a:solidFill>
                <a:effectLst>
                  <a:outerShdw blurRad="38100" dist="38100" dir="2700000" algn="tl">
                    <a:srgbClr val="000000">
                      <a:alpha val="43137"/>
                    </a:srgbClr>
                  </a:outerShdw>
                </a:effectLst>
              </a:rPr>
              <a:t>المتوافره</a:t>
            </a:r>
            <a:r>
              <a:rPr lang="ar-EG" b="1" i="1" dirty="0" smtClean="0">
                <a:solidFill>
                  <a:srgbClr val="FFFF00"/>
                </a:solidFill>
                <a:effectLst>
                  <a:outerShdw blurRad="38100" dist="38100" dir="2700000" algn="tl">
                    <a:srgbClr val="000000">
                      <a:alpha val="43137"/>
                    </a:srgbClr>
                  </a:outerShdw>
                </a:effectLst>
              </a:rPr>
              <a:t> لكل خبره،ومتابعة كل متعلم لمعرفة الخبرات </a:t>
            </a:r>
            <a:r>
              <a:rPr lang="ar-EG" b="1" i="1" dirty="0" err="1" smtClean="0">
                <a:solidFill>
                  <a:srgbClr val="FFFF00"/>
                </a:solidFill>
                <a:effectLst>
                  <a:outerShdw blurRad="38100" dist="38100" dir="2700000" algn="tl">
                    <a:srgbClr val="000000">
                      <a:alpha val="43137"/>
                    </a:srgbClr>
                  </a:outerShdw>
                </a:effectLst>
              </a:rPr>
              <a:t>التى</a:t>
            </a:r>
            <a:r>
              <a:rPr lang="ar-EG" b="1" i="1" dirty="0" smtClean="0">
                <a:solidFill>
                  <a:srgbClr val="FFFF00"/>
                </a:solidFill>
                <a:effectLst>
                  <a:outerShdw blurRad="38100" dist="38100" dir="2700000" algn="tl">
                    <a:srgbClr val="000000">
                      <a:alpha val="43137"/>
                    </a:srgbClr>
                  </a:outerShdw>
                </a:effectLst>
              </a:rPr>
              <a:t> مر </a:t>
            </a:r>
            <a:r>
              <a:rPr lang="ar-EG" b="1" i="1" dirty="0" err="1" smtClean="0">
                <a:solidFill>
                  <a:srgbClr val="FFFF00"/>
                </a:solidFill>
                <a:effectLst>
                  <a:outerShdw blurRad="38100" dist="38100" dir="2700000" algn="tl">
                    <a:srgbClr val="000000">
                      <a:alpha val="43137"/>
                    </a:srgbClr>
                  </a:outerShdw>
                </a:effectLst>
              </a:rPr>
              <a:t>بها</a:t>
            </a:r>
            <a:r>
              <a:rPr lang="ar-EG" b="1" i="1" dirty="0" smtClean="0">
                <a:solidFill>
                  <a:srgbClr val="FFFF00"/>
                </a:solidFill>
                <a:effectLst>
                  <a:outerShdw blurRad="38100" dist="38100" dir="2700000" algn="tl">
                    <a:srgbClr val="000000">
                      <a:alpha val="43137"/>
                    </a:srgbClr>
                  </a:outerShdw>
                </a:effectLst>
              </a:rPr>
              <a:t> والصعوبات </a:t>
            </a:r>
            <a:r>
              <a:rPr lang="ar-EG" b="1" i="1" dirty="0" err="1" smtClean="0">
                <a:solidFill>
                  <a:srgbClr val="FFFF00"/>
                </a:solidFill>
                <a:effectLst>
                  <a:outerShdw blurRad="38100" dist="38100" dir="2700000" algn="tl">
                    <a:srgbClr val="000000">
                      <a:alpha val="43137"/>
                    </a:srgbClr>
                  </a:outerShdw>
                </a:effectLst>
              </a:rPr>
              <a:t>التى</a:t>
            </a:r>
            <a:r>
              <a:rPr lang="ar-EG" b="1" i="1" dirty="0" smtClean="0">
                <a:solidFill>
                  <a:srgbClr val="FFFF00"/>
                </a:solidFill>
                <a:effectLst>
                  <a:outerShdw blurRad="38100" dist="38100" dir="2700000" algn="tl">
                    <a:srgbClr val="000000">
                      <a:alpha val="43137"/>
                    </a:srgbClr>
                  </a:outerShdw>
                </a:effectLst>
              </a:rPr>
              <a:t> قد تصادفه ،وتقديم </a:t>
            </a:r>
            <a:r>
              <a:rPr lang="ar-EG" b="1" i="1" dirty="0" err="1" smtClean="0">
                <a:solidFill>
                  <a:srgbClr val="FFFF00"/>
                </a:solidFill>
                <a:effectLst>
                  <a:outerShdw blurRad="38100" dist="38100" dir="2700000" algn="tl">
                    <a:srgbClr val="000000">
                      <a:alpha val="43137"/>
                    </a:srgbClr>
                  </a:outerShdw>
                </a:effectLst>
              </a:rPr>
              <a:t>المساعده</a:t>
            </a:r>
            <a:r>
              <a:rPr lang="ar-EG" b="1" i="1" dirty="0" smtClean="0">
                <a:solidFill>
                  <a:srgbClr val="FFFF00"/>
                </a:solidFill>
                <a:effectLst>
                  <a:outerShdw blurRad="38100" dist="38100" dir="2700000" algn="tl">
                    <a:srgbClr val="000000">
                      <a:alpha val="43137"/>
                    </a:srgbClr>
                  </a:outerShdw>
                </a:effectLst>
              </a:rPr>
              <a:t> </a:t>
            </a:r>
            <a:r>
              <a:rPr lang="ar-EG" b="1" i="1" dirty="0" err="1" smtClean="0">
                <a:solidFill>
                  <a:srgbClr val="FFFF00"/>
                </a:solidFill>
                <a:effectLst>
                  <a:outerShdw blurRad="38100" dist="38100" dir="2700000" algn="tl">
                    <a:srgbClr val="000000">
                      <a:alpha val="43137"/>
                    </a:srgbClr>
                  </a:outerShdw>
                </a:effectLst>
              </a:rPr>
              <a:t>فى</a:t>
            </a:r>
            <a:r>
              <a:rPr lang="ar-EG" b="1" i="1" dirty="0" smtClean="0">
                <a:solidFill>
                  <a:srgbClr val="FFFF00"/>
                </a:solidFill>
                <a:effectLst>
                  <a:outerShdw blurRad="38100" dist="38100" dir="2700000" algn="tl">
                    <a:srgbClr val="000000">
                      <a:alpha val="43137"/>
                    </a:srgbClr>
                  </a:outerShdw>
                </a:effectLst>
              </a:rPr>
              <a:t> حينها</a:t>
            </a:r>
            <a:endParaRPr lang="ar-EG"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circle(in)">
                                      <p:cBhvr>
                                        <p:cTn id="19" dur="20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i="1" dirty="0" smtClean="0">
                <a:solidFill>
                  <a:schemeClr val="bg1"/>
                </a:solidFill>
              </a:rPr>
              <a:t>مرحلة </a:t>
            </a:r>
            <a:r>
              <a:rPr lang="ar-EG" i="1" dirty="0" err="1" smtClean="0">
                <a:solidFill>
                  <a:schemeClr val="bg1"/>
                </a:solidFill>
              </a:rPr>
              <a:t>الإستخدام</a:t>
            </a:r>
            <a:r>
              <a:rPr lang="ar-EG" i="1" dirty="0" smtClean="0">
                <a:solidFill>
                  <a:schemeClr val="bg1"/>
                </a:solidFill>
              </a:rPr>
              <a:t/>
            </a:r>
            <a:br>
              <a:rPr lang="ar-EG" i="1" dirty="0" smtClean="0">
                <a:solidFill>
                  <a:schemeClr val="bg1"/>
                </a:solidFill>
              </a:rPr>
            </a:br>
            <a:r>
              <a:rPr lang="ar-EG" i="1" dirty="0" smtClean="0">
                <a:solidFill>
                  <a:schemeClr val="bg1"/>
                </a:solidFill>
              </a:rPr>
              <a:t>(استخدام المتعلمون للألعاب)</a:t>
            </a:r>
            <a:endParaRPr lang="ar-EG" i="1" dirty="0">
              <a:solidFill>
                <a:schemeClr val="bg1"/>
              </a:solidFill>
            </a:endParaRPr>
          </a:p>
        </p:txBody>
      </p:sp>
      <p:sp>
        <p:nvSpPr>
          <p:cNvPr id="3" name="عنصر نائب للمحتوى 2"/>
          <p:cNvSpPr>
            <a:spLocks noGrp="1"/>
          </p:cNvSpPr>
          <p:nvPr>
            <p:ph sz="half" idx="1"/>
          </p:nvPr>
        </p:nvSpPr>
        <p:spPr/>
        <p:txBody>
          <a:bodyPr>
            <a:normAutofit fontScale="92500" lnSpcReduction="20000"/>
          </a:bodyPr>
          <a:lstStyle/>
          <a:p>
            <a:r>
              <a:rPr lang="ar-EG" b="1" i="1" dirty="0" smtClean="0">
                <a:solidFill>
                  <a:srgbClr val="FFC000"/>
                </a:solidFill>
                <a:effectLst>
                  <a:outerShdw blurRad="38100" dist="38100" dir="2700000" algn="tl">
                    <a:srgbClr val="000000">
                      <a:alpha val="43137"/>
                    </a:srgbClr>
                  </a:outerShdw>
                </a:effectLst>
              </a:rPr>
              <a:t>أن يكون </a:t>
            </a:r>
            <a:r>
              <a:rPr lang="ar-EG" b="1" i="1" dirty="0" err="1" smtClean="0">
                <a:solidFill>
                  <a:srgbClr val="FFC000"/>
                </a:solidFill>
                <a:effectLst>
                  <a:outerShdw blurRad="38100" dist="38100" dir="2700000" algn="tl">
                    <a:srgbClr val="000000">
                      <a:alpha val="43137"/>
                    </a:srgbClr>
                  </a:outerShdw>
                </a:effectLst>
              </a:rPr>
              <a:t>الأستخدام</a:t>
            </a:r>
            <a:r>
              <a:rPr lang="ar-EG" b="1" i="1" dirty="0" smtClean="0">
                <a:solidFill>
                  <a:srgbClr val="FFC000"/>
                </a:solidFill>
                <a:effectLst>
                  <a:outerShdw blurRad="38100" dist="38100" dir="2700000" algn="tl">
                    <a:srgbClr val="000000">
                      <a:alpha val="43137"/>
                    </a:srgbClr>
                  </a:outerShdw>
                </a:effectLst>
              </a:rPr>
              <a:t> هادف </a:t>
            </a:r>
            <a:r>
              <a:rPr lang="ar-EG" b="1" i="1" dirty="0" err="1" smtClean="0">
                <a:solidFill>
                  <a:srgbClr val="FFC000"/>
                </a:solidFill>
                <a:effectLst>
                  <a:outerShdw blurRad="38100" dist="38100" dir="2700000" algn="tl">
                    <a:srgbClr val="000000">
                      <a:alpha val="43137"/>
                    </a:srgbClr>
                  </a:outerShdw>
                </a:effectLst>
              </a:rPr>
              <a:t>أى</a:t>
            </a:r>
            <a:r>
              <a:rPr lang="ar-EG" b="1" i="1" dirty="0" smtClean="0">
                <a:solidFill>
                  <a:srgbClr val="FFC000"/>
                </a:solidFill>
                <a:effectLst>
                  <a:outerShdw blurRad="38100" dist="38100" dir="2700000" algn="tl">
                    <a:srgbClr val="000000">
                      <a:alpha val="43137"/>
                    </a:srgbClr>
                  </a:outerShdw>
                </a:effectLst>
              </a:rPr>
              <a:t>: </a:t>
            </a:r>
            <a:r>
              <a:rPr lang="ar-EG" b="1" i="1" dirty="0" err="1" smtClean="0">
                <a:solidFill>
                  <a:srgbClr val="FFC000"/>
                </a:solidFill>
                <a:effectLst>
                  <a:outerShdw blurRad="38100" dist="38100" dir="2700000" algn="tl">
                    <a:srgbClr val="000000">
                      <a:alpha val="43137"/>
                    </a:srgbClr>
                  </a:outerShdw>
                </a:effectLst>
              </a:rPr>
              <a:t>ضرورى</a:t>
            </a:r>
            <a:r>
              <a:rPr lang="ar-EG" b="1" i="1" dirty="0" smtClean="0">
                <a:solidFill>
                  <a:srgbClr val="FFC000"/>
                </a:solidFill>
                <a:effectLst>
                  <a:outerShdw blurRad="38100" dist="38100" dir="2700000" algn="tl">
                    <a:srgbClr val="000000">
                      <a:alpha val="43137"/>
                    </a:srgbClr>
                  </a:outerShdw>
                </a:effectLst>
              </a:rPr>
              <a:t> يعمل التلميذ على تحقيق الهدف </a:t>
            </a:r>
            <a:r>
              <a:rPr lang="ar-EG" b="1" i="1" dirty="0" err="1" smtClean="0">
                <a:solidFill>
                  <a:srgbClr val="FFC000"/>
                </a:solidFill>
                <a:effectLst>
                  <a:outerShdw blurRad="38100" dist="38100" dir="2700000" algn="tl">
                    <a:srgbClr val="000000">
                      <a:alpha val="43137"/>
                    </a:srgbClr>
                  </a:outerShdw>
                </a:effectLst>
              </a:rPr>
              <a:t>الذى</a:t>
            </a:r>
            <a:r>
              <a:rPr lang="ar-EG" b="1" i="1" dirty="0" smtClean="0">
                <a:solidFill>
                  <a:srgbClr val="FFC000"/>
                </a:solidFill>
                <a:effectLst>
                  <a:outerShdw blurRad="38100" dist="38100" dir="2700000" algn="tl">
                    <a:srgbClr val="000000">
                      <a:alpha val="43137"/>
                    </a:srgbClr>
                  </a:outerShdw>
                </a:effectLst>
              </a:rPr>
              <a:t> صممت </a:t>
            </a:r>
            <a:r>
              <a:rPr lang="ar-EG" b="1" i="1" dirty="0" err="1" smtClean="0">
                <a:solidFill>
                  <a:srgbClr val="FFC000"/>
                </a:solidFill>
                <a:effectLst>
                  <a:outerShdw blurRad="38100" dist="38100" dir="2700000" algn="tl">
                    <a:srgbClr val="000000">
                      <a:alpha val="43137"/>
                    </a:srgbClr>
                  </a:outerShdw>
                </a:effectLst>
              </a:rPr>
              <a:t>اللعبه</a:t>
            </a:r>
            <a:r>
              <a:rPr lang="ar-EG" b="1" i="1" dirty="0" smtClean="0">
                <a:solidFill>
                  <a:srgbClr val="FFC000"/>
                </a:solidFill>
                <a:effectLst>
                  <a:outerShdw blurRad="38100" dist="38100" dir="2700000" algn="tl">
                    <a:srgbClr val="000000">
                      <a:alpha val="43137"/>
                    </a:srgbClr>
                  </a:outerShdw>
                </a:effectLst>
              </a:rPr>
              <a:t> من أجله</a:t>
            </a:r>
          </a:p>
          <a:p>
            <a:r>
              <a:rPr lang="ar-EG" b="1" i="1" dirty="0" smtClean="0">
                <a:solidFill>
                  <a:srgbClr val="FFC000"/>
                </a:solidFill>
                <a:effectLst>
                  <a:outerShdw blurRad="38100" dist="38100" dir="2700000" algn="tl">
                    <a:srgbClr val="000000">
                      <a:alpha val="43137"/>
                    </a:srgbClr>
                  </a:outerShdw>
                </a:effectLst>
              </a:rPr>
              <a:t>أن تترك </a:t>
            </a:r>
            <a:r>
              <a:rPr lang="ar-EG" b="1" i="1" dirty="0" err="1" smtClean="0">
                <a:solidFill>
                  <a:srgbClr val="FFC000"/>
                </a:solidFill>
                <a:effectLst>
                  <a:outerShdw blurRad="38100" dist="38100" dir="2700000" algn="tl">
                    <a:srgbClr val="000000">
                      <a:alpha val="43137"/>
                    </a:srgbClr>
                  </a:outerShdw>
                </a:effectLst>
              </a:rPr>
              <a:t>المعلمه</a:t>
            </a:r>
            <a:r>
              <a:rPr lang="ar-EG" b="1" i="1" dirty="0" smtClean="0">
                <a:solidFill>
                  <a:srgbClr val="FFC000"/>
                </a:solidFill>
                <a:effectLst>
                  <a:outerShdw blurRad="38100" dist="38100" dir="2700000" algn="tl">
                    <a:srgbClr val="000000">
                      <a:alpha val="43137"/>
                    </a:srgbClr>
                  </a:outerShdw>
                </a:effectLst>
              </a:rPr>
              <a:t> للتلميذ </a:t>
            </a:r>
            <a:r>
              <a:rPr lang="ar-EG" b="1" i="1" dirty="0" err="1" smtClean="0">
                <a:solidFill>
                  <a:srgbClr val="FFC000"/>
                </a:solidFill>
                <a:effectLst>
                  <a:outerShdw blurRad="38100" dist="38100" dir="2700000" algn="tl">
                    <a:srgbClr val="000000">
                      <a:alpha val="43137"/>
                    </a:srgbClr>
                  </a:outerShdw>
                </a:effectLst>
              </a:rPr>
              <a:t>الفرصه</a:t>
            </a:r>
            <a:r>
              <a:rPr lang="ar-EG" b="1" i="1" dirty="0" smtClean="0">
                <a:solidFill>
                  <a:srgbClr val="FFC000"/>
                </a:solidFill>
                <a:effectLst>
                  <a:outerShdw blurRad="38100" dist="38100" dir="2700000" algn="tl">
                    <a:srgbClr val="000000">
                      <a:alpha val="43137"/>
                    </a:srgbClr>
                  </a:outerShdw>
                </a:effectLst>
              </a:rPr>
              <a:t> للعمل حتى يصل للهدف المنشود</a:t>
            </a:r>
          </a:p>
          <a:p>
            <a:r>
              <a:rPr lang="ar-EG" b="1" i="1" dirty="0" err="1" smtClean="0">
                <a:solidFill>
                  <a:srgbClr val="FFC000"/>
                </a:solidFill>
                <a:effectLst>
                  <a:outerShdw blurRad="38100" dist="38100" dir="2700000" algn="tl">
                    <a:srgbClr val="000000">
                      <a:alpha val="43137"/>
                    </a:srgbClr>
                  </a:outerShdw>
                </a:effectLst>
              </a:rPr>
              <a:t>الإنتباه</a:t>
            </a:r>
            <a:r>
              <a:rPr lang="ar-EG" b="1" i="1" dirty="0" smtClean="0">
                <a:solidFill>
                  <a:srgbClr val="FFC000"/>
                </a:solidFill>
                <a:effectLst>
                  <a:outerShdw blurRad="38100" dist="38100" dir="2700000" algn="tl">
                    <a:srgbClr val="000000">
                      <a:alpha val="43137"/>
                    </a:srgbClr>
                  </a:outerShdw>
                </a:effectLst>
              </a:rPr>
              <a:t> </a:t>
            </a:r>
            <a:r>
              <a:rPr lang="ar-EG" b="1" i="1" dirty="0" err="1" smtClean="0">
                <a:solidFill>
                  <a:srgbClr val="FFC000"/>
                </a:solidFill>
                <a:effectLst>
                  <a:outerShdw blurRad="38100" dist="38100" dir="2700000" algn="tl">
                    <a:srgbClr val="000000">
                      <a:alpha val="43137"/>
                    </a:srgbClr>
                  </a:outerShdw>
                </a:effectLst>
              </a:rPr>
              <a:t>الواعى</a:t>
            </a:r>
            <a:r>
              <a:rPr lang="ar-EG" b="1" i="1" dirty="0" smtClean="0">
                <a:solidFill>
                  <a:srgbClr val="FFC000"/>
                </a:solidFill>
                <a:effectLst>
                  <a:outerShdw blurRad="38100" dist="38100" dir="2700000" algn="tl">
                    <a:srgbClr val="000000">
                      <a:alpha val="43137"/>
                    </a:srgbClr>
                  </a:outerShdw>
                </a:effectLst>
              </a:rPr>
              <a:t> من قبل </a:t>
            </a:r>
            <a:r>
              <a:rPr lang="ar-EG" b="1" i="1" dirty="0" err="1" smtClean="0">
                <a:solidFill>
                  <a:srgbClr val="FFC000"/>
                </a:solidFill>
                <a:effectLst>
                  <a:outerShdw blurRad="38100" dist="38100" dir="2700000" algn="tl">
                    <a:srgbClr val="000000">
                      <a:alpha val="43137"/>
                    </a:srgbClr>
                  </a:outerShdw>
                </a:effectLst>
              </a:rPr>
              <a:t>المعلمه</a:t>
            </a:r>
            <a:r>
              <a:rPr lang="ar-EG" b="1" i="1" dirty="0" smtClean="0">
                <a:solidFill>
                  <a:srgbClr val="FFC000"/>
                </a:solidFill>
                <a:effectLst>
                  <a:outerShdw blurRad="38100" dist="38100" dir="2700000" algn="tl">
                    <a:srgbClr val="000000">
                      <a:alpha val="43137"/>
                    </a:srgbClr>
                  </a:outerShdw>
                </a:effectLst>
              </a:rPr>
              <a:t> </a:t>
            </a:r>
            <a:r>
              <a:rPr lang="ar-EG" b="1" i="1" dirty="0" err="1" smtClean="0">
                <a:solidFill>
                  <a:srgbClr val="FFC000"/>
                </a:solidFill>
                <a:effectLst>
                  <a:outerShdw blurRad="38100" dist="38100" dir="2700000" algn="tl">
                    <a:srgbClr val="000000">
                      <a:alpha val="43137"/>
                    </a:srgbClr>
                  </a:outerShdw>
                </a:effectLst>
              </a:rPr>
              <a:t>الى</a:t>
            </a:r>
            <a:r>
              <a:rPr lang="ar-EG" b="1" i="1" dirty="0" smtClean="0">
                <a:solidFill>
                  <a:srgbClr val="FFC000"/>
                </a:solidFill>
                <a:effectLst>
                  <a:outerShdw blurRad="38100" dist="38100" dir="2700000" algn="tl">
                    <a:srgbClr val="000000">
                      <a:alpha val="43137"/>
                    </a:srgbClr>
                  </a:outerShdw>
                </a:effectLst>
              </a:rPr>
              <a:t> استجابة كل فريق أو فرد لمنافسه</a:t>
            </a:r>
          </a:p>
          <a:p>
            <a:r>
              <a:rPr lang="ar-EG" b="1" i="1" dirty="0" smtClean="0">
                <a:solidFill>
                  <a:srgbClr val="FFC000"/>
                </a:solidFill>
                <a:effectLst>
                  <a:outerShdw blurRad="38100" dist="38100" dir="2700000" algn="tl">
                    <a:srgbClr val="000000">
                      <a:alpha val="43137"/>
                    </a:srgbClr>
                  </a:outerShdw>
                </a:effectLst>
              </a:rPr>
              <a:t>عدم </a:t>
            </a:r>
            <a:r>
              <a:rPr lang="ar-EG" b="1" i="1" dirty="0" err="1" smtClean="0">
                <a:solidFill>
                  <a:srgbClr val="FFC000"/>
                </a:solidFill>
                <a:effectLst>
                  <a:outerShdw blurRad="38100" dist="38100" dir="2700000" algn="tl">
                    <a:srgbClr val="000000">
                      <a:alpha val="43137"/>
                    </a:srgbClr>
                  </a:outerShdw>
                </a:effectLst>
              </a:rPr>
              <a:t>الموازنه</a:t>
            </a:r>
            <a:r>
              <a:rPr lang="ar-EG" b="1" i="1" dirty="0" smtClean="0">
                <a:solidFill>
                  <a:srgbClr val="FFC000"/>
                </a:solidFill>
                <a:effectLst>
                  <a:outerShdw blurRad="38100" dist="38100" dir="2700000" algn="tl">
                    <a:srgbClr val="000000">
                      <a:alpha val="43137"/>
                    </a:srgbClr>
                  </a:outerShdw>
                </a:effectLst>
              </a:rPr>
              <a:t> بين التلاميذ وبعضهم البعض،والسماح بقر من </a:t>
            </a:r>
            <a:r>
              <a:rPr lang="ar-EG" b="1" i="1" dirty="0" err="1" smtClean="0">
                <a:solidFill>
                  <a:srgbClr val="FFC000"/>
                </a:solidFill>
                <a:effectLst>
                  <a:outerShdw blurRad="38100" dist="38100" dir="2700000" algn="tl">
                    <a:srgbClr val="000000">
                      <a:alpha val="43137"/>
                    </a:srgbClr>
                  </a:outerShdw>
                </a:effectLst>
              </a:rPr>
              <a:t>الحركه</a:t>
            </a:r>
            <a:r>
              <a:rPr lang="ar-EG" b="1" i="1" dirty="0" smtClean="0">
                <a:solidFill>
                  <a:srgbClr val="FFC000"/>
                </a:solidFill>
                <a:effectLst>
                  <a:outerShdw blurRad="38100" dist="38100" dir="2700000" algn="tl">
                    <a:srgbClr val="000000">
                      <a:alpha val="43137"/>
                    </a:srgbClr>
                  </a:outerShdw>
                </a:effectLst>
              </a:rPr>
              <a:t> والصخب ،وعدم فرض نظام </a:t>
            </a:r>
            <a:r>
              <a:rPr lang="ar-EG" b="1" i="1" dirty="0" err="1" smtClean="0">
                <a:solidFill>
                  <a:srgbClr val="FFC000"/>
                </a:solidFill>
                <a:effectLst>
                  <a:outerShdw blurRad="38100" dist="38100" dir="2700000" algn="tl">
                    <a:srgbClr val="000000">
                      <a:alpha val="43137"/>
                    </a:srgbClr>
                  </a:outerShdw>
                </a:effectLst>
              </a:rPr>
              <a:t>قياسى</a:t>
            </a:r>
            <a:endParaRPr lang="ar-EG" b="1" i="1" dirty="0" smtClean="0">
              <a:solidFill>
                <a:srgbClr val="FFC000"/>
              </a:solidFill>
              <a:effectLst>
                <a:outerShdw blurRad="38100" dist="38100" dir="2700000" algn="tl">
                  <a:srgbClr val="000000">
                    <a:alpha val="43137"/>
                  </a:srgbClr>
                </a:outerShdw>
              </a:effectLst>
            </a:endParaRPr>
          </a:p>
          <a:p>
            <a:endParaRPr lang="ar-EG" dirty="0"/>
          </a:p>
        </p:txBody>
      </p:sp>
      <p:sp>
        <p:nvSpPr>
          <p:cNvPr id="4" name="عنصر نائب للمحتوى 3"/>
          <p:cNvSpPr>
            <a:spLocks noGrp="1"/>
          </p:cNvSpPr>
          <p:nvPr>
            <p:ph sz="half" idx="2"/>
          </p:nvPr>
        </p:nvSpPr>
        <p:spPr/>
        <p:txBody>
          <a:bodyPr>
            <a:normAutofit fontScale="92500" lnSpcReduction="20000"/>
          </a:bodyPr>
          <a:lstStyle/>
          <a:p>
            <a:r>
              <a:rPr lang="ar-EG" sz="3200" b="1" i="1" dirty="0" smtClean="0">
                <a:solidFill>
                  <a:srgbClr val="FF0000"/>
                </a:solidFill>
                <a:effectLst>
                  <a:outerShdw blurRad="38100" dist="38100" dir="2700000" algn="tl">
                    <a:srgbClr val="000000">
                      <a:alpha val="43137"/>
                    </a:srgbClr>
                  </a:outerShdw>
                </a:effectLst>
              </a:rPr>
              <a:t>أسس </a:t>
            </a:r>
            <a:r>
              <a:rPr lang="ar-EG" sz="3200" b="1" i="1" dirty="0" err="1" smtClean="0">
                <a:solidFill>
                  <a:srgbClr val="FF0000"/>
                </a:solidFill>
                <a:effectLst>
                  <a:outerShdw blurRad="38100" dist="38100" dir="2700000" algn="tl">
                    <a:srgbClr val="000000">
                      <a:alpha val="43137"/>
                    </a:srgbClr>
                  </a:outerShdw>
                </a:effectLst>
              </a:rPr>
              <a:t>الإستخدام</a:t>
            </a:r>
            <a:r>
              <a:rPr lang="ar-EG" sz="3200" b="1" i="1" dirty="0" smtClean="0">
                <a:solidFill>
                  <a:srgbClr val="FF0000"/>
                </a:solidFill>
                <a:effectLst>
                  <a:outerShdw blurRad="38100" dist="38100" dir="2700000" algn="tl">
                    <a:srgbClr val="000000">
                      <a:alpha val="43137"/>
                    </a:srgbClr>
                  </a:outerShdw>
                </a:effectLst>
              </a:rPr>
              <a:t> الجيد (الفعال) للألعاب </a:t>
            </a:r>
            <a:r>
              <a:rPr lang="ar-EG" sz="3200" b="1" i="1" dirty="0" err="1" smtClean="0">
                <a:solidFill>
                  <a:srgbClr val="FF0000"/>
                </a:solidFill>
                <a:effectLst>
                  <a:outerShdw blurRad="38100" dist="38100" dir="2700000" algn="tl">
                    <a:srgbClr val="000000">
                      <a:alpha val="43137"/>
                    </a:srgbClr>
                  </a:outerShdw>
                </a:effectLst>
              </a:rPr>
              <a:t>التعليميه</a:t>
            </a:r>
            <a:endParaRPr lang="ar-EG" sz="3200" b="1" i="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circle(in)">
                                      <p:cBhvr>
                                        <p:cTn id="29" dur="2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circle(in)">
                                      <p:cBhvr>
                                        <p:cTn id="34" dur="2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circle(in)">
                                      <p:cBhvr>
                                        <p:cTn id="3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i="1" dirty="0" smtClean="0">
                <a:effectLst>
                  <a:outerShdw blurRad="38100" dist="38100" dir="2700000" algn="tl">
                    <a:srgbClr val="000000">
                      <a:alpha val="43137"/>
                    </a:srgbClr>
                  </a:outerShdw>
                </a:effectLst>
              </a:rPr>
              <a:t>تابع مراحل </a:t>
            </a:r>
            <a:r>
              <a:rPr lang="ar-EG" i="1" dirty="0" err="1" smtClean="0">
                <a:effectLst>
                  <a:outerShdw blurRad="38100" dist="38100" dir="2700000" algn="tl">
                    <a:srgbClr val="000000">
                      <a:alpha val="43137"/>
                    </a:srgbClr>
                  </a:outerShdw>
                </a:effectLst>
              </a:rPr>
              <a:t>استراتيجية</a:t>
            </a:r>
            <a:r>
              <a:rPr lang="ar-EG" i="1" dirty="0" smtClean="0">
                <a:effectLst>
                  <a:outerShdw blurRad="38100" dist="38100" dir="2700000" algn="tl">
                    <a:srgbClr val="000000">
                      <a:alpha val="43137"/>
                    </a:srgbClr>
                  </a:outerShdw>
                </a:effectLst>
              </a:rPr>
              <a:t> الألعاب</a:t>
            </a:r>
            <a:endParaRPr lang="ar-EG" i="1" dirty="0">
              <a:effectLst>
                <a:outerShdw blurRad="38100" dist="38100" dir="2700000" algn="tl">
                  <a:srgbClr val="000000">
                    <a:alpha val="43137"/>
                  </a:srgbClr>
                </a:outerShdw>
              </a:effectLst>
            </a:endParaRPr>
          </a:p>
        </p:txBody>
      </p:sp>
      <p:sp>
        <p:nvSpPr>
          <p:cNvPr id="3" name="عنصر نائب للمحتوى 2"/>
          <p:cNvSpPr>
            <a:spLocks noGrp="1"/>
          </p:cNvSpPr>
          <p:nvPr>
            <p:ph sz="half" idx="1"/>
          </p:nvPr>
        </p:nvSpPr>
        <p:spPr/>
        <p:txBody>
          <a:bodyPr>
            <a:noAutofit/>
          </a:bodyPr>
          <a:lstStyle/>
          <a:p>
            <a:r>
              <a:rPr lang="ar-EG" sz="3600" b="1" i="1" dirty="0" smtClean="0">
                <a:solidFill>
                  <a:srgbClr val="9F0AFF"/>
                </a:solidFill>
                <a:effectLst>
                  <a:outerShdw blurRad="38100" dist="38100" dir="2700000" algn="tl">
                    <a:srgbClr val="000000">
                      <a:alpha val="43137"/>
                    </a:srgbClr>
                  </a:outerShdw>
                </a:effectLst>
              </a:rPr>
              <a:t>مرحلة </a:t>
            </a:r>
            <a:r>
              <a:rPr lang="ar-EG" sz="3600" b="1" i="1" dirty="0" err="1" smtClean="0">
                <a:solidFill>
                  <a:srgbClr val="9F0AFF"/>
                </a:solidFill>
                <a:effectLst>
                  <a:outerShdw blurRad="38100" dist="38100" dir="2700000" algn="tl">
                    <a:srgbClr val="000000">
                      <a:alpha val="43137"/>
                    </a:srgbClr>
                  </a:outerShdw>
                </a:effectLst>
              </a:rPr>
              <a:t>المتابعه</a:t>
            </a:r>
            <a:endParaRPr lang="ar-EG" sz="3600" b="1" i="1" dirty="0" smtClean="0">
              <a:solidFill>
                <a:srgbClr val="9F0AFF"/>
              </a:solidFill>
              <a:effectLst>
                <a:outerShdw blurRad="38100" dist="38100" dir="2700000" algn="tl">
                  <a:srgbClr val="000000">
                    <a:alpha val="43137"/>
                  </a:srgbClr>
                </a:outerShdw>
              </a:effectLst>
            </a:endParaRPr>
          </a:p>
          <a:p>
            <a:pPr>
              <a:buNone/>
            </a:pPr>
            <a:r>
              <a:rPr lang="ar-EG" sz="2800" b="1" i="1" dirty="0" err="1" smtClean="0">
                <a:solidFill>
                  <a:srgbClr val="FF3BFF"/>
                </a:solidFill>
                <a:effectLst>
                  <a:outerShdw blurRad="38100" dist="38100" dir="2700000" algn="tl">
                    <a:srgbClr val="000000">
                      <a:alpha val="43137"/>
                    </a:srgbClr>
                  </a:outerShdw>
                </a:effectLst>
              </a:rPr>
              <a:t>عزيزتى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المعلمه</a:t>
            </a:r>
            <a:r>
              <a:rPr lang="ar-EG" sz="2800" b="1" i="1" dirty="0" smtClean="0">
                <a:solidFill>
                  <a:srgbClr val="FF3BFF"/>
                </a:solidFill>
                <a:effectLst>
                  <a:outerShdw blurRad="38100" dist="38100" dir="2700000" algn="tl">
                    <a:srgbClr val="000000">
                      <a:alpha val="43137"/>
                    </a:srgbClr>
                  </a:outerShdw>
                </a:effectLst>
              </a:rPr>
              <a:t> عليك هنا:</a:t>
            </a:r>
          </a:p>
          <a:p>
            <a:pPr>
              <a:buNone/>
            </a:pPr>
            <a:r>
              <a:rPr lang="ar-EG" sz="2800" b="1" i="1" dirty="0" smtClean="0">
                <a:solidFill>
                  <a:srgbClr val="FF3BFF"/>
                </a:solidFill>
                <a:effectLst>
                  <a:outerShdw blurRad="38100" dist="38100" dir="2700000" algn="tl">
                    <a:srgbClr val="000000">
                      <a:alpha val="43137"/>
                    </a:srgbClr>
                  </a:outerShdw>
                </a:effectLst>
              </a:rPr>
              <a:t>متابعة التلميذ والعمل على توزيع الخبرات </a:t>
            </a:r>
            <a:r>
              <a:rPr lang="ar-EG" sz="2800" b="1" i="1" dirty="0" err="1" smtClean="0">
                <a:solidFill>
                  <a:srgbClr val="FF3BFF"/>
                </a:solidFill>
                <a:effectLst>
                  <a:outerShdw blurRad="38100" dist="38100" dir="2700000" algn="tl">
                    <a:srgbClr val="000000">
                      <a:alpha val="43137"/>
                    </a:srgbClr>
                  </a:outerShdw>
                </a:effectLst>
              </a:rPr>
              <a:t>التى</a:t>
            </a:r>
            <a:r>
              <a:rPr lang="ar-EG" sz="2800" b="1" i="1" dirty="0" smtClean="0">
                <a:solidFill>
                  <a:srgbClr val="FF3BFF"/>
                </a:solidFill>
                <a:effectLst>
                  <a:outerShdw blurRad="38100" dist="38100" dir="2700000" algn="tl">
                    <a:srgbClr val="000000">
                      <a:alpha val="43137"/>
                    </a:srgbClr>
                  </a:outerShdw>
                </a:effectLst>
              </a:rPr>
              <a:t> تؤدى </a:t>
            </a:r>
            <a:r>
              <a:rPr lang="ar-EG" sz="2800" b="1" i="1" dirty="0" err="1" smtClean="0">
                <a:solidFill>
                  <a:srgbClr val="FF3BFF"/>
                </a:solidFill>
                <a:effectLst>
                  <a:outerShdw blurRad="38100" dist="38100" dir="2700000" algn="tl">
                    <a:srgbClr val="000000">
                      <a:alpha val="43137"/>
                    </a:srgbClr>
                  </a:outerShdw>
                </a:effectLst>
              </a:rPr>
              <a:t>الى</a:t>
            </a:r>
            <a:r>
              <a:rPr lang="ar-EG" sz="2800" b="1" i="1" dirty="0" smtClean="0">
                <a:solidFill>
                  <a:srgbClr val="FF3BFF"/>
                </a:solidFill>
                <a:effectLst>
                  <a:outerShdw blurRad="38100" dist="38100" dir="2700000" algn="tl">
                    <a:srgbClr val="000000">
                      <a:alpha val="43137"/>
                    </a:srgbClr>
                  </a:outerShdw>
                </a:effectLst>
              </a:rPr>
              <a:t> زيادة خبرته بالتدريج وعليك أيضا التنويع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الألعاب حتى </a:t>
            </a:r>
            <a:r>
              <a:rPr lang="ar-EG" sz="2800" b="1" i="1" dirty="0" err="1" smtClean="0">
                <a:solidFill>
                  <a:srgbClr val="FF3BFF"/>
                </a:solidFill>
                <a:effectLst>
                  <a:outerShdw blurRad="38100" dist="38100" dir="2700000" algn="tl">
                    <a:srgbClr val="000000">
                      <a:alpha val="43137"/>
                    </a:srgbClr>
                  </a:outerShdw>
                </a:effectLst>
              </a:rPr>
              <a:t>تتأكدى</a:t>
            </a:r>
            <a:r>
              <a:rPr lang="ar-EG" sz="2800" b="1" i="1" dirty="0" smtClean="0">
                <a:solidFill>
                  <a:srgbClr val="FF3BFF"/>
                </a:solidFill>
                <a:effectLst>
                  <a:outerShdw blurRad="38100" dist="38100" dir="2700000" algn="tl">
                    <a:srgbClr val="000000">
                      <a:alpha val="43137"/>
                    </a:srgbClr>
                  </a:outerShdw>
                </a:effectLst>
              </a:rPr>
              <a:t> من </a:t>
            </a:r>
            <a:r>
              <a:rPr lang="ar-EG" sz="2800" b="1" i="1" dirty="0" err="1" smtClean="0">
                <a:solidFill>
                  <a:srgbClr val="FF3BFF"/>
                </a:solidFill>
                <a:effectLst>
                  <a:outerShdw blurRad="38100" dist="38100" dir="2700000" algn="tl">
                    <a:srgbClr val="000000">
                      <a:alpha val="43137"/>
                    </a:srgbClr>
                  </a:outerShdw>
                </a:effectLst>
              </a:rPr>
              <a:t>ان</a:t>
            </a:r>
            <a:r>
              <a:rPr lang="ar-EG" sz="2800" b="1" i="1" dirty="0" smtClean="0">
                <a:solidFill>
                  <a:srgbClr val="FF3BFF"/>
                </a:solidFill>
                <a:effectLst>
                  <a:outerShdw blurRad="38100" dist="38100" dir="2700000" algn="tl">
                    <a:srgbClr val="000000">
                      <a:alpha val="43137"/>
                    </a:srgbClr>
                  </a:outerShdw>
                </a:effectLst>
              </a:rPr>
              <a:t> التلميذ قد وصل للمستوى المطلوب ليسمح له </a:t>
            </a:r>
            <a:r>
              <a:rPr lang="ar-EG" sz="2800" b="1" i="1" dirty="0" err="1" smtClean="0">
                <a:solidFill>
                  <a:srgbClr val="FF3BFF"/>
                </a:solidFill>
                <a:effectLst>
                  <a:outerShdw blurRad="38100" dist="38100" dir="2700000" algn="tl">
                    <a:srgbClr val="000000">
                      <a:alpha val="43137"/>
                    </a:srgbClr>
                  </a:outerShdw>
                </a:effectLst>
              </a:rPr>
              <a:t>بالإنتقال</a:t>
            </a:r>
            <a:r>
              <a:rPr lang="ar-EG" sz="2800" b="1" i="1" dirty="0" smtClean="0">
                <a:solidFill>
                  <a:srgbClr val="FF3BFF"/>
                </a:solidFill>
                <a:effectLst>
                  <a:outerShdw blurRad="38100" dist="38100" dir="2700000" algn="tl">
                    <a:srgbClr val="000000">
                      <a:alpha val="43137"/>
                    </a:srgbClr>
                  </a:outerShdw>
                </a:effectLst>
              </a:rPr>
              <a:t> لخبره </a:t>
            </a:r>
            <a:r>
              <a:rPr lang="ar-EG" sz="2800" b="1" i="1" dirty="0" err="1" smtClean="0">
                <a:solidFill>
                  <a:srgbClr val="FF3BFF"/>
                </a:solidFill>
                <a:effectLst>
                  <a:outerShdw blurRad="38100" dist="38100" dir="2700000" algn="tl">
                    <a:srgbClr val="000000">
                      <a:alpha val="43137"/>
                    </a:srgbClr>
                  </a:outerShdw>
                </a:effectLst>
              </a:rPr>
              <a:t>جديده</a:t>
            </a:r>
            <a:endParaRPr lang="ar-EG" sz="2800" b="1" i="1" dirty="0">
              <a:solidFill>
                <a:srgbClr val="FF3BFF"/>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fontScale="92500"/>
          </a:bodyPr>
          <a:lstStyle/>
          <a:p>
            <a:r>
              <a:rPr lang="ar-EG" sz="3900" b="1" i="1" dirty="0" smtClean="0">
                <a:solidFill>
                  <a:schemeClr val="accent1">
                    <a:lumMod val="75000"/>
                  </a:schemeClr>
                </a:solidFill>
                <a:effectLst>
                  <a:outerShdw blurRad="38100" dist="38100" dir="2700000" algn="tl">
                    <a:srgbClr val="000000">
                      <a:alpha val="43137"/>
                    </a:srgbClr>
                  </a:outerShdw>
                </a:effectLst>
              </a:rPr>
              <a:t>مرحلة التقييم </a:t>
            </a:r>
          </a:p>
          <a:p>
            <a:pPr>
              <a:buNone/>
            </a:pPr>
            <a:r>
              <a:rPr lang="ar-EG" sz="2800" b="1" i="1" dirty="0" smtClean="0">
                <a:solidFill>
                  <a:srgbClr val="FF3BFF"/>
                </a:solidFill>
                <a:effectLst>
                  <a:outerShdw blurRad="38100" dist="38100" dir="2700000" algn="tl">
                    <a:srgbClr val="000000">
                      <a:alpha val="43137"/>
                    </a:srgbClr>
                  </a:outerShdw>
                </a:effectLst>
              </a:rPr>
              <a:t>وهنا </a:t>
            </a:r>
            <a:r>
              <a:rPr lang="ar-EG" sz="2800" b="1" i="1" dirty="0" err="1" smtClean="0">
                <a:solidFill>
                  <a:srgbClr val="FF3BFF"/>
                </a:solidFill>
                <a:effectLst>
                  <a:outerShdw blurRad="38100" dist="38100" dir="2700000" algn="tl">
                    <a:srgbClr val="000000">
                      <a:alpha val="43137"/>
                    </a:srgbClr>
                  </a:outerShdw>
                </a:effectLst>
              </a:rPr>
              <a:t>عزيزتى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المعلمه</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أنتبهى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الى</a:t>
            </a:r>
            <a:r>
              <a:rPr lang="ar-EG" sz="2800" b="1" i="1" dirty="0" smtClean="0">
                <a:solidFill>
                  <a:srgbClr val="FF3BFF"/>
                </a:solidFill>
                <a:effectLst>
                  <a:outerShdw blurRad="38100" dist="38100" dir="2700000" algn="tl">
                    <a:srgbClr val="000000">
                      <a:alpha val="43137"/>
                    </a:srgbClr>
                  </a:outerShdw>
                </a:effectLst>
              </a:rPr>
              <a:t> أنه:</a:t>
            </a:r>
          </a:p>
          <a:p>
            <a:pPr>
              <a:buNone/>
            </a:pPr>
            <a:r>
              <a:rPr lang="ar-EG" sz="2800" b="1" i="1" dirty="0" smtClean="0">
                <a:solidFill>
                  <a:srgbClr val="FF3BFF"/>
                </a:solidFill>
                <a:effectLst>
                  <a:outerShdw blurRad="38100" dist="38100" dir="2700000" algn="tl">
                    <a:srgbClr val="000000">
                      <a:alpha val="43137"/>
                    </a:srgbClr>
                  </a:outerShdw>
                </a:effectLst>
              </a:rPr>
              <a:t>*</a:t>
            </a:r>
            <a:r>
              <a:rPr lang="ar-EG" sz="2800" b="1" i="1" dirty="0" err="1" smtClean="0">
                <a:solidFill>
                  <a:srgbClr val="FF3BFF"/>
                </a:solidFill>
                <a:effectLst>
                  <a:outerShdw blurRad="38100" dist="38100" dir="2700000" algn="tl">
                    <a:srgbClr val="000000">
                      <a:alpha val="43137"/>
                    </a:srgbClr>
                  </a:outerShdw>
                </a:effectLst>
              </a:rPr>
              <a:t>ضرورى</a:t>
            </a:r>
            <a:r>
              <a:rPr lang="ar-EG" sz="2800" b="1" i="1" dirty="0" smtClean="0">
                <a:solidFill>
                  <a:srgbClr val="FF3BFF"/>
                </a:solidFill>
                <a:effectLst>
                  <a:outerShdw blurRad="38100" dist="38100" dir="2700000" algn="tl">
                    <a:srgbClr val="000000">
                      <a:alpha val="43137"/>
                    </a:srgbClr>
                  </a:outerShdw>
                </a:effectLst>
              </a:rPr>
              <a:t> جدا مشاركتك الأطفال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ألعابهم لتقييم مدى نجاحهم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تحقيق الهدف المنشود</a:t>
            </a:r>
          </a:p>
          <a:p>
            <a:pPr>
              <a:buNone/>
            </a:pPr>
            <a:r>
              <a:rPr lang="ar-EG" sz="2800" b="1" i="1" dirty="0" smtClean="0">
                <a:solidFill>
                  <a:srgbClr val="FF3BFF"/>
                </a:solidFill>
                <a:effectLst>
                  <a:outerShdw blurRad="38100" dist="38100" dir="2700000" algn="tl">
                    <a:srgbClr val="000000">
                      <a:alpha val="43137"/>
                    </a:srgbClr>
                  </a:outerShdw>
                </a:effectLst>
              </a:rPr>
              <a:t>*</a:t>
            </a:r>
            <a:r>
              <a:rPr lang="ar-EG" sz="2800" b="1" i="1" dirty="0" err="1" smtClean="0">
                <a:solidFill>
                  <a:srgbClr val="FF3BFF"/>
                </a:solidFill>
                <a:effectLst>
                  <a:outerShdw blurRad="38100" dist="38100" dir="2700000" algn="tl">
                    <a:srgbClr val="000000">
                      <a:alpha val="43137"/>
                    </a:srgbClr>
                  </a:outerShdw>
                </a:effectLst>
              </a:rPr>
              <a:t>إبتعادك</a:t>
            </a:r>
            <a:r>
              <a:rPr lang="ar-EG" sz="2800" b="1" i="1" dirty="0" smtClean="0">
                <a:solidFill>
                  <a:srgbClr val="FF3BFF"/>
                </a:solidFill>
                <a:effectLst>
                  <a:outerShdw blurRad="38100" dist="38100" dir="2700000" algn="tl">
                    <a:srgbClr val="000000">
                      <a:alpha val="43137"/>
                    </a:srgbClr>
                  </a:outerShdw>
                </a:effectLst>
              </a:rPr>
              <a:t> فمن شأنه أن يحبط </a:t>
            </a:r>
            <a:r>
              <a:rPr lang="ar-EG" sz="2800" b="1" i="1" dirty="0" err="1" smtClean="0">
                <a:solidFill>
                  <a:srgbClr val="FF3BFF"/>
                </a:solidFill>
                <a:effectLst>
                  <a:outerShdw blurRad="38100" dist="38100" dir="2700000" algn="tl">
                    <a:srgbClr val="000000">
                      <a:alpha val="43137"/>
                    </a:srgbClr>
                  </a:outerShdw>
                </a:effectLst>
              </a:rPr>
              <a:t>أويقلل</a:t>
            </a:r>
            <a:r>
              <a:rPr lang="ar-EG" sz="2800" b="1" i="1" dirty="0" smtClean="0">
                <a:solidFill>
                  <a:srgbClr val="FF3BFF"/>
                </a:solidFill>
                <a:effectLst>
                  <a:outerShdw blurRad="38100" dist="38100" dir="2700000" algn="tl">
                    <a:srgbClr val="000000">
                      <a:alpha val="43137"/>
                    </a:srgbClr>
                  </a:outerShdw>
                </a:effectLst>
              </a:rPr>
              <a:t> من همة المتعلم وعزيمته أو جعله ينفر من اللعب</a:t>
            </a:r>
          </a:p>
          <a:p>
            <a:pPr>
              <a:buNone/>
            </a:pPr>
            <a:endParaRPr lang="ar-EG" dirty="0" smtClean="0"/>
          </a:p>
          <a:p>
            <a:pPr>
              <a:buNone/>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800" decel="100000"/>
                                        <p:tgtEl>
                                          <p:spTgt spid="4">
                                            <p:txEl>
                                              <p:pRg st="0" end="0"/>
                                            </p:txEl>
                                          </p:spTgt>
                                        </p:tgtEl>
                                      </p:cBhvr>
                                    </p:animEffect>
                                    <p:anim calcmode="lin" valueType="num">
                                      <p:cBhvr>
                                        <p:cTn id="18"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circle(in)">
                                      <p:cBhvr>
                                        <p:cTn id="27" dur="2000"/>
                                        <p:tgtEl>
                                          <p:spTgt spid="4">
                                            <p:txEl>
                                              <p:pRg st="1" end="1"/>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circle(in)">
                                      <p:cBhvr>
                                        <p:cTn id="30" dur="2000"/>
                                        <p:tgtEl>
                                          <p:spTgt spid="4">
                                            <p:txEl>
                                              <p:pRg st="2" end="2"/>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circle(in)">
                                      <p:cBhvr>
                                        <p:cTn id="33" dur="2000"/>
                                        <p:tgtEl>
                                          <p:spTgt spid="4">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fade">
                                      <p:cBhvr>
                                        <p:cTn id="38" dur="800" decel="100000"/>
                                        <p:tgtEl>
                                          <p:spTgt spid="3">
                                            <p:txEl>
                                              <p:pRg st="0" end="0"/>
                                            </p:txEl>
                                          </p:spTgt>
                                        </p:tgtEl>
                                      </p:cBhvr>
                                    </p:animEffect>
                                    <p:anim calcmode="lin" valueType="num">
                                      <p:cBhvr>
                                        <p:cTn id="39"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40"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41"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circle(in)">
                                      <p:cBhvr>
                                        <p:cTn id="48" dur="2000"/>
                                        <p:tgtEl>
                                          <p:spTgt spid="3">
                                            <p:txEl>
                                              <p:pRg st="1" end="1"/>
                                            </p:txEl>
                                          </p:spTgt>
                                        </p:tgtEl>
                                      </p:cBhvr>
                                    </p:animEffect>
                                  </p:childTnLst>
                                </p:cTn>
                              </p:par>
                              <p:par>
                                <p:cTn id="49" presetID="6" presetClass="entr" presetSubtype="16" fill="hold" nodeType="with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Effect transition="in" filter="circle(in)">
                                      <p:cBhvr>
                                        <p:cTn id="5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i="1" dirty="0" smtClean="0">
                <a:effectLst>
                  <a:outerShdw blurRad="38100" dist="38100" dir="2700000" algn="tl">
                    <a:srgbClr val="000000">
                      <a:alpha val="43137"/>
                    </a:srgbClr>
                  </a:outerShdw>
                </a:effectLst>
              </a:rPr>
              <a:t>معايير </a:t>
            </a:r>
            <a:r>
              <a:rPr lang="ar-EG" i="1" dirty="0" err="1" smtClean="0">
                <a:effectLst>
                  <a:outerShdw blurRad="38100" dist="38100" dir="2700000" algn="tl">
                    <a:srgbClr val="000000">
                      <a:alpha val="43137"/>
                    </a:srgbClr>
                  </a:outerShdw>
                </a:effectLst>
              </a:rPr>
              <a:t>إختيار</a:t>
            </a:r>
            <a:r>
              <a:rPr lang="ar-EG" i="1" dirty="0" smtClean="0">
                <a:effectLst>
                  <a:outerShdw blurRad="38100" dist="38100" dir="2700000" algn="tl">
                    <a:srgbClr val="000000">
                      <a:alpha val="43137"/>
                    </a:srgbClr>
                  </a:outerShdw>
                </a:effectLst>
              </a:rPr>
              <a:t> الألعاب </a:t>
            </a:r>
            <a:r>
              <a:rPr lang="ar-EG" i="1" dirty="0" err="1" smtClean="0">
                <a:effectLst>
                  <a:outerShdw blurRad="38100" dist="38100" dir="2700000" algn="tl">
                    <a:srgbClr val="000000">
                      <a:alpha val="43137"/>
                    </a:srgbClr>
                  </a:outerShdw>
                </a:effectLst>
              </a:rPr>
              <a:t>التعليميه</a:t>
            </a:r>
            <a:endParaRPr lang="ar-EG" i="1" dirty="0">
              <a:effectLst>
                <a:outerShdw blurRad="38100" dist="38100" dir="2700000" algn="tl">
                  <a:srgbClr val="000000">
                    <a:alpha val="43137"/>
                  </a:srgbClr>
                </a:outerShdw>
              </a:effectLst>
            </a:endParaRPr>
          </a:p>
        </p:txBody>
      </p:sp>
      <p:sp>
        <p:nvSpPr>
          <p:cNvPr id="3" name="عنصر نائب للمحتوى 2"/>
          <p:cNvSpPr>
            <a:spLocks noGrp="1"/>
          </p:cNvSpPr>
          <p:nvPr>
            <p:ph sz="half" idx="1"/>
          </p:nvPr>
        </p:nvSpPr>
        <p:spPr/>
        <p:txBody>
          <a:bodyPr>
            <a:normAutofit fontScale="92500" lnSpcReduction="10000"/>
          </a:bodyPr>
          <a:lstStyle/>
          <a:p>
            <a:r>
              <a:rPr lang="ar-EG" b="1" i="1" dirty="0" smtClean="0">
                <a:solidFill>
                  <a:srgbClr val="FF3BFF"/>
                </a:solidFill>
                <a:effectLst>
                  <a:outerShdw blurRad="38100" dist="38100" dir="2700000" algn="tl">
                    <a:srgbClr val="000000">
                      <a:alpha val="43137"/>
                    </a:srgbClr>
                  </a:outerShdw>
                </a:effectLst>
              </a:rPr>
              <a:t>أن تكون قابله للتنفيذ ،تخلو من التعقيد </a:t>
            </a:r>
            <a:r>
              <a:rPr lang="ar-EG" b="1" i="1" dirty="0" err="1" smtClean="0">
                <a:solidFill>
                  <a:srgbClr val="FF3BFF"/>
                </a:solidFill>
                <a:effectLst>
                  <a:outerShdw blurRad="38100" dist="38100" dir="2700000" algn="tl">
                    <a:srgbClr val="000000">
                      <a:alpha val="43137"/>
                    </a:srgbClr>
                  </a:outerShdw>
                </a:effectLst>
              </a:rPr>
              <a:t>والخطوره</a:t>
            </a:r>
            <a:endParaRPr lang="ar-EG" b="1" i="1" dirty="0" smtClean="0">
              <a:solidFill>
                <a:srgbClr val="FF3BFF"/>
              </a:solidFill>
              <a:effectLst>
                <a:outerShdw blurRad="38100" dist="38100" dir="2700000" algn="tl">
                  <a:srgbClr val="000000">
                    <a:alpha val="43137"/>
                  </a:srgbClr>
                </a:outerShdw>
              </a:effectLst>
            </a:endParaRPr>
          </a:p>
          <a:p>
            <a:r>
              <a:rPr lang="ar-EG" b="1" i="1" dirty="0" smtClean="0">
                <a:solidFill>
                  <a:srgbClr val="FF3BFF"/>
                </a:solidFill>
                <a:effectLst>
                  <a:outerShdw blurRad="38100" dist="38100" dir="2700000" algn="tl">
                    <a:srgbClr val="000000">
                      <a:alpha val="43137"/>
                    </a:srgbClr>
                  </a:outerShdw>
                </a:effectLst>
              </a:rPr>
              <a:t>أن تساعد </a:t>
            </a:r>
            <a:r>
              <a:rPr lang="ar-EG" b="1" i="1" dirty="0" err="1" smtClean="0">
                <a:solidFill>
                  <a:srgbClr val="FF3BFF"/>
                </a:solidFill>
                <a:effectLst>
                  <a:outerShdw blurRad="38100" dist="38100" dir="2700000" algn="tl">
                    <a:srgbClr val="000000">
                      <a:alpha val="43137"/>
                    </a:srgbClr>
                  </a:outerShdw>
                </a:effectLst>
              </a:rPr>
              <a:t>اللعبه</a:t>
            </a:r>
            <a:r>
              <a:rPr lang="ar-EG" b="1" i="1" dirty="0" smtClean="0">
                <a:solidFill>
                  <a:srgbClr val="FF3BFF"/>
                </a:solidFill>
                <a:effectLst>
                  <a:outerShdw blurRad="38100" dist="38100" dir="2700000" algn="tl">
                    <a:srgbClr val="000000">
                      <a:alpha val="43137"/>
                    </a:srgbClr>
                  </a:outerShdw>
                </a:effectLst>
              </a:rPr>
              <a:t> التلميذ على التأمل ،والتفكير ،</a:t>
            </a:r>
            <a:r>
              <a:rPr lang="ar-EG" b="1" i="1" dirty="0" err="1" smtClean="0">
                <a:solidFill>
                  <a:srgbClr val="FF3BFF"/>
                </a:solidFill>
                <a:effectLst>
                  <a:outerShdw blurRad="38100" dist="38100" dir="2700000" algn="tl">
                    <a:srgbClr val="000000">
                      <a:alpha val="43137"/>
                    </a:srgbClr>
                  </a:outerShdw>
                </a:effectLst>
              </a:rPr>
              <a:t>والملاحظه</a:t>
            </a:r>
            <a:r>
              <a:rPr lang="ar-EG" b="1" i="1" dirty="0" smtClean="0">
                <a:solidFill>
                  <a:srgbClr val="FF3BFF"/>
                </a:solidFill>
                <a:effectLst>
                  <a:outerShdw blurRad="38100" dist="38100" dir="2700000" algn="tl">
                    <a:srgbClr val="000000">
                      <a:alpha val="43137"/>
                    </a:srgbClr>
                  </a:outerShdw>
                </a:effectLst>
              </a:rPr>
              <a:t> والوصول </a:t>
            </a:r>
            <a:r>
              <a:rPr lang="ar-EG" b="1" i="1" dirty="0" err="1" smtClean="0">
                <a:solidFill>
                  <a:srgbClr val="FF3BFF"/>
                </a:solidFill>
                <a:effectLst>
                  <a:outerShdw blurRad="38100" dist="38100" dir="2700000" algn="tl">
                    <a:srgbClr val="000000">
                      <a:alpha val="43137"/>
                    </a:srgbClr>
                  </a:outerShdw>
                </a:effectLst>
              </a:rPr>
              <a:t>الى</a:t>
            </a:r>
            <a:r>
              <a:rPr lang="ar-EG" b="1" i="1" dirty="0" smtClean="0">
                <a:solidFill>
                  <a:srgbClr val="FF3BFF"/>
                </a:solidFill>
                <a:effectLst>
                  <a:outerShdw blurRad="38100" dist="38100" dir="2700000" algn="tl">
                    <a:srgbClr val="000000">
                      <a:alpha val="43137"/>
                    </a:srgbClr>
                  </a:outerShdw>
                </a:effectLst>
              </a:rPr>
              <a:t> حقائق بخطوات مرتبه</a:t>
            </a:r>
          </a:p>
          <a:p>
            <a:r>
              <a:rPr lang="ar-EG" b="1" i="1" dirty="0" smtClean="0">
                <a:solidFill>
                  <a:srgbClr val="FF3BFF"/>
                </a:solidFill>
                <a:effectLst>
                  <a:outerShdw blurRad="38100" dist="38100" dir="2700000" algn="tl">
                    <a:srgbClr val="000000">
                      <a:alpha val="43137"/>
                    </a:srgbClr>
                  </a:outerShdw>
                </a:effectLst>
              </a:rPr>
              <a:t>أن تساعد </a:t>
            </a:r>
            <a:r>
              <a:rPr lang="ar-EG" b="1" i="1" dirty="0" err="1" smtClean="0">
                <a:solidFill>
                  <a:srgbClr val="FF3BFF"/>
                </a:solidFill>
                <a:effectLst>
                  <a:outerShdw blurRad="38100" dist="38100" dir="2700000" algn="tl">
                    <a:srgbClr val="000000">
                      <a:alpha val="43137"/>
                    </a:srgbClr>
                  </a:outerShdw>
                </a:effectLst>
              </a:rPr>
              <a:t>اللعبه</a:t>
            </a:r>
            <a:r>
              <a:rPr lang="ar-EG" b="1" i="1" dirty="0" smtClean="0">
                <a:solidFill>
                  <a:srgbClr val="FF3BFF"/>
                </a:solidFill>
                <a:effectLst>
                  <a:outerShdw blurRad="38100" dist="38100" dir="2700000" algn="tl">
                    <a:srgbClr val="000000">
                      <a:alpha val="43137"/>
                    </a:srgbClr>
                  </a:outerShdw>
                </a:effectLst>
              </a:rPr>
              <a:t> على تشخيص مدى نمو التلميذ </a:t>
            </a:r>
            <a:r>
              <a:rPr lang="ar-EG" b="1" i="1" dirty="0" err="1" smtClean="0">
                <a:solidFill>
                  <a:srgbClr val="FF3BFF"/>
                </a:solidFill>
                <a:effectLst>
                  <a:outerShdw blurRad="38100" dist="38100" dir="2700000" algn="tl">
                    <a:srgbClr val="000000">
                      <a:alpha val="43137"/>
                    </a:srgbClr>
                  </a:outerShdw>
                </a:effectLst>
              </a:rPr>
              <a:t>فى</a:t>
            </a:r>
            <a:r>
              <a:rPr lang="ar-EG" b="1" i="1" dirty="0" smtClean="0">
                <a:solidFill>
                  <a:srgbClr val="FF3BFF"/>
                </a:solidFill>
                <a:effectLst>
                  <a:outerShdw blurRad="38100" dist="38100" dir="2700000" algn="tl">
                    <a:srgbClr val="000000">
                      <a:alpha val="43137"/>
                    </a:srgbClr>
                  </a:outerShdw>
                </a:effectLst>
              </a:rPr>
              <a:t> </a:t>
            </a:r>
            <a:r>
              <a:rPr lang="ar-EG" b="1" i="1" dirty="0" err="1" smtClean="0">
                <a:solidFill>
                  <a:srgbClr val="FF3BFF"/>
                </a:solidFill>
                <a:effectLst>
                  <a:outerShdw blurRad="38100" dist="38100" dir="2700000" algn="tl">
                    <a:srgbClr val="000000">
                      <a:alpha val="43137"/>
                    </a:srgbClr>
                  </a:outerShdw>
                </a:effectLst>
              </a:rPr>
              <a:t>إكتساب</a:t>
            </a:r>
            <a:r>
              <a:rPr lang="ar-EG" b="1" i="1" dirty="0" smtClean="0">
                <a:solidFill>
                  <a:srgbClr val="FF3BFF"/>
                </a:solidFill>
                <a:effectLst>
                  <a:outerShdw blurRad="38100" dist="38100" dir="2700000" algn="tl">
                    <a:srgbClr val="000000">
                      <a:alpha val="43137"/>
                    </a:srgbClr>
                  </a:outerShdw>
                </a:effectLst>
              </a:rPr>
              <a:t> الخبرات </a:t>
            </a:r>
            <a:r>
              <a:rPr lang="ar-EG" b="1" i="1" dirty="0" err="1" smtClean="0">
                <a:solidFill>
                  <a:srgbClr val="FF3BFF"/>
                </a:solidFill>
                <a:effectLst>
                  <a:outerShdw blurRad="38100" dist="38100" dir="2700000" algn="tl">
                    <a:srgbClr val="000000">
                      <a:alpha val="43137"/>
                    </a:srgbClr>
                  </a:outerShdw>
                </a:effectLst>
              </a:rPr>
              <a:t>المطلوبه</a:t>
            </a:r>
            <a:endParaRPr lang="ar-EG" b="1" i="1" dirty="0" smtClean="0">
              <a:solidFill>
                <a:srgbClr val="FF3BFF"/>
              </a:solidFill>
              <a:effectLst>
                <a:outerShdw blurRad="38100" dist="38100" dir="2700000" algn="tl">
                  <a:srgbClr val="000000">
                    <a:alpha val="43137"/>
                  </a:srgbClr>
                </a:outerShdw>
              </a:effectLst>
            </a:endParaRPr>
          </a:p>
          <a:p>
            <a:r>
              <a:rPr lang="ar-EG" b="1" i="1" dirty="0" smtClean="0">
                <a:solidFill>
                  <a:srgbClr val="FF3BFF"/>
                </a:solidFill>
                <a:effectLst>
                  <a:outerShdw blurRad="38100" dist="38100" dir="2700000" algn="tl">
                    <a:srgbClr val="000000">
                      <a:alpha val="43137"/>
                    </a:srgbClr>
                  </a:outerShdw>
                </a:effectLst>
              </a:rPr>
              <a:t>تكون </a:t>
            </a:r>
            <a:r>
              <a:rPr lang="ar-EG" b="1" i="1" dirty="0" err="1" smtClean="0">
                <a:solidFill>
                  <a:srgbClr val="FF3BFF"/>
                </a:solidFill>
                <a:effectLst>
                  <a:outerShdw blurRad="38100" dist="38100" dir="2700000" algn="tl">
                    <a:srgbClr val="000000">
                      <a:alpha val="43137"/>
                    </a:srgbClr>
                  </a:outerShdw>
                </a:effectLst>
              </a:rPr>
              <a:t>متصله</a:t>
            </a:r>
            <a:r>
              <a:rPr lang="ar-EG" b="1" i="1" dirty="0" smtClean="0">
                <a:solidFill>
                  <a:srgbClr val="FF3BFF"/>
                </a:solidFill>
                <a:effectLst>
                  <a:outerShdw blurRad="38100" dist="38100" dir="2700000" algn="tl">
                    <a:srgbClr val="000000">
                      <a:alpha val="43137"/>
                    </a:srgbClr>
                  </a:outerShdw>
                </a:effectLst>
              </a:rPr>
              <a:t> ببيئة التلميذ،</a:t>
            </a:r>
            <a:r>
              <a:rPr lang="ar-EG" b="1" i="1" dirty="0" err="1" smtClean="0">
                <a:solidFill>
                  <a:srgbClr val="FF3BFF"/>
                </a:solidFill>
                <a:effectLst>
                  <a:outerShdw blurRad="38100" dist="38100" dir="2700000" algn="tl">
                    <a:srgbClr val="000000">
                      <a:alpha val="43137"/>
                    </a:srgbClr>
                  </a:outerShdw>
                </a:effectLst>
              </a:rPr>
              <a:t>ومناسبه</a:t>
            </a:r>
            <a:r>
              <a:rPr lang="ar-EG" b="1" i="1" dirty="0" smtClean="0">
                <a:solidFill>
                  <a:srgbClr val="FF3BFF"/>
                </a:solidFill>
                <a:effectLst>
                  <a:outerShdw blurRad="38100" dist="38100" dir="2700000" algn="tl">
                    <a:srgbClr val="000000">
                      <a:alpha val="43137"/>
                    </a:srgbClr>
                  </a:outerShdw>
                </a:effectLst>
              </a:rPr>
              <a:t> لميزانية </a:t>
            </a:r>
            <a:r>
              <a:rPr lang="ar-EG" b="1" i="1" dirty="0" err="1" smtClean="0">
                <a:solidFill>
                  <a:srgbClr val="FF3BFF"/>
                </a:solidFill>
                <a:effectLst>
                  <a:outerShdw blurRad="38100" dist="38100" dir="2700000" algn="tl">
                    <a:srgbClr val="000000">
                      <a:alpha val="43137"/>
                    </a:srgbClr>
                  </a:outerShdw>
                </a:effectLst>
              </a:rPr>
              <a:t>المؤسسه</a:t>
            </a:r>
            <a:r>
              <a:rPr lang="ar-EG" b="1" i="1" dirty="0" smtClean="0">
                <a:solidFill>
                  <a:srgbClr val="FF3BFF"/>
                </a:solidFill>
                <a:effectLst>
                  <a:outerShdw blurRad="38100" dist="38100" dir="2700000" algn="tl">
                    <a:srgbClr val="000000">
                      <a:alpha val="43137"/>
                    </a:srgbClr>
                  </a:outerShdw>
                </a:effectLst>
              </a:rPr>
              <a:t> </a:t>
            </a:r>
            <a:r>
              <a:rPr lang="ar-EG" b="1" i="1" dirty="0" err="1" smtClean="0">
                <a:solidFill>
                  <a:srgbClr val="FF3BFF"/>
                </a:solidFill>
                <a:effectLst>
                  <a:outerShdw blurRad="38100" dist="38100" dir="2700000" algn="tl">
                    <a:srgbClr val="000000">
                      <a:alpha val="43137"/>
                    </a:srgbClr>
                  </a:outerShdw>
                </a:effectLst>
              </a:rPr>
              <a:t>التعليميه</a:t>
            </a:r>
            <a:endParaRPr lang="ar-EG" b="1" i="1" dirty="0">
              <a:solidFill>
                <a:srgbClr val="FF3BFF"/>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Autofit/>
          </a:bodyPr>
          <a:lstStyle/>
          <a:p>
            <a:r>
              <a:rPr lang="ar-EG" sz="2800" b="1" i="1" dirty="0" smtClean="0">
                <a:solidFill>
                  <a:srgbClr val="FF3BFF"/>
                </a:solidFill>
                <a:effectLst>
                  <a:outerShdw blurRad="38100" dist="38100" dir="2700000" algn="tl">
                    <a:srgbClr val="000000">
                      <a:alpha val="43137"/>
                    </a:srgbClr>
                  </a:outerShdw>
                </a:effectLst>
              </a:rPr>
              <a:t>أن تكون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ممتعه ومسليه وذات هدف </a:t>
            </a:r>
            <a:r>
              <a:rPr lang="ar-EG" sz="2800" b="1" i="1" dirty="0" err="1" smtClean="0">
                <a:solidFill>
                  <a:srgbClr val="FF3BFF"/>
                </a:solidFill>
                <a:effectLst>
                  <a:outerShdw blurRad="38100" dist="38100" dir="2700000" algn="tl">
                    <a:srgbClr val="000000">
                      <a:alpha val="43137"/>
                    </a:srgbClr>
                  </a:outerShdw>
                </a:effectLst>
              </a:rPr>
              <a:t>تعليمى</a:t>
            </a:r>
            <a:endParaRPr lang="ar-EG" sz="2800" b="1" i="1" dirty="0" smtClean="0">
              <a:solidFill>
                <a:srgbClr val="FF3BFF"/>
              </a:solidFill>
              <a:effectLst>
                <a:outerShdw blurRad="38100" dist="38100" dir="2700000" algn="tl">
                  <a:srgbClr val="000000">
                    <a:alpha val="43137"/>
                  </a:srgbClr>
                </a:outerShdw>
              </a:effectLst>
            </a:endParaRPr>
          </a:p>
          <a:p>
            <a:r>
              <a:rPr lang="ar-EG" sz="2800" b="1" i="1" dirty="0" smtClean="0">
                <a:solidFill>
                  <a:srgbClr val="FF3BFF"/>
                </a:solidFill>
                <a:effectLst>
                  <a:outerShdw blurRad="38100" dist="38100" dir="2700000" algn="tl">
                    <a:srgbClr val="000000">
                      <a:alpha val="43137"/>
                    </a:srgbClr>
                  </a:outerShdw>
                </a:effectLst>
              </a:rPr>
              <a:t>أن تتوافق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مع عدد التلاميذ من حيث العدد إذا كانت فرديه أومن حيث الحجم إذا كانت </a:t>
            </a:r>
            <a:r>
              <a:rPr lang="ar-EG" sz="2800" b="1" i="1" dirty="0" err="1" smtClean="0">
                <a:solidFill>
                  <a:srgbClr val="FF3BFF"/>
                </a:solidFill>
                <a:effectLst>
                  <a:outerShdw blurRad="38100" dist="38100" dir="2700000" algn="tl">
                    <a:srgbClr val="000000">
                      <a:alpha val="43137"/>
                    </a:srgbClr>
                  </a:outerShdw>
                </a:effectLst>
              </a:rPr>
              <a:t>جماعيه</a:t>
            </a:r>
            <a:endParaRPr lang="ar-EG" sz="2800" b="1" i="1" dirty="0" smtClean="0">
              <a:solidFill>
                <a:srgbClr val="FF3BFF"/>
              </a:solidFill>
              <a:effectLst>
                <a:outerShdw blurRad="38100" dist="38100" dir="2700000" algn="tl">
                  <a:srgbClr val="000000">
                    <a:alpha val="43137"/>
                  </a:srgbClr>
                </a:outerShdw>
              </a:effectLst>
            </a:endParaRPr>
          </a:p>
          <a:p>
            <a:r>
              <a:rPr lang="ar-EG" sz="2800" b="1" i="1" dirty="0" smtClean="0">
                <a:solidFill>
                  <a:srgbClr val="FF3BFF"/>
                </a:solidFill>
                <a:effectLst>
                  <a:outerShdw blurRad="38100" dist="38100" dir="2700000" algn="tl">
                    <a:srgbClr val="000000">
                      <a:alpha val="43137"/>
                    </a:srgbClr>
                  </a:outerShdw>
                </a:effectLst>
              </a:rPr>
              <a:t>أن تتناسب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مع المستوى </a:t>
            </a:r>
            <a:r>
              <a:rPr lang="ar-EG" sz="2800" b="1" i="1" dirty="0" err="1" smtClean="0">
                <a:solidFill>
                  <a:srgbClr val="FF3BFF"/>
                </a:solidFill>
                <a:effectLst>
                  <a:outerShdw blurRad="38100" dist="38100" dir="2700000" algn="tl">
                    <a:srgbClr val="000000">
                      <a:alpha val="43137"/>
                    </a:srgbClr>
                  </a:outerShdw>
                </a:effectLst>
              </a:rPr>
              <a:t>المعرفى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والعمرى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والجسدى</a:t>
            </a:r>
            <a:r>
              <a:rPr lang="ar-EG" sz="2800" b="1" i="1" dirty="0" smtClean="0">
                <a:solidFill>
                  <a:srgbClr val="FF3BFF"/>
                </a:solidFill>
                <a:effectLst>
                  <a:outerShdw blurRad="38100" dist="38100" dir="2700000" algn="tl">
                    <a:srgbClr val="000000">
                      <a:alpha val="43137"/>
                    </a:srgbClr>
                  </a:outerShdw>
                </a:effectLst>
              </a:rPr>
              <a:t> للمشتركين فيها</a:t>
            </a:r>
          </a:p>
          <a:p>
            <a:r>
              <a:rPr lang="ar-EG" sz="2800" b="1" i="1" dirty="0" smtClean="0">
                <a:solidFill>
                  <a:srgbClr val="FF3BFF"/>
                </a:solidFill>
                <a:effectLst>
                  <a:outerShdw blurRad="38100" dist="38100" dir="2700000" algn="tl">
                    <a:srgbClr val="000000">
                      <a:alpha val="43137"/>
                    </a:srgbClr>
                  </a:outerShdw>
                </a:effectLst>
              </a:rPr>
              <a:t>أن تكون نتائجها قابله للقياس</a:t>
            </a:r>
            <a:endParaRPr lang="ar-EG" sz="2800" b="1" i="1" dirty="0">
              <a:solidFill>
                <a:srgbClr val="FF3B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circle(in)">
                                      <p:cBhvr>
                                        <p:cTn id="19" dur="20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circle(in)">
                                      <p:cBhvr>
                                        <p:cTn id="24" dur="20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circle(in)">
                                      <p:cBhvr>
                                        <p:cTn id="29" dur="20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circle(in)">
                                      <p:cBhvr>
                                        <p:cTn id="34" dur="20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circle(in)">
                                      <p:cBhvr>
                                        <p:cTn id="39" dur="20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circle(in)">
                                      <p:cBhvr>
                                        <p:cTn id="44" dur="2000"/>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circle(in)">
                                      <p:cBhvr>
                                        <p:cTn id="4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تابع معايير </a:t>
            </a:r>
            <a:r>
              <a:rPr lang="ar-EG" dirty="0" err="1" smtClean="0"/>
              <a:t>إختيار</a:t>
            </a:r>
            <a:r>
              <a:rPr lang="ar-EG" dirty="0" smtClean="0"/>
              <a:t> الألعاب </a:t>
            </a:r>
            <a:r>
              <a:rPr lang="ar-EG" dirty="0" err="1" smtClean="0"/>
              <a:t>التعليميه</a:t>
            </a:r>
            <a:endParaRPr lang="ar-EG" dirty="0"/>
          </a:p>
        </p:txBody>
      </p:sp>
      <p:sp>
        <p:nvSpPr>
          <p:cNvPr id="3" name="عنصر نائب للمحتوى 2"/>
          <p:cNvSpPr>
            <a:spLocks noGrp="1"/>
          </p:cNvSpPr>
          <p:nvPr>
            <p:ph sz="half" idx="1"/>
          </p:nvPr>
        </p:nvSpPr>
        <p:spPr/>
        <p:txBody>
          <a:bodyPr>
            <a:normAutofit/>
          </a:bodyPr>
          <a:lstStyle/>
          <a:p>
            <a:r>
              <a:rPr lang="ar-EG" sz="2800" b="1" i="1" dirty="0" smtClean="0">
                <a:solidFill>
                  <a:srgbClr val="FF3BFF"/>
                </a:solidFill>
                <a:effectLst>
                  <a:outerShdw blurRad="38100" dist="38100" dir="2700000" algn="tl">
                    <a:srgbClr val="000000">
                      <a:alpha val="43137"/>
                    </a:srgbClr>
                  </a:outerShdw>
                </a:effectLst>
              </a:rPr>
              <a:t>أن يكون التلميذ على علم بالمفاهيم والمهارات </a:t>
            </a:r>
            <a:r>
              <a:rPr lang="ar-EG" sz="2800" b="1" i="1" dirty="0" err="1" smtClean="0">
                <a:solidFill>
                  <a:srgbClr val="FF3BFF"/>
                </a:solidFill>
                <a:effectLst>
                  <a:outerShdw blurRad="38100" dist="38100" dir="2700000" algn="tl">
                    <a:srgbClr val="000000">
                      <a:alpha val="43137"/>
                    </a:srgbClr>
                  </a:outerShdw>
                </a:effectLst>
              </a:rPr>
              <a:t>التى</a:t>
            </a:r>
            <a:r>
              <a:rPr lang="ar-EG" sz="2800" b="1" i="1" dirty="0" smtClean="0">
                <a:solidFill>
                  <a:srgbClr val="FF3BFF"/>
                </a:solidFill>
                <a:effectLst>
                  <a:outerShdw blurRad="38100" dist="38100" dir="2700000" algn="tl">
                    <a:srgbClr val="000000">
                      <a:alpha val="43137"/>
                    </a:srgbClr>
                  </a:outerShdw>
                </a:effectLst>
              </a:rPr>
              <a:t>  يجب أن يتقنها من ممارسة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وليس مجرد أنه يلعب هذه </a:t>
            </a:r>
            <a:r>
              <a:rPr lang="ar-EG" sz="2800" b="1" i="1" dirty="0" err="1" smtClean="0">
                <a:solidFill>
                  <a:srgbClr val="FF3BFF"/>
                </a:solidFill>
                <a:effectLst>
                  <a:outerShdw blurRad="38100" dist="38100" dir="2700000" algn="tl">
                    <a:srgbClr val="000000">
                      <a:alpha val="43137"/>
                    </a:srgbClr>
                  </a:outerShdw>
                </a:effectLst>
              </a:rPr>
              <a:t>اللعبه</a:t>
            </a:r>
            <a:endParaRPr lang="ar-EG" sz="2800" b="1" i="1" dirty="0" smtClean="0">
              <a:solidFill>
                <a:srgbClr val="FF3BFF"/>
              </a:solidFill>
              <a:effectLst>
                <a:outerShdw blurRad="38100" dist="38100" dir="2700000" algn="tl">
                  <a:srgbClr val="000000">
                    <a:alpha val="43137"/>
                  </a:srgbClr>
                </a:outerShdw>
              </a:effectLst>
            </a:endParaRPr>
          </a:p>
          <a:p>
            <a:r>
              <a:rPr lang="ar-EG" sz="2800" b="1" i="1" dirty="0" smtClean="0">
                <a:solidFill>
                  <a:srgbClr val="FF3BFF"/>
                </a:solidFill>
                <a:effectLst>
                  <a:outerShdw blurRad="38100" dist="38100" dir="2700000" algn="tl">
                    <a:srgbClr val="000000">
                      <a:alpha val="43137"/>
                    </a:srgbClr>
                  </a:outerShdw>
                </a:effectLst>
              </a:rPr>
              <a:t>أن تبنى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على أسس ومبادئ تعكس المفهوم أو </a:t>
            </a:r>
            <a:r>
              <a:rPr lang="ar-EG" sz="2800" b="1" i="1" dirty="0" err="1" smtClean="0">
                <a:solidFill>
                  <a:srgbClr val="FF3BFF"/>
                </a:solidFill>
                <a:effectLst>
                  <a:outerShdw blurRad="38100" dist="38100" dir="2700000" algn="tl">
                    <a:srgbClr val="000000">
                      <a:alpha val="43137"/>
                    </a:srgbClr>
                  </a:outerShdw>
                </a:effectLst>
              </a:rPr>
              <a:t>المهاره</a:t>
            </a:r>
            <a:r>
              <a:rPr lang="ar-EG" sz="2800" b="1" i="1" dirty="0" smtClean="0">
                <a:solidFill>
                  <a:srgbClr val="FF3BFF"/>
                </a:solidFill>
                <a:effectLst>
                  <a:outerShdw blurRad="38100" dist="38100" dir="2700000" algn="tl">
                    <a:srgbClr val="000000">
                      <a:alpha val="43137"/>
                    </a:srgbClr>
                  </a:outerShdw>
                </a:effectLst>
              </a:rPr>
              <a:t> أو التعميم المراد تدريسه</a:t>
            </a:r>
            <a:endParaRPr lang="ar-EG" sz="2800" b="1" i="1" dirty="0">
              <a:solidFill>
                <a:srgbClr val="FF3BFF"/>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Autofit/>
          </a:bodyPr>
          <a:lstStyle/>
          <a:p>
            <a:r>
              <a:rPr lang="ar-EG" sz="2800" b="1" i="1" dirty="0" smtClean="0">
                <a:solidFill>
                  <a:srgbClr val="FF3BFF"/>
                </a:solidFill>
                <a:effectLst>
                  <a:outerShdw blurRad="38100" dist="38100" dir="2700000" algn="tl">
                    <a:srgbClr val="000000">
                      <a:alpha val="43137"/>
                    </a:srgbClr>
                  </a:outerShdw>
                </a:effectLst>
              </a:rPr>
              <a:t>أن تكون قواعد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قليله لتكون </a:t>
            </a:r>
            <a:r>
              <a:rPr lang="ar-EG" sz="2800" b="1" i="1" dirty="0" err="1" smtClean="0">
                <a:solidFill>
                  <a:srgbClr val="FF3BFF"/>
                </a:solidFill>
                <a:effectLst>
                  <a:outerShdw blurRad="38100" dist="38100" dir="2700000" algn="tl">
                    <a:srgbClr val="000000">
                      <a:alpha val="43137"/>
                    </a:srgbClr>
                  </a:outerShdw>
                </a:effectLst>
              </a:rPr>
              <a:t>مناسبه</a:t>
            </a:r>
            <a:r>
              <a:rPr lang="ar-EG" sz="2800" b="1" i="1" dirty="0" smtClean="0">
                <a:solidFill>
                  <a:srgbClr val="FF3BFF"/>
                </a:solidFill>
                <a:effectLst>
                  <a:outerShdw blurRad="38100" dist="38100" dir="2700000" algn="tl">
                    <a:srgbClr val="000000">
                      <a:alpha val="43137"/>
                    </a:srgbClr>
                  </a:outerShdw>
                </a:effectLst>
              </a:rPr>
              <a:t> للعب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الفصل</a:t>
            </a:r>
          </a:p>
          <a:p>
            <a:r>
              <a:rPr lang="ar-EG" sz="2800" b="1" i="1" dirty="0" smtClean="0">
                <a:solidFill>
                  <a:srgbClr val="FF3BFF"/>
                </a:solidFill>
                <a:effectLst>
                  <a:outerShdw blurRad="38100" dist="38100" dir="2700000" algn="tl">
                    <a:srgbClr val="000000">
                      <a:alpha val="43137"/>
                    </a:srgbClr>
                  </a:outerShdw>
                </a:effectLst>
              </a:rPr>
              <a:t>أن تكون قواعد </a:t>
            </a:r>
            <a:r>
              <a:rPr lang="ar-EG" sz="2800" b="1" i="1" dirty="0" err="1" smtClean="0">
                <a:solidFill>
                  <a:srgbClr val="FF3BFF"/>
                </a:solidFill>
                <a:effectLst>
                  <a:outerShdw blurRad="38100" dist="38100" dir="2700000" algn="tl">
                    <a:srgbClr val="000000">
                      <a:alpha val="43137"/>
                    </a:srgbClr>
                  </a:outerShdw>
                </a:effectLst>
              </a:rPr>
              <a:t>اللعبه</a:t>
            </a:r>
            <a:r>
              <a:rPr lang="ar-EG" sz="2800" b="1" i="1" dirty="0" smtClean="0">
                <a:solidFill>
                  <a:srgbClr val="FF3BFF"/>
                </a:solidFill>
                <a:effectLst>
                  <a:outerShdw blurRad="38100" dist="38100" dir="2700000" algn="tl">
                    <a:srgbClr val="000000">
                      <a:alpha val="43137"/>
                    </a:srgbClr>
                  </a:outerShdw>
                </a:effectLst>
              </a:rPr>
              <a:t> سهله </a:t>
            </a:r>
            <a:r>
              <a:rPr lang="ar-EG" sz="2800" b="1" i="1" dirty="0" err="1" smtClean="0">
                <a:solidFill>
                  <a:srgbClr val="FF3BFF"/>
                </a:solidFill>
                <a:effectLst>
                  <a:outerShdw blurRad="38100" dist="38100" dir="2700000" algn="tl">
                    <a:srgbClr val="000000">
                      <a:alpha val="43137"/>
                    </a:srgbClr>
                  </a:outerShdw>
                </a:effectLst>
              </a:rPr>
              <a:t>وواضحه</a:t>
            </a:r>
            <a:r>
              <a:rPr lang="ar-EG" sz="2800" b="1" i="1" dirty="0" smtClean="0">
                <a:solidFill>
                  <a:srgbClr val="FF3BFF"/>
                </a:solidFill>
                <a:effectLst>
                  <a:outerShdw blurRad="38100" dist="38100" dir="2700000" algn="tl">
                    <a:srgbClr val="000000">
                      <a:alpha val="43137"/>
                    </a:srgbClr>
                  </a:outerShdw>
                </a:effectLst>
              </a:rPr>
              <a:t> غير معقده</a:t>
            </a:r>
          </a:p>
          <a:p>
            <a:r>
              <a:rPr lang="ar-EG" sz="2800" b="1" i="1" dirty="0" smtClean="0">
                <a:solidFill>
                  <a:srgbClr val="FF3BFF"/>
                </a:solidFill>
                <a:effectLst>
                  <a:outerShdw blurRad="38100" dist="38100" dir="2700000" algn="tl">
                    <a:srgbClr val="000000">
                      <a:alpha val="43137"/>
                    </a:srgbClr>
                  </a:outerShdw>
                </a:effectLst>
              </a:rPr>
              <a:t>أن يكون دور التلميذ واضح ومحدد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اللعبه</a:t>
            </a:r>
            <a:endParaRPr lang="ar-EG" sz="2800" b="1" i="1" dirty="0" smtClean="0">
              <a:solidFill>
                <a:srgbClr val="FF3BFF"/>
              </a:solidFill>
              <a:effectLst>
                <a:outerShdw blurRad="38100" dist="38100" dir="2700000" algn="tl">
                  <a:srgbClr val="000000">
                    <a:alpha val="43137"/>
                  </a:srgbClr>
                </a:outerShdw>
              </a:effectLst>
            </a:endParaRPr>
          </a:p>
          <a:p>
            <a:r>
              <a:rPr lang="ar-EG" sz="2800" b="1" i="1" dirty="0" smtClean="0">
                <a:solidFill>
                  <a:srgbClr val="FF3BFF"/>
                </a:solidFill>
                <a:effectLst>
                  <a:outerShdw blurRad="38100" dist="38100" dir="2700000" algn="tl">
                    <a:srgbClr val="000000">
                      <a:alpha val="43137"/>
                    </a:srgbClr>
                  </a:outerShdw>
                </a:effectLst>
              </a:rPr>
              <a:t>أن يشعر التلميذ </a:t>
            </a:r>
            <a:r>
              <a:rPr lang="ar-EG" sz="2800" b="1" i="1" dirty="0" err="1" smtClean="0">
                <a:solidFill>
                  <a:srgbClr val="FF3BFF"/>
                </a:solidFill>
                <a:effectLst>
                  <a:outerShdw blurRad="38100" dist="38100" dir="2700000" algn="tl">
                    <a:srgbClr val="000000">
                      <a:alpha val="43137"/>
                    </a:srgbClr>
                  </a:outerShdw>
                </a:effectLst>
              </a:rPr>
              <a:t>بالحريه</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والإستقلاليه</a:t>
            </a:r>
            <a:r>
              <a:rPr lang="ar-EG" sz="2800" b="1" i="1" dirty="0" smtClean="0">
                <a:solidFill>
                  <a:srgbClr val="FF3BFF"/>
                </a:solidFill>
                <a:effectLst>
                  <a:outerShdw blurRad="38100" dist="38100" dir="2700000" algn="tl">
                    <a:srgbClr val="000000">
                      <a:alpha val="43137"/>
                    </a:srgbClr>
                  </a:outerShdw>
                </a:effectLst>
              </a:rPr>
              <a:t> </a:t>
            </a:r>
            <a:r>
              <a:rPr lang="ar-EG" sz="2800" b="1" i="1" dirty="0" err="1" smtClean="0">
                <a:solidFill>
                  <a:srgbClr val="FF3BFF"/>
                </a:solidFill>
                <a:effectLst>
                  <a:outerShdw blurRad="38100" dist="38100" dir="2700000" algn="tl">
                    <a:srgbClr val="000000">
                      <a:alpha val="43137"/>
                    </a:srgbClr>
                  </a:outerShdw>
                </a:effectLst>
              </a:rPr>
              <a:t>فى</a:t>
            </a:r>
            <a:r>
              <a:rPr lang="ar-EG" sz="2800" b="1" i="1" dirty="0" smtClean="0">
                <a:solidFill>
                  <a:srgbClr val="FF3BFF"/>
                </a:solidFill>
                <a:effectLst>
                  <a:outerShdw blurRad="38100" dist="38100" dir="2700000" algn="tl">
                    <a:srgbClr val="000000">
                      <a:alpha val="43137"/>
                    </a:srgbClr>
                  </a:outerShdw>
                </a:effectLst>
              </a:rPr>
              <a:t> اللعب</a:t>
            </a:r>
            <a:endParaRPr lang="ar-EG" sz="2800" b="1" i="1" dirty="0">
              <a:solidFill>
                <a:srgbClr val="FF3B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Scale>
                                      <p:cBhvr>
                                        <p:cTn id="14"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0" end="0"/>
                                            </p:txEl>
                                          </p:spTgt>
                                        </p:tgtEl>
                                        <p:attrNameLst>
                                          <p:attrName>ppt_x</p:attrName>
                                          <p:attrName>ppt_y</p:attrName>
                                        </p:attrNameLst>
                                      </p:cBhvr>
                                    </p:animMotion>
                                    <p:animEffect transition="in" filter="fade">
                                      <p:cBhvr>
                                        <p:cTn id="16" dur="1000"/>
                                        <p:tgtEl>
                                          <p:spTgt spid="4">
                                            <p:txEl>
                                              <p:pRg st="0" end="0"/>
                                            </p:txEl>
                                          </p:spTgt>
                                        </p:tgtEl>
                                      </p:cBhvr>
                                    </p:animEffect>
                                  </p:childTnLst>
                                </p:cTn>
                              </p:par>
                              <p:par>
                                <p:cTn id="17" presetID="52"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Scale>
                                      <p:cBhvr>
                                        <p:cTn id="19"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xEl>
                                              <p:pRg st="1" end="1"/>
                                            </p:txEl>
                                          </p:spTgt>
                                        </p:tgtEl>
                                        <p:attrNameLst>
                                          <p:attrName>ppt_x</p:attrName>
                                          <p:attrName>ppt_y</p:attrName>
                                        </p:attrNameLst>
                                      </p:cBhvr>
                                    </p:animMotion>
                                    <p:animEffect transition="in" filter="fade">
                                      <p:cBhvr>
                                        <p:cTn id="21" dur="1000"/>
                                        <p:tgtEl>
                                          <p:spTgt spid="4">
                                            <p:txEl>
                                              <p:pRg st="1" end="1"/>
                                            </p:txEl>
                                          </p:spTgt>
                                        </p:tgtEl>
                                      </p:cBhvr>
                                    </p:animEffect>
                                  </p:childTnLst>
                                </p:cTn>
                              </p:par>
                              <p:par>
                                <p:cTn id="22" presetID="52"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Scale>
                                      <p:cBhvr>
                                        <p:cTn id="24"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4">
                                            <p:txEl>
                                              <p:pRg st="2" end="2"/>
                                            </p:txEl>
                                          </p:spTgt>
                                        </p:tgtEl>
                                        <p:attrNameLst>
                                          <p:attrName>ppt_x</p:attrName>
                                          <p:attrName>ppt_y</p:attrName>
                                        </p:attrNameLst>
                                      </p:cBhvr>
                                    </p:animMotion>
                                    <p:animEffect transition="in" filter="fade">
                                      <p:cBhvr>
                                        <p:cTn id="26" dur="1000"/>
                                        <p:tgtEl>
                                          <p:spTgt spid="4">
                                            <p:txEl>
                                              <p:pRg st="2" end="2"/>
                                            </p:txEl>
                                          </p:spTgt>
                                        </p:tgtEl>
                                      </p:cBhvr>
                                    </p:animEffect>
                                  </p:childTnLst>
                                </p:cTn>
                              </p:par>
                              <p:par>
                                <p:cTn id="27" presetID="52"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Scale>
                                      <p:cBhvr>
                                        <p:cTn id="29"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4">
                                            <p:txEl>
                                              <p:pRg st="3" end="3"/>
                                            </p:txEl>
                                          </p:spTgt>
                                        </p:tgtEl>
                                        <p:attrNameLst>
                                          <p:attrName>ppt_x</p:attrName>
                                          <p:attrName>ppt_y</p:attrName>
                                        </p:attrNameLst>
                                      </p:cBhvr>
                                    </p:animMotion>
                                    <p:animEffect transition="in" filter="fade">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2" presetClass="entr" presetSubtype="0" fill="hold"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Scale>
                                      <p:cBhvr>
                                        <p:cTn id="36"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
                                            <p:txEl>
                                              <p:pRg st="0" end="0"/>
                                            </p:txEl>
                                          </p:spTgt>
                                        </p:tgtEl>
                                        <p:attrNameLst>
                                          <p:attrName>ppt_x</p:attrName>
                                          <p:attrName>ppt_y</p:attrName>
                                        </p:attrNameLst>
                                      </p:cBhvr>
                                    </p:animMotion>
                                    <p:animEffect transition="in" filter="fade">
                                      <p:cBhvr>
                                        <p:cTn id="38" dur="1000"/>
                                        <p:tgtEl>
                                          <p:spTgt spid="3">
                                            <p:txEl>
                                              <p:pRg st="0" end="0"/>
                                            </p:txEl>
                                          </p:spTgt>
                                        </p:tgtEl>
                                      </p:cBhvr>
                                    </p:animEffect>
                                  </p:childTnLst>
                                </p:cTn>
                              </p:par>
                              <p:par>
                                <p:cTn id="39" presetID="52" presetClass="entr" presetSubtype="0" fill="hold" nodeType="with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Scale>
                                      <p:cBhvr>
                                        <p:cTn id="41"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xEl>
                                              <p:pRg st="1" end="1"/>
                                            </p:txEl>
                                          </p:spTgt>
                                        </p:tgtEl>
                                        <p:attrNameLst>
                                          <p:attrName>ppt_x</p:attrName>
                                          <p:attrName>ppt_y</p:attrName>
                                        </p:attrNameLst>
                                      </p:cBhvr>
                                    </p:animMotion>
                                    <p:animEffect transition="in" filter="fade">
                                      <p:cBhvr>
                                        <p:cTn id="4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دور المعلم</a:t>
            </a:r>
            <a:endParaRPr lang="ar-EG" dirty="0"/>
          </a:p>
        </p:txBody>
      </p:sp>
      <p:sp>
        <p:nvSpPr>
          <p:cNvPr id="3" name="عنصر نائب للمحتوى 2"/>
          <p:cNvSpPr>
            <a:spLocks noGrp="1"/>
          </p:cNvSpPr>
          <p:nvPr>
            <p:ph sz="half" idx="1"/>
          </p:nvPr>
        </p:nvSpPr>
        <p:spPr/>
        <p:txBody>
          <a:bodyPr>
            <a:noAutofit/>
          </a:bodyPr>
          <a:lstStyle/>
          <a:p>
            <a:r>
              <a:rPr lang="ar-EG" sz="2800" b="1" i="1" dirty="0" smtClean="0">
                <a:solidFill>
                  <a:srgbClr val="FFC000"/>
                </a:solidFill>
                <a:effectLst>
                  <a:outerShdw blurRad="38100" dist="38100" dir="2700000" algn="tl">
                    <a:srgbClr val="000000">
                      <a:alpha val="43137"/>
                    </a:srgbClr>
                  </a:outerShdw>
                </a:effectLst>
              </a:rPr>
              <a:t>ابتكار بعض الألعاب </a:t>
            </a:r>
            <a:r>
              <a:rPr lang="ar-EG" sz="2800" b="1" i="1" dirty="0" err="1" smtClean="0">
                <a:solidFill>
                  <a:srgbClr val="FFC000"/>
                </a:solidFill>
                <a:effectLst>
                  <a:outerShdw blurRad="38100" dist="38100" dir="2700000" algn="tl">
                    <a:srgbClr val="000000">
                      <a:alpha val="43137"/>
                    </a:srgbClr>
                  </a:outerShdw>
                </a:effectLst>
              </a:rPr>
              <a:t>الخاصه</a:t>
            </a:r>
            <a:r>
              <a:rPr lang="ar-EG" sz="2800" b="1" i="1" dirty="0" smtClean="0">
                <a:solidFill>
                  <a:srgbClr val="FFC000"/>
                </a:solidFill>
                <a:effectLst>
                  <a:outerShdw blurRad="38100" dist="38100" dir="2700000" algn="tl">
                    <a:srgbClr val="000000">
                      <a:alpha val="43137"/>
                    </a:srgbClr>
                  </a:outerShdw>
                </a:effectLst>
              </a:rPr>
              <a:t> بك أو </a:t>
            </a:r>
            <a:r>
              <a:rPr lang="ar-EG" sz="2800" b="1" i="1" dirty="0" err="1" smtClean="0">
                <a:solidFill>
                  <a:srgbClr val="FFC000"/>
                </a:solidFill>
                <a:effectLst>
                  <a:outerShdw blurRad="38100" dist="38100" dir="2700000" algn="tl">
                    <a:srgbClr val="000000">
                      <a:alpha val="43137"/>
                    </a:srgbClr>
                  </a:outerShdw>
                </a:effectLst>
              </a:rPr>
              <a:t>إختيارها</a:t>
            </a:r>
            <a:r>
              <a:rPr lang="ar-EG" sz="2800" b="1" i="1" dirty="0" smtClean="0">
                <a:solidFill>
                  <a:srgbClr val="FFC000"/>
                </a:solidFill>
                <a:effectLst>
                  <a:outerShdw blurRad="38100" dist="38100" dir="2700000" algn="tl">
                    <a:srgbClr val="000000">
                      <a:alpha val="43137"/>
                    </a:srgbClr>
                  </a:outerShdw>
                </a:effectLst>
              </a:rPr>
              <a:t> من كتب </a:t>
            </a:r>
            <a:r>
              <a:rPr lang="ar-EG" sz="2800" b="1" i="1" dirty="0" err="1" smtClean="0">
                <a:solidFill>
                  <a:srgbClr val="FFC000"/>
                </a:solidFill>
                <a:effectLst>
                  <a:outerShdw blurRad="38100" dist="38100" dir="2700000" algn="tl">
                    <a:srgbClr val="000000">
                      <a:alpha val="43137"/>
                    </a:srgbClr>
                  </a:outerShdw>
                </a:effectLst>
              </a:rPr>
              <a:t>الالعاب</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التربويه</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المرتبطه</a:t>
            </a:r>
            <a:r>
              <a:rPr lang="ar-EG" sz="2800" b="1" i="1" dirty="0" smtClean="0">
                <a:solidFill>
                  <a:srgbClr val="FFC000"/>
                </a:solidFill>
                <a:effectLst>
                  <a:outerShdw blurRad="38100" dist="38100" dir="2700000" algn="tl">
                    <a:srgbClr val="000000">
                      <a:alpha val="43137"/>
                    </a:srgbClr>
                  </a:outerShdw>
                </a:effectLst>
              </a:rPr>
              <a:t> بمنهج التلميذ</a:t>
            </a:r>
          </a:p>
          <a:p>
            <a:r>
              <a:rPr lang="ar-EG" sz="2800" b="1" i="1" dirty="0" smtClean="0">
                <a:solidFill>
                  <a:srgbClr val="FFC000"/>
                </a:solidFill>
                <a:effectLst>
                  <a:outerShdw blurRad="38100" dist="38100" dir="2700000" algn="tl">
                    <a:srgbClr val="000000">
                      <a:alpha val="43137"/>
                    </a:srgbClr>
                  </a:outerShdw>
                </a:effectLst>
              </a:rPr>
              <a:t>لتفادى الأخطاء والارتباك عليك بإتقان </a:t>
            </a:r>
            <a:r>
              <a:rPr lang="ar-EG" sz="2800" b="1" i="1" dirty="0" err="1" smtClean="0">
                <a:solidFill>
                  <a:srgbClr val="FFC000"/>
                </a:solidFill>
                <a:effectLst>
                  <a:outerShdw blurRad="38100" dist="38100" dir="2700000" algn="tl">
                    <a:srgbClr val="000000">
                      <a:alpha val="43137"/>
                    </a:srgbClr>
                  </a:outerShdw>
                </a:effectLst>
              </a:rPr>
              <a:t>اللعبه</a:t>
            </a:r>
            <a:r>
              <a:rPr lang="ar-EG" sz="2800" b="1" i="1" dirty="0" smtClean="0">
                <a:solidFill>
                  <a:srgbClr val="FFC000"/>
                </a:solidFill>
                <a:effectLst>
                  <a:outerShdw blurRad="38100" dist="38100" dir="2700000" algn="tl">
                    <a:srgbClr val="000000">
                      <a:alpha val="43137"/>
                    </a:srgbClr>
                  </a:outerShdw>
                </a:effectLst>
              </a:rPr>
              <a:t> ،وتحديد نتائجها قبل التنفيذ</a:t>
            </a:r>
          </a:p>
          <a:p>
            <a:r>
              <a:rPr lang="ar-EG" sz="2800" b="1" i="1" dirty="0" err="1" smtClean="0">
                <a:solidFill>
                  <a:srgbClr val="FFC000"/>
                </a:solidFill>
                <a:effectLst>
                  <a:outerShdw blurRad="38100" dist="38100" dir="2700000" algn="tl">
                    <a:srgbClr val="000000">
                      <a:alpha val="43137"/>
                    </a:srgbClr>
                  </a:outerShdw>
                </a:effectLst>
              </a:rPr>
              <a:t>إختيار</a:t>
            </a:r>
            <a:r>
              <a:rPr lang="ar-EG" sz="2800" b="1" i="1" dirty="0" smtClean="0">
                <a:solidFill>
                  <a:srgbClr val="FFC000"/>
                </a:solidFill>
                <a:effectLst>
                  <a:outerShdw blurRad="38100" dist="38100" dir="2700000" algn="tl">
                    <a:srgbClr val="000000">
                      <a:alpha val="43137"/>
                    </a:srgbClr>
                  </a:outerShdw>
                </a:effectLst>
              </a:rPr>
              <a:t> الوقت والمكان المناسب لتنفيذ </a:t>
            </a:r>
            <a:r>
              <a:rPr lang="ar-EG" sz="2800" b="1" i="1" dirty="0" err="1" smtClean="0">
                <a:solidFill>
                  <a:srgbClr val="FFC000"/>
                </a:solidFill>
                <a:effectLst>
                  <a:outerShdw blurRad="38100" dist="38100" dir="2700000" algn="tl">
                    <a:srgbClr val="000000">
                      <a:alpha val="43137"/>
                    </a:srgbClr>
                  </a:outerShdw>
                </a:effectLst>
              </a:rPr>
              <a:t>اللعبه</a:t>
            </a:r>
            <a:endParaRPr lang="ar-EG" sz="2800" b="1" i="1" dirty="0" smtClean="0">
              <a:solidFill>
                <a:srgbClr val="FFC000"/>
              </a:solidFill>
              <a:effectLst>
                <a:outerShdw blurRad="38100" dist="38100" dir="2700000" algn="tl">
                  <a:srgbClr val="000000">
                    <a:alpha val="43137"/>
                  </a:srgbClr>
                </a:outerShdw>
              </a:effectLst>
            </a:endParaRPr>
          </a:p>
          <a:p>
            <a:r>
              <a:rPr lang="ar-EG" sz="2800" b="1" i="1" dirty="0" smtClean="0">
                <a:solidFill>
                  <a:srgbClr val="FFC000"/>
                </a:solidFill>
                <a:effectLst>
                  <a:outerShdw blurRad="38100" dist="38100" dir="2700000" algn="tl">
                    <a:srgbClr val="000000">
                      <a:alpha val="43137"/>
                    </a:srgbClr>
                  </a:outerShdw>
                </a:effectLst>
              </a:rPr>
              <a:t>توضيح قواعد </a:t>
            </a:r>
            <a:r>
              <a:rPr lang="ar-EG" sz="2800" b="1" i="1" dirty="0" err="1" smtClean="0">
                <a:solidFill>
                  <a:srgbClr val="FFC000"/>
                </a:solidFill>
                <a:effectLst>
                  <a:outerShdw blurRad="38100" dist="38100" dir="2700000" algn="tl">
                    <a:srgbClr val="000000">
                      <a:alpha val="43137"/>
                    </a:srgbClr>
                  </a:outerShdw>
                </a:effectLst>
              </a:rPr>
              <a:t>اللعبه</a:t>
            </a:r>
            <a:r>
              <a:rPr lang="ar-EG" sz="2800" b="1" i="1" dirty="0" smtClean="0">
                <a:solidFill>
                  <a:srgbClr val="FFC000"/>
                </a:solidFill>
                <a:effectLst>
                  <a:outerShdw blurRad="38100" dist="38100" dir="2700000" algn="tl">
                    <a:srgbClr val="000000">
                      <a:alpha val="43137"/>
                    </a:srgbClr>
                  </a:outerShdw>
                </a:effectLst>
              </a:rPr>
              <a:t> للتلاميذ</a:t>
            </a:r>
            <a:endParaRPr lang="ar-EG" sz="2800" b="1" i="1" dirty="0">
              <a:solidFill>
                <a:srgbClr val="FFC000"/>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Autofit/>
          </a:bodyPr>
          <a:lstStyle/>
          <a:p>
            <a:r>
              <a:rPr lang="ar-EG" sz="2800" b="1" i="1" dirty="0" smtClean="0">
                <a:solidFill>
                  <a:srgbClr val="FFC000"/>
                </a:solidFill>
                <a:effectLst>
                  <a:outerShdw blurRad="38100" dist="38100" dir="2700000" algn="tl">
                    <a:srgbClr val="000000">
                      <a:alpha val="43137"/>
                    </a:srgbClr>
                  </a:outerShdw>
                </a:effectLst>
              </a:rPr>
              <a:t>حصر الألعاب </a:t>
            </a:r>
            <a:r>
              <a:rPr lang="ar-EG" sz="2800" b="1" i="1" dirty="0" err="1" smtClean="0">
                <a:solidFill>
                  <a:srgbClr val="FFC000"/>
                </a:solidFill>
                <a:effectLst>
                  <a:outerShdw blurRad="38100" dist="38100" dir="2700000" algn="tl">
                    <a:srgbClr val="000000">
                      <a:alpha val="43137"/>
                    </a:srgbClr>
                  </a:outerShdw>
                </a:effectLst>
              </a:rPr>
              <a:t>الموجوده</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فى</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البيئه</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المحليه</a:t>
            </a:r>
            <a:r>
              <a:rPr lang="ar-EG" sz="2800" b="1" i="1" dirty="0" smtClean="0">
                <a:solidFill>
                  <a:srgbClr val="FFC000"/>
                </a:solidFill>
                <a:effectLst>
                  <a:outerShdw blurRad="38100" dist="38100" dir="2700000" algn="tl">
                    <a:srgbClr val="000000">
                      <a:alpha val="43137"/>
                    </a:srgbClr>
                  </a:outerShdw>
                </a:effectLst>
              </a:rPr>
              <a:t> وتعرف أشكالها وأحجامها وألوانها وتعرف أسعارها والوقوف على </a:t>
            </a:r>
            <a:r>
              <a:rPr lang="ar-EG" sz="2800" b="1" i="1" dirty="0" err="1" smtClean="0">
                <a:solidFill>
                  <a:srgbClr val="FFC000"/>
                </a:solidFill>
                <a:effectLst>
                  <a:outerShdw blurRad="38100" dist="38100" dir="2700000" algn="tl">
                    <a:srgbClr val="000000">
                      <a:alpha val="43137"/>
                    </a:srgbClr>
                  </a:outerShdw>
                </a:effectLst>
              </a:rPr>
              <a:t>الفائده</a:t>
            </a:r>
            <a:r>
              <a:rPr lang="ar-EG" sz="2800" b="1" i="1" dirty="0" smtClean="0">
                <a:solidFill>
                  <a:srgbClr val="FFC000"/>
                </a:solidFill>
                <a:effectLst>
                  <a:outerShdw blurRad="38100" dist="38100" dir="2700000" algn="tl">
                    <a:srgbClr val="000000">
                      <a:alpha val="43137"/>
                    </a:srgbClr>
                  </a:outerShdw>
                </a:effectLst>
              </a:rPr>
              <a:t> </a:t>
            </a:r>
            <a:r>
              <a:rPr lang="ar-EG" sz="2800" b="1" i="1" dirty="0" err="1" smtClean="0">
                <a:solidFill>
                  <a:srgbClr val="FFC000"/>
                </a:solidFill>
                <a:effectLst>
                  <a:outerShdw blurRad="38100" dist="38100" dir="2700000" algn="tl">
                    <a:srgbClr val="000000">
                      <a:alpha val="43137"/>
                    </a:srgbClr>
                  </a:outerShdw>
                </a:effectLst>
              </a:rPr>
              <a:t>التى</a:t>
            </a:r>
            <a:r>
              <a:rPr lang="ar-EG" sz="2800" b="1" i="1" dirty="0" smtClean="0">
                <a:solidFill>
                  <a:srgbClr val="FFC000"/>
                </a:solidFill>
                <a:effectLst>
                  <a:outerShdw blurRad="38100" dist="38100" dir="2700000" algn="tl">
                    <a:srgbClr val="000000">
                      <a:alpha val="43137"/>
                    </a:srgbClr>
                  </a:outerShdw>
                </a:effectLst>
              </a:rPr>
              <a:t> يمكن أن تؤديها</a:t>
            </a:r>
          </a:p>
          <a:p>
            <a:r>
              <a:rPr lang="ar-EG" sz="2800" b="1" i="1" dirty="0" smtClean="0">
                <a:solidFill>
                  <a:srgbClr val="FFC000"/>
                </a:solidFill>
                <a:effectLst>
                  <a:outerShdw blurRad="38100" dist="38100" dir="2700000" algn="tl">
                    <a:srgbClr val="000000">
                      <a:alpha val="43137"/>
                    </a:srgbClr>
                  </a:outerShdw>
                </a:effectLst>
              </a:rPr>
              <a:t>التخطيط </a:t>
            </a:r>
            <a:r>
              <a:rPr lang="ar-EG" sz="2800" b="1" i="1" dirty="0" err="1" smtClean="0">
                <a:solidFill>
                  <a:srgbClr val="FFC000"/>
                </a:solidFill>
                <a:effectLst>
                  <a:outerShdw blurRad="38100" dist="38100" dir="2700000" algn="tl">
                    <a:srgbClr val="000000">
                      <a:alpha val="43137"/>
                    </a:srgbClr>
                  </a:outerShdw>
                </a:effectLst>
              </a:rPr>
              <a:t>لإستغلال</a:t>
            </a:r>
            <a:r>
              <a:rPr lang="ar-EG" sz="2800" b="1" i="1" dirty="0" smtClean="0">
                <a:solidFill>
                  <a:srgbClr val="FFC000"/>
                </a:solidFill>
                <a:effectLst>
                  <a:outerShdw blurRad="38100" dist="38100" dir="2700000" algn="tl">
                    <a:srgbClr val="000000">
                      <a:alpha val="43137"/>
                    </a:srgbClr>
                  </a:outerShdw>
                </a:effectLst>
              </a:rPr>
              <a:t> هذه </a:t>
            </a:r>
            <a:r>
              <a:rPr lang="ar-EG" sz="2800" b="1" i="1" dirty="0" err="1" smtClean="0">
                <a:solidFill>
                  <a:srgbClr val="FFC000"/>
                </a:solidFill>
                <a:effectLst>
                  <a:outerShdw blurRad="38100" dist="38100" dir="2700000" algn="tl">
                    <a:srgbClr val="000000">
                      <a:alpha val="43137"/>
                    </a:srgbClr>
                  </a:outerShdw>
                </a:effectLst>
              </a:rPr>
              <a:t>الالعاب</a:t>
            </a:r>
            <a:r>
              <a:rPr lang="ar-EG" sz="2800" b="1" i="1" dirty="0" smtClean="0">
                <a:solidFill>
                  <a:srgbClr val="FFC000"/>
                </a:solidFill>
                <a:effectLst>
                  <a:outerShdw blurRad="38100" dist="38100" dir="2700000" algn="tl">
                    <a:srgbClr val="000000">
                      <a:alpha val="43137"/>
                    </a:srgbClr>
                  </a:outerShdw>
                </a:effectLst>
              </a:rPr>
              <a:t> </a:t>
            </a:r>
          </a:p>
          <a:p>
            <a:r>
              <a:rPr lang="ar-EG" sz="2800" b="1" i="1" dirty="0" smtClean="0">
                <a:solidFill>
                  <a:srgbClr val="FFC000"/>
                </a:solidFill>
                <a:effectLst>
                  <a:outerShdw blurRad="38100" dist="38100" dir="2700000" algn="tl">
                    <a:srgbClr val="000000">
                      <a:alpha val="43137"/>
                    </a:srgbClr>
                  </a:outerShdw>
                </a:effectLst>
              </a:rPr>
              <a:t>تحديد المواد </a:t>
            </a:r>
            <a:r>
              <a:rPr lang="ar-EG" sz="2800" b="1" i="1" dirty="0" err="1" smtClean="0">
                <a:solidFill>
                  <a:srgbClr val="FFC000"/>
                </a:solidFill>
                <a:effectLst>
                  <a:outerShdw blurRad="38100" dist="38100" dir="2700000" algn="tl">
                    <a:srgbClr val="000000">
                      <a:alpha val="43137"/>
                    </a:srgbClr>
                  </a:outerShdw>
                </a:effectLst>
              </a:rPr>
              <a:t>اللازمه</a:t>
            </a:r>
            <a:r>
              <a:rPr lang="ar-EG" sz="2800" b="1" i="1" dirty="0" smtClean="0">
                <a:solidFill>
                  <a:srgbClr val="FFC000"/>
                </a:solidFill>
                <a:effectLst>
                  <a:outerShdw blurRad="38100" dist="38100" dir="2700000" algn="tl">
                    <a:srgbClr val="000000">
                      <a:alpha val="43137"/>
                    </a:srgbClr>
                  </a:outerShdw>
                </a:effectLst>
              </a:rPr>
              <a:t> للعبه مثل:العملات،الموازين،</a:t>
            </a:r>
          </a:p>
          <a:p>
            <a:pPr>
              <a:buNone/>
            </a:pPr>
            <a:r>
              <a:rPr lang="ar-EG" sz="2800" b="1" i="1" dirty="0" smtClean="0">
                <a:solidFill>
                  <a:srgbClr val="FFC000"/>
                </a:solidFill>
                <a:effectLst>
                  <a:outerShdw blurRad="38100" dist="38100" dir="2700000" algn="tl">
                    <a:srgbClr val="000000">
                      <a:alpha val="43137"/>
                    </a:srgbClr>
                  </a:outerShdw>
                </a:effectLst>
              </a:rPr>
              <a:t>     الصلصال،.......</a:t>
            </a:r>
            <a:endParaRPr lang="ar-EG" sz="2800" b="1" i="1"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 calcmode="lin" valueType="num">
                                      <p:cBhvr>
                                        <p:cTn id="22"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p:cTn id="29"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p:cTn id="36"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4">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p:cTn id="43"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44"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3">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3">
                                            <p:txEl>
                                              <p:pRg st="1" end="1"/>
                                            </p:txEl>
                                          </p:spTgt>
                                        </p:tgtEl>
                                        <p:attrNameLst>
                                          <p:attrName>style.visibility</p:attrName>
                                        </p:attrNameLst>
                                      </p:cBhvr>
                                      <p:to>
                                        <p:strVal val="visible"/>
                                      </p:to>
                                    </p:set>
                                    <p:anim calcmode="lin" valueType="num">
                                      <p:cBhvr>
                                        <p:cTn id="50"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51"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 calcmode="lin" valueType="num">
                                      <p:cBhvr>
                                        <p:cTn id="5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5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59" dur="1000"/>
                                        <p:tgtEl>
                                          <p:spTgt spid="3">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anim calcmode="lin" valueType="num">
                                      <p:cBhvr>
                                        <p:cTn id="6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6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6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تابع دور المعلم</a:t>
            </a:r>
            <a:br>
              <a:rPr lang="ar-EG" dirty="0" smtClean="0"/>
            </a:br>
            <a:endParaRPr lang="ar-EG" dirty="0"/>
          </a:p>
        </p:txBody>
      </p:sp>
      <p:pic>
        <p:nvPicPr>
          <p:cNvPr id="5" name="عنصر نائب للمحتوى 4" descr="446205007_6621a94910.jpg"/>
          <p:cNvPicPr>
            <a:picLocks noGrp="1" noChangeAspect="1"/>
          </p:cNvPicPr>
          <p:nvPr>
            <p:ph sz="half" idx="1"/>
          </p:nvPr>
        </p:nvPicPr>
        <p:blipFill>
          <a:blip r:embed="rId2"/>
          <a:stretch>
            <a:fillRect/>
          </a:stretch>
        </p:blipFill>
        <p:spPr>
          <a:xfrm>
            <a:off x="457200" y="1000108"/>
            <a:ext cx="4038600" cy="5357850"/>
          </a:xfrm>
        </p:spPr>
      </p:pic>
      <p:sp>
        <p:nvSpPr>
          <p:cNvPr id="4" name="عنصر نائب للمحتوى 3"/>
          <p:cNvSpPr>
            <a:spLocks noGrp="1"/>
          </p:cNvSpPr>
          <p:nvPr>
            <p:ph sz="half" idx="2"/>
          </p:nvPr>
        </p:nvSpPr>
        <p:spPr/>
        <p:txBody>
          <a:bodyPr>
            <a:normAutofit/>
          </a:bodyPr>
          <a:lstStyle/>
          <a:p>
            <a:r>
              <a:rPr lang="ar-EG" sz="3200" b="1" dirty="0" smtClean="0">
                <a:solidFill>
                  <a:schemeClr val="accent6">
                    <a:lumMod val="60000"/>
                    <a:lumOff val="40000"/>
                  </a:schemeClr>
                </a:solidFill>
                <a:effectLst>
                  <a:outerShdw blurRad="38100" dist="38100" dir="2700000" algn="tl">
                    <a:srgbClr val="000000">
                      <a:alpha val="43137"/>
                    </a:srgbClr>
                  </a:outerShdw>
                </a:effectLst>
              </a:rPr>
              <a:t>ترتيب المجموعات وتحديد الأدوار لكل تلميذ</a:t>
            </a:r>
          </a:p>
          <a:p>
            <a:r>
              <a:rPr lang="ar-EG" sz="3200" b="1" dirty="0" smtClean="0">
                <a:solidFill>
                  <a:schemeClr val="accent6">
                    <a:lumMod val="60000"/>
                    <a:lumOff val="40000"/>
                  </a:schemeClr>
                </a:solidFill>
                <a:effectLst>
                  <a:outerShdw blurRad="38100" dist="38100" dir="2700000" algn="tl">
                    <a:srgbClr val="000000">
                      <a:alpha val="43137"/>
                    </a:srgbClr>
                  </a:outerShdw>
                </a:effectLst>
              </a:rPr>
              <a:t>تقديم </a:t>
            </a:r>
            <a:r>
              <a:rPr lang="ar-EG" sz="3200" b="1" dirty="0" err="1" smtClean="0">
                <a:solidFill>
                  <a:schemeClr val="accent6">
                    <a:lumMod val="60000"/>
                    <a:lumOff val="40000"/>
                  </a:schemeClr>
                </a:solidFill>
                <a:effectLst>
                  <a:outerShdw blurRad="38100" dist="38100" dir="2700000" algn="tl">
                    <a:srgbClr val="000000">
                      <a:alpha val="43137"/>
                    </a:srgbClr>
                  </a:outerShdw>
                </a:effectLst>
              </a:rPr>
              <a:t>المساعده</a:t>
            </a:r>
            <a:r>
              <a:rPr lang="ar-EG" sz="3200" b="1" dirty="0" smtClean="0">
                <a:solidFill>
                  <a:schemeClr val="accent6">
                    <a:lumMod val="60000"/>
                    <a:lumOff val="40000"/>
                  </a:schemeClr>
                </a:solidFill>
                <a:effectLst>
                  <a:outerShdw blurRad="38100" dist="38100" dir="2700000" algn="tl">
                    <a:srgbClr val="000000">
                      <a:alpha val="43137"/>
                    </a:srgbClr>
                  </a:outerShdw>
                </a:effectLst>
              </a:rPr>
              <a:t> والتدخل </a:t>
            </a:r>
            <a:r>
              <a:rPr lang="ar-EG" sz="3200" b="1" dirty="0" err="1" smtClean="0">
                <a:solidFill>
                  <a:schemeClr val="accent6">
                    <a:lumMod val="60000"/>
                    <a:lumOff val="40000"/>
                  </a:schemeClr>
                </a:solidFill>
                <a:effectLst>
                  <a:outerShdw blurRad="38100" dist="38100" dir="2700000" algn="tl">
                    <a:srgbClr val="000000">
                      <a:alpha val="43137"/>
                    </a:srgbClr>
                  </a:outerShdw>
                </a:effectLst>
              </a:rPr>
              <a:t>فى</a:t>
            </a:r>
            <a:r>
              <a:rPr lang="ar-EG" sz="3200" b="1" dirty="0" smtClean="0">
                <a:solidFill>
                  <a:schemeClr val="accent6">
                    <a:lumMod val="60000"/>
                    <a:lumOff val="40000"/>
                  </a:schemeClr>
                </a:solidFill>
                <a:effectLst>
                  <a:outerShdw blurRad="38100" dist="38100" dir="2700000" algn="tl">
                    <a:srgbClr val="000000">
                      <a:alpha val="43137"/>
                    </a:srgbClr>
                  </a:outerShdw>
                </a:effectLst>
              </a:rPr>
              <a:t> الوقت المناسب</a:t>
            </a:r>
          </a:p>
          <a:p>
            <a:r>
              <a:rPr lang="ar-EG" sz="3200" b="1" dirty="0" smtClean="0">
                <a:solidFill>
                  <a:schemeClr val="accent6">
                    <a:lumMod val="60000"/>
                    <a:lumOff val="40000"/>
                  </a:schemeClr>
                </a:solidFill>
                <a:effectLst>
                  <a:outerShdw blurRad="38100" dist="38100" dir="2700000" algn="tl">
                    <a:srgbClr val="000000">
                      <a:alpha val="43137"/>
                    </a:srgbClr>
                  </a:outerShdw>
                </a:effectLst>
              </a:rPr>
              <a:t>استخدم التعزيزات</a:t>
            </a:r>
          </a:p>
          <a:p>
            <a:r>
              <a:rPr lang="ar-EG" sz="3200" b="1" dirty="0" smtClean="0">
                <a:solidFill>
                  <a:schemeClr val="accent6">
                    <a:lumMod val="60000"/>
                    <a:lumOff val="40000"/>
                  </a:schemeClr>
                </a:solidFill>
                <a:effectLst>
                  <a:outerShdw blurRad="38100" dist="38100" dir="2700000" algn="tl">
                    <a:srgbClr val="000000">
                      <a:alpha val="43137"/>
                    </a:srgbClr>
                  </a:outerShdw>
                </a:effectLst>
              </a:rPr>
              <a:t>تقويم مدى فاعلية </a:t>
            </a:r>
            <a:r>
              <a:rPr lang="ar-EG" sz="3200" b="1" dirty="0" err="1" smtClean="0">
                <a:solidFill>
                  <a:schemeClr val="accent6">
                    <a:lumMod val="60000"/>
                    <a:lumOff val="40000"/>
                  </a:schemeClr>
                </a:solidFill>
                <a:effectLst>
                  <a:outerShdw blurRad="38100" dist="38100" dir="2700000" algn="tl">
                    <a:srgbClr val="000000">
                      <a:alpha val="43137"/>
                    </a:srgbClr>
                  </a:outerShdw>
                </a:effectLst>
              </a:rPr>
              <a:t>اللعبه</a:t>
            </a:r>
            <a:r>
              <a:rPr lang="ar-EG" sz="3200" b="1" dirty="0" smtClean="0">
                <a:solidFill>
                  <a:schemeClr val="accent6">
                    <a:lumMod val="60000"/>
                    <a:lumOff val="40000"/>
                  </a:schemeClr>
                </a:solidFill>
                <a:effectLst>
                  <a:outerShdw blurRad="38100" dist="38100" dir="2700000" algn="tl">
                    <a:srgbClr val="000000">
                      <a:alpha val="43137"/>
                    </a:srgbClr>
                  </a:outerShdw>
                </a:effectLst>
              </a:rPr>
              <a:t> </a:t>
            </a:r>
            <a:r>
              <a:rPr lang="ar-EG" sz="3200" b="1" dirty="0" err="1" smtClean="0">
                <a:solidFill>
                  <a:schemeClr val="accent6">
                    <a:lumMod val="60000"/>
                    <a:lumOff val="40000"/>
                  </a:schemeClr>
                </a:solidFill>
                <a:effectLst>
                  <a:outerShdw blurRad="38100" dist="38100" dir="2700000" algn="tl">
                    <a:srgbClr val="000000">
                      <a:alpha val="43137"/>
                    </a:srgbClr>
                  </a:outerShdw>
                </a:effectLst>
              </a:rPr>
              <a:t>فى</a:t>
            </a:r>
            <a:r>
              <a:rPr lang="ar-EG" sz="3200" b="1" dirty="0" smtClean="0">
                <a:solidFill>
                  <a:schemeClr val="accent6">
                    <a:lumMod val="60000"/>
                    <a:lumOff val="40000"/>
                  </a:schemeClr>
                </a:solidFill>
                <a:effectLst>
                  <a:outerShdw blurRad="38100" dist="38100" dir="2700000" algn="tl">
                    <a:srgbClr val="000000">
                      <a:alpha val="43137"/>
                    </a:srgbClr>
                  </a:outerShdw>
                </a:effectLst>
              </a:rPr>
              <a:t> تحقيق الأهداف </a:t>
            </a:r>
            <a:r>
              <a:rPr lang="ar-EG" sz="3200" b="1" dirty="0" err="1" smtClean="0">
                <a:solidFill>
                  <a:schemeClr val="accent6">
                    <a:lumMod val="60000"/>
                    <a:lumOff val="40000"/>
                  </a:schemeClr>
                </a:solidFill>
                <a:effectLst>
                  <a:outerShdw blurRad="38100" dist="38100" dir="2700000" algn="tl">
                    <a:srgbClr val="000000">
                      <a:alpha val="43137"/>
                    </a:srgbClr>
                  </a:outerShdw>
                </a:effectLst>
              </a:rPr>
              <a:t>المحدده</a:t>
            </a:r>
            <a:endParaRPr lang="ar-EG" sz="3200" b="1" dirty="0">
              <a:solidFill>
                <a:schemeClr val="accent6">
                  <a:lumMod val="60000"/>
                  <a:lumOff val="4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ppt_x</p:attrName>
                                        </p:attrNameLst>
                                      </p:cBhvr>
                                      <p:tavLst>
                                        <p:tav tm="0">
                                          <p:val>
                                            <p:strVal val="#ppt_x-.2"/>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دور التلميذ</a:t>
            </a:r>
            <a:endParaRPr lang="ar-EG" dirty="0"/>
          </a:p>
        </p:txBody>
      </p:sp>
      <p:pic>
        <p:nvPicPr>
          <p:cNvPr id="5" name="عنصر نائب للمحتوى 4" descr="Images%20of%20childrenBaby%20azooz_net%20(206).jpg"/>
          <p:cNvPicPr>
            <a:picLocks noGrp="1" noChangeAspect="1"/>
          </p:cNvPicPr>
          <p:nvPr>
            <p:ph sz="half" idx="1"/>
          </p:nvPr>
        </p:nvPicPr>
        <p:blipFill>
          <a:blip r:embed="rId2"/>
          <a:stretch>
            <a:fillRect/>
          </a:stretch>
        </p:blipFill>
        <p:spPr>
          <a:xfrm>
            <a:off x="457200" y="1428736"/>
            <a:ext cx="4038600" cy="4857783"/>
          </a:xfrm>
        </p:spPr>
      </p:pic>
      <p:sp>
        <p:nvSpPr>
          <p:cNvPr id="4" name="عنصر نائب للمحتوى 3"/>
          <p:cNvSpPr>
            <a:spLocks noGrp="1"/>
          </p:cNvSpPr>
          <p:nvPr>
            <p:ph sz="half" idx="2"/>
          </p:nvPr>
        </p:nvSpPr>
        <p:spPr/>
        <p:txBody>
          <a:bodyPr>
            <a:normAutofit/>
          </a:bodyPr>
          <a:lstStyle/>
          <a:p>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الإلتزام</a:t>
            </a:r>
            <a:r>
              <a:rPr lang="ar-EG" sz="2800" b="1" i="1" dirty="0" smtClean="0">
                <a:solidFill>
                  <a:schemeClr val="accent1">
                    <a:lumMod val="40000"/>
                    <a:lumOff val="60000"/>
                  </a:schemeClr>
                </a:solidFill>
                <a:effectLst>
                  <a:outerShdw blurRad="38100" dist="38100" dir="2700000" algn="tl">
                    <a:srgbClr val="000000">
                      <a:alpha val="43137"/>
                    </a:srgbClr>
                  </a:outerShdw>
                </a:effectLst>
              </a:rPr>
              <a:t> الدور المحدد له ،وألا يتدخل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فى</a:t>
            </a:r>
            <a:r>
              <a:rPr lang="ar-EG" sz="2800" b="1" i="1" dirty="0" smtClean="0">
                <a:solidFill>
                  <a:schemeClr val="accent1">
                    <a:lumMod val="40000"/>
                    <a:lumOff val="60000"/>
                  </a:schemeClr>
                </a:solidFill>
                <a:effectLst>
                  <a:outerShdw blurRad="38100" dist="38100" dir="2700000" algn="tl">
                    <a:srgbClr val="000000">
                      <a:alpha val="43137"/>
                    </a:srgbClr>
                  </a:outerShdw>
                </a:effectLst>
              </a:rPr>
              <a:t> أدوار زملائه</a:t>
            </a:r>
          </a:p>
          <a:p>
            <a:r>
              <a:rPr lang="ar-EG" sz="2800" b="1" i="1" dirty="0" smtClean="0">
                <a:solidFill>
                  <a:schemeClr val="accent1">
                    <a:lumMod val="40000"/>
                    <a:lumOff val="60000"/>
                  </a:schemeClr>
                </a:solidFill>
                <a:effectLst>
                  <a:outerShdw blurRad="38100" dist="38100" dir="2700000" algn="tl">
                    <a:srgbClr val="000000">
                      <a:alpha val="43137"/>
                    </a:srgbClr>
                  </a:outerShdw>
                </a:effectLst>
              </a:rPr>
              <a:t> التكيف مع أفراد مجموعته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التى</a:t>
            </a:r>
            <a:r>
              <a:rPr lang="ar-EG" sz="2800" b="1" i="1" dirty="0" smtClean="0">
                <a:solidFill>
                  <a:schemeClr val="accent1">
                    <a:lumMod val="40000"/>
                    <a:lumOff val="60000"/>
                  </a:schemeClr>
                </a:solidFill>
                <a:effectLst>
                  <a:outerShdw blurRad="38100" dist="38100" dir="2700000" algn="tl">
                    <a:srgbClr val="000000">
                      <a:alpha val="43137"/>
                    </a:srgbClr>
                  </a:outerShdw>
                </a:effectLst>
              </a:rPr>
              <a:t>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أختير</a:t>
            </a:r>
            <a:r>
              <a:rPr lang="ar-EG" sz="2800" b="1" i="1" dirty="0" smtClean="0">
                <a:solidFill>
                  <a:schemeClr val="accent1">
                    <a:lumMod val="40000"/>
                    <a:lumOff val="60000"/>
                  </a:schemeClr>
                </a:solidFill>
                <a:effectLst>
                  <a:outerShdw blurRad="38100" dist="38100" dir="2700000" algn="tl">
                    <a:srgbClr val="000000">
                      <a:alpha val="43137"/>
                    </a:srgbClr>
                  </a:outerShdw>
                </a:effectLst>
              </a:rPr>
              <a:t> ضمنها</a:t>
            </a:r>
          </a:p>
          <a:p>
            <a:r>
              <a:rPr lang="ar-EG" sz="2800" b="1" i="1" dirty="0" smtClean="0">
                <a:solidFill>
                  <a:schemeClr val="accent1">
                    <a:lumMod val="40000"/>
                    <a:lumOff val="60000"/>
                  </a:schemeClr>
                </a:solidFill>
                <a:effectLst>
                  <a:outerShdw blurRad="38100" dist="38100" dir="2700000" algn="tl">
                    <a:srgbClr val="000000">
                      <a:alpha val="43137"/>
                    </a:srgbClr>
                  </a:outerShdw>
                </a:effectLst>
              </a:rPr>
              <a:t> أن يؤدى دوره تحت توجيهات المعلم على أكمل وجه حتى يضمن نتائج إيجابيه لمجموعته</a:t>
            </a:r>
            <a:endParaRPr lang="ar-EG" sz="2800" b="1" i="1" dirty="0">
              <a:solidFill>
                <a:schemeClr val="accent1">
                  <a:lumMod val="40000"/>
                  <a:lumOff val="6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ppt_x</p:attrName>
                                        </p:attrNameLst>
                                      </p:cBhvr>
                                      <p:tavLst>
                                        <p:tav tm="0">
                                          <p:val>
                                            <p:strVal val="#ppt_x-.2"/>
                                          </p:val>
                                        </p:tav>
                                        <p:tav tm="100000">
                                          <p:val>
                                            <p:strVal val="#ppt_x"/>
                                          </p:val>
                                        </p:tav>
                                      </p:tavLst>
                                    </p:anim>
                                    <p:anim calcmode="lin" valueType="num">
                                      <p:cBhvr>
                                        <p:cTn id="3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محددات تراعى من فبل المعلم</a:t>
            </a:r>
            <a:br>
              <a:rPr lang="ar-EG" dirty="0" smtClean="0"/>
            </a:br>
            <a:r>
              <a:rPr lang="ar-EG" dirty="0" smtClean="0"/>
              <a:t>لضمان فاعلية الألعاب </a:t>
            </a:r>
            <a:r>
              <a:rPr lang="ar-EG" dirty="0" err="1" smtClean="0"/>
              <a:t>التعليميه</a:t>
            </a:r>
            <a:endParaRPr lang="ar-EG" dirty="0"/>
          </a:p>
        </p:txBody>
      </p:sp>
      <p:pic>
        <p:nvPicPr>
          <p:cNvPr id="5" name="عنصر نائب للمحتوى 4" descr="butterfly_9705.jpg"/>
          <p:cNvPicPr>
            <a:picLocks noGrp="1" noChangeAspect="1"/>
          </p:cNvPicPr>
          <p:nvPr>
            <p:ph sz="half" idx="1"/>
          </p:nvPr>
        </p:nvPicPr>
        <p:blipFill>
          <a:blip r:embed="rId2"/>
          <a:stretch>
            <a:fillRect/>
          </a:stretch>
        </p:blipFill>
        <p:spPr>
          <a:xfrm>
            <a:off x="457200" y="1785926"/>
            <a:ext cx="4038600" cy="4786346"/>
          </a:xfrm>
        </p:spPr>
      </p:pic>
      <p:sp>
        <p:nvSpPr>
          <p:cNvPr id="4" name="عنصر نائب للمحتوى 3"/>
          <p:cNvSpPr>
            <a:spLocks noGrp="1"/>
          </p:cNvSpPr>
          <p:nvPr>
            <p:ph sz="half" idx="2"/>
          </p:nvPr>
        </p:nvSpPr>
        <p:spPr/>
        <p:txBody>
          <a:bodyPr>
            <a:normAutofit/>
          </a:bodyPr>
          <a:lstStyle/>
          <a:p>
            <a:r>
              <a:rPr lang="ar-EG" sz="2800" b="1" i="1" dirty="0" smtClean="0">
                <a:solidFill>
                  <a:schemeClr val="accent1">
                    <a:lumMod val="40000"/>
                    <a:lumOff val="60000"/>
                  </a:schemeClr>
                </a:solidFill>
                <a:effectLst>
                  <a:outerShdw blurRad="38100" dist="38100" dir="2700000" algn="tl">
                    <a:srgbClr val="000000">
                      <a:alpha val="43137"/>
                    </a:srgbClr>
                  </a:outerShdw>
                </a:effectLst>
              </a:rPr>
              <a:t>ألا يتحول استخدام الألعاب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الى</a:t>
            </a:r>
            <a:r>
              <a:rPr lang="ar-EG" sz="2800" b="1" i="1" dirty="0" smtClean="0">
                <a:solidFill>
                  <a:schemeClr val="accent1">
                    <a:lumMod val="40000"/>
                    <a:lumOff val="60000"/>
                  </a:schemeClr>
                </a:solidFill>
                <a:effectLst>
                  <a:outerShdw blurRad="38100" dist="38100" dir="2700000" algn="tl">
                    <a:srgbClr val="000000">
                      <a:alpha val="43137"/>
                    </a:srgbClr>
                  </a:outerShdw>
                </a:effectLst>
              </a:rPr>
              <a:t> نشاط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ترويحى</a:t>
            </a:r>
            <a:r>
              <a:rPr lang="ar-EG" sz="2800" b="1" i="1" dirty="0" smtClean="0">
                <a:solidFill>
                  <a:schemeClr val="accent1">
                    <a:lumMod val="40000"/>
                    <a:lumOff val="60000"/>
                  </a:schemeClr>
                </a:solidFill>
                <a:effectLst>
                  <a:outerShdw blurRad="38100" dist="38100" dir="2700000" algn="tl">
                    <a:srgbClr val="000000">
                      <a:alpha val="43137"/>
                    </a:srgbClr>
                  </a:outerShdw>
                </a:effectLst>
              </a:rPr>
              <a:t> أو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ترفيهى</a:t>
            </a:r>
            <a:endParaRPr lang="ar-EG" sz="2800" b="1" i="1" dirty="0" smtClean="0">
              <a:solidFill>
                <a:schemeClr val="accent1">
                  <a:lumMod val="40000"/>
                  <a:lumOff val="60000"/>
                </a:schemeClr>
              </a:solidFill>
              <a:effectLst>
                <a:outerShdw blurRad="38100" dist="38100" dir="2700000" algn="tl">
                  <a:srgbClr val="000000">
                    <a:alpha val="43137"/>
                  </a:srgbClr>
                </a:outerShdw>
              </a:effectLst>
            </a:endParaRPr>
          </a:p>
          <a:p>
            <a:r>
              <a:rPr lang="ar-EG" sz="2800" b="1" i="1" dirty="0" smtClean="0">
                <a:solidFill>
                  <a:schemeClr val="accent1">
                    <a:lumMod val="40000"/>
                    <a:lumOff val="60000"/>
                  </a:schemeClr>
                </a:solidFill>
                <a:effectLst>
                  <a:outerShdw blurRad="38100" dist="38100" dir="2700000" algn="tl">
                    <a:srgbClr val="000000">
                      <a:alpha val="43137"/>
                    </a:srgbClr>
                  </a:outerShdw>
                </a:effectLst>
              </a:rPr>
              <a:t>ألا تتحول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اللعبه</a:t>
            </a:r>
            <a:r>
              <a:rPr lang="ar-EG" sz="2800" b="1" i="1" dirty="0" smtClean="0">
                <a:solidFill>
                  <a:schemeClr val="accent1">
                    <a:lumMod val="40000"/>
                    <a:lumOff val="60000"/>
                  </a:schemeClr>
                </a:solidFill>
                <a:effectLst>
                  <a:outerShdw blurRad="38100" dist="38100" dir="2700000" algn="tl">
                    <a:srgbClr val="000000">
                      <a:alpha val="43137"/>
                    </a:srgbClr>
                  </a:outerShdw>
                </a:effectLst>
              </a:rPr>
              <a:t>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الى</a:t>
            </a:r>
            <a:r>
              <a:rPr lang="ar-EG" sz="2800" b="1" i="1" dirty="0" smtClean="0">
                <a:solidFill>
                  <a:schemeClr val="accent1">
                    <a:lumMod val="40000"/>
                    <a:lumOff val="60000"/>
                  </a:schemeClr>
                </a:solidFill>
                <a:effectLst>
                  <a:outerShdw blurRad="38100" dist="38100" dir="2700000" algn="tl">
                    <a:srgbClr val="000000">
                      <a:alpha val="43137"/>
                    </a:srgbClr>
                  </a:outerShdw>
                </a:effectLst>
              </a:rPr>
              <a:t> فوز أو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خساره</a:t>
            </a:r>
            <a:r>
              <a:rPr lang="ar-EG" sz="2800" b="1" i="1" dirty="0" smtClean="0">
                <a:solidFill>
                  <a:schemeClr val="accent1">
                    <a:lumMod val="40000"/>
                    <a:lumOff val="60000"/>
                  </a:schemeClr>
                </a:solidFill>
                <a:effectLst>
                  <a:outerShdw blurRad="38100" dist="38100" dir="2700000" algn="tl">
                    <a:srgbClr val="000000">
                      <a:alpha val="43137"/>
                    </a:srgbClr>
                  </a:outerShdw>
                </a:effectLst>
              </a:rPr>
              <a:t> فقط</a:t>
            </a:r>
          </a:p>
          <a:p>
            <a:r>
              <a:rPr lang="ar-EG" sz="2800" b="1" i="1" dirty="0" smtClean="0">
                <a:solidFill>
                  <a:schemeClr val="accent1">
                    <a:lumMod val="40000"/>
                    <a:lumOff val="60000"/>
                  </a:schemeClr>
                </a:solidFill>
                <a:effectLst>
                  <a:outerShdw blurRad="38100" dist="38100" dir="2700000" algn="tl">
                    <a:srgbClr val="000000">
                      <a:alpha val="43137"/>
                    </a:srgbClr>
                  </a:outerShdw>
                </a:effectLst>
              </a:rPr>
              <a:t>يجب أن تتوافق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اللعبه</a:t>
            </a:r>
            <a:r>
              <a:rPr lang="ar-EG" sz="2800" b="1" i="1" dirty="0" smtClean="0">
                <a:solidFill>
                  <a:schemeClr val="accent1">
                    <a:lumMod val="40000"/>
                    <a:lumOff val="60000"/>
                  </a:schemeClr>
                </a:solidFill>
                <a:effectLst>
                  <a:outerShdw blurRad="38100" dist="38100" dir="2700000" algn="tl">
                    <a:srgbClr val="000000">
                      <a:alpha val="43137"/>
                    </a:srgbClr>
                  </a:outerShdw>
                </a:effectLst>
              </a:rPr>
              <a:t> مع القيم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الإجتماعيه</a:t>
            </a:r>
            <a:r>
              <a:rPr lang="ar-EG" sz="2800" b="1" i="1" dirty="0" smtClean="0">
                <a:solidFill>
                  <a:schemeClr val="accent1">
                    <a:lumMod val="40000"/>
                    <a:lumOff val="60000"/>
                  </a:schemeClr>
                </a:solidFill>
                <a:effectLst>
                  <a:outerShdw blurRad="38100" dist="38100" dir="2700000" algn="tl">
                    <a:srgbClr val="000000">
                      <a:alpha val="43137"/>
                    </a:srgbClr>
                  </a:outerShdw>
                </a:effectLst>
              </a:rPr>
              <a:t> </a:t>
            </a:r>
            <a:r>
              <a:rPr lang="ar-EG" sz="2800" b="1" i="1" dirty="0" err="1" smtClean="0">
                <a:solidFill>
                  <a:schemeClr val="accent1">
                    <a:lumMod val="40000"/>
                    <a:lumOff val="60000"/>
                  </a:schemeClr>
                </a:solidFill>
                <a:effectLst>
                  <a:outerShdw blurRad="38100" dist="38100" dir="2700000" algn="tl">
                    <a:srgbClr val="000000">
                      <a:alpha val="43137"/>
                    </a:srgbClr>
                  </a:outerShdw>
                </a:effectLst>
              </a:rPr>
              <a:t>والدينيه</a:t>
            </a:r>
            <a:r>
              <a:rPr lang="ar-EG" sz="2800" b="1" i="1" dirty="0" smtClean="0">
                <a:solidFill>
                  <a:schemeClr val="accent1">
                    <a:lumMod val="40000"/>
                    <a:lumOff val="60000"/>
                  </a:schemeClr>
                </a:solidFill>
                <a:effectLst>
                  <a:outerShdw blurRad="38100" dist="38100" dir="2700000" algn="tl">
                    <a:srgbClr val="000000">
                      <a:alpha val="43137"/>
                    </a:srgbClr>
                  </a:outerShdw>
                </a:effectLst>
              </a:rPr>
              <a:t> </a:t>
            </a:r>
          </a:p>
          <a:p>
            <a:r>
              <a:rPr lang="ar-EG" sz="2800" b="1" i="1" dirty="0" err="1" smtClean="0">
                <a:solidFill>
                  <a:schemeClr val="accent1">
                    <a:lumMod val="40000"/>
                    <a:lumOff val="60000"/>
                  </a:schemeClr>
                </a:solidFill>
                <a:effectLst>
                  <a:outerShdw blurRad="38100" dist="38100" dir="2700000" algn="tl">
                    <a:srgbClr val="000000">
                      <a:alpha val="43137"/>
                    </a:srgbClr>
                  </a:outerShdw>
                </a:effectLst>
              </a:rPr>
              <a:t>إختيار</a:t>
            </a:r>
            <a:r>
              <a:rPr lang="ar-EG" sz="2800" b="1" i="1" dirty="0" smtClean="0">
                <a:solidFill>
                  <a:schemeClr val="accent1">
                    <a:lumMod val="40000"/>
                    <a:lumOff val="60000"/>
                  </a:schemeClr>
                </a:solidFill>
                <a:effectLst>
                  <a:outerShdw blurRad="38100" dist="38100" dir="2700000" algn="tl">
                    <a:srgbClr val="000000">
                      <a:alpha val="43137"/>
                    </a:srgbClr>
                  </a:outerShdw>
                </a:effectLst>
              </a:rPr>
              <a:t> ألعاب تتضمن أهداف وجدانيه ومعرفيه </a:t>
            </a:r>
            <a:endParaRPr lang="ar-EG" sz="2800" b="1" i="1" dirty="0">
              <a:solidFill>
                <a:schemeClr val="accent1">
                  <a:lumMod val="40000"/>
                  <a:lumOff val="6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par>
                                <p:cTn id="17" presetID="29"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xEl>
                                              <p:pRg st="1" end="1"/>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xEl>
                                              <p:pRg st="2" end="2"/>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ppt_x</p:attrName>
                                        </p:attrNameLst>
                                      </p:cBhvr>
                                      <p:tavLst>
                                        <p:tav tm="0">
                                          <p:val>
                                            <p:strVal val="#ppt_x-.2"/>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i="1" dirty="0" smtClean="0">
                <a:solidFill>
                  <a:srgbClr val="FF0000"/>
                </a:solidFill>
              </a:rPr>
              <a:t>وإليكم بعض أمثله للألعاب</a:t>
            </a:r>
            <a:endParaRPr lang="ar-EG" b="1" i="1" dirty="0">
              <a:solidFill>
                <a:srgbClr val="FF0000"/>
              </a:solidFill>
            </a:endParaRPr>
          </a:p>
        </p:txBody>
      </p:sp>
      <p:sp>
        <p:nvSpPr>
          <p:cNvPr id="3" name="عنصر نائب للنص 2"/>
          <p:cNvSpPr>
            <a:spLocks noGrp="1"/>
          </p:cNvSpPr>
          <p:nvPr>
            <p:ph type="body" idx="2"/>
          </p:nvPr>
        </p:nvSpPr>
        <p:spPr/>
        <p:txBody>
          <a:bodyPr/>
          <a:lstStyle/>
          <a:p>
            <a:endParaRPr lang="ar-EG"/>
          </a:p>
        </p:txBody>
      </p:sp>
      <p:sp>
        <p:nvSpPr>
          <p:cNvPr id="4" name="عنصر نائب للمحتوى 3"/>
          <p:cNvSpPr>
            <a:spLocks noGrp="1"/>
          </p:cNvSpPr>
          <p:nvPr>
            <p:ph sz="half" idx="1"/>
          </p:nvPr>
        </p:nvSpPr>
        <p:spPr/>
        <p:txBody>
          <a:bodyPr/>
          <a:lstStyle/>
          <a:p>
            <a:pPr>
              <a:buNone/>
            </a:pPr>
            <a:r>
              <a:rPr lang="ar-EG" sz="3200" b="1" dirty="0" smtClean="0">
                <a:solidFill>
                  <a:srgbClr val="FF0000"/>
                </a:solidFill>
              </a:rPr>
              <a:t>العاب الذكاء وتتضمن:</a:t>
            </a:r>
          </a:p>
          <a:p>
            <a:pPr>
              <a:buNone/>
            </a:pPr>
            <a:r>
              <a:rPr lang="ar-EG" sz="3200" b="1" dirty="0" smtClean="0">
                <a:solidFill>
                  <a:srgbClr val="FF0000"/>
                </a:solidFill>
              </a:rPr>
              <a:t>*</a:t>
            </a:r>
            <a:r>
              <a:rPr lang="ar-EG" sz="3200" b="1" dirty="0" err="1" smtClean="0">
                <a:solidFill>
                  <a:srgbClr val="FF0000"/>
                </a:solidFill>
              </a:rPr>
              <a:t>الأحاجى</a:t>
            </a:r>
            <a:r>
              <a:rPr lang="ar-EG" sz="3200" b="1" dirty="0" smtClean="0">
                <a:solidFill>
                  <a:srgbClr val="FF0000"/>
                </a:solidFill>
              </a:rPr>
              <a:t>،حل المشكلات،</a:t>
            </a:r>
            <a:r>
              <a:rPr lang="ar-EG" sz="3200" b="1" dirty="0" err="1" smtClean="0">
                <a:solidFill>
                  <a:srgbClr val="FF0000"/>
                </a:solidFill>
              </a:rPr>
              <a:t>الارقام</a:t>
            </a:r>
            <a:r>
              <a:rPr lang="ar-EG" sz="3200" b="1" dirty="0" smtClean="0">
                <a:solidFill>
                  <a:srgbClr val="FF0000"/>
                </a:solidFill>
              </a:rPr>
              <a:t> </a:t>
            </a:r>
            <a:r>
              <a:rPr lang="ar-EG" sz="3200" b="1" dirty="0" err="1" smtClean="0">
                <a:solidFill>
                  <a:srgbClr val="FF0000"/>
                </a:solidFill>
              </a:rPr>
              <a:t>المتقاطعه</a:t>
            </a:r>
            <a:r>
              <a:rPr lang="ar-EG" sz="3200" b="1" dirty="0" smtClean="0">
                <a:solidFill>
                  <a:srgbClr val="FF0000"/>
                </a:solidFill>
              </a:rPr>
              <a:t>،الفوازير</a:t>
            </a:r>
          </a:p>
          <a:p>
            <a:pPr>
              <a:buNone/>
            </a:pPr>
            <a:r>
              <a:rPr lang="ar-EG" sz="3200" b="1" dirty="0" smtClean="0">
                <a:solidFill>
                  <a:srgbClr val="FF0000"/>
                </a:solidFill>
              </a:rPr>
              <a:t>ألعاب الحظ وتتضمن:</a:t>
            </a:r>
          </a:p>
          <a:p>
            <a:pPr>
              <a:buNone/>
            </a:pPr>
            <a:r>
              <a:rPr lang="ar-EG" sz="3200" b="1" dirty="0" smtClean="0">
                <a:solidFill>
                  <a:srgbClr val="FF0000"/>
                </a:solidFill>
              </a:rPr>
              <a:t>*ألعاب </a:t>
            </a:r>
            <a:r>
              <a:rPr lang="ar-EG" sz="3200" b="1" dirty="0" err="1" smtClean="0">
                <a:solidFill>
                  <a:srgbClr val="FF0000"/>
                </a:solidFill>
              </a:rPr>
              <a:t>الدومينو</a:t>
            </a:r>
            <a:r>
              <a:rPr lang="ar-EG" sz="3200" b="1" dirty="0" smtClean="0">
                <a:solidFill>
                  <a:srgbClr val="FF0000"/>
                </a:solidFill>
              </a:rPr>
              <a:t>،السلم والثعبان،ألعاب التقدير،ألعاب التخمين،بنك الحظ</a:t>
            </a:r>
          </a:p>
          <a:p>
            <a:pPr>
              <a:buNone/>
            </a:pPr>
            <a:endParaRPr lang="ar-EG" dirty="0" smtClean="0"/>
          </a:p>
          <a:p>
            <a:pPr>
              <a:buNone/>
            </a:pPr>
            <a:endParaRPr lang="ar-EG" dirty="0"/>
          </a:p>
        </p:txBody>
      </p:sp>
      <p:pic>
        <p:nvPicPr>
          <p:cNvPr id="5" name="صورة 4" descr="55543493banha_logo_copy_copy.jpg"/>
          <p:cNvPicPr>
            <a:picLocks noChangeAspect="1"/>
          </p:cNvPicPr>
          <p:nvPr/>
        </p:nvPicPr>
        <p:blipFill>
          <a:blip r:embed="rId2"/>
          <a:stretch>
            <a:fillRect/>
          </a:stretch>
        </p:blipFill>
        <p:spPr>
          <a:xfrm>
            <a:off x="428596" y="1571612"/>
            <a:ext cx="3071834" cy="45005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4"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from="(-#ppt_w/2)" to="(#ppt_x)" calcmode="lin" valueType="num">
                                      <p:cBhvr>
                                        <p:cTn id="17" dur="600" fill="hold">
                                          <p:stCondLst>
                                            <p:cond delay="0"/>
                                          </p:stCondLst>
                                        </p:cTn>
                                        <p:tgtEl>
                                          <p:spTgt spid="4">
                                            <p:txEl>
                                              <p:pRg st="0" end="0"/>
                                            </p:txEl>
                                          </p:spTgt>
                                        </p:tgtEl>
                                        <p:attrNameLst>
                                          <p:attrName>ppt_x</p:attrName>
                                        </p:attrNameLst>
                                      </p:cBhvr>
                                    </p:anim>
                                    <p:anim from="0" to="-1.0" calcmode="lin" valueType="num">
                                      <p:cBhvr>
                                        <p:cTn id="18" dur="200" decel="50000" autoRev="1" fill="hold">
                                          <p:stCondLst>
                                            <p:cond delay="600"/>
                                          </p:stCondLst>
                                        </p:cTn>
                                        <p:tgtEl>
                                          <p:spTgt spid="4">
                                            <p:txEl>
                                              <p:pRg st="0" end="0"/>
                                            </p:txEl>
                                          </p:spTgt>
                                        </p:tgtEl>
                                        <p:attrNameLst>
                                          <p:attrName>xshear</p:attrName>
                                        </p:attrNameLst>
                                      </p:cBhvr>
                                    </p:anim>
                                    <p:animScale>
                                      <p:cBhvr>
                                        <p:cTn id="19" dur="200" decel="100000" autoRev="1" fill="hold">
                                          <p:stCondLst>
                                            <p:cond delay="600"/>
                                          </p:stCondLst>
                                        </p:cTn>
                                        <p:tgtEl>
                                          <p:spTgt spid="4">
                                            <p:txEl>
                                              <p:pRg st="0" end="0"/>
                                            </p:txEl>
                                          </p:spTgt>
                                        </p:tgtEl>
                                      </p:cBhvr>
                                      <p:from x="100000" y="100000"/>
                                      <p:to x="80000" y="100000"/>
                                    </p:animScale>
                                    <p:anim by="(#ppt_h/3+#ppt_w*0.1)" calcmode="lin" valueType="num">
                                      <p:cBhvr additive="sum">
                                        <p:cTn id="20" dur="200" decel="100000" autoRev="1" fill="hold">
                                          <p:stCondLst>
                                            <p:cond delay="600"/>
                                          </p:stCondLst>
                                        </p:cTn>
                                        <p:tgtEl>
                                          <p:spTgt spid="4">
                                            <p:txEl>
                                              <p:pRg st="0" end="0"/>
                                            </p:txEl>
                                          </p:spTgt>
                                        </p:tgtEl>
                                        <p:attrNameLst>
                                          <p:attrName>ppt_x</p:attrName>
                                        </p:attrNameLst>
                                      </p:cBhvr>
                                    </p:anim>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from="(-#ppt_w/2)" to="(#ppt_x)" calcmode="lin" valueType="num">
                                      <p:cBhvr>
                                        <p:cTn id="25" dur="600" fill="hold">
                                          <p:stCondLst>
                                            <p:cond delay="0"/>
                                          </p:stCondLst>
                                        </p:cTn>
                                        <p:tgtEl>
                                          <p:spTgt spid="4">
                                            <p:txEl>
                                              <p:pRg st="1" end="1"/>
                                            </p:txEl>
                                          </p:spTgt>
                                        </p:tgtEl>
                                        <p:attrNameLst>
                                          <p:attrName>ppt_x</p:attrName>
                                        </p:attrNameLst>
                                      </p:cBhvr>
                                    </p:anim>
                                    <p:anim from="0" to="-1.0" calcmode="lin" valueType="num">
                                      <p:cBhvr>
                                        <p:cTn id="26" dur="200" decel="50000" autoRev="1" fill="hold">
                                          <p:stCondLst>
                                            <p:cond delay="600"/>
                                          </p:stCondLst>
                                        </p:cTn>
                                        <p:tgtEl>
                                          <p:spTgt spid="4">
                                            <p:txEl>
                                              <p:pRg st="1" end="1"/>
                                            </p:txEl>
                                          </p:spTgt>
                                        </p:tgtEl>
                                        <p:attrNameLst>
                                          <p:attrName>xshear</p:attrName>
                                        </p:attrNameLst>
                                      </p:cBhvr>
                                    </p:anim>
                                    <p:animScale>
                                      <p:cBhvr>
                                        <p:cTn id="27" dur="200" decel="100000" autoRev="1" fill="hold">
                                          <p:stCondLst>
                                            <p:cond delay="600"/>
                                          </p:stCondLst>
                                        </p:cTn>
                                        <p:tgtEl>
                                          <p:spTgt spid="4">
                                            <p:txEl>
                                              <p:pRg st="1" end="1"/>
                                            </p:txEl>
                                          </p:spTgt>
                                        </p:tgtEl>
                                      </p:cBhvr>
                                      <p:from x="100000" y="100000"/>
                                      <p:to x="80000" y="100000"/>
                                    </p:animScale>
                                    <p:anim by="(#ppt_h/3+#ppt_w*0.1)" calcmode="lin" valueType="num">
                                      <p:cBhvr additive="sum">
                                        <p:cTn id="28" dur="200" decel="100000" autoRev="1" fill="hold">
                                          <p:stCondLst>
                                            <p:cond delay="600"/>
                                          </p:stCondLst>
                                        </p:cTn>
                                        <p:tgtEl>
                                          <p:spTgt spid="4">
                                            <p:txEl>
                                              <p:pRg st="1" end="1"/>
                                            </p:txEl>
                                          </p:spTgt>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 from="(-#ppt_w/2)" to="(#ppt_x)" calcmode="lin" valueType="num">
                                      <p:cBhvr>
                                        <p:cTn id="33" dur="600" fill="hold">
                                          <p:stCondLst>
                                            <p:cond delay="0"/>
                                          </p:stCondLst>
                                        </p:cTn>
                                        <p:tgtEl>
                                          <p:spTgt spid="4">
                                            <p:txEl>
                                              <p:pRg st="2" end="2"/>
                                            </p:txEl>
                                          </p:spTgt>
                                        </p:tgtEl>
                                        <p:attrNameLst>
                                          <p:attrName>ppt_x</p:attrName>
                                        </p:attrNameLst>
                                      </p:cBhvr>
                                    </p:anim>
                                    <p:anim from="0" to="-1.0" calcmode="lin" valueType="num">
                                      <p:cBhvr>
                                        <p:cTn id="34" dur="200" decel="50000" autoRev="1" fill="hold">
                                          <p:stCondLst>
                                            <p:cond delay="600"/>
                                          </p:stCondLst>
                                        </p:cTn>
                                        <p:tgtEl>
                                          <p:spTgt spid="4">
                                            <p:txEl>
                                              <p:pRg st="2" end="2"/>
                                            </p:txEl>
                                          </p:spTgt>
                                        </p:tgtEl>
                                        <p:attrNameLst>
                                          <p:attrName>xshear</p:attrName>
                                        </p:attrNameLst>
                                      </p:cBhvr>
                                    </p:anim>
                                    <p:animScale>
                                      <p:cBhvr>
                                        <p:cTn id="35" dur="200" decel="100000" autoRev="1" fill="hold">
                                          <p:stCondLst>
                                            <p:cond delay="600"/>
                                          </p:stCondLst>
                                        </p:cTn>
                                        <p:tgtEl>
                                          <p:spTgt spid="4">
                                            <p:txEl>
                                              <p:pRg st="2" end="2"/>
                                            </p:txEl>
                                          </p:spTgt>
                                        </p:tgtEl>
                                      </p:cBhvr>
                                      <p:from x="100000" y="100000"/>
                                      <p:to x="80000" y="100000"/>
                                    </p:animScale>
                                    <p:anim by="(#ppt_h/3+#ppt_w*0.1)" calcmode="lin" valueType="num">
                                      <p:cBhvr additive="sum">
                                        <p:cTn id="36" dur="200" decel="100000" autoRev="1" fill="hold">
                                          <p:stCondLst>
                                            <p:cond delay="600"/>
                                          </p:stCondLst>
                                        </p:cTn>
                                        <p:tgtEl>
                                          <p:spTgt spid="4">
                                            <p:txEl>
                                              <p:pRg st="2" end="2"/>
                                            </p:txEl>
                                          </p:spTgt>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 from="(-#ppt_w/2)" to="(#ppt_x)" calcmode="lin" valueType="num">
                                      <p:cBhvr>
                                        <p:cTn id="41" dur="600" fill="hold">
                                          <p:stCondLst>
                                            <p:cond delay="0"/>
                                          </p:stCondLst>
                                        </p:cTn>
                                        <p:tgtEl>
                                          <p:spTgt spid="4">
                                            <p:txEl>
                                              <p:pRg st="3" end="3"/>
                                            </p:txEl>
                                          </p:spTgt>
                                        </p:tgtEl>
                                        <p:attrNameLst>
                                          <p:attrName>ppt_x</p:attrName>
                                        </p:attrNameLst>
                                      </p:cBhvr>
                                    </p:anim>
                                    <p:anim from="0" to="-1.0" calcmode="lin" valueType="num">
                                      <p:cBhvr>
                                        <p:cTn id="42" dur="200" decel="50000" autoRev="1" fill="hold">
                                          <p:stCondLst>
                                            <p:cond delay="600"/>
                                          </p:stCondLst>
                                        </p:cTn>
                                        <p:tgtEl>
                                          <p:spTgt spid="4">
                                            <p:txEl>
                                              <p:pRg st="3" end="3"/>
                                            </p:txEl>
                                          </p:spTgt>
                                        </p:tgtEl>
                                        <p:attrNameLst>
                                          <p:attrName>xshear</p:attrName>
                                        </p:attrNameLst>
                                      </p:cBhvr>
                                    </p:anim>
                                    <p:animScale>
                                      <p:cBhvr>
                                        <p:cTn id="43" dur="200" decel="100000" autoRev="1" fill="hold">
                                          <p:stCondLst>
                                            <p:cond delay="600"/>
                                          </p:stCondLst>
                                        </p:cTn>
                                        <p:tgtEl>
                                          <p:spTgt spid="4">
                                            <p:txEl>
                                              <p:pRg st="3" end="3"/>
                                            </p:txEl>
                                          </p:spTgt>
                                        </p:tgtEl>
                                      </p:cBhvr>
                                      <p:from x="100000" y="100000"/>
                                      <p:to x="80000" y="100000"/>
                                    </p:animScale>
                                    <p:anim by="(#ppt_h/3+#ppt_w*0.1)" calcmode="lin" valueType="num">
                                      <p:cBhvr additive="sum">
                                        <p:cTn id="44" dur="200" decel="100000" autoRev="1" fill="hold">
                                          <p:stCondLst>
                                            <p:cond delay="600"/>
                                          </p:stCondLst>
                                        </p:cTn>
                                        <p:tgtEl>
                                          <p:spTgt spid="4">
                                            <p:txEl>
                                              <p:pRg st="3" end="3"/>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ppt_x</p:attrName>
                                        </p:attrNameLst>
                                      </p:cBhvr>
                                      <p:tavLst>
                                        <p:tav tm="0">
                                          <p:val>
                                            <p:strVal val="#ppt_x-.2"/>
                                          </p:val>
                                        </p:tav>
                                        <p:tav tm="100000">
                                          <p:val>
                                            <p:strVal val="#ppt_x"/>
                                          </p:val>
                                        </p:tav>
                                      </p:tavLst>
                                    </p:anim>
                                    <p:anim calcmode="lin" valueType="num">
                                      <p:cBhvr>
                                        <p:cTn id="5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err="1" smtClean="0"/>
              <a:t>الى</a:t>
            </a:r>
            <a:r>
              <a:rPr lang="ar-EG" dirty="0" smtClean="0"/>
              <a:t> لقاء أخر إن شاء الله</a:t>
            </a:r>
            <a:endParaRPr lang="ar-EG" dirty="0"/>
          </a:p>
        </p:txBody>
      </p:sp>
      <p:sp>
        <p:nvSpPr>
          <p:cNvPr id="3" name="عنصر نائب للمحتوى 2"/>
          <p:cNvSpPr>
            <a:spLocks noGrp="1"/>
          </p:cNvSpPr>
          <p:nvPr>
            <p:ph sz="half" idx="1"/>
          </p:nvPr>
        </p:nvSpPr>
        <p:spPr/>
        <p:txBody>
          <a:bodyPr>
            <a:normAutofit fontScale="92500" lnSpcReduction="10000"/>
          </a:bodyPr>
          <a:lstStyle/>
          <a:p>
            <a:pPr>
              <a:buNone/>
            </a:pPr>
            <a:r>
              <a:rPr lang="ar-EG" i="1" dirty="0" smtClean="0">
                <a:effectLst>
                  <a:outerShdw blurRad="38100" dist="38100" dir="2700000" algn="tl">
                    <a:srgbClr val="000000">
                      <a:alpha val="43137"/>
                    </a:srgbClr>
                  </a:outerShdw>
                </a:effectLst>
              </a:rPr>
              <a:t>و</a:t>
            </a:r>
            <a:r>
              <a:rPr lang="ar-EG" sz="3600" b="1" i="1" dirty="0" smtClean="0">
                <a:solidFill>
                  <a:srgbClr val="FF3BFF"/>
                </a:solidFill>
                <a:effectLst>
                  <a:outerShdw blurRad="38100" dist="38100" dir="2700000" algn="tl">
                    <a:srgbClr val="000000">
                      <a:alpha val="43137"/>
                    </a:srgbClr>
                  </a:outerShdw>
                </a:effectLst>
              </a:rPr>
              <a:t>أتمنى أن أكون قد </a:t>
            </a:r>
            <a:r>
              <a:rPr lang="ar-EG" sz="3600" b="1" i="1" dirty="0" err="1" smtClean="0">
                <a:solidFill>
                  <a:srgbClr val="FF3BFF"/>
                </a:solidFill>
                <a:effectLst>
                  <a:outerShdw blurRad="38100" dist="38100" dir="2700000" algn="tl">
                    <a:srgbClr val="000000">
                      <a:alpha val="43137"/>
                    </a:srgbClr>
                  </a:outerShdw>
                </a:effectLst>
              </a:rPr>
              <a:t>أسعدتكمممممممممممم</a:t>
            </a:r>
            <a:endParaRPr lang="ar-EG" sz="3600" b="1" i="1" dirty="0" smtClean="0">
              <a:solidFill>
                <a:srgbClr val="FF3BFF"/>
              </a:solidFill>
              <a:effectLst>
                <a:outerShdw blurRad="38100" dist="38100" dir="2700000" algn="tl">
                  <a:srgbClr val="000000">
                    <a:alpha val="43137"/>
                  </a:srgbClr>
                </a:outerShdw>
              </a:effectLst>
            </a:endParaRPr>
          </a:p>
          <a:p>
            <a:pPr>
              <a:buNone/>
            </a:pPr>
            <a:endParaRPr lang="ar-EG" sz="3600" b="1" i="1" dirty="0" smtClean="0">
              <a:solidFill>
                <a:srgbClr val="FF3BFF"/>
              </a:solidFill>
              <a:effectLst>
                <a:outerShdw blurRad="38100" dist="38100" dir="2700000" algn="tl">
                  <a:srgbClr val="000000">
                    <a:alpha val="43137"/>
                  </a:srgbClr>
                </a:outerShdw>
              </a:effectLst>
            </a:endParaRPr>
          </a:p>
          <a:p>
            <a:pPr>
              <a:buNone/>
            </a:pPr>
            <a:endParaRPr lang="ar-EG" sz="3600" b="1" i="1" dirty="0" smtClean="0">
              <a:solidFill>
                <a:srgbClr val="FF3BFF"/>
              </a:solidFill>
              <a:effectLst>
                <a:outerShdw blurRad="38100" dist="38100" dir="2700000" algn="tl">
                  <a:srgbClr val="000000">
                    <a:alpha val="43137"/>
                  </a:srgbClr>
                </a:outerShdw>
              </a:effectLst>
            </a:endParaRPr>
          </a:p>
          <a:p>
            <a:pPr>
              <a:buNone/>
            </a:pPr>
            <a:endParaRPr lang="ar-EG" sz="3600" b="1" i="1" dirty="0" smtClean="0">
              <a:solidFill>
                <a:srgbClr val="FF3BFF"/>
              </a:solidFill>
              <a:effectLst>
                <a:outerShdw blurRad="38100" dist="38100" dir="2700000" algn="tl">
                  <a:srgbClr val="000000">
                    <a:alpha val="43137"/>
                  </a:srgbClr>
                </a:outerShdw>
              </a:effectLst>
            </a:endParaRPr>
          </a:p>
          <a:p>
            <a:pPr>
              <a:buNone/>
            </a:pPr>
            <a:endParaRPr lang="ar-EG" sz="3600" b="1" i="1" dirty="0" smtClean="0">
              <a:solidFill>
                <a:srgbClr val="FF3BFF"/>
              </a:solidFill>
              <a:effectLst>
                <a:outerShdw blurRad="38100" dist="38100" dir="2700000" algn="tl">
                  <a:srgbClr val="000000">
                    <a:alpha val="43137"/>
                  </a:srgbClr>
                </a:outerShdw>
              </a:effectLst>
            </a:endParaRPr>
          </a:p>
          <a:p>
            <a:pPr>
              <a:buNone/>
            </a:pPr>
            <a:endParaRPr lang="ar-EG" sz="3600" b="1" i="1" dirty="0" smtClean="0">
              <a:solidFill>
                <a:srgbClr val="FF3BFF"/>
              </a:solidFill>
              <a:effectLst>
                <a:outerShdw blurRad="38100" dist="38100" dir="2700000" algn="tl">
                  <a:srgbClr val="000000">
                    <a:alpha val="43137"/>
                  </a:srgbClr>
                </a:outerShdw>
              </a:effectLst>
            </a:endParaRPr>
          </a:p>
          <a:p>
            <a:pPr>
              <a:buNone/>
            </a:pPr>
            <a:r>
              <a:rPr lang="ar-EG" sz="3600" b="1" i="1" dirty="0" err="1" smtClean="0">
                <a:solidFill>
                  <a:srgbClr val="FF3BFF"/>
                </a:solidFill>
                <a:effectLst>
                  <a:outerShdw blurRad="38100" dist="38100" dir="2700000" algn="tl">
                    <a:srgbClr val="000000">
                      <a:alpha val="43137"/>
                    </a:srgbClr>
                  </a:outerShdw>
                </a:effectLst>
              </a:rPr>
              <a:t>الى</a:t>
            </a:r>
            <a:r>
              <a:rPr lang="ar-EG" sz="3600" b="1" i="1" dirty="0" smtClean="0">
                <a:solidFill>
                  <a:srgbClr val="FF3BFF"/>
                </a:solidFill>
                <a:effectLst>
                  <a:outerShdw blurRad="38100" dist="38100" dir="2700000" algn="tl">
                    <a:srgbClr val="000000">
                      <a:alpha val="43137"/>
                    </a:srgbClr>
                  </a:outerShdw>
                </a:effectLst>
              </a:rPr>
              <a:t> </a:t>
            </a:r>
            <a:r>
              <a:rPr lang="ar-EG" sz="3600" b="1" i="1" dirty="0" err="1" smtClean="0">
                <a:solidFill>
                  <a:srgbClr val="FF3BFF"/>
                </a:solidFill>
                <a:effectLst>
                  <a:outerShdw blurRad="38100" dist="38100" dir="2700000" algn="tl">
                    <a:srgbClr val="000000">
                      <a:alpha val="43137"/>
                    </a:srgbClr>
                  </a:outerShdw>
                </a:effectLst>
              </a:rPr>
              <a:t>لقااااااااااااااااااء</a:t>
            </a:r>
            <a:endParaRPr lang="ar-EG" sz="3600" b="1" i="1" dirty="0">
              <a:solidFill>
                <a:srgbClr val="FF3BFF"/>
              </a:solidFill>
              <a:effectLst>
                <a:outerShdw blurRad="38100" dist="38100" dir="2700000" algn="tl">
                  <a:srgbClr val="000000">
                    <a:alpha val="43137"/>
                  </a:srgbClr>
                </a:outerShdw>
              </a:effectLst>
            </a:endParaRPr>
          </a:p>
        </p:txBody>
      </p:sp>
      <p:sp>
        <p:nvSpPr>
          <p:cNvPr id="4" name="عنصر نائب للمحتوى 3"/>
          <p:cNvSpPr>
            <a:spLocks noGrp="1"/>
          </p:cNvSpPr>
          <p:nvPr>
            <p:ph sz="half" idx="2"/>
          </p:nvPr>
        </p:nvSpPr>
        <p:spPr/>
        <p:txBody>
          <a:bodyPr>
            <a:normAutofit fontScale="92500" lnSpcReduction="10000"/>
          </a:bodyPr>
          <a:lstStyle/>
          <a:p>
            <a:r>
              <a:rPr lang="ar-EG" sz="3600" b="1" i="1" dirty="0" smtClean="0">
                <a:solidFill>
                  <a:srgbClr val="FFC000"/>
                </a:solidFill>
                <a:effectLst>
                  <a:outerShdw blurRad="38100" dist="38100" dir="2700000" algn="tl">
                    <a:srgbClr val="000000">
                      <a:alpha val="43137"/>
                    </a:srgbClr>
                  </a:outerShdw>
                </a:effectLst>
              </a:rPr>
              <a:t>سعدت </a:t>
            </a:r>
            <a:r>
              <a:rPr lang="ar-EG" sz="3600" b="1" i="1" dirty="0" err="1" smtClean="0">
                <a:solidFill>
                  <a:srgbClr val="FFC000"/>
                </a:solidFill>
                <a:effectLst>
                  <a:outerShdw blurRad="38100" dist="38100" dir="2700000" algn="tl">
                    <a:srgbClr val="000000">
                      <a:alpha val="43137"/>
                    </a:srgbClr>
                  </a:outerShdw>
                </a:effectLst>
              </a:rPr>
              <a:t>بكمممممممممممم</a:t>
            </a:r>
            <a:endParaRPr lang="ar-EG" sz="3600" b="1" i="1" dirty="0">
              <a:solidFill>
                <a:srgbClr val="FFC000"/>
              </a:solidFill>
              <a:effectLst>
                <a:outerShdw blurRad="38100" dist="38100" dir="2700000" algn="tl">
                  <a:srgbClr val="000000">
                    <a:alpha val="43137"/>
                  </a:srgbClr>
                </a:outerShdw>
              </a:effectLst>
            </a:endParaRPr>
          </a:p>
        </p:txBody>
      </p:sp>
      <p:pic>
        <p:nvPicPr>
          <p:cNvPr id="5" name="صورة 4" descr="2_104040_1_209.jpg"/>
          <p:cNvPicPr>
            <a:picLocks noChangeAspect="1"/>
          </p:cNvPicPr>
          <p:nvPr/>
        </p:nvPicPr>
        <p:blipFill>
          <a:blip r:embed="rId2"/>
          <a:stretch>
            <a:fillRect/>
          </a:stretch>
        </p:blipFill>
        <p:spPr>
          <a:xfrm>
            <a:off x="5500694" y="2643182"/>
            <a:ext cx="3071834" cy="42148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 calcmode="lin" valueType="num">
                                      <p:cBhvr>
                                        <p:cTn id="28"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ذرو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ذروة">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ذروة">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1057</TotalTime>
  <Words>3310</Words>
  <Application>Microsoft Office PowerPoint</Application>
  <PresentationFormat>عرض على الشاشة (3:4)‏</PresentationFormat>
  <Paragraphs>366</Paragraphs>
  <Slides>63</Slides>
  <Notes>2</Notes>
  <HiddenSlides>0</HiddenSlides>
  <MMClips>0</MMClips>
  <ScaleCrop>false</ScaleCrop>
  <HeadingPairs>
    <vt:vector size="4" baseType="variant">
      <vt:variant>
        <vt:lpstr>سمة</vt:lpstr>
      </vt:variant>
      <vt:variant>
        <vt:i4>1</vt:i4>
      </vt:variant>
      <vt:variant>
        <vt:lpstr>عناوين الشرائح</vt:lpstr>
      </vt:variant>
      <vt:variant>
        <vt:i4>63</vt:i4>
      </vt:variant>
    </vt:vector>
  </HeadingPairs>
  <TitlesOfParts>
    <vt:vector size="64" baseType="lpstr">
      <vt:lpstr>ذروة</vt:lpstr>
      <vt:lpstr>التعلم القائم على اللعب</vt:lpstr>
      <vt:lpstr>ميثاق العمل</vt:lpstr>
      <vt:lpstr>تقديم</vt:lpstr>
      <vt:lpstr>تابع التقديم</vt:lpstr>
      <vt:lpstr>تأتي أهمية أن يلعب المعلمون في ذات الوقت أدوارا كثيرة ومتنوعة لتحقيق هذه الفائدة ، فسنرى المعلم: مخططا ومديرا وأيضا ممثلا ومؤدي وميسر ومشارك ومقيم ، ولهذا فإن هذه الأدوار تتطلب وعيا ومعرفة كبيرة من المعلم بكيفية لعب هذه الأدوار</vt:lpstr>
      <vt:lpstr>نشاط رقم ( 1 ) التوقعات – وأهداف التدريب </vt:lpstr>
      <vt:lpstr>الشريحة 7</vt:lpstr>
      <vt:lpstr>الهدف العام للتدريب</vt:lpstr>
      <vt:lpstr>أهداف التعلم</vt:lpstr>
      <vt:lpstr>نشاط رقم ( 2 ) نواتج تعلم الأطفال        ( ما ينبغي أن يتعلمه الأطفال )             </vt:lpstr>
      <vt:lpstr>الشريحة 11</vt:lpstr>
      <vt:lpstr>ماينبغى أن.................................................. يتعلمه الأطفال داخل الروضه هو:</vt:lpstr>
      <vt:lpstr>تابع مايتعلمه الأطفال داخل الروضه</vt:lpstr>
      <vt:lpstr>من وجهة نظركم ..ما هو اللعب ؟</vt:lpstr>
      <vt:lpstr>الشريحة 15</vt:lpstr>
      <vt:lpstr>تشير بعض الدراسات والتعريفات إلي أن :  </vt:lpstr>
      <vt:lpstr>نشاط رقم ( 4 )</vt:lpstr>
      <vt:lpstr>الشريحة 18</vt:lpstr>
      <vt:lpstr>أهمية اللعب كما جاءت في بعض أدبيات التربية : </vt:lpstr>
      <vt:lpstr>تابع أهمية اللعب</vt:lpstr>
      <vt:lpstr>   نشاط رقم ( 5 )                                             اللعب ( فوائده ) </vt:lpstr>
      <vt:lpstr>الشريحة 22</vt:lpstr>
      <vt:lpstr> فوائد اللعب كما جاءت  فى الأدبيات التربويه:- </vt:lpstr>
      <vt:lpstr>الشريحة 24</vt:lpstr>
      <vt:lpstr>راجع ص12 بالماده القرائيه لتتعرف على الأنماط المختلفه للعب</vt:lpstr>
      <vt:lpstr>العرض (تمثيلى أو كتابى ) للنمط المختار للعب من كل مجموعه أمام المشاركات</vt:lpstr>
      <vt:lpstr>أنماط اللعب</vt:lpstr>
      <vt:lpstr>تابع أنماط اللعب</vt:lpstr>
      <vt:lpstr>نشاط رقم (7 ) مواصفات البيئة الداعمة </vt:lpstr>
      <vt:lpstr>الشريحة 30</vt:lpstr>
      <vt:lpstr>مواصفات البيئة الداعمة للتعلم : </vt:lpstr>
      <vt:lpstr>تابع المواصفات الداعمه لبيئة التعلم</vt:lpstr>
      <vt:lpstr>تعرف أدبيات التربية دور المعلمة كمدير للمسرح : ( مدير ومنظم بيئة الروضة ) علي أنه  قدرة المعلم علي تنظيم بيئة الروضة بحيث يستطيع توفير الوقت الكافي والمساحة والأمكانات المطلوبة للعب الأطفال ، كما يسمح لهم بتنفيذ ألعابهم الخاصة كما كانوا يفعلون في منازلهم أو أحيائهم ، بحيث يكون من الأسهل علي المعلمة تغيير البيئة المادية بدلا من تغيير الأطفال فعلي سبيل المثال يمكن للمعلمة تغيير أماكن عدد من قطع الأثاث أو تغيير الجدول الزمني لليوم في الروضة وإضافة أدوات مساعدة للعب بما يسمح بإعادة التفكير في مراكز التعلم بما يوفر للأطفال أمكانية التطور التدريجي للمعرفة من الملموس (من خلال الخبرة المباشرة)  إلي المعرفة المجردة . </vt:lpstr>
      <vt:lpstr> نشاط رقم ( 8 ) </vt:lpstr>
      <vt:lpstr>القضايا الخاصة بإدارة وتنظيم بيئة الروضة لتفعيل التعلم القائم علي اللعب </vt:lpstr>
      <vt:lpstr>الحلول والاقتراحات </vt:lpstr>
      <vt:lpstr>تابع الحلول والمقترحات</vt:lpstr>
      <vt:lpstr>نشاط رقم ( 9 ) دور المعلم كوسيط </vt:lpstr>
      <vt:lpstr>الموقف تعليمي </vt:lpstr>
      <vt:lpstr>تابع الموقف</vt:lpstr>
      <vt:lpstr>تابع الموقف</vt:lpstr>
      <vt:lpstr>اكتساب الأطفال تقنيات حل المشكلات </vt:lpstr>
      <vt:lpstr>ما الواجب مراعاته عندما نساعد الأطفال على حل مشكلاتهم </vt:lpstr>
      <vt:lpstr>النتائج المترتبة علي هذه التقنية </vt:lpstr>
      <vt:lpstr>نشاط رقم (  10 )                                                      المعلمة كمخطط </vt:lpstr>
      <vt:lpstr>تابع..............</vt:lpstr>
      <vt:lpstr>نشاط رقم ( 11 )                                         دور المعلمة ككاتب نص </vt:lpstr>
      <vt:lpstr>تابع..........</vt:lpstr>
      <vt:lpstr>عرض نتائج العمل علي المجموعات الأخري </vt:lpstr>
      <vt:lpstr>إلى لقاءءءءءءءءءءءءءءءءءءءءء</vt:lpstr>
      <vt:lpstr>تنظير للجانب الإجرائى لإستراتيجية الألعاب التعليميه</vt:lpstr>
      <vt:lpstr>المراحل الأساسيه للإستراتيجيه</vt:lpstr>
      <vt:lpstr>تابع مرحلة الإعداد</vt:lpstr>
      <vt:lpstr>مرحلة الإستخدام (استخدام المتعلمون للألعاب)</vt:lpstr>
      <vt:lpstr>تابع مراحل استراتيجية الألعاب</vt:lpstr>
      <vt:lpstr>معايير إختيار الألعاب التعليميه</vt:lpstr>
      <vt:lpstr>تابع معايير إختيار الألعاب التعليميه</vt:lpstr>
      <vt:lpstr>دور المعلم</vt:lpstr>
      <vt:lpstr>تابع دور المعلم </vt:lpstr>
      <vt:lpstr>دور التلميذ</vt:lpstr>
      <vt:lpstr>محددات تراعى من فبل المعلم لضمان فاعلية الألعاب التعليميه</vt:lpstr>
      <vt:lpstr>وإليكم بعض أمثله للألعاب</vt:lpstr>
      <vt:lpstr>الى لقاء أخر إن شاء الله</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التعلم القائم على اللعب</dc:title>
  <dc:creator>hassan</dc:creator>
  <cp:lastModifiedBy>hassan</cp:lastModifiedBy>
  <cp:revision>125</cp:revision>
  <dcterms:created xsi:type="dcterms:W3CDTF">2009-12-30T14:06:15Z</dcterms:created>
  <dcterms:modified xsi:type="dcterms:W3CDTF">2010-01-02T17:16:32Z</dcterms:modified>
</cp:coreProperties>
</file>