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1" r:id="rId2"/>
    <p:sldId id="282" r:id="rId3"/>
    <p:sldId id="283" r:id="rId4"/>
    <p:sldId id="284" r:id="rId5"/>
    <p:sldId id="286" r:id="rId6"/>
    <p:sldId id="287" r:id="rId7"/>
    <p:sldId id="303" r:id="rId8"/>
    <p:sldId id="304" r:id="rId9"/>
    <p:sldId id="308" r:id="rId10"/>
    <p:sldId id="298" r:id="rId11"/>
    <p:sldId id="299" r:id="rId12"/>
    <p:sldId id="275" r:id="rId13"/>
    <p:sldId id="300" r:id="rId14"/>
    <p:sldId id="301" r:id="rId15"/>
    <p:sldId id="302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النمط الفات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80" d="100"/>
          <a:sy n="80" d="100"/>
        </p:scale>
        <p:origin x="-118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69717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0598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79100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038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7767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152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9200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6053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894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6251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66679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67C24-19EB-46A8-B812-2B12C14B2643}" type="datetimeFigureOut">
              <a:rPr lang="ar-SA" smtClean="0"/>
              <a:pPr/>
              <a:t>05/06/36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E8694-BA9C-4B37-AA38-F3ED10E9C48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513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539552" y="1196752"/>
            <a:ext cx="8064896" cy="2520280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المحاضرة </a:t>
            </a:r>
            <a:r>
              <a:rPr lang="ar-SA" sz="4400" b="1" dirty="0" smtClean="0">
                <a:solidFill>
                  <a:srgbClr val="FF0000"/>
                </a:solidFill>
              </a:rPr>
              <a:t>الرابعة</a:t>
            </a:r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endParaRPr lang="ar-SA" sz="4400" b="1" dirty="0" smtClean="0">
              <a:solidFill>
                <a:srgbClr val="00206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002060"/>
                </a:solidFill>
              </a:rPr>
              <a:t>مقاييس العلاقات بين المتغيرات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67544" y="4221088"/>
            <a:ext cx="8136904" cy="1368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 smtClean="0">
                <a:solidFill>
                  <a:srgbClr val="00B050"/>
                </a:solidFill>
              </a:rPr>
              <a:t> </a:t>
            </a:r>
            <a:endParaRPr lang="ar-SA" sz="3600" b="1" dirty="0" smtClean="0">
              <a:solidFill>
                <a:srgbClr val="00B050"/>
              </a:solidFill>
            </a:endParaRPr>
          </a:p>
          <a:p>
            <a:pPr algn="ctr"/>
            <a:r>
              <a:rPr lang="ar-SA" sz="3600" b="1" dirty="0" smtClean="0">
                <a:solidFill>
                  <a:srgbClr val="00B050"/>
                </a:solidFill>
              </a:rPr>
              <a:t>تحليل الانحدار (مقياس </a:t>
            </a:r>
            <a:r>
              <a:rPr lang="ar-SA" sz="3600" b="1" dirty="0" smtClean="0">
                <a:solidFill>
                  <a:srgbClr val="00B050"/>
                </a:solidFill>
              </a:rPr>
              <a:t>التنبؤ</a:t>
            </a:r>
            <a:r>
              <a:rPr lang="ar-SA" sz="3600" b="1" dirty="0" smtClean="0">
                <a:solidFill>
                  <a:srgbClr val="00B050"/>
                </a:solidFill>
              </a:rPr>
              <a:t>) </a:t>
            </a:r>
            <a:endParaRPr lang="ar-SA" sz="3600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36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مستطيل 1"/>
              <p:cNvSpPr/>
              <p:nvPr/>
            </p:nvSpPr>
            <p:spPr>
              <a:xfrm>
                <a:off x="467544" y="1917407"/>
                <a:ext cx="8064896" cy="4031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ar-SA" sz="3200" dirty="0" smtClean="0"/>
                  <a:t>كيف </a:t>
                </a:r>
                <a:r>
                  <a:rPr lang="ar-SA" sz="3200" dirty="0"/>
                  <a:t>نستطيع التنبؤ بظاهر معينة من خلال معرفة ما له علاقة بهذه الظاهرة.</a:t>
                </a:r>
                <a:endParaRPr lang="en-US" sz="3200" dirty="0"/>
              </a:p>
              <a:p>
                <a:r>
                  <a:rPr lang="ar-SA" sz="3200" dirty="0" smtClean="0"/>
                  <a:t>التنبؤ علاقة بين متغيرين </a:t>
                </a:r>
                <a14:m>
                  <m:oMath xmlns:m="http://schemas.openxmlformats.org/officeDocument/2006/math">
                    <m:r>
                      <a:rPr lang="en-US" sz="3200" i="1"/>
                      <m:t>𝑥</m:t>
                    </m:r>
                    <m:r>
                      <a:rPr lang="en-US" sz="3200" i="1"/>
                      <m:t> ,  </m:t>
                    </m:r>
                    <m:r>
                      <a:rPr lang="en-US" sz="3200" i="1"/>
                      <m:t>𝑦</m:t>
                    </m:r>
                    <m:r>
                      <a:rPr lang="en-US" sz="3200" i="1"/>
                      <m:t> </m:t>
                    </m:r>
                  </m:oMath>
                </a14:m>
                <a:r>
                  <a:rPr lang="ar-SA" sz="3200" dirty="0"/>
                  <a:t>    </a:t>
                </a:r>
                <a14:m>
                  <m:oMath xmlns:m="http://schemas.openxmlformats.org/officeDocument/2006/math">
                    <m:r>
                      <a:rPr lang="en-US" sz="3200" i="1"/>
                      <m:t>[ </m:t>
                    </m:r>
                    <m:r>
                      <a:rPr lang="en-US" sz="3200" i="1"/>
                      <m:t>𝑦</m:t>
                    </m:r>
                    <m:r>
                      <a:rPr lang="en-US" sz="3200" i="1"/>
                      <m:t>=</m:t>
                    </m:r>
                    <m:r>
                      <a:rPr lang="en-US" sz="3200" i="1"/>
                      <m:t>𝑓</m:t>
                    </m:r>
                    <m:d>
                      <m:dPr>
                        <m:ctrlPr>
                          <a:rPr lang="en-US" sz="3200" i="1"/>
                        </m:ctrlPr>
                      </m:dPr>
                      <m:e>
                        <m:r>
                          <a:rPr lang="en-US" sz="3200" i="1"/>
                          <m:t>𝑥</m:t>
                        </m:r>
                      </m:e>
                    </m:d>
                    <m:r>
                      <a:rPr lang="en-US" sz="3200" i="1"/>
                      <m:t> ]</m:t>
                    </m:r>
                  </m:oMath>
                </a14:m>
                <a:r>
                  <a:rPr lang="ar-SA" sz="3200" dirty="0"/>
                  <a:t> من خلال </a:t>
                </a:r>
                <a14:m>
                  <m:oMath xmlns:m="http://schemas.openxmlformats.org/officeDocument/2006/math">
                    <m:r>
                      <a:rPr lang="en-US" sz="3200" i="1"/>
                      <m:t>𝑓</m:t>
                    </m:r>
                  </m:oMath>
                </a14:m>
                <a:r>
                  <a:rPr lang="en-US" sz="3200" dirty="0"/>
                  <a:t> </a:t>
                </a:r>
                <a:r>
                  <a:rPr lang="ar-SA" sz="3200" dirty="0"/>
                  <a:t> وهي دالة تربط بين متغيرين يفترض الباحث أن أحدها تابع والآخر مستقل</a:t>
                </a:r>
                <a:endParaRPr lang="en-US" sz="3200" dirty="0"/>
              </a:p>
              <a:p>
                <a:r>
                  <a:rPr lang="ar-SA" sz="3200" dirty="0"/>
                  <a:t>والتنبؤ هو معرفة أحد المتغيرين بمعلومية الآخر ، والمتغير المطلوب معرفته بسمة (المتغير التابع) ، والمتغير المعلوم يسمى (المتغير المستقل</a:t>
                </a:r>
                <a:r>
                  <a:rPr lang="ar-SA" sz="3200" dirty="0" smtClean="0"/>
                  <a:t>)</a:t>
                </a:r>
                <a:endParaRPr lang="en-US" sz="3200" dirty="0"/>
              </a:p>
            </p:txBody>
          </p:sp>
        </mc:Choice>
        <mc:Fallback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917407"/>
                <a:ext cx="8064896" cy="4031873"/>
              </a:xfrm>
              <a:prstGeom prst="rect">
                <a:avLst/>
              </a:prstGeom>
              <a:blipFill rotWithShape="1">
                <a:blip r:embed="rId2"/>
                <a:stretch>
                  <a:fillRect l="-2419" t="-1967" r="-1890" b="-378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مستطيل 2"/>
          <p:cNvSpPr/>
          <p:nvPr/>
        </p:nvSpPr>
        <p:spPr>
          <a:xfrm>
            <a:off x="3950416" y="188640"/>
            <a:ext cx="13179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dirty="0">
                <a:latin typeface="Courier New" pitchFamily="49" charset="0"/>
                <a:cs typeface="PT Bold Dusky" pitchFamily="2" charset="-78"/>
              </a:rPr>
              <a:t>التنبؤ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2690043" y="1196752"/>
            <a:ext cx="36199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b="1" dirty="0">
                <a:solidFill>
                  <a:srgbClr val="C00000"/>
                </a:solidFill>
              </a:rPr>
              <a:t>(إذا كان كذا ، سيكون كذا)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88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864096" y="891572"/>
            <a:ext cx="723629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الأساس العلمي الذي بني عليه أسلوب تحليل الانحدار يعتمد على طريقة المربعات الصغرى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54545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(OLS) Ordinary Least Squares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وتتلخص هذه الطريقة في أن تجعل مجموع مربعات الأخطاء أقل ما يمكن.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الفرق بين التقدير والمعلمة يسمى الخطأ والمجموع يساوي صفر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مجموعة 2"/>
          <p:cNvGrpSpPr/>
          <p:nvPr/>
        </p:nvGrpSpPr>
        <p:grpSpPr>
          <a:xfrm>
            <a:off x="1475656" y="3294276"/>
            <a:ext cx="6336704" cy="3159060"/>
            <a:chOff x="0" y="0"/>
            <a:chExt cx="3495657" cy="939800"/>
          </a:xfrm>
        </p:grpSpPr>
        <p:grpSp>
          <p:nvGrpSpPr>
            <p:cNvPr id="4" name="مجموعة 3"/>
            <p:cNvGrpSpPr/>
            <p:nvPr/>
          </p:nvGrpSpPr>
          <p:grpSpPr>
            <a:xfrm>
              <a:off x="0" y="0"/>
              <a:ext cx="2479853" cy="939800"/>
              <a:chOff x="0" y="0"/>
              <a:chExt cx="2479853" cy="939800"/>
            </a:xfrm>
          </p:grpSpPr>
          <p:grpSp>
            <p:nvGrpSpPr>
              <p:cNvPr id="6" name="مجموعة 5"/>
              <p:cNvGrpSpPr/>
              <p:nvPr/>
            </p:nvGrpSpPr>
            <p:grpSpPr>
              <a:xfrm>
                <a:off x="0" y="0"/>
                <a:ext cx="1419225" cy="939800"/>
                <a:chOff x="0" y="0"/>
                <a:chExt cx="1419225" cy="939800"/>
              </a:xfrm>
            </p:grpSpPr>
            <p:grpSp>
              <p:nvGrpSpPr>
                <p:cNvPr id="11" name="مجموعة 10"/>
                <p:cNvGrpSpPr/>
                <p:nvPr/>
              </p:nvGrpSpPr>
              <p:grpSpPr>
                <a:xfrm>
                  <a:off x="0" y="0"/>
                  <a:ext cx="1419225" cy="939800"/>
                  <a:chOff x="0" y="0"/>
                  <a:chExt cx="3042303" cy="2008262"/>
                </a:xfrm>
              </p:grpSpPr>
              <p:grpSp>
                <p:nvGrpSpPr>
                  <p:cNvPr id="19" name="مجموعة 18"/>
                  <p:cNvGrpSpPr/>
                  <p:nvPr/>
                </p:nvGrpSpPr>
                <p:grpSpPr>
                  <a:xfrm>
                    <a:off x="0" y="0"/>
                    <a:ext cx="3042303" cy="2008262"/>
                    <a:chOff x="0" y="0"/>
                    <a:chExt cx="3042303" cy="2008262"/>
                  </a:xfrm>
                </p:grpSpPr>
                <p:cxnSp>
                  <p:nvCxnSpPr>
                    <p:cNvPr id="21" name="رابط مستقيم 20"/>
                    <p:cNvCxnSpPr/>
                    <p:nvPr/>
                  </p:nvCxnSpPr>
                  <p:spPr>
                    <a:xfrm>
                      <a:off x="0" y="0"/>
                      <a:ext cx="0" cy="2008262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رابط مستقيم 21"/>
                    <p:cNvCxnSpPr/>
                    <p:nvPr/>
                  </p:nvCxnSpPr>
                  <p:spPr>
                    <a:xfrm>
                      <a:off x="0" y="2008262"/>
                      <a:ext cx="304230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0" name="رابط مستقيم 19"/>
                  <p:cNvCxnSpPr/>
                  <p:nvPr/>
                </p:nvCxnSpPr>
                <p:spPr>
                  <a:xfrm flipV="1">
                    <a:off x="0" y="393106"/>
                    <a:ext cx="2050991" cy="114513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" name="رابط كسهم مستقيم 11"/>
                <p:cNvCxnSpPr/>
                <p:nvPr/>
              </p:nvCxnSpPr>
              <p:spPr>
                <a:xfrm>
                  <a:off x="709574" y="321329"/>
                  <a:ext cx="0" cy="182880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رابط كسهم مستقيم 12"/>
                <p:cNvCxnSpPr/>
                <p:nvPr/>
              </p:nvCxnSpPr>
              <p:spPr>
                <a:xfrm>
                  <a:off x="512064" y="424281"/>
                  <a:ext cx="0" cy="296767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رابط كسهم مستقيم 13"/>
                <p:cNvCxnSpPr/>
                <p:nvPr/>
              </p:nvCxnSpPr>
              <p:spPr>
                <a:xfrm>
                  <a:off x="285293" y="563270"/>
                  <a:ext cx="0" cy="87782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رابط كسهم مستقيم 14"/>
                <p:cNvCxnSpPr/>
                <p:nvPr/>
              </p:nvCxnSpPr>
              <p:spPr>
                <a:xfrm flipV="1">
                  <a:off x="848563" y="95097"/>
                  <a:ext cx="0" cy="153035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رابط كسهم مستقيم 15"/>
                <p:cNvCxnSpPr/>
                <p:nvPr/>
              </p:nvCxnSpPr>
              <p:spPr>
                <a:xfrm flipV="1">
                  <a:off x="607161" y="29260"/>
                  <a:ext cx="0" cy="358445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رابط كسهم مستقيم 16"/>
                <p:cNvCxnSpPr/>
                <p:nvPr/>
              </p:nvCxnSpPr>
              <p:spPr>
                <a:xfrm flipV="1">
                  <a:off x="438912" y="387705"/>
                  <a:ext cx="0" cy="87503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رابط كسهم مستقيم 17"/>
                <p:cNvCxnSpPr/>
                <p:nvPr/>
              </p:nvCxnSpPr>
              <p:spPr>
                <a:xfrm flipV="1">
                  <a:off x="197510" y="526694"/>
                  <a:ext cx="0" cy="87503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رابط مستقيم 6"/>
              <p:cNvCxnSpPr/>
              <p:nvPr/>
            </p:nvCxnSpPr>
            <p:spPr>
              <a:xfrm flipV="1">
                <a:off x="709612" y="343814"/>
                <a:ext cx="1733435" cy="160395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رابط مستقيم 7"/>
              <p:cNvCxnSpPr/>
              <p:nvPr/>
            </p:nvCxnSpPr>
            <p:spPr>
              <a:xfrm>
                <a:off x="848563" y="95097"/>
                <a:ext cx="1594714" cy="190195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رابط مستقيم 8"/>
              <p:cNvCxnSpPr/>
              <p:nvPr/>
            </p:nvCxnSpPr>
            <p:spPr>
              <a:xfrm flipV="1">
                <a:off x="548640" y="387705"/>
                <a:ext cx="1931213" cy="329184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رابط مستقيم 9"/>
              <p:cNvCxnSpPr/>
              <p:nvPr/>
            </p:nvCxnSpPr>
            <p:spPr>
              <a:xfrm>
                <a:off x="607161" y="29260"/>
                <a:ext cx="1872514" cy="160605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مستطيل 4"/>
            <p:cNvSpPr/>
            <p:nvPr/>
          </p:nvSpPr>
          <p:spPr>
            <a:xfrm>
              <a:off x="2391924" y="131673"/>
              <a:ext cx="1103733" cy="32023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 rtl="1">
                <a:lnSpc>
                  <a:spcPct val="115000"/>
                </a:lnSpc>
                <a:spcAft>
                  <a:spcPts val="0"/>
                </a:spcAft>
              </a:pPr>
              <a:r>
                <a:rPr lang="ar-SA" sz="1600" b="1">
                  <a:effectLst/>
                  <a:ea typeface="Times New Roman"/>
                  <a:cs typeface="Arial"/>
                </a:rPr>
                <a:t>مجموع هذه الفروقات عن خط الميل يساوي صفر</a:t>
              </a:r>
              <a:endParaRPr lang="en-US" sz="1600" b="1">
                <a:effectLst/>
                <a:ea typeface="Calibri"/>
                <a:cs typeface="Arial"/>
              </a:endParaRPr>
            </a:p>
            <a:p>
              <a:pPr algn="ctr" rtl="1"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>
                  <a:effectLst/>
                  <a:ea typeface="Calibri"/>
                  <a:cs typeface="Arial"/>
                </a:rPr>
                <a:t> </a:t>
              </a:r>
            </a:p>
          </p:txBody>
        </p:sp>
      </p:grp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0" y="167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مستطيل 23"/>
              <p:cNvSpPr/>
              <p:nvPr/>
            </p:nvSpPr>
            <p:spPr>
              <a:xfrm>
                <a:off x="3312950" y="2461232"/>
                <a:ext cx="205113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B050"/>
                          </a:solidFill>
                        </a:rPr>
                        <m:t>𝑬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0B050"/>
                              </a:solidFill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B050"/>
                              </a:solidFill>
                            </a:rPr>
                            <m:t>𝝁</m:t>
                          </m:r>
                          <m:r>
                            <a:rPr lang="en-US" sz="2400" b="1" i="1">
                              <a:solidFill>
                                <a:srgbClr val="00B050"/>
                              </a:solidFill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2400" b="1" i="1">
                                  <a:solidFill>
                                    <a:srgbClr val="00B050"/>
                                  </a:solidFill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solidFill>
                                    <a:srgbClr val="00B050"/>
                                  </a:solidFill>
                                </a:rPr>
                                <m:t>𝒙</m:t>
                              </m:r>
                            </m:e>
                          </m:acc>
                        </m:e>
                      </m:d>
                      <m:r>
                        <a:rPr lang="en-US" sz="2400" b="1" i="1">
                          <a:solidFill>
                            <a:srgbClr val="00B050"/>
                          </a:solidFill>
                        </a:rPr>
                        <m:t>=</m:t>
                      </m:r>
                      <m:r>
                        <a:rPr lang="en-US" sz="2400" b="1" i="1">
                          <a:solidFill>
                            <a:srgbClr val="00B050"/>
                          </a:solidFill>
                        </a:rPr>
                        <m:t>𝟎</m:t>
                      </m:r>
                    </m:oMath>
                  </m:oMathPara>
                </a14:m>
                <a:endParaRPr lang="ar-SA" sz="2400" b="1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24" name="مستطيل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950" y="2461232"/>
                <a:ext cx="2051138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مستطيل 24"/>
          <p:cNvSpPr/>
          <p:nvPr/>
        </p:nvSpPr>
        <p:spPr>
          <a:xfrm>
            <a:off x="3542833" y="260648"/>
            <a:ext cx="2685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r-SA" sz="28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أسلوب تحليل الانحدار</a:t>
            </a:r>
            <a:endParaRPr lang="en-US" sz="1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305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1" y="620688"/>
            <a:ext cx="6853187" cy="547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9115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736156" y="1035000"/>
            <a:ext cx="767168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يبقى أن نعرف كيف نقدر (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و (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 لذلك يجب أن يختفي الخطأ العشوائي( </a:t>
            </a:r>
            <a:r>
              <a:rPr kumimoji="0" lang="ar-SA" sz="2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ϵ</a:t>
            </a:r>
            <a:r>
              <a: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من المعادلة ، وذلك من خلال طريقة المربعات الصغرى التي تجعل مجموع مربعات الأخطاء أقل ما يمكن (أي صفر ) كما في الشكل التالي: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مجموعة 2"/>
          <p:cNvGrpSpPr/>
          <p:nvPr/>
        </p:nvGrpSpPr>
        <p:grpSpPr>
          <a:xfrm>
            <a:off x="1950174" y="2358439"/>
            <a:ext cx="4169410" cy="1564825"/>
            <a:chOff x="0" y="0"/>
            <a:chExt cx="4169518" cy="939800"/>
          </a:xfrm>
        </p:grpSpPr>
        <p:grpSp>
          <p:nvGrpSpPr>
            <p:cNvPr id="4" name="مجموعة 3"/>
            <p:cNvGrpSpPr/>
            <p:nvPr/>
          </p:nvGrpSpPr>
          <p:grpSpPr>
            <a:xfrm>
              <a:off x="0" y="0"/>
              <a:ext cx="2479853" cy="939800"/>
              <a:chOff x="0" y="0"/>
              <a:chExt cx="2479853" cy="939800"/>
            </a:xfrm>
          </p:grpSpPr>
          <p:grpSp>
            <p:nvGrpSpPr>
              <p:cNvPr id="6" name="مجموعة 5"/>
              <p:cNvGrpSpPr/>
              <p:nvPr/>
            </p:nvGrpSpPr>
            <p:grpSpPr>
              <a:xfrm>
                <a:off x="0" y="0"/>
                <a:ext cx="1419225" cy="939800"/>
                <a:chOff x="0" y="0"/>
                <a:chExt cx="1419225" cy="939800"/>
              </a:xfrm>
            </p:grpSpPr>
            <p:grpSp>
              <p:nvGrpSpPr>
                <p:cNvPr id="11" name="مجموعة 10"/>
                <p:cNvGrpSpPr/>
                <p:nvPr/>
              </p:nvGrpSpPr>
              <p:grpSpPr>
                <a:xfrm>
                  <a:off x="0" y="0"/>
                  <a:ext cx="1419225" cy="939800"/>
                  <a:chOff x="0" y="0"/>
                  <a:chExt cx="3042303" cy="2008262"/>
                </a:xfrm>
              </p:grpSpPr>
              <p:grpSp>
                <p:nvGrpSpPr>
                  <p:cNvPr id="19" name="مجموعة 18"/>
                  <p:cNvGrpSpPr/>
                  <p:nvPr/>
                </p:nvGrpSpPr>
                <p:grpSpPr>
                  <a:xfrm>
                    <a:off x="0" y="0"/>
                    <a:ext cx="3042303" cy="2008262"/>
                    <a:chOff x="0" y="0"/>
                    <a:chExt cx="3042303" cy="2008262"/>
                  </a:xfrm>
                </p:grpSpPr>
                <p:cxnSp>
                  <p:nvCxnSpPr>
                    <p:cNvPr id="21" name="رابط مستقيم 20"/>
                    <p:cNvCxnSpPr/>
                    <p:nvPr/>
                  </p:nvCxnSpPr>
                  <p:spPr>
                    <a:xfrm>
                      <a:off x="0" y="0"/>
                      <a:ext cx="0" cy="2008262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رابط مستقيم 21"/>
                    <p:cNvCxnSpPr/>
                    <p:nvPr/>
                  </p:nvCxnSpPr>
                  <p:spPr>
                    <a:xfrm>
                      <a:off x="0" y="2008262"/>
                      <a:ext cx="304230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0" name="رابط مستقيم 19"/>
                  <p:cNvCxnSpPr/>
                  <p:nvPr/>
                </p:nvCxnSpPr>
                <p:spPr>
                  <a:xfrm flipV="1">
                    <a:off x="0" y="393106"/>
                    <a:ext cx="2050991" cy="114513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" name="رابط كسهم مستقيم 11"/>
                <p:cNvCxnSpPr/>
                <p:nvPr/>
              </p:nvCxnSpPr>
              <p:spPr>
                <a:xfrm>
                  <a:off x="709574" y="343814"/>
                  <a:ext cx="0" cy="182880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رابط كسهم مستقيم 12"/>
                <p:cNvCxnSpPr/>
                <p:nvPr/>
              </p:nvCxnSpPr>
              <p:spPr>
                <a:xfrm>
                  <a:off x="512064" y="424281"/>
                  <a:ext cx="0" cy="296767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رابط كسهم مستقيم 13"/>
                <p:cNvCxnSpPr/>
                <p:nvPr/>
              </p:nvCxnSpPr>
              <p:spPr>
                <a:xfrm>
                  <a:off x="285293" y="563270"/>
                  <a:ext cx="0" cy="87782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رابط كسهم مستقيم 14"/>
                <p:cNvCxnSpPr/>
                <p:nvPr/>
              </p:nvCxnSpPr>
              <p:spPr>
                <a:xfrm flipV="1">
                  <a:off x="848563" y="95097"/>
                  <a:ext cx="0" cy="153035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رابط كسهم مستقيم 15"/>
                <p:cNvCxnSpPr/>
                <p:nvPr/>
              </p:nvCxnSpPr>
              <p:spPr>
                <a:xfrm flipV="1">
                  <a:off x="607161" y="29260"/>
                  <a:ext cx="0" cy="387985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رابط كسهم مستقيم 16"/>
                <p:cNvCxnSpPr/>
                <p:nvPr/>
              </p:nvCxnSpPr>
              <p:spPr>
                <a:xfrm flipV="1">
                  <a:off x="438912" y="387705"/>
                  <a:ext cx="0" cy="87503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رابط كسهم مستقيم 17"/>
                <p:cNvCxnSpPr/>
                <p:nvPr/>
              </p:nvCxnSpPr>
              <p:spPr>
                <a:xfrm flipV="1">
                  <a:off x="197510" y="526694"/>
                  <a:ext cx="0" cy="87503"/>
                </a:xfrm>
                <a:prstGeom prst="straightConnector1">
                  <a:avLst/>
                </a:prstGeom>
                <a:ln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رابط مستقيم 6"/>
              <p:cNvCxnSpPr/>
              <p:nvPr/>
            </p:nvCxnSpPr>
            <p:spPr>
              <a:xfrm flipV="1">
                <a:off x="709574" y="343814"/>
                <a:ext cx="1733474" cy="18288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رابط مستقيم 7"/>
              <p:cNvCxnSpPr/>
              <p:nvPr/>
            </p:nvCxnSpPr>
            <p:spPr>
              <a:xfrm>
                <a:off x="848563" y="95097"/>
                <a:ext cx="1594714" cy="190195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رابط مستقيم 8"/>
              <p:cNvCxnSpPr/>
              <p:nvPr/>
            </p:nvCxnSpPr>
            <p:spPr>
              <a:xfrm flipV="1">
                <a:off x="548640" y="387705"/>
                <a:ext cx="1931213" cy="329184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رابط مستقيم 9"/>
              <p:cNvCxnSpPr/>
              <p:nvPr/>
            </p:nvCxnSpPr>
            <p:spPr>
              <a:xfrm>
                <a:off x="643737" y="0"/>
                <a:ext cx="1835938" cy="189865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مستطيل 4"/>
            <p:cNvSpPr/>
            <p:nvPr/>
          </p:nvSpPr>
          <p:spPr>
            <a:xfrm>
              <a:off x="2391924" y="131673"/>
              <a:ext cx="1777594" cy="39502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 rtl="1">
                <a:lnSpc>
                  <a:spcPct val="115000"/>
                </a:lnSpc>
                <a:spcAft>
                  <a:spcPts val="0"/>
                </a:spcAft>
              </a:pPr>
              <a:r>
                <a:rPr lang="ar-SA" sz="1100" dirty="0">
                  <a:effectLst/>
                  <a:ea typeface="Times New Roman"/>
                  <a:cs typeface="Arial"/>
                </a:rPr>
                <a:t>مجموع هذه الفروقات عن خط الميل يساوي صفر</a:t>
              </a:r>
              <a:endParaRPr lang="en-US" sz="1100" dirty="0">
                <a:effectLst/>
                <a:ea typeface="Calibri"/>
                <a:cs typeface="Arial"/>
              </a:endParaRPr>
            </a:p>
            <a:p>
              <a:pPr algn="ctr" rtl="1">
                <a:lnSpc>
                  <a:spcPct val="115000"/>
                </a:lnSpc>
                <a:spcAft>
                  <a:spcPts val="1000"/>
                </a:spcAft>
              </a:pPr>
              <a:r>
                <a:rPr lang="en-US" sz="1000" dirty="0">
                  <a:effectLst/>
                  <a:ea typeface="Calibri"/>
                  <a:cs typeface="Arial"/>
                </a:rPr>
                <a:t> </a:t>
              </a:r>
              <a:endParaRPr lang="en-US" sz="1100" dirty="0">
                <a:effectLst/>
                <a:ea typeface="Calibri"/>
                <a:cs typeface="Arial"/>
              </a:endParaRPr>
            </a:p>
          </p:txBody>
        </p:sp>
      </p:grp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0" y="167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مستطيل 24"/>
              <p:cNvSpPr/>
              <p:nvPr/>
            </p:nvSpPr>
            <p:spPr>
              <a:xfrm>
                <a:off x="3122917" y="397114"/>
                <a:ext cx="289816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/>
                        <m:t>𝑦</m:t>
                      </m:r>
                      <m:r>
                        <a:rPr lang="en-US" sz="3200" i="1"/>
                        <m:t>=</m:t>
                      </m:r>
                      <m:r>
                        <a:rPr lang="en-US" sz="3200" i="1"/>
                        <m:t>𝑎</m:t>
                      </m:r>
                      <m:r>
                        <a:rPr lang="en-US" sz="3200" i="1"/>
                        <m:t>+</m:t>
                      </m:r>
                      <m:r>
                        <a:rPr lang="en-US" sz="3200" i="1"/>
                        <m:t>𝑏𝑥</m:t>
                      </m:r>
                      <m:r>
                        <a:rPr lang="en-US" sz="3200" i="1"/>
                        <m:t>+</m:t>
                      </m:r>
                      <m:r>
                        <a:rPr lang="en-US" sz="3200" i="1"/>
                        <m:t>𝜖</m:t>
                      </m:r>
                    </m:oMath>
                  </m:oMathPara>
                </a14:m>
                <a:endParaRPr lang="ar-SA" sz="3200" dirty="0"/>
              </a:p>
            </p:txBody>
          </p:sp>
        </mc:Choice>
        <mc:Fallback>
          <p:sp>
            <p:nvSpPr>
              <p:cNvPr id="25" name="مستطيل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917" y="397114"/>
                <a:ext cx="2898166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مستطيل 25"/>
              <p:cNvSpPr/>
              <p:nvPr/>
            </p:nvSpPr>
            <p:spPr>
              <a:xfrm>
                <a:off x="1950174" y="4365104"/>
                <a:ext cx="5724792" cy="971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ar-SA" b="1" dirty="0"/>
                  <a:t> وتصبح المعادلة هكذا: 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/>
                        </m:ctrlPr>
                      </m:accPr>
                      <m:e>
                        <m:r>
                          <a:rPr lang="en-US" b="1" i="1"/>
                          <m:t>𝒀</m:t>
                        </m:r>
                      </m:e>
                    </m:acc>
                    <m:r>
                      <a:rPr lang="en-US" b="1" i="1"/>
                      <m:t>=</m:t>
                    </m:r>
                    <m:acc>
                      <m:accPr>
                        <m:chr m:val="̂"/>
                        <m:ctrlPr>
                          <a:rPr lang="en-US" b="1" i="1"/>
                        </m:ctrlPr>
                      </m:accPr>
                      <m:e>
                        <m:r>
                          <a:rPr lang="en-US" b="1" i="1"/>
                          <m:t>𝒂</m:t>
                        </m:r>
                      </m:e>
                    </m:acc>
                    <m:r>
                      <a:rPr lang="en-US" b="1" i="1"/>
                      <m:t>+</m:t>
                    </m:r>
                    <m:acc>
                      <m:accPr>
                        <m:chr m:val="̂"/>
                        <m:ctrlPr>
                          <a:rPr lang="en-US" b="1" i="1"/>
                        </m:ctrlPr>
                      </m:accPr>
                      <m:e>
                        <m:r>
                          <a:rPr lang="en-US" b="1" i="1"/>
                          <m:t>𝒃</m:t>
                        </m:r>
                      </m:e>
                    </m:acc>
                    <m:r>
                      <a:rPr lang="en-US" b="1" i="1"/>
                      <m:t>𝒙</m:t>
                    </m:r>
                  </m:oMath>
                </a14:m>
                <a:endParaRPr lang="en-US" b="1" dirty="0"/>
              </a:p>
              <a:p>
                <a:endParaRPr lang="ar-SA" dirty="0" smtClean="0"/>
              </a:p>
              <a:p>
                <a:r>
                  <a:rPr lang="ar-SA" dirty="0" smtClean="0"/>
                  <a:t>و </a:t>
                </a:r>
                <a:r>
                  <a:rPr lang="ar-SA" dirty="0"/>
                  <a:t>نلاحظ أن  </a:t>
                </a:r>
                <a14:m>
                  <m:oMath xmlns:m="http://schemas.openxmlformats.org/officeDocument/2006/math">
                    <m:r>
                      <a:rPr lang="en-US" i="1"/>
                      <m:t>𝑥</m:t>
                    </m:r>
                  </m:oMath>
                </a14:m>
                <a:r>
                  <a:rPr lang="en-US" dirty="0"/>
                  <a:t>  </a:t>
                </a:r>
                <a:r>
                  <a:rPr lang="ar-SA" dirty="0" smtClean="0"/>
                  <a:t>   ليس </a:t>
                </a:r>
                <a:r>
                  <a:rPr lang="ar-SA" dirty="0"/>
                  <a:t>عليها علامة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/>
                        </m:ctrlPr>
                      </m:accPr>
                      <m:e/>
                    </m:acc>
                  </m:oMath>
                </a14:m>
                <a:r>
                  <a:rPr lang="ar-SA" dirty="0"/>
                  <a:t> لأنها معلومة في الأصل</a:t>
                </a:r>
                <a:endParaRPr lang="en-US" dirty="0"/>
              </a:p>
            </p:txBody>
          </p:sp>
        </mc:Choice>
        <mc:Fallback>
          <p:sp>
            <p:nvSpPr>
              <p:cNvPr id="26" name="مستطيل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0174" y="4365104"/>
                <a:ext cx="5724792" cy="971484"/>
              </a:xfrm>
              <a:prstGeom prst="rect">
                <a:avLst/>
              </a:prstGeom>
              <a:blipFill rotWithShape="1">
                <a:blip r:embed="rId3"/>
                <a:stretch>
                  <a:fillRect t="-1887" r="-852" b="-880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1524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جدول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7815609"/>
                  </p:ext>
                </p:extLst>
              </p:nvPr>
            </p:nvGraphicFramePr>
            <p:xfrm>
              <a:off x="1536432" y="836712"/>
              <a:ext cx="7822016" cy="525780"/>
            </p:xfrm>
            <a:graphic>
              <a:graphicData uri="http://schemas.openxmlformats.org/drawingml/2006/table">
                <a:tbl>
                  <a:tblPr rtl="1" firstRow="1" firstCol="1" lastRow="1" lastCol="1" bandRow="1" bandCol="1">
                    <a:tableStyleId>{5C22544A-7EE6-4342-B048-85BDC9FD1C3A}</a:tableStyleId>
                  </a:tblPr>
                  <a:tblGrid>
                    <a:gridCol w="3532042"/>
                    <a:gridCol w="1582960"/>
                    <a:gridCol w="2707014"/>
                  </a:tblGrid>
                  <a:tr h="252028">
                    <a:tc rowSpan="2">
                      <a:txBody>
                        <a:bodyPr/>
                        <a:lstStyle/>
                        <a:p>
                          <a:pPr marL="457200" algn="l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ar-SA" sz="1500" u="sng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حيث أن  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500" u="sng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500" u="sng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𝒃</m:t>
                                  </m:r>
                                </m:e>
                              </m:acc>
                            </m:oMath>
                          </a14:m>
                          <a:r>
                            <a:rPr lang="ar-SA" sz="1500" u="sng" dirty="0">
                              <a:solidFill>
                                <a:schemeClr val="tx1"/>
                              </a:solidFill>
                              <a:effectLst/>
                            </a:rPr>
                            <a:t> </a:t>
                          </a:r>
                          <a:r>
                            <a:rPr lang="ar-SA" sz="1500" u="sng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 عبارة </a:t>
                          </a:r>
                          <a:r>
                            <a:rPr lang="ar-SA" sz="1500" u="sng" dirty="0">
                              <a:solidFill>
                                <a:schemeClr val="tx1"/>
                              </a:solidFill>
                              <a:effectLst/>
                            </a:rPr>
                            <a:t>عن</a:t>
                          </a:r>
                          <a:r>
                            <a:rPr lang="ar-SA" sz="1500" dirty="0">
                              <a:solidFill>
                                <a:schemeClr val="tx1"/>
                              </a:solidFill>
                              <a:effectLst/>
                            </a:rPr>
                            <a:t> : (معامل الارتباط ×</a:t>
                          </a:r>
                          <a:endParaRPr lang="en-US" sz="15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500" dirty="0">
                              <a:solidFill>
                                <a:schemeClr val="tx1"/>
                              </a:solidFill>
                              <a:effectLst/>
                            </a:rPr>
                            <a:t>الانحراف المعياري</a:t>
                          </a:r>
                          <a:r>
                            <a:rPr lang="en-US" sz="1500" dirty="0">
                              <a:solidFill>
                                <a:schemeClr val="tx1"/>
                              </a:solidFill>
                              <a:effectLst/>
                            </a:rPr>
                            <a:t>y</a:t>
                          </a:r>
                          <a:endParaRPr lang="en-US" sz="15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2"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500">
                              <a:solidFill>
                                <a:schemeClr val="tx1"/>
                              </a:solidFill>
                              <a:effectLst/>
                            </a:rPr>
                            <a:t>) وتحسب بالمعادلة التالية:</a:t>
                          </a:r>
                          <a:endParaRPr lang="en-US" sz="150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noFill/>
                      </a:tcPr>
                    </a:tc>
                  </a:tr>
                  <a:tr h="252028"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500" dirty="0">
                              <a:solidFill>
                                <a:schemeClr val="tx1"/>
                              </a:solidFill>
                              <a:effectLst/>
                            </a:rPr>
                            <a:t>الانحراف المعياري </a:t>
                          </a:r>
                          <a:r>
                            <a:rPr lang="en-US" sz="1500" dirty="0">
                              <a:solidFill>
                                <a:schemeClr val="tx1"/>
                              </a:solidFill>
                              <a:effectLst/>
                            </a:rPr>
                            <a:t>x</a:t>
                          </a:r>
                          <a:endParaRPr lang="en-US" sz="15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جدول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7815609"/>
                  </p:ext>
                </p:extLst>
              </p:nvPr>
            </p:nvGraphicFramePr>
            <p:xfrm>
              <a:off x="1536432" y="836712"/>
              <a:ext cx="7822016" cy="525780"/>
            </p:xfrm>
            <a:graphic>
              <a:graphicData uri="http://schemas.openxmlformats.org/drawingml/2006/table">
                <a:tbl>
                  <a:tblPr rtl="1" firstRow="1" firstCol="1" lastRow="1" lastCol="1" bandRow="1" bandCol="1">
                    <a:tableStyleId>{5C22544A-7EE6-4342-B048-85BDC9FD1C3A}</a:tableStyleId>
                  </a:tblPr>
                  <a:tblGrid>
                    <a:gridCol w="3532042"/>
                    <a:gridCol w="1582960"/>
                    <a:gridCol w="2707014"/>
                  </a:tblGrid>
                  <a:tr h="262890">
                    <a:tc rowSpan="2"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8046" r="-121762" b="-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500" dirty="0">
                              <a:solidFill>
                                <a:schemeClr val="tx1"/>
                              </a:solidFill>
                              <a:effectLst/>
                            </a:rPr>
                            <a:t>الانحراف المعياري</a:t>
                          </a:r>
                          <a:r>
                            <a:rPr lang="en-US" sz="1500" dirty="0">
                              <a:solidFill>
                                <a:schemeClr val="tx1"/>
                              </a:solidFill>
                              <a:effectLst/>
                            </a:rPr>
                            <a:t>y</a:t>
                          </a:r>
                          <a:endParaRPr lang="en-US" sz="15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2"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500">
                              <a:solidFill>
                                <a:schemeClr val="tx1"/>
                              </a:solidFill>
                              <a:effectLst/>
                            </a:rPr>
                            <a:t>) وتحسب بالمعادلة التالية:</a:t>
                          </a:r>
                          <a:endParaRPr lang="en-US" sz="150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noFill/>
                      </a:tcPr>
                    </a:tc>
                  </a:tr>
                  <a:tr h="262890"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500" dirty="0">
                              <a:solidFill>
                                <a:schemeClr val="tx1"/>
                              </a:solidFill>
                              <a:effectLst/>
                            </a:rPr>
                            <a:t>الانحراف المعياري </a:t>
                          </a:r>
                          <a:r>
                            <a:rPr lang="en-US" sz="1500" dirty="0">
                              <a:solidFill>
                                <a:schemeClr val="tx1"/>
                              </a:solidFill>
                              <a:effectLst/>
                            </a:rPr>
                            <a:t>x</a:t>
                          </a:r>
                          <a:endParaRPr lang="en-US" sz="15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مستطيل 6"/>
              <p:cNvSpPr/>
              <p:nvPr/>
            </p:nvSpPr>
            <p:spPr>
              <a:xfrm>
                <a:off x="3563888" y="1628800"/>
                <a:ext cx="1277849" cy="670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/>
                          </m:ctrlPr>
                        </m:accPr>
                        <m:e>
                          <m:r>
                            <a:rPr lang="en-US" i="1"/>
                            <m:t>𝑏</m:t>
                          </m:r>
                        </m:e>
                      </m:acc>
                      <m:r>
                        <a:rPr lang="en-US" i="1"/>
                        <m:t>=</m:t>
                      </m:r>
                      <m:r>
                        <a:rPr lang="en-US" i="1"/>
                        <m:t>𝑟</m:t>
                      </m:r>
                      <m:r>
                        <a:rPr lang="en-US"/>
                        <m:t>×</m:t>
                      </m:r>
                      <m:f>
                        <m:fPr>
                          <m:ctrlPr>
                            <a:rPr lang="en-US" i="1"/>
                          </m:ctrlPr>
                        </m:fPr>
                        <m:num>
                          <m:sSub>
                            <m:sSubPr>
                              <m:ctrlPr>
                                <a:rPr lang="en-US" i="1"/>
                              </m:ctrlPr>
                            </m:sSubPr>
                            <m:e>
                              <m:r>
                                <a:rPr lang="en-US" i="1"/>
                                <m:t>𝑆</m:t>
                              </m:r>
                            </m:e>
                            <m:sub>
                              <m:r>
                                <a:rPr lang="en-US" i="1"/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/>
                              </m:ctrlPr>
                            </m:sSubPr>
                            <m:e>
                              <m:r>
                                <a:rPr lang="en-US" i="1"/>
                                <m:t>𝑆</m:t>
                              </m:r>
                            </m:e>
                            <m:sub>
                              <m:r>
                                <a:rPr lang="en-US" i="1"/>
                                <m:t>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1628800"/>
                <a:ext cx="1277849" cy="6703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مستطيل 7"/>
              <p:cNvSpPr/>
              <p:nvPr/>
            </p:nvSpPr>
            <p:spPr>
              <a:xfrm>
                <a:off x="1547664" y="2420888"/>
                <a:ext cx="581439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ar-SA" dirty="0"/>
                  <a:t>وتدل (</a:t>
                </a:r>
                <a14:m>
                  <m:oMath xmlns:m="http://schemas.openxmlformats.org/officeDocument/2006/math">
                    <m:r>
                      <a:rPr lang="en-US" i="1"/>
                      <m:t>(</m:t>
                    </m:r>
                    <m:r>
                      <a:rPr lang="en-US" i="1"/>
                      <m:t>𝑏</m:t>
                    </m:r>
                  </m:oMath>
                </a14:m>
                <a:r>
                  <a:rPr lang="en-US" dirty="0"/>
                  <a:t> </a:t>
                </a:r>
                <a:r>
                  <a:rPr lang="ar-SA" dirty="0"/>
                  <a:t>على كمية الزيادة في </a:t>
                </a:r>
                <a:r>
                  <a:rPr lang="en-US" dirty="0"/>
                  <a:t>(y)</a:t>
                </a:r>
                <a:r>
                  <a:rPr lang="ar-SA" dirty="0"/>
                  <a:t> إذا زادت (</a:t>
                </a:r>
                <a:r>
                  <a:rPr lang="en-US" dirty="0"/>
                  <a:t>x</a:t>
                </a:r>
                <a:r>
                  <a:rPr lang="ar-SA" dirty="0"/>
                  <a:t>) بوحدة واحدة.</a:t>
                </a:r>
                <a:endParaRPr lang="en-US" dirty="0"/>
              </a:p>
            </p:txBody>
          </p:sp>
        </mc:Choice>
        <mc:Fallback>
          <p:sp>
            <p:nvSpPr>
              <p:cNvPr id="8" name="مستطيل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420888"/>
                <a:ext cx="5814392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9836" r="-839" b="-24590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مستطيل 8"/>
              <p:cNvSpPr/>
              <p:nvPr/>
            </p:nvSpPr>
            <p:spPr>
              <a:xfrm>
                <a:off x="2286000" y="3475167"/>
                <a:ext cx="617443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ar-SA" b="1" u="sng" dirty="0"/>
                  <a:t>كما  أن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 u="sng"/>
                        </m:ctrlPr>
                      </m:accPr>
                      <m:e>
                        <m:r>
                          <a:rPr lang="en-US" b="1" i="1" u="sng"/>
                          <m:t>𝒂</m:t>
                        </m:r>
                      </m:e>
                    </m:acc>
                  </m:oMath>
                </a14:m>
                <a:r>
                  <a:rPr lang="en-US" b="1" u="sng" dirty="0"/>
                  <a:t> </a:t>
                </a:r>
                <a:r>
                  <a:rPr lang="ar-SA" b="1" u="sng" dirty="0" smtClean="0"/>
                  <a:t>  عبارة </a:t>
                </a:r>
                <a:r>
                  <a:rPr lang="ar-SA" b="1" u="sng" dirty="0"/>
                  <a:t>عن</a:t>
                </a:r>
                <a:r>
                  <a:rPr lang="ar-SA" dirty="0"/>
                  <a:t> الثابت في المعادلة ، تحسب عن طريق المعادلة التالية:</a:t>
                </a:r>
                <a:endParaRPr lang="en-US" dirty="0"/>
              </a:p>
            </p:txBody>
          </p:sp>
        </mc:Choice>
        <mc:Fallback>
          <p:sp>
            <p:nvSpPr>
              <p:cNvPr id="9" name="مستطيل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3475167"/>
                <a:ext cx="6174432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9836" r="-790" b="-2295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مستطيل 9"/>
              <p:cNvSpPr/>
              <p:nvPr/>
            </p:nvSpPr>
            <p:spPr>
              <a:xfrm>
                <a:off x="3563888" y="3933056"/>
                <a:ext cx="1332416" cy="384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/>
                          </m:ctrlPr>
                        </m:accPr>
                        <m:e>
                          <m:r>
                            <a:rPr lang="en-US" i="1"/>
                            <m:t>𝑎</m:t>
                          </m:r>
                        </m:e>
                      </m:acc>
                      <m:r>
                        <a:rPr lang="en-US" i="1"/>
                        <m:t>=</m:t>
                      </m:r>
                      <m:acc>
                        <m:accPr>
                          <m:chr m:val="̅"/>
                          <m:ctrlPr>
                            <a:rPr lang="en-US" i="1"/>
                          </m:ctrlPr>
                        </m:accPr>
                        <m:e>
                          <m:r>
                            <a:rPr lang="en-US" i="1"/>
                            <m:t>𝑦</m:t>
                          </m:r>
                        </m:e>
                      </m:acc>
                      <m:r>
                        <a:rPr lang="en-US" i="1"/>
                        <m:t>−</m:t>
                      </m:r>
                      <m:acc>
                        <m:accPr>
                          <m:chr m:val="̂"/>
                          <m:ctrlPr>
                            <a:rPr lang="en-US" i="1"/>
                          </m:ctrlPr>
                        </m:accPr>
                        <m:e>
                          <m:r>
                            <a:rPr lang="en-US" i="1"/>
                            <m:t>𝑏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en-US" i="1"/>
                          </m:ctrlPr>
                        </m:accPr>
                        <m:e>
                          <m:r>
                            <a:rPr lang="en-US" i="1"/>
                            <m:t>𝑥</m:t>
                          </m:r>
                        </m:e>
                      </m:acc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10" name="مستطيل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3933056"/>
                <a:ext cx="1332416" cy="384144"/>
              </a:xfrm>
              <a:prstGeom prst="rect">
                <a:avLst/>
              </a:prstGeom>
              <a:blipFill rotWithShape="1">
                <a:blip r:embed="rId6"/>
                <a:stretch>
                  <a:fillRect r="-15138" b="-793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مستطيل 10"/>
              <p:cNvSpPr/>
              <p:nvPr/>
            </p:nvSpPr>
            <p:spPr>
              <a:xfrm>
                <a:off x="323528" y="4581128"/>
                <a:ext cx="8352928" cy="714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ar-SA" sz="2000" b="1" u="sng" dirty="0"/>
                  <a:t>معامل التحديد</a:t>
                </a:r>
                <a:r>
                  <a:rPr lang="ar-SA" sz="2000" b="1" u="sng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 u="sng"/>
                        </m:ctrlPr>
                      </m:sSupPr>
                      <m:e>
                        <m:r>
                          <a:rPr lang="en-US" sz="2000" b="1" i="1" u="sng"/>
                          <m:t>𝒓</m:t>
                        </m:r>
                      </m:e>
                      <m:sup>
                        <m:r>
                          <a:rPr lang="en-US" sz="2000" b="1" i="1" u="sng"/>
                          <m:t>𝟐</m:t>
                        </m:r>
                      </m:sup>
                    </m:sSup>
                  </m:oMath>
                </a14:m>
                <a:r>
                  <a:rPr lang="en-US" sz="2000" b="1" u="sng" dirty="0"/>
                  <a:t> </a:t>
                </a:r>
                <a:r>
                  <a:rPr lang="ar-SA" sz="2000" b="1" u="sng" dirty="0" smtClean="0"/>
                  <a:t>   (</a:t>
                </a:r>
                <a:r>
                  <a:rPr lang="ar-SA" sz="2000" b="1" u="sng" dirty="0"/>
                  <a:t>التفسير)</a:t>
                </a:r>
                <a:r>
                  <a:rPr lang="ar-SA" sz="2000" dirty="0"/>
                  <a:t> : يتراوح بين (صفر و 1) ، دائما موجب فهو مربع معامل الارتباط.</a:t>
                </a:r>
                <a:endParaRPr lang="en-US" sz="2000" dirty="0"/>
              </a:p>
              <a:p>
                <a:r>
                  <a:rPr lang="ar-SA" sz="2000" dirty="0"/>
                  <a:t>انه نسبة مساهمة المتغير المستقيل في تفسير التغيرات التي تحدث في المتغير التابع </a:t>
                </a:r>
                <a:endParaRPr lang="en-US" sz="2000" dirty="0"/>
              </a:p>
            </p:txBody>
          </p:sp>
        </mc:Choice>
        <mc:Fallback>
          <p:sp>
            <p:nvSpPr>
              <p:cNvPr id="11" name="مستطيل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581128"/>
                <a:ext cx="8352928" cy="714876"/>
              </a:xfrm>
              <a:prstGeom prst="rect">
                <a:avLst/>
              </a:prstGeom>
              <a:blipFill rotWithShape="1">
                <a:blip r:embed="rId7"/>
                <a:stretch>
                  <a:fillRect t="-3390" r="-803" b="-1271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100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8711949"/>
                  </p:ext>
                </p:extLst>
              </p:nvPr>
            </p:nvGraphicFramePr>
            <p:xfrm>
              <a:off x="323528" y="1124744"/>
              <a:ext cx="7992888" cy="210413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1584"/>
                    <a:gridCol w="511488"/>
                    <a:gridCol w="618048"/>
                    <a:gridCol w="969696"/>
                    <a:gridCol w="975024"/>
                    <a:gridCol w="1065600"/>
                    <a:gridCol w="1071816"/>
                    <a:gridCol w="1699632"/>
                  </a:tblGrid>
                  <a:tr h="29769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اسم الطالب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>
                                    <a:effectLst/>
                                  </a:rPr>
                                  <m:t>𝐱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>
                                    <a:effectLst/>
                                  </a:rPr>
                                  <m:t>𝐲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</a:rPr>
                                  <m:t>𝐱</m:t>
                                </m:r>
                                <m:r>
                                  <a:rPr lang="en-US" sz="18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1" i="1">
                                        <a:effectLst/>
                                      </a:rPr>
                                      <m:t>𝐱</m:t>
                                    </m:r>
                                  </m:e>
                                </m:acc>
                                <m:r>
                                  <a:rPr lang="en-US" sz="18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</a:rPr>
                                  <m:t>𝐲</m:t>
                                </m:r>
                                <m:r>
                                  <a:rPr lang="en-US" sz="18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1" i="1">
                                        <a:effectLst/>
                                      </a:rPr>
                                      <m:t>𝐲</m:t>
                                    </m:r>
                                  </m:e>
                                </m:acc>
                                <m:r>
                                  <a:rPr lang="en-US" sz="18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</a:rPr>
                                      <m:t>𝐱</m:t>
                                    </m:r>
                                    <m:r>
                                      <a:rPr lang="en-US" sz="18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8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</a:rPr>
                                          <m:t>𝐱</m:t>
                                        </m:r>
                                      </m:e>
                                    </m:acc>
                                    <m:r>
                                      <a:rPr lang="en-US" sz="18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</a:rPr>
                                      <m:t>𝐲</m:t>
                                    </m:r>
                                    <m:r>
                                      <a:rPr lang="en-US" sz="18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8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</a:rPr>
                                          <m:t>𝐲</m:t>
                                        </m:r>
                                      </m:e>
                                    </m:acc>
                                    <m:r>
                                      <a:rPr lang="en-US" sz="18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>
                                  <a:effectLst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</a:rPr>
                                <m:t>𝐱</m:t>
                              </m:r>
                              <m:r>
                                <a:rPr lang="en-US" sz="18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effectLst/>
                                    </a:rPr>
                                    <m:t>𝐱</m:t>
                                  </m:r>
                                </m:e>
                              </m:acc>
                              <m:r>
                                <a:rPr lang="en-US" sz="18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800" b="1" dirty="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>
                                  <a:effectLst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</a:rPr>
                                <m:t>𝐲</m:t>
                              </m:r>
                              <m:r>
                                <a:rPr lang="en-US" sz="18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effectLst/>
                                    </a:rPr>
                                    <m:t>𝐲</m:t>
                                  </m:r>
                                </m:e>
                              </m:acc>
                              <m:r>
                                <a:rPr lang="en-US" sz="18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744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محمد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744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فهد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744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744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خالد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744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سعود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7442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 المجموع</a:t>
                          </a:r>
                          <a:r>
                            <a:rPr lang="en-US" sz="1800" b="1">
                              <a:effectLst/>
                            </a:rPr>
                            <a:t>∑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8711949"/>
                  </p:ext>
                </p:extLst>
              </p:nvPr>
            </p:nvGraphicFramePr>
            <p:xfrm>
              <a:off x="323528" y="1124744"/>
              <a:ext cx="7992888" cy="210413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1584"/>
                    <a:gridCol w="511488"/>
                    <a:gridCol w="618048"/>
                    <a:gridCol w="969696"/>
                    <a:gridCol w="975024"/>
                    <a:gridCol w="1065600"/>
                    <a:gridCol w="1071816"/>
                    <a:gridCol w="1699632"/>
                  </a:tblGrid>
                  <a:tr h="32258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اسم الطالب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10714" t="-18868" r="-1251190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55882" t="-18868" r="-930392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28302" t="-18868" r="-496855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26250" t="-18868" r="-393750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91954" t="-18868" r="-262069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86364" t="-18868" r="-159091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69892" t="-18868" r="-358" b="-594340"/>
                          </a:stretch>
                        </a:blipFill>
                      </a:tcPr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محمد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فهد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خالد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سعود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 المجموع</a:t>
                          </a:r>
                          <a:r>
                            <a:rPr lang="en-US" sz="1800" b="1">
                              <a:effectLst/>
                            </a:rPr>
                            <a:t>∑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19671" y="44624"/>
            <a:ext cx="629084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الارتباط بين المتغيرين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و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(Y)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احسب معامل التحديد واشرح معناه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قدّر معادلة انحدار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على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[معادلة التنبؤ] 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y=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a+b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(x)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ارسم الشكل الانتشاري للعلاقة بين المتغيرين، مع رسم خط ميل الانحدار.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مستطيل 5"/>
              <p:cNvSpPr/>
              <p:nvPr/>
            </p:nvSpPr>
            <p:spPr>
              <a:xfrm>
                <a:off x="323528" y="3356992"/>
                <a:ext cx="2232248" cy="4493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200" b="1" i="1"/>
                          </m:ctrlPr>
                        </m:accPr>
                        <m:e>
                          <m:r>
                            <a:rPr lang="en-US" sz="1200" b="1" i="1"/>
                            <m:t>𝒙</m:t>
                          </m:r>
                        </m:e>
                      </m:acc>
                      <m:r>
                        <a:rPr lang="en-US" sz="1200" b="1" i="1"/>
                        <m:t>=</m:t>
                      </m:r>
                      <m:f>
                        <m:fPr>
                          <m:ctrlPr>
                            <a:rPr lang="en-US" sz="1200" b="1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sz="1200" b="1" i="1"/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200" b="1" i="1"/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sz="1200" b="1" i="1"/>
                            <m:t>𝒏</m:t>
                          </m:r>
                        </m:den>
                      </m:f>
                      <m:r>
                        <a:rPr lang="en-US" sz="1200" b="1" i="1"/>
                        <m:t>=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6" name="مستطيل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56992"/>
                <a:ext cx="2232248" cy="449354"/>
              </a:xfrm>
              <a:prstGeom prst="rect">
                <a:avLst/>
              </a:prstGeom>
              <a:blipFill rotWithShape="1">
                <a:blip r:embed="rId3"/>
                <a:stretch>
                  <a:fillRect t="-63014" b="-5890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مستطيل 6"/>
              <p:cNvSpPr/>
              <p:nvPr/>
            </p:nvSpPr>
            <p:spPr>
              <a:xfrm>
                <a:off x="4462816" y="3267678"/>
                <a:ext cx="901272" cy="4493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200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200" b="1" i="1">
                              <a:latin typeface="Cambria Math"/>
                            </a:rPr>
                            <m:t>𝒚</m:t>
                          </m:r>
                        </m:e>
                      </m:acc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b="1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sz="1200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200" b="1" i="1">
                                  <a:latin typeface="Cambria Math"/>
                                </a:rPr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sz="1200" b="1" i="1">
                              <a:latin typeface="Cambria Math"/>
                            </a:rPr>
                            <m:t>𝒏</m:t>
                          </m:r>
                        </m:den>
                      </m:f>
                      <m:r>
                        <a:rPr lang="en-US" sz="12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1200" dirty="0"/>
              </a:p>
            </p:txBody>
          </p:sp>
        </mc:Choice>
        <mc:Fallback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816" y="3267678"/>
                <a:ext cx="901272" cy="449354"/>
              </a:xfrm>
              <a:prstGeom prst="rect">
                <a:avLst/>
              </a:prstGeom>
              <a:blipFill rotWithShape="1">
                <a:blip r:embed="rId4"/>
                <a:stretch>
                  <a:fillRect t="-62162" r="-19595" b="-5675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مستطيل 3"/>
              <p:cNvSpPr/>
              <p:nvPr/>
            </p:nvSpPr>
            <p:spPr>
              <a:xfrm>
                <a:off x="4499992" y="3700820"/>
                <a:ext cx="2160240" cy="637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/>
                          </m:ctrlPr>
                        </m:sSubPr>
                        <m:e>
                          <m:r>
                            <a:rPr lang="en-US" sz="1200" b="1" i="1"/>
                            <m:t>𝑺</m:t>
                          </m:r>
                        </m:e>
                        <m:sub>
                          <m:r>
                            <a:rPr lang="en-US" sz="1200" b="1" i="1"/>
                            <m:t>𝒚</m:t>
                          </m:r>
                        </m:sub>
                      </m:sSub>
                      <m:r>
                        <a:rPr lang="en-US" sz="1200" b="1" i="1"/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/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b="1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sz="1200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sz="1200" b="1" i="1"/>
                                          </m:ctrlPr>
                                        </m:dPr>
                                        <m:e>
                                          <m:r>
                                            <a:rPr lang="en-US" sz="1200" b="1" i="1"/>
                                            <m:t>𝒚</m:t>
                                          </m:r>
                                          <m:r>
                                            <a:rPr lang="en-US" sz="1200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1200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200" b="1" i="1"/>
                                                <m:t>𝒚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1200" b="1" i="1"/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1" i="1"/>
                                <m:t>𝒏</m:t>
                              </m:r>
                            </m:den>
                          </m:f>
                        </m:e>
                      </m:rad>
                      <m:r>
                        <a:rPr lang="en-US" sz="1200" b="1" i="1"/>
                        <m:t>=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4" name="مستطيل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700820"/>
                <a:ext cx="2160240" cy="63799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مستطيل 4"/>
              <p:cNvSpPr/>
              <p:nvPr/>
            </p:nvSpPr>
            <p:spPr>
              <a:xfrm>
                <a:off x="251520" y="3799117"/>
                <a:ext cx="1524392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200" b="1" i="1">
                              <a:latin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sz="1200" b="1" i="1">
                              <a:latin typeface="Cambria Math"/>
                            </a:rPr>
                            <m:t>𝒙</m:t>
                          </m:r>
                        </m:sub>
                      </m:sSub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b="1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sz="1200" b="1" i="1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sz="12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2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  <m:r>
                                            <a:rPr lang="en-US" sz="1200" b="1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1200" b="1" i="1"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200" b="1" i="1">
                                                  <a:latin typeface="Cambria Math"/>
                                                </a:rPr>
                                                <m:t>𝒙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12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1" i="1">
                                  <a:latin typeface="Cambria Math"/>
                                </a:rPr>
                                <m:t>𝒏</m:t>
                              </m:r>
                            </m:den>
                          </m:f>
                        </m:e>
                      </m:rad>
                      <m:r>
                        <a:rPr lang="en-US" sz="12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5" name="مستطيل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799117"/>
                <a:ext cx="1524392" cy="63799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مستطيل 7"/>
              <p:cNvSpPr/>
              <p:nvPr/>
            </p:nvSpPr>
            <p:spPr>
              <a:xfrm>
                <a:off x="179512" y="4437112"/>
                <a:ext cx="6462464" cy="974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/>
                        <m:t>𝒓</m:t>
                      </m:r>
                      <m:r>
                        <a:rPr lang="en-US" b="1" i="1"/>
                        <m:t>=</m:t>
                      </m:r>
                      <m:f>
                        <m:fPr>
                          <m:ctrlPr>
                            <a:rPr lang="en-US" b="1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b="1" i="1"/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ctrlPr>
                                    <a:rPr lang="en-US" b="1" i="1"/>
                                  </m:ctrlPr>
                                </m:dPr>
                                <m:e>
                                  <m:r>
                                    <a:rPr lang="en-US" b="1" i="1"/>
                                    <m:t>𝒙</m:t>
                                  </m:r>
                                  <m:r>
                                    <a:rPr lang="en-US" b="1" i="1"/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1" i="1"/>
                                      </m:ctrlPr>
                                    </m:accPr>
                                    <m:e>
                                      <m:r>
                                        <a:rPr lang="en-US" b="1" i="1"/>
                                        <m:t>𝒙</m:t>
                                      </m:r>
                                    </m:e>
                                  </m:acc>
                                </m:e>
                              </m:d>
                              <m:d>
                                <m:dPr>
                                  <m:ctrlPr>
                                    <a:rPr lang="en-US" b="1" i="1"/>
                                  </m:ctrlPr>
                                </m:dPr>
                                <m:e>
                                  <m:r>
                                    <a:rPr lang="en-US" b="1" i="1"/>
                                    <m:t>𝒚</m:t>
                                  </m:r>
                                  <m:r>
                                    <a:rPr lang="en-US" b="1" i="1"/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1" i="1"/>
                                      </m:ctrlPr>
                                    </m:accPr>
                                    <m:e>
                                      <m:r>
                                        <a:rPr lang="en-US" b="1" i="1"/>
                                        <m:t>𝒚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/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b="1" i="1"/>
                                          </m:ctrlPr>
                                        </m:dPr>
                                        <m:e>
                                          <m:r>
                                            <a:rPr lang="en-US" b="1" i="1"/>
                                            <m:t>𝒙</m:t>
                                          </m:r>
                                          <m:r>
                                            <a:rPr lang="en-US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1" i="1"/>
                                                <m:t>𝒙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b="1" i="1"/>
                                          </m:ctrlPr>
                                        </m:dPr>
                                        <m:e>
                                          <m:r>
                                            <a:rPr lang="en-US" b="1" i="1"/>
                                            <m:t>𝒚</m:t>
                                          </m:r>
                                          <m:r>
                                            <a:rPr lang="en-US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1" i="1"/>
                                                <m:t>𝒚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b="1" i="1"/>
                        <m:t>=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8" name="مستطيل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437112"/>
                <a:ext cx="6462464" cy="97443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326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711448"/>
                  </p:ext>
                </p:extLst>
              </p:nvPr>
            </p:nvGraphicFramePr>
            <p:xfrm>
              <a:off x="323528" y="1124744"/>
              <a:ext cx="7992888" cy="210413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1584"/>
                    <a:gridCol w="511488"/>
                    <a:gridCol w="618048"/>
                    <a:gridCol w="969696"/>
                    <a:gridCol w="975024"/>
                    <a:gridCol w="1065600"/>
                    <a:gridCol w="1071816"/>
                    <a:gridCol w="1699632"/>
                  </a:tblGrid>
                  <a:tr h="29605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اسم الطالب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>
                                    <a:effectLst/>
                                  </a:rPr>
                                  <m:t>𝐱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>
                                    <a:effectLst/>
                                  </a:rPr>
                                  <m:t>𝐲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</a:rPr>
                                  <m:t>𝐱</m:t>
                                </m:r>
                                <m:r>
                                  <a:rPr lang="en-US" sz="18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1" i="1">
                                        <a:effectLst/>
                                      </a:rPr>
                                      <m:t>𝐱</m:t>
                                    </m:r>
                                  </m:e>
                                </m:acc>
                                <m:r>
                                  <a:rPr lang="en-US" sz="18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</a:rPr>
                                  <m:t>𝐲</m:t>
                                </m:r>
                                <m:r>
                                  <a:rPr lang="en-US" sz="18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1" i="1">
                                        <a:effectLst/>
                                      </a:rPr>
                                      <m:t>𝐲</m:t>
                                    </m:r>
                                  </m:e>
                                </m:acc>
                                <m:r>
                                  <a:rPr lang="en-US" sz="18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</a:rPr>
                                      <m:t>𝐱</m:t>
                                    </m:r>
                                    <m:r>
                                      <a:rPr lang="en-US" sz="18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8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</a:rPr>
                                          <m:t>𝐱</m:t>
                                        </m:r>
                                      </m:e>
                                    </m:acc>
                                    <m:r>
                                      <a:rPr lang="en-US" sz="18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</a:rPr>
                                      <m:t>𝐲</m:t>
                                    </m:r>
                                    <m:r>
                                      <a:rPr lang="en-US" sz="18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8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</a:rPr>
                                          <m:t>𝐲</m:t>
                                        </m:r>
                                      </m:e>
                                    </m:acc>
                                    <m:r>
                                      <a:rPr lang="en-US" sz="18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>
                                  <a:effectLst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</a:rPr>
                                <m:t>𝐱</m:t>
                              </m:r>
                              <m:r>
                                <a:rPr lang="en-US" sz="18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effectLst/>
                                    </a:rPr>
                                    <m:t>𝐱</m:t>
                                  </m:r>
                                </m:e>
                              </m:acc>
                              <m:r>
                                <a:rPr lang="en-US" sz="18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800" b="1" dirty="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>
                                  <a:effectLst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</a:rPr>
                                <m:t>𝐲</m:t>
                              </m:r>
                              <m:r>
                                <a:rPr lang="en-US" sz="18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effectLst/>
                                    </a:rPr>
                                    <m:t>𝐲</m:t>
                                  </m:r>
                                </m:e>
                              </m:acc>
                              <m:r>
                                <a:rPr lang="en-US" sz="18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8953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محمد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8953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فهد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8953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8953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خالد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8953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سعود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72513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 المجموع</a:t>
                          </a:r>
                          <a:r>
                            <a:rPr lang="en-US" sz="1800" b="1">
                              <a:effectLst/>
                            </a:rPr>
                            <a:t>∑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40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20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711448"/>
                  </p:ext>
                </p:extLst>
              </p:nvPr>
            </p:nvGraphicFramePr>
            <p:xfrm>
              <a:off x="323528" y="1124744"/>
              <a:ext cx="7992888" cy="210413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1584"/>
                    <a:gridCol w="511488"/>
                    <a:gridCol w="618048"/>
                    <a:gridCol w="969696"/>
                    <a:gridCol w="975024"/>
                    <a:gridCol w="1065600"/>
                    <a:gridCol w="1071816"/>
                    <a:gridCol w="1699632"/>
                  </a:tblGrid>
                  <a:tr h="32258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اسم الطالب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10714" t="-18868" r="-1251190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55882" t="-18868" r="-930392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28302" t="-18868" r="-496855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26250" t="-18868" r="-393750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91954" t="-18868" r="-262069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86364" t="-18868" r="-159091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69892" t="-18868" r="-358" b="-594340"/>
                          </a:stretch>
                        </a:blipFill>
                      </a:tcPr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محمد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فهد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خالد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سعود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 المجموع</a:t>
                          </a:r>
                          <a:r>
                            <a:rPr lang="en-US" sz="1800" b="1">
                              <a:effectLst/>
                            </a:rPr>
                            <a:t>∑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40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20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19671" y="44624"/>
            <a:ext cx="629084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الارتباط بين المتغيرين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و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(Y)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احسب معامل التحديد واشرح معناه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قدّر معادلة انحدار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على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[معادلة التنبؤ] 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y=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a+b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(x)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ارسم الشكل الانتشاري للعلاقة بين المتغيرين، مع رسم خط ميل الانحدار.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مستطيل 16"/>
              <p:cNvSpPr/>
              <p:nvPr/>
            </p:nvSpPr>
            <p:spPr>
              <a:xfrm>
                <a:off x="323528" y="3356992"/>
                <a:ext cx="2232248" cy="4493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200" b="1" i="1"/>
                          </m:ctrlPr>
                        </m:accPr>
                        <m:e>
                          <m:r>
                            <a:rPr lang="en-US" sz="1200" b="1" i="1"/>
                            <m:t>𝒙</m:t>
                          </m:r>
                        </m:e>
                      </m:acc>
                      <m:r>
                        <a:rPr lang="en-US" sz="1200" b="1" i="1"/>
                        <m:t>=</m:t>
                      </m:r>
                      <m:f>
                        <m:fPr>
                          <m:ctrlPr>
                            <a:rPr lang="en-US" sz="1200" b="1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sz="1200" b="1" i="1"/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200" b="1" i="1"/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sz="1200" b="1" i="1"/>
                            <m:t>𝒏</m:t>
                          </m:r>
                        </m:den>
                      </m:f>
                      <m:r>
                        <a:rPr lang="en-US" sz="1200" b="1" i="1"/>
                        <m:t>=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17" name="مستطيل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356992"/>
                <a:ext cx="2232248" cy="449354"/>
              </a:xfrm>
              <a:prstGeom prst="rect">
                <a:avLst/>
              </a:prstGeom>
              <a:blipFill rotWithShape="1">
                <a:blip r:embed="rId3"/>
                <a:stretch>
                  <a:fillRect t="-63014" b="-5890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مستطيل 17"/>
              <p:cNvSpPr/>
              <p:nvPr/>
            </p:nvSpPr>
            <p:spPr>
              <a:xfrm>
                <a:off x="4462816" y="3267678"/>
                <a:ext cx="901272" cy="4493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200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200" b="1" i="1">
                              <a:latin typeface="Cambria Math"/>
                            </a:rPr>
                            <m:t>𝒚</m:t>
                          </m:r>
                        </m:e>
                      </m:acc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b="1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sz="1200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200" b="1" i="1">
                                  <a:latin typeface="Cambria Math"/>
                                </a:rPr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sz="1200" b="1" i="1">
                              <a:latin typeface="Cambria Math"/>
                            </a:rPr>
                            <m:t>𝒏</m:t>
                          </m:r>
                        </m:den>
                      </m:f>
                      <m:r>
                        <a:rPr lang="en-US" sz="12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1200" dirty="0"/>
              </a:p>
            </p:txBody>
          </p:sp>
        </mc:Choice>
        <mc:Fallback>
          <p:sp>
            <p:nvSpPr>
              <p:cNvPr id="18" name="مستطيل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816" y="3267678"/>
                <a:ext cx="901272" cy="449354"/>
              </a:xfrm>
              <a:prstGeom prst="rect">
                <a:avLst/>
              </a:prstGeom>
              <a:blipFill rotWithShape="1">
                <a:blip r:embed="rId4"/>
                <a:stretch>
                  <a:fillRect t="-62162" r="-19595" b="-5675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مستطيل 18"/>
              <p:cNvSpPr/>
              <p:nvPr/>
            </p:nvSpPr>
            <p:spPr>
              <a:xfrm>
                <a:off x="4499992" y="3700820"/>
                <a:ext cx="2160240" cy="637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/>
                          </m:ctrlPr>
                        </m:sSubPr>
                        <m:e>
                          <m:r>
                            <a:rPr lang="en-US" sz="1200" b="1" i="1"/>
                            <m:t>𝑺</m:t>
                          </m:r>
                        </m:e>
                        <m:sub>
                          <m:r>
                            <a:rPr lang="en-US" sz="1200" b="1" i="1"/>
                            <m:t>𝒚</m:t>
                          </m:r>
                        </m:sub>
                      </m:sSub>
                      <m:r>
                        <a:rPr lang="en-US" sz="1200" b="1" i="1"/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/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b="1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sz="1200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sz="1200" b="1" i="1"/>
                                          </m:ctrlPr>
                                        </m:dPr>
                                        <m:e>
                                          <m:r>
                                            <a:rPr lang="en-US" sz="1200" b="1" i="1"/>
                                            <m:t>𝒚</m:t>
                                          </m:r>
                                          <m:r>
                                            <a:rPr lang="en-US" sz="1200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1200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200" b="1" i="1"/>
                                                <m:t>𝒚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1200" b="1" i="1"/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1" i="1"/>
                                <m:t>𝒏</m:t>
                              </m:r>
                            </m:den>
                          </m:f>
                        </m:e>
                      </m:rad>
                      <m:r>
                        <a:rPr lang="en-US" sz="1200" b="1" i="1"/>
                        <m:t>=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19" name="مستطيل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700820"/>
                <a:ext cx="2160240" cy="63799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مستطيل 19"/>
              <p:cNvSpPr/>
              <p:nvPr/>
            </p:nvSpPr>
            <p:spPr>
              <a:xfrm>
                <a:off x="251520" y="3799117"/>
                <a:ext cx="1524392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200" b="1" i="1">
                              <a:latin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sz="1200" b="1" i="1">
                              <a:latin typeface="Cambria Math"/>
                            </a:rPr>
                            <m:t>𝒙</m:t>
                          </m:r>
                        </m:sub>
                      </m:sSub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b="1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sz="1200" b="1" i="1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sz="12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2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  <m:r>
                                            <a:rPr lang="en-US" sz="1200" b="1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1200" b="1" i="1"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200" b="1" i="1">
                                                  <a:latin typeface="Cambria Math"/>
                                                </a:rPr>
                                                <m:t>𝒙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12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1" i="1">
                                  <a:latin typeface="Cambria Math"/>
                                </a:rPr>
                                <m:t>𝒏</m:t>
                              </m:r>
                            </m:den>
                          </m:f>
                        </m:e>
                      </m:rad>
                      <m:r>
                        <a:rPr lang="en-US" sz="12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20" name="مستطيل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799117"/>
                <a:ext cx="1524392" cy="63799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مستطيل 20"/>
              <p:cNvSpPr/>
              <p:nvPr/>
            </p:nvSpPr>
            <p:spPr>
              <a:xfrm>
                <a:off x="179512" y="4437112"/>
                <a:ext cx="6462464" cy="974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/>
                        <m:t>𝒓</m:t>
                      </m:r>
                      <m:r>
                        <a:rPr lang="en-US" b="1" i="1"/>
                        <m:t>=</m:t>
                      </m:r>
                      <m:f>
                        <m:fPr>
                          <m:ctrlPr>
                            <a:rPr lang="en-US" b="1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b="1" i="1"/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ctrlPr>
                                    <a:rPr lang="en-US" b="1" i="1"/>
                                  </m:ctrlPr>
                                </m:dPr>
                                <m:e>
                                  <m:r>
                                    <a:rPr lang="en-US" b="1" i="1"/>
                                    <m:t>𝒙</m:t>
                                  </m:r>
                                  <m:r>
                                    <a:rPr lang="en-US" b="1" i="1"/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1" i="1"/>
                                      </m:ctrlPr>
                                    </m:accPr>
                                    <m:e>
                                      <m:r>
                                        <a:rPr lang="en-US" b="1" i="1"/>
                                        <m:t>𝒙</m:t>
                                      </m:r>
                                    </m:e>
                                  </m:acc>
                                </m:e>
                              </m:d>
                              <m:d>
                                <m:dPr>
                                  <m:ctrlPr>
                                    <a:rPr lang="en-US" b="1" i="1"/>
                                  </m:ctrlPr>
                                </m:dPr>
                                <m:e>
                                  <m:r>
                                    <a:rPr lang="en-US" b="1" i="1"/>
                                    <m:t>𝒚</m:t>
                                  </m:r>
                                  <m:r>
                                    <a:rPr lang="en-US" b="1" i="1"/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1" i="1"/>
                                      </m:ctrlPr>
                                    </m:accPr>
                                    <m:e>
                                      <m:r>
                                        <a:rPr lang="en-US" b="1" i="1"/>
                                        <m:t>𝒚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/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b="1" i="1"/>
                                          </m:ctrlPr>
                                        </m:dPr>
                                        <m:e>
                                          <m:r>
                                            <a:rPr lang="en-US" b="1" i="1"/>
                                            <m:t>𝒙</m:t>
                                          </m:r>
                                          <m:r>
                                            <a:rPr lang="en-US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1" i="1"/>
                                                <m:t>𝒙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b="1" i="1"/>
                                          </m:ctrlPr>
                                        </m:dPr>
                                        <m:e>
                                          <m:r>
                                            <a:rPr lang="en-US" b="1" i="1"/>
                                            <m:t>𝒚</m:t>
                                          </m:r>
                                          <m:r>
                                            <a:rPr lang="en-US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1" i="1"/>
                                                <m:t>𝒚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b="1" i="1"/>
                        <m:t>=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21" name="مستطيل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437112"/>
                <a:ext cx="6462464" cy="97443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037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9340019"/>
                  </p:ext>
                </p:extLst>
              </p:nvPr>
            </p:nvGraphicFramePr>
            <p:xfrm>
              <a:off x="323528" y="1124744"/>
              <a:ext cx="7992888" cy="210413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1584"/>
                    <a:gridCol w="511488"/>
                    <a:gridCol w="618048"/>
                    <a:gridCol w="969696"/>
                    <a:gridCol w="975024"/>
                    <a:gridCol w="1065600"/>
                    <a:gridCol w="1071816"/>
                    <a:gridCol w="1699632"/>
                  </a:tblGrid>
                  <a:tr h="25164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اسم الطالب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>
                                    <a:effectLst/>
                                  </a:rPr>
                                  <m:t>𝐱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>
                                    <a:effectLst/>
                                  </a:rPr>
                                  <m:t>𝐲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</a:rPr>
                                  <m:t>𝐱</m:t>
                                </m:r>
                                <m:r>
                                  <a:rPr lang="en-US" sz="18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1" i="1">
                                        <a:effectLst/>
                                      </a:rPr>
                                      <m:t>𝐱</m:t>
                                    </m:r>
                                  </m:e>
                                </m:acc>
                                <m:r>
                                  <a:rPr lang="en-US" sz="18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</a:rPr>
                                  <m:t>𝐲</m:t>
                                </m:r>
                                <m:r>
                                  <a:rPr lang="en-US" sz="18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1" i="1">
                                        <a:effectLst/>
                                      </a:rPr>
                                      <m:t>𝐲</m:t>
                                    </m:r>
                                  </m:e>
                                </m:acc>
                                <m:r>
                                  <a:rPr lang="en-US" sz="18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</a:rPr>
                                      <m:t>𝐱</m:t>
                                    </m:r>
                                    <m:r>
                                      <a:rPr lang="en-US" sz="18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8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</a:rPr>
                                          <m:t>𝐱</m:t>
                                        </m:r>
                                      </m:e>
                                    </m:acc>
                                    <m:r>
                                      <a:rPr lang="en-US" sz="18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</a:rPr>
                                      <m:t>𝐲</m:t>
                                    </m:r>
                                    <m:r>
                                      <a:rPr lang="en-US" sz="18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8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</a:rPr>
                                          <m:t>𝐲</m:t>
                                        </m:r>
                                      </m:e>
                                    </m:acc>
                                    <m:r>
                                      <a:rPr lang="en-US" sz="18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>
                                  <a:effectLst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</a:rPr>
                                <m:t>𝐱</m:t>
                              </m:r>
                              <m:r>
                                <a:rPr lang="en-US" sz="18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effectLst/>
                                    </a:rPr>
                                    <m:t>𝐱</m:t>
                                  </m:r>
                                </m:e>
                              </m:acc>
                              <m:r>
                                <a:rPr lang="en-US" sz="18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800" b="1" dirty="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>
                                  <a:effectLst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</a:rPr>
                                <m:t>𝐲</m:t>
                              </m:r>
                              <m:r>
                                <a:rPr lang="en-US" sz="18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effectLst/>
                                    </a:rPr>
                                    <m:t>𝐲</m:t>
                                  </m:r>
                                </m:e>
                              </m:acc>
                              <m:r>
                                <a:rPr lang="en-US" sz="18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4609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محمد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4609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فهد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4609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4609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خالد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4609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سعود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46092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 المجموع</a:t>
                          </a:r>
                          <a:r>
                            <a:rPr lang="en-US" sz="1800" b="1">
                              <a:effectLst/>
                            </a:rPr>
                            <a:t>∑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40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20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9340019"/>
                  </p:ext>
                </p:extLst>
              </p:nvPr>
            </p:nvGraphicFramePr>
            <p:xfrm>
              <a:off x="323528" y="1124744"/>
              <a:ext cx="7992888" cy="210413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1584"/>
                    <a:gridCol w="511488"/>
                    <a:gridCol w="618048"/>
                    <a:gridCol w="969696"/>
                    <a:gridCol w="975024"/>
                    <a:gridCol w="1065600"/>
                    <a:gridCol w="1071816"/>
                    <a:gridCol w="1699632"/>
                  </a:tblGrid>
                  <a:tr h="32258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اسم الطالب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10714" t="-18868" r="-1251190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55882" t="-18868" r="-930392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28302" t="-18868" r="-496855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26250" t="-18868" r="-393750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91954" t="-18868" r="-262069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86364" t="-18868" r="-159091" b="-59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69892" t="-18868" r="-358" b="-594340"/>
                          </a:stretch>
                        </a:blipFill>
                      </a:tcPr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محمد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فهد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خالد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سعود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9692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 المجموع</a:t>
                          </a:r>
                          <a:r>
                            <a:rPr lang="en-US" sz="1800" b="1">
                              <a:effectLst/>
                            </a:rPr>
                            <a:t>∑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40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20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19671" y="44624"/>
            <a:ext cx="629084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الارتباط بين المتغيرين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و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(Y)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احسب معامل التحديد واشرح معناه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قدّر معادلة انحدار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على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[معادلة التنبؤ] 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y=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a+b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(x)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ارسم الشكل الانتشاري للعلاقة بين المتغيرين، مع رسم خط ميل الانحدار.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مستطيل 5"/>
              <p:cNvSpPr/>
              <p:nvPr/>
            </p:nvSpPr>
            <p:spPr>
              <a:xfrm>
                <a:off x="-108520" y="3356992"/>
                <a:ext cx="2232248" cy="4493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200" b="1" i="1"/>
                          </m:ctrlPr>
                        </m:accPr>
                        <m:e>
                          <m:r>
                            <a:rPr lang="en-US" sz="1200" b="1" i="1"/>
                            <m:t>𝒙</m:t>
                          </m:r>
                        </m:e>
                      </m:acc>
                      <m:r>
                        <a:rPr lang="en-US" sz="1200" b="1" i="1"/>
                        <m:t>=</m:t>
                      </m:r>
                      <m:f>
                        <m:fPr>
                          <m:ctrlPr>
                            <a:rPr lang="en-US" sz="1200" b="1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sz="1200" b="1" i="1"/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200" b="1" i="1"/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sz="1200" b="1" i="1"/>
                            <m:t>𝒏</m:t>
                          </m:r>
                        </m:den>
                      </m:f>
                      <m:r>
                        <a:rPr lang="en-US" sz="1200" b="1" i="1"/>
                        <m:t>=</m:t>
                      </m:r>
                      <m:f>
                        <m:fPr>
                          <m:ctrlPr>
                            <a:rPr lang="en-US" sz="1200" b="1" i="1"/>
                          </m:ctrlPr>
                        </m:fPr>
                        <m:num>
                          <m:r>
                            <a:rPr lang="en-US" sz="1200" b="1" i="1"/>
                            <m:t>𝟏𝟓</m:t>
                          </m:r>
                        </m:num>
                        <m:den>
                          <m:r>
                            <a:rPr lang="en-US" sz="1200" b="1" i="1"/>
                            <m:t>𝟓</m:t>
                          </m:r>
                        </m:den>
                      </m:f>
                      <m:r>
                        <a:rPr lang="en-US" sz="1200" b="1" i="1"/>
                        <m:t>=</m:t>
                      </m:r>
                      <m:r>
                        <a:rPr lang="en-US" sz="1200" b="1" i="1"/>
                        <m:t>𝟑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6" name="مستطيل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520" y="3356992"/>
                <a:ext cx="2232248" cy="449354"/>
              </a:xfrm>
              <a:prstGeom prst="rect">
                <a:avLst/>
              </a:prstGeom>
              <a:blipFill rotWithShape="1">
                <a:blip r:embed="rId3"/>
                <a:stretch>
                  <a:fillRect t="-63014" b="-5890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مستطيل 6"/>
              <p:cNvSpPr/>
              <p:nvPr/>
            </p:nvSpPr>
            <p:spPr>
              <a:xfrm>
                <a:off x="4421440" y="3267678"/>
                <a:ext cx="1419106" cy="4493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200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200" b="1" i="1">
                              <a:latin typeface="Cambria Math"/>
                            </a:rPr>
                            <m:t>𝒚</m:t>
                          </m:r>
                        </m:e>
                      </m:acc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b="1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sz="1200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200" b="1" i="1">
                                  <a:latin typeface="Cambria Math"/>
                                </a:rPr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sz="1200" b="1" i="1">
                              <a:latin typeface="Cambria Math"/>
                            </a:rPr>
                            <m:t>𝒏</m:t>
                          </m:r>
                        </m:den>
                      </m:f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200" b="1" i="1">
                              <a:latin typeface="Cambria Math"/>
                            </a:rPr>
                            <m:t>𝟑𝟎</m:t>
                          </m:r>
                        </m:num>
                        <m:den>
                          <m:r>
                            <a:rPr lang="en-US" sz="1200" b="1" i="1">
                              <a:latin typeface="Cambria Math"/>
                            </a:rPr>
                            <m:t>𝟓</m:t>
                          </m:r>
                        </m:den>
                      </m:f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r>
                        <a:rPr lang="en-US" sz="1200" b="1" i="1">
                          <a:latin typeface="Cambria Math"/>
                        </a:rPr>
                        <m:t>𝟔</m:t>
                      </m:r>
                    </m:oMath>
                  </m:oMathPara>
                </a14:m>
                <a:endParaRPr lang="ar-SA" sz="1200" dirty="0"/>
              </a:p>
            </p:txBody>
          </p:sp>
        </mc:Choice>
        <mc:Fallback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440" y="3267678"/>
                <a:ext cx="1419106" cy="449354"/>
              </a:xfrm>
              <a:prstGeom prst="rect">
                <a:avLst/>
              </a:prstGeom>
              <a:blipFill rotWithShape="1">
                <a:blip r:embed="rId4"/>
                <a:stretch>
                  <a:fillRect t="-62162" b="-5675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مستطيل 3"/>
              <p:cNvSpPr/>
              <p:nvPr/>
            </p:nvSpPr>
            <p:spPr>
              <a:xfrm>
                <a:off x="3491880" y="3700820"/>
                <a:ext cx="4572000" cy="66428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/>
                          </m:ctrlPr>
                        </m:sSubPr>
                        <m:e>
                          <m:r>
                            <a:rPr lang="en-US" sz="1200" b="1" i="1"/>
                            <m:t>𝑺</m:t>
                          </m:r>
                        </m:e>
                        <m:sub>
                          <m:r>
                            <a:rPr lang="en-US" sz="1200" b="1" i="1"/>
                            <m:t>𝒚</m:t>
                          </m:r>
                        </m:sub>
                      </m:sSub>
                      <m:r>
                        <a:rPr lang="en-US" sz="1200" b="1" i="1"/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/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b="1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sz="1200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sz="1200" b="1" i="1"/>
                                          </m:ctrlPr>
                                        </m:dPr>
                                        <m:e>
                                          <m:r>
                                            <a:rPr lang="en-US" sz="1200" b="1" i="1"/>
                                            <m:t>𝒚</m:t>
                                          </m:r>
                                          <m:r>
                                            <a:rPr lang="en-US" sz="1200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1200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200" b="1" i="1"/>
                                                <m:t>𝒚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1200" b="1" i="1"/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1" i="1"/>
                                <m:t>𝒏</m:t>
                              </m:r>
                            </m:den>
                          </m:f>
                        </m:e>
                      </m:rad>
                      <m:r>
                        <a:rPr lang="en-US" sz="1200" b="1" i="1"/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/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b="1" i="1"/>
                              </m:ctrlPr>
                            </m:fPr>
                            <m:num>
                              <m:r>
                                <a:rPr lang="en-US" sz="1200" b="1" i="1"/>
                                <m:t>𝟒𝟎</m:t>
                              </m:r>
                            </m:num>
                            <m:den>
                              <m:r>
                                <a:rPr lang="en-US" sz="1200" b="1" i="1"/>
                                <m:t>𝟓</m:t>
                              </m:r>
                            </m:den>
                          </m:f>
                        </m:e>
                      </m:rad>
                      <m:r>
                        <a:rPr lang="en-US" sz="1200" b="1" i="1"/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/>
                          </m:ctrlPr>
                        </m:radPr>
                        <m:deg/>
                        <m:e>
                          <m:r>
                            <a:rPr lang="en-US" sz="1200" b="1" i="1"/>
                            <m:t>𝟖</m:t>
                          </m:r>
                        </m:e>
                      </m:rad>
                      <m:r>
                        <a:rPr lang="en-US" sz="1200" b="1" i="1"/>
                        <m:t>=</m:t>
                      </m:r>
                      <m:r>
                        <a:rPr lang="en-US" sz="1200" b="1" i="1"/>
                        <m:t>𝟐</m:t>
                      </m:r>
                      <m:r>
                        <a:rPr lang="en-US" sz="1200" b="1" i="1"/>
                        <m:t>.</m:t>
                      </m:r>
                      <m:r>
                        <a:rPr lang="en-US" sz="1200" b="1" i="1"/>
                        <m:t>𝟖𝟐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4" name="مستطيل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700820"/>
                <a:ext cx="4572000" cy="66428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مستطيل 4"/>
              <p:cNvSpPr/>
              <p:nvPr/>
            </p:nvSpPr>
            <p:spPr>
              <a:xfrm>
                <a:off x="251520" y="3772828"/>
                <a:ext cx="2793714" cy="6642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200" b="1" i="1">
                              <a:latin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sz="1200" b="1" i="1">
                              <a:latin typeface="Cambria Math"/>
                            </a:rPr>
                            <m:t>𝒙</m:t>
                          </m:r>
                        </m:sub>
                      </m:sSub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b="1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sz="1200" b="1" i="1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sz="12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2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  <m:r>
                                            <a:rPr lang="en-US" sz="1200" b="1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1200" b="1" i="1"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200" b="1" i="1">
                                                  <a:latin typeface="Cambria Math"/>
                                                </a:rPr>
                                                <m:t>𝒙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12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1" i="1">
                                  <a:latin typeface="Cambria Math"/>
                                </a:rPr>
                                <m:t>𝒏</m:t>
                              </m:r>
                            </m:den>
                          </m:f>
                        </m:e>
                      </m:rad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b="1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200" b="1" i="1">
                                  <a:latin typeface="Cambria Math"/>
                                </a:rPr>
                                <m:t>𝟏𝟎</m:t>
                              </m:r>
                            </m:num>
                            <m:den>
                              <m:r>
                                <a:rPr lang="en-US" sz="1200" b="1" i="1">
                                  <a:latin typeface="Cambria Math"/>
                                </a:rPr>
                                <m:t>𝟓</m:t>
                              </m:r>
                            </m:den>
                          </m:f>
                        </m:e>
                      </m:rad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200" b="1" i="1">
                              <a:latin typeface="Cambria Math"/>
                            </a:rPr>
                            <m:t>𝟐</m:t>
                          </m:r>
                        </m:e>
                      </m:rad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r>
                        <a:rPr lang="en-US" sz="1200" b="1" i="1">
                          <a:latin typeface="Cambria Math"/>
                        </a:rPr>
                        <m:t>𝟏</m:t>
                      </m:r>
                      <m:r>
                        <a:rPr lang="en-US" sz="1200" b="1" i="1">
                          <a:latin typeface="Cambria Math"/>
                        </a:rPr>
                        <m:t>.</m:t>
                      </m:r>
                      <m:r>
                        <a:rPr lang="en-US" sz="1200" b="1" i="1">
                          <a:latin typeface="Cambria Math"/>
                        </a:rPr>
                        <m:t>𝟒𝟏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5" name="مستطيل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772828"/>
                <a:ext cx="2793714" cy="66428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مستطيل 7"/>
              <p:cNvSpPr/>
              <p:nvPr/>
            </p:nvSpPr>
            <p:spPr>
              <a:xfrm>
                <a:off x="35496" y="4437112"/>
                <a:ext cx="6462464" cy="974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/>
                        <m:t>𝒓</m:t>
                      </m:r>
                      <m:r>
                        <a:rPr lang="en-US" b="1" i="1"/>
                        <m:t>=</m:t>
                      </m:r>
                      <m:f>
                        <m:fPr>
                          <m:ctrlPr>
                            <a:rPr lang="en-US" b="1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b="1" i="1"/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ctrlPr>
                                    <a:rPr lang="en-US" b="1" i="1"/>
                                  </m:ctrlPr>
                                </m:dPr>
                                <m:e>
                                  <m:r>
                                    <a:rPr lang="en-US" b="1" i="1"/>
                                    <m:t>𝒙</m:t>
                                  </m:r>
                                  <m:r>
                                    <a:rPr lang="en-US" b="1" i="1"/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1" i="1"/>
                                      </m:ctrlPr>
                                    </m:accPr>
                                    <m:e>
                                      <m:r>
                                        <a:rPr lang="en-US" b="1" i="1"/>
                                        <m:t>𝒙</m:t>
                                      </m:r>
                                    </m:e>
                                  </m:acc>
                                </m:e>
                              </m:d>
                              <m:d>
                                <m:dPr>
                                  <m:ctrlPr>
                                    <a:rPr lang="en-US" b="1" i="1"/>
                                  </m:ctrlPr>
                                </m:dPr>
                                <m:e>
                                  <m:r>
                                    <a:rPr lang="en-US" b="1" i="1"/>
                                    <m:t>𝒚</m:t>
                                  </m:r>
                                  <m:r>
                                    <a:rPr lang="en-US" b="1" i="1"/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1" i="1"/>
                                      </m:ctrlPr>
                                    </m:accPr>
                                    <m:e>
                                      <m:r>
                                        <a:rPr lang="en-US" b="1" i="1"/>
                                        <m:t>𝒚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/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b="1" i="1"/>
                                          </m:ctrlPr>
                                        </m:dPr>
                                        <m:e>
                                          <m:r>
                                            <a:rPr lang="en-US" b="1" i="1"/>
                                            <m:t>𝒙</m:t>
                                          </m:r>
                                          <m:r>
                                            <a:rPr lang="en-US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1" i="1"/>
                                                <m:t>𝒙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b="1" i="1"/>
                                          </m:ctrlPr>
                                        </m:dPr>
                                        <m:e>
                                          <m:r>
                                            <a:rPr lang="en-US" b="1" i="1"/>
                                            <m:t>𝒚</m:t>
                                          </m:r>
                                          <m:r>
                                            <a:rPr lang="en-US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1" i="1"/>
                                                <m:t>𝒚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b="1" i="1"/>
                        <m:t>=</m:t>
                      </m:r>
                      <m:f>
                        <m:fPr>
                          <m:ctrlPr>
                            <a:rPr lang="en-US" b="1" i="1"/>
                          </m:ctrlPr>
                        </m:fPr>
                        <m:num>
                          <m:r>
                            <a:rPr lang="en-US" i="1"/>
                            <m:t>20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/>
                              </m:ctrlPr>
                            </m:radPr>
                            <m:deg/>
                            <m:e>
                              <m:r>
                                <a:rPr lang="en-US" i="1"/>
                                <m:t>10</m:t>
                              </m:r>
                              <m:r>
                                <a:rPr lang="en-US" b="1" i="1"/>
                                <m:t>×</m:t>
                              </m:r>
                              <m:r>
                                <a:rPr lang="en-US" i="1"/>
                                <m:t>40</m:t>
                              </m:r>
                            </m:e>
                          </m:rad>
                        </m:den>
                      </m:f>
                      <m:r>
                        <a:rPr lang="en-US" b="1" i="1"/>
                        <m:t>=</m:t>
                      </m:r>
                      <m:f>
                        <m:fPr>
                          <m:ctrlPr>
                            <a:rPr lang="en-US" b="1" i="1"/>
                          </m:ctrlPr>
                        </m:fPr>
                        <m:num>
                          <m:r>
                            <a:rPr lang="en-US" i="1"/>
                            <m:t>20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/>
                              </m:ctrlPr>
                            </m:radPr>
                            <m:deg/>
                            <m:e>
                              <m:r>
                                <a:rPr lang="en-US" i="1"/>
                                <m:t>40</m:t>
                              </m:r>
                            </m:e>
                          </m:rad>
                        </m:den>
                      </m:f>
                      <m:r>
                        <a:rPr lang="en-US" b="1" i="1"/>
                        <m:t>=</m:t>
                      </m:r>
                      <m:f>
                        <m:fPr>
                          <m:ctrlPr>
                            <a:rPr lang="en-US" b="1" i="1"/>
                          </m:ctrlPr>
                        </m:fPr>
                        <m:num>
                          <m:r>
                            <a:rPr lang="en-US" i="1"/>
                            <m:t>20</m:t>
                          </m:r>
                        </m:num>
                        <m:den>
                          <m:r>
                            <a:rPr lang="en-US" i="1"/>
                            <m:t>20</m:t>
                          </m:r>
                        </m:den>
                      </m:f>
                      <m:r>
                        <a:rPr lang="en-US" b="1" i="1"/>
                        <m:t>=</m:t>
                      </m:r>
                      <m:r>
                        <a:rPr lang="en-US" b="1" i="1"/>
                        <m:t>𝟏</m:t>
                      </m:r>
                      <m:r>
                        <a:rPr lang="en-US" b="1" i="1"/>
                        <m:t>.</m:t>
                      </m:r>
                      <m:r>
                        <a:rPr lang="en-US" b="1" i="1"/>
                        <m:t>𝟎𝟎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8" name="مستطيل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4437112"/>
                <a:ext cx="6462464" cy="97443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مستطيل 8"/>
              <p:cNvSpPr/>
              <p:nvPr/>
            </p:nvSpPr>
            <p:spPr>
              <a:xfrm>
                <a:off x="179512" y="5512753"/>
                <a:ext cx="8793596" cy="652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ar-SA" b="1" dirty="0"/>
                  <a:t>التعليق</a:t>
                </a:r>
                <a:r>
                  <a:rPr lang="ar-SA" dirty="0"/>
                  <a:t> : توجد علافة ارتباط تامة بين عدد ساعات المذاكرة والدرجة التي يحصل عليها الطالب</a:t>
                </a:r>
                <a:endParaRPr lang="en-US" dirty="0"/>
              </a:p>
              <a:p>
                <a:pPr lvl="0"/>
                <a:r>
                  <a:rPr lang="ar-SA" b="1" dirty="0"/>
                  <a:t>معامل التحديد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/>
                        </m:ctrlPr>
                      </m:sSupPr>
                      <m:e>
                        <m:r>
                          <a:rPr lang="en-US" b="1" i="1"/>
                          <m:t>𝒓</m:t>
                        </m:r>
                      </m:e>
                      <m:sup>
                        <m:r>
                          <a:rPr lang="en-US" b="1" i="1"/>
                          <m:t>𝟐</m:t>
                        </m:r>
                      </m:sup>
                    </m:sSup>
                  </m:oMath>
                </a14:m>
                <a:r>
                  <a:rPr lang="en-US" b="1" dirty="0"/>
                  <a:t> </a:t>
                </a:r>
                <a:r>
                  <a:rPr lang="ar-SA" b="1" dirty="0" smtClean="0"/>
                  <a:t>  يساوي </a:t>
                </a:r>
                <a:r>
                  <a:rPr lang="en-US" b="1" dirty="0" smtClean="0"/>
                  <a:t>  1.00 </a:t>
                </a:r>
                <a:r>
                  <a:rPr lang="ar-SA" dirty="0"/>
                  <a:t>أي أن المتغير (</a:t>
                </a:r>
                <a:r>
                  <a:rPr lang="en-US" dirty="0"/>
                  <a:t>x</a:t>
                </a:r>
                <a:r>
                  <a:rPr lang="ar-SA" dirty="0"/>
                  <a:t>) يفسر التغيرات التي يحدث في المتغير(</a:t>
                </a:r>
                <a:r>
                  <a:rPr lang="en-US" dirty="0"/>
                  <a:t>y</a:t>
                </a:r>
                <a:r>
                  <a:rPr lang="ar-SA" dirty="0"/>
                  <a:t>) بنسبة 100%</a:t>
                </a:r>
                <a:endParaRPr lang="en-US" dirty="0"/>
              </a:p>
            </p:txBody>
          </p:sp>
        </mc:Choice>
        <mc:Fallback>
          <p:sp>
            <p:nvSpPr>
              <p:cNvPr id="9" name="مستطيل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512753"/>
                <a:ext cx="8793596" cy="652551"/>
              </a:xfrm>
              <a:prstGeom prst="rect">
                <a:avLst/>
              </a:prstGeom>
              <a:blipFill rotWithShape="1">
                <a:blip r:embed="rId8"/>
                <a:stretch>
                  <a:fillRect t="-5607" r="-554" b="-1401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023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9364158"/>
                  </p:ext>
                </p:extLst>
              </p:nvPr>
            </p:nvGraphicFramePr>
            <p:xfrm>
              <a:off x="323528" y="1124744"/>
              <a:ext cx="7992888" cy="221538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1584"/>
                    <a:gridCol w="511488"/>
                    <a:gridCol w="618048"/>
                    <a:gridCol w="969696"/>
                    <a:gridCol w="975024"/>
                    <a:gridCol w="1065600"/>
                    <a:gridCol w="1071816"/>
                    <a:gridCol w="1699632"/>
                  </a:tblGrid>
                  <a:tr h="28159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اسم الطالب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>
                                    <a:effectLst/>
                                  </a:rPr>
                                  <m:t>𝐱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>
                                    <a:effectLst/>
                                  </a:rPr>
                                  <m:t>𝐲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</a:rPr>
                                  <m:t>𝐱</m:t>
                                </m:r>
                                <m:r>
                                  <a:rPr lang="en-US" sz="18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1" i="1">
                                        <a:effectLst/>
                                      </a:rPr>
                                      <m:t>𝐱</m:t>
                                    </m:r>
                                  </m:e>
                                </m:acc>
                                <m:r>
                                  <a:rPr lang="en-US" sz="18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</a:rPr>
                                  <m:t>𝐲</m:t>
                                </m:r>
                                <m:r>
                                  <a:rPr lang="en-US" sz="18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1" i="1">
                                        <a:effectLst/>
                                      </a:rPr>
                                      <m:t>𝐲</m:t>
                                    </m:r>
                                  </m:e>
                                </m:acc>
                                <m:r>
                                  <a:rPr lang="en-US" sz="18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</a:rPr>
                                      <m:t>𝐱</m:t>
                                    </m:r>
                                    <m:r>
                                      <a:rPr lang="en-US" sz="18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8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</a:rPr>
                                          <m:t>𝐱</m:t>
                                        </m:r>
                                      </m:e>
                                    </m:acc>
                                    <m:r>
                                      <a:rPr lang="en-US" sz="18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</a:rPr>
                                      <m:t>𝐲</m:t>
                                    </m:r>
                                    <m:r>
                                      <a:rPr lang="en-US" sz="18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8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</a:rPr>
                                          <m:t>𝐲</m:t>
                                        </m:r>
                                      </m:e>
                                    </m:acc>
                                    <m:r>
                                      <a:rPr lang="en-US" sz="18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>
                                  <a:effectLst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</a:rPr>
                                <m:t>𝐱</m:t>
                              </m:r>
                              <m:r>
                                <a:rPr lang="en-US" sz="18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effectLst/>
                                    </a:rPr>
                                    <m:t>𝐱</m:t>
                                  </m:r>
                                </m:e>
                              </m:acc>
                              <m:r>
                                <a:rPr lang="en-US" sz="18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800" b="1" dirty="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>
                                  <a:effectLst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</a:rPr>
                                <m:t>𝐲</m:t>
                              </m:r>
                              <m:r>
                                <a:rPr lang="en-US" sz="18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effectLst/>
                                    </a:rPr>
                                    <m:t>𝐲</m:t>
                                  </m:r>
                                </m:e>
                              </m:acc>
                              <m:r>
                                <a:rPr lang="en-US" sz="18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محمد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فهد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خالد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سعود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 المجموع</a:t>
                          </a:r>
                          <a:r>
                            <a:rPr lang="en-US" sz="1800" b="1">
                              <a:effectLst/>
                            </a:rPr>
                            <a:t>∑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20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9364158"/>
                  </p:ext>
                </p:extLst>
              </p:nvPr>
            </p:nvGraphicFramePr>
            <p:xfrm>
              <a:off x="323528" y="1124744"/>
              <a:ext cx="7992888" cy="221538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1584"/>
                    <a:gridCol w="511488"/>
                    <a:gridCol w="618048"/>
                    <a:gridCol w="969696"/>
                    <a:gridCol w="975024"/>
                    <a:gridCol w="1065600"/>
                    <a:gridCol w="1071816"/>
                    <a:gridCol w="1699632"/>
                  </a:tblGrid>
                  <a:tr h="32258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اسم الطالب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10714" t="-18868" r="-1251190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55882" t="-18868" r="-930392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28302" t="-18868" r="-496855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26250" t="-18868" r="-393750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91954" t="-18868" r="-262069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86364" t="-18868" r="-159091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69892" t="-18868" r="-358" b="-624528"/>
                          </a:stretch>
                        </a:blipFill>
                      </a:tcPr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محمد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فهد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خالد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سعود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 المجموع</a:t>
                          </a:r>
                          <a:r>
                            <a:rPr lang="en-US" sz="1800" b="1">
                              <a:effectLst/>
                            </a:rPr>
                            <a:t>∑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20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19671" y="44624"/>
            <a:ext cx="629084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الارتباط بين المتغيرين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و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(Y)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احسب معامل التحديد واشرح معناه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قدّر معادلة انحدار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على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[معادلة التنبؤ] 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y=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a+b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(x)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ارسم الشكل الانتشاري للعلاقة بين المتغيرين، مع رسم خط ميل الانحدار.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مستطيل 5"/>
              <p:cNvSpPr/>
              <p:nvPr/>
            </p:nvSpPr>
            <p:spPr>
              <a:xfrm>
                <a:off x="323528" y="3506261"/>
                <a:ext cx="111612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1" i="1"/>
                          </m:ctrlPr>
                        </m:accPr>
                        <m:e>
                          <m:r>
                            <a:rPr lang="en-US" b="1" i="1"/>
                            <m:t>𝒙</m:t>
                          </m:r>
                        </m:e>
                      </m:acc>
                      <m:r>
                        <a:rPr lang="en-US" b="1" i="1"/>
                        <m:t>=</m:t>
                      </m:r>
                      <m:r>
                        <a:rPr lang="en-US" b="1" i="1"/>
                        <m:t>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مستطيل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506261"/>
                <a:ext cx="111612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مستطيل 6"/>
              <p:cNvSpPr/>
              <p:nvPr/>
            </p:nvSpPr>
            <p:spPr>
              <a:xfrm>
                <a:off x="1544116" y="3510183"/>
                <a:ext cx="8258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𝒚</m:t>
                          </m:r>
                        </m:e>
                      </m:acc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</a:rPr>
                        <m:t>𝟔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4116" y="3510183"/>
                <a:ext cx="825867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مستطيل 3"/>
              <p:cNvSpPr/>
              <p:nvPr/>
            </p:nvSpPr>
            <p:spPr>
              <a:xfrm>
                <a:off x="4211960" y="3530159"/>
                <a:ext cx="1273211" cy="3947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/>
                          </m:ctrlPr>
                        </m:sSubPr>
                        <m:e>
                          <m:r>
                            <a:rPr lang="en-US" b="1" i="1"/>
                            <m:t>𝑺</m:t>
                          </m:r>
                        </m:e>
                        <m:sub>
                          <m:r>
                            <a:rPr lang="en-US" b="1" i="1"/>
                            <m:t>𝒚</m:t>
                          </m:r>
                        </m:sub>
                      </m:sSub>
                      <m:r>
                        <a:rPr lang="en-US" b="1" i="1"/>
                        <m:t>=</m:t>
                      </m:r>
                      <m:r>
                        <a:rPr lang="en-US" b="1" i="1"/>
                        <m:t>𝟐</m:t>
                      </m:r>
                      <m:r>
                        <a:rPr lang="en-US" b="1" i="1"/>
                        <m:t>.</m:t>
                      </m:r>
                      <m:r>
                        <a:rPr lang="en-US" b="1" i="1"/>
                        <m:t>𝟖𝟐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مستطيل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530159"/>
                <a:ext cx="1273211" cy="394788"/>
              </a:xfrm>
              <a:prstGeom prst="rect">
                <a:avLst/>
              </a:prstGeom>
              <a:blipFill rotWithShape="1">
                <a:blip r:embed="rId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مستطيل 4"/>
              <p:cNvSpPr/>
              <p:nvPr/>
            </p:nvSpPr>
            <p:spPr>
              <a:xfrm>
                <a:off x="2699588" y="3514105"/>
                <a:ext cx="1277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  <m:r>
                        <a:rPr lang="en-US" b="1" i="1">
                          <a:latin typeface="Cambria Math"/>
                        </a:rPr>
                        <m:t>.</m:t>
                      </m:r>
                      <m:r>
                        <a:rPr lang="en-US" b="1" i="1">
                          <a:latin typeface="Cambria Math"/>
                        </a:rPr>
                        <m:t>𝟒𝟏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مستطيل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588" y="3514105"/>
                <a:ext cx="127785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مستطيل 7"/>
              <p:cNvSpPr/>
              <p:nvPr/>
            </p:nvSpPr>
            <p:spPr>
              <a:xfrm>
                <a:off x="5724128" y="3514105"/>
                <a:ext cx="115212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/>
                        <m:t>𝒓</m:t>
                      </m:r>
                      <m:r>
                        <a:rPr lang="en-US" b="1" i="1"/>
                        <m:t>=</m:t>
                      </m:r>
                      <m:r>
                        <a:rPr lang="en-US" b="1" i="1"/>
                        <m:t>𝟏</m:t>
                      </m:r>
                      <m:r>
                        <a:rPr lang="en-US" b="1" i="1"/>
                        <m:t>.</m:t>
                      </m:r>
                      <m:r>
                        <a:rPr lang="en-US" b="1" i="1"/>
                        <m:t>𝟎𝟎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8" name="مستطيل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3514105"/>
                <a:ext cx="1152128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مستطيل 11"/>
              <p:cNvSpPr/>
              <p:nvPr/>
            </p:nvSpPr>
            <p:spPr>
              <a:xfrm>
                <a:off x="35496" y="3933056"/>
                <a:ext cx="6372200" cy="7346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1" i="1" smtClean="0">
                              <a:solidFill>
                                <a:srgbClr val="C00000"/>
                              </a:solidFill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C00000"/>
                              </a:solidFill>
                            </a:rPr>
                            <m:t>𝒃</m:t>
                          </m:r>
                        </m:e>
                      </m:acc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𝒓</m:t>
                      </m:r>
                      <m:r>
                        <a:rPr lang="en-US" sz="2000" b="1" i="1"/>
                        <m:t>×</m:t>
                      </m:r>
                      <m:f>
                        <m:fPr>
                          <m:ctrlPr>
                            <a:rPr lang="en-US" sz="2000" b="1" i="1"/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/>
                              </m:ctrlPr>
                            </m:sSubPr>
                            <m:e>
                              <m:r>
                                <a:rPr lang="en-US" sz="2000" b="1" i="1"/>
                                <m:t>𝑺</m:t>
                              </m:r>
                            </m:e>
                            <m:sub>
                              <m:r>
                                <a:rPr lang="en-US" sz="2000" b="1" i="1"/>
                                <m:t>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1" i="1"/>
                              </m:ctrlPr>
                            </m:sSubPr>
                            <m:e>
                              <m:r>
                                <a:rPr lang="en-US" sz="2000" b="1" i="1"/>
                                <m:t>𝑺</m:t>
                              </m:r>
                            </m:e>
                            <m:sub>
                              <m:r>
                                <a:rPr lang="en-US" sz="2000" b="1" i="1"/>
                                <m:t>𝒙</m:t>
                              </m:r>
                            </m:sub>
                          </m:sSub>
                        </m:den>
                      </m:f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𝟏</m:t>
                      </m:r>
                      <m:r>
                        <a:rPr lang="en-US" sz="2000" b="1" i="1"/>
                        <m:t>.</m:t>
                      </m:r>
                      <m:r>
                        <a:rPr lang="en-US" sz="2000" b="1" i="1"/>
                        <m:t>𝟎𝟎</m:t>
                      </m:r>
                      <m:r>
                        <a:rPr lang="en-US" sz="2000" b="1" i="1"/>
                        <m:t>×</m:t>
                      </m:r>
                      <m:f>
                        <m:fPr>
                          <m:ctrlPr>
                            <a:rPr lang="en-US" sz="2000" b="1" i="1"/>
                          </m:ctrlPr>
                        </m:fPr>
                        <m:num>
                          <m:r>
                            <a:rPr lang="en-US" sz="2000" b="1" i="1"/>
                            <m:t>𝟒</m:t>
                          </m:r>
                          <m:r>
                            <a:rPr lang="en-US" sz="2000" b="1" i="1"/>
                            <m:t>.</m:t>
                          </m:r>
                          <m:r>
                            <a:rPr lang="en-US" sz="2000" b="1" i="1"/>
                            <m:t>𝟗𝟎</m:t>
                          </m:r>
                        </m:num>
                        <m:den>
                          <m:r>
                            <a:rPr lang="en-US" sz="2000" b="1" i="1"/>
                            <m:t>𝟐</m:t>
                          </m:r>
                          <m:r>
                            <a:rPr lang="en-US" sz="2000" b="1" i="1"/>
                            <m:t>.</m:t>
                          </m:r>
                          <m:r>
                            <a:rPr lang="en-US" sz="2000" b="1" i="1"/>
                            <m:t>𝟒𝟓</m:t>
                          </m:r>
                        </m:den>
                      </m:f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𝟏</m:t>
                      </m:r>
                      <m:r>
                        <a:rPr lang="en-US" sz="2000" b="1" i="1"/>
                        <m:t>.</m:t>
                      </m:r>
                      <m:r>
                        <a:rPr lang="en-US" sz="2000" b="1" i="1"/>
                        <m:t>𝟎𝟎</m:t>
                      </m:r>
                      <m:r>
                        <a:rPr lang="en-US" sz="2000" b="1" i="1"/>
                        <m:t>×</m:t>
                      </m:r>
                      <m:r>
                        <a:rPr lang="en-US" sz="2000" b="1" i="1"/>
                        <m:t>𝟐</m:t>
                      </m:r>
                      <m:r>
                        <a:rPr lang="en-US" sz="2000" b="1" i="1"/>
                        <m:t>.</m:t>
                      </m:r>
                      <m:r>
                        <a:rPr lang="en-US" sz="2000" b="1" i="1"/>
                        <m:t>𝟎𝟎</m:t>
                      </m:r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𝟐</m:t>
                      </m:r>
                      <m:r>
                        <a:rPr lang="en-US" sz="2000" b="1" i="1"/>
                        <m:t>.</m:t>
                      </m:r>
                      <m:r>
                        <a:rPr lang="en-US" sz="2000" b="1" i="1"/>
                        <m:t>𝟎𝟎</m:t>
                      </m:r>
                      <m:r>
                        <a:rPr lang="en-US" sz="2000" b="1" i="1"/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مستطيل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3933056"/>
                <a:ext cx="6372200" cy="7346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مستطيل 12"/>
              <p:cNvSpPr/>
              <p:nvPr/>
            </p:nvSpPr>
            <p:spPr>
              <a:xfrm>
                <a:off x="251520" y="4725144"/>
                <a:ext cx="3328026" cy="4168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1" i="1" smtClean="0">
                              <a:solidFill>
                                <a:srgbClr val="C00000"/>
                              </a:solidFill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C00000"/>
                              </a:solidFill>
                            </a:rPr>
                            <m:t>𝒂</m:t>
                          </m:r>
                        </m:e>
                      </m:acc>
                      <m:r>
                        <a:rPr lang="en-US" sz="2000" b="1" i="1"/>
                        <m:t>=</m:t>
                      </m:r>
                      <m:acc>
                        <m:accPr>
                          <m:chr m:val="̅"/>
                          <m:ctrlPr>
                            <a:rPr lang="en-US" sz="2000" b="1" i="1"/>
                          </m:ctrlPr>
                        </m:accPr>
                        <m:e>
                          <m:r>
                            <a:rPr lang="en-US" sz="2000" b="1" i="1"/>
                            <m:t>𝒚</m:t>
                          </m:r>
                        </m:e>
                      </m:acc>
                      <m:r>
                        <a:rPr lang="en-US" sz="2000" b="1" i="1"/>
                        <m:t>−</m:t>
                      </m:r>
                      <m:acc>
                        <m:accPr>
                          <m:chr m:val="̂"/>
                          <m:ctrlPr>
                            <a:rPr lang="en-US" sz="2000" b="1" i="1"/>
                          </m:ctrlPr>
                        </m:accPr>
                        <m:e>
                          <m:r>
                            <a:rPr lang="en-US" sz="2000" b="1" i="1"/>
                            <m:t>𝒃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en-US" sz="2000" b="1" i="1"/>
                          </m:ctrlPr>
                        </m:accPr>
                        <m:e>
                          <m:r>
                            <a:rPr lang="en-US" sz="2000" b="1" i="1"/>
                            <m:t>𝒙</m:t>
                          </m:r>
                        </m:e>
                      </m:acc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𝟔</m:t>
                      </m:r>
                      <m:r>
                        <a:rPr lang="en-US" sz="2000" b="1" i="1"/>
                        <m:t>−</m:t>
                      </m:r>
                      <m:r>
                        <a:rPr lang="en-US" sz="2000" b="1" i="1"/>
                        <m:t>𝟐</m:t>
                      </m:r>
                      <m:d>
                        <m:dPr>
                          <m:ctrlPr>
                            <a:rPr lang="en-US" sz="2000" b="1" i="1"/>
                          </m:ctrlPr>
                        </m:dPr>
                        <m:e>
                          <m:r>
                            <a:rPr lang="en-US" sz="2000" b="1" i="1"/>
                            <m:t>𝟑</m:t>
                          </m:r>
                        </m:e>
                      </m:d>
                      <m:r>
                        <a:rPr lang="en-US" sz="2000" b="1" i="1"/>
                        <m:t>=.</m:t>
                      </m:r>
                      <m:r>
                        <a:rPr lang="en-US" sz="2000" b="1" i="1"/>
                        <m:t>𝟎</m:t>
                      </m:r>
                    </m:oMath>
                  </m:oMathPara>
                </a14:m>
                <a:endParaRPr lang="en-US" sz="2000" b="1" i="1" dirty="0"/>
              </a:p>
            </p:txBody>
          </p:sp>
        </mc:Choice>
        <mc:Fallback>
          <p:sp>
            <p:nvSpPr>
              <p:cNvPr id="13" name="مستطيل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725144"/>
                <a:ext cx="3328026" cy="416845"/>
              </a:xfrm>
              <a:prstGeom prst="rect">
                <a:avLst/>
              </a:prstGeom>
              <a:blipFill rotWithShape="1">
                <a:blip r:embed="rId9"/>
                <a:stretch>
                  <a:fillRect t="-10145" b="-7246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ستطيل 13"/>
          <p:cNvSpPr/>
          <p:nvPr/>
        </p:nvSpPr>
        <p:spPr>
          <a:xfrm>
            <a:off x="4848565" y="5229200"/>
            <a:ext cx="3760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إذن معادلة انحدار(</a:t>
            </a:r>
            <a:r>
              <a:rPr lang="en-US" dirty="0"/>
              <a:t>y</a:t>
            </a:r>
            <a:r>
              <a:rPr lang="ar-SA" dirty="0"/>
              <a:t>)على(</a:t>
            </a:r>
            <a:r>
              <a:rPr lang="en-US" dirty="0"/>
              <a:t>x</a:t>
            </a:r>
            <a:r>
              <a:rPr lang="ar-SA" dirty="0"/>
              <a:t>) في هذا المثال هي: </a:t>
            </a:r>
            <a:endParaRPr lang="ar-S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مستطيل 14"/>
              <p:cNvSpPr/>
              <p:nvPr/>
            </p:nvSpPr>
            <p:spPr>
              <a:xfrm>
                <a:off x="2404115" y="5661248"/>
                <a:ext cx="324800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000" b="1" i="1"/>
                          </m:ctrlPr>
                        </m:accPr>
                        <m:e>
                          <m:r>
                            <a:rPr lang="en-US" sz="4000" b="1" i="1"/>
                            <m:t>𝒚</m:t>
                          </m:r>
                        </m:e>
                      </m:acc>
                      <m:r>
                        <a:rPr lang="en-US" sz="4000" b="1" i="1"/>
                        <m:t>=</m:t>
                      </m:r>
                      <m:r>
                        <a:rPr lang="en-US" sz="4000" b="1" i="1"/>
                        <m:t>𝟎</m:t>
                      </m:r>
                      <m:r>
                        <a:rPr lang="en-US" sz="4000" b="1" i="1"/>
                        <m:t>+</m:t>
                      </m:r>
                      <m:r>
                        <a:rPr lang="en-US" sz="4000" b="1" i="1"/>
                        <m:t>𝟐</m:t>
                      </m:r>
                      <m:r>
                        <a:rPr lang="en-US" sz="4000" b="1" i="1"/>
                        <m:t>(</m:t>
                      </m:r>
                      <m:r>
                        <a:rPr lang="en-US" sz="4000" b="1" i="1"/>
                        <m:t>𝒙</m:t>
                      </m:r>
                      <m:r>
                        <a:rPr lang="en-US" sz="4000" b="1" i="1"/>
                        <m:t>)</m:t>
                      </m:r>
                    </m:oMath>
                  </m:oMathPara>
                </a14:m>
                <a:endParaRPr lang="ar-SA" sz="4000" b="1" dirty="0"/>
              </a:p>
            </p:txBody>
          </p:sp>
        </mc:Choice>
        <mc:Fallback>
          <p:sp>
            <p:nvSpPr>
              <p:cNvPr id="15" name="مستطيل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115" y="5661248"/>
                <a:ext cx="3248005" cy="70788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426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2215910"/>
                  </p:ext>
                </p:extLst>
              </p:nvPr>
            </p:nvGraphicFramePr>
            <p:xfrm>
              <a:off x="323528" y="1124744"/>
              <a:ext cx="7992888" cy="221538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1584"/>
                    <a:gridCol w="511488"/>
                    <a:gridCol w="618048"/>
                    <a:gridCol w="969696"/>
                    <a:gridCol w="975024"/>
                    <a:gridCol w="1065600"/>
                    <a:gridCol w="1071816"/>
                    <a:gridCol w="1699632"/>
                  </a:tblGrid>
                  <a:tr h="28159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اسم الطالب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>
                                    <a:effectLst/>
                                  </a:rPr>
                                  <m:t>𝐱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>
                                    <a:effectLst/>
                                  </a:rPr>
                                  <m:t>𝐲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</a:rPr>
                                  <m:t>𝐱</m:t>
                                </m:r>
                                <m:r>
                                  <a:rPr lang="en-US" sz="18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1" i="1">
                                        <a:effectLst/>
                                      </a:rPr>
                                      <m:t>𝐱</m:t>
                                    </m:r>
                                  </m:e>
                                </m:acc>
                                <m:r>
                                  <a:rPr lang="en-US" sz="18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>
                                    <a:effectLst/>
                                  </a:rPr>
                                  <m:t>(</m:t>
                                </m:r>
                                <m:r>
                                  <a:rPr lang="en-US" sz="1800" b="1" i="1">
                                    <a:effectLst/>
                                  </a:rPr>
                                  <m:t>𝐲</m:t>
                                </m:r>
                                <m:r>
                                  <a:rPr lang="en-US" sz="18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b="1" i="1">
                                        <a:effectLst/>
                                      </a:rPr>
                                      <m:t>𝐲</m:t>
                                    </m:r>
                                  </m:e>
                                </m:acc>
                                <m:r>
                                  <a:rPr lang="en-US" sz="18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</a:rPr>
                                      <m:t>𝐱</m:t>
                                    </m:r>
                                    <m:r>
                                      <a:rPr lang="en-US" sz="18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8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</a:rPr>
                                          <m:t>𝐱</m:t>
                                        </m:r>
                                      </m:e>
                                    </m:acc>
                                    <m:r>
                                      <a:rPr lang="en-US" sz="18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1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1800" b="1" i="1">
                                        <a:effectLst/>
                                      </a:rPr>
                                      <m:t>𝐲</m:t>
                                    </m:r>
                                    <m:r>
                                      <a:rPr lang="en-US" sz="18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18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800" b="1" i="1">
                                            <a:effectLst/>
                                          </a:rPr>
                                          <m:t>𝐲</m:t>
                                        </m:r>
                                      </m:e>
                                    </m:acc>
                                    <m:r>
                                      <a:rPr lang="en-US" sz="18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1800" b="1" i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>
                                  <a:effectLst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</a:rPr>
                                <m:t>𝐱</m:t>
                              </m:r>
                              <m:r>
                                <a:rPr lang="en-US" sz="18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effectLst/>
                                    </a:rPr>
                                    <m:t>𝐱</m:t>
                                  </m:r>
                                </m:e>
                              </m:acc>
                              <m:r>
                                <a:rPr lang="en-US" sz="18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800" b="1" dirty="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>
                                  <a:effectLst/>
                                </a:rPr>
                                <m:t>(</m:t>
                              </m:r>
                              <m:r>
                                <a:rPr lang="en-US" sz="1800" b="1" i="1">
                                  <a:effectLst/>
                                </a:rPr>
                                <m:t>𝐲</m:t>
                              </m:r>
                              <m:r>
                                <a:rPr lang="en-US" sz="18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effectLst/>
                                    </a:rPr>
                                    <m:t>𝐲</m:t>
                                  </m:r>
                                </m:e>
                              </m:acc>
                              <m:r>
                                <a:rPr lang="en-US" sz="18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محمد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فهد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خالد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سعود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5102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 المجموع</a:t>
                          </a:r>
                          <a:r>
                            <a:rPr lang="en-US" sz="1800" b="1">
                              <a:effectLst/>
                            </a:rPr>
                            <a:t>∑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20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2215910"/>
                  </p:ext>
                </p:extLst>
              </p:nvPr>
            </p:nvGraphicFramePr>
            <p:xfrm>
              <a:off x="323528" y="1124744"/>
              <a:ext cx="7992888" cy="221538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1584"/>
                    <a:gridCol w="511488"/>
                    <a:gridCol w="618048"/>
                    <a:gridCol w="969696"/>
                    <a:gridCol w="975024"/>
                    <a:gridCol w="1065600"/>
                    <a:gridCol w="1071816"/>
                    <a:gridCol w="1699632"/>
                  </a:tblGrid>
                  <a:tr h="32258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 dirty="0">
                              <a:effectLst/>
                            </a:rPr>
                            <a:t>اسم الطالب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10714" t="-18868" r="-1251190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55882" t="-18868" r="-930392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228302" t="-18868" r="-496855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26250" t="-18868" r="-393750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91954" t="-18868" r="-262069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86364" t="-18868" r="-159091" b="-6245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369892" t="-18868" r="-358" b="-624528"/>
                          </a:stretch>
                        </a:blipFill>
                      </a:tcPr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محمد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فهد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-2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خالد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سعود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2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16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8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15468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1800" b="1">
                              <a:effectLst/>
                            </a:rPr>
                            <a:t> المجموع</a:t>
                          </a:r>
                          <a:r>
                            <a:rPr lang="en-US" sz="1800" b="1">
                              <a:effectLst/>
                            </a:rPr>
                            <a:t>∑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15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30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 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10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>
                              <a:effectLst/>
                            </a:rPr>
                            <a:t>40</a:t>
                          </a:r>
                          <a:endParaRPr lang="en-US" sz="16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effectLst/>
                            </a:rPr>
                            <a:t>20</a:t>
                          </a:r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19671" y="44624"/>
            <a:ext cx="629084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الارتباط بين المتغيرين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و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(Y)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احسب معامل التحديد واشرح معناه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قدّر معادلة انحدار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على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[معادلة التنبؤ] 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y=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a+b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(x)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ارسم الشكل الانتشاري للعلاقة بين المتغيرين، مع رسم خط ميل الانحدار.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مستطيل 5"/>
              <p:cNvSpPr/>
              <p:nvPr/>
            </p:nvSpPr>
            <p:spPr>
              <a:xfrm>
                <a:off x="107504" y="3506261"/>
                <a:ext cx="111612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1" i="1"/>
                          </m:ctrlPr>
                        </m:accPr>
                        <m:e>
                          <m:r>
                            <a:rPr lang="en-US" b="1" i="1"/>
                            <m:t>𝒙</m:t>
                          </m:r>
                        </m:e>
                      </m:acc>
                      <m:r>
                        <a:rPr lang="en-US" b="1" i="1"/>
                        <m:t>=</m:t>
                      </m:r>
                      <m:r>
                        <a:rPr lang="en-US" b="1" i="1"/>
                        <m:t>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مستطيل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506261"/>
                <a:ext cx="111612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مستطيل 6"/>
              <p:cNvSpPr/>
              <p:nvPr/>
            </p:nvSpPr>
            <p:spPr>
              <a:xfrm>
                <a:off x="1187624" y="3510183"/>
                <a:ext cx="8258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𝒚</m:t>
                          </m:r>
                        </m:e>
                      </m:acc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</a:rPr>
                        <m:t>𝟔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510183"/>
                <a:ext cx="825867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مستطيل 3"/>
              <p:cNvSpPr/>
              <p:nvPr/>
            </p:nvSpPr>
            <p:spPr>
              <a:xfrm>
                <a:off x="3779912" y="3530159"/>
                <a:ext cx="1273211" cy="3947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/>
                          </m:ctrlPr>
                        </m:sSubPr>
                        <m:e>
                          <m:r>
                            <a:rPr lang="en-US" b="1" i="1"/>
                            <m:t>𝑺</m:t>
                          </m:r>
                        </m:e>
                        <m:sub>
                          <m:r>
                            <a:rPr lang="en-US" b="1" i="1"/>
                            <m:t>𝒚</m:t>
                          </m:r>
                        </m:sub>
                      </m:sSub>
                      <m:r>
                        <a:rPr lang="en-US" b="1" i="1"/>
                        <m:t>=</m:t>
                      </m:r>
                      <m:r>
                        <a:rPr lang="en-US" b="1" i="1"/>
                        <m:t>𝟐</m:t>
                      </m:r>
                      <m:r>
                        <a:rPr lang="en-US" b="1" i="1"/>
                        <m:t>.</m:t>
                      </m:r>
                      <m:r>
                        <a:rPr lang="en-US" b="1" i="1"/>
                        <m:t>𝟖𝟐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مستطيل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530159"/>
                <a:ext cx="1273211" cy="394788"/>
              </a:xfrm>
              <a:prstGeom prst="rect">
                <a:avLst/>
              </a:prstGeom>
              <a:blipFill rotWithShape="1">
                <a:blip r:embed="rId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مستطيل 4"/>
              <p:cNvSpPr/>
              <p:nvPr/>
            </p:nvSpPr>
            <p:spPr>
              <a:xfrm>
                <a:off x="2195736" y="3514105"/>
                <a:ext cx="1277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  <m:r>
                        <a:rPr lang="en-US" b="1" i="1">
                          <a:latin typeface="Cambria Math"/>
                        </a:rPr>
                        <m:t>.</m:t>
                      </m:r>
                      <m:r>
                        <a:rPr lang="en-US" b="1" i="1">
                          <a:latin typeface="Cambria Math"/>
                        </a:rPr>
                        <m:t>𝟒𝟏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مستطيل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514105"/>
                <a:ext cx="127785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مستطيل 7"/>
              <p:cNvSpPr/>
              <p:nvPr/>
            </p:nvSpPr>
            <p:spPr>
              <a:xfrm>
                <a:off x="5220072" y="3514105"/>
                <a:ext cx="115212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/>
                        <m:t>𝒓</m:t>
                      </m:r>
                      <m:r>
                        <a:rPr lang="en-US" b="1" i="1"/>
                        <m:t>=</m:t>
                      </m:r>
                      <m:r>
                        <a:rPr lang="en-US" b="1" i="1"/>
                        <m:t>𝟏</m:t>
                      </m:r>
                      <m:r>
                        <a:rPr lang="en-US" b="1" i="1"/>
                        <m:t>.</m:t>
                      </m:r>
                      <m:r>
                        <a:rPr lang="en-US" b="1" i="1"/>
                        <m:t>𝟎𝟎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8" name="مستطيل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3514105"/>
                <a:ext cx="1152128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مستطيل 11"/>
              <p:cNvSpPr/>
              <p:nvPr/>
            </p:nvSpPr>
            <p:spPr>
              <a:xfrm>
                <a:off x="6300192" y="3476228"/>
                <a:ext cx="1404156" cy="384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</a:rPr>
                          </m:ctrlPr>
                        </m:accPr>
                        <m:e>
                          <m:r>
                            <a:rPr lang="en-US" b="1" i="1">
                              <a:solidFill>
                                <a:srgbClr val="C00000"/>
                              </a:solidFill>
                            </a:rPr>
                            <m:t>𝒃</m:t>
                          </m:r>
                        </m:e>
                      </m:acc>
                      <m:r>
                        <a:rPr lang="en-US" b="1" i="1"/>
                        <m:t>=</m:t>
                      </m:r>
                      <m:r>
                        <a:rPr lang="en-US" b="1" i="1"/>
                        <m:t>𝟐</m:t>
                      </m:r>
                      <m:r>
                        <a:rPr lang="en-US" b="1" i="1"/>
                        <m:t>.</m:t>
                      </m:r>
                      <m:r>
                        <a:rPr lang="en-US" b="1" i="1"/>
                        <m:t>𝟎𝟎</m:t>
                      </m:r>
                      <m:r>
                        <a:rPr lang="en-US" b="1" i="1"/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2" name="مستطيل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476228"/>
                <a:ext cx="1404156" cy="384336"/>
              </a:xfrm>
              <a:prstGeom prst="rect">
                <a:avLst/>
              </a:prstGeom>
              <a:blipFill rotWithShape="1">
                <a:blip r:embed="rId8"/>
                <a:stretch>
                  <a:fillRect t="-158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مستطيل 12"/>
              <p:cNvSpPr/>
              <p:nvPr/>
            </p:nvSpPr>
            <p:spPr>
              <a:xfrm>
                <a:off x="7704348" y="3460454"/>
                <a:ext cx="88979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1" i="1" smtClean="0">
                              <a:solidFill>
                                <a:srgbClr val="C00000"/>
                              </a:solidFill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C00000"/>
                              </a:solidFill>
                            </a:rPr>
                            <m:t>𝒂</m:t>
                          </m:r>
                        </m:e>
                      </m:acc>
                      <m:r>
                        <a:rPr lang="en-US" sz="2000" b="1" i="1"/>
                        <m:t>=</m:t>
                      </m:r>
                      <m:r>
                        <a:rPr lang="en-US" sz="2000" b="1" i="1"/>
                        <m:t>𝟎</m:t>
                      </m:r>
                    </m:oMath>
                  </m:oMathPara>
                </a14:m>
                <a:endParaRPr lang="en-US" sz="2000" b="1" i="1" dirty="0"/>
              </a:p>
            </p:txBody>
          </p:sp>
        </mc:Choice>
        <mc:Fallback>
          <p:sp>
            <p:nvSpPr>
              <p:cNvPr id="13" name="مستطيل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4348" y="3460454"/>
                <a:ext cx="889795" cy="400110"/>
              </a:xfrm>
              <a:prstGeom prst="rect">
                <a:avLst/>
              </a:prstGeom>
              <a:blipFill rotWithShape="1">
                <a:blip r:embed="rId9"/>
                <a:stretch>
                  <a:fillRect t="-769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ستطيل 13"/>
          <p:cNvSpPr/>
          <p:nvPr/>
        </p:nvSpPr>
        <p:spPr>
          <a:xfrm>
            <a:off x="4848565" y="3933056"/>
            <a:ext cx="3760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إذن معادلة انحدار(</a:t>
            </a:r>
            <a:r>
              <a:rPr lang="en-US" dirty="0"/>
              <a:t>y</a:t>
            </a:r>
            <a:r>
              <a:rPr lang="ar-SA" dirty="0"/>
              <a:t>)على(</a:t>
            </a:r>
            <a:r>
              <a:rPr lang="en-US" dirty="0"/>
              <a:t>x</a:t>
            </a:r>
            <a:r>
              <a:rPr lang="ar-SA" dirty="0"/>
              <a:t>) في هذا المثال هي: </a:t>
            </a:r>
            <a:endParaRPr lang="ar-S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مستطيل 14"/>
              <p:cNvSpPr/>
              <p:nvPr/>
            </p:nvSpPr>
            <p:spPr>
              <a:xfrm>
                <a:off x="1906734" y="3979222"/>
                <a:ext cx="294183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3600" b="1" i="1"/>
                          </m:ctrlPr>
                        </m:accPr>
                        <m:e>
                          <m:r>
                            <a:rPr lang="en-US" sz="3600" b="1" i="1"/>
                            <m:t>𝒚</m:t>
                          </m:r>
                        </m:e>
                      </m:acc>
                      <m:r>
                        <a:rPr lang="en-US" sz="3600" b="1" i="1"/>
                        <m:t>=</m:t>
                      </m:r>
                      <m:r>
                        <a:rPr lang="en-US" sz="3600" b="1" i="1"/>
                        <m:t>𝟎</m:t>
                      </m:r>
                      <m:r>
                        <a:rPr lang="en-US" sz="3600" b="1" i="1"/>
                        <m:t>+</m:t>
                      </m:r>
                      <m:r>
                        <a:rPr lang="en-US" sz="3600" b="1" i="1"/>
                        <m:t>𝟐</m:t>
                      </m:r>
                      <m:r>
                        <a:rPr lang="en-US" sz="3600" b="1" i="1"/>
                        <m:t>(</m:t>
                      </m:r>
                      <m:r>
                        <a:rPr lang="en-US" sz="3600" b="1" i="1"/>
                        <m:t>𝒙</m:t>
                      </m:r>
                      <m:r>
                        <a:rPr lang="en-US" sz="3600" b="1" i="1"/>
                        <m:t>)</m:t>
                      </m:r>
                    </m:oMath>
                  </m:oMathPara>
                </a14:m>
                <a:endParaRPr lang="ar-SA" sz="3600" b="1" dirty="0"/>
              </a:p>
            </p:txBody>
          </p:sp>
        </mc:Choice>
        <mc:Fallback>
          <p:sp>
            <p:nvSpPr>
              <p:cNvPr id="15" name="مستطيل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734" y="3979222"/>
                <a:ext cx="2941831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جدول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2927746"/>
                  </p:ext>
                </p:extLst>
              </p:nvPr>
            </p:nvGraphicFramePr>
            <p:xfrm>
              <a:off x="107505" y="5301208"/>
              <a:ext cx="8725015" cy="66598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850607"/>
                    <a:gridCol w="2950927"/>
                    <a:gridCol w="2923481"/>
                  </a:tblGrid>
                  <a:tr h="0">
                    <a:tc>
                      <a:txBody>
                        <a:bodyPr/>
                        <a:lstStyle/>
                        <a:p>
                          <a:pPr marL="457200" algn="just" rtl="0">
                            <a:lnSpc>
                              <a:spcPct val="115000"/>
                            </a:lnSpc>
                            <a:spcAft>
                              <a:spcPts val="60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x= 0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7620" algn="just" rtl="0">
                            <a:lnSpc>
                              <a:spcPct val="115000"/>
                            </a:lnSpc>
                            <a:spcAft>
                              <a:spcPts val="60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x=2.5   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457200" algn="just" rtl="0">
                            <a:lnSpc>
                              <a:spcPct val="115000"/>
                            </a:lnSpc>
                            <a:spcAft>
                              <a:spcPts val="600"/>
                            </a:spcAft>
                          </a:pPr>
                          <a:r>
                            <a:rPr lang="en-US" sz="1800" b="1">
                              <a:solidFill>
                                <a:schemeClr val="tx1"/>
                              </a:solidFill>
                              <a:effectLst/>
                            </a:rPr>
                            <a:t>x=4.5</a:t>
                          </a:r>
                          <a:endParaRPr lang="en-US" sz="14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457200" algn="just" rtl="0">
                            <a:lnSpc>
                              <a:spcPct val="115000"/>
                            </a:lnSpc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2000" b="1" smtClean="0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𝐲</m:t>
                                  </m:r>
                                </m:e>
                              </m:acc>
                              <m:r>
                                <a:rPr lang="en-US" sz="2000" b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=</m:t>
                              </m:r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𝟎</m:t>
                              </m:r>
                              <m:r>
                                <a:rPr lang="en-US" sz="2000" b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+</m:t>
                              </m:r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𝟐</m:t>
                              </m:r>
                              <m:r>
                                <a:rPr lang="en-US" sz="2000" b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sz="2000" b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𝟎</m:t>
                                  </m:r>
                                </m:e>
                              </m:d>
                              <m:r>
                                <a:rPr lang="en-US" sz="2000" b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=</m:t>
                              </m:r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𝟎</m:t>
                              </m:r>
                            </m:oMath>
                          </a14:m>
                          <a:r>
                            <a:rPr lang="en-US" sz="2000" b="1">
                              <a:solidFill>
                                <a:schemeClr val="tx1"/>
                              </a:solidFill>
                              <a:effectLst/>
                            </a:rPr>
                            <a:t>    </a:t>
                          </a:r>
                          <a:r>
                            <a:rPr lang="en-US" sz="1800" b="1">
                              <a:solidFill>
                                <a:schemeClr val="tx1"/>
                              </a:solidFill>
                              <a:effectLst/>
                            </a:rPr>
                            <a:t>   </a:t>
                          </a:r>
                          <a:endParaRPr lang="en-US" sz="14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457200" algn="just" rtl="0">
                            <a:lnSpc>
                              <a:spcPct val="115000"/>
                            </a:lnSpc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2000" b="1" smtClean="0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𝐲</m:t>
                                  </m:r>
                                </m:e>
                              </m:acc>
                              <m:r>
                                <a:rPr lang="en-US" sz="2000" b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=</m:t>
                              </m:r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𝟎</m:t>
                              </m:r>
                              <m:r>
                                <a:rPr lang="en-US" sz="2000" b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+</m:t>
                              </m:r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𝟐</m:t>
                              </m:r>
                              <m:d>
                                <m:dPr>
                                  <m:ctrlPr>
                                    <a:rPr lang="en-US" sz="2000" b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𝟐</m:t>
                                  </m:r>
                                  <m:r>
                                    <a:rPr lang="en-US" sz="2000" b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.</m:t>
                                  </m:r>
                                  <m:r>
                                    <a:rPr lang="en-US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𝟓</m:t>
                                  </m:r>
                                </m:e>
                              </m:d>
                              <m:r>
                                <a:rPr lang="en-US" sz="2000" b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=</m:t>
                              </m:r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𝟓</m:t>
                              </m:r>
                            </m:oMath>
                          </a14:m>
                          <a:r>
                            <a:rPr lang="en-US" sz="2000" b="1">
                              <a:solidFill>
                                <a:schemeClr val="tx1"/>
                              </a:solidFill>
                              <a:effectLst/>
                            </a:rPr>
                            <a:t>    </a:t>
                          </a:r>
                          <a:r>
                            <a:rPr lang="en-US" sz="1800" b="1">
                              <a:solidFill>
                                <a:schemeClr val="tx1"/>
                              </a:solidFill>
                              <a:effectLst/>
                            </a:rPr>
                            <a:t>   </a:t>
                          </a:r>
                          <a:endParaRPr lang="en-US" sz="14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457200" algn="just" rtl="0">
                            <a:lnSpc>
                              <a:spcPct val="115000"/>
                            </a:lnSpc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2000" b="1" smtClean="0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𝐲</m:t>
                                  </m:r>
                                </m:e>
                              </m:acc>
                              <m:r>
                                <a:rPr lang="en-US" sz="2000" b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=</m:t>
                              </m:r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𝟎</m:t>
                              </m:r>
                              <m:r>
                                <a:rPr lang="en-US" sz="2000" b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+</m:t>
                              </m:r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𝟐</m:t>
                              </m:r>
                              <m:d>
                                <m:dPr>
                                  <m:ctrlPr>
                                    <a:rPr lang="en-US" sz="2000" b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𝟒</m:t>
                                  </m:r>
                                  <m:r>
                                    <a:rPr lang="en-US" sz="2000" b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.</m:t>
                                  </m:r>
                                  <m:r>
                                    <a:rPr lang="en-US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𝟓</m:t>
                                  </m:r>
                                </m:e>
                              </m:d>
                              <m:r>
                                <a:rPr lang="en-US" sz="2000" b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=</m:t>
                              </m:r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𝟗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    </a:t>
                          </a: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   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جدول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2927746"/>
                  </p:ext>
                </p:extLst>
              </p:nvPr>
            </p:nvGraphicFramePr>
            <p:xfrm>
              <a:off x="107505" y="5301208"/>
              <a:ext cx="8725015" cy="66598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850607"/>
                    <a:gridCol w="2950927"/>
                    <a:gridCol w="2923481"/>
                  </a:tblGrid>
                  <a:tr h="315468">
                    <a:tc>
                      <a:txBody>
                        <a:bodyPr/>
                        <a:lstStyle/>
                        <a:p>
                          <a:pPr marL="457200" algn="just" rtl="0">
                            <a:lnSpc>
                              <a:spcPct val="115000"/>
                            </a:lnSpc>
                            <a:spcAft>
                              <a:spcPts val="60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x= 0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7620" algn="just" rtl="0">
                            <a:lnSpc>
                              <a:spcPct val="115000"/>
                            </a:lnSpc>
                            <a:spcAft>
                              <a:spcPts val="60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x=2.5   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457200" algn="just" rtl="0">
                            <a:lnSpc>
                              <a:spcPct val="115000"/>
                            </a:lnSpc>
                            <a:spcAft>
                              <a:spcPts val="600"/>
                            </a:spcAft>
                          </a:pPr>
                          <a:r>
                            <a:rPr lang="en-US" sz="1800" b="1">
                              <a:solidFill>
                                <a:schemeClr val="tx1"/>
                              </a:solidFill>
                              <a:effectLst/>
                            </a:rPr>
                            <a:t>x=4.5</a:t>
                          </a:r>
                          <a:endParaRPr lang="en-US" sz="14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noFill/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>
                        <a:blipFill rotWithShape="1">
                          <a:blip r:embed="rId11"/>
                          <a:stretch>
                            <a:fillRect l="-214" t="-107018" r="-205769" b="-175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>
                        <a:blipFill rotWithShape="1">
                          <a:blip r:embed="rId11"/>
                          <a:stretch>
                            <a:fillRect l="-96901" t="-107018" r="-98967" b="-175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>
                        <a:blipFill rotWithShape="1">
                          <a:blip r:embed="rId11"/>
                          <a:stretch>
                            <a:fillRect l="-198956" t="-107018" b="-1754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514" y="4764837"/>
            <a:ext cx="883200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قدّر القيم التي ستكون للمتغير (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) في حالات قيم (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التالية ، ثم حدد مكانها على الشكل الانتشاري: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1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وان 1"/>
          <p:cNvSpPr>
            <a:spLocks/>
          </p:cNvSpPr>
          <p:nvPr/>
        </p:nvSpPr>
        <p:spPr bwMode="auto">
          <a:xfrm>
            <a:off x="773723" y="546101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5603" name="عنصر نائب للمحتوى 2"/>
          <p:cNvSpPr>
            <a:spLocks/>
          </p:cNvSpPr>
          <p:nvPr/>
        </p:nvSpPr>
        <p:spPr bwMode="auto">
          <a:xfrm>
            <a:off x="871905" y="1447800"/>
            <a:ext cx="785006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>
              <a:spcBef>
                <a:spcPct val="20000"/>
              </a:spcBef>
              <a:buFont typeface="Arial" pitchFamily="34" charset="0"/>
              <a:buNone/>
            </a:pPr>
            <a:r>
              <a:rPr lang="ar-SA" sz="2400">
                <a:solidFill>
                  <a:srgbClr val="376092"/>
                </a:solidFill>
                <a:latin typeface="Calibri" pitchFamily="34" charset="0"/>
              </a:rPr>
              <a:t/>
            </a:r>
            <a:br>
              <a:rPr lang="ar-SA" sz="2400">
                <a:solidFill>
                  <a:srgbClr val="376092"/>
                </a:solidFill>
                <a:latin typeface="Calibri" pitchFamily="34" charset="0"/>
              </a:rPr>
            </a:br>
            <a:endParaRPr lang="en-US" sz="2400">
              <a:solidFill>
                <a:srgbClr val="376092"/>
              </a:solidFill>
              <a:latin typeface="Calibri" pitchFamily="34" charset="0"/>
            </a:endParaRPr>
          </a:p>
          <a:p>
            <a:pPr marL="273050" indent="-273050">
              <a:spcBef>
                <a:spcPct val="20000"/>
              </a:spcBef>
              <a:buFont typeface="Arial" pitchFamily="34" charset="0"/>
              <a:buChar char="•"/>
            </a:pPr>
            <a:endParaRPr lang="ar-SA" sz="2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5605" name="Rectangle 2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5607" name="Rectangle 4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5608" name="Rectangle 6"/>
          <p:cNvSpPr>
            <a:spLocks noChangeArrowheads="1"/>
          </p:cNvSpPr>
          <p:nvPr/>
        </p:nvSpPr>
        <p:spPr bwMode="auto">
          <a:xfrm>
            <a:off x="8959269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8959269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25611" name="Rectangle 10"/>
          <p:cNvSpPr>
            <a:spLocks noChangeArrowheads="1"/>
          </p:cNvSpPr>
          <p:nvPr/>
        </p:nvSpPr>
        <p:spPr bwMode="auto">
          <a:xfrm>
            <a:off x="8959269" y="501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pic>
        <p:nvPicPr>
          <p:cNvPr id="15" name="Picture 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1135"/>
            <a:ext cx="7704856" cy="6108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18275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3284778"/>
                  </p:ext>
                </p:extLst>
              </p:nvPr>
            </p:nvGraphicFramePr>
            <p:xfrm>
              <a:off x="323528" y="1484784"/>
              <a:ext cx="8546132" cy="2752542"/>
            </p:xfrm>
            <a:graphic>
              <a:graphicData uri="http://schemas.openxmlformats.org/drawingml/2006/table">
                <a:tbl>
                  <a:tblPr firstRow="1" firstCol="1" bandRow="1">
                    <a:tableStyleId>{9D7B26C5-4107-4FEC-AEDC-1716B250A1EF}</a:tableStyleId>
                  </a:tblPr>
                  <a:tblGrid>
                    <a:gridCol w="1156448"/>
                    <a:gridCol w="546892"/>
                    <a:gridCol w="660827"/>
                    <a:gridCol w="1036816"/>
                    <a:gridCol w="1042512"/>
                    <a:gridCol w="1139358"/>
                    <a:gridCol w="1146003"/>
                    <a:gridCol w="1817276"/>
                  </a:tblGrid>
                  <a:tr h="4140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اسم الطالب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smtClean="0">
                                    <a:effectLst/>
                                  </a:rPr>
                                  <m:t>𝐱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smtClean="0">
                                    <a:effectLst/>
                                  </a:rPr>
                                  <m:t>𝐲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smtClean="0">
                                    <a:effectLst/>
                                  </a:rPr>
                                  <m:t>(</m:t>
                                </m:r>
                                <m:r>
                                  <a:rPr lang="en-US" sz="2000" b="1">
                                    <a:effectLst/>
                                  </a:rPr>
                                  <m:t>𝐱</m:t>
                                </m:r>
                                <m:r>
                                  <a:rPr lang="en-US" sz="20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1">
                                        <a:effectLst/>
                                      </a:rPr>
                                      <m:t>𝐱</m:t>
                                    </m:r>
                                  </m:e>
                                </m:acc>
                                <m:r>
                                  <a:rPr lang="en-US" sz="20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smtClean="0">
                                    <a:effectLst/>
                                  </a:rPr>
                                  <m:t>(</m:t>
                                </m:r>
                                <m:r>
                                  <a:rPr lang="en-US" sz="2000" b="1">
                                    <a:effectLst/>
                                  </a:rPr>
                                  <m:t>𝐲</m:t>
                                </m:r>
                                <m:r>
                                  <a:rPr lang="en-US" sz="2000" b="1">
                                    <a:effectLst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b="1">
                                        <a:effectLst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1">
                                        <a:effectLst/>
                                      </a:rPr>
                                      <m:t>𝐲</m:t>
                                    </m:r>
                                  </m:e>
                                </m:acc>
                                <m:r>
                                  <a:rPr lang="en-US" sz="2000" b="1">
                                    <a:effectLst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1" smtClean="0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2000" b="1">
                                        <a:effectLst/>
                                      </a:rPr>
                                      <m:t>𝐱</m:t>
                                    </m:r>
                                    <m:r>
                                      <a:rPr lang="en-US" sz="20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1">
                                            <a:effectLst/>
                                          </a:rPr>
                                          <m:t>𝐱</m:t>
                                        </m:r>
                                      </m:e>
                                    </m:acc>
                                    <m:r>
                                      <a:rPr lang="en-US" sz="20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 b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1" smtClean="0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>
                                        <a:effectLst/>
                                      </a:rPr>
                                      <m:t>(</m:t>
                                    </m:r>
                                    <m:r>
                                      <a:rPr lang="en-US" sz="2000" b="1">
                                        <a:effectLst/>
                                      </a:rPr>
                                      <m:t>𝐲</m:t>
                                    </m:r>
                                    <m:r>
                                      <a:rPr lang="en-US" sz="2000" b="1">
                                        <a:effectLst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b="1">
                                            <a:effectLst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1">
                                            <a:effectLst/>
                                          </a:rPr>
                                          <m:t>𝐲</m:t>
                                        </m:r>
                                      </m:e>
                                    </m:acc>
                                    <m:r>
                                      <a:rPr lang="en-US" sz="2000" b="1">
                                        <a:effectLst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 b="1">
                                        <a:effectLst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 b="1" smtClean="0">
                                  <a:effectLst/>
                                </a:rPr>
                                <m:t>(</m:t>
                              </m:r>
                              <m:r>
                                <a:rPr lang="en-US" sz="2000" b="1">
                                  <a:effectLst/>
                                </a:rPr>
                                <m:t>𝐱</m:t>
                              </m:r>
                              <m:r>
                                <a:rPr lang="en-US" sz="20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1">
                                      <a:effectLst/>
                                    </a:rPr>
                                    <m:t>𝐱</m:t>
                                  </m:r>
                                </m:e>
                              </m:acc>
                              <m:r>
                                <a:rPr lang="en-US" sz="20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 b="1" dirty="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>
                                  <a:effectLst/>
                                </a:rPr>
                                <m:t>(</m:t>
                              </m:r>
                              <m:r>
                                <a:rPr lang="en-US" sz="2000" b="1">
                                  <a:effectLst/>
                                </a:rPr>
                                <m:t>𝐲</m:t>
                              </m:r>
                              <m:r>
                                <a:rPr lang="en-US" sz="2000" b="1">
                                  <a:effectLst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b="1">
                                      <a:effectLst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1">
                                      <a:effectLst/>
                                    </a:rPr>
                                    <m:t>𝐲</m:t>
                                  </m:r>
                                </m:e>
                              </m:acc>
                              <m:r>
                                <a:rPr lang="en-US" sz="2000" b="1">
                                  <a:effectLst/>
                                </a:rPr>
                                <m:t>)</m:t>
                              </m:r>
                            </m:oMath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محمد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-6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-30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36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900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180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فهد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90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16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900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120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سعد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-2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-30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900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60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خالد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8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60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سعود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8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90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900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60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 المجموع</a:t>
                          </a:r>
                          <a:r>
                            <a:rPr lang="en-US" sz="2000" b="1" dirty="0">
                              <a:effectLst/>
                            </a:rPr>
                            <a:t>∑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30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300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64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3600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420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جدول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3284778"/>
                  </p:ext>
                </p:extLst>
              </p:nvPr>
            </p:nvGraphicFramePr>
            <p:xfrm>
              <a:off x="323528" y="1484784"/>
              <a:ext cx="8546132" cy="2752542"/>
            </p:xfrm>
            <a:graphic>
              <a:graphicData uri="http://schemas.openxmlformats.org/drawingml/2006/table">
                <a:tbl>
                  <a:tblPr firstRow="1" firstCol="1" bandRow="1">
                    <a:tableStyleId>{9D7B26C5-4107-4FEC-AEDC-1716B250A1EF}</a:tableStyleId>
                  </a:tblPr>
                  <a:tblGrid>
                    <a:gridCol w="1156448"/>
                    <a:gridCol w="546892"/>
                    <a:gridCol w="660827"/>
                    <a:gridCol w="1036816"/>
                    <a:gridCol w="1042512"/>
                    <a:gridCol w="1139358"/>
                    <a:gridCol w="1146003"/>
                    <a:gridCol w="1817276"/>
                  </a:tblGrid>
                  <a:tr h="4140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اسم الطالب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1">
                          <a:blip r:embed="rId2"/>
                          <a:stretch>
                            <a:fillRect l="-213483" t="-14706" r="-1261798" b="-5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1">
                          <a:blip r:embed="rId2"/>
                          <a:stretch>
                            <a:fillRect l="-255963" t="-14706" r="-930275" b="-5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1">
                          <a:blip r:embed="rId2"/>
                          <a:stretch>
                            <a:fillRect l="-228235" t="-14706" r="-496471" b="-5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1">
                          <a:blip r:embed="rId2"/>
                          <a:stretch>
                            <a:fillRect l="-326316" t="-14706" r="-393567" b="-5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1">
                          <a:blip r:embed="rId2"/>
                          <a:stretch>
                            <a:fillRect l="-389840" t="-14706" r="-259893" b="-5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1">
                          <a:blip r:embed="rId2"/>
                          <a:stretch>
                            <a:fillRect l="-487234" t="-14706" r="-158511" b="-5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 rotWithShape="1">
                          <a:blip r:embed="rId2"/>
                          <a:stretch>
                            <a:fillRect l="-370470" t="-14706" b="-594118"/>
                          </a:stretch>
                        </a:blipFill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محمد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-6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-30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36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900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180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فهد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90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16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900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120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سعد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-2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-30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900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60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خالد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8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60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سعود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8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90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30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900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60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8975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effectLst/>
                            </a:rPr>
                            <a:t> المجموع</a:t>
                          </a:r>
                          <a:r>
                            <a:rPr lang="en-US" sz="2000" b="1" dirty="0">
                              <a:effectLst/>
                            </a:rPr>
                            <a:t>∑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30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300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>
                              <a:effectLst/>
                            </a:rPr>
                            <a:t>0</a:t>
                          </a:r>
                          <a:endParaRPr lang="en-US" sz="1800" b="1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64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3600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b="1" dirty="0">
                              <a:effectLst/>
                            </a:rPr>
                            <a:t>420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3528" y="188640"/>
            <a:ext cx="854613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العلاقة بين عدد ساعات المذاكرة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والدرجة التي يحصل عليها الطالب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احسب معامل التحديد واشرح معناه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قدّر معادلة انحدار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)على 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[معادلة التنبؤ] 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y=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a+b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Arial" pitchFamily="34" charset="0"/>
              </a:rPr>
              <a:t>(x)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ارسم الشكل الانتشاري للعلاقة بين المتغيرين، مع رسم خط ميل الانحدار.</a:t>
            </a:r>
            <a:endParaRPr kumimoji="0" lang="ar-S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مستطيل 3"/>
              <p:cNvSpPr/>
              <p:nvPr/>
            </p:nvSpPr>
            <p:spPr>
              <a:xfrm>
                <a:off x="467544" y="4542798"/>
                <a:ext cx="2232248" cy="4493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200" b="1" i="1"/>
                          </m:ctrlPr>
                        </m:accPr>
                        <m:e>
                          <m:r>
                            <a:rPr lang="en-US" sz="1200" b="1" i="1"/>
                            <m:t>𝒙</m:t>
                          </m:r>
                        </m:e>
                      </m:acc>
                      <m:r>
                        <a:rPr lang="en-US" sz="1200" b="1" i="1"/>
                        <m:t>=</m:t>
                      </m:r>
                      <m:f>
                        <m:fPr>
                          <m:ctrlPr>
                            <a:rPr lang="en-US" sz="1200" b="1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sz="1200" b="1" i="1"/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200" b="1" i="1"/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sz="1200" b="1" i="1"/>
                            <m:t>𝒏</m:t>
                          </m:r>
                        </m:den>
                      </m:f>
                      <m:r>
                        <a:rPr lang="en-US" sz="1200" b="1" i="1"/>
                        <m:t>=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4" name="مستطيل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542798"/>
                <a:ext cx="2232248" cy="449354"/>
              </a:xfrm>
              <a:prstGeom prst="rect">
                <a:avLst/>
              </a:prstGeom>
              <a:blipFill rotWithShape="1">
                <a:blip r:embed="rId3"/>
                <a:stretch>
                  <a:fillRect t="-62162" b="-5675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مستطيل 4"/>
              <p:cNvSpPr/>
              <p:nvPr/>
            </p:nvSpPr>
            <p:spPr>
              <a:xfrm>
                <a:off x="4606832" y="4453484"/>
                <a:ext cx="901272" cy="4493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200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200" b="1" i="1">
                              <a:latin typeface="Cambria Math"/>
                            </a:rPr>
                            <m:t>𝒚</m:t>
                          </m:r>
                        </m:e>
                      </m:acc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b="1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sz="1200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200" b="1" i="1">
                                  <a:latin typeface="Cambria Math"/>
                                </a:rPr>
                                <m:t>𝒙</m:t>
                              </m:r>
                            </m:e>
                          </m:nary>
                        </m:num>
                        <m:den>
                          <m:r>
                            <a:rPr lang="en-US" sz="1200" b="1" i="1">
                              <a:latin typeface="Cambria Math"/>
                            </a:rPr>
                            <m:t>𝒏</m:t>
                          </m:r>
                        </m:den>
                      </m:f>
                      <m:r>
                        <a:rPr lang="en-US" sz="12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1200" dirty="0"/>
              </a:p>
            </p:txBody>
          </p:sp>
        </mc:Choice>
        <mc:Fallback>
          <p:sp>
            <p:nvSpPr>
              <p:cNvPr id="5" name="مستطيل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832" y="4453484"/>
                <a:ext cx="901272" cy="449354"/>
              </a:xfrm>
              <a:prstGeom prst="rect">
                <a:avLst/>
              </a:prstGeom>
              <a:blipFill rotWithShape="1">
                <a:blip r:embed="rId4"/>
                <a:stretch>
                  <a:fillRect t="-63014" r="-18919" b="-5890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مستطيل 5"/>
              <p:cNvSpPr/>
              <p:nvPr/>
            </p:nvSpPr>
            <p:spPr>
              <a:xfrm>
                <a:off x="4644008" y="4886626"/>
                <a:ext cx="2160240" cy="637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/>
                          </m:ctrlPr>
                        </m:sSubPr>
                        <m:e>
                          <m:r>
                            <a:rPr lang="en-US" sz="1200" b="1" i="1"/>
                            <m:t>𝑺</m:t>
                          </m:r>
                        </m:e>
                        <m:sub>
                          <m:r>
                            <a:rPr lang="en-US" sz="1200" b="1" i="1"/>
                            <m:t>𝒚</m:t>
                          </m:r>
                        </m:sub>
                      </m:sSub>
                      <m:r>
                        <a:rPr lang="en-US" sz="1200" b="1" i="1"/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/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b="1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sz="1200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sz="1200" b="1" i="1"/>
                                          </m:ctrlPr>
                                        </m:dPr>
                                        <m:e>
                                          <m:r>
                                            <a:rPr lang="en-US" sz="1200" b="1" i="1"/>
                                            <m:t>𝒚</m:t>
                                          </m:r>
                                          <m:r>
                                            <a:rPr lang="en-US" sz="1200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1200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200" b="1" i="1"/>
                                                <m:t>𝒚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1200" b="1" i="1"/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1" i="1"/>
                                <m:t>𝒏</m:t>
                              </m:r>
                            </m:den>
                          </m:f>
                        </m:e>
                      </m:rad>
                      <m:r>
                        <a:rPr lang="en-US" sz="1200" b="1" i="1"/>
                        <m:t>=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6" name="مستطيل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4886626"/>
                <a:ext cx="2160240" cy="63799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مستطيل 6"/>
              <p:cNvSpPr/>
              <p:nvPr/>
            </p:nvSpPr>
            <p:spPr>
              <a:xfrm>
                <a:off x="395536" y="4984923"/>
                <a:ext cx="1524392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200" b="1" i="1">
                              <a:latin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sz="1200" b="1" i="1">
                              <a:latin typeface="Cambria Math"/>
                            </a:rPr>
                            <m:t>𝒙</m:t>
                          </m:r>
                        </m:sub>
                      </m:sSub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b="1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sz="1200" b="1" i="1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sz="12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2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  <m:r>
                                            <a:rPr lang="en-US" sz="1200" b="1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1200" b="1" i="1"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200" b="1" i="1">
                                                  <a:latin typeface="Cambria Math"/>
                                                </a:rPr>
                                                <m:t>𝒙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12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1" i="1">
                                  <a:latin typeface="Cambria Math"/>
                                </a:rPr>
                                <m:t>𝒏</m:t>
                              </m:r>
                            </m:den>
                          </m:f>
                        </m:e>
                      </m:rad>
                      <m:r>
                        <a:rPr lang="en-US" sz="12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984923"/>
                <a:ext cx="1524392" cy="63799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مستطيل 7"/>
              <p:cNvSpPr/>
              <p:nvPr/>
            </p:nvSpPr>
            <p:spPr>
              <a:xfrm>
                <a:off x="323528" y="5622918"/>
                <a:ext cx="6462464" cy="974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/>
                        <m:t>𝒓</m:t>
                      </m:r>
                      <m:r>
                        <a:rPr lang="en-US" b="1" i="1"/>
                        <m:t>=</m:t>
                      </m:r>
                      <m:f>
                        <m:fPr>
                          <m:ctrlPr>
                            <a:rPr lang="en-US" b="1" i="1"/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b="1" i="1"/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ctrlPr>
                                    <a:rPr lang="en-US" b="1" i="1"/>
                                  </m:ctrlPr>
                                </m:dPr>
                                <m:e>
                                  <m:r>
                                    <a:rPr lang="en-US" b="1" i="1"/>
                                    <m:t>𝒙</m:t>
                                  </m:r>
                                  <m:r>
                                    <a:rPr lang="en-US" b="1" i="1"/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1" i="1"/>
                                      </m:ctrlPr>
                                    </m:accPr>
                                    <m:e>
                                      <m:r>
                                        <a:rPr lang="en-US" b="1" i="1"/>
                                        <m:t>𝒙</m:t>
                                      </m:r>
                                    </m:e>
                                  </m:acc>
                                </m:e>
                              </m:d>
                              <m:d>
                                <m:dPr>
                                  <m:ctrlPr>
                                    <a:rPr lang="en-US" b="1" i="1"/>
                                  </m:ctrlPr>
                                </m:dPr>
                                <m:e>
                                  <m:r>
                                    <a:rPr lang="en-US" b="1" i="1"/>
                                    <m:t>𝒚</m:t>
                                  </m:r>
                                  <m:r>
                                    <a:rPr lang="en-US" b="1" i="1"/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1" i="1"/>
                                      </m:ctrlPr>
                                    </m:accPr>
                                    <m:e>
                                      <m:r>
                                        <a:rPr lang="en-US" b="1" i="1"/>
                                        <m:t>𝒚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/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b="1" i="1"/>
                                          </m:ctrlPr>
                                        </m:dPr>
                                        <m:e>
                                          <m:r>
                                            <a:rPr lang="en-US" b="1" i="1"/>
                                            <m:t>𝒙</m:t>
                                          </m:r>
                                          <m:r>
                                            <a:rPr lang="en-US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1" i="1"/>
                                                <m:t>𝒙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1" i="1"/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b="1" i="1"/>
                                      </m:ctrlPr>
                                    </m:naryPr>
                                    <m:sub/>
                                    <m:sup/>
                                    <m:e>
                                      <m:d>
                                        <m:dPr>
                                          <m:ctrlPr>
                                            <a:rPr lang="en-US" b="1" i="1"/>
                                          </m:ctrlPr>
                                        </m:dPr>
                                        <m:e>
                                          <m:r>
                                            <a:rPr lang="en-US" b="1" i="1"/>
                                            <m:t>𝒚</m:t>
                                          </m:r>
                                          <m:r>
                                            <a:rPr lang="en-US" b="1" i="1"/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b="1" i="1"/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1" i="1"/>
                                                <m:t>𝒚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b="1" i="1"/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b="1" i="1"/>
                        <m:t>=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>
          <p:sp>
            <p:nvSpPr>
              <p:cNvPr id="8" name="مستطيل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622918"/>
                <a:ext cx="6462464" cy="97443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4396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645"/>
            <a:ext cx="7380312" cy="6834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32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79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4565</TotalTime>
  <Words>1762</Words>
  <Application>Microsoft Office PowerPoint</Application>
  <PresentationFormat>عرض على الشاشة (3:4)‏</PresentationFormat>
  <Paragraphs>412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ACS</dc:creator>
  <cp:lastModifiedBy>vip</cp:lastModifiedBy>
  <cp:revision>39</cp:revision>
  <dcterms:created xsi:type="dcterms:W3CDTF">2014-04-06T18:01:12Z</dcterms:created>
  <dcterms:modified xsi:type="dcterms:W3CDTF">2015-03-28T21:21:37Z</dcterms:modified>
</cp:coreProperties>
</file>