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20"/>
  </p:notesMasterIdLst>
  <p:sldIdLst>
    <p:sldId id="265" r:id="rId2"/>
    <p:sldId id="282" r:id="rId3"/>
    <p:sldId id="266" r:id="rId4"/>
    <p:sldId id="275" r:id="rId5"/>
    <p:sldId id="283" r:id="rId6"/>
    <p:sldId id="276" r:id="rId7"/>
    <p:sldId id="268" r:id="rId8"/>
    <p:sldId id="277" r:id="rId9"/>
    <p:sldId id="269" r:id="rId10"/>
    <p:sldId id="284" r:id="rId11"/>
    <p:sldId id="270" r:id="rId12"/>
    <p:sldId id="285" r:id="rId13"/>
    <p:sldId id="271" r:id="rId14"/>
    <p:sldId id="279" r:id="rId15"/>
    <p:sldId id="272" r:id="rId16"/>
    <p:sldId id="274" r:id="rId17"/>
    <p:sldId id="281" r:id="rId18"/>
    <p:sldId id="280" r:id="rId19"/>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A763F2-D1E9-4111-BEC0-EB7EB2C8D60F}" type="datetimeFigureOut">
              <a:rPr lang="ar-EG" smtClean="0"/>
              <a:t>01/05/1439</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AF4A47E-3491-4954-8C5C-DA4DD848B7C9}" type="slidenum">
              <a:rPr lang="ar-EG" smtClean="0"/>
              <a:t>‹#›</a:t>
            </a:fld>
            <a:endParaRPr lang="ar-EG"/>
          </a:p>
        </p:txBody>
      </p:sp>
    </p:spTree>
    <p:extLst>
      <p:ext uri="{BB962C8B-B14F-4D97-AF65-F5344CB8AC3E}">
        <p14:creationId xmlns:p14="http://schemas.microsoft.com/office/powerpoint/2010/main" val="12349273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9AF4A47E-3491-4954-8C5C-DA4DD848B7C9}" type="slidenum">
              <a:rPr lang="ar-EG" smtClean="0"/>
              <a:t>15</a:t>
            </a:fld>
            <a:endParaRPr lang="ar-EG"/>
          </a:p>
        </p:txBody>
      </p:sp>
    </p:spTree>
    <p:extLst>
      <p:ext uri="{BB962C8B-B14F-4D97-AF65-F5344CB8AC3E}">
        <p14:creationId xmlns:p14="http://schemas.microsoft.com/office/powerpoint/2010/main" val="14566304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E52244A-8598-4D07-8D2D-ED3C9A8D90C0}" type="datetimeFigureOut">
              <a:rPr lang="ar-EG" smtClean="0"/>
              <a:t>01/05/1439</a:t>
            </a:fld>
            <a:endParaRPr lang="ar-EG"/>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EG"/>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6711700-37D0-49DD-ACF8-6DEF2F260002}" type="slidenum">
              <a:rPr lang="ar-EG" smtClean="0"/>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56711700-37D0-49DD-ACF8-6DEF2F260002}" type="slidenum">
              <a:rPr lang="ar-EG" smtClean="0"/>
              <a:t>‹#›</a:t>
            </a:fld>
            <a:endParaRPr lang="ar-EG"/>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56711700-37D0-49DD-ACF8-6DEF2F260002}" type="slidenum">
              <a:rPr lang="ar-EG" smtClean="0"/>
              <a:t>‹#›</a:t>
            </a:fld>
            <a:endParaRPr lang="ar-EG"/>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56711700-37D0-49DD-ACF8-6DEF2F260002}" type="slidenum">
              <a:rPr lang="ar-EG" smtClean="0"/>
              <a:t>‹#›</a:t>
            </a:fld>
            <a:endParaRPr lang="ar-EG"/>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8" name="Footer Placeholder 7"/>
          <p:cNvSpPr>
            <a:spLocks noGrp="1"/>
          </p:cNvSpPr>
          <p:nvPr>
            <p:ph type="ftr" sz="quarter" idx="11"/>
          </p:nvPr>
        </p:nvSpPr>
        <p:spPr/>
        <p:txBody>
          <a:bodyPr/>
          <a:lstStyle>
            <a:extLst/>
          </a:lstStyle>
          <a:p>
            <a:endParaRPr lang="ar-EG"/>
          </a:p>
        </p:txBody>
      </p:sp>
      <p:sp>
        <p:nvSpPr>
          <p:cNvPr id="9" name="Slide Number Placeholder 8"/>
          <p:cNvSpPr>
            <a:spLocks noGrp="1"/>
          </p:cNvSpPr>
          <p:nvPr>
            <p:ph type="sldNum" sz="quarter" idx="12"/>
          </p:nvPr>
        </p:nvSpPr>
        <p:spPr/>
        <p:txBody>
          <a:bodyPr/>
          <a:lstStyle>
            <a:extLst/>
          </a:lstStyle>
          <a:p>
            <a:fld id="{56711700-37D0-49DD-ACF8-6DEF2F260002}" type="slidenum">
              <a:rPr lang="ar-EG" smtClean="0"/>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4" name="Footer Placeholder 3"/>
          <p:cNvSpPr>
            <a:spLocks noGrp="1"/>
          </p:cNvSpPr>
          <p:nvPr>
            <p:ph type="ftr" sz="quarter" idx="11"/>
          </p:nvPr>
        </p:nvSpPr>
        <p:spPr/>
        <p:txBody>
          <a:bodyPr/>
          <a:lstStyle>
            <a:extLst/>
          </a:lstStyle>
          <a:p>
            <a:endParaRPr lang="ar-EG"/>
          </a:p>
        </p:txBody>
      </p:sp>
      <p:sp>
        <p:nvSpPr>
          <p:cNvPr id="5" name="Slide Number Placeholder 4"/>
          <p:cNvSpPr>
            <a:spLocks noGrp="1"/>
          </p:cNvSpPr>
          <p:nvPr>
            <p:ph type="sldNum" sz="quarter" idx="12"/>
          </p:nvPr>
        </p:nvSpPr>
        <p:spPr/>
        <p:txBody>
          <a:bodyPr/>
          <a:lstStyle>
            <a:extLst/>
          </a:lstStyle>
          <a:p>
            <a:fld id="{56711700-37D0-49DD-ACF8-6DEF2F260002}" type="slidenum">
              <a:rPr lang="ar-EG" smtClean="0"/>
              <a:t>‹#›</a:t>
            </a:fld>
            <a:endParaRPr lang="ar-EG"/>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3" name="Footer Placeholder 2"/>
          <p:cNvSpPr>
            <a:spLocks noGrp="1"/>
          </p:cNvSpPr>
          <p:nvPr>
            <p:ph type="ftr" sz="quarter" idx="11"/>
          </p:nvPr>
        </p:nvSpPr>
        <p:spPr/>
        <p:txBody>
          <a:bodyPr/>
          <a:lstStyle>
            <a:extLst/>
          </a:lstStyle>
          <a:p>
            <a:endParaRPr lang="ar-EG"/>
          </a:p>
        </p:txBody>
      </p:sp>
      <p:sp>
        <p:nvSpPr>
          <p:cNvPr id="4" name="Slide Number Placeholder 3"/>
          <p:cNvSpPr>
            <a:spLocks noGrp="1"/>
          </p:cNvSpPr>
          <p:nvPr>
            <p:ph type="sldNum" sz="quarter" idx="12"/>
          </p:nvPr>
        </p:nvSpPr>
        <p:spPr/>
        <p:txBody>
          <a:bodyPr/>
          <a:lstStyle>
            <a:extLst/>
          </a:lstStyle>
          <a:p>
            <a:fld id="{56711700-37D0-49DD-ACF8-6DEF2F260002}"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E52244A-8598-4D07-8D2D-ED3C9A8D90C0}" type="datetimeFigureOut">
              <a:rPr lang="ar-EG" smtClean="0"/>
              <a:t>01/05/1439</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56711700-37D0-49DD-ACF8-6DEF2F260002}" type="slidenum">
              <a:rPr lang="ar-EG" smtClean="0"/>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E52244A-8598-4D07-8D2D-ED3C9A8D90C0}" type="datetimeFigureOut">
              <a:rPr lang="ar-EG" smtClean="0"/>
              <a:t>01/05/1439</a:t>
            </a:fld>
            <a:endParaRPr lang="ar-EG"/>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EG"/>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6711700-37D0-49DD-ACF8-6DEF2F260002}" type="slidenum">
              <a:rPr lang="ar-EG" smtClean="0"/>
              <a:t>‹#›</a:t>
            </a:fld>
            <a:endParaRPr lang="ar-EG"/>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56711700-37D0-49DD-ACF8-6DEF2F260002}"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44A-8598-4D07-8D2D-ED3C9A8D90C0}" type="datetimeFigureOut">
              <a:rPr lang="ar-EG" smtClean="0"/>
              <a:t>01/05/1439</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56711700-37D0-49DD-ACF8-6DEF2F260002}" type="slidenum">
              <a:rPr lang="ar-EG" smtClean="0"/>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E52244A-8598-4D07-8D2D-ED3C9A8D90C0}" type="datetimeFigureOut">
              <a:rPr lang="ar-EG" smtClean="0"/>
              <a:t>01/05/1439</a:t>
            </a:fld>
            <a:endParaRPr lang="ar-EG"/>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EG"/>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6711700-37D0-49DD-ACF8-6DEF2F260002}" type="slidenum">
              <a:rPr lang="ar-EG" smtClean="0"/>
              <a:t>‹#›</a:t>
            </a:fld>
            <a:endParaRPr lang="ar-EG"/>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4294967295"/>
            <p:extLst>
              <p:ext uri="{D42A27DB-BD31-4B8C-83A1-F6EECF244321}">
                <p14:modId xmlns:p14="http://schemas.microsoft.com/office/powerpoint/2010/main" val="578458972"/>
              </p:ext>
            </p:extLst>
          </p:nvPr>
        </p:nvGraphicFramePr>
        <p:xfrm>
          <a:off x="1152525" y="1557338"/>
          <a:ext cx="7992888" cy="5184576"/>
        </p:xfrm>
        <a:graphic>
          <a:graphicData uri="http://schemas.openxmlformats.org/drawingml/2006/table">
            <a:tbl>
              <a:tblPr firstRow="1" firstCol="1" lastRow="1" lastCol="1" bandRow="1" bandCol="1">
                <a:tableStyleId>{9D7B26C5-4107-4FEC-AEDC-1716B250A1EF}</a:tableStyleId>
              </a:tblPr>
              <a:tblGrid>
                <a:gridCol w="7992888"/>
              </a:tblGrid>
              <a:tr h="696077">
                <a:tc>
                  <a:txBody>
                    <a:bodyPr/>
                    <a:lstStyle/>
                    <a:p>
                      <a:pPr algn="ctr">
                        <a:spcAft>
                          <a:spcPts val="0"/>
                        </a:spcAft>
                      </a:pPr>
                      <a:r>
                        <a:rPr lang="ar-EG" sz="2000" dirty="0">
                          <a:solidFill>
                            <a:srgbClr val="002060"/>
                          </a:solidFill>
                          <a:effectLst/>
                        </a:rPr>
                        <a:t>معرفة اثر التسميد العضوي  والمعدني والتغذية على انتاجية اربع انواع من الاسماك .</a:t>
                      </a:r>
                      <a:endParaRPr lang="en-US" sz="2000" dirty="0">
                        <a:solidFill>
                          <a:srgbClr val="002060"/>
                        </a:solidFill>
                        <a:effectLst/>
                        <a:latin typeface="Times New Roman"/>
                        <a:ea typeface="Times New Roman"/>
                      </a:endParaRPr>
                    </a:p>
                  </a:txBody>
                  <a:tcPr marL="68580" marR="68580" marT="0" marB="0">
                    <a:solidFill>
                      <a:srgbClr val="00B0F0"/>
                    </a:solidFill>
                  </a:tcPr>
                </a:tc>
              </a:tr>
              <a:tr h="480053">
                <a:tc>
                  <a:txBody>
                    <a:bodyPr/>
                    <a:lstStyle/>
                    <a:p>
                      <a:pPr algn="ctr">
                        <a:spcAft>
                          <a:spcPts val="0"/>
                        </a:spcAft>
                      </a:pPr>
                      <a:r>
                        <a:rPr lang="ar-EG" sz="2000" dirty="0">
                          <a:solidFill>
                            <a:srgbClr val="002060"/>
                          </a:solidFill>
                          <a:effectLst/>
                        </a:rPr>
                        <a:t>تقليل التكاليف الانتاجية عن طريق استخدام التسميد </a:t>
                      </a:r>
                      <a:endParaRPr lang="en-US" sz="2000" dirty="0">
                        <a:solidFill>
                          <a:srgbClr val="002060"/>
                        </a:solidFill>
                        <a:effectLst/>
                        <a:latin typeface="Times New Roman"/>
                        <a:ea typeface="Times New Roman"/>
                      </a:endParaRPr>
                    </a:p>
                  </a:txBody>
                  <a:tcPr marL="68580" marR="68580" marT="0" marB="0">
                    <a:solidFill>
                      <a:srgbClr val="00B0F0"/>
                    </a:solidFill>
                  </a:tcPr>
                </a:tc>
              </a:tr>
              <a:tr h="480053">
                <a:tc>
                  <a:txBody>
                    <a:bodyPr/>
                    <a:lstStyle/>
                    <a:p>
                      <a:pPr algn="ctr">
                        <a:spcAft>
                          <a:spcPts val="0"/>
                        </a:spcAft>
                      </a:pPr>
                      <a:r>
                        <a:rPr lang="ar-EG" sz="2000" dirty="0">
                          <a:solidFill>
                            <a:srgbClr val="002060"/>
                          </a:solidFill>
                          <a:effectLst/>
                        </a:rPr>
                        <a:t>البحث مطابق للخطة البحثية للمعهد</a:t>
                      </a:r>
                      <a:endParaRPr lang="en-US" sz="2000" dirty="0">
                        <a:solidFill>
                          <a:srgbClr val="002060"/>
                        </a:solidFill>
                        <a:effectLst/>
                        <a:latin typeface="Times New Roman"/>
                        <a:ea typeface="Times New Roman"/>
                      </a:endParaRPr>
                    </a:p>
                  </a:txBody>
                  <a:tcPr marL="68580" marR="68580" marT="0" marB="0">
                    <a:solidFill>
                      <a:srgbClr val="00B0F0"/>
                    </a:solidFill>
                  </a:tcPr>
                </a:tc>
              </a:tr>
              <a:tr h="480053">
                <a:tc>
                  <a:txBody>
                    <a:bodyPr/>
                    <a:lstStyle/>
                    <a:p>
                      <a:pPr algn="ctr">
                        <a:spcAft>
                          <a:spcPts val="0"/>
                        </a:spcAft>
                      </a:pPr>
                      <a:r>
                        <a:rPr lang="ar-EG" sz="2000" dirty="0">
                          <a:solidFill>
                            <a:srgbClr val="002060"/>
                          </a:solidFill>
                          <a:effectLst/>
                        </a:rPr>
                        <a:t>خلال موسم 2013 </a:t>
                      </a:r>
                      <a:r>
                        <a:rPr lang="ar-EG" sz="2000" dirty="0" smtClean="0">
                          <a:solidFill>
                            <a:srgbClr val="002060"/>
                          </a:solidFill>
                          <a:effectLst/>
                        </a:rPr>
                        <a:t>( ا-5-2013 </a:t>
                      </a:r>
                      <a:r>
                        <a:rPr lang="ar-EG" sz="2000" dirty="0">
                          <a:solidFill>
                            <a:srgbClr val="002060"/>
                          </a:solidFill>
                          <a:effectLst/>
                        </a:rPr>
                        <a:t>الى ا-11-2013 </a:t>
                      </a:r>
                      <a:r>
                        <a:rPr lang="ar-EG" sz="2000" dirty="0" smtClean="0">
                          <a:solidFill>
                            <a:srgbClr val="002060"/>
                          </a:solidFill>
                          <a:effectLst/>
                        </a:rPr>
                        <a:t>)</a:t>
                      </a:r>
                      <a:endParaRPr lang="en-US" sz="2000" dirty="0">
                        <a:solidFill>
                          <a:srgbClr val="002060"/>
                        </a:solidFill>
                        <a:effectLst/>
                        <a:latin typeface="Times New Roman"/>
                        <a:ea typeface="Times New Roman"/>
                      </a:endParaRPr>
                    </a:p>
                  </a:txBody>
                  <a:tcPr marL="68580" marR="68580" marT="0" marB="0">
                    <a:solidFill>
                      <a:srgbClr val="00B0F0"/>
                    </a:solidFill>
                  </a:tcPr>
                </a:tc>
              </a:tr>
              <a:tr h="480053">
                <a:tc>
                  <a:txBody>
                    <a:bodyPr/>
                    <a:lstStyle/>
                    <a:p>
                      <a:pPr algn="ctr">
                        <a:spcAft>
                          <a:spcPts val="0"/>
                        </a:spcAft>
                      </a:pPr>
                      <a:r>
                        <a:rPr lang="ar-EG" sz="2000" dirty="0">
                          <a:solidFill>
                            <a:srgbClr val="002060"/>
                          </a:solidFill>
                          <a:effectLst/>
                        </a:rPr>
                        <a:t>ستة اشهر</a:t>
                      </a:r>
                      <a:endParaRPr lang="en-US" sz="2000" dirty="0">
                        <a:solidFill>
                          <a:srgbClr val="002060"/>
                        </a:solidFill>
                        <a:effectLst/>
                        <a:latin typeface="Times New Roman"/>
                        <a:ea typeface="Times New Roman"/>
                      </a:endParaRPr>
                    </a:p>
                  </a:txBody>
                  <a:tcPr marL="68580" marR="68580" marT="0" marB="0">
                    <a:solidFill>
                      <a:srgbClr val="00B0F0"/>
                    </a:solidFill>
                  </a:tcPr>
                </a:tc>
              </a:tr>
              <a:tr h="1440160">
                <a:tc>
                  <a:txBody>
                    <a:bodyPr/>
                    <a:lstStyle/>
                    <a:p>
                      <a:pPr algn="ctr" rtl="1">
                        <a:spcAft>
                          <a:spcPts val="0"/>
                        </a:spcAft>
                      </a:pPr>
                      <a:r>
                        <a:rPr lang="ar-EG" sz="2000" dirty="0">
                          <a:solidFill>
                            <a:srgbClr val="002060"/>
                          </a:solidFill>
                          <a:effectLst/>
                        </a:rPr>
                        <a:t>اد: نبيل فهمي عبد الحكيم </a:t>
                      </a:r>
                      <a:r>
                        <a:rPr lang="ar-SA" sz="2000" baseline="30000" dirty="0">
                          <a:solidFill>
                            <a:srgbClr val="002060"/>
                          </a:solidFill>
                          <a:effectLst/>
                        </a:rPr>
                        <a:t>(1)</a:t>
                      </a:r>
                      <a:endParaRPr lang="en-US" sz="2000" dirty="0">
                        <a:solidFill>
                          <a:srgbClr val="002060"/>
                        </a:solidFill>
                        <a:effectLst/>
                      </a:endParaRPr>
                    </a:p>
                    <a:p>
                      <a:pPr algn="ctr" rtl="1">
                        <a:spcAft>
                          <a:spcPts val="0"/>
                        </a:spcAft>
                      </a:pPr>
                      <a:r>
                        <a:rPr lang="ar-EG" sz="2000" dirty="0">
                          <a:solidFill>
                            <a:srgbClr val="002060"/>
                          </a:solidFill>
                          <a:effectLst/>
                        </a:rPr>
                        <a:t> ،محمود عثمان الجندي </a:t>
                      </a:r>
                      <a:r>
                        <a:rPr lang="ar-SA" sz="2000" baseline="30000" dirty="0">
                          <a:solidFill>
                            <a:srgbClr val="002060"/>
                          </a:solidFill>
                          <a:effectLst/>
                        </a:rPr>
                        <a:t>(2)</a:t>
                      </a:r>
                      <a:r>
                        <a:rPr lang="ar-EG" sz="2000" dirty="0">
                          <a:solidFill>
                            <a:srgbClr val="002060"/>
                          </a:solidFill>
                          <a:effectLst/>
                        </a:rPr>
                        <a:t> ؛ على حامد جوده </a:t>
                      </a:r>
                      <a:r>
                        <a:rPr lang="ar-SA" sz="2000" baseline="30000" dirty="0">
                          <a:solidFill>
                            <a:srgbClr val="002060"/>
                          </a:solidFill>
                          <a:effectLst/>
                        </a:rPr>
                        <a:t>(2)</a:t>
                      </a:r>
                      <a:r>
                        <a:rPr lang="ar-SA" sz="2000" dirty="0">
                          <a:solidFill>
                            <a:srgbClr val="002060"/>
                          </a:solidFill>
                          <a:effectLst/>
                        </a:rPr>
                        <a:t> </a:t>
                      </a:r>
                      <a:r>
                        <a:rPr lang="ar-EG" sz="2000" dirty="0">
                          <a:solidFill>
                            <a:srgbClr val="002060"/>
                          </a:solidFill>
                          <a:effectLst/>
                        </a:rPr>
                        <a:t>،هشام محمد الكومي </a:t>
                      </a:r>
                      <a:r>
                        <a:rPr lang="ar-SA" sz="2000" baseline="30000" dirty="0">
                          <a:solidFill>
                            <a:srgbClr val="002060"/>
                          </a:solidFill>
                          <a:effectLst/>
                        </a:rPr>
                        <a:t>(2)</a:t>
                      </a:r>
                      <a:endParaRPr lang="en-US" sz="2000" dirty="0">
                        <a:solidFill>
                          <a:srgbClr val="002060"/>
                        </a:solidFill>
                        <a:effectLst/>
                      </a:endParaRPr>
                    </a:p>
                    <a:p>
                      <a:pPr algn="ctr">
                        <a:spcAft>
                          <a:spcPts val="0"/>
                        </a:spcAft>
                      </a:pPr>
                      <a:r>
                        <a:rPr lang="en-US" sz="2000" dirty="0">
                          <a:solidFill>
                            <a:srgbClr val="002060"/>
                          </a:solidFill>
                          <a:effectLst/>
                        </a:rPr>
                        <a:t> </a:t>
                      </a:r>
                      <a:endParaRPr lang="en-US" sz="2000" dirty="0">
                        <a:solidFill>
                          <a:srgbClr val="002060"/>
                        </a:solidFill>
                        <a:effectLst/>
                        <a:latin typeface="Times New Roman"/>
                        <a:ea typeface="Times New Roman"/>
                      </a:endParaRPr>
                    </a:p>
                  </a:txBody>
                  <a:tcPr marL="68580" marR="68580" marT="0" marB="0">
                    <a:solidFill>
                      <a:srgbClr val="00B0F0"/>
                    </a:solidFill>
                  </a:tcPr>
                </a:tc>
              </a:tr>
              <a:tr h="1128127">
                <a:tc>
                  <a:txBody>
                    <a:bodyPr/>
                    <a:lstStyle/>
                    <a:p>
                      <a:pPr algn="ctr">
                        <a:spcAft>
                          <a:spcPts val="0"/>
                        </a:spcAft>
                      </a:pPr>
                      <a:r>
                        <a:rPr lang="ar-EG" sz="2000" dirty="0">
                          <a:effectLst/>
                        </a:rPr>
                        <a:t>وحدة بحوث الثروة السمكية بسخا مع مزرعة خاصة بطلمبات 7 كفر الشيخ</a:t>
                      </a:r>
                      <a:endParaRPr lang="en-US" sz="2000" dirty="0">
                        <a:solidFill>
                          <a:srgbClr val="FF0000"/>
                        </a:solidFill>
                        <a:effectLst/>
                        <a:latin typeface="Times New Roman"/>
                        <a:ea typeface="Times New Roman"/>
                      </a:endParaRPr>
                    </a:p>
                  </a:txBody>
                  <a:tcPr marL="68580" marR="68580" marT="0" marB="0">
                    <a:solidFill>
                      <a:srgbClr val="00B0F0"/>
                    </a:solidFill>
                  </a:tcPr>
                </a:tc>
              </a:tr>
            </a:tbl>
          </a:graphicData>
        </a:graphic>
      </p:graphicFrame>
      <p:sp>
        <p:nvSpPr>
          <p:cNvPr id="2" name="عنوان 1"/>
          <p:cNvSpPr>
            <a:spLocks noGrp="1"/>
          </p:cNvSpPr>
          <p:nvPr>
            <p:ph type="title" idx="4294967295"/>
          </p:nvPr>
        </p:nvSpPr>
        <p:spPr>
          <a:xfrm>
            <a:off x="71438" y="0"/>
            <a:ext cx="9072562" cy="1412875"/>
          </a:xfrm>
          <a:solidFill>
            <a:schemeClr val="tx2">
              <a:lumMod val="40000"/>
              <a:lumOff val="60000"/>
            </a:schemeClr>
          </a:solidFill>
        </p:spPr>
        <p:txBody>
          <a:bodyPr>
            <a:noAutofit/>
          </a:bodyPr>
          <a:lstStyle/>
          <a:p>
            <a:pPr marL="2057400" marR="0" lvl="4" indent="-228600" algn="r" defTabSz="914400" rtl="1" eaLnBrk="1" fontAlgn="auto" latinLnBrk="0" hangingPunct="1">
              <a:lnSpc>
                <a:spcPct val="100000"/>
              </a:lnSpc>
              <a:spcBef>
                <a:spcPct val="20000"/>
              </a:spcBef>
              <a:spcAft>
                <a:spcPts val="0"/>
              </a:spcAft>
              <a:tabLst/>
              <a:defRPr/>
            </a:pPr>
            <a:r>
              <a:rPr lang="ar-EG" sz="3200" b="1" kern="1200" dirty="0">
                <a:solidFill>
                  <a:schemeClr val="tx1">
                    <a:lumMod val="95000"/>
                    <a:lumOff val="5000"/>
                  </a:schemeClr>
                </a:solidFill>
                <a:latin typeface="Calibri"/>
                <a:ea typeface="Times New Roman"/>
                <a:cs typeface="Times New Roman"/>
              </a:rPr>
              <a:t>ت</a:t>
            </a:r>
            <a:r>
              <a:rPr lang="ar-SA" sz="3200" b="1" kern="1200" dirty="0">
                <a:solidFill>
                  <a:schemeClr val="tx1">
                    <a:lumMod val="95000"/>
                    <a:lumOff val="5000"/>
                  </a:schemeClr>
                </a:solidFill>
                <a:latin typeface="Calibri"/>
                <a:ea typeface="Times New Roman"/>
                <a:cs typeface="Times New Roman"/>
              </a:rPr>
              <a:t>أثير التغذية الصناعية وأنواع التسميد على </a:t>
            </a:r>
            <a:r>
              <a:rPr lang="ar-SA" sz="3200" b="1" kern="1200" dirty="0" smtClean="0">
                <a:solidFill>
                  <a:schemeClr val="tx1">
                    <a:lumMod val="95000"/>
                    <a:lumOff val="5000"/>
                  </a:schemeClr>
                </a:solidFill>
                <a:latin typeface="Calibri"/>
                <a:ea typeface="Times New Roman"/>
                <a:cs typeface="Times New Roman"/>
              </a:rPr>
              <a:t>نمو</a:t>
            </a:r>
            <a:r>
              <a:rPr kumimoji="0" lang="ar-SA" sz="3200" b="1" i="0" u="none" strike="noStrike" kern="1200" cap="none" spc="0" normalizeH="0" baseline="0" noProof="0" dirty="0" smtClean="0">
                <a:ln>
                  <a:noFill/>
                </a:ln>
                <a:solidFill>
                  <a:schemeClr val="tx1">
                    <a:lumMod val="95000"/>
                    <a:lumOff val="5000"/>
                  </a:schemeClr>
                </a:solidFill>
                <a:effectLst/>
                <a:uLnTx/>
                <a:uFillTx/>
                <a:latin typeface="Calibri"/>
                <a:ea typeface="Times New Roman"/>
                <a:cs typeface="Times New Roman"/>
              </a:rPr>
              <a:t> و إنتاجية</a:t>
            </a:r>
            <a:r>
              <a:rPr kumimoji="0" lang="ar-EG" sz="3200" b="1" i="0" u="none" strike="noStrike" kern="1200" cap="none" spc="0" normalizeH="0" noProof="0" dirty="0" smtClean="0">
                <a:ln>
                  <a:noFill/>
                </a:ln>
                <a:solidFill>
                  <a:schemeClr val="tx1">
                    <a:lumMod val="95000"/>
                    <a:lumOff val="5000"/>
                  </a:schemeClr>
                </a:solidFill>
                <a:effectLst/>
                <a:uLnTx/>
                <a:uFillTx/>
                <a:latin typeface="Calibri"/>
                <a:ea typeface="Times New Roman"/>
                <a:cs typeface="Times New Roman"/>
              </a:rPr>
              <a:t> </a:t>
            </a:r>
            <a:r>
              <a:rPr kumimoji="0" lang="ar-SA" sz="3200" b="1" i="0" u="none" strike="noStrike" kern="1200" cap="none" spc="0" normalizeH="0" baseline="0" noProof="0" dirty="0" smtClean="0">
                <a:ln>
                  <a:noFill/>
                </a:ln>
                <a:solidFill>
                  <a:schemeClr val="tx1">
                    <a:lumMod val="95000"/>
                    <a:lumOff val="5000"/>
                  </a:schemeClr>
                </a:solidFill>
                <a:effectLst/>
                <a:uLnTx/>
                <a:uFillTx/>
                <a:latin typeface="Calibri"/>
                <a:ea typeface="Times New Roman"/>
                <a:cs typeface="Times New Roman"/>
              </a:rPr>
              <a:t>الأسماك في </a:t>
            </a:r>
            <a:r>
              <a:rPr lang="ar-SA" sz="3200" b="1" kern="1200" dirty="0">
                <a:solidFill>
                  <a:schemeClr val="tx1">
                    <a:lumMod val="95000"/>
                    <a:lumOff val="5000"/>
                  </a:schemeClr>
                </a:solidFill>
                <a:latin typeface="Calibri"/>
                <a:ea typeface="Times New Roman"/>
                <a:cs typeface="Times New Roman"/>
              </a:rPr>
              <a:t>الأحواض الطينية المختلطة</a:t>
            </a:r>
            <a:r>
              <a:rPr lang="ar-EG" sz="3200" b="1" kern="1200" dirty="0">
                <a:solidFill>
                  <a:schemeClr val="tx1">
                    <a:lumMod val="95000"/>
                    <a:lumOff val="5000"/>
                  </a:schemeClr>
                </a:solidFill>
                <a:latin typeface="Calibri"/>
                <a:ea typeface="Times New Roman"/>
                <a:cs typeface="Times New Roman"/>
              </a:rPr>
              <a:t> </a:t>
            </a:r>
            <a:r>
              <a:rPr kumimoji="0" lang="en-US" sz="2400" b="0" i="0" u="none" strike="noStrike" kern="1200" cap="none" spc="0" normalizeH="0" baseline="0" noProof="0" dirty="0" smtClean="0">
                <a:ln>
                  <a:noFill/>
                </a:ln>
                <a:solidFill>
                  <a:schemeClr val="tx1">
                    <a:lumMod val="95000"/>
                    <a:lumOff val="5000"/>
                  </a:schemeClr>
                </a:solidFill>
                <a:effectLst/>
                <a:uLnTx/>
                <a:uFillTx/>
                <a:latin typeface="Calibri"/>
                <a:ea typeface="Calibri"/>
                <a:cs typeface="Arial"/>
              </a:rPr>
              <a:t/>
            </a:r>
            <a:br>
              <a:rPr kumimoji="0" lang="en-US" sz="2400" b="0" i="0" u="none" strike="noStrike" kern="1200" cap="none" spc="0" normalizeH="0" baseline="0" noProof="0" dirty="0" smtClean="0">
                <a:ln>
                  <a:noFill/>
                </a:ln>
                <a:solidFill>
                  <a:schemeClr val="tx1">
                    <a:lumMod val="95000"/>
                    <a:lumOff val="5000"/>
                  </a:schemeClr>
                </a:solidFill>
                <a:effectLst/>
                <a:uLnTx/>
                <a:uFillTx/>
                <a:latin typeface="Calibri"/>
                <a:ea typeface="Calibri"/>
                <a:cs typeface="Arial"/>
              </a:rPr>
            </a:br>
            <a:endParaRPr lang="ar-EG" sz="2000" dirty="0">
              <a:solidFill>
                <a:schemeClr val="tx1">
                  <a:lumMod val="95000"/>
                  <a:lumOff val="5000"/>
                </a:schemeClr>
              </a:solidFill>
            </a:endParaRPr>
          </a:p>
        </p:txBody>
      </p:sp>
    </p:spTree>
    <p:extLst>
      <p:ext uri="{BB962C8B-B14F-4D97-AF65-F5344CB8AC3E}">
        <p14:creationId xmlns:p14="http://schemas.microsoft.com/office/powerpoint/2010/main" val="1023532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3575" y="974725"/>
            <a:ext cx="5275263" cy="490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544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4294967295"/>
            <p:extLst>
              <p:ext uri="{D42A27DB-BD31-4B8C-83A1-F6EECF244321}">
                <p14:modId xmlns:p14="http://schemas.microsoft.com/office/powerpoint/2010/main" val="1661105647"/>
              </p:ext>
            </p:extLst>
          </p:nvPr>
        </p:nvGraphicFramePr>
        <p:xfrm>
          <a:off x="107504" y="1844824"/>
          <a:ext cx="8568952" cy="5735879"/>
        </p:xfrm>
        <a:graphic>
          <a:graphicData uri="http://schemas.openxmlformats.org/drawingml/2006/table">
            <a:tbl>
              <a:tblPr firstRow="1" firstCol="1" lastRow="1" lastCol="1" bandRow="1" bandCol="1">
                <a:tableStyleId>{3B4B98B0-60AC-42C2-AFA5-B58CD77FA1E5}</a:tableStyleId>
              </a:tblPr>
              <a:tblGrid>
                <a:gridCol w="8568952"/>
              </a:tblGrid>
              <a:tr h="1761728">
                <a:tc>
                  <a:txBody>
                    <a:bodyPr/>
                    <a:lstStyle/>
                    <a:p>
                      <a:pPr algn="ctr">
                        <a:spcAft>
                          <a:spcPts val="0"/>
                        </a:spcAft>
                      </a:pPr>
                      <a:endParaRPr lang="en-US" sz="3200" dirty="0" smtClean="0">
                        <a:effectLst/>
                      </a:endParaRPr>
                    </a:p>
                    <a:p>
                      <a:pPr algn="ctr">
                        <a:spcAft>
                          <a:spcPts val="0"/>
                        </a:spcAft>
                      </a:pPr>
                      <a:r>
                        <a:rPr lang="ar-SA" sz="3200" dirty="0" smtClean="0">
                          <a:effectLst/>
                        </a:rPr>
                        <a:t>مقارنة </a:t>
                      </a:r>
                      <a:r>
                        <a:rPr lang="ar-SA" sz="3200" dirty="0">
                          <a:effectLst/>
                        </a:rPr>
                        <a:t>بين العلف الطافي والغاطس وتأثيرهما على الانتاجية ومعدلات </a:t>
                      </a:r>
                      <a:r>
                        <a:rPr lang="ar-SA" sz="3200" dirty="0" smtClean="0">
                          <a:effectLst/>
                        </a:rPr>
                        <a:t>النم</a:t>
                      </a:r>
                      <a:r>
                        <a:rPr lang="ar-EG" sz="3200" dirty="0" smtClean="0">
                          <a:effectLst/>
                        </a:rPr>
                        <a:t>و</a:t>
                      </a:r>
                      <a:r>
                        <a:rPr lang="ar-EG" sz="2800" baseline="0" dirty="0" smtClean="0">
                          <a:effectLst/>
                        </a:rPr>
                        <a:t> </a:t>
                      </a:r>
                      <a:r>
                        <a:rPr lang="ar-SA" sz="3200" dirty="0" smtClean="0">
                          <a:effectLst/>
                        </a:rPr>
                        <a:t>لأسماك </a:t>
                      </a:r>
                      <a:r>
                        <a:rPr lang="ar-SA" sz="3200" dirty="0">
                          <a:effectLst/>
                        </a:rPr>
                        <a:t>البلطي النيلي</a:t>
                      </a:r>
                      <a:endParaRPr lang="en-US" sz="2800" dirty="0">
                        <a:effectLst/>
                        <a:latin typeface="Times New Roman"/>
                        <a:ea typeface="Times New Roman"/>
                      </a:endParaRPr>
                    </a:p>
                  </a:txBody>
                  <a:tcPr marL="63251" marR="63251" marT="0" marB="0"/>
                </a:tc>
              </a:tr>
              <a:tr h="0">
                <a:tc>
                  <a:txBody>
                    <a:bodyPr/>
                    <a:lstStyle/>
                    <a:p>
                      <a:pPr algn="ctr">
                        <a:spcAft>
                          <a:spcPts val="0"/>
                        </a:spcAft>
                      </a:pPr>
                      <a:r>
                        <a:rPr lang="ar-EG" sz="3200" dirty="0">
                          <a:effectLst/>
                        </a:rPr>
                        <a:t>تقليل تكاليف العلائق</a:t>
                      </a:r>
                      <a:endParaRPr lang="en-US" sz="2800" dirty="0">
                        <a:effectLst/>
                        <a:latin typeface="Times New Roman"/>
                        <a:ea typeface="Times New Roman"/>
                      </a:endParaRPr>
                    </a:p>
                  </a:txBody>
                  <a:tcPr marL="63251" marR="63251" marT="0" marB="0"/>
                </a:tc>
              </a:tr>
              <a:tr h="0">
                <a:tc>
                  <a:txBody>
                    <a:bodyPr/>
                    <a:lstStyle/>
                    <a:p>
                      <a:pPr algn="ctr">
                        <a:spcAft>
                          <a:spcPts val="0"/>
                        </a:spcAft>
                      </a:pPr>
                      <a:r>
                        <a:rPr lang="ar-EG" sz="2400" dirty="0">
                          <a:effectLst/>
                        </a:rPr>
                        <a:t>مرتبط بالخطة البحثية </a:t>
                      </a:r>
                      <a:endParaRPr lang="en-US" sz="2000" dirty="0">
                        <a:effectLst/>
                        <a:latin typeface="Times New Roman"/>
                        <a:ea typeface="Times New Roman"/>
                      </a:endParaRPr>
                    </a:p>
                  </a:txBody>
                  <a:tcPr marL="63251" marR="63251" marT="0" marB="0"/>
                </a:tc>
              </a:tr>
              <a:tr h="315063">
                <a:tc>
                  <a:txBody>
                    <a:bodyPr/>
                    <a:lstStyle/>
                    <a:p>
                      <a:pPr algn="ctr" rtl="1">
                        <a:spcAft>
                          <a:spcPts val="0"/>
                        </a:spcAft>
                      </a:pPr>
                      <a:r>
                        <a:rPr lang="ar-SA" sz="2400" dirty="0">
                          <a:effectLst/>
                        </a:rPr>
                        <a:t>1/5/2016-----1/11/2016</a:t>
                      </a:r>
                      <a:endParaRPr lang="en-US" sz="1800" dirty="0">
                        <a:effectLst/>
                        <a:latin typeface="Times New Roman"/>
                        <a:ea typeface="Times New Roman"/>
                      </a:endParaRPr>
                    </a:p>
                  </a:txBody>
                  <a:tcPr marL="63251" marR="63251" marT="0" marB="0"/>
                </a:tc>
              </a:tr>
              <a:tr h="0">
                <a:tc>
                  <a:txBody>
                    <a:bodyPr/>
                    <a:lstStyle/>
                    <a:p>
                      <a:pPr algn="ctr">
                        <a:spcAft>
                          <a:spcPts val="0"/>
                        </a:spcAft>
                      </a:pPr>
                      <a:r>
                        <a:rPr lang="ar-SA" sz="2400" dirty="0">
                          <a:effectLst/>
                        </a:rPr>
                        <a:t>استمرت التجربة </a:t>
                      </a:r>
                      <a:r>
                        <a:rPr lang="ar-EG" sz="2400" dirty="0">
                          <a:effectLst/>
                        </a:rPr>
                        <a:t>6 شهور</a:t>
                      </a:r>
                      <a:endParaRPr lang="en-US" sz="2000" dirty="0">
                        <a:effectLst/>
                        <a:latin typeface="Times New Roman"/>
                        <a:ea typeface="Times New Roman"/>
                      </a:endParaRPr>
                    </a:p>
                  </a:txBody>
                  <a:tcPr marL="63251" marR="63251" marT="0" marB="0"/>
                </a:tc>
              </a:tr>
              <a:tr h="0">
                <a:tc>
                  <a:txBody>
                    <a:bodyPr/>
                    <a:lstStyle/>
                    <a:p>
                      <a:pPr algn="ctr">
                        <a:spcAft>
                          <a:spcPts val="0"/>
                        </a:spcAft>
                      </a:pPr>
                      <a:r>
                        <a:rPr lang="ar-SA" sz="2400" dirty="0">
                          <a:effectLst/>
                        </a:rPr>
                        <a:t>محمود عثمان الجندي </a:t>
                      </a:r>
                      <a:r>
                        <a:rPr lang="ar-SA" sz="2400" dirty="0" smtClean="0">
                          <a:effectLst/>
                        </a:rPr>
                        <a:t>1- </a:t>
                      </a:r>
                      <a:r>
                        <a:rPr lang="ar-SA" sz="2400" dirty="0">
                          <a:effectLst/>
                        </a:rPr>
                        <a:t>وحدة بحوث الأسماك </a:t>
                      </a:r>
                      <a:r>
                        <a:rPr lang="ar-SA" sz="2400" dirty="0" err="1">
                          <a:effectLst/>
                        </a:rPr>
                        <a:t>بسخا</a:t>
                      </a:r>
                      <a:r>
                        <a:rPr lang="ar-SA" sz="2400" dirty="0">
                          <a:effectLst/>
                        </a:rPr>
                        <a:t> -  المعمل المركزي لبحوث الثروة السمكية </a:t>
                      </a:r>
                      <a:r>
                        <a:rPr lang="ar-SA" sz="2400" dirty="0" smtClean="0">
                          <a:effectLst/>
                        </a:rPr>
                        <a:t>بالعباسة</a:t>
                      </a:r>
                      <a:endParaRPr lang="en-US" sz="2000" dirty="0">
                        <a:effectLst/>
                      </a:endParaRPr>
                    </a:p>
                  </a:txBody>
                  <a:tcPr marL="63251" marR="63251" marT="0" marB="0"/>
                </a:tc>
              </a:tr>
              <a:tr h="1657671">
                <a:tc>
                  <a:txBody>
                    <a:bodyPr/>
                    <a:lstStyle/>
                    <a:p>
                      <a:endParaRPr lang="en-US" dirty="0"/>
                    </a:p>
                  </a:txBody>
                  <a:tcPr marL="63251" marR="63251" marT="0" marB="0"/>
                </a:tc>
              </a:tr>
            </a:tbl>
          </a:graphicData>
        </a:graphic>
      </p:graphicFrame>
      <p:sp>
        <p:nvSpPr>
          <p:cNvPr id="3" name="عنوان 2"/>
          <p:cNvSpPr>
            <a:spLocks noGrp="1"/>
          </p:cNvSpPr>
          <p:nvPr>
            <p:ph type="title" idx="4294967295"/>
          </p:nvPr>
        </p:nvSpPr>
        <p:spPr>
          <a:xfrm>
            <a:off x="0" y="274638"/>
            <a:ext cx="8229600" cy="1143000"/>
          </a:xfrm>
        </p:spPr>
        <p:txBody>
          <a:bodyPr>
            <a:noAutofit/>
          </a:bodyPr>
          <a:lstStyle/>
          <a:p>
            <a:pPr algn="ctr"/>
            <a:r>
              <a:rPr lang="en-US" sz="3600" dirty="0">
                <a:effectLst/>
                <a:latin typeface="Simplified Arabic"/>
                <a:ea typeface="Times New Roman"/>
              </a:rPr>
              <a:t> </a:t>
            </a:r>
            <a:r>
              <a:rPr lang="ar-EG" sz="3600" dirty="0">
                <a:effectLst/>
                <a:latin typeface="Simplified Arabic"/>
                <a:ea typeface="Times New Roman"/>
              </a:rPr>
              <a:t>تقييم </a:t>
            </a:r>
            <a:r>
              <a:rPr lang="ar-EG" sz="3600" dirty="0" err="1">
                <a:effectLst/>
                <a:latin typeface="Simplified Arabic"/>
                <a:ea typeface="Times New Roman"/>
              </a:rPr>
              <a:t>إستخدام</a:t>
            </a:r>
            <a:r>
              <a:rPr lang="ar-EG" sz="3600" dirty="0">
                <a:effectLst/>
                <a:latin typeface="Simplified Arabic"/>
                <a:ea typeface="Times New Roman"/>
              </a:rPr>
              <a:t> العلف الطافي والغاطس </a:t>
            </a:r>
            <a:r>
              <a:rPr lang="ar-EG" sz="3600" dirty="0" err="1">
                <a:effectLst/>
                <a:latin typeface="Simplified Arabic"/>
                <a:ea typeface="Times New Roman"/>
              </a:rPr>
              <a:t>فى</a:t>
            </a:r>
            <a:r>
              <a:rPr lang="ar-EG" sz="3600" dirty="0">
                <a:effectLst/>
                <a:latin typeface="Simplified Arabic"/>
                <a:ea typeface="Times New Roman"/>
              </a:rPr>
              <a:t> تربية </a:t>
            </a:r>
            <a:r>
              <a:rPr lang="ar-EG" sz="3600" dirty="0" smtClean="0">
                <a:effectLst/>
                <a:latin typeface="Simplified Arabic"/>
                <a:ea typeface="Times New Roman"/>
              </a:rPr>
              <a:t>إصبعيات أسماك </a:t>
            </a:r>
            <a:r>
              <a:rPr lang="ar-EG" sz="3600" dirty="0" err="1">
                <a:effectLst/>
                <a:latin typeface="Simplified Arabic"/>
                <a:ea typeface="Times New Roman"/>
              </a:rPr>
              <a:t>البلطى</a:t>
            </a:r>
            <a:r>
              <a:rPr lang="ar-EG" sz="3600" dirty="0">
                <a:effectLst/>
                <a:latin typeface="Simplified Arabic"/>
                <a:ea typeface="Times New Roman"/>
              </a:rPr>
              <a:t> </a:t>
            </a:r>
            <a:r>
              <a:rPr lang="ar-EG" sz="3600" dirty="0" err="1">
                <a:effectLst/>
                <a:latin typeface="Simplified Arabic"/>
                <a:ea typeface="Times New Roman"/>
              </a:rPr>
              <a:t>النيلى</a:t>
            </a:r>
            <a:r>
              <a:rPr lang="ar-EG" sz="3600" dirty="0">
                <a:effectLst/>
                <a:latin typeface="Simplified Arabic"/>
                <a:ea typeface="Times New Roman"/>
              </a:rPr>
              <a:t> </a:t>
            </a:r>
            <a:r>
              <a:rPr lang="ar-EG" sz="3600" dirty="0" err="1">
                <a:effectLst/>
                <a:latin typeface="Simplified Arabic"/>
                <a:ea typeface="Times New Roman"/>
              </a:rPr>
              <a:t>فى</a:t>
            </a:r>
            <a:r>
              <a:rPr lang="ar-EG" sz="3600" dirty="0">
                <a:effectLst/>
                <a:latin typeface="Simplified Arabic"/>
                <a:ea typeface="Times New Roman"/>
              </a:rPr>
              <a:t> الأحواض </a:t>
            </a:r>
            <a:r>
              <a:rPr lang="ar-EG" sz="3600" dirty="0" err="1">
                <a:effectLst/>
                <a:latin typeface="Simplified Arabic"/>
                <a:ea typeface="Times New Roman"/>
              </a:rPr>
              <a:t>الترابيه</a:t>
            </a:r>
            <a:endParaRPr lang="ar-EG" sz="3600" dirty="0"/>
          </a:p>
        </p:txBody>
      </p:sp>
    </p:spTree>
    <p:extLst>
      <p:ext uri="{BB962C8B-B14F-4D97-AF65-F5344CB8AC3E}">
        <p14:creationId xmlns:p14="http://schemas.microsoft.com/office/powerpoint/2010/main" val="4280699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374318"/>
            <a:ext cx="8496944" cy="5593839"/>
          </a:xfrm>
          <a:prstGeom prst="rect">
            <a:avLst/>
          </a:prstGeom>
        </p:spPr>
        <p:txBody>
          <a:bodyPr wrap="square">
            <a:spAutoFit/>
          </a:bodyPr>
          <a:lstStyle/>
          <a:p>
            <a:pPr indent="438785" algn="just"/>
            <a:r>
              <a:rPr lang="ar-EG" sz="2500" dirty="0">
                <a:latin typeface="Times New Roman"/>
                <a:ea typeface="Times New Roman"/>
                <a:cs typeface="Simplified Arabic"/>
              </a:rPr>
              <a:t>اجريت هذه الدراسة في مزرعة سمكيه خاصة بمنطقة 56- مركز الرياض محافظة كفر الشيخ في الفترة من 1/5/2016حتى 1/11/2016 لمدة 6 شهور لدراسة تأثير العلف الطافي والغاطس على انتاجية الاسماك أجريت تجربة علمية (2معامل×3مستويات) لتقييم نوعين من الحبيبات أعلاف  التغذية (حبيبات </a:t>
            </a:r>
            <a:r>
              <a:rPr lang="ar-EG" sz="2500" dirty="0" err="1">
                <a:latin typeface="Times New Roman"/>
                <a:ea typeface="Times New Roman"/>
                <a:cs typeface="Simplified Arabic"/>
              </a:rPr>
              <a:t>طافى</a:t>
            </a:r>
            <a:r>
              <a:rPr lang="ar-EG" sz="2500" dirty="0">
                <a:latin typeface="Times New Roman"/>
                <a:ea typeface="Times New Roman"/>
                <a:cs typeface="Simplified Arabic"/>
              </a:rPr>
              <a:t> وغاطسة) وثلاثة مستويات بروتينية (20 ، 25 ، 30٪)، لذلك تمت إعداد 6 وجبات غذائية واختبارها في 12 حوض </a:t>
            </a:r>
            <a:r>
              <a:rPr lang="ar-EG" sz="2500" dirty="0" err="1">
                <a:latin typeface="Times New Roman"/>
                <a:ea typeface="Times New Roman"/>
                <a:cs typeface="Simplified Arabic"/>
              </a:rPr>
              <a:t>ترابى</a:t>
            </a:r>
            <a:r>
              <a:rPr lang="ar-EG" sz="2500" dirty="0">
                <a:latin typeface="Times New Roman"/>
                <a:ea typeface="Times New Roman"/>
                <a:cs typeface="Simplified Arabic"/>
              </a:rPr>
              <a:t> (عدد 2مكرر لكل معاملة). تم تخزين 12000 إصبعية من أسماك </a:t>
            </a:r>
            <a:r>
              <a:rPr lang="ar-EG" sz="2500" dirty="0" err="1">
                <a:latin typeface="Times New Roman"/>
                <a:ea typeface="Times New Roman"/>
                <a:cs typeface="Simplified Arabic"/>
              </a:rPr>
              <a:t>البلطى</a:t>
            </a:r>
            <a:r>
              <a:rPr lang="ar-EG" sz="2500" dirty="0">
                <a:latin typeface="Times New Roman"/>
                <a:ea typeface="Times New Roman"/>
                <a:cs typeface="Simplified Arabic"/>
              </a:rPr>
              <a:t> </a:t>
            </a:r>
            <a:r>
              <a:rPr lang="ar-EG" sz="2500" dirty="0" err="1">
                <a:latin typeface="Times New Roman"/>
                <a:ea typeface="Times New Roman"/>
                <a:cs typeface="Simplified Arabic"/>
              </a:rPr>
              <a:t>النيلى</a:t>
            </a:r>
            <a:r>
              <a:rPr lang="ar-EG" sz="2500" dirty="0">
                <a:latin typeface="Times New Roman"/>
                <a:ea typeface="Times New Roman"/>
                <a:cs typeface="Simplified Arabic"/>
              </a:rPr>
              <a:t> لكل حوض (1 فدان)  بمعدل  (12.47±1.27) جرام. في نهاية التجربة (26 اسبوعا). يمكن تلخيص النتائج التي تم الحصول عليها على النحو التالي:</a:t>
            </a:r>
            <a:endParaRPr lang="en-US" sz="2500" dirty="0">
              <a:latin typeface="Times New Roman"/>
              <a:ea typeface="Times New Roman"/>
            </a:endParaRPr>
          </a:p>
          <a:p>
            <a:pPr indent="438785" algn="just">
              <a:lnSpc>
                <a:spcPts val="1800"/>
              </a:lnSpc>
              <a:spcBef>
                <a:spcPts val="600"/>
              </a:spcBef>
              <a:tabLst>
                <a:tab pos="4610100" algn="l"/>
              </a:tabLst>
            </a:pPr>
            <a:r>
              <a:rPr lang="ar-EG" sz="2500" dirty="0">
                <a:latin typeface="Times New Roman"/>
                <a:ea typeface="Times New Roman"/>
                <a:cs typeface="Simplified Arabic"/>
              </a:rPr>
              <a:t>سجل نظام التغذية على العلائق الطافية أعلى معدل من وزن الجسم، طول الجسم، معامل الحالة، وزيادة الوزن اليومي ومعدل النمو </a:t>
            </a:r>
            <a:r>
              <a:rPr lang="ar-EG" sz="2500" dirty="0" err="1">
                <a:latin typeface="Times New Roman"/>
                <a:ea typeface="Times New Roman"/>
                <a:cs typeface="Simplified Arabic"/>
              </a:rPr>
              <a:t>النوعى</a:t>
            </a:r>
            <a:r>
              <a:rPr lang="ar-EG" sz="2500" dirty="0">
                <a:latin typeface="Times New Roman"/>
                <a:ea typeface="Times New Roman"/>
                <a:cs typeface="Simplified Arabic"/>
              </a:rPr>
              <a:t>. سجل نظام التغذية على 30٪ بروتين خام أعلى معدل من وزن الجسم، طول الجسم، معامل الحالة، وزيادة الوزن اليومي ومعدل النمو </a:t>
            </a:r>
            <a:r>
              <a:rPr lang="ar-EG" sz="2500" dirty="0" err="1">
                <a:latin typeface="Times New Roman"/>
                <a:ea typeface="Times New Roman"/>
                <a:cs typeface="Simplified Arabic"/>
              </a:rPr>
              <a:t>النوعى</a:t>
            </a:r>
            <a:r>
              <a:rPr lang="ar-EG" sz="2500" dirty="0">
                <a:latin typeface="Times New Roman"/>
                <a:ea typeface="Times New Roman"/>
                <a:cs typeface="Simplified Arabic"/>
              </a:rPr>
              <a:t>.</a:t>
            </a:r>
            <a:endParaRPr lang="en-US" sz="2500" dirty="0">
              <a:latin typeface="Times New Roman"/>
              <a:ea typeface="Times New Roman"/>
            </a:endParaRPr>
          </a:p>
          <a:p>
            <a:pPr indent="438785" algn="just">
              <a:lnSpc>
                <a:spcPts val="1800"/>
              </a:lnSpc>
              <a:spcBef>
                <a:spcPts val="600"/>
              </a:spcBef>
            </a:pPr>
            <a:r>
              <a:rPr lang="ar-EG" sz="2500" dirty="0">
                <a:latin typeface="Times New Roman"/>
                <a:ea typeface="Times New Roman"/>
                <a:cs typeface="Simplified Arabic"/>
              </a:rPr>
              <a:t>واستنادا إلى النتائج التي تم الحصول عليها في هذه الدراسة وعلى التقييم الاقتصادي، يمكن استنتاج أن الحبيبات العائمة كانت أفضل من الحبيبات الغاطسة، بالإضافة إلى أن زيادة نسبة البروتين في النظام الغذائي أعطت أفضل أداء إنتاجي وكفاءة اقتصادية مقارنة مع غيرها من المعاملات الاخرى</a:t>
            </a:r>
            <a:r>
              <a:rPr lang="ar-EG" dirty="0">
                <a:latin typeface="Times New Roman"/>
                <a:ea typeface="Times New Roman"/>
                <a:cs typeface="Simplified Arabic"/>
              </a:rPr>
              <a:t>.</a:t>
            </a:r>
            <a:endParaRPr lang="en-US" dirty="0">
              <a:effectLst/>
              <a:latin typeface="Times New Roman"/>
              <a:ea typeface="Times New Roman"/>
            </a:endParaRPr>
          </a:p>
        </p:txBody>
      </p:sp>
    </p:spTree>
    <p:extLst>
      <p:ext uri="{BB962C8B-B14F-4D97-AF65-F5344CB8AC3E}">
        <p14:creationId xmlns:p14="http://schemas.microsoft.com/office/powerpoint/2010/main" val="246863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4294967295"/>
            <p:extLst>
              <p:ext uri="{D42A27DB-BD31-4B8C-83A1-F6EECF244321}">
                <p14:modId xmlns:p14="http://schemas.microsoft.com/office/powerpoint/2010/main" val="4142924423"/>
              </p:ext>
            </p:extLst>
          </p:nvPr>
        </p:nvGraphicFramePr>
        <p:xfrm>
          <a:off x="503238" y="1628775"/>
          <a:ext cx="8640960" cy="5040561"/>
        </p:xfrm>
        <a:graphic>
          <a:graphicData uri="http://schemas.openxmlformats.org/drawingml/2006/table">
            <a:tbl>
              <a:tblPr firstRow="1" firstCol="1" lastRow="1" lastCol="1" bandRow="1" bandCol="1">
                <a:tableStyleId>{0660B408-B3CF-4A94-85FC-2B1E0A45F4A2}</a:tableStyleId>
              </a:tblPr>
              <a:tblGrid>
                <a:gridCol w="8640960"/>
              </a:tblGrid>
              <a:tr h="1085658">
                <a:tc>
                  <a:txBody>
                    <a:bodyPr/>
                    <a:lstStyle/>
                    <a:p>
                      <a:pPr algn="ctr">
                        <a:lnSpc>
                          <a:spcPct val="150000"/>
                        </a:lnSpc>
                        <a:spcAft>
                          <a:spcPts val="0"/>
                        </a:spcAft>
                      </a:pPr>
                      <a:r>
                        <a:rPr lang="ar-EG" sz="2000" dirty="0">
                          <a:effectLst/>
                        </a:rPr>
                        <a:t>تهدف هذه الدراسة هو تقييم تأثير التسميد بسبلة الدواجن، إضافات الأعلاف (</a:t>
                      </a:r>
                      <a:r>
                        <a:rPr lang="ar-EG" sz="2000" dirty="0" err="1">
                          <a:effectLst/>
                        </a:rPr>
                        <a:t>بيوجين</a:t>
                      </a:r>
                      <a:r>
                        <a:rPr lang="ar-EG" sz="2000" dirty="0">
                          <a:effectLst/>
                        </a:rPr>
                        <a:t>) و معدل التخزين في إنتاجية الأحواض الترابية </a:t>
                      </a:r>
                      <a:r>
                        <a:rPr lang="ar-EG" sz="2000" dirty="0" err="1">
                          <a:effectLst/>
                        </a:rPr>
                        <a:t>المستزرعة</a:t>
                      </a:r>
                      <a:r>
                        <a:rPr lang="ar-EG" sz="2000" dirty="0">
                          <a:effectLst/>
                        </a:rPr>
                        <a:t> بأسماك البلطي النيلي والمبروك العادي).</a:t>
                      </a:r>
                      <a:endParaRPr lang="en-US" sz="2000" dirty="0">
                        <a:effectLst/>
                        <a:latin typeface="Times New Roman"/>
                        <a:ea typeface="Times New Roman"/>
                      </a:endParaRPr>
                    </a:p>
                  </a:txBody>
                  <a:tcPr marL="68580" marR="68580" marT="0" marB="0"/>
                </a:tc>
              </a:tr>
              <a:tr h="542830">
                <a:tc>
                  <a:txBody>
                    <a:bodyPr/>
                    <a:lstStyle/>
                    <a:p>
                      <a:pPr algn="ctr">
                        <a:spcAft>
                          <a:spcPts val="0"/>
                        </a:spcAft>
                      </a:pPr>
                      <a:r>
                        <a:rPr lang="ar-EG" sz="2000" dirty="0">
                          <a:effectLst/>
                        </a:rPr>
                        <a:t>تقليل التكاليف الانتاجية عن طريق استخدام التسميد </a:t>
                      </a:r>
                      <a:endParaRPr lang="en-US" sz="2000" dirty="0">
                        <a:effectLst/>
                        <a:latin typeface="Times New Roman"/>
                        <a:ea typeface="Times New Roman"/>
                      </a:endParaRPr>
                    </a:p>
                  </a:txBody>
                  <a:tcPr marL="68580" marR="68580" marT="0" marB="0"/>
                </a:tc>
              </a:tr>
              <a:tr h="542830">
                <a:tc>
                  <a:txBody>
                    <a:bodyPr/>
                    <a:lstStyle/>
                    <a:p>
                      <a:pPr algn="ctr">
                        <a:spcAft>
                          <a:spcPts val="0"/>
                        </a:spcAft>
                      </a:pPr>
                      <a:r>
                        <a:rPr lang="ar-EG" sz="2000" dirty="0">
                          <a:effectLst/>
                        </a:rPr>
                        <a:t>البحث مطابق للخطة البحثية للمعهد</a:t>
                      </a:r>
                      <a:endParaRPr lang="en-US" sz="2000" dirty="0">
                        <a:effectLst/>
                        <a:latin typeface="Times New Roman"/>
                        <a:ea typeface="Times New Roman"/>
                      </a:endParaRPr>
                    </a:p>
                  </a:txBody>
                  <a:tcPr marL="68580" marR="68580" marT="0" marB="0"/>
                </a:tc>
              </a:tr>
              <a:tr h="542830">
                <a:tc>
                  <a:txBody>
                    <a:bodyPr/>
                    <a:lstStyle/>
                    <a:p>
                      <a:pPr algn="ctr">
                        <a:spcAft>
                          <a:spcPts val="0"/>
                        </a:spcAft>
                      </a:pPr>
                      <a:r>
                        <a:rPr lang="ar-EG" sz="2000" dirty="0">
                          <a:effectLst/>
                        </a:rPr>
                        <a:t>خلال موسم 2013 (ا-5-2013 الى ا-11-2013 </a:t>
                      </a:r>
                      <a:endParaRPr lang="en-US" sz="2000" dirty="0">
                        <a:effectLst/>
                        <a:latin typeface="Times New Roman"/>
                        <a:ea typeface="Times New Roman"/>
                      </a:endParaRPr>
                    </a:p>
                  </a:txBody>
                  <a:tcPr marL="68580" marR="68580" marT="0" marB="0"/>
                </a:tc>
              </a:tr>
              <a:tr h="542830">
                <a:tc>
                  <a:txBody>
                    <a:bodyPr/>
                    <a:lstStyle/>
                    <a:p>
                      <a:pPr algn="ctr">
                        <a:spcAft>
                          <a:spcPts val="0"/>
                        </a:spcAft>
                      </a:pPr>
                      <a:r>
                        <a:rPr lang="ar-EG" sz="2000" dirty="0">
                          <a:effectLst/>
                        </a:rPr>
                        <a:t>ستة اشهر</a:t>
                      </a:r>
                      <a:endParaRPr lang="en-US" sz="2000" dirty="0">
                        <a:effectLst/>
                        <a:latin typeface="Times New Roman"/>
                        <a:ea typeface="Times New Roman"/>
                      </a:endParaRPr>
                    </a:p>
                  </a:txBody>
                  <a:tcPr marL="68580" marR="68580" marT="0" marB="0"/>
                </a:tc>
              </a:tr>
              <a:tr h="1240753">
                <a:tc>
                  <a:txBody>
                    <a:bodyPr/>
                    <a:lstStyle/>
                    <a:p>
                      <a:pPr algn="ctr">
                        <a:lnSpc>
                          <a:spcPct val="150000"/>
                        </a:lnSpc>
                        <a:spcAft>
                          <a:spcPts val="0"/>
                        </a:spcAft>
                      </a:pPr>
                      <a:r>
                        <a:rPr lang="ar-EG" sz="2000" dirty="0">
                          <a:effectLst/>
                        </a:rPr>
                        <a:t>على حامد جودة1 و محمود عثمان الجندي1  ولاء طلعت الاكيابى2 </a:t>
                      </a:r>
                      <a:endParaRPr lang="en-US" sz="2000" dirty="0">
                        <a:effectLst/>
                      </a:endParaRPr>
                    </a:p>
                    <a:p>
                      <a:pPr algn="ctr" rtl="1">
                        <a:spcAft>
                          <a:spcPts val="0"/>
                        </a:spcAft>
                      </a:pPr>
                      <a:r>
                        <a:rPr lang="en-US" sz="2000" dirty="0">
                          <a:effectLst/>
                        </a:rPr>
                        <a:t> </a:t>
                      </a:r>
                      <a:endParaRPr lang="en-US" sz="2000" dirty="0">
                        <a:effectLst/>
                        <a:latin typeface="Times New Roman"/>
                        <a:ea typeface="Times New Roman"/>
                      </a:endParaRPr>
                    </a:p>
                  </a:txBody>
                  <a:tcPr marL="68580" marR="68580" marT="0" marB="0"/>
                </a:tc>
              </a:tr>
              <a:tr h="542830">
                <a:tc>
                  <a:txBody>
                    <a:bodyPr/>
                    <a:lstStyle/>
                    <a:p>
                      <a:pPr algn="ctr">
                        <a:spcAft>
                          <a:spcPts val="0"/>
                        </a:spcAft>
                      </a:pPr>
                      <a:r>
                        <a:rPr lang="ar-EG" sz="2000" dirty="0">
                          <a:effectLst/>
                        </a:rPr>
                        <a:t>وحدة بحوث الثروة السمكية بسخا مع مزرعة خاصة بطلمبات 7 كفرالشيخ</a:t>
                      </a:r>
                      <a:endParaRPr lang="en-US" sz="2000" dirty="0">
                        <a:effectLst/>
                        <a:latin typeface="Times New Roman"/>
                        <a:ea typeface="Times New Roman"/>
                      </a:endParaRPr>
                    </a:p>
                  </a:txBody>
                  <a:tcPr marL="68580" marR="68580" marT="0" marB="0"/>
                </a:tc>
              </a:tr>
            </a:tbl>
          </a:graphicData>
        </a:graphic>
      </p:graphicFrame>
      <p:sp>
        <p:nvSpPr>
          <p:cNvPr id="2" name="عنوان 1"/>
          <p:cNvSpPr>
            <a:spLocks noGrp="1"/>
          </p:cNvSpPr>
          <p:nvPr>
            <p:ph type="title" idx="4294967295"/>
          </p:nvPr>
        </p:nvSpPr>
        <p:spPr>
          <a:xfrm>
            <a:off x="0" y="6350"/>
            <a:ext cx="9144000" cy="1557338"/>
          </a:xfrm>
          <a:solidFill>
            <a:schemeClr val="accent1">
              <a:lumMod val="40000"/>
              <a:lumOff val="60000"/>
            </a:schemeClr>
          </a:solidFill>
        </p:spPr>
        <p:txBody>
          <a:bodyPr>
            <a:norm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rtl="0">
              <a:lnSpc>
                <a:spcPts val="1500"/>
              </a:lnSpc>
            </a:pPr>
            <a: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تأثير </a:t>
            </a:r>
            <a:r>
              <a:rPr lang="ar-SA"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إضافات الأعلاف و</a:t>
            </a:r>
            <a: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التسميد </a:t>
            </a:r>
            <a:r>
              <a:rPr lang="ar-SA"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على أداء </a:t>
            </a:r>
            <a:r>
              <a:rPr lang="ar-SA"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النمو</a:t>
            </a:r>
            <a:r>
              <a:rPr lang="ar-EG"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
            </a:r>
            <a:br>
              <a:rPr lang="ar-EG"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br>
            <a: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
            </a:r>
            <a:b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br>
            <a:r>
              <a:rPr lang="ar-SA"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 </a:t>
            </a:r>
            <a: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لأسماك</a:t>
            </a:r>
            <a:r>
              <a:rPr lang="ar-SA"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 البلطي النيلي و</a:t>
            </a:r>
            <a:r>
              <a:rPr lang="ar-EG" sz="40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cs typeface="Simplified Arabic"/>
              </a:rPr>
              <a:t> المبروك العادي</a:t>
            </a:r>
            <a:r>
              <a:rPr lang="en-US" sz="36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rPr>
              <a:t/>
            </a:r>
            <a:br>
              <a:rPr lang="en-US" sz="3600" dirty="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rPr>
            </a:br>
            <a:r>
              <a:rPr lang="en-US"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rPr>
              <a:t/>
            </a:r>
            <a:br>
              <a:rPr lang="en-US" sz="4000" dirty="0" smtClean="0">
                <a:ln>
                  <a:prstDash val="solid"/>
                </a:ln>
                <a:solidFill>
                  <a:srgbClr val="C00000"/>
                </a:solidFill>
                <a:effectLst>
                  <a:outerShdw blurRad="88000" dist="50800" dir="5040000" algn="tl">
                    <a:schemeClr val="accent4">
                      <a:tint val="80000"/>
                      <a:satMod val="250000"/>
                      <a:alpha val="45000"/>
                    </a:schemeClr>
                  </a:outerShdw>
                </a:effectLst>
                <a:latin typeface="Times New Roman"/>
                <a:ea typeface="Times New Roman"/>
              </a:rPr>
            </a:br>
            <a:endParaRPr lang="ar-EG" dirty="0">
              <a:ln>
                <a:prstDash val="solid"/>
              </a:ln>
              <a:solidFill>
                <a:srgbClr val="C00000"/>
              </a:solidFill>
              <a:effectLst>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3592182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0950" y="556915"/>
            <a:ext cx="6642100" cy="604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230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064155765"/>
              </p:ext>
            </p:extLst>
          </p:nvPr>
        </p:nvGraphicFramePr>
        <p:xfrm>
          <a:off x="251521" y="1772817"/>
          <a:ext cx="8712968" cy="4787844"/>
        </p:xfrm>
        <a:graphic>
          <a:graphicData uri="http://schemas.openxmlformats.org/drawingml/2006/table">
            <a:tbl>
              <a:tblPr firstRow="1" firstCol="1" lastRow="1" lastCol="1" bandRow="1" bandCol="1"/>
              <a:tblGrid>
                <a:gridCol w="8712968"/>
              </a:tblGrid>
              <a:tr h="797974">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معرفة الاثار المترتبة على استزراع اسماك البلطي الصغيرة والحالة الصحية على الاسماك .</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98987">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تقييم الاستزراع السمكي في الارز بإصبعيات البلطي النيلي </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98987">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البحث مطابق للخطة البحثية للمعهد</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98987">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خلال موسم 2013(1/6/2013 الى ا-9-2013 </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98987">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ثلاثة اشهر</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196961">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اد: سيد محمد حجازي – محمد تاج الدين شهاب الدين – محمود عثمان الجندي – عبير محمد الكريدى </a:t>
                      </a:r>
                      <a:endParaRPr lang="en-US" sz="2400" b="1" kern="1200" dirty="0">
                        <a:solidFill>
                          <a:schemeClr val="tx1"/>
                        </a:solidFill>
                        <a:effectLst/>
                        <a:latin typeface="Times New Roman"/>
                        <a:ea typeface="Times New Roman"/>
                        <a:cs typeface="+mn-cs"/>
                      </a:endParaRPr>
                    </a:p>
                    <a:p>
                      <a:pPr marL="0" algn="ctr" defTabSz="914400" rtl="0" eaLnBrk="1" latinLnBrk="0" hangingPunct="1">
                        <a:spcAft>
                          <a:spcPts val="0"/>
                        </a:spcAft>
                      </a:pPr>
                      <a:r>
                        <a:rPr lang="en-US" sz="2400" b="1" kern="1200" dirty="0">
                          <a:solidFill>
                            <a:schemeClr val="tx1"/>
                          </a:solidFill>
                          <a:effectLst/>
                          <a:latin typeface="Times New Roman"/>
                          <a:ea typeface="Times New Roman"/>
                          <a:cs typeface="+mn-cs"/>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1196961">
                <a:tc>
                  <a:txBody>
                    <a:bodyPr/>
                    <a:lstStyle/>
                    <a:p>
                      <a:pPr marL="0" algn="ctr" defTabSz="914400" rtl="0" eaLnBrk="1" latinLnBrk="0" hangingPunct="1">
                        <a:spcAft>
                          <a:spcPts val="0"/>
                        </a:spcAft>
                      </a:pPr>
                      <a:r>
                        <a:rPr lang="ar-EG" sz="2400" b="1" kern="1200" dirty="0">
                          <a:solidFill>
                            <a:schemeClr val="tx1"/>
                          </a:solidFill>
                          <a:effectLst/>
                          <a:latin typeface="Times New Roman"/>
                          <a:ea typeface="Times New Roman"/>
                          <a:cs typeface="+mn-cs"/>
                        </a:rPr>
                        <a:t>كلية الطب البيطري بكفر الشيخ – وحدة بجوث الثروة السمكية سخا كفرالشيخ – معهد الابحاث البيطرية بكفر الشيخ – مزرعة خاصة بكفر الشيخ</a:t>
                      </a:r>
                      <a:endParaRPr lang="en-US" sz="2400" b="1" kern="1200" dirty="0">
                        <a:solidFill>
                          <a:schemeClr val="tx1"/>
                        </a:solidFill>
                        <a:effectLst/>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sp>
        <p:nvSpPr>
          <p:cNvPr id="2" name="عنوان 1"/>
          <p:cNvSpPr>
            <a:spLocks noGrp="1"/>
          </p:cNvSpPr>
          <p:nvPr>
            <p:ph type="title"/>
          </p:nvPr>
        </p:nvSpPr>
        <p:spPr>
          <a:xfrm>
            <a:off x="467544" y="332656"/>
            <a:ext cx="8229600" cy="1143000"/>
          </a:xfrm>
          <a:solidFill>
            <a:srgbClr val="0070C0"/>
          </a:solidFill>
        </p:spPr>
        <p:txBody>
          <a:bodyPr>
            <a:normAutofit fontScale="90000"/>
          </a:bodyPr>
          <a:lstStyle/>
          <a:p>
            <a:r>
              <a:rPr lang="ar-EG" b="1" dirty="0">
                <a:ea typeface="Times New Roman"/>
              </a:rPr>
              <a:t>بعض الدراسات على الحالة الصحية والانتاجية للبلطي المستزرع بحقول الارز</a:t>
            </a:r>
            <a:endParaRPr lang="ar-EG" dirty="0"/>
          </a:p>
        </p:txBody>
      </p:sp>
    </p:spTree>
    <p:extLst>
      <p:ext uri="{BB962C8B-B14F-4D97-AF65-F5344CB8AC3E}">
        <p14:creationId xmlns:p14="http://schemas.microsoft.com/office/powerpoint/2010/main" val="52232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6750" y="1362075"/>
            <a:ext cx="527050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0904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4294967295"/>
            <p:extLst>
              <p:ext uri="{D42A27DB-BD31-4B8C-83A1-F6EECF244321}">
                <p14:modId xmlns:p14="http://schemas.microsoft.com/office/powerpoint/2010/main" val="4232012933"/>
              </p:ext>
            </p:extLst>
          </p:nvPr>
        </p:nvGraphicFramePr>
        <p:xfrm>
          <a:off x="287338" y="1916113"/>
          <a:ext cx="8856984" cy="5126672"/>
        </p:xfrm>
        <a:graphic>
          <a:graphicData uri="http://schemas.openxmlformats.org/drawingml/2006/table">
            <a:tbl>
              <a:tblPr firstRow="1" firstCol="1" lastRow="1" lastCol="1" bandRow="1" bandCol="1">
                <a:tableStyleId>{08FB837D-C827-4EFA-A057-4D05807E0F7C}</a:tableStyleId>
              </a:tblPr>
              <a:tblGrid>
                <a:gridCol w="8856984"/>
              </a:tblGrid>
              <a:tr h="0">
                <a:tc>
                  <a:txBody>
                    <a:bodyPr/>
                    <a:lstStyle/>
                    <a:p>
                      <a:pPr algn="ctr">
                        <a:spcAft>
                          <a:spcPts val="0"/>
                        </a:spcAft>
                      </a:pPr>
                      <a:r>
                        <a:rPr lang="ar-EG" sz="2400" dirty="0">
                          <a:effectLst/>
                        </a:rPr>
                        <a:t>معرفة اثر اضافة الزيوليت كاضافات عذائية على انتاجية الاسماك .</a:t>
                      </a:r>
                      <a:endParaRPr lang="en-US" sz="2400" dirty="0">
                        <a:effectLst/>
                        <a:latin typeface="Times New Roman"/>
                        <a:ea typeface="Times New Roman"/>
                      </a:endParaRPr>
                    </a:p>
                  </a:txBody>
                  <a:tcPr marL="68580" marR="68580" marT="0" marB="0"/>
                </a:tc>
              </a:tr>
              <a:tr h="0">
                <a:tc>
                  <a:txBody>
                    <a:bodyPr/>
                    <a:lstStyle/>
                    <a:p>
                      <a:pPr algn="ctr">
                        <a:spcAft>
                          <a:spcPts val="0"/>
                        </a:spcAft>
                      </a:pPr>
                      <a:r>
                        <a:rPr lang="ar-EG" sz="2400" dirty="0">
                          <a:effectLst/>
                        </a:rPr>
                        <a:t>تقليل التكاليف الانتاجية عن طريق استخدام الزيوليت </a:t>
                      </a:r>
                      <a:endParaRPr lang="en-US" sz="2400" dirty="0">
                        <a:effectLst/>
                        <a:latin typeface="Times New Roman"/>
                        <a:ea typeface="Times New Roman"/>
                      </a:endParaRPr>
                    </a:p>
                  </a:txBody>
                  <a:tcPr marL="68580" marR="68580" marT="0" marB="0"/>
                </a:tc>
              </a:tr>
              <a:tr h="0">
                <a:tc>
                  <a:txBody>
                    <a:bodyPr/>
                    <a:lstStyle/>
                    <a:p>
                      <a:pPr algn="ctr">
                        <a:spcAft>
                          <a:spcPts val="0"/>
                        </a:spcAft>
                      </a:pPr>
                      <a:r>
                        <a:rPr lang="ar-EG" sz="2400" dirty="0">
                          <a:effectLst/>
                        </a:rPr>
                        <a:t>البحث مطابق للخطة البحثية للمعهد</a:t>
                      </a:r>
                      <a:endParaRPr lang="en-US" sz="2400" dirty="0">
                        <a:effectLst/>
                        <a:latin typeface="Times New Roman"/>
                        <a:ea typeface="Times New Roman"/>
                      </a:endParaRPr>
                    </a:p>
                  </a:txBody>
                  <a:tcPr marL="68580" marR="68580" marT="0" marB="0"/>
                </a:tc>
              </a:tr>
              <a:tr h="0">
                <a:tc>
                  <a:txBody>
                    <a:bodyPr/>
                    <a:lstStyle/>
                    <a:p>
                      <a:pPr algn="ctr">
                        <a:spcAft>
                          <a:spcPts val="0"/>
                        </a:spcAft>
                      </a:pPr>
                      <a:r>
                        <a:rPr lang="ar-EG" sz="2400" dirty="0">
                          <a:effectLst/>
                        </a:rPr>
                        <a:t>خلال موسم 2013 (ا-5-2014 الى ا-11-2014 </a:t>
                      </a:r>
                      <a:endParaRPr lang="en-US" sz="2400" dirty="0">
                        <a:effectLst/>
                        <a:latin typeface="Times New Roman"/>
                        <a:ea typeface="Times New Roman"/>
                      </a:endParaRPr>
                    </a:p>
                  </a:txBody>
                  <a:tcPr marL="68580" marR="68580" marT="0" marB="0"/>
                </a:tc>
              </a:tr>
              <a:tr h="0">
                <a:tc>
                  <a:txBody>
                    <a:bodyPr/>
                    <a:lstStyle/>
                    <a:p>
                      <a:pPr algn="ctr">
                        <a:spcAft>
                          <a:spcPts val="0"/>
                        </a:spcAft>
                      </a:pPr>
                      <a:r>
                        <a:rPr lang="ar-EG" sz="2400" dirty="0">
                          <a:effectLst/>
                        </a:rPr>
                        <a:t>ستة اشهر</a:t>
                      </a:r>
                      <a:endParaRPr lang="en-US" sz="2400" dirty="0">
                        <a:effectLst/>
                        <a:latin typeface="Times New Roman"/>
                        <a:ea typeface="Times New Roman"/>
                      </a:endParaRPr>
                    </a:p>
                  </a:txBody>
                  <a:tcPr marL="68580" marR="68580" marT="0" marB="0"/>
                </a:tc>
              </a:tr>
              <a:tr h="0">
                <a:tc>
                  <a:txBody>
                    <a:bodyPr/>
                    <a:lstStyle/>
                    <a:p>
                      <a:pPr marR="18415" algn="ctr" rtl="1">
                        <a:lnSpc>
                          <a:spcPct val="150000"/>
                        </a:lnSpc>
                        <a:spcAft>
                          <a:spcPts val="0"/>
                        </a:spcAft>
                      </a:pPr>
                      <a:r>
                        <a:rPr lang="ar-EG" sz="2400" dirty="0">
                          <a:effectLst/>
                        </a:rPr>
                        <a:t> محمود عثمان الجندي1 و على حامد جودة2 و محمد تاج الدين شهاب الدين3 </a:t>
                      </a:r>
                      <a:endParaRPr lang="en-US" sz="2400" dirty="0">
                        <a:effectLst/>
                      </a:endParaRPr>
                    </a:p>
                    <a:p>
                      <a:pPr algn="ctr" rtl="1">
                        <a:spcAft>
                          <a:spcPts val="0"/>
                        </a:spcAft>
                      </a:pPr>
                      <a:r>
                        <a:rPr lang="ar-EG" sz="2400" dirty="0">
                          <a:effectLst/>
                        </a:rPr>
                        <a:t>قسم الاستزراع – التقذية - الامراض</a:t>
                      </a:r>
                      <a:endParaRPr lang="en-US" sz="2400" dirty="0">
                        <a:effectLst/>
                      </a:endParaRPr>
                    </a:p>
                    <a:p>
                      <a:pPr algn="ctr">
                        <a:spcAft>
                          <a:spcPts val="0"/>
                        </a:spcAft>
                      </a:pPr>
                      <a:r>
                        <a:rPr lang="en-US" sz="2400" dirty="0">
                          <a:effectLst/>
                        </a:rPr>
                        <a:t> </a:t>
                      </a:r>
                      <a:endParaRPr lang="en-US" sz="2400" dirty="0">
                        <a:effectLst/>
                        <a:latin typeface="Times New Roman"/>
                        <a:ea typeface="Times New Roman"/>
                      </a:endParaRPr>
                    </a:p>
                  </a:txBody>
                  <a:tcPr marL="68580" marR="68580" marT="0" marB="0"/>
                </a:tc>
              </a:tr>
              <a:tr h="2017712">
                <a:tc>
                  <a:txBody>
                    <a:bodyPr/>
                    <a:lstStyle/>
                    <a:p>
                      <a:pPr algn="ctr">
                        <a:spcAft>
                          <a:spcPts val="0"/>
                        </a:spcAft>
                      </a:pPr>
                      <a:r>
                        <a:rPr lang="ar-EG" sz="2400" dirty="0">
                          <a:effectLst/>
                        </a:rPr>
                        <a:t>وحدة بحوث الثروة السمكية بسخا مع مزرعة خاصة بدمرو سيدى سالم  كفر الشيخ</a:t>
                      </a:r>
                      <a:endParaRPr lang="en-US" sz="2400" dirty="0">
                        <a:effectLst/>
                        <a:latin typeface="Times New Roman"/>
                        <a:ea typeface="Times New Roman"/>
                      </a:endParaRPr>
                    </a:p>
                  </a:txBody>
                  <a:tcPr marL="68580" marR="68580" marT="0" marB="0"/>
                </a:tc>
              </a:tr>
            </a:tbl>
          </a:graphicData>
        </a:graphic>
      </p:graphicFrame>
      <p:sp>
        <p:nvSpPr>
          <p:cNvPr id="2" name="عنوان 1"/>
          <p:cNvSpPr>
            <a:spLocks noGrp="1"/>
          </p:cNvSpPr>
          <p:nvPr>
            <p:ph type="title" idx="4294967295"/>
          </p:nvPr>
        </p:nvSpPr>
        <p:spPr>
          <a:xfrm>
            <a:off x="0" y="274638"/>
            <a:ext cx="8229600" cy="1143000"/>
          </a:xfrm>
          <a:solidFill>
            <a:srgbClr val="00B0F0"/>
          </a:solidFill>
        </p:spPr>
        <p:txBody>
          <a:bodyPr>
            <a:normAutofit fontScale="90000"/>
          </a:bodyPr>
          <a:lstStyle/>
          <a:p>
            <a:r>
              <a:rPr lang="ar-EG" b="1" dirty="0">
                <a:latin typeface="Cambria"/>
                <a:ea typeface="Times New Roman"/>
              </a:rPr>
              <a:t>تأثير الزيوليت على معدلات</a:t>
            </a:r>
            <a:r>
              <a:rPr lang="ar-SA" b="1" dirty="0">
                <a:latin typeface="Cambria"/>
                <a:ea typeface="Times New Roman"/>
              </a:rPr>
              <a:t> ال</a:t>
            </a:r>
            <a:r>
              <a:rPr lang="ar-EG" b="1" dirty="0">
                <a:latin typeface="Cambria"/>
                <a:ea typeface="Times New Roman"/>
              </a:rPr>
              <a:t>تغذية وأداء النمو لأسماك ا</a:t>
            </a:r>
            <a:r>
              <a:rPr lang="ar-SA" b="1" dirty="0">
                <a:latin typeface="Cambria"/>
                <a:ea typeface="Times New Roman"/>
              </a:rPr>
              <a:t>لبلطي النيلي</a:t>
            </a:r>
            <a:endParaRPr lang="ar-EG" dirty="0"/>
          </a:p>
        </p:txBody>
      </p:sp>
    </p:spTree>
    <p:extLst>
      <p:ext uri="{BB962C8B-B14F-4D97-AF65-F5344CB8AC3E}">
        <p14:creationId xmlns:p14="http://schemas.microsoft.com/office/powerpoint/2010/main" val="3120011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0950" y="942975"/>
            <a:ext cx="6642100" cy="497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124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4027033067"/>
              </p:ext>
            </p:extLst>
          </p:nvPr>
        </p:nvGraphicFramePr>
        <p:xfrm>
          <a:off x="251520" y="2132856"/>
          <a:ext cx="8640960" cy="4608510"/>
        </p:xfrm>
        <a:graphic>
          <a:graphicData uri="http://schemas.openxmlformats.org/drawingml/2006/table">
            <a:tbl>
              <a:tblPr firstRow="1" firstCol="1" lastRow="1" lastCol="1" bandRow="1" bandCol="1"/>
              <a:tblGrid>
                <a:gridCol w="8640960"/>
              </a:tblGrid>
              <a:tr h="1712908">
                <a:tc>
                  <a:txBody>
                    <a:bodyPr/>
                    <a:lstStyle/>
                    <a:p>
                      <a:pPr algn="ctr" rtl="0">
                        <a:spcAft>
                          <a:spcPts val="0"/>
                        </a:spcAft>
                      </a:pPr>
                      <a:r>
                        <a:rPr lang="ar-SA" sz="2000" b="1" dirty="0">
                          <a:effectLst/>
                          <a:latin typeface="Times New Roman"/>
                          <a:ea typeface="Times New Roman"/>
                        </a:rPr>
                        <a:t>تم اجراء </a:t>
                      </a:r>
                      <a:r>
                        <a:rPr lang="ar-SA" sz="2000" b="1" dirty="0" err="1">
                          <a:effectLst/>
                          <a:latin typeface="Times New Roman"/>
                          <a:ea typeface="Times New Roman"/>
                        </a:rPr>
                        <a:t>ھذا</a:t>
                      </a:r>
                      <a:r>
                        <a:rPr lang="ar-SA" sz="2000" b="1" dirty="0">
                          <a:effectLst/>
                          <a:latin typeface="Times New Roman"/>
                          <a:ea typeface="Times New Roman"/>
                        </a:rPr>
                        <a:t> البحث لدراسة بعض العوامل </a:t>
                      </a:r>
                      <a:r>
                        <a:rPr lang="ar-SA" sz="2000" b="1" dirty="0" err="1">
                          <a:effectLst/>
                          <a:latin typeface="Times New Roman"/>
                          <a:ea typeface="Times New Roman"/>
                        </a:rPr>
                        <a:t>البیئیة</a:t>
                      </a:r>
                      <a:r>
                        <a:rPr lang="ar-SA" sz="2000" b="1" dirty="0">
                          <a:effectLst/>
                          <a:latin typeface="Times New Roman"/>
                          <a:ea typeface="Times New Roman"/>
                        </a:rPr>
                        <a:t> التي </a:t>
                      </a:r>
                      <a:r>
                        <a:rPr lang="ar-SA" sz="2000" b="1" dirty="0" err="1">
                          <a:effectLst/>
                          <a:latin typeface="Times New Roman"/>
                          <a:ea typeface="Times New Roman"/>
                        </a:rPr>
                        <a:t>لھا</a:t>
                      </a:r>
                      <a:r>
                        <a:rPr lang="ar-SA" sz="2000" b="1" dirty="0">
                          <a:effectLst/>
                          <a:latin typeface="Times New Roman"/>
                          <a:ea typeface="Times New Roman"/>
                        </a:rPr>
                        <a:t> علاقة بجودة المياه</a:t>
                      </a:r>
                      <a:endParaRPr lang="en-US" sz="2000" dirty="0">
                        <a:effectLst/>
                        <a:latin typeface="Times New Roman"/>
                        <a:ea typeface="Times New Roman"/>
                      </a:endParaRPr>
                    </a:p>
                    <a:p>
                      <a:pPr algn="ctr" rtl="0">
                        <a:spcAft>
                          <a:spcPts val="0"/>
                        </a:spcAft>
                      </a:pPr>
                      <a:r>
                        <a:rPr lang="ar-SA" sz="2000" b="1" dirty="0">
                          <a:effectLst/>
                          <a:latin typeface="Times New Roman"/>
                          <a:ea typeface="Times New Roman"/>
                        </a:rPr>
                        <a:t>والتربة على أسماك البلطي </a:t>
                      </a:r>
                      <a:r>
                        <a:rPr lang="ar-SA" sz="2000" b="1" dirty="0" err="1">
                          <a:effectLst/>
                          <a:latin typeface="Times New Roman"/>
                          <a:ea typeface="Times New Roman"/>
                        </a:rPr>
                        <a:t>النیلي</a:t>
                      </a:r>
                      <a:r>
                        <a:rPr lang="ar-SA" sz="2000" b="1" dirty="0">
                          <a:effectLst/>
                          <a:latin typeface="Times New Roman"/>
                          <a:ea typeface="Times New Roman"/>
                        </a:rPr>
                        <a:t> </a:t>
                      </a:r>
                      <a:r>
                        <a:rPr lang="ar-SA" sz="2000" b="1" dirty="0" err="1">
                          <a:effectLst/>
                          <a:latin typeface="Times New Roman"/>
                          <a:ea typeface="Times New Roman"/>
                        </a:rPr>
                        <a:t>المستزرع</a:t>
                      </a:r>
                      <a:r>
                        <a:rPr lang="ar-SA" sz="2000" b="1" dirty="0">
                          <a:effectLst/>
                          <a:latin typeface="Times New Roman"/>
                          <a:ea typeface="Times New Roman"/>
                        </a:rPr>
                        <a:t> قرب ثلاث بحيرات في منطقة شمال الدلتا – مصر</a:t>
                      </a:r>
                      <a:endParaRPr lang="en-US" sz="2000" dirty="0">
                        <a:effectLst/>
                        <a:latin typeface="Times New Roman"/>
                        <a:ea typeface="Times New Roman"/>
                      </a:endParaRPr>
                    </a:p>
                    <a:p>
                      <a:pPr algn="ctr" rtl="0">
                        <a:spcAft>
                          <a:spcPts val="0"/>
                        </a:spcAft>
                      </a:pPr>
                      <a:r>
                        <a:rPr lang="ar-EG" sz="2000" b="1" dirty="0">
                          <a:effectLst/>
                          <a:latin typeface="Times New Roman"/>
                          <a:ea typeface="Times New Roman"/>
                        </a:rPr>
                        <a:t>.</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274">
                <a:tc>
                  <a:txBody>
                    <a:bodyPr/>
                    <a:lstStyle/>
                    <a:p>
                      <a:pPr algn="ctr" rtl="0">
                        <a:spcAft>
                          <a:spcPts val="0"/>
                        </a:spcAft>
                      </a:pPr>
                      <a:r>
                        <a:rPr lang="ar-EG" sz="2000" b="1" dirty="0">
                          <a:effectLst/>
                          <a:latin typeface="Times New Roman"/>
                          <a:ea typeface="Times New Roman"/>
                        </a:rPr>
                        <a:t>مقارنة التلوث البيئي في الثلاث مناطق وتأثيرهم على الانتاجية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274">
                <a:tc>
                  <a:txBody>
                    <a:bodyPr/>
                    <a:lstStyle/>
                    <a:p>
                      <a:pPr algn="ctr" rtl="0">
                        <a:spcAft>
                          <a:spcPts val="0"/>
                        </a:spcAft>
                      </a:pPr>
                      <a:r>
                        <a:rPr lang="ar-EG" sz="2000" b="1" dirty="0">
                          <a:effectLst/>
                          <a:latin typeface="Times New Roman"/>
                          <a:ea typeface="Times New Roman"/>
                        </a:rPr>
                        <a:t>مرتبط بالخطة البحثية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274">
                <a:tc>
                  <a:txBody>
                    <a:bodyPr/>
                    <a:lstStyle/>
                    <a:p>
                      <a:pPr algn="ctr" rtl="0">
                        <a:spcAft>
                          <a:spcPts val="0"/>
                        </a:spcAft>
                      </a:pPr>
                      <a:r>
                        <a:rPr lang="en-US" sz="2000" b="1" dirty="0">
                          <a:effectLst/>
                          <a:latin typeface="Times New Roman"/>
                          <a:ea typeface="Times New Roman"/>
                        </a:rPr>
                        <a:t>1/4/2015-1/10/2015</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274">
                <a:tc>
                  <a:txBody>
                    <a:bodyPr/>
                    <a:lstStyle/>
                    <a:p>
                      <a:pPr algn="ctr" rtl="0">
                        <a:spcAft>
                          <a:spcPts val="0"/>
                        </a:spcAft>
                      </a:pPr>
                      <a:r>
                        <a:rPr lang="ar-EG" sz="2000" b="1" dirty="0">
                          <a:effectLst/>
                          <a:latin typeface="Times New Roman"/>
                          <a:ea typeface="Times New Roman"/>
                        </a:rPr>
                        <a:t>ستة اشهر</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149232">
                <a:tc>
                  <a:txBody>
                    <a:bodyPr/>
                    <a:lstStyle/>
                    <a:p>
                      <a:pPr algn="ctr" rtl="0">
                        <a:spcAft>
                          <a:spcPts val="0"/>
                        </a:spcAft>
                      </a:pPr>
                      <a:r>
                        <a:rPr lang="ar-EG" sz="2000" b="1" dirty="0">
                          <a:effectLst/>
                          <a:latin typeface="Times New Roman"/>
                          <a:ea typeface="Times New Roman"/>
                        </a:rPr>
                        <a:t>محمود عثمان عبدالحميد الجندي 1والسعيد حماد عمر2ومحمد احمد عبدالعزيز2ومحمد تاج الدين شهاب الدين3و ابراهيم فؤاد4</a:t>
                      </a:r>
                      <a:endParaRPr lang="en-US" sz="2000" dirty="0">
                        <a:effectLst/>
                        <a:latin typeface="Times New Roman"/>
                        <a:ea typeface="Times New Roman"/>
                      </a:endParaRPr>
                    </a:p>
                    <a:p>
                      <a:pPr algn="ctr" rtl="0">
                        <a:spcAft>
                          <a:spcPts val="0"/>
                        </a:spcAft>
                      </a:pPr>
                      <a:r>
                        <a:rPr lang="ar-EG" sz="2000" b="1" dirty="0">
                          <a:effectLst/>
                          <a:latin typeface="Times New Roman"/>
                          <a:ea typeface="Times New Roman"/>
                        </a:rPr>
                        <a:t>قسم الاستزراع –معهد بحوث الأراض والمياه 2 – قسم صحة ورعاية الاسماك – قسم التصنيع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274">
                <a:tc>
                  <a:txBody>
                    <a:bodyPr/>
                    <a:lstStyle/>
                    <a:p>
                      <a:pPr algn="ctr" rtl="0">
                        <a:spcAft>
                          <a:spcPts val="0"/>
                        </a:spcAft>
                      </a:pPr>
                      <a:r>
                        <a:rPr lang="ar-EG" sz="2000" b="1" dirty="0">
                          <a:effectLst/>
                          <a:latin typeface="Times New Roman"/>
                          <a:ea typeface="Times New Roman"/>
                        </a:rPr>
                        <a:t>بحيرة ادكو – المنزلة – البرلس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
        <p:nvSpPr>
          <p:cNvPr id="2" name="عنوان 1"/>
          <p:cNvSpPr>
            <a:spLocks noGrp="1"/>
          </p:cNvSpPr>
          <p:nvPr>
            <p:ph type="title"/>
          </p:nvPr>
        </p:nvSpPr>
        <p:spPr>
          <a:xfrm>
            <a:off x="467544" y="28260"/>
            <a:ext cx="8229600" cy="1791072"/>
          </a:xfrm>
          <a:solidFill>
            <a:srgbClr val="FFC000"/>
          </a:solidFill>
        </p:spPr>
        <p:txBody>
          <a:bodyPr>
            <a:normAutofit/>
          </a:bodyPr>
          <a:lstStyle/>
          <a:p>
            <a:pPr indent="-114300">
              <a:lnSpc>
                <a:spcPct val="115000"/>
              </a:lnSpc>
            </a:pPr>
            <a:r>
              <a:rPr lang="ar-SA" sz="2800" b="1" dirty="0">
                <a:ea typeface="Times New Roman"/>
              </a:rPr>
              <a:t>تأثیر بعض العوامل البیئیة على معدلات النمو والحالة الصحبة لأسماك البلطي النیلي المستزرع قرب ثلاث بحيرات في منطقة شمال الدلتا – مصر</a:t>
            </a:r>
            <a:endParaRPr lang="ar-EG" sz="2800" dirty="0"/>
          </a:p>
        </p:txBody>
      </p:sp>
    </p:spTree>
    <p:extLst>
      <p:ext uri="{BB962C8B-B14F-4D97-AF65-F5344CB8AC3E}">
        <p14:creationId xmlns:p14="http://schemas.microsoft.com/office/powerpoint/2010/main" val="3473066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7500" y="1179513"/>
            <a:ext cx="5967413"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7553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346368621"/>
              </p:ext>
            </p:extLst>
          </p:nvPr>
        </p:nvGraphicFramePr>
        <p:xfrm>
          <a:off x="323528" y="1700810"/>
          <a:ext cx="8568952" cy="4827667"/>
        </p:xfrm>
        <a:graphic>
          <a:graphicData uri="http://schemas.openxmlformats.org/drawingml/2006/table">
            <a:tbl>
              <a:tblPr firstRow="1" firstCol="1" lastRow="1" lastCol="1" bandRow="1" bandCol="1"/>
              <a:tblGrid>
                <a:gridCol w="8568952"/>
              </a:tblGrid>
              <a:tr h="1368150">
                <a:tc>
                  <a:txBody>
                    <a:bodyPr/>
                    <a:lstStyle/>
                    <a:p>
                      <a:pPr algn="ctr">
                        <a:spcAft>
                          <a:spcPts val="0"/>
                        </a:spcAft>
                      </a:pPr>
                      <a:r>
                        <a:rPr lang="ar-SA" sz="2400" b="1" dirty="0">
                          <a:effectLst/>
                          <a:latin typeface="Times New Roman"/>
                          <a:ea typeface="Times New Roman"/>
                        </a:rPr>
                        <a:t>صممت </a:t>
                      </a:r>
                      <a:r>
                        <a:rPr lang="ar-SA" sz="2400" b="1" dirty="0" err="1">
                          <a:effectLst/>
                          <a:latin typeface="Times New Roman"/>
                          <a:ea typeface="Times New Roman"/>
                        </a:rPr>
                        <a:t>ھذه</a:t>
                      </a:r>
                      <a:r>
                        <a:rPr lang="ar-SA" sz="2400" b="1" dirty="0">
                          <a:effectLst/>
                          <a:latin typeface="Times New Roman"/>
                          <a:ea typeface="Times New Roman"/>
                        </a:rPr>
                        <a:t> الدراسة لتحديد الحد الأقصى</a:t>
                      </a:r>
                      <a:endParaRPr lang="en-US" sz="2400" dirty="0">
                        <a:effectLst/>
                        <a:latin typeface="Times New Roman"/>
                        <a:ea typeface="Times New Roman"/>
                      </a:endParaRPr>
                    </a:p>
                    <a:p>
                      <a:pPr algn="ctr">
                        <a:spcAft>
                          <a:spcPts val="0"/>
                        </a:spcAft>
                      </a:pPr>
                      <a:r>
                        <a:rPr lang="ar-SA" sz="2400" b="1" dirty="0">
                          <a:effectLst/>
                          <a:latin typeface="Times New Roman"/>
                          <a:ea typeface="Times New Roman"/>
                        </a:rPr>
                        <a:t>لإحلال </a:t>
                      </a:r>
                      <a:r>
                        <a:rPr lang="ar-SA" sz="2400" b="1" dirty="0" err="1">
                          <a:effectLst/>
                          <a:latin typeface="Times New Roman"/>
                          <a:ea typeface="Times New Roman"/>
                        </a:rPr>
                        <a:t>خلیط</a:t>
                      </a:r>
                      <a:r>
                        <a:rPr lang="ar-SA" sz="2400" b="1" dirty="0">
                          <a:effectLst/>
                          <a:latin typeface="Times New Roman"/>
                          <a:ea typeface="Times New Roman"/>
                        </a:rPr>
                        <a:t> من </a:t>
                      </a:r>
                      <a:r>
                        <a:rPr lang="ar-SA" sz="2400" b="1" dirty="0" err="1">
                          <a:effectLst/>
                          <a:latin typeface="Times New Roman"/>
                          <a:ea typeface="Times New Roman"/>
                        </a:rPr>
                        <a:t>بروتین</a:t>
                      </a:r>
                      <a:r>
                        <a:rPr lang="ar-SA" sz="2400" b="1" dirty="0">
                          <a:effectLst/>
                          <a:latin typeface="Times New Roman"/>
                          <a:ea typeface="Times New Roman"/>
                        </a:rPr>
                        <a:t> </a:t>
                      </a:r>
                      <a:r>
                        <a:rPr lang="ar-SA" sz="2400" b="1" dirty="0" err="1">
                          <a:effectLst/>
                          <a:latin typeface="Times New Roman"/>
                          <a:ea typeface="Times New Roman"/>
                        </a:rPr>
                        <a:t>بذورالمحاصیل</a:t>
                      </a:r>
                      <a:r>
                        <a:rPr lang="ar-SA" sz="2400" b="1" dirty="0">
                          <a:effectLst/>
                          <a:latin typeface="Times New Roman"/>
                          <a:ea typeface="Times New Roman"/>
                        </a:rPr>
                        <a:t> </a:t>
                      </a:r>
                      <a:r>
                        <a:rPr lang="ar-SA" sz="2400" b="1" dirty="0" err="1">
                          <a:effectLst/>
                          <a:latin typeface="Times New Roman"/>
                          <a:ea typeface="Times New Roman"/>
                        </a:rPr>
                        <a:t>الزیتیة</a:t>
                      </a:r>
                      <a:r>
                        <a:rPr lang="ar-SA" sz="2400" b="1" dirty="0">
                          <a:effectLst/>
                          <a:latin typeface="Times New Roman"/>
                          <a:ea typeface="Times New Roman"/>
                        </a:rPr>
                        <a:t> محل </a:t>
                      </a:r>
                      <a:r>
                        <a:rPr lang="ar-SA" sz="2400" b="1" dirty="0" err="1">
                          <a:effectLst/>
                          <a:latin typeface="Times New Roman"/>
                          <a:ea typeface="Times New Roman"/>
                        </a:rPr>
                        <a:t>مستویات</a:t>
                      </a:r>
                      <a:r>
                        <a:rPr lang="ar-SA" sz="2400" b="1" dirty="0">
                          <a:effectLst/>
                          <a:latin typeface="Times New Roman"/>
                          <a:ea typeface="Times New Roman"/>
                        </a:rPr>
                        <a:t> </a:t>
                      </a:r>
                      <a:endParaRPr lang="en-US" sz="2400" dirty="0">
                        <a:effectLst/>
                        <a:latin typeface="Times New Roman"/>
                        <a:ea typeface="Times New Roman"/>
                      </a:endParaRPr>
                    </a:p>
                    <a:p>
                      <a:pPr algn="ctr">
                        <a:spcAft>
                          <a:spcPts val="0"/>
                        </a:spcAft>
                      </a:pPr>
                      <a:r>
                        <a:rPr lang="ar-SA" sz="2400" b="1" dirty="0" err="1">
                          <a:effectLst/>
                          <a:latin typeface="Times New Roman"/>
                          <a:ea typeface="Times New Roman"/>
                        </a:rPr>
                        <a:t>بروتین</a:t>
                      </a:r>
                      <a:r>
                        <a:rPr lang="ar-SA" sz="2400" b="1" dirty="0">
                          <a:effectLst/>
                          <a:latin typeface="Times New Roman"/>
                          <a:ea typeface="Times New Roman"/>
                        </a:rPr>
                        <a:t> مسحوق السمك</a:t>
                      </a:r>
                      <a:endParaRPr lang="en-US" sz="2400" dirty="0">
                        <a:effectLst/>
                        <a:latin typeface="Times New Roman"/>
                        <a:ea typeface="Times New Roman"/>
                      </a:endParaRPr>
                    </a:p>
                    <a:p>
                      <a:pPr algn="ctr">
                        <a:spcAft>
                          <a:spcPts val="0"/>
                        </a:spcAft>
                      </a:pPr>
                      <a:r>
                        <a:rPr lang="en-US" sz="2400" b="1" dirty="0">
                          <a:effectLst/>
                          <a:latin typeface="Times New Roman"/>
                          <a:ea typeface="Times New Roman"/>
                        </a:rPr>
                        <a:t>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68835">
                <a:tc>
                  <a:txBody>
                    <a:bodyPr/>
                    <a:lstStyle/>
                    <a:p>
                      <a:pPr algn="ctr">
                        <a:spcAft>
                          <a:spcPts val="0"/>
                        </a:spcAft>
                      </a:pPr>
                      <a:r>
                        <a:rPr lang="ar-EG" sz="2400" b="1" dirty="0">
                          <a:effectLst/>
                          <a:latin typeface="Times New Roman"/>
                          <a:ea typeface="Times New Roman"/>
                        </a:rPr>
                        <a:t>تقليل تكاليف العلائق</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68835">
                <a:tc>
                  <a:txBody>
                    <a:bodyPr/>
                    <a:lstStyle/>
                    <a:p>
                      <a:pPr algn="ctr">
                        <a:spcAft>
                          <a:spcPts val="0"/>
                        </a:spcAft>
                      </a:pPr>
                      <a:r>
                        <a:rPr lang="ar-EG" sz="2400" b="1" dirty="0">
                          <a:effectLst/>
                          <a:latin typeface="Times New Roman"/>
                          <a:ea typeface="Times New Roman"/>
                        </a:rPr>
                        <a:t>مرتبط بالخطة البحثية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51616">
                <a:tc>
                  <a:txBody>
                    <a:bodyPr/>
                    <a:lstStyle/>
                    <a:p>
                      <a:pPr algn="ctr" rtl="0">
                        <a:spcAft>
                          <a:spcPts val="0"/>
                        </a:spcAft>
                      </a:pPr>
                      <a:r>
                        <a:rPr lang="en-US" sz="2400" b="1" dirty="0">
                          <a:effectLst/>
                          <a:latin typeface="Times New Roman"/>
                          <a:ea typeface="Times New Roman"/>
                        </a:rPr>
                        <a:t>1/5/2015-----1/11/2015</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68835">
                <a:tc>
                  <a:txBody>
                    <a:bodyPr/>
                    <a:lstStyle/>
                    <a:p>
                      <a:pPr algn="ctr">
                        <a:spcAft>
                          <a:spcPts val="0"/>
                        </a:spcAft>
                      </a:pPr>
                      <a:r>
                        <a:rPr lang="ar-SA" sz="2400" b="1" dirty="0">
                          <a:effectLst/>
                          <a:latin typeface="Times New Roman"/>
                          <a:ea typeface="Times New Roman"/>
                        </a:rPr>
                        <a:t>استمرت التجربة </a:t>
                      </a:r>
                      <a:r>
                        <a:rPr lang="ar-EG" sz="2400" b="1" dirty="0">
                          <a:effectLst/>
                          <a:latin typeface="Times New Roman"/>
                          <a:ea typeface="Times New Roman"/>
                        </a:rPr>
                        <a:t>6 شهور</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937671">
                <a:tc>
                  <a:txBody>
                    <a:bodyPr/>
                    <a:lstStyle/>
                    <a:p>
                      <a:pPr algn="ctr">
                        <a:spcAft>
                          <a:spcPts val="0"/>
                        </a:spcAft>
                      </a:pPr>
                      <a:r>
                        <a:rPr lang="ar-SA" sz="2400" b="1" dirty="0">
                          <a:effectLst/>
                          <a:latin typeface="Times New Roman"/>
                          <a:ea typeface="Times New Roman"/>
                        </a:rPr>
                        <a:t>محمود عثمان الجندي، محمد تاج </a:t>
                      </a:r>
                      <a:r>
                        <a:rPr lang="ar-SA" sz="2400" b="1" dirty="0" err="1">
                          <a:effectLst/>
                          <a:latin typeface="Times New Roman"/>
                          <a:ea typeface="Times New Roman"/>
                        </a:rPr>
                        <a:t>الدین</a:t>
                      </a:r>
                      <a:r>
                        <a:rPr lang="ar-SA" sz="2400" b="1" dirty="0">
                          <a:effectLst/>
                          <a:latin typeface="Times New Roman"/>
                          <a:ea typeface="Times New Roman"/>
                        </a:rPr>
                        <a:t> </a:t>
                      </a:r>
                      <a:r>
                        <a:rPr lang="ar-SA" sz="2400" b="1" dirty="0" err="1">
                          <a:effectLst/>
                          <a:latin typeface="Times New Roman"/>
                          <a:ea typeface="Times New Roman"/>
                        </a:rPr>
                        <a:t>شھاب</a:t>
                      </a:r>
                      <a:r>
                        <a:rPr lang="ar-SA" sz="2400" b="1" dirty="0">
                          <a:effectLst/>
                          <a:latin typeface="Times New Roman"/>
                          <a:ea typeface="Times New Roman"/>
                        </a:rPr>
                        <a:t> </a:t>
                      </a:r>
                      <a:r>
                        <a:rPr lang="ar-SA" sz="2400" b="1" dirty="0" err="1">
                          <a:effectLst/>
                          <a:latin typeface="Times New Roman"/>
                          <a:ea typeface="Times New Roman"/>
                        </a:rPr>
                        <a:t>الدین</a:t>
                      </a:r>
                      <a:r>
                        <a:rPr lang="ar-SA" sz="2400" b="1" dirty="0">
                          <a:effectLst/>
                          <a:latin typeface="Times New Roman"/>
                          <a:ea typeface="Times New Roman"/>
                        </a:rPr>
                        <a:t> و عادل عزت طولان</a:t>
                      </a:r>
                      <a:endParaRPr lang="en-US" sz="2400" dirty="0">
                        <a:effectLst/>
                        <a:latin typeface="Times New Roman"/>
                        <a:ea typeface="Times New Roman"/>
                      </a:endParaRPr>
                    </a:p>
                    <a:p>
                      <a:pPr algn="ctr">
                        <a:spcAft>
                          <a:spcPts val="0"/>
                        </a:spcAft>
                      </a:pPr>
                      <a:r>
                        <a:rPr lang="ar-SA" sz="2400" b="1" dirty="0">
                          <a:effectLst/>
                          <a:latin typeface="Times New Roman"/>
                          <a:ea typeface="Times New Roman"/>
                        </a:rPr>
                        <a:t>قسم الاستزراع – قسم صحة ورعاية الاسماك – قسم التغذية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68835">
                <a:tc>
                  <a:txBody>
                    <a:bodyPr/>
                    <a:lstStyle/>
                    <a:p>
                      <a:pPr algn="ctr">
                        <a:spcAft>
                          <a:spcPts val="0"/>
                        </a:spcAft>
                      </a:pPr>
                      <a:r>
                        <a:rPr lang="ar-EG" sz="2400" b="1" dirty="0">
                          <a:effectLst/>
                          <a:latin typeface="Times New Roman"/>
                          <a:ea typeface="Times New Roman"/>
                        </a:rPr>
                        <a:t>مزرعة سمكية بدمرو كفر الشيخ</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
        <p:nvSpPr>
          <p:cNvPr id="2" name="عنوان 1"/>
          <p:cNvSpPr>
            <a:spLocks noGrp="1"/>
          </p:cNvSpPr>
          <p:nvPr>
            <p:ph type="title"/>
          </p:nvPr>
        </p:nvSpPr>
        <p:spPr>
          <a:xfrm>
            <a:off x="323528" y="332656"/>
            <a:ext cx="8229600" cy="1143000"/>
          </a:xfrm>
          <a:solidFill>
            <a:srgbClr val="FFFF00"/>
          </a:solidFill>
        </p:spPr>
        <p:txBody>
          <a:bodyPr>
            <a:normAutofit/>
          </a:bodyPr>
          <a:lstStyle/>
          <a:p>
            <a:pPr algn="r">
              <a:spcAft>
                <a:spcPts val="0"/>
              </a:spcAft>
            </a:pPr>
            <a:r>
              <a:rPr lang="ar-SA" sz="2800" b="1" dirty="0">
                <a:latin typeface="Times New Roman"/>
                <a:ea typeface="Times New Roman"/>
              </a:rPr>
              <a:t>دراسات على أداء النمو والحالة الصحبة عند استبدال مسحوق السمك</a:t>
            </a:r>
            <a:r>
              <a:rPr lang="en-US" sz="2800" dirty="0">
                <a:latin typeface="Times New Roman"/>
                <a:ea typeface="Times New Roman"/>
              </a:rPr>
              <a:t/>
            </a:r>
            <a:br>
              <a:rPr lang="en-US" sz="2800" dirty="0">
                <a:latin typeface="Times New Roman"/>
                <a:ea typeface="Times New Roman"/>
              </a:rPr>
            </a:br>
            <a:r>
              <a:rPr lang="ar-SA" sz="2800" b="1" dirty="0">
                <a:ea typeface="Times New Roman"/>
              </a:rPr>
              <a:t>بمخلوط أكساب بروتین نباتى في علائق أسماك البلطي النیلى والبورى</a:t>
            </a:r>
            <a:endParaRPr lang="ar-EG" sz="2800" dirty="0"/>
          </a:p>
        </p:txBody>
      </p:sp>
    </p:spTree>
    <p:extLst>
      <p:ext uri="{BB962C8B-B14F-4D97-AF65-F5344CB8AC3E}">
        <p14:creationId xmlns:p14="http://schemas.microsoft.com/office/powerpoint/2010/main" val="30147807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3863" y="2193925"/>
            <a:ext cx="5756275"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041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4294967295"/>
            <p:extLst>
              <p:ext uri="{D42A27DB-BD31-4B8C-83A1-F6EECF244321}">
                <p14:modId xmlns:p14="http://schemas.microsoft.com/office/powerpoint/2010/main" val="2356320791"/>
              </p:ext>
            </p:extLst>
          </p:nvPr>
        </p:nvGraphicFramePr>
        <p:xfrm>
          <a:off x="0" y="2276475"/>
          <a:ext cx="8712968" cy="4272609"/>
        </p:xfrm>
        <a:graphic>
          <a:graphicData uri="http://schemas.openxmlformats.org/drawingml/2006/table">
            <a:tbl>
              <a:tblPr firstRow="1" firstCol="1" lastRow="1" lastCol="1" bandRow="1" bandCol="1"/>
              <a:tblGrid>
                <a:gridCol w="8712968"/>
              </a:tblGrid>
              <a:tr h="1576790">
                <a:tc>
                  <a:txBody>
                    <a:bodyPr/>
                    <a:lstStyle/>
                    <a:p>
                      <a:pPr algn="ctr">
                        <a:spcAft>
                          <a:spcPts val="0"/>
                        </a:spcAft>
                      </a:pPr>
                      <a:endParaRPr lang="ar-EG" sz="1800" b="1" dirty="0" smtClean="0">
                        <a:solidFill>
                          <a:schemeClr val="bg1"/>
                        </a:solidFill>
                        <a:effectLst/>
                        <a:latin typeface="Times New Roman"/>
                        <a:ea typeface="Times New Roman"/>
                      </a:endParaRPr>
                    </a:p>
                    <a:p>
                      <a:pPr algn="ctr">
                        <a:spcAft>
                          <a:spcPts val="0"/>
                        </a:spcAft>
                      </a:pPr>
                      <a:r>
                        <a:rPr lang="ar-SA" sz="2000" b="1" dirty="0" smtClean="0">
                          <a:solidFill>
                            <a:schemeClr val="bg1"/>
                          </a:solidFill>
                          <a:effectLst/>
                          <a:latin typeface="Times New Roman"/>
                          <a:ea typeface="Times New Roman"/>
                        </a:rPr>
                        <a:t>تم </a:t>
                      </a:r>
                      <a:r>
                        <a:rPr lang="ar-SA" sz="2000" b="1" dirty="0">
                          <a:solidFill>
                            <a:schemeClr val="bg1"/>
                          </a:solidFill>
                          <a:effectLst/>
                          <a:latin typeface="Times New Roman"/>
                          <a:ea typeface="Times New Roman"/>
                        </a:rPr>
                        <a:t>اجراء </a:t>
                      </a:r>
                      <a:r>
                        <a:rPr lang="ar-SA" sz="2000" b="1" dirty="0" err="1">
                          <a:solidFill>
                            <a:schemeClr val="bg1"/>
                          </a:solidFill>
                          <a:effectLst/>
                          <a:latin typeface="Times New Roman"/>
                          <a:ea typeface="Times New Roman"/>
                        </a:rPr>
                        <a:t>ھذا</a:t>
                      </a:r>
                      <a:r>
                        <a:rPr lang="ar-SA" sz="2000" b="1" dirty="0">
                          <a:solidFill>
                            <a:schemeClr val="bg1"/>
                          </a:solidFill>
                          <a:effectLst/>
                          <a:latin typeface="Times New Roman"/>
                          <a:ea typeface="Times New Roman"/>
                        </a:rPr>
                        <a:t> البحث لدراسة بعض العوامل </a:t>
                      </a:r>
                      <a:r>
                        <a:rPr lang="ar-SA" sz="2000" b="1" dirty="0" err="1">
                          <a:solidFill>
                            <a:schemeClr val="bg1"/>
                          </a:solidFill>
                          <a:effectLst/>
                          <a:latin typeface="Times New Roman"/>
                          <a:ea typeface="Times New Roman"/>
                        </a:rPr>
                        <a:t>البیئیة</a:t>
                      </a:r>
                      <a:r>
                        <a:rPr lang="ar-SA" sz="2000" b="1" dirty="0">
                          <a:solidFill>
                            <a:schemeClr val="bg1"/>
                          </a:solidFill>
                          <a:effectLst/>
                          <a:latin typeface="Times New Roman"/>
                          <a:ea typeface="Times New Roman"/>
                        </a:rPr>
                        <a:t> التي </a:t>
                      </a:r>
                      <a:r>
                        <a:rPr lang="ar-SA" sz="2000" b="1" dirty="0" err="1">
                          <a:solidFill>
                            <a:schemeClr val="bg1"/>
                          </a:solidFill>
                          <a:effectLst/>
                          <a:latin typeface="Times New Roman"/>
                          <a:ea typeface="Times New Roman"/>
                        </a:rPr>
                        <a:t>لھا</a:t>
                      </a:r>
                      <a:r>
                        <a:rPr lang="ar-SA" sz="2000" b="1" dirty="0">
                          <a:solidFill>
                            <a:schemeClr val="bg1"/>
                          </a:solidFill>
                          <a:effectLst/>
                          <a:latin typeface="Times New Roman"/>
                          <a:ea typeface="Times New Roman"/>
                        </a:rPr>
                        <a:t> علاقة بجودة المياه</a:t>
                      </a:r>
                      <a:endParaRPr lang="en-US" sz="2000" dirty="0">
                        <a:solidFill>
                          <a:schemeClr val="bg1"/>
                        </a:solidFill>
                        <a:effectLst/>
                        <a:latin typeface="Times New Roman"/>
                        <a:ea typeface="Times New Roman"/>
                      </a:endParaRPr>
                    </a:p>
                    <a:p>
                      <a:pPr algn="ctr">
                        <a:spcAft>
                          <a:spcPts val="0"/>
                        </a:spcAft>
                      </a:pPr>
                      <a:r>
                        <a:rPr lang="ar-SA" sz="2000" b="1" dirty="0">
                          <a:solidFill>
                            <a:schemeClr val="bg1"/>
                          </a:solidFill>
                          <a:effectLst/>
                          <a:latin typeface="Times New Roman"/>
                          <a:ea typeface="Times New Roman"/>
                        </a:rPr>
                        <a:t>والتربة </a:t>
                      </a:r>
                      <a:r>
                        <a:rPr lang="ar-EG" sz="2000" b="1" dirty="0">
                          <a:solidFill>
                            <a:schemeClr val="bg1"/>
                          </a:solidFill>
                          <a:effectLst/>
                          <a:latin typeface="Times New Roman"/>
                          <a:ea typeface="MS Mincho"/>
                        </a:rPr>
                        <a:t>على انتاجية المزارع السمكية في اربع مناطق من الجمهورية (سهل الطينة- جنوب سيناء- (الزاوية – طلمبات7 كفر الشيخ)- المنزلة –دقهلية)</a:t>
                      </a:r>
                      <a:endParaRPr lang="en-US" sz="2000" dirty="0">
                        <a:solidFill>
                          <a:schemeClr val="bg1"/>
                        </a:solidFill>
                        <a:effectLst/>
                        <a:latin typeface="Times New Roman"/>
                        <a:ea typeface="Times New Roman"/>
                      </a:endParaRPr>
                    </a:p>
                    <a:p>
                      <a:pPr algn="ctr">
                        <a:spcAft>
                          <a:spcPts val="0"/>
                        </a:spcAft>
                      </a:pPr>
                      <a:r>
                        <a:rPr lang="ar-EG" sz="1800" b="1" dirty="0">
                          <a:solidFill>
                            <a:schemeClr val="bg1"/>
                          </a:solidFill>
                          <a:effectLst/>
                          <a:latin typeface="Times New Roman"/>
                          <a:ea typeface="Times New Roman"/>
                        </a:rPr>
                        <a:t>.</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94197">
                <a:tc>
                  <a:txBody>
                    <a:bodyPr/>
                    <a:lstStyle/>
                    <a:p>
                      <a:pPr algn="ctr">
                        <a:spcAft>
                          <a:spcPts val="0"/>
                        </a:spcAft>
                      </a:pPr>
                      <a:r>
                        <a:rPr lang="ar-EG" sz="1800" b="1" dirty="0">
                          <a:solidFill>
                            <a:schemeClr val="bg1"/>
                          </a:solidFill>
                          <a:effectLst/>
                          <a:latin typeface="Times New Roman"/>
                          <a:ea typeface="Times New Roman"/>
                        </a:rPr>
                        <a:t>مقارنة التلوث البيئي في المناطق الأربعة وتأثيرهم على الانتاجية </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94197">
                <a:tc>
                  <a:txBody>
                    <a:bodyPr/>
                    <a:lstStyle/>
                    <a:p>
                      <a:pPr algn="ctr">
                        <a:spcAft>
                          <a:spcPts val="0"/>
                        </a:spcAft>
                      </a:pPr>
                      <a:r>
                        <a:rPr lang="ar-EG" sz="1800" b="1" dirty="0">
                          <a:solidFill>
                            <a:schemeClr val="bg1"/>
                          </a:solidFill>
                          <a:effectLst/>
                          <a:latin typeface="Times New Roman"/>
                          <a:ea typeface="Times New Roman"/>
                        </a:rPr>
                        <a:t>مرتبط بالخطة البحثية </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450512">
                <a:tc>
                  <a:txBody>
                    <a:bodyPr/>
                    <a:lstStyle/>
                    <a:p>
                      <a:pPr algn="ctr">
                        <a:spcBef>
                          <a:spcPts val="1200"/>
                        </a:spcBef>
                        <a:spcAft>
                          <a:spcPts val="300"/>
                        </a:spcAft>
                      </a:pPr>
                      <a:r>
                        <a:rPr lang="ar-EG" sz="1800" b="1" kern="1400" dirty="0" smtClean="0">
                          <a:solidFill>
                            <a:schemeClr val="bg1"/>
                          </a:solidFill>
                          <a:effectLst/>
                          <a:latin typeface="Cambria"/>
                          <a:ea typeface="Times New Roman"/>
                          <a:cs typeface="Times New Roman"/>
                        </a:rPr>
                        <a:t>1-4-2016----1-10-2016</a:t>
                      </a:r>
                      <a:endParaRPr lang="en-US" sz="1800" b="1" kern="1400" dirty="0">
                        <a:solidFill>
                          <a:schemeClr val="bg1"/>
                        </a:solidFill>
                        <a:effectLst/>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0">
                <a:tc>
                  <a:txBody>
                    <a:bodyPr/>
                    <a:lstStyle/>
                    <a:p>
                      <a:pPr algn="ctr">
                        <a:spcAft>
                          <a:spcPts val="0"/>
                        </a:spcAft>
                      </a:pPr>
                      <a:r>
                        <a:rPr lang="ar-EG" sz="1800" b="1" dirty="0">
                          <a:solidFill>
                            <a:schemeClr val="bg1"/>
                          </a:solidFill>
                          <a:effectLst/>
                          <a:latin typeface="Times New Roman"/>
                          <a:ea typeface="Times New Roman"/>
                        </a:rPr>
                        <a:t>ستة اشهر</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788396">
                <a:tc>
                  <a:txBody>
                    <a:bodyPr/>
                    <a:lstStyle/>
                    <a:p>
                      <a:pPr algn="r">
                        <a:lnSpc>
                          <a:spcPts val="1295"/>
                        </a:lnSpc>
                        <a:spcAft>
                          <a:spcPts val="800"/>
                        </a:spcAft>
                      </a:pPr>
                      <a:r>
                        <a:rPr lang="ar-EG" sz="1800" b="1" dirty="0" smtClean="0">
                          <a:solidFill>
                            <a:srgbClr val="000000"/>
                          </a:solidFill>
                          <a:effectLst/>
                          <a:latin typeface="Calibri"/>
                          <a:ea typeface="Calibri"/>
                          <a:cs typeface="Times New Roman"/>
                        </a:rPr>
                        <a:t>المعمل </a:t>
                      </a:r>
                      <a:r>
                        <a:rPr lang="ar-EG" sz="1800" b="1" dirty="0" err="1" smtClean="0">
                          <a:solidFill>
                            <a:srgbClr val="000000"/>
                          </a:solidFill>
                          <a:effectLst/>
                          <a:latin typeface="Calibri"/>
                          <a:ea typeface="Calibri"/>
                          <a:cs typeface="Times New Roman"/>
                        </a:rPr>
                        <a:t>المركزى</a:t>
                      </a:r>
                      <a:r>
                        <a:rPr lang="ar-EG" sz="1800" b="1" dirty="0" smtClean="0">
                          <a:solidFill>
                            <a:srgbClr val="000000"/>
                          </a:solidFill>
                          <a:effectLst/>
                          <a:latin typeface="Calibri"/>
                          <a:ea typeface="Calibri"/>
                          <a:cs typeface="Times New Roman"/>
                        </a:rPr>
                        <a:t> لبحوث الثروة السمكية (وحدة سخا)- مركز البحوث الزراعية</a:t>
                      </a:r>
                      <a:r>
                        <a:rPr lang="en-GB" sz="1800" b="1" dirty="0" smtClean="0">
                          <a:solidFill>
                            <a:srgbClr val="000000"/>
                          </a:solidFill>
                          <a:effectLst/>
                          <a:latin typeface="Times New Roman"/>
                          <a:ea typeface="Calibri"/>
                          <a:cs typeface="Arial"/>
                        </a:rPr>
                        <a:t>-1  </a:t>
                      </a:r>
                      <a:endParaRPr lang="en-US" sz="1600" dirty="0" smtClean="0">
                        <a:effectLst/>
                        <a:latin typeface="Calibri"/>
                        <a:ea typeface="Calibri"/>
                        <a:cs typeface="Arial"/>
                      </a:endParaRPr>
                    </a:p>
                    <a:p>
                      <a:pPr algn="ctr"/>
                      <a:r>
                        <a:rPr lang="ar-EG" sz="1800" b="1" dirty="0" smtClean="0">
                          <a:solidFill>
                            <a:srgbClr val="000000"/>
                          </a:solidFill>
                          <a:effectLst/>
                          <a:ea typeface="Calibri"/>
                          <a:cs typeface="Times New Roman"/>
                        </a:rPr>
                        <a:t>معهد بحوث </a:t>
                      </a:r>
                      <a:r>
                        <a:rPr lang="ar-EG" sz="1800" b="1" dirty="0" err="1" smtClean="0">
                          <a:solidFill>
                            <a:srgbClr val="000000"/>
                          </a:solidFill>
                          <a:effectLst/>
                          <a:ea typeface="Calibri"/>
                          <a:cs typeface="Times New Roman"/>
                        </a:rPr>
                        <a:t>الاراضى</a:t>
                      </a:r>
                      <a:r>
                        <a:rPr lang="ar-EG" sz="1800" b="1" dirty="0" smtClean="0">
                          <a:solidFill>
                            <a:srgbClr val="000000"/>
                          </a:solidFill>
                          <a:effectLst/>
                          <a:ea typeface="Calibri"/>
                          <a:cs typeface="Times New Roman"/>
                        </a:rPr>
                        <a:t>- مركز البحوث الزراعية</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394197">
                <a:tc>
                  <a:txBody>
                    <a:bodyPr/>
                    <a:lstStyle/>
                    <a:p>
                      <a:pPr algn="ctr">
                        <a:spcAft>
                          <a:spcPts val="0"/>
                        </a:spcAft>
                      </a:pPr>
                      <a:r>
                        <a:rPr lang="ar-EG" sz="1800" b="1" dirty="0">
                          <a:solidFill>
                            <a:schemeClr val="bg1"/>
                          </a:solidFill>
                          <a:effectLst/>
                          <a:latin typeface="Times New Roman"/>
                          <a:ea typeface="MS Mincho"/>
                        </a:rPr>
                        <a:t>في اربع مناطق من الجمهورية (سهل الطينة- جنوب سيناء- (الزاوية – طلمبات7 كفر الشيخ)- المنزلة –دقهلية)</a:t>
                      </a:r>
                      <a:endParaRPr lang="en-US" sz="1800" dirty="0">
                        <a:solidFill>
                          <a:schemeClr val="bg1"/>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bl>
          </a:graphicData>
        </a:graphic>
      </p:graphicFrame>
      <p:sp>
        <p:nvSpPr>
          <p:cNvPr id="2" name="عنوان 1"/>
          <p:cNvSpPr>
            <a:spLocks noGrp="1"/>
          </p:cNvSpPr>
          <p:nvPr>
            <p:ph type="title" idx="4294967295"/>
          </p:nvPr>
        </p:nvSpPr>
        <p:spPr>
          <a:xfrm>
            <a:off x="-108520" y="116632"/>
            <a:ext cx="9144000" cy="2132013"/>
          </a:xfrm>
          <a:solidFill>
            <a:schemeClr val="bg1">
              <a:lumMod val="95000"/>
            </a:schemeClr>
          </a:solidFill>
        </p:spPr>
        <p:txBody>
          <a:bodyPr>
            <a:noAutofit/>
          </a:bodyPr>
          <a:lstStyle/>
          <a:p>
            <a:pPr algn="ctr">
              <a:lnSpc>
                <a:spcPts val="1295"/>
              </a:lnSpc>
              <a:spcAft>
                <a:spcPts val="800"/>
              </a:spcAft>
            </a:pPr>
            <a:r>
              <a:rPr lang="ar-EG" sz="2800" dirty="0">
                <a:solidFill>
                  <a:srgbClr val="000000"/>
                </a:solidFill>
                <a:effectLst/>
                <a:latin typeface="Calibri"/>
                <a:ea typeface="MS Mincho"/>
                <a:cs typeface="Times New Roman"/>
              </a:rPr>
              <a:t>تأثير جودة </a:t>
            </a:r>
            <a:r>
              <a:rPr lang="ar-EG" sz="2800" dirty="0" err="1">
                <a:solidFill>
                  <a:srgbClr val="000000"/>
                </a:solidFill>
                <a:effectLst/>
                <a:latin typeface="Calibri"/>
                <a:ea typeface="MS Mincho"/>
                <a:cs typeface="Times New Roman"/>
              </a:rPr>
              <a:t>المياة</a:t>
            </a:r>
            <a:r>
              <a:rPr lang="ar-EG" sz="2800" dirty="0">
                <a:solidFill>
                  <a:srgbClr val="000000"/>
                </a:solidFill>
                <a:effectLst/>
                <a:latin typeface="Calibri"/>
                <a:ea typeface="MS Mincho"/>
                <a:cs typeface="Times New Roman"/>
              </a:rPr>
              <a:t> على مواصفات التربة وانتاجية وجودة الاسماك </a:t>
            </a:r>
            <a:r>
              <a:rPr lang="ar-EG" sz="2800" dirty="0" err="1">
                <a:solidFill>
                  <a:srgbClr val="000000"/>
                </a:solidFill>
                <a:effectLst/>
                <a:latin typeface="Calibri"/>
                <a:ea typeface="MS Mincho"/>
                <a:cs typeface="Times New Roman"/>
              </a:rPr>
              <a:t>فى</a:t>
            </a:r>
            <a:r>
              <a:rPr lang="ar-EG" sz="2800" dirty="0">
                <a:solidFill>
                  <a:srgbClr val="000000"/>
                </a:solidFill>
                <a:effectLst/>
                <a:latin typeface="Calibri"/>
                <a:ea typeface="MS Mincho"/>
                <a:cs typeface="Times New Roman"/>
              </a:rPr>
              <a:t> شمال مصر</a:t>
            </a:r>
            <a:r>
              <a:rPr lang="en-US" sz="2800" dirty="0">
                <a:effectLst/>
                <a:latin typeface="Calibri"/>
                <a:ea typeface="Calibri"/>
                <a:cs typeface="Arial"/>
              </a:rPr>
              <a:t/>
            </a:r>
            <a:br>
              <a:rPr lang="en-US" sz="2800" dirty="0">
                <a:effectLst/>
                <a:latin typeface="Calibri"/>
                <a:ea typeface="Calibri"/>
                <a:cs typeface="Arial"/>
              </a:rPr>
            </a:br>
            <a:endParaRPr lang="ar-EG" sz="2800" i="1" dirty="0">
              <a:solidFill>
                <a:schemeClr val="accent2"/>
              </a:solidFill>
              <a:latin typeface="Courier New" pitchFamily="49" charset="0"/>
              <a:cs typeface="Courier New" pitchFamily="49" charset="0"/>
            </a:endParaRPr>
          </a:p>
        </p:txBody>
      </p:sp>
    </p:spTree>
    <p:extLst>
      <p:ext uri="{BB962C8B-B14F-4D97-AF65-F5344CB8AC3E}">
        <p14:creationId xmlns:p14="http://schemas.microsoft.com/office/powerpoint/2010/main" val="2233341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97472"/>
            <a:ext cx="6996166" cy="436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2981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8229600" cy="2492896"/>
          </a:xfrm>
        </p:spPr>
        <p:txBody>
          <a:bodyPr>
            <a:normAutofit fontScale="90000"/>
          </a:bodyPr>
          <a:lstStyle/>
          <a:p>
            <a:pPr algn="ctr">
              <a:lnSpc>
                <a:spcPct val="107000"/>
              </a:lnSpc>
              <a:spcAft>
                <a:spcPts val="800"/>
              </a:spcAft>
              <a:tabLst>
                <a:tab pos="3409950" algn="l"/>
              </a:tabLst>
            </a:pPr>
            <a:r>
              <a:rPr lang="ar-SA" sz="4400" dirty="0">
                <a:effectLst/>
                <a:latin typeface="Times New Roman"/>
                <a:ea typeface="Times New Roman"/>
                <a:cs typeface="Arabic Transparent"/>
              </a:rPr>
              <a:t>دراسة تأثير تركيزات بيروكسيد الهيدروجين على أداء النمو وتكوين الجسم والحالة الصحية لمستويين تخزين من أسماك البلطي النيلي</a:t>
            </a:r>
            <a:r>
              <a:rPr lang="ar-EG" sz="4000" dirty="0">
                <a:effectLst/>
                <a:latin typeface="Calibri"/>
                <a:ea typeface="Times New Roman"/>
                <a:cs typeface="Times New Roman"/>
              </a:rPr>
              <a:t>.</a:t>
            </a:r>
            <a:r>
              <a:rPr lang="en-US" sz="3600" dirty="0">
                <a:effectLst/>
                <a:latin typeface="Calibri"/>
                <a:ea typeface="Calibri"/>
                <a:cs typeface="Arial"/>
              </a:rPr>
              <a:t/>
            </a:r>
            <a:br>
              <a:rPr lang="en-US" sz="3600" dirty="0">
                <a:effectLst/>
                <a:latin typeface="Calibri"/>
                <a:ea typeface="Calibri"/>
                <a:cs typeface="Arial"/>
              </a:rPr>
            </a:br>
            <a:endParaRPr lang="ar-EG" dirty="0"/>
          </a:p>
        </p:txBody>
      </p:sp>
      <p:sp>
        <p:nvSpPr>
          <p:cNvPr id="3" name="مستطيل 2"/>
          <p:cNvSpPr/>
          <p:nvPr/>
        </p:nvSpPr>
        <p:spPr>
          <a:xfrm>
            <a:off x="539552" y="2886993"/>
            <a:ext cx="8064896" cy="787652"/>
          </a:xfrm>
          <a:prstGeom prst="rect">
            <a:avLst/>
          </a:prstGeom>
        </p:spPr>
        <p:txBody>
          <a:bodyPr wrap="square">
            <a:spAutoFit/>
          </a:bodyPr>
          <a:lstStyle/>
          <a:p>
            <a:pPr algn="ctr">
              <a:lnSpc>
                <a:spcPct val="107000"/>
              </a:lnSpc>
              <a:spcAft>
                <a:spcPts val="800"/>
              </a:spcAft>
              <a:tabLst>
                <a:tab pos="3409950" algn="l"/>
              </a:tabLst>
            </a:pPr>
            <a:r>
              <a:rPr lang="ar-EG" b="1" dirty="0">
                <a:latin typeface="Calibri"/>
                <a:ea typeface="Times New Roman"/>
                <a:cs typeface="Times New Roman"/>
              </a:rPr>
              <a:t>محمد تاج الدين شهاب الدين</a:t>
            </a:r>
            <a:r>
              <a:rPr lang="ar-EG" b="1" baseline="30000" dirty="0">
                <a:latin typeface="Calibri"/>
                <a:ea typeface="Times New Roman"/>
                <a:cs typeface="Times New Roman"/>
              </a:rPr>
              <a:t>1</a:t>
            </a:r>
            <a:r>
              <a:rPr lang="ar-EG" b="1" dirty="0">
                <a:latin typeface="Calibri"/>
                <a:ea typeface="Times New Roman"/>
                <a:cs typeface="Times New Roman"/>
              </a:rPr>
              <a:t>، ابراهيم محمد فؤاد</a:t>
            </a:r>
            <a:r>
              <a:rPr lang="ar-EG" b="1" baseline="30000" dirty="0">
                <a:latin typeface="Calibri"/>
                <a:ea typeface="Times New Roman"/>
                <a:cs typeface="Times New Roman"/>
              </a:rPr>
              <a:t>2</a:t>
            </a:r>
            <a:r>
              <a:rPr lang="ar-EG" b="1" dirty="0">
                <a:latin typeface="Calibri"/>
                <a:ea typeface="Times New Roman"/>
                <a:cs typeface="Times New Roman"/>
              </a:rPr>
              <a:t> و محمود عثمان الجندى</a:t>
            </a:r>
            <a:r>
              <a:rPr lang="ar-EG" b="1" baseline="30000" dirty="0">
                <a:latin typeface="Calibri"/>
                <a:ea typeface="Times New Roman"/>
                <a:cs typeface="Times New Roman"/>
              </a:rPr>
              <a:t>3</a:t>
            </a:r>
            <a:endParaRPr lang="en-US" sz="1600" dirty="0">
              <a:latin typeface="Calibri"/>
              <a:ea typeface="Calibri"/>
              <a:cs typeface="Arial"/>
            </a:endParaRPr>
          </a:p>
          <a:p>
            <a:pPr algn="just">
              <a:lnSpc>
                <a:spcPct val="107000"/>
              </a:lnSpc>
              <a:spcAft>
                <a:spcPts val="800"/>
              </a:spcAft>
              <a:tabLst>
                <a:tab pos="3409950" algn="l"/>
              </a:tabLst>
            </a:pPr>
            <a:r>
              <a:rPr lang="ar-EG" dirty="0">
                <a:latin typeface="Calibri"/>
                <a:ea typeface="Times New Roman"/>
                <a:cs typeface="Times New Roman"/>
              </a:rPr>
              <a:t> </a:t>
            </a:r>
            <a:endParaRPr lang="en-US" sz="1600" dirty="0">
              <a:effectLst/>
              <a:latin typeface="Calibri"/>
              <a:ea typeface="Calibri"/>
              <a:cs typeface="Arial"/>
            </a:endParaRPr>
          </a:p>
        </p:txBody>
      </p:sp>
    </p:spTree>
    <p:extLst>
      <p:ext uri="{BB962C8B-B14F-4D97-AF65-F5344CB8AC3E}">
        <p14:creationId xmlns:p14="http://schemas.microsoft.com/office/powerpoint/2010/main" val="420847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895" y="1196752"/>
            <a:ext cx="5940425" cy="362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31149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184</TotalTime>
  <Words>733</Words>
  <Application>Microsoft Office PowerPoint</Application>
  <PresentationFormat>عرض على الشاشة (3:4)‏</PresentationFormat>
  <Paragraphs>88</Paragraphs>
  <Slides>18</Slides>
  <Notes>1</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Concourse</vt:lpstr>
      <vt:lpstr>تأثير التغذية الصناعية وأنواع التسميد على نمو و إنتاجية الأسماك في الأحواض الطينية المختلطة  </vt:lpstr>
      <vt:lpstr>عرض تقديمي في PowerPoint</vt:lpstr>
      <vt:lpstr> تقييم إستخدام العلف الطافي والغاطس فى تربية إصبعيات أسماك البلطى النيلى فى الأحواض الترابيه</vt:lpstr>
      <vt:lpstr>عرض تقديمي في PowerPoint</vt:lpstr>
      <vt:lpstr>تأثير إضافات الأعلاف والتسميد على أداء النمو   لأسماك البلطي النيلي و المبروك العادي  </vt:lpstr>
      <vt:lpstr>عرض تقديمي في PowerPoint</vt:lpstr>
      <vt:lpstr>بعض الدراسات على الحالة الصحية والانتاجية للبلطي المستزرع بحقول الارز</vt:lpstr>
      <vt:lpstr>عرض تقديمي في PowerPoint</vt:lpstr>
      <vt:lpstr>تأثير الزيوليت على معدلات التغذية وأداء النمو لأسماك البلطي النيلي</vt:lpstr>
      <vt:lpstr>عرض تقديمي في PowerPoint</vt:lpstr>
      <vt:lpstr>تأثیر بعض العوامل البیئیة على معدلات النمو والحالة الصحبة لأسماك البلطي النیلي المستزرع قرب ثلاث بحيرات في منطقة شمال الدلتا – مصر</vt:lpstr>
      <vt:lpstr>عرض تقديمي في PowerPoint</vt:lpstr>
      <vt:lpstr>دراسات على أداء النمو والحالة الصحبة عند استبدال مسحوق السمك بمخلوط أكساب بروتین نباتى في علائق أسماك البلطي النیلى والبورى</vt:lpstr>
      <vt:lpstr>عرض تقديمي في PowerPoint</vt:lpstr>
      <vt:lpstr>تأثير جودة المياة على مواصفات التربة وانتاجية وجودة الاسماك فى شمال مصر </vt:lpstr>
      <vt:lpstr>عرض تقديمي في PowerPoint</vt:lpstr>
      <vt:lpstr>دراسة تأثير تركيزات بيروكسيد الهيدروجين على أداء النمو وتكوين الجسم والحالة الصحية لمستويين تخزين من أسماك البلطي النيلي.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أثر جودة المياه والتربة على صحة و إنتاجية الاسماك وجودة لحومها</dc:title>
  <dc:creator>shrook</dc:creator>
  <cp:lastModifiedBy>misr computer</cp:lastModifiedBy>
  <cp:revision>33</cp:revision>
  <dcterms:created xsi:type="dcterms:W3CDTF">2016-04-09T07:00:35Z</dcterms:created>
  <dcterms:modified xsi:type="dcterms:W3CDTF">2018-01-17T15:00:26Z</dcterms:modified>
</cp:coreProperties>
</file>