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8"/>
  </p:notesMasterIdLst>
  <p:sldIdLst>
    <p:sldId id="266" r:id="rId2"/>
    <p:sldId id="268" r:id="rId3"/>
    <p:sldId id="278" r:id="rId4"/>
    <p:sldId id="269" r:id="rId5"/>
    <p:sldId id="280" r:id="rId6"/>
    <p:sldId id="270" r:id="rId7"/>
    <p:sldId id="271" r:id="rId8"/>
    <p:sldId id="272" r:id="rId9"/>
    <p:sldId id="273" r:id="rId10"/>
    <p:sldId id="279" r:id="rId11"/>
    <p:sldId id="274" r:id="rId12"/>
    <p:sldId id="281" r:id="rId13"/>
    <p:sldId id="275" r:id="rId14"/>
    <p:sldId id="276" r:id="rId15"/>
    <p:sldId id="277" r:id="rId16"/>
    <p:sldId id="282"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269"/>
    <a:srgbClr val="FAB812"/>
    <a:srgbClr val="F6AB16"/>
    <a:srgbClr val="F1A51B"/>
    <a:srgbClr val="E89924"/>
    <a:srgbClr val="DE8A2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8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F36EA5C-8E72-4414-B0EA-74C8F69EC060}" type="datetimeFigureOut">
              <a:rPr lang="ar-SA" smtClean="0"/>
              <a:pPr/>
              <a:t>19/12/35</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05761C9-320D-4356-8AD5-BD30FDFD6CFC}" type="slidenum">
              <a:rPr lang="ar-SA" smtClean="0"/>
              <a:pPr/>
              <a:t>‹#›</a:t>
            </a:fld>
            <a:endParaRPr lang="ar-SA" dirty="0"/>
          </a:p>
        </p:txBody>
      </p:sp>
    </p:spTree>
    <p:extLst>
      <p:ext uri="{BB962C8B-B14F-4D97-AF65-F5344CB8AC3E}">
        <p14:creationId xmlns:p14="http://schemas.microsoft.com/office/powerpoint/2010/main" xmlns="" val="161584902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2</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15</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16</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4</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6</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7</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8</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9</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11</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13</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05761C9-320D-4356-8AD5-BD30FDFD6CFC}" type="slidenum">
              <a:rPr lang="ar-SA" smtClean="0"/>
              <a:pPr/>
              <a:t>14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2FE93E0-EB6C-4E16-B8A0-43E192200F39}" type="datetimeFigureOut">
              <a:rPr lang="ar-SA" smtClean="0"/>
              <a:pPr/>
              <a:t>19/12/35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A4DF490-5838-4D51-A17E-D665005418A7}"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2FE93E0-EB6C-4E16-B8A0-43E192200F39}" type="datetimeFigureOut">
              <a:rPr lang="ar-SA" smtClean="0"/>
              <a:pPr/>
              <a:t>19/12/35</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A4DF490-5838-4D51-A17E-D665005418A7}"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27384"/>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مربع نص 6"/>
          <p:cNvSpPr txBox="1"/>
          <p:nvPr/>
        </p:nvSpPr>
        <p:spPr>
          <a:xfrm>
            <a:off x="6372200" y="260648"/>
            <a:ext cx="2701534" cy="1477328"/>
          </a:xfrm>
          <a:prstGeom prst="rect">
            <a:avLst/>
          </a:prstGeom>
          <a:noFill/>
        </p:spPr>
        <p:txBody>
          <a:bodyPr wrap="square" rtlCol="0">
            <a:spAutoFit/>
          </a:bodyPr>
          <a:lstStyle/>
          <a:p>
            <a:pPr algn="ctr" rtl="1"/>
            <a:r>
              <a:rPr lang="ar-EG" b="1" dirty="0" smtClean="0">
                <a:latin typeface="Traditional Arabic" pitchFamily="18" charset="-78"/>
                <a:cs typeface="Traditional Arabic" pitchFamily="18" charset="-78"/>
              </a:rPr>
              <a:t>المملكة العربية السعودية</a:t>
            </a:r>
            <a:endParaRPr lang="en-US" b="1" dirty="0" smtClean="0">
              <a:latin typeface="Traditional Arabic" pitchFamily="18" charset="-78"/>
              <a:cs typeface="Traditional Arabic" pitchFamily="18" charset="-78"/>
            </a:endParaRPr>
          </a:p>
          <a:p>
            <a:pPr algn="ctr" rtl="1"/>
            <a:r>
              <a:rPr lang="ar-EG" b="1" dirty="0" smtClean="0">
                <a:latin typeface="Traditional Arabic" pitchFamily="18" charset="-78"/>
                <a:cs typeface="Traditional Arabic" pitchFamily="18" charset="-78"/>
              </a:rPr>
              <a:t>وزارة التعليم العالي</a:t>
            </a:r>
            <a:endParaRPr lang="en-US" b="1" dirty="0" smtClean="0">
              <a:latin typeface="Traditional Arabic" pitchFamily="18" charset="-78"/>
              <a:cs typeface="Traditional Arabic" pitchFamily="18" charset="-78"/>
            </a:endParaRPr>
          </a:p>
          <a:p>
            <a:pPr algn="ctr" rtl="1"/>
            <a:r>
              <a:rPr lang="ar-EG" b="1" dirty="0" smtClean="0">
                <a:latin typeface="Traditional Arabic" pitchFamily="18" charset="-78"/>
                <a:cs typeface="Traditional Arabic" pitchFamily="18" charset="-78"/>
              </a:rPr>
              <a:t>جامعة الإمام محمد بن سعود الإسلامية</a:t>
            </a:r>
            <a:endParaRPr lang="en-US" b="1" dirty="0" smtClean="0">
              <a:latin typeface="Traditional Arabic" pitchFamily="18" charset="-78"/>
              <a:cs typeface="Traditional Arabic" pitchFamily="18" charset="-78"/>
            </a:endParaRPr>
          </a:p>
          <a:p>
            <a:pPr algn="ctr" rtl="1"/>
            <a:r>
              <a:rPr lang="ar-EG" b="1" dirty="0" smtClean="0">
                <a:latin typeface="Traditional Arabic" pitchFamily="18" charset="-78"/>
                <a:cs typeface="Traditional Arabic" pitchFamily="18" charset="-78"/>
              </a:rPr>
              <a:t>كلية العلوم الاجتماعية</a:t>
            </a:r>
            <a:endParaRPr lang="en-US" b="1" dirty="0" smtClean="0">
              <a:latin typeface="Traditional Arabic" pitchFamily="18" charset="-78"/>
              <a:cs typeface="Traditional Arabic" pitchFamily="18" charset="-78"/>
            </a:endParaRPr>
          </a:p>
          <a:p>
            <a:pPr algn="ctr" rtl="1"/>
            <a:r>
              <a:rPr lang="ar-EG" b="1" dirty="0" smtClean="0">
                <a:latin typeface="Traditional Arabic" pitchFamily="18" charset="-78"/>
                <a:cs typeface="Traditional Arabic" pitchFamily="18" charset="-78"/>
              </a:rPr>
              <a:t>قسم أصول تربية</a:t>
            </a:r>
            <a:endParaRPr lang="ar-SA" b="1" dirty="0" smtClean="0">
              <a:latin typeface="Traditional Arabic" pitchFamily="18" charset="-78"/>
              <a:cs typeface="Traditional Arabic" pitchFamily="18" charset="-78"/>
            </a:endParaRPr>
          </a:p>
        </p:txBody>
      </p:sp>
      <p:pic>
        <p:nvPicPr>
          <p:cNvPr id="4" name="صورة 3" descr="C:\Users\يوسف\Desktop\emam_un.gif"/>
          <p:cNvPicPr/>
          <p:nvPr/>
        </p:nvPicPr>
        <p:blipFill>
          <a:blip r:embed="rId2" cstate="print"/>
          <a:srcRect/>
          <a:stretch>
            <a:fillRect/>
          </a:stretch>
        </p:blipFill>
        <p:spPr bwMode="auto">
          <a:xfrm>
            <a:off x="836813" y="256580"/>
            <a:ext cx="1358923" cy="1732260"/>
          </a:xfrm>
          <a:prstGeom prst="rect">
            <a:avLst/>
          </a:prstGeom>
          <a:noFill/>
          <a:ln w="9525">
            <a:noFill/>
            <a:miter lim="800000"/>
            <a:headEnd/>
            <a:tailEnd/>
          </a:ln>
        </p:spPr>
      </p:pic>
      <p:sp>
        <p:nvSpPr>
          <p:cNvPr id="5" name="مربع نص 4"/>
          <p:cNvSpPr txBox="1"/>
          <p:nvPr/>
        </p:nvSpPr>
        <p:spPr>
          <a:xfrm>
            <a:off x="1115616" y="2103234"/>
            <a:ext cx="6849989" cy="4278094"/>
          </a:xfrm>
          <a:prstGeom prst="rect">
            <a:avLst/>
          </a:prstGeom>
          <a:noFill/>
        </p:spPr>
        <p:txBody>
          <a:bodyPr wrap="square" rtlCol="0">
            <a:spAutoFit/>
          </a:bodyPr>
          <a:lstStyle/>
          <a:p>
            <a:pPr algn="ctr" rtl="1"/>
            <a:r>
              <a:rPr lang="ar-SA" sz="4000" b="1" dirty="0" smtClean="0">
                <a:solidFill>
                  <a:srgbClr val="C00000"/>
                </a:solidFill>
                <a:latin typeface="Traditional Arabic" pitchFamily="18" charset="-78"/>
                <a:cs typeface="+mj-cs"/>
              </a:rPr>
              <a:t>مجالات استخدام الحاسب الآلي في التعليم</a:t>
            </a:r>
          </a:p>
          <a:p>
            <a:pPr algn="ctr" rtl="1"/>
            <a:endParaRPr lang="ar-SA" sz="2400" b="1" dirty="0" smtClean="0">
              <a:solidFill>
                <a:srgbClr val="C00000"/>
              </a:solidFill>
              <a:latin typeface="Traditional Arabic" pitchFamily="18" charset="-78"/>
              <a:cs typeface="+mj-cs"/>
            </a:endParaRPr>
          </a:p>
          <a:p>
            <a:pPr algn="ctr"/>
            <a:r>
              <a:rPr lang="ar-EG" sz="2400" b="1" dirty="0">
                <a:solidFill>
                  <a:srgbClr val="C00000"/>
                </a:solidFill>
                <a:latin typeface="Traditional Arabic" pitchFamily="18" charset="-78"/>
              </a:rPr>
              <a:t>إشراف الدكتور</a:t>
            </a:r>
            <a:endParaRPr lang="en-US" sz="2400" b="1" dirty="0">
              <a:solidFill>
                <a:srgbClr val="C00000"/>
              </a:solidFill>
              <a:latin typeface="Traditional Arabic" pitchFamily="18" charset="-78"/>
            </a:endParaRPr>
          </a:p>
          <a:p>
            <a:pPr algn="ctr"/>
            <a:r>
              <a:rPr lang="ar-EG" sz="2400" b="1" dirty="0">
                <a:solidFill>
                  <a:srgbClr val="C00000"/>
                </a:solidFill>
              </a:rPr>
              <a:t>د. كرامي محمد بدوي</a:t>
            </a:r>
            <a:endParaRPr lang="en-US" sz="2400" dirty="0">
              <a:solidFill>
                <a:srgbClr val="C00000"/>
              </a:solidFill>
            </a:endParaRPr>
          </a:p>
          <a:p>
            <a:pPr algn="ctr" rtl="1"/>
            <a:endParaRPr lang="ar-SA" sz="2400" b="1" dirty="0">
              <a:solidFill>
                <a:srgbClr val="C00000"/>
              </a:solidFill>
              <a:latin typeface="Traditional Arabic" pitchFamily="18" charset="-78"/>
              <a:cs typeface="+mj-cs"/>
            </a:endParaRPr>
          </a:p>
          <a:p>
            <a:pPr algn="ctr" rtl="1"/>
            <a:r>
              <a:rPr lang="ar-EG" sz="2400" b="1" dirty="0" smtClean="0">
                <a:solidFill>
                  <a:srgbClr val="C00000"/>
                </a:solidFill>
                <a:latin typeface="Traditional Arabic" pitchFamily="18" charset="-78"/>
                <a:cs typeface="+mj-cs"/>
              </a:rPr>
              <a:t>إعداد</a:t>
            </a:r>
            <a:endParaRPr lang="ar-SA" sz="2400" b="1" dirty="0" smtClean="0">
              <a:solidFill>
                <a:srgbClr val="C00000"/>
              </a:solidFill>
              <a:latin typeface="Traditional Arabic" pitchFamily="18" charset="-78"/>
              <a:cs typeface="+mj-cs"/>
            </a:endParaRPr>
          </a:p>
          <a:p>
            <a:pPr algn="ctr"/>
            <a:r>
              <a:rPr lang="ar-EG" sz="2400" b="1" dirty="0">
                <a:solidFill>
                  <a:srgbClr val="C00000"/>
                </a:solidFill>
                <a:cs typeface="+mj-cs"/>
              </a:rPr>
              <a:t>عباس الطيار ـــ رائد اليحيى ـــ أحمد الغامدي</a:t>
            </a:r>
            <a:endParaRPr lang="en-US" sz="2400" dirty="0">
              <a:solidFill>
                <a:srgbClr val="C00000"/>
              </a:solidFill>
              <a:cs typeface="+mj-cs"/>
            </a:endParaRPr>
          </a:p>
          <a:p>
            <a:pPr algn="ctr" rtl="1"/>
            <a:endParaRPr lang="ar-SA" sz="2400" b="1" dirty="0" smtClean="0">
              <a:solidFill>
                <a:srgbClr val="C00000"/>
              </a:solidFill>
              <a:latin typeface="Traditional Arabic" pitchFamily="18" charset="-78"/>
              <a:cs typeface="+mj-cs"/>
            </a:endParaRPr>
          </a:p>
          <a:p>
            <a:pPr algn="ctr" rtl="1"/>
            <a:endParaRPr lang="en-US" sz="2400" b="1" dirty="0" smtClean="0">
              <a:solidFill>
                <a:srgbClr val="C00000"/>
              </a:solidFill>
              <a:latin typeface="Traditional Arabic" pitchFamily="18" charset="-78"/>
              <a:cs typeface="+mj-cs"/>
            </a:endParaRPr>
          </a:p>
          <a:p>
            <a:pPr algn="ctr" rtl="1"/>
            <a:r>
              <a:rPr lang="ar-SA" sz="2000" b="1" dirty="0" smtClean="0">
                <a:solidFill>
                  <a:srgbClr val="C00000"/>
                </a:solidFill>
                <a:latin typeface="Traditional Arabic" pitchFamily="18" charset="-78"/>
                <a:cs typeface="+mj-cs"/>
              </a:rPr>
              <a:t>العام الدراسي</a:t>
            </a:r>
            <a:endParaRPr lang="en-US" sz="2000" b="1" dirty="0" smtClean="0">
              <a:solidFill>
                <a:srgbClr val="C00000"/>
              </a:solidFill>
              <a:latin typeface="Traditional Arabic" pitchFamily="18" charset="-78"/>
              <a:cs typeface="+mj-cs"/>
            </a:endParaRPr>
          </a:p>
          <a:p>
            <a:pPr algn="ctr" rtl="1"/>
            <a:r>
              <a:rPr lang="ar-EG" sz="2000" b="1" dirty="0" smtClean="0">
                <a:solidFill>
                  <a:srgbClr val="C00000"/>
                </a:solidFill>
                <a:latin typeface="Traditional Arabic" pitchFamily="18" charset="-78"/>
                <a:cs typeface="+mj-cs"/>
              </a:rPr>
              <a:t>143</a:t>
            </a:r>
            <a:r>
              <a:rPr lang="ar-SA" sz="2000" b="1" dirty="0" smtClean="0">
                <a:solidFill>
                  <a:srgbClr val="C00000"/>
                </a:solidFill>
                <a:latin typeface="Traditional Arabic" pitchFamily="18" charset="-78"/>
                <a:cs typeface="+mj-cs"/>
              </a:rPr>
              <a:t>6</a:t>
            </a:r>
            <a:r>
              <a:rPr lang="ar-EG" sz="2000" b="1" dirty="0" smtClean="0">
                <a:solidFill>
                  <a:srgbClr val="C00000"/>
                </a:solidFill>
                <a:latin typeface="Traditional Arabic" pitchFamily="18" charset="-78"/>
                <a:cs typeface="+mj-cs"/>
              </a:rPr>
              <a:t>/143</a:t>
            </a:r>
            <a:r>
              <a:rPr lang="ar-SA" sz="2000" b="1" dirty="0" smtClean="0">
                <a:solidFill>
                  <a:srgbClr val="C00000"/>
                </a:solidFill>
                <a:latin typeface="Traditional Arabic" pitchFamily="18" charset="-78"/>
                <a:cs typeface="+mj-cs"/>
              </a:rPr>
              <a:t>5</a:t>
            </a:r>
            <a:r>
              <a:rPr lang="ar-EG" sz="2000" b="1" dirty="0" smtClean="0">
                <a:solidFill>
                  <a:srgbClr val="C00000"/>
                </a:solidFill>
                <a:latin typeface="Traditional Arabic" pitchFamily="18" charset="-78"/>
                <a:cs typeface="+mj-cs"/>
              </a:rPr>
              <a:t>هـ</a:t>
            </a:r>
            <a:endParaRPr lang="en-US" sz="2000" b="1" dirty="0" smtClean="0">
              <a:solidFill>
                <a:srgbClr val="C00000"/>
              </a:solidFill>
              <a:latin typeface="Traditional Arabic" pitchFamily="18" charset="-78"/>
              <a:cs typeface="+mj-cs"/>
            </a:endParaRPr>
          </a:p>
        </p:txBody>
      </p:sp>
    </p:spTree>
    <p:extLst>
      <p:ext uri="{BB962C8B-B14F-4D97-AF65-F5344CB8AC3E}">
        <p14:creationId xmlns:p14="http://schemas.microsoft.com/office/powerpoint/2010/main" xmlns="" val="2832484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4" name="صورة 3"/>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395536" y="332656"/>
            <a:ext cx="8471019" cy="6120680"/>
          </a:xfrm>
          <a:prstGeom prst="rect">
            <a:avLst/>
          </a:prstGeom>
        </p:spPr>
      </p:pic>
      <p:sp>
        <p:nvSpPr>
          <p:cNvPr id="5" name="مستطيل 4"/>
          <p:cNvSpPr/>
          <p:nvPr/>
        </p:nvSpPr>
        <p:spPr>
          <a:xfrm>
            <a:off x="6156176" y="332656"/>
            <a:ext cx="864096" cy="504056"/>
          </a:xfrm>
          <a:prstGeom prst="rect">
            <a:avLst/>
          </a:prstGeom>
          <a:solidFill>
            <a:srgbClr val="FAB81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188640"/>
            <a:ext cx="8064896" cy="6555641"/>
          </a:xfrm>
          <a:prstGeom prst="rect">
            <a:avLst/>
          </a:prstGeom>
          <a:noFill/>
        </p:spPr>
        <p:txBody>
          <a:bodyPr wrap="square" rtlCol="1">
            <a:spAutoFit/>
          </a:bodyPr>
          <a:lstStyle/>
          <a:p>
            <a:pPr algn="just"/>
            <a:r>
              <a:rPr lang="ar-SA" sz="2800" b="1" dirty="0"/>
              <a:t>ومن وسائل استخدام الحاسب في التعليم : </a:t>
            </a:r>
            <a:endParaRPr lang="en-US" sz="2800" dirty="0"/>
          </a:p>
          <a:p>
            <a:pPr algn="just"/>
            <a:r>
              <a:rPr lang="ar-SA" sz="2800" b="1" dirty="0"/>
              <a:t>•	الشرح والإيضاح : يستخدم الحاسوب لشرح المادة التعليمية بمساعدة ملفات الفيديو للتجارب المطروحة ، هذا بالإضافة إلى أن الحاسوب يوفر تنفيذ التجارب التي يصعب تنفيذها على أرض الواقع </a:t>
            </a:r>
            <a:r>
              <a:rPr lang="ar-SA" sz="2800" b="1" dirty="0" smtClean="0"/>
              <a:t>.</a:t>
            </a:r>
          </a:p>
          <a:p>
            <a:pPr algn="just"/>
            <a:endParaRPr lang="en-US" sz="2800" dirty="0"/>
          </a:p>
          <a:p>
            <a:pPr algn="just"/>
            <a:r>
              <a:rPr lang="ar-SA" sz="2800" b="1" dirty="0"/>
              <a:t>•	مهارة التمرين : يعطى الطالب بعضاً من التمرينات والأسئلة ليجيب عنها ثم يجري تصحيحاً لأجوبته ، مع الممارسة و التكرار ، و هذا ما يسمى بالتغذية الراجعة </a:t>
            </a:r>
            <a:r>
              <a:rPr lang="ar-SA" sz="2800" b="1" dirty="0" smtClean="0"/>
              <a:t>.</a:t>
            </a:r>
          </a:p>
          <a:p>
            <a:pPr algn="just"/>
            <a:endParaRPr lang="en-US" sz="2800" dirty="0"/>
          </a:p>
          <a:p>
            <a:pPr algn="just"/>
            <a:r>
              <a:rPr lang="ar-SA" sz="2800" b="1" dirty="0"/>
              <a:t>•	الألعاب التعليمية : التي تهدف إلى إيجاد جو من المتعة و التسلية و الإفادة و التعلم في الوقت نفسه </a:t>
            </a:r>
            <a:r>
              <a:rPr lang="ar-SA" sz="2800" b="1" dirty="0" smtClean="0"/>
              <a:t>.</a:t>
            </a:r>
          </a:p>
          <a:p>
            <a:pPr algn="just"/>
            <a:endParaRPr lang="en-US" sz="2800" dirty="0"/>
          </a:p>
          <a:p>
            <a:pPr algn="just"/>
            <a:r>
              <a:rPr lang="ar-SA" sz="2800" b="1" dirty="0"/>
              <a:t>•	التعليم الخاص المتفاعل : و هنا تبرز ضرورة التفاعل مع الحاسوب الذي سيكون بمثابة معلم يشرح و يقدم فقرات و صفحات على شاشة العرض مدعومة بالأسئلة التقويمية .</a:t>
            </a:r>
            <a:endParaRPr lang="en-US" sz="2800" dirty="0"/>
          </a:p>
        </p:txBody>
      </p:sp>
    </p:spTree>
    <p:extLst>
      <p:ext uri="{BB962C8B-B14F-4D97-AF65-F5344CB8AC3E}">
        <p14:creationId xmlns:p14="http://schemas.microsoft.com/office/powerpoint/2010/main" xmlns="" val="2989732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pic>
        <p:nvPicPr>
          <p:cNvPr id="4" name="صورة 3"/>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467544" y="549870"/>
            <a:ext cx="8147491" cy="5759450"/>
          </a:xfrm>
          <a:prstGeom prst="rect">
            <a:avLst/>
          </a:prstGeom>
        </p:spPr>
      </p:pic>
      <p:sp>
        <p:nvSpPr>
          <p:cNvPr id="5" name="مستطيل 4"/>
          <p:cNvSpPr/>
          <p:nvPr/>
        </p:nvSpPr>
        <p:spPr>
          <a:xfrm>
            <a:off x="6804248" y="620688"/>
            <a:ext cx="792088" cy="432048"/>
          </a:xfrm>
          <a:prstGeom prst="rect">
            <a:avLst/>
          </a:prstGeom>
          <a:solidFill>
            <a:srgbClr val="FFE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188640"/>
            <a:ext cx="8064896" cy="6555641"/>
          </a:xfrm>
          <a:prstGeom prst="rect">
            <a:avLst/>
          </a:prstGeom>
          <a:noFill/>
        </p:spPr>
        <p:txBody>
          <a:bodyPr wrap="square" rtlCol="1">
            <a:spAutoFit/>
          </a:bodyPr>
          <a:lstStyle/>
          <a:p>
            <a:pPr algn="just"/>
            <a:r>
              <a:rPr lang="ar-SA" sz="2800" b="1" dirty="0"/>
              <a:t>استخدامات شبكة الإنترنت في التعليم :</a:t>
            </a:r>
            <a:endParaRPr lang="en-US" sz="2800" dirty="0"/>
          </a:p>
          <a:p>
            <a:pPr algn="just"/>
            <a:r>
              <a:rPr lang="ar-SA" sz="2800" b="1" dirty="0"/>
              <a:t>•	البحث عن المعلومات في الشبكة العنكبوتية من خلال محركات البحث . </a:t>
            </a:r>
            <a:endParaRPr lang="en-US" sz="2800" dirty="0"/>
          </a:p>
          <a:p>
            <a:pPr algn="just"/>
            <a:r>
              <a:rPr lang="ar-SA" sz="2800" b="1" dirty="0"/>
              <a:t>•	المشاركة في المنتديات التربوية والتعليمية .</a:t>
            </a:r>
            <a:endParaRPr lang="en-US" sz="2800" dirty="0"/>
          </a:p>
          <a:p>
            <a:pPr algn="just"/>
            <a:r>
              <a:rPr lang="ar-SA" sz="2800" b="1" dirty="0"/>
              <a:t>•	الاستفادة من المواقع التربوية الرسمية </a:t>
            </a:r>
            <a:r>
              <a:rPr lang="ar-SA" sz="2800" b="1" dirty="0" smtClean="0"/>
              <a:t>.</a:t>
            </a:r>
            <a:endParaRPr lang="en-US" sz="2800" dirty="0"/>
          </a:p>
          <a:p>
            <a:pPr algn="just"/>
            <a:r>
              <a:rPr lang="ar-SA" sz="2800" b="1" dirty="0"/>
              <a:t>•	مشروع المدرسة الإلكترونية : و تقوم هذه الفكرة على إنشاء موقع إلكتروني تعليمي مرتبط بشبكة الإنترنت ، مخزن عليـه كـافة المنــاهج التعــليمية بصورة حديثـة ومتطورة ، مع استخدام خدمات الوسائط المتعددة لإيضاح الدروس. هذا بالموازاة مع المدرسة العادية التي تنظم ذلك و توفر بالإضافة له الحصص البعيدة عن الإلكترونيات، كحصص الفنون و الرياضة و الأنشطة الأخرى .. مع إمكانية الدراسة في البيت من خلال الموقع ، و ذلك بعد الحصول على الصلاحيات ؛ لأن الموقع مزود بنظام حماية لتحديد الفئات المستفيدة </a:t>
            </a:r>
            <a:r>
              <a:rPr lang="ar-SA" sz="2800" b="1" dirty="0" smtClean="0"/>
              <a:t>.</a:t>
            </a:r>
          </a:p>
          <a:p>
            <a:pPr algn="just"/>
            <a:endParaRPr lang="en-US" sz="2800" dirty="0"/>
          </a:p>
          <a:p>
            <a:pPr algn="just"/>
            <a:r>
              <a:rPr lang="ar-SA" sz="2800" b="1" dirty="0"/>
              <a:t>وإليكم هذه الأمثلة من المدرسة العربية الإلكترونية :</a:t>
            </a:r>
            <a:endParaRPr lang="en-US" sz="2800" dirty="0"/>
          </a:p>
        </p:txBody>
      </p:sp>
    </p:spTree>
    <p:extLst>
      <p:ext uri="{BB962C8B-B14F-4D97-AF65-F5344CB8AC3E}">
        <p14:creationId xmlns:p14="http://schemas.microsoft.com/office/powerpoint/2010/main" xmlns="" val="1368858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188640"/>
            <a:ext cx="8064896" cy="6124754"/>
          </a:xfrm>
          <a:prstGeom prst="rect">
            <a:avLst/>
          </a:prstGeom>
          <a:noFill/>
        </p:spPr>
        <p:txBody>
          <a:bodyPr wrap="square" rtlCol="1">
            <a:spAutoFit/>
          </a:bodyPr>
          <a:lstStyle/>
          <a:p>
            <a:pPr algn="just"/>
            <a:r>
              <a:rPr lang="ar-SA" sz="2800" b="1" u="sng" dirty="0"/>
              <a:t>التجربة السعودية </a:t>
            </a:r>
            <a:r>
              <a:rPr lang="ar-SA" sz="2800" b="1" u="sng" dirty="0" smtClean="0"/>
              <a:t>:</a:t>
            </a:r>
          </a:p>
          <a:p>
            <a:pPr algn="just"/>
            <a:endParaRPr lang="en-US" sz="2800" dirty="0"/>
          </a:p>
          <a:p>
            <a:pPr algn="just"/>
            <a:r>
              <a:rPr lang="ar-SA" sz="2800" b="1" dirty="0"/>
              <a:t>وذلك من خلال مشروع الملك عبد الله بن عبد العزيز الذي تميز بالحملة الإعلامية التي أقيمت له حيث كان هناك حافلة إنترنت تجوب الشوارع و المدارس ، تحتوي على عددٍ من الحواسب و الأجهزة الإلكترونية الأخرى و جميعها متصلة بالإنترنت و هي تشكل إعلاناً حياً ومباشراً عن المشروع حيث تدور على المدارس و تشرح للطلاب كيفية الاستفادة من الحاسوب والإنترنت ، و خاصة في التعليم من خلال محاضرات متتالية ،حيث توضح لهم بعض المعلومات عن المخبر الإلكتروني و التجارب الإلكترونية ، و عن تفعيل الحاسوب في الامتحانات و الدروس ، و تعرض لهم بعض المواقع التعليمية </a:t>
            </a:r>
            <a:r>
              <a:rPr lang="ar-SA" sz="2800" b="1" dirty="0" smtClean="0"/>
              <a:t>.</a:t>
            </a:r>
          </a:p>
          <a:p>
            <a:pPr algn="just"/>
            <a:endParaRPr lang="en-US" sz="2800" dirty="0"/>
          </a:p>
          <a:p>
            <a:pPr algn="just"/>
            <a:r>
              <a:rPr lang="ar-SA" sz="2800" b="1" dirty="0"/>
              <a:t>و يعمل هذا المشروع على توظيف تقنيات الحاسب و الاتصالات في العملية التعليمية مع الاستخدام الإيجابي لها .</a:t>
            </a:r>
            <a:endParaRPr lang="en-US" sz="2800" dirty="0"/>
          </a:p>
        </p:txBody>
      </p:sp>
    </p:spTree>
    <p:extLst>
      <p:ext uri="{BB962C8B-B14F-4D97-AF65-F5344CB8AC3E}">
        <p14:creationId xmlns:p14="http://schemas.microsoft.com/office/powerpoint/2010/main" xmlns="" val="421579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1114866"/>
            <a:ext cx="8064896" cy="3970318"/>
          </a:xfrm>
          <a:prstGeom prst="rect">
            <a:avLst/>
          </a:prstGeom>
          <a:noFill/>
        </p:spPr>
        <p:txBody>
          <a:bodyPr wrap="square" rtlCol="1">
            <a:spAutoFit/>
          </a:bodyPr>
          <a:lstStyle/>
          <a:p>
            <a:pPr algn="just"/>
            <a:r>
              <a:rPr lang="ar-SA" sz="2800" b="1" u="sng" dirty="0" smtClean="0"/>
              <a:t>التجربة </a:t>
            </a:r>
            <a:r>
              <a:rPr lang="ar-SA" sz="2800" b="1" u="sng" dirty="0"/>
              <a:t>الإماراتية </a:t>
            </a:r>
            <a:r>
              <a:rPr lang="ar-SA" sz="2800" b="1" u="sng" dirty="0" smtClean="0"/>
              <a:t>:</a:t>
            </a:r>
          </a:p>
          <a:p>
            <a:pPr algn="just"/>
            <a:endParaRPr lang="en-US" sz="2800" dirty="0"/>
          </a:p>
          <a:p>
            <a:pPr algn="just"/>
            <a:r>
              <a:rPr lang="ar-SA" sz="2800" b="1" dirty="0"/>
              <a:t>التي عملت من خلال مشروع مدرستي الشارقة و العين النموذجيتين على إنشاء صف إلكتروني لتدريس اللغات و التربية الإسلامية و تحفيظ القرآن الكريم و المواد الدراسية المقررة و بعد انتهاء الدرس يطرح الأستاذ الأسئلة على الطلبة فيجيبون عليها لتعود إلى الأستاذ فيصححها و هذا يجعل الدراسة أكثر متعة . كما يحتوي المخبر على كبائن منفصلة عن بعضها البعض لإجراء المسابقات العلمية في جوٍ من المرح و التسلية بعيداً عن الروتين الممل .</a:t>
            </a:r>
            <a:endParaRPr lang="en-US" sz="2800" dirty="0"/>
          </a:p>
        </p:txBody>
      </p:sp>
    </p:spTree>
    <p:extLst>
      <p:ext uri="{BB962C8B-B14F-4D97-AF65-F5344CB8AC3E}">
        <p14:creationId xmlns:p14="http://schemas.microsoft.com/office/powerpoint/2010/main" xmlns="" val="223687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1114866"/>
            <a:ext cx="8064896" cy="2677656"/>
          </a:xfrm>
          <a:prstGeom prst="rect">
            <a:avLst/>
          </a:prstGeom>
          <a:noFill/>
        </p:spPr>
        <p:txBody>
          <a:bodyPr wrap="square" rtlCol="1">
            <a:spAutoFit/>
          </a:bodyPr>
          <a:lstStyle/>
          <a:p>
            <a:r>
              <a:rPr lang="ar-SA" sz="2800" b="1" u="sng" dirty="0"/>
              <a:t>التجربة الكندية :</a:t>
            </a:r>
            <a:endParaRPr lang="en-US" sz="2800" dirty="0"/>
          </a:p>
          <a:p>
            <a:r>
              <a:rPr lang="ar-SA" sz="2800" b="1" dirty="0"/>
              <a:t>التي تتلخص بأن مجموعةً من الطلبة قاموا بتجميع و ترتيب المصادر التعليمية على الشبكة فأثارت هذه التجربة اهتمام الدولة التي عملت بالتعاون بين القطاعين العام و الخاص على إنشاء ما يسمى بالشبكة المدرسية"</a:t>
            </a:r>
            <a:r>
              <a:rPr lang="en-US" sz="2800" b="1" dirty="0"/>
              <a:t>SCHOOL NET</a:t>
            </a:r>
            <a:r>
              <a:rPr lang="ar-SA" sz="2800" b="1" dirty="0"/>
              <a:t>" وظل هذا المشروع في تقدم منذ عام 1993 ، و قد رصد له مبلغ 30 ألف دولار .</a:t>
            </a:r>
            <a:endParaRPr lang="en-US" sz="2800" dirty="0"/>
          </a:p>
        </p:txBody>
      </p:sp>
    </p:spTree>
    <p:extLst>
      <p:ext uri="{BB962C8B-B14F-4D97-AF65-F5344CB8AC3E}">
        <p14:creationId xmlns:p14="http://schemas.microsoft.com/office/powerpoint/2010/main" xmlns="" val="1077918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27384"/>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548680"/>
            <a:ext cx="8064896" cy="5693866"/>
          </a:xfrm>
          <a:prstGeom prst="rect">
            <a:avLst/>
          </a:prstGeom>
          <a:noFill/>
        </p:spPr>
        <p:txBody>
          <a:bodyPr wrap="square" rtlCol="1">
            <a:spAutoFit/>
          </a:bodyPr>
          <a:lstStyle/>
          <a:p>
            <a:pPr algn="just"/>
            <a:r>
              <a:rPr lang="ar-SA" sz="2800" b="1" u="sng" dirty="0"/>
              <a:t>مجالات استخدام الحاسب في التعليم</a:t>
            </a:r>
            <a:endParaRPr lang="en-US" sz="2800" dirty="0"/>
          </a:p>
          <a:p>
            <a:pPr algn="just"/>
            <a:r>
              <a:rPr lang="ar-SA" sz="2800" b="1" dirty="0"/>
              <a:t> </a:t>
            </a:r>
            <a:endParaRPr lang="en-US" sz="2800" dirty="0"/>
          </a:p>
          <a:p>
            <a:pPr algn="just"/>
            <a:r>
              <a:rPr lang="ar-SA" sz="2800" b="1" dirty="0"/>
              <a:t>هناك مجموعة من المجالات التعليمية التي يمكن أن يستخدم الحاسوب في واقعها ومنها :</a:t>
            </a:r>
            <a:endParaRPr lang="en-US" sz="2800" dirty="0"/>
          </a:p>
          <a:p>
            <a:pPr algn="just"/>
            <a:r>
              <a:rPr lang="ar-SA" sz="2800" b="1" dirty="0"/>
              <a:t> </a:t>
            </a:r>
            <a:endParaRPr lang="en-US" sz="2800" dirty="0"/>
          </a:p>
          <a:p>
            <a:pPr algn="just"/>
            <a:r>
              <a:rPr lang="ar-SA" sz="2800" b="1" u="sng" dirty="0"/>
              <a:t>أولا : استخدام الحاسب كمادة تعليمية :</a:t>
            </a:r>
            <a:endParaRPr lang="en-US" sz="2800" dirty="0"/>
          </a:p>
          <a:p>
            <a:pPr algn="just"/>
            <a:r>
              <a:rPr lang="ar-SA" sz="2800" b="1" dirty="0"/>
              <a:t>في هذا النوع من الاستخدام يتعرض المتعلم إلى زخم هائل من المعلومات حول الحاسوب من حيث تاريخ نشأته ومكوناته واستخداماته السلبي منها والإيجابي وكذلك يتعرف على أنواع أجهزة الحاسوب المختلفة ومواصفاتها ووسائل الاتصال وتبادل المعلومات بينها .</a:t>
            </a:r>
            <a:endParaRPr lang="en-US" sz="2800" dirty="0"/>
          </a:p>
          <a:p>
            <a:pPr algn="just"/>
            <a:r>
              <a:rPr lang="ar-SA" sz="2800" b="1" dirty="0"/>
              <a:t>وتشمل موضوعات الحاسوب كمادة تعليمية التالي :</a:t>
            </a:r>
            <a:endParaRPr lang="en-US" sz="2800" dirty="0"/>
          </a:p>
          <a:p>
            <a:pPr algn="just"/>
            <a:endParaRPr lang="ar-SA" sz="2800" dirty="0"/>
          </a:p>
        </p:txBody>
      </p:sp>
    </p:spTree>
    <p:extLst>
      <p:ext uri="{BB962C8B-B14F-4D97-AF65-F5344CB8AC3E}">
        <p14:creationId xmlns:p14="http://schemas.microsoft.com/office/powerpoint/2010/main" xmlns="" val="2852038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pic>
        <p:nvPicPr>
          <p:cNvPr id="4" name="صورة 3"/>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626898" y="260648"/>
            <a:ext cx="7905542" cy="608994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548680"/>
            <a:ext cx="8064896" cy="5262979"/>
          </a:xfrm>
          <a:prstGeom prst="rect">
            <a:avLst/>
          </a:prstGeom>
          <a:noFill/>
        </p:spPr>
        <p:txBody>
          <a:bodyPr wrap="square" rtlCol="1">
            <a:spAutoFit/>
          </a:bodyPr>
          <a:lstStyle/>
          <a:p>
            <a:pPr algn="just"/>
            <a:r>
              <a:rPr lang="ar-SA" sz="2800" b="1" dirty="0"/>
              <a:t>1- ثقافة الحاسوب : ( تعريف بأثر الحاسوب في حياتنا وفي مجتمعنا والتعامل مع أجزاء الحاسوب المختلفة وكيفية استخدام الحاسوب والاستفادة منه ) </a:t>
            </a:r>
            <a:r>
              <a:rPr lang="ar-SA" sz="2800" b="1" dirty="0" smtClean="0"/>
              <a:t>.</a:t>
            </a:r>
          </a:p>
          <a:p>
            <a:pPr algn="just"/>
            <a:endParaRPr lang="en-US" sz="2800" dirty="0"/>
          </a:p>
          <a:p>
            <a:pPr algn="just"/>
            <a:r>
              <a:rPr lang="ar-SA" sz="2800" b="1" dirty="0"/>
              <a:t>2- التطبيقات الأساسية للحاسوب : ( هي مجموعة البرامج التي لا غنى للمستخدم العادي عنها مثل معالج النصوص - الجداول الحسابية - قواعد البيانات - الرسوم - برامج الاتصالات لتبادل المعلومات ) </a:t>
            </a:r>
            <a:r>
              <a:rPr lang="ar-SA" sz="2800" b="1" dirty="0" smtClean="0"/>
              <a:t>.</a:t>
            </a:r>
          </a:p>
          <a:p>
            <a:pPr algn="just"/>
            <a:endParaRPr lang="en-US" sz="2800" dirty="0"/>
          </a:p>
          <a:p>
            <a:pPr algn="just"/>
            <a:r>
              <a:rPr lang="ar-SA" sz="2800" b="1" dirty="0"/>
              <a:t>3- تعلم لغات البرمجة : ( تعلم إحدى لغات البرمجة ليس غاية في حد ذاته بل هو أسلوب لتعليم الطلاب أساليب التفكير والتخطيط المنطقي لحل المشكلات وتطبيق الأفضل من الحلول مستندا إلى خبراتهم الدراسية وإلمامهم بالحقائق والنظريات المختلفة ) .</a:t>
            </a:r>
            <a:endParaRPr lang="en-US" sz="2800" dirty="0"/>
          </a:p>
        </p:txBody>
      </p:sp>
    </p:spTree>
    <p:extLst>
      <p:ext uri="{BB962C8B-B14F-4D97-AF65-F5344CB8AC3E}">
        <p14:creationId xmlns:p14="http://schemas.microsoft.com/office/powerpoint/2010/main" xmlns="" val="2627188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pic>
        <p:nvPicPr>
          <p:cNvPr id="4" name="صورة 3"/>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637485" y="620688"/>
            <a:ext cx="7894955" cy="5664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332656"/>
            <a:ext cx="8064896" cy="6124754"/>
          </a:xfrm>
          <a:prstGeom prst="rect">
            <a:avLst/>
          </a:prstGeom>
          <a:noFill/>
        </p:spPr>
        <p:txBody>
          <a:bodyPr wrap="square" rtlCol="1">
            <a:spAutoFit/>
          </a:bodyPr>
          <a:lstStyle/>
          <a:p>
            <a:pPr algn="just"/>
            <a:r>
              <a:rPr lang="ar-SA" sz="2800" b="1" u="sng" dirty="0"/>
              <a:t>ثانيا : استخدام الحاسب في إدارة العملية التعليمية :</a:t>
            </a:r>
            <a:endParaRPr lang="en-US" sz="2800" dirty="0"/>
          </a:p>
          <a:p>
            <a:pPr algn="just"/>
            <a:r>
              <a:rPr lang="ar-SA" sz="2800" b="1"/>
              <a:t>يطلق </a:t>
            </a:r>
            <a:r>
              <a:rPr lang="ar-SA" sz="2800" b="1" smtClean="0"/>
              <a:t>على </a:t>
            </a:r>
            <a:r>
              <a:rPr lang="ar-SA" sz="2800" b="1" dirty="0"/>
              <a:t>هذا النوع من البرامج " البرامج الفائدة ( الخدمية ) للمعلم وإدارة الطالب " فالمعلم يقضي الوقت الكبير في إعداد الاختبارات وتصحيحها ، وإعداد خطة الدراسة وتنظيم أنشطة الطلاب وغيرها من الأعمال اليومية لذلك ظهرت العديد من البرامج التي تزيح عن المعلم عناء القيام بالكثير من الأعمال وخاصة الروتينية منها ( مثل إعداد الاختبارات أو إعداد كشوف الدرجات ونتائج الاختبارات للطلاب ، أو تحديد مستويات الطلاب أو الصعوبات التي </a:t>
            </a:r>
            <a:r>
              <a:rPr lang="ar-SA" sz="2800" b="1" dirty="0" err="1"/>
              <a:t>يواجهونها</a:t>
            </a:r>
            <a:r>
              <a:rPr lang="ar-SA" sz="2800" b="1" dirty="0"/>
              <a:t> ... وغيرها ) </a:t>
            </a:r>
            <a:endParaRPr lang="en-US" sz="2800" dirty="0"/>
          </a:p>
          <a:p>
            <a:pPr algn="just"/>
            <a:r>
              <a:rPr lang="ar-SA" sz="2800" b="1" dirty="0"/>
              <a:t>كما يستخدم الحاسوب كوسيلة في إدارة المنظمات التربوية وجمع المعلومات وتخزينها بطرق وتصاميم معينة تؤدي إلى اختصار الوقت للوصول إلى هذه المعلومات وتسهيل عملية التعامل معها، ومنها تدقيق معلومات الطلاب ، ومراقبة تقديمهم ، وتقويم أعمالهم ، وحل مشكلاتهم ، وضبط الشؤون المالية وشؤون الموظفين والأعمال المكتبية .</a:t>
            </a:r>
            <a:endParaRPr lang="en-US" sz="2800" dirty="0"/>
          </a:p>
        </p:txBody>
      </p:sp>
    </p:spTree>
    <p:extLst>
      <p:ext uri="{BB962C8B-B14F-4D97-AF65-F5344CB8AC3E}">
        <p14:creationId xmlns:p14="http://schemas.microsoft.com/office/powerpoint/2010/main" xmlns="" val="2521949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972011"/>
            <a:ext cx="8064896" cy="4401205"/>
          </a:xfrm>
          <a:prstGeom prst="rect">
            <a:avLst/>
          </a:prstGeom>
          <a:noFill/>
        </p:spPr>
        <p:txBody>
          <a:bodyPr wrap="square" rtlCol="1">
            <a:spAutoFit/>
          </a:bodyPr>
          <a:lstStyle/>
          <a:p>
            <a:pPr algn="just"/>
            <a:r>
              <a:rPr lang="ar-SA" sz="2800" b="1" u="sng" dirty="0"/>
              <a:t>ثالثا : استخدام الحاسب وسيلة تعليمية في المناهج الدراسية :</a:t>
            </a:r>
            <a:endParaRPr lang="en-US" sz="2800" dirty="0"/>
          </a:p>
          <a:p>
            <a:pPr algn="just"/>
            <a:r>
              <a:rPr lang="ar-SA" sz="2800" b="1" dirty="0"/>
              <a:t>بالرغم من وجود العديد من الوسائل التعليمية التي تساعد المعلم علي شرح الدرس وتوضيح ما فيها من غموض وتلافي الفروق الفردية بين الطلاب ومنها العديد مثل ( صور ملونه والنماذج والمجسمات ومعامل اللغات وأجهزة العرض الضوئية .. وغيرها ولكنها لم تكون فعالة مما دعا إلي إيجاد وسيلة فعالة وتقدم الخبرات البديلة وتعبر عن العلاقات المجردة بأسلوب مرئي وقد وجد خبراء التعليم ضالتهم المنشودة في الحاسوب والذي يتميز بإمكانية الاستفادة منه في تحقيق العديد من الأهداف معا، حيث يمكن استخدامه لعرض المعلومات أو معالجتها أو تخزينها واسترجاعها .</a:t>
            </a:r>
            <a:endParaRPr lang="en-US" sz="2800" dirty="0"/>
          </a:p>
        </p:txBody>
      </p:sp>
    </p:spTree>
    <p:extLst>
      <p:ext uri="{BB962C8B-B14F-4D97-AF65-F5344CB8AC3E}">
        <p14:creationId xmlns:p14="http://schemas.microsoft.com/office/powerpoint/2010/main" xmlns="" val="19239404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972011"/>
            <a:ext cx="8064896" cy="4401205"/>
          </a:xfrm>
          <a:prstGeom prst="rect">
            <a:avLst/>
          </a:prstGeom>
          <a:noFill/>
        </p:spPr>
        <p:txBody>
          <a:bodyPr wrap="square" rtlCol="1">
            <a:spAutoFit/>
          </a:bodyPr>
          <a:lstStyle/>
          <a:p>
            <a:pPr algn="just"/>
            <a:r>
              <a:rPr lang="ar-SA" sz="2800" b="1" u="sng" dirty="0"/>
              <a:t>رابعاً : استخدام الحاسوب كمساعد في العملية التعليمية :</a:t>
            </a:r>
            <a:endParaRPr lang="en-US" sz="2800" dirty="0"/>
          </a:p>
          <a:p>
            <a:pPr algn="just"/>
            <a:r>
              <a:rPr lang="ar-SA" sz="2800" b="1" dirty="0"/>
              <a:t>بعض مجالات استخدام الكمبيوتر كمساعد في العملية التعليمية ومن هذه المجالات ما يلي :</a:t>
            </a:r>
            <a:endParaRPr lang="en-US" sz="2800" dirty="0"/>
          </a:p>
          <a:p>
            <a:pPr algn="just"/>
            <a:r>
              <a:rPr lang="ar-SA" sz="2800" b="1" dirty="0"/>
              <a:t> 1- أسلوب المعلم الكمبيوتري الخاص </a:t>
            </a:r>
            <a:r>
              <a:rPr lang="en-US" sz="2800" b="1" dirty="0"/>
              <a:t>Tutorial Mode</a:t>
            </a:r>
            <a:r>
              <a:rPr lang="ar-SA" sz="2800" b="1" dirty="0"/>
              <a:t> .</a:t>
            </a:r>
            <a:endParaRPr lang="en-US" sz="2800" dirty="0"/>
          </a:p>
          <a:p>
            <a:pPr algn="just"/>
            <a:r>
              <a:rPr lang="ar-SA" sz="2800" b="1" dirty="0"/>
              <a:t> 2- أسلوب التدريب والممارسة </a:t>
            </a:r>
            <a:r>
              <a:rPr lang="en-US" sz="2800" b="1" dirty="0"/>
              <a:t>Drill and Practice Mode</a:t>
            </a:r>
            <a:endParaRPr lang="en-US" sz="2800" dirty="0"/>
          </a:p>
          <a:p>
            <a:pPr algn="just"/>
            <a:r>
              <a:rPr lang="ar-SA" sz="2800" b="1" dirty="0"/>
              <a:t> 3- أسلوب </a:t>
            </a:r>
            <a:r>
              <a:rPr lang="ar-SA" sz="2800" b="1" dirty="0" err="1"/>
              <a:t>النمذجة</a:t>
            </a:r>
            <a:r>
              <a:rPr lang="ar-SA" sz="2800" b="1" dirty="0"/>
              <a:t> والمحاكاة </a:t>
            </a:r>
            <a:r>
              <a:rPr lang="en-US" sz="2800" b="1" dirty="0"/>
              <a:t>Modeling and Simulation</a:t>
            </a:r>
            <a:r>
              <a:rPr lang="ar-SA" sz="2800" b="1" dirty="0"/>
              <a:t> .</a:t>
            </a:r>
            <a:endParaRPr lang="en-US" sz="2800" dirty="0"/>
          </a:p>
          <a:p>
            <a:pPr algn="just"/>
            <a:r>
              <a:rPr lang="ar-SA" sz="2800" b="1" dirty="0"/>
              <a:t> 4- أسلوب البرمجة وحل المشكلات</a:t>
            </a:r>
            <a:r>
              <a:rPr lang="en-US" sz="2800" b="1" dirty="0"/>
              <a:t>Programming and Problem Solving</a:t>
            </a:r>
            <a:r>
              <a:rPr lang="ar-SA" sz="2800" b="1" dirty="0"/>
              <a:t> .</a:t>
            </a:r>
            <a:endParaRPr lang="en-US" sz="2800" dirty="0"/>
          </a:p>
          <a:p>
            <a:pPr algn="just"/>
            <a:r>
              <a:rPr lang="ar-SA" sz="2800" b="1" dirty="0"/>
              <a:t> 5- أسلوب الألعاب الكمبيوترية </a:t>
            </a:r>
            <a:r>
              <a:rPr lang="en-US" sz="2800" b="1" dirty="0"/>
              <a:t>Computer Games</a:t>
            </a:r>
            <a:r>
              <a:rPr lang="ar-SA" sz="2800" b="1" dirty="0"/>
              <a:t> .</a:t>
            </a:r>
            <a:endParaRPr lang="en-US" sz="2800" dirty="0"/>
          </a:p>
          <a:p>
            <a:pPr algn="just"/>
            <a:r>
              <a:rPr lang="ar-SA" sz="2800" b="1" dirty="0"/>
              <a:t> 6- التعلم الذكي بمساعدة الكمبيوتر </a:t>
            </a:r>
            <a:r>
              <a:rPr lang="en-US" sz="2800" b="1" dirty="0"/>
              <a:t>Intelligent CAI</a:t>
            </a:r>
            <a:r>
              <a:rPr lang="ar-SA" sz="2800" b="1" dirty="0"/>
              <a:t> .</a:t>
            </a:r>
            <a:endParaRPr lang="en-US" sz="2800" dirty="0"/>
          </a:p>
        </p:txBody>
      </p:sp>
    </p:spTree>
    <p:extLst>
      <p:ext uri="{BB962C8B-B14F-4D97-AF65-F5344CB8AC3E}">
        <p14:creationId xmlns:p14="http://schemas.microsoft.com/office/powerpoint/2010/main" xmlns="" val="1861499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endParaRPr lang="en-US" sz="700" dirty="0"/>
          </a:p>
        </p:txBody>
      </p:sp>
      <p:sp>
        <p:nvSpPr>
          <p:cNvPr id="2" name="مربع نص 1"/>
          <p:cNvSpPr txBox="1"/>
          <p:nvPr/>
        </p:nvSpPr>
        <p:spPr>
          <a:xfrm>
            <a:off x="539552" y="116632"/>
            <a:ext cx="8064896" cy="6370975"/>
          </a:xfrm>
          <a:prstGeom prst="rect">
            <a:avLst/>
          </a:prstGeom>
          <a:noFill/>
        </p:spPr>
        <p:txBody>
          <a:bodyPr wrap="square" rtlCol="1">
            <a:spAutoFit/>
          </a:bodyPr>
          <a:lstStyle/>
          <a:p>
            <a:pPr algn="just"/>
            <a:r>
              <a:rPr lang="ar-SA" sz="2400" b="1" u="sng" dirty="0"/>
              <a:t>خامسا : استخدام الحاسب الآلي في العملية التعليمية :</a:t>
            </a:r>
            <a:endParaRPr lang="en-US" sz="2400" dirty="0"/>
          </a:p>
          <a:p>
            <a:pPr lvl="0" algn="just"/>
            <a:r>
              <a:rPr lang="ar-SA" sz="2400" b="1" dirty="0" smtClean="0"/>
              <a:t>* التعليم </a:t>
            </a:r>
            <a:r>
              <a:rPr lang="ar-SA" sz="2400" b="1" dirty="0"/>
              <a:t>المدار بالحاسب الآلي ومن ذلك :</a:t>
            </a:r>
            <a:endParaRPr lang="en-US" sz="2400" dirty="0"/>
          </a:p>
          <a:p>
            <a:pPr algn="just"/>
            <a:r>
              <a:rPr lang="ar-SA" sz="2400" b="1" dirty="0"/>
              <a:t>1-	تسجيل الأعمال الخاصة بالمعلمين وتوجيههم .</a:t>
            </a:r>
            <a:endParaRPr lang="en-US" sz="2400" dirty="0"/>
          </a:p>
          <a:p>
            <a:pPr algn="just"/>
            <a:r>
              <a:rPr lang="ar-SA" sz="2400" b="1" dirty="0"/>
              <a:t>2-	تطبيق الاختبارات وتصحيحها آليا وإعلانها .</a:t>
            </a:r>
            <a:endParaRPr lang="en-US" sz="2400" dirty="0"/>
          </a:p>
          <a:p>
            <a:pPr algn="just"/>
            <a:r>
              <a:rPr lang="ar-SA" sz="2400" b="1" dirty="0"/>
              <a:t>3-	تجميع بيانات الطلاب وتصنيفها وحفظها .</a:t>
            </a:r>
            <a:endParaRPr lang="en-US" sz="2400" dirty="0"/>
          </a:p>
          <a:p>
            <a:pPr algn="just"/>
            <a:r>
              <a:rPr lang="ar-SA" sz="2400" b="1" dirty="0"/>
              <a:t>4-	إدارة التدريبات والواجبات والتعيينات .</a:t>
            </a:r>
            <a:endParaRPr lang="en-US" sz="2400" dirty="0"/>
          </a:p>
          <a:p>
            <a:pPr algn="just"/>
            <a:r>
              <a:rPr lang="ar-SA" sz="2400" b="1" dirty="0"/>
              <a:t>5-	توجيه الطلاب وإرشادهم .</a:t>
            </a:r>
            <a:endParaRPr lang="en-US" sz="2400" dirty="0"/>
          </a:p>
          <a:p>
            <a:pPr algn="just"/>
            <a:r>
              <a:rPr lang="ar-SA" sz="2400" b="1" dirty="0"/>
              <a:t>6-	إدارة وترتيب عملية التعليم والتعلم .</a:t>
            </a:r>
            <a:endParaRPr lang="en-US" sz="2400" dirty="0"/>
          </a:p>
          <a:p>
            <a:pPr lvl="0" algn="just"/>
            <a:r>
              <a:rPr lang="ar-SA" sz="2400" b="1" dirty="0" smtClean="0"/>
              <a:t>* التطبيقات </a:t>
            </a:r>
            <a:r>
              <a:rPr lang="ar-SA" sz="2400" b="1" dirty="0"/>
              <a:t>الإدارية :</a:t>
            </a:r>
            <a:endParaRPr lang="en-US" sz="2400" dirty="0"/>
          </a:p>
          <a:p>
            <a:pPr algn="just"/>
            <a:r>
              <a:rPr lang="ar-SA" sz="2400" b="1" dirty="0"/>
              <a:t>1-	تقنية الإدارة التربوية .</a:t>
            </a:r>
            <a:endParaRPr lang="en-US" sz="2400" dirty="0"/>
          </a:p>
          <a:p>
            <a:pPr algn="just"/>
            <a:r>
              <a:rPr lang="ar-SA" sz="2400" b="1" dirty="0"/>
              <a:t>2-	تطبيقات معالجة النصوص .</a:t>
            </a:r>
            <a:endParaRPr lang="en-US" sz="2400" dirty="0"/>
          </a:p>
          <a:p>
            <a:pPr algn="just"/>
            <a:r>
              <a:rPr lang="ar-SA" sz="2400" b="1" dirty="0"/>
              <a:t>3-	تطبيقات قواعد البيانات في الإدارة .</a:t>
            </a:r>
            <a:endParaRPr lang="en-US" sz="2400" dirty="0"/>
          </a:p>
          <a:p>
            <a:pPr algn="just"/>
            <a:r>
              <a:rPr lang="ar-SA" sz="2400" b="1" dirty="0"/>
              <a:t>4-	تطبيقات الوسائط المتعددة في الإدارة .</a:t>
            </a:r>
            <a:endParaRPr lang="en-US" sz="2400" dirty="0"/>
          </a:p>
          <a:p>
            <a:pPr lvl="0" algn="just"/>
            <a:r>
              <a:rPr lang="ar-SA" sz="2400" b="1" dirty="0" smtClean="0"/>
              <a:t>* التعليم </a:t>
            </a:r>
            <a:r>
              <a:rPr lang="ar-SA" sz="2400" b="1" dirty="0"/>
              <a:t>المعتمد بالكامل على الكمبيوتر ( الانترنت ) </a:t>
            </a:r>
            <a:r>
              <a:rPr lang="ar-SA" sz="2400" b="1" dirty="0" smtClean="0"/>
              <a:t>.</a:t>
            </a:r>
          </a:p>
          <a:p>
            <a:pPr lvl="0" algn="just"/>
            <a:r>
              <a:rPr lang="ar-SA" sz="2400" b="1" dirty="0"/>
              <a:t>1-	الدروس والمقررات الالكترونية .</a:t>
            </a:r>
            <a:endParaRPr lang="en-US" sz="2400" dirty="0"/>
          </a:p>
          <a:p>
            <a:pPr lvl="0" algn="just"/>
            <a:r>
              <a:rPr lang="ar-SA" sz="2400" b="1" dirty="0" smtClean="0"/>
              <a:t>2-</a:t>
            </a:r>
            <a:r>
              <a:rPr lang="ar-SA" sz="2400" b="1" dirty="0"/>
              <a:t>	الفصول و المدارس الالكترونية .</a:t>
            </a:r>
            <a:endParaRPr lang="en-US" sz="2400" dirty="0"/>
          </a:p>
          <a:p>
            <a:pPr lvl="0" algn="just"/>
            <a:r>
              <a:rPr lang="ar-SA" sz="2400" b="1" dirty="0" smtClean="0"/>
              <a:t>3-</a:t>
            </a:r>
            <a:r>
              <a:rPr lang="ar-SA" sz="2400" b="1" dirty="0"/>
              <a:t>	برامج الوسائط المتعددة المتفاعلة </a:t>
            </a:r>
            <a:r>
              <a:rPr lang="ar-SA" sz="2400" b="1" dirty="0" smtClean="0"/>
              <a:t>.</a:t>
            </a:r>
            <a:endParaRPr lang="en-US" sz="2400" dirty="0"/>
          </a:p>
        </p:txBody>
      </p:sp>
    </p:spTree>
    <p:extLst>
      <p:ext uri="{BB962C8B-B14F-4D97-AF65-F5344CB8AC3E}">
        <p14:creationId xmlns:p14="http://schemas.microsoft.com/office/powerpoint/2010/main" xmlns="" val="3147065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753</Words>
  <Application>Microsoft Office PowerPoint</Application>
  <PresentationFormat>عرض على الشاشة (3:4)‏</PresentationFormat>
  <Paragraphs>94</Paragraphs>
  <Slides>16</Slides>
  <Notes>11</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dc:creator>
  <cp:lastModifiedBy>admin</cp:lastModifiedBy>
  <cp:revision>68</cp:revision>
  <dcterms:created xsi:type="dcterms:W3CDTF">2014-04-26T18:21:18Z</dcterms:created>
  <dcterms:modified xsi:type="dcterms:W3CDTF">2014-10-13T13:53:12Z</dcterms:modified>
</cp:coreProperties>
</file>