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52" r:id="rId2"/>
    <p:sldMasterId id="2147483653" r:id="rId3"/>
  </p:sldMasterIdLst>
  <p:sldIdLst>
    <p:sldId id="256" r:id="rId4"/>
    <p:sldId id="374" r:id="rId5"/>
    <p:sldId id="293" r:id="rId6"/>
    <p:sldId id="309" r:id="rId7"/>
    <p:sldId id="333" r:id="rId8"/>
    <p:sldId id="334" r:id="rId9"/>
    <p:sldId id="335" r:id="rId10"/>
    <p:sldId id="336" r:id="rId11"/>
    <p:sldId id="375" r:id="rId12"/>
    <p:sldId id="337" r:id="rId13"/>
    <p:sldId id="338" r:id="rId14"/>
    <p:sldId id="339" r:id="rId15"/>
    <p:sldId id="342" r:id="rId16"/>
    <p:sldId id="341" r:id="rId17"/>
    <p:sldId id="343" r:id="rId18"/>
    <p:sldId id="344" r:id="rId19"/>
    <p:sldId id="345" r:id="rId20"/>
    <p:sldId id="346" r:id="rId21"/>
    <p:sldId id="376" r:id="rId22"/>
    <p:sldId id="347" r:id="rId23"/>
    <p:sldId id="348" r:id="rId24"/>
    <p:sldId id="349" r:id="rId25"/>
    <p:sldId id="355" r:id="rId26"/>
    <p:sldId id="351" r:id="rId27"/>
    <p:sldId id="350" r:id="rId28"/>
    <p:sldId id="353" r:id="rId29"/>
    <p:sldId id="354" r:id="rId30"/>
    <p:sldId id="356" r:id="rId31"/>
    <p:sldId id="357" r:id="rId32"/>
    <p:sldId id="372" r:id="rId33"/>
    <p:sldId id="358" r:id="rId34"/>
    <p:sldId id="359" r:id="rId35"/>
    <p:sldId id="360" r:id="rId36"/>
    <p:sldId id="361" r:id="rId37"/>
    <p:sldId id="362" r:id="rId38"/>
    <p:sldId id="363" r:id="rId39"/>
    <p:sldId id="373" r:id="rId40"/>
    <p:sldId id="364" r:id="rId41"/>
    <p:sldId id="365" r:id="rId42"/>
    <p:sldId id="366" r:id="rId43"/>
    <p:sldId id="367" r:id="rId44"/>
    <p:sldId id="368" r:id="rId45"/>
    <p:sldId id="369" r:id="rId46"/>
    <p:sldId id="377" r:id="rId47"/>
    <p:sldId id="378" r:id="rId48"/>
    <p:sldId id="379" r:id="rId49"/>
    <p:sldId id="380" r:id="rId50"/>
    <p:sldId id="381" r:id="rId51"/>
    <p:sldId id="382" r:id="rId52"/>
    <p:sldId id="383" r:id="rId53"/>
    <p:sldId id="384" r:id="rId54"/>
    <p:sldId id="385" r:id="rId55"/>
    <p:sldId id="386" r:id="rId56"/>
    <p:sldId id="387" r:id="rId57"/>
    <p:sldId id="388" r:id="rId58"/>
    <p:sldId id="389" r:id="rId59"/>
    <p:sldId id="390" r:id="rId60"/>
    <p:sldId id="391" r:id="rId61"/>
    <p:sldId id="392" r:id="rId62"/>
    <p:sldId id="394" r:id="rId63"/>
    <p:sldId id="395" r:id="rId64"/>
    <p:sldId id="396" r:id="rId65"/>
    <p:sldId id="397" r:id="rId66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4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99FF"/>
    <a:srgbClr val="CCFFFF"/>
    <a:srgbClr val="FFFF99"/>
    <a:srgbClr val="FFFFFF"/>
    <a:srgbClr val="996633"/>
    <a:srgbClr val="006600"/>
    <a:srgbClr val="9900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-10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1A98D-6AC7-40DC-BA2D-328CCDDAFBD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41941-3071-4975-8E25-A893690F8B2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03831-4367-4D5F-8FE4-77A5568D51E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2F3D9-B80F-4D15-B9F5-5F543537F49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0823D-73B1-43E4-B382-0FBD7C71D5E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CD2D0-EADC-4EA3-814D-1813D47EC8E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AB787-9D36-4FE8-929A-C437F1FD53C5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5E86B-DC0C-44C8-8A28-4FD559395A69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A8699-BFE0-49B4-AB15-18042849683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F8C41-4D4D-43EF-A244-782C319A76F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4FD27-E357-4430-8C69-3E45E3F711D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D343B-9462-473E-8CC2-D08EADC82B1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01CC9-A839-4CED-94BC-61A1CB9D742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2D62E-8005-4740-A5E6-EFE69710EB4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A120C-AB6A-464C-BEE6-EBC2502ADBE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6A7E4-027A-4750-8532-6527C5743BB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3FEE4-7489-4FF9-B80B-90329D82DBD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196BD-D9DE-4D7B-BBAF-2FD80D68332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F4F32-C513-4D89-A732-53A6F934B60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D47C6-2F6F-447D-8FCE-FC8518759F7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BB857-6A5A-4209-BF16-E21DA9887C5B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63F92-3EA0-4208-8545-AEBE78B16F3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46E4D-E271-47F4-8D53-FC0DABE2157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1F96B-7FDB-4FB1-BF0C-2E1B89D0B6DC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2A336-C155-42C9-832B-AB10B7A6E95C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11FB7-D62C-4976-96ED-FEEA1491FEB4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E606-BB7D-43B3-BA0E-F3BEAF5678B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D2A8B-4B70-4A2B-9FE8-516889B7225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F2A2F-37D8-481D-A3DF-22E102272D69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A5DC0-F378-4BFD-AE60-73041FF1AB9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BF479-0546-4D43-AE5F-1CF870A2AE8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504F3-BF1C-44DE-B353-8BFB5CF76ED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26BC6-17A5-4A01-9091-20D49190AF6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fld id="{CFCC1A80-AEDF-49C7-999F-7B514EBC1E25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spd="med">
    <p:random/>
  </p:transition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284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284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284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fld id="{D073586E-029E-4C96-A4CF-9AB40DC3AFE0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/>
  </p:transition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289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289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289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fld id="{7181507B-25DA-43FF-BC42-E5425ADE83EA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 spd="slow" advTm="10000">
    <p:fade/>
  </p:transition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15900" y="2492375"/>
            <a:ext cx="88931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9000" b="0">
                <a:solidFill>
                  <a:srgbClr val="FFFFFF"/>
                </a:solidFill>
                <a:latin typeface="Arabic Typesetting" pitchFamily="66" charset="-78"/>
                <a:cs typeface="Sultan rectangle" pitchFamily="2" charset="-78"/>
              </a:rPr>
              <a:t>بسم الله الرحمن الرحيم</a:t>
            </a:r>
            <a:endParaRPr lang="en-US" sz="9000" b="0">
              <a:solidFill>
                <a:srgbClr val="FFFFFF"/>
              </a:solidFill>
              <a:latin typeface="Arabic Typesetting" pitchFamily="66" charset="-78"/>
              <a:cs typeface="Sultan rectangle" pitchFamily="2" charset="-78"/>
            </a:endParaRPr>
          </a:p>
        </p:txBody>
      </p:sp>
    </p:spTree>
  </p:cSld>
  <p:clrMapOvr>
    <a:masterClrMapping/>
  </p:clrMapOvr>
  <p:transition spd="med" advTm="9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Text Box 2"/>
          <p:cNvSpPr txBox="1">
            <a:spLocks noChangeArrowheads="1"/>
          </p:cNvSpPr>
          <p:nvPr/>
        </p:nvSpPr>
        <p:spPr bwMode="auto">
          <a:xfrm>
            <a:off x="1979613" y="188913"/>
            <a:ext cx="6985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5000" b="0">
              <a:cs typeface="sultan - free" pitchFamily="2" charset="-78"/>
            </a:endParaRPr>
          </a:p>
        </p:txBody>
      </p:sp>
      <p:sp>
        <p:nvSpPr>
          <p:cNvPr id="292867" name="Text Box 3"/>
          <p:cNvSpPr txBox="1">
            <a:spLocks noChangeArrowheads="1"/>
          </p:cNvSpPr>
          <p:nvPr/>
        </p:nvSpPr>
        <p:spPr bwMode="auto">
          <a:xfrm>
            <a:off x="107950" y="115888"/>
            <a:ext cx="889317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5000" b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Sultan rectangle" pitchFamily="2" charset="-78"/>
              </a:rPr>
              <a:t>أحسن إلى الناسِ تستعبدْ قلوبهم</a:t>
            </a:r>
          </a:p>
          <a:p>
            <a:pPr>
              <a:spcBef>
                <a:spcPct val="50000"/>
              </a:spcBef>
            </a:pPr>
            <a:r>
              <a:rPr lang="ar-SA" sz="5000" b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Sultan rectangle" pitchFamily="2" charset="-78"/>
              </a:rPr>
              <a:t>                                                    فطالما استعبدَ الإنسانَ إحسانُ</a:t>
            </a:r>
            <a:r>
              <a:rPr lang="en-US" sz="5000" b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Sultan rectangle" pitchFamily="2" charset="-78"/>
              </a:rPr>
              <a:t> </a:t>
            </a:r>
            <a:endParaRPr lang="ar-SA" sz="5000" b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Sultan rectangle" pitchFamily="2" charset="-78"/>
            </a:endParaRPr>
          </a:p>
        </p:txBody>
      </p:sp>
    </p:spTree>
  </p:cSld>
  <p:clrMapOvr>
    <a:masterClrMapping/>
  </p:clrMapOvr>
  <p:transition spd="slow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2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400"/>
                            </p:stCondLst>
                            <p:childTnLst>
                              <p:par>
                                <p:cTn id="19" presetID="30" presetClass="exit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100000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100000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400"/>
                            </p:stCondLst>
                            <p:childTnLst>
                              <p:par>
                                <p:cTn id="28" presetID="3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100000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100000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44463" y="0"/>
            <a:ext cx="8964612" cy="673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7200" b="0">
                <a:solidFill>
                  <a:srgbClr val="006600"/>
                </a:solidFill>
                <a:cs typeface="Monotype Koufi" pitchFamily="2" charset="-78"/>
              </a:rPr>
              <a:t>أقسام الكلام</a:t>
            </a:r>
          </a:p>
          <a:p>
            <a:pPr marL="342900" indent="-342900"/>
            <a:endParaRPr lang="ar-SA" b="0">
              <a:solidFill>
                <a:srgbClr val="0000CC"/>
              </a:solidFill>
              <a:cs typeface="SKR HEAD1 Outlined" pitchFamily="2" charset="-78"/>
            </a:endParaRPr>
          </a:p>
          <a:p>
            <a:pPr marL="342900" indent="-342900"/>
            <a:r>
              <a:rPr lang="ar-SA" sz="6000" b="0">
                <a:solidFill>
                  <a:srgbClr val="0000CC"/>
                </a:solidFill>
                <a:cs typeface="SKR HEAD1 Outlined" pitchFamily="2" charset="-78"/>
              </a:rPr>
              <a:t>ينقسم الكلام إلى :</a:t>
            </a:r>
          </a:p>
          <a:p>
            <a:pPr marL="342900" indent="-342900"/>
            <a:endParaRPr lang="ar-SA" b="0">
              <a:solidFill>
                <a:srgbClr val="0000CC"/>
              </a:solidFill>
              <a:cs typeface="SKR HEAD1 Outlined" pitchFamily="2" charset="-78"/>
            </a:endParaRPr>
          </a:p>
          <a:p>
            <a:pPr marL="342900" indent="-342900"/>
            <a:r>
              <a:rPr lang="ar-SA" sz="7200" b="0">
                <a:solidFill>
                  <a:srgbClr val="663300"/>
                </a:solidFill>
                <a:cs typeface="SKR HEAD1 Outlined" pitchFamily="2" charset="-78"/>
              </a:rPr>
              <a:t>        1- اسم .</a:t>
            </a:r>
          </a:p>
          <a:p>
            <a:pPr marL="342900" indent="-342900"/>
            <a:r>
              <a:rPr lang="ar-SA"/>
              <a:t>      </a:t>
            </a:r>
            <a:r>
              <a:rPr lang="ar-SA" sz="7200" b="0">
                <a:solidFill>
                  <a:srgbClr val="663300"/>
                </a:solidFill>
                <a:cs typeface="SKR HEAD1 Outlined" pitchFamily="2" charset="-78"/>
              </a:rPr>
              <a:t>2- فعل.</a:t>
            </a:r>
          </a:p>
          <a:p>
            <a:pPr marL="342900" indent="-342900"/>
            <a:r>
              <a:rPr lang="ar-SA"/>
              <a:t>      </a:t>
            </a:r>
            <a:r>
              <a:rPr lang="ar-SA" sz="7200" b="0">
                <a:solidFill>
                  <a:srgbClr val="663300"/>
                </a:solidFill>
                <a:cs typeface="SKR HEAD1 Outlined" pitchFamily="2" charset="-78"/>
              </a:rPr>
              <a:t>3- حرف.</a:t>
            </a:r>
          </a:p>
        </p:txBody>
      </p:sp>
    </p:spTree>
  </p:cSld>
  <p:clrMapOvr>
    <a:masterClrMapping/>
  </p:clrMapOvr>
  <p:transition spd="med" advTm="1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4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684213" y="-26988"/>
            <a:ext cx="7488237" cy="628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5800">
                <a:solidFill>
                  <a:srgbClr val="CC3300"/>
                </a:solidFill>
                <a:cs typeface="Traditional Arabic" pitchFamily="18" charset="-78"/>
              </a:rPr>
              <a:t>علامات الاسم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1- دخول حرف الجرّ.</a:t>
            </a:r>
          </a:p>
          <a:p>
            <a:pPr algn="ctr"/>
            <a:r>
              <a:rPr lang="ar-SA" sz="5800">
                <a:solidFill>
                  <a:srgbClr val="000000"/>
                </a:solidFill>
                <a:cs typeface="Traditional Arabic" pitchFamily="18" charset="-78"/>
              </a:rPr>
              <a:t>قطعَ الأميرُ رأسَ الجاني بـالسيفِ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2- دخول التنوين عليه .</a:t>
            </a:r>
          </a:p>
          <a:p>
            <a:pPr algn="ctr"/>
            <a:r>
              <a:rPr lang="ar-SA" sz="5800">
                <a:cs typeface="Traditional Arabic" pitchFamily="18" charset="-78"/>
              </a:rPr>
              <a:t>جاءَ خالدٌ يركضُ .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3- دخول حرف النداء عليه . </a:t>
            </a:r>
          </a:p>
          <a:p>
            <a:pPr algn="ctr"/>
            <a:r>
              <a:rPr lang="ar-SA" sz="5800">
                <a:cs typeface="Traditional Arabic" pitchFamily="18" charset="-78"/>
              </a:rPr>
              <a:t>يا صالحُ أقبل علينا .</a:t>
            </a:r>
          </a:p>
        </p:txBody>
      </p:sp>
    </p:spTree>
  </p:cSld>
  <p:clrMapOvr>
    <a:masterClrMapping/>
  </p:clrMapOvr>
  <p:transition spd="med" advTm="4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1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1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81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81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81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81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81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81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81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81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81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81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81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81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81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81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81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800"/>
                            </p:stCondLst>
                            <p:childTnLst>
                              <p:par>
                                <p:cTn id="4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81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81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81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611188" y="304800"/>
            <a:ext cx="7488237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4- إضافته إلى اسم بعده.</a:t>
            </a:r>
          </a:p>
          <a:p>
            <a:pPr algn="ctr"/>
            <a:r>
              <a:rPr lang="ar-SA" sz="5800">
                <a:solidFill>
                  <a:srgbClr val="000000"/>
                </a:solidFill>
                <a:cs typeface="Traditional Arabic" pitchFamily="18" charset="-78"/>
              </a:rPr>
              <a:t>قرأتُ كتاب الحديثِ.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5- دخول الألف واللام عليه.</a:t>
            </a:r>
          </a:p>
          <a:p>
            <a:pPr algn="ctr"/>
            <a:r>
              <a:rPr lang="ar-SA" sz="5800">
                <a:cs typeface="Traditional Arabic" pitchFamily="18" charset="-78"/>
              </a:rPr>
              <a:t>قَابَلْتُ العميدَ في مكتبه .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ChangeArrowheads="1"/>
          </p:cNvSpPr>
          <p:nvPr/>
        </p:nvSpPr>
        <p:spPr bwMode="auto">
          <a:xfrm>
            <a:off x="684213" y="-26988"/>
            <a:ext cx="7488237" cy="628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5800">
                <a:solidFill>
                  <a:srgbClr val="CC3300"/>
                </a:solidFill>
                <a:cs typeface="Traditional Arabic" pitchFamily="18" charset="-78"/>
              </a:rPr>
              <a:t>علامات الفعل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1- أن يسبق بـ ”قد“.</a:t>
            </a:r>
          </a:p>
          <a:p>
            <a:pPr algn="ctr"/>
            <a:r>
              <a:rPr lang="ar-SA" sz="5800">
                <a:solidFill>
                  <a:srgbClr val="000000"/>
                </a:solidFill>
                <a:cs typeface="Traditional Arabic" pitchFamily="18" charset="-78"/>
              </a:rPr>
              <a:t>قد ينجو القاتل من القصاص!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2- أن يسبق بالسين أو سوف .</a:t>
            </a:r>
          </a:p>
          <a:p>
            <a:pPr algn="ctr"/>
            <a:r>
              <a:rPr lang="ar-SA" sz="5800">
                <a:cs typeface="Traditional Arabic" pitchFamily="18" charset="-78"/>
              </a:rPr>
              <a:t>سأذهب إلى مكة لأداء العمرة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3- أن تلحقه تاء التأنيث الساكنة. </a:t>
            </a:r>
          </a:p>
          <a:p>
            <a:pPr algn="ctr"/>
            <a:r>
              <a:rPr lang="ar-SA" sz="5800">
                <a:cs typeface="Traditional Arabic" pitchFamily="18" charset="-78"/>
              </a:rPr>
              <a:t>حصلتْ هندٌ على المركز الأول . </a:t>
            </a:r>
          </a:p>
        </p:txBody>
      </p:sp>
    </p:spTree>
  </p:cSld>
  <p:clrMapOvr>
    <a:masterClrMapping/>
  </p:clrMapOvr>
  <p:transition spd="med" advTm="4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7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7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7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7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7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7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27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27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27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27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27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7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27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27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27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7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27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7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400"/>
                            </p:stCondLst>
                            <p:childTnLst>
                              <p:par>
                                <p:cTn id="4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27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7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7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ChangeArrowheads="1"/>
          </p:cNvSpPr>
          <p:nvPr/>
        </p:nvSpPr>
        <p:spPr bwMode="auto">
          <a:xfrm>
            <a:off x="1260475" y="188913"/>
            <a:ext cx="7488238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5800">
                <a:solidFill>
                  <a:srgbClr val="CC3300"/>
                </a:solidFill>
                <a:cs typeface="Traditional Arabic" pitchFamily="18" charset="-78"/>
              </a:rPr>
              <a:t>ومن علامات الفعل:</a:t>
            </a:r>
          </a:p>
          <a:p>
            <a:endParaRPr lang="ar-SA" sz="5800">
              <a:solidFill>
                <a:srgbClr val="CC3300"/>
              </a:solidFill>
              <a:cs typeface="Traditional Arabic" pitchFamily="18" charset="-78"/>
            </a:endParaRP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4- أن تلحقه تاء الفاعل المتحركة .</a:t>
            </a:r>
          </a:p>
          <a:p>
            <a:pPr algn="ctr"/>
            <a:r>
              <a:rPr lang="ar-SA" sz="5800">
                <a:solidFill>
                  <a:srgbClr val="000000"/>
                </a:solidFill>
                <a:cs typeface="Traditional Arabic" pitchFamily="18" charset="-78"/>
              </a:rPr>
              <a:t>علمتُ بانتصار المسلمين .</a:t>
            </a:r>
            <a:endParaRPr lang="ar-SA" sz="5800">
              <a:solidFill>
                <a:srgbClr val="663300"/>
              </a:solidFill>
              <a:cs typeface="Traditional Arabic" pitchFamily="18" charset="-78"/>
            </a:endParaRP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9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9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9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9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9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9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29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29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29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ChangeArrowheads="1"/>
          </p:cNvSpPr>
          <p:nvPr/>
        </p:nvSpPr>
        <p:spPr bwMode="auto">
          <a:xfrm>
            <a:off x="1042988" y="520700"/>
            <a:ext cx="7488237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5800">
                <a:solidFill>
                  <a:srgbClr val="CC3300"/>
                </a:solidFill>
                <a:cs typeface="Traditional Arabic" pitchFamily="18" charset="-78"/>
              </a:rPr>
              <a:t>علامات الحرف!</a:t>
            </a:r>
          </a:p>
          <a:p>
            <a:pPr algn="ctr"/>
            <a:endParaRPr lang="ar-SA" sz="5800">
              <a:solidFill>
                <a:srgbClr val="CC3300"/>
              </a:solidFill>
              <a:cs typeface="Traditional Arabic" pitchFamily="18" charset="-78"/>
            </a:endParaRPr>
          </a:p>
          <a:p>
            <a:pPr algn="ctr"/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ما لا يصلح معه علامات الاسم </a:t>
            </a:r>
          </a:p>
          <a:p>
            <a:pPr algn="ctr"/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ولا علامات الفعل</a:t>
            </a:r>
            <a:endParaRPr lang="ar-SA" sz="5800">
              <a:solidFill>
                <a:srgbClr val="663300"/>
              </a:solidFill>
              <a:cs typeface="Traditional Arabic" pitchFamily="18" charset="-78"/>
            </a:endParaRPr>
          </a:p>
        </p:txBody>
      </p:sp>
    </p:spTree>
  </p:cSld>
  <p:clrMapOvr>
    <a:masterClrMapping/>
  </p:clrMapOvr>
  <p:transition spd="med" advTm="2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0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0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0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Text Box 2"/>
          <p:cNvSpPr txBox="1">
            <a:spLocks noChangeArrowheads="1"/>
          </p:cNvSpPr>
          <p:nvPr/>
        </p:nvSpPr>
        <p:spPr bwMode="auto">
          <a:xfrm>
            <a:off x="850900" y="809625"/>
            <a:ext cx="83089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sz="6700" b="0">
                <a:solidFill>
                  <a:schemeClr val="bg1"/>
                </a:solidFill>
                <a:cs typeface="Sultan rectangle" pitchFamily="2" charset="-78"/>
              </a:rPr>
              <a:t>إذا كان بيتك من زجاج..</a:t>
            </a:r>
          </a:p>
          <a:p>
            <a:r>
              <a:rPr lang="ar-SA" sz="6700" b="0">
                <a:solidFill>
                  <a:schemeClr val="bg1"/>
                </a:solidFill>
                <a:cs typeface="Sultan rectangle" pitchFamily="2" charset="-78"/>
              </a:rPr>
              <a:t>                      فلا ترمِ بيوت الناس بالحجارة!!</a:t>
            </a:r>
          </a:p>
        </p:txBody>
      </p:sp>
    </p:spTree>
  </p:cSld>
  <p:clrMapOvr>
    <a:masterClrMapping/>
  </p:clrMapOvr>
  <p:transition spd="slow" advTm="1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37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decel="100000"/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0"/>
                            </p:stCondLst>
                            <p:childTnLst>
                              <p:par>
                                <p:cTn id="28" presetID="37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decel="100000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ChangeArrowheads="1"/>
          </p:cNvSpPr>
          <p:nvPr/>
        </p:nvSpPr>
        <p:spPr bwMode="auto">
          <a:xfrm>
            <a:off x="1260475" y="188913"/>
            <a:ext cx="7488238" cy="628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5800">
                <a:solidFill>
                  <a:srgbClr val="CC3300"/>
                </a:solidFill>
                <a:cs typeface="Traditional Arabic" pitchFamily="18" charset="-78"/>
              </a:rPr>
              <a:t>أنواع الإعراب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النوع الأول : الرفع .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النوع الثاني : النصب .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النوع الثالث : الجرّ .</a:t>
            </a: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النوع الرابع : الجزم .</a:t>
            </a:r>
          </a:p>
          <a:p>
            <a:r>
              <a:rPr lang="ar-SA" sz="5800">
                <a:solidFill>
                  <a:srgbClr val="006600"/>
                </a:solidFill>
                <a:cs typeface="Traditional Arabic" pitchFamily="18" charset="-78"/>
              </a:rPr>
              <a:t>للأسماء : الرفع ، والنصب ، والجر.</a:t>
            </a:r>
          </a:p>
          <a:p>
            <a:r>
              <a:rPr lang="ar-SA" sz="5800">
                <a:solidFill>
                  <a:srgbClr val="006600"/>
                </a:solidFill>
                <a:cs typeface="Traditional Arabic" pitchFamily="18" charset="-78"/>
              </a:rPr>
              <a:t>للأفعال :الرفع ، والنصب ، والجزم.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1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1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1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1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1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1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31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1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1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31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31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31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314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314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314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314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314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314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7700" b="0">
                <a:solidFill>
                  <a:srgbClr val="CC3300"/>
                </a:solidFill>
                <a:cs typeface="Sultan bold" pitchFamily="2" charset="-78"/>
              </a:rPr>
              <a:t>علامات الإعراب</a:t>
            </a:r>
          </a:p>
          <a:p>
            <a:pPr marL="342900" indent="-342900" algn="ctr"/>
            <a:endParaRPr lang="ar-SA" sz="3300" b="0">
              <a:solidFill>
                <a:srgbClr val="CC3300"/>
              </a:solidFill>
              <a:cs typeface="PT Bold Heading" pitchFamily="2" charset="-78"/>
            </a:endParaRPr>
          </a:p>
          <a:p>
            <a:pPr marL="342900" indent="-342900" algn="ctr"/>
            <a:r>
              <a:rPr lang="ar-SA" sz="6600" b="0">
                <a:solidFill>
                  <a:schemeClr val="accent2"/>
                </a:solidFill>
                <a:cs typeface="PT Bold Heading" pitchFamily="2" charset="-78"/>
              </a:rPr>
              <a:t>الرفع</a:t>
            </a:r>
          </a:p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1- للرفع أربع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الضمة ، وهي العلامة الأصلية 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2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2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2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32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32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32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32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601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الضمة علامة رفع في أربعة مواضع: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1- في الاسم المفرد        </a:t>
            </a:r>
            <a:r>
              <a:rPr lang="ar-SA" sz="5800">
                <a:cs typeface="Traditional Arabic" pitchFamily="18" charset="-78"/>
              </a:rPr>
              <a:t>”قَدِمَ الوزيرُ“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2- جمع التكسير       </a:t>
            </a:r>
            <a:r>
              <a:rPr lang="ar-SA" sz="5800">
                <a:cs typeface="Traditional Arabic" pitchFamily="18" charset="-78"/>
              </a:rPr>
              <a:t>”تفوقَ الطلابُ“</a:t>
            </a:r>
            <a:r>
              <a:rPr lang="ar-SA" sz="5800">
                <a:solidFill>
                  <a:srgbClr val="006600"/>
                </a:solidFill>
                <a:cs typeface="Traditional Arabic" pitchFamily="18" charset="-78"/>
              </a:rPr>
              <a:t> 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3- جمع المؤنث السالم </a:t>
            </a:r>
            <a:r>
              <a:rPr lang="ar-SA" sz="5800">
                <a:cs typeface="Traditional Arabic" pitchFamily="18" charset="-78"/>
              </a:rPr>
              <a:t>”جاءت المعلماتُ“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4- الفعل المضارع الذي لم يتصل بآخره شيء. </a:t>
            </a:r>
            <a:r>
              <a:rPr lang="ar-SA" sz="5800">
                <a:cs typeface="Traditional Arabic" pitchFamily="18" charset="-78"/>
              </a:rPr>
              <a:t>”يصومُ أحمدُ“</a:t>
            </a:r>
          </a:p>
        </p:txBody>
      </p:sp>
    </p:spTree>
  </p:cSld>
  <p:clrMapOvr>
    <a:masterClrMapping/>
  </p:clrMapOvr>
  <p:transition spd="med" advTm="3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3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3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3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33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33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33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33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33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33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33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33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1- للرفع أربع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الضمة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الواو ، وهي علامة فرعية .</a:t>
            </a:r>
          </a:p>
        </p:txBody>
      </p:sp>
    </p:spTree>
  </p:cSld>
  <p:clrMapOvr>
    <a:masterClrMapping/>
  </p:clrMapOvr>
  <p:transition spd="med" advTm="19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8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38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601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الواو علامة رفع في موضعين: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1- في جمع المذكر السالم 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 b="0">
                <a:latin typeface="Arabic Typesetting"/>
                <a:cs typeface="Arabic Typesetting" pitchFamily="66" charset="-78"/>
              </a:rPr>
              <a:t>”إذا جاءك المنافق</a:t>
            </a:r>
            <a:r>
              <a:rPr lang="ar-SA" sz="5800" b="0" u="sng">
                <a:cs typeface="Arabic Typesetting" pitchFamily="66" charset="-78"/>
              </a:rPr>
              <a:t>و</a:t>
            </a:r>
            <a:r>
              <a:rPr lang="ar-SA" sz="5800" b="0">
                <a:cs typeface="Arabic Typesetting" pitchFamily="66" charset="-78"/>
              </a:rPr>
              <a:t>ن“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2- في الأسماء الخمسة 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 b="0">
                <a:solidFill>
                  <a:schemeClr val="accent2"/>
                </a:solidFill>
                <a:cs typeface="SKR HEAD1 Outlined" pitchFamily="2" charset="-78"/>
              </a:rPr>
              <a:t>(أبوك ، أخوك ، حمو ك، فوك ، ذو مال )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 ”قام أب</a:t>
            </a:r>
            <a:r>
              <a:rPr lang="ar-SA" sz="5800" u="sng">
                <a:cs typeface="Traditional Arabic" pitchFamily="18" charset="-78"/>
              </a:rPr>
              <a:t>و</a:t>
            </a:r>
            <a:r>
              <a:rPr lang="ar-SA" sz="5800">
                <a:cs typeface="Traditional Arabic" pitchFamily="18" charset="-78"/>
              </a:rPr>
              <a:t>ك ، وتحدث أخ</a:t>
            </a:r>
            <a:r>
              <a:rPr lang="ar-SA" sz="5800" u="sng">
                <a:cs typeface="Traditional Arabic" pitchFamily="18" charset="-78"/>
              </a:rPr>
              <a:t>و</a:t>
            </a:r>
            <a:r>
              <a:rPr lang="ar-SA" sz="5800">
                <a:cs typeface="Traditional Arabic" pitchFamily="18" charset="-78"/>
              </a:rPr>
              <a:t>ك“ 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36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36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36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36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36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36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36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36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1- للرفع أربع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الضمة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الواو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جـ- الألف ، وهي علامة فرعية .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الألف علامة رفع في موضع واحد: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- في المثنى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latin typeface="Tempus Sans ITC" pitchFamily="82" charset="0"/>
                <a:cs typeface="Traditional Arabic" pitchFamily="18" charset="-78"/>
              </a:rPr>
              <a:t>”التقى الفريقان“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latin typeface="Tempus Sans ITC" pitchFamily="82" charset="0"/>
                <a:cs typeface="Traditional Arabic" pitchFamily="18" charset="-78"/>
              </a:rPr>
              <a:t>”تزوجت البنتان“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0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1- للرفع أربع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الضمة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الواو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جـ- الألف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د- ثبوت النون ، وهي علامة فرعية .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النون علامة رفع في موضع واحد: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في الفعل المضارع إذا اتصل به ضمير تثنية أو جمع ، أو ضمير المؤنثة المخاطبة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”المرشحان يتقدما</a:t>
            </a:r>
            <a:r>
              <a:rPr lang="ar-SA" sz="5800" u="sng">
                <a:cs typeface="Traditional Arabic" pitchFamily="18" charset="-78"/>
              </a:rPr>
              <a:t>ن</a:t>
            </a:r>
            <a:r>
              <a:rPr lang="ar-SA" sz="5800">
                <a:cs typeface="Traditional Arabic" pitchFamily="18" charset="-78"/>
              </a:rPr>
              <a:t> في الانتخابات“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”المجاهدون يحاربو</a:t>
            </a:r>
            <a:r>
              <a:rPr lang="ar-SA" sz="5800" u="sng">
                <a:cs typeface="Traditional Arabic" pitchFamily="18" charset="-78"/>
              </a:rPr>
              <a:t>ن</a:t>
            </a:r>
            <a:r>
              <a:rPr lang="ar-SA" sz="5800">
                <a:cs typeface="Traditional Arabic" pitchFamily="18" charset="-78"/>
              </a:rPr>
              <a:t> أعداء الله“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”أنتِ تصومي</a:t>
            </a:r>
            <a:r>
              <a:rPr lang="ar-SA" sz="5800" u="sng">
                <a:cs typeface="Traditional Arabic" pitchFamily="18" charset="-78"/>
              </a:rPr>
              <a:t>ن</a:t>
            </a:r>
            <a:r>
              <a:rPr lang="ar-SA" sz="5800">
                <a:cs typeface="Traditional Arabic" pitchFamily="18" charset="-78"/>
              </a:rPr>
              <a:t> يوم عاشوراء“</a:t>
            </a:r>
          </a:p>
          <a:p>
            <a:pPr marL="342900" indent="-342900" algn="ctr">
              <a:lnSpc>
                <a:spcPct val="115000"/>
              </a:lnSpc>
            </a:pPr>
            <a:endParaRPr lang="ar-SA" sz="3300">
              <a:cs typeface="Traditional Arabic" pitchFamily="18" charset="-78"/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2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2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2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2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2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2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42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42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42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42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42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Text Box 2"/>
          <p:cNvSpPr txBox="1">
            <a:spLocks noChangeArrowheads="1"/>
          </p:cNvSpPr>
          <p:nvPr/>
        </p:nvSpPr>
        <p:spPr bwMode="auto">
          <a:xfrm>
            <a:off x="-42863" y="4640263"/>
            <a:ext cx="9186863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ar-SA" sz="7300" b="0">
                <a:solidFill>
                  <a:schemeClr val="bg1"/>
                </a:solidFill>
                <a:cs typeface="Sultan rectangle" pitchFamily="2" charset="-78"/>
              </a:rPr>
              <a:t>ولا تقرب الشيء الحرام فإنما</a:t>
            </a:r>
          </a:p>
          <a:p>
            <a:pPr rtl="0"/>
            <a:r>
              <a:rPr lang="ar-SA" sz="7300" b="0">
                <a:solidFill>
                  <a:schemeClr val="bg1"/>
                </a:solidFill>
                <a:cs typeface="Sultan rectangle" pitchFamily="2" charset="-78"/>
              </a:rPr>
              <a:t>                        حلاوته تفنى ويبقى مريرهَا  </a:t>
            </a:r>
          </a:p>
        </p:txBody>
      </p:sp>
    </p:spTree>
  </p:cSld>
  <p:clrMapOvr>
    <a:masterClrMapping/>
  </p:clrMapOvr>
  <p:transition spd="slow" advTm="1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100000"/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/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3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100000"/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/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7700" b="0">
                <a:solidFill>
                  <a:srgbClr val="CC3300"/>
                </a:solidFill>
                <a:cs typeface="Sultan bold" pitchFamily="2" charset="-78"/>
              </a:rPr>
              <a:t>علامات الإعراب</a:t>
            </a:r>
          </a:p>
          <a:p>
            <a:pPr marL="342900" indent="-342900" algn="ctr"/>
            <a:endParaRPr lang="ar-SA" sz="3300" b="0">
              <a:solidFill>
                <a:srgbClr val="CC3300"/>
              </a:solidFill>
              <a:cs typeface="PT Bold Heading" pitchFamily="2" charset="-78"/>
            </a:endParaRPr>
          </a:p>
          <a:p>
            <a:pPr marL="342900" indent="-342900" algn="ctr"/>
            <a:r>
              <a:rPr lang="ar-SA" sz="6600" b="0">
                <a:solidFill>
                  <a:schemeClr val="accent2"/>
                </a:solidFill>
                <a:cs typeface="PT Bold Heading" pitchFamily="2" charset="-78"/>
              </a:rPr>
              <a:t>النصب</a:t>
            </a:r>
          </a:p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2- للنصب خمس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الفتحة ، وهي العلامة الأصلية .</a:t>
            </a:r>
          </a:p>
        </p:txBody>
      </p:sp>
    </p:spTree>
  </p:cSld>
  <p:clrMapOvr>
    <a:masterClrMapping/>
  </p:clrMapOvr>
  <p:transition spd="med" advTm="2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3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3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3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37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601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الفتحة علامة نصب في ثلاثة مواضع: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1- في الاسم المفرد      </a:t>
            </a:r>
            <a:r>
              <a:rPr lang="ar-SA" sz="5800">
                <a:cs typeface="Traditional Arabic" pitchFamily="18" charset="-78"/>
              </a:rPr>
              <a:t>”أكرمَ صالحٌ الوزير</a:t>
            </a:r>
            <a:r>
              <a:rPr lang="ar-SA" sz="5800" u="sng">
                <a:cs typeface="Traditional Arabic" pitchFamily="18" charset="-78"/>
              </a:rPr>
              <a:t>َ</a:t>
            </a:r>
            <a:r>
              <a:rPr lang="ar-SA" sz="5800">
                <a:cs typeface="Traditional Arabic" pitchFamily="18" charset="-78"/>
              </a:rPr>
              <a:t>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2- جمع التكسير        </a:t>
            </a:r>
            <a:r>
              <a:rPr lang="ar-SA" sz="5800">
                <a:cs typeface="Traditional Arabic" pitchFamily="18" charset="-78"/>
              </a:rPr>
              <a:t>”قاتل سعدٌ الكفارَ“</a:t>
            </a: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 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3- الفعل المضارع إذا دخلَ عليه أداة نصب ، ولم يتصل بآخره شيء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 ”لنْ نصبرَ على الذلّ “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4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4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4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4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4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47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447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447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447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447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447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1- للنصب خمس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الفتحة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الكسرة ، وهي علامة فرعية 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5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5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5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5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5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5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5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الكسرة علامة نصب في موضع واحد: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- في جمع المؤنث السالم :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”خلق اللهُ السمواتِ والأرضَ“</a:t>
            </a:r>
          </a:p>
          <a:p>
            <a:pPr marL="342900" indent="-342900" algn="ctr">
              <a:lnSpc>
                <a:spcPct val="115000"/>
              </a:lnSpc>
            </a:pPr>
            <a:endParaRPr lang="ar-SA" sz="5800">
              <a:cs typeface="Traditional Arabic" pitchFamily="18" charset="-78"/>
            </a:endParaRPr>
          </a:p>
        </p:txBody>
      </p:sp>
    </p:spTree>
  </p:cSld>
  <p:clrMapOvr>
    <a:masterClrMapping/>
  </p:clrMapOvr>
  <p:transition spd="med" advTm="2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2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2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2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529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29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2- للنصب خمس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الفتحة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الكسرة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جـ- الألف ، وهي علامة فرعية .</a:t>
            </a:r>
          </a:p>
        </p:txBody>
      </p:sp>
    </p:spTree>
  </p:cSld>
  <p:clrMapOvr>
    <a:masterClrMapping/>
  </p:clrMapOvr>
  <p:transition spd="med" advTm="2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7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7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7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7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7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7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7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7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7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7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47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47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7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7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47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الألف علامة نصب في موضع واحد: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- في الأسماء الخمسة 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 b="0">
                <a:solidFill>
                  <a:schemeClr val="accent2"/>
                </a:solidFill>
                <a:cs typeface="SKR HEAD1 Outlined" pitchFamily="2" charset="-78"/>
              </a:rPr>
              <a:t>(أبوك ، أخوك ، حمو ك، فوك ، ذو مال )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 ”عانقتُ أب</a:t>
            </a:r>
            <a:r>
              <a:rPr lang="ar-SA" sz="5800" u="sng">
                <a:cs typeface="Traditional Arabic" pitchFamily="18" charset="-78"/>
              </a:rPr>
              <a:t>ا</a:t>
            </a:r>
            <a:r>
              <a:rPr lang="ar-SA" sz="5800">
                <a:cs typeface="Traditional Arabic" pitchFamily="18" charset="-78"/>
              </a:rPr>
              <a:t>ك ، وأكرمتُ أخ</a:t>
            </a:r>
            <a:r>
              <a:rPr lang="ar-SA" sz="5800" u="sng">
                <a:cs typeface="Traditional Arabic" pitchFamily="18" charset="-78"/>
              </a:rPr>
              <a:t>ا</a:t>
            </a:r>
            <a:r>
              <a:rPr lang="ar-SA" sz="5800">
                <a:cs typeface="Traditional Arabic" pitchFamily="18" charset="-78"/>
              </a:rPr>
              <a:t>ك“ 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6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6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6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6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6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6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46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46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46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ChangeArrowheads="1"/>
          </p:cNvSpPr>
          <p:nvPr/>
        </p:nvSpPr>
        <p:spPr bwMode="auto">
          <a:xfrm>
            <a:off x="250825" y="115888"/>
            <a:ext cx="8497888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2- للنصب خمس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الفتحة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الكسرة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جـ- الألف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د- الياء ، وهي علامة فرعية .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9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9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9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9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98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98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98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98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98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98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498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498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98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98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498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498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498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498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498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498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الياء علامة نصب في موضعين: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1- في المثنى .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”قرأ الإمام آيتين في صلاة الفجر“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2- في جمع المذكر السالم .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”نصَرَ اللهُ المؤمنين في بدر“</a:t>
            </a:r>
          </a:p>
        </p:txBody>
      </p:sp>
    </p:spTree>
  </p:cSld>
  <p:clrMapOvr>
    <a:masterClrMapping/>
  </p:clrMapOvr>
  <p:transition spd="med" advTm="26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0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0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50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0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08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08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50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50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ChangeArrowheads="1"/>
          </p:cNvSpPr>
          <p:nvPr/>
        </p:nvSpPr>
        <p:spPr bwMode="auto">
          <a:xfrm>
            <a:off x="250825" y="115888"/>
            <a:ext cx="8497888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2- للنصب خمس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الفتحة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الكسرة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جـ- الألف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د- الياء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هـ - حذف النون ، وهي علامة فرعية.</a:t>
            </a:r>
          </a:p>
        </p:txBody>
      </p:sp>
    </p:spTree>
  </p:cSld>
  <p:clrMapOvr>
    <a:masterClrMapping/>
  </p:clrMapOvr>
  <p:transition spd="med" advTm="24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56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56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56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56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56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56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56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56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6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56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56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56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56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56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560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560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560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560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560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56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56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56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56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56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482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يكون حذف النون علامة نصب في موضع واحد </a:t>
            </a:r>
          </a:p>
          <a:p>
            <a:pPr marL="342900" indent="-342900"/>
            <a:endParaRPr lang="ar-SA" sz="5500" b="0">
              <a:solidFill>
                <a:srgbClr val="CC3300"/>
              </a:solidFill>
              <a:cs typeface="Sultan rectangle" pitchFamily="2" charset="-78"/>
            </a:endParaRP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في الأفعال الخمسة إذا سبقت بحرف نصب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 b="0">
                <a:solidFill>
                  <a:schemeClr val="accent2"/>
                </a:solidFill>
                <a:cs typeface="SKR HEAD1 Outlined" pitchFamily="2" charset="-78"/>
              </a:rPr>
              <a:t>”لنْ ، كيْ ، أنْ ، إذنْ“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”المسلمون لنْ يصبروا على الذلّ“</a:t>
            </a:r>
          </a:p>
        </p:txBody>
      </p:sp>
    </p:spTree>
  </p:cSld>
  <p:clrMapOvr>
    <a:masterClrMapping/>
  </p:clrMapOvr>
  <p:transition spd="med" advTm="2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7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7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7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7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7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57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7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7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7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250825" y="4581525"/>
            <a:ext cx="8640763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800" b="0">
                <a:solidFill>
                  <a:schemeClr val="bg1"/>
                </a:solidFill>
                <a:cs typeface="AGA Aladdin Regular" pitchFamily="2" charset="-78"/>
              </a:rPr>
              <a:t>سامح في حقوقك بعض شيء </a:t>
            </a:r>
          </a:p>
          <a:p>
            <a:pPr>
              <a:spcBef>
                <a:spcPct val="50000"/>
              </a:spcBef>
            </a:pPr>
            <a:r>
              <a:rPr lang="ar-SA" sz="4800" b="0">
                <a:solidFill>
                  <a:schemeClr val="bg1"/>
                </a:solidFill>
                <a:cs typeface="AGA Aladdin Regular" pitchFamily="2" charset="-78"/>
              </a:rPr>
              <a:t>                        فما استوفى كريمٌ قطُ حقَّهُ</a:t>
            </a:r>
            <a:endParaRPr lang="en-US" sz="4800" b="0">
              <a:solidFill>
                <a:schemeClr val="bg1"/>
              </a:solidFill>
              <a:cs typeface="AGA Aladdin Regular" pitchFamily="2" charset="-78"/>
            </a:endParaRPr>
          </a:p>
        </p:txBody>
      </p:sp>
    </p:spTree>
  </p:cSld>
  <p:clrMapOvr>
    <a:masterClrMapping/>
  </p:clrMapOvr>
  <p:transition spd="med" advTm="1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87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35" presetClass="exit" presetSubtype="0" fill="hold" grpId="1" nodeType="afterEffect">
                                  <p:stCondLst>
                                    <p:cond delay="1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287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6" grpId="0"/>
      <p:bldP spid="287746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7700" b="0">
                <a:solidFill>
                  <a:srgbClr val="CC3300"/>
                </a:solidFill>
                <a:cs typeface="Sultan bold" pitchFamily="2" charset="-78"/>
              </a:rPr>
              <a:t>علامات الإعراب</a:t>
            </a:r>
          </a:p>
          <a:p>
            <a:pPr marL="342900" indent="-342900" algn="ctr"/>
            <a:endParaRPr lang="ar-SA" sz="3300" b="0">
              <a:solidFill>
                <a:srgbClr val="CC3300"/>
              </a:solidFill>
              <a:cs typeface="PT Bold Heading" pitchFamily="2" charset="-78"/>
            </a:endParaRPr>
          </a:p>
          <a:p>
            <a:pPr marL="342900" indent="-342900" algn="ctr"/>
            <a:r>
              <a:rPr lang="ar-SA" sz="6600" b="0">
                <a:solidFill>
                  <a:schemeClr val="accent2"/>
                </a:solidFill>
                <a:cs typeface="PT Bold Heading" pitchFamily="2" charset="-78"/>
              </a:rPr>
              <a:t>الجر</a:t>
            </a:r>
          </a:p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3- للجرّ ثلاث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الكسرة ، وهي العلامة الأصلية 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4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4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4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64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64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64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64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64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الكسرة علامة جرّ في ثلاثة مواضع: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1- في الاسم المفرد</a:t>
            </a:r>
            <a:r>
              <a:rPr lang="ar-SA" sz="5800">
                <a:cs typeface="Traditional Arabic" pitchFamily="18" charset="-78"/>
              </a:rPr>
              <a:t> ”خرجتُ إلى البرِّ“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2- جمع التكسير  </a:t>
            </a:r>
            <a:r>
              <a:rPr lang="ar-SA" sz="5800">
                <a:cs typeface="Traditional Arabic" pitchFamily="18" charset="-78"/>
              </a:rPr>
              <a:t>”استمعت إلى الأخبارِ“</a:t>
            </a: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 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3- جمع المؤنث السالم.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 </a:t>
            </a:r>
            <a:r>
              <a:rPr lang="ar-SA" sz="5800">
                <a:cs typeface="Traditional Arabic" pitchFamily="18" charset="-78"/>
              </a:rPr>
              <a:t>”تفكّرتُ في مخلوقاتِ الله“</a:t>
            </a:r>
          </a:p>
        </p:txBody>
      </p:sp>
    </p:spTree>
  </p:cSld>
  <p:clrMapOvr>
    <a:masterClrMapping/>
  </p:clrMapOvr>
  <p:transition spd="med" advTm="2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5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5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5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5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5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65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5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65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65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65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65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3- للجرّ ثلاث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الكسرة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الفتحة ، وهي علامة فرعية 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6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6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6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66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6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66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66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66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66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6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الفتحة علامة جرّ في موضع واحد: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- في الاسم الممنوع من الصرف :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”قدمت من مكةَ“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”صلى الله وسلم على إبراهيمَ الخليلِ“</a:t>
            </a:r>
          </a:p>
        </p:txBody>
      </p:sp>
    </p:spTree>
  </p:cSld>
  <p:clrMapOvr>
    <a:masterClrMapping/>
  </p:clrMapOvr>
  <p:transition spd="med" advTm="2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7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7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7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7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7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67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7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67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67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3- للجر ثلاث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الكسرة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الفتحة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جـ- الياء ، وهي علامة فرعية 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8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8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8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68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8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68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68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68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68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8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68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68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68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68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68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250825" y="115888"/>
            <a:ext cx="8713788" cy="67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تكون الياء علامة جرّ في ثلاثة مواضع :</a:t>
            </a:r>
          </a:p>
          <a:p>
            <a:pPr marL="342900" indent="-342900">
              <a:lnSpc>
                <a:spcPct val="115000"/>
              </a:lnSpc>
            </a:pPr>
            <a:r>
              <a:rPr lang="ar-SA" sz="5500" b="0">
                <a:solidFill>
                  <a:srgbClr val="006600"/>
                </a:solidFill>
                <a:cs typeface="SKR HEAD1 Outlined" pitchFamily="2" charset="-78"/>
              </a:rPr>
              <a:t>1- في الأسماء الخمسة .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500">
                <a:cs typeface="Traditional Arabic" pitchFamily="18" charset="-78"/>
              </a:rPr>
              <a:t>”ذهبت إلى أخيك محمد“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500" b="0">
                <a:solidFill>
                  <a:srgbClr val="006600"/>
                </a:solidFill>
                <a:cs typeface="SKR HEAD1 Outlined" pitchFamily="2" charset="-78"/>
              </a:rPr>
              <a:t> 2- في المثنى .</a:t>
            </a:r>
            <a:r>
              <a:rPr lang="ar-SA" sz="5500" b="0">
                <a:solidFill>
                  <a:srgbClr val="996633"/>
                </a:solidFill>
                <a:cs typeface="SKR HEAD1 Outlined" pitchFamily="2" charset="-78"/>
              </a:rPr>
              <a:t> 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500">
                <a:cs typeface="Traditional Arabic" pitchFamily="18" charset="-78"/>
              </a:rPr>
              <a:t>”التقيتُ بالفائِزَينِ“</a:t>
            </a:r>
          </a:p>
          <a:p>
            <a:pPr marL="342900" indent="-342900">
              <a:lnSpc>
                <a:spcPct val="115000"/>
              </a:lnSpc>
            </a:pPr>
            <a:r>
              <a:rPr lang="ar-SA" sz="5500" b="0">
                <a:solidFill>
                  <a:srgbClr val="006600"/>
                </a:solidFill>
                <a:cs typeface="SKR HEAD1 Outlined" pitchFamily="2" charset="-78"/>
              </a:rPr>
              <a:t>3- في جمع المذكر السالم.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500">
                <a:cs typeface="Traditional Arabic" pitchFamily="18" charset="-78"/>
              </a:rPr>
              <a:t> ”دعوتُ للمجاهدين“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9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9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9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9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9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69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9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69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69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69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69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69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69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69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69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Text Box 2"/>
          <p:cNvSpPr txBox="1">
            <a:spLocks noChangeArrowheads="1"/>
          </p:cNvSpPr>
          <p:nvPr/>
        </p:nvSpPr>
        <p:spPr bwMode="auto">
          <a:xfrm>
            <a:off x="-252413" y="4359275"/>
            <a:ext cx="9144001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6200" b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GA Aladdin Regular" pitchFamily="2" charset="-78"/>
              </a:rPr>
              <a:t>كلُّ امْريءٍ راجعٌ يوماً لشِيمَتِهِ   </a:t>
            </a:r>
          </a:p>
          <a:p>
            <a:pPr>
              <a:spcBef>
                <a:spcPct val="50000"/>
              </a:spcBef>
            </a:pPr>
            <a:r>
              <a:rPr lang="ar-SA" sz="6200" b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GA Aladdin Regular" pitchFamily="2" charset="-78"/>
              </a:rPr>
              <a:t>               وإنْ تخلّقَ أخلاقاً إلى حينِ</a:t>
            </a:r>
            <a:endParaRPr lang="en-US" sz="6200" b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cs typeface="AGA Aladdin Regular" pitchFamily="2" charset="-78"/>
            </a:endParaRPr>
          </a:p>
        </p:txBody>
      </p:sp>
    </p:spTree>
  </p:cSld>
  <p:clrMapOvr>
    <a:masterClrMapping/>
  </p:clrMapOvr>
  <p:transition spd="slow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400"/>
                            </p:stCondLst>
                            <p:childTnLst>
                              <p:par>
                                <p:cTn id="19" presetID="35" presetClass="exit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0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400"/>
                            </p:stCondLst>
                            <p:childTnLst>
                              <p:par>
                                <p:cTn id="26" presetID="3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0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18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7700" b="0">
                <a:solidFill>
                  <a:srgbClr val="CC3300"/>
                </a:solidFill>
                <a:cs typeface="Sultan bold" pitchFamily="2" charset="-78"/>
              </a:rPr>
              <a:t>علامات الإعراب</a:t>
            </a:r>
          </a:p>
          <a:p>
            <a:pPr marL="342900" indent="-342900" algn="ctr"/>
            <a:endParaRPr lang="ar-SA" sz="3300" b="0">
              <a:solidFill>
                <a:srgbClr val="CC3300"/>
              </a:solidFill>
              <a:cs typeface="PT Bold Heading" pitchFamily="2" charset="-78"/>
            </a:endParaRPr>
          </a:p>
          <a:p>
            <a:pPr marL="342900" indent="-342900" algn="ctr"/>
            <a:r>
              <a:rPr lang="ar-SA" sz="6600" b="0">
                <a:solidFill>
                  <a:schemeClr val="accent2"/>
                </a:solidFill>
                <a:cs typeface="PT Bold Heading" pitchFamily="2" charset="-78"/>
              </a:rPr>
              <a:t>الجزم</a:t>
            </a:r>
          </a:p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4- للجزم ثلاث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السكون ، وهي العلامة الأصلية 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76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76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76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76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76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يكون السكون علامة جزم في موضع واحد: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في الفعل المضارع الصحيح الآخر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 ”لمْ أسافرْ إلى المدينة“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7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7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7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7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7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77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7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4- للجزم ثلاث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السكون 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حذف النون ، وهي علامة فرعية 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8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78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78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78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8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8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78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78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78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78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يكون حذف النون علامة جزم في موضع واحد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- في الأفعال الخمسة إذا سبقت بأداة جزم: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 b="0">
                <a:solidFill>
                  <a:srgbClr val="996633"/>
                </a:solidFill>
                <a:cs typeface="SKR HEAD1 Outlined" pitchFamily="2" charset="-78"/>
              </a:rPr>
              <a:t>”لمْ ، إنْ ، مَنْ ، لا الناهية ، لام الأمر..“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”الجيشانِ لم يلتقيا“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9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9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79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9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79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79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endParaRPr lang="ar-SA" sz="2200" b="0">
              <a:solidFill>
                <a:schemeClr val="accent2"/>
              </a:solidFill>
              <a:cs typeface="PT Bold Heading" pitchFamily="2" charset="-78"/>
            </a:endParaRPr>
          </a:p>
          <a:p>
            <a:pPr marL="342900" indent="-342900"/>
            <a:r>
              <a:rPr lang="ar-SA" sz="5800" b="0">
                <a:solidFill>
                  <a:srgbClr val="006600"/>
                </a:solidFill>
                <a:cs typeface="Sultan Medium" pitchFamily="2" charset="-78"/>
              </a:rPr>
              <a:t>4- للجزم ثلاث علامات :</a:t>
            </a:r>
          </a:p>
          <a:p>
            <a:pPr marL="342900" indent="-342900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>
              <a:buFontTx/>
              <a:buAutoNum type="arabic1Minus"/>
            </a:pP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السكون، وهي العلامة الأصلية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ب- حذف النون ، وهي علامة فرعية .</a:t>
            </a:r>
          </a:p>
          <a:p>
            <a:pPr marL="342900" indent="-342900"/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جـ- حذف حرف العلة، وهي علامة فرعية .</a:t>
            </a:r>
          </a:p>
        </p:txBody>
      </p:sp>
    </p:spTree>
  </p:cSld>
  <p:clrMapOvr>
    <a:masterClrMapping/>
  </p:clrMapOvr>
  <p:transition spd="med" advTm="2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80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0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80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80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0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80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80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80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80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80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80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80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80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80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80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250825" y="188913"/>
            <a:ext cx="8713788" cy="618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CC3300"/>
                </a:solidFill>
                <a:cs typeface="Sultan rectangle" pitchFamily="2" charset="-78"/>
              </a:rPr>
              <a:t>يكون حذف حرف العلة علامة جزم في موضع واحد:</a:t>
            </a:r>
          </a:p>
          <a:p>
            <a:pPr marL="342900" indent="-342900">
              <a:lnSpc>
                <a:spcPct val="115000"/>
              </a:lnSpc>
            </a:pPr>
            <a:r>
              <a:rPr lang="ar-SA" sz="5800" b="0">
                <a:solidFill>
                  <a:srgbClr val="006600"/>
                </a:solidFill>
                <a:cs typeface="SKR HEAD1 Outlined" pitchFamily="2" charset="-78"/>
              </a:rPr>
              <a:t>- في الأفعال المضارعة التي آخرها حرف علة .</a:t>
            </a:r>
          </a:p>
          <a:p>
            <a:pPr marL="342900" indent="-342900" algn="ctr">
              <a:lnSpc>
                <a:spcPct val="115000"/>
              </a:lnSpc>
            </a:pPr>
            <a:r>
              <a:rPr lang="ar-SA" sz="5800" b="0">
                <a:solidFill>
                  <a:schemeClr val="accent2"/>
                </a:solidFill>
                <a:cs typeface="SKR HEAD1 Outlined" pitchFamily="2" charset="-78"/>
              </a:rPr>
              <a:t>(يخشى ، يدعو ، يرمي)</a:t>
            </a:r>
          </a:p>
          <a:p>
            <a:pPr marL="342900" indent="-342900" algn="ctr">
              <a:lnSpc>
                <a:spcPct val="115000"/>
              </a:lnSpc>
            </a:pPr>
            <a:endParaRPr lang="ar-SA" sz="2000" b="0">
              <a:solidFill>
                <a:schemeClr val="accent2"/>
              </a:solidFill>
              <a:cs typeface="SKR HEAD1 Outlined" pitchFamily="2" charset="-78"/>
            </a:endParaRPr>
          </a:p>
          <a:p>
            <a:pPr marL="342900" indent="-342900" algn="ctr">
              <a:lnSpc>
                <a:spcPct val="115000"/>
              </a:lnSpc>
            </a:pPr>
            <a:r>
              <a:rPr lang="ar-SA" sz="5800">
                <a:cs typeface="Traditional Arabic" pitchFamily="18" charset="-78"/>
              </a:rPr>
              <a:t> ”لمْ يخشَ صالحٌ إلا الله“ </a:t>
            </a:r>
          </a:p>
        </p:txBody>
      </p:sp>
    </p:spTree>
  </p:cSld>
  <p:clrMapOvr>
    <a:masterClrMapping/>
  </p:clrMapOvr>
  <p:transition spd="med" advTm="2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81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81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81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81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81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81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Text Box 2"/>
          <p:cNvSpPr txBox="1">
            <a:spLocks noChangeArrowheads="1"/>
          </p:cNvSpPr>
          <p:nvPr/>
        </p:nvSpPr>
        <p:spPr bwMode="auto">
          <a:xfrm>
            <a:off x="144463" y="4892675"/>
            <a:ext cx="896461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sz="6000" b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SC_AMEEN" pitchFamily="2" charset="-78"/>
              </a:rPr>
              <a:t>وما الحسن في وجه الفتى شرف له</a:t>
            </a:r>
          </a:p>
          <a:p>
            <a:r>
              <a:rPr lang="ar-SA" sz="6000" b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SC_AMEEN" pitchFamily="2" charset="-78"/>
              </a:rPr>
              <a:t>                                                         إذا لم يكن في فعلِه والخلائقِ</a:t>
            </a:r>
          </a:p>
        </p:txBody>
      </p:sp>
    </p:spTree>
  </p:cSld>
  <p:clrMapOvr>
    <a:masterClrMapping/>
  </p:clrMapOvr>
  <p:transition spd="slow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repeatCount="indefinite" fill="hold" nodeType="clickEffect">
                                  <p:stCondLst>
                                    <p:cond delay="7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0"/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100000"/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0" accel="10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xit" presetSubtype="0" repeatCount="indefinite" fill="hold" nodeType="clickEffect">
                                  <p:stCondLst>
                                    <p:cond delay="7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0"/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0"/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100000"/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00" accel="10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9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Text Box 2"/>
          <p:cNvSpPr txBox="1">
            <a:spLocks noChangeArrowheads="1"/>
          </p:cNvSpPr>
          <p:nvPr/>
        </p:nvSpPr>
        <p:spPr bwMode="auto">
          <a:xfrm>
            <a:off x="144463" y="0"/>
            <a:ext cx="8964612" cy="673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7200" b="0">
                <a:solidFill>
                  <a:srgbClr val="006600"/>
                </a:solidFill>
                <a:cs typeface="Monotype Koufi" pitchFamily="2" charset="-78"/>
              </a:rPr>
              <a:t>بناء الفعل وإعرابه</a:t>
            </a:r>
          </a:p>
          <a:p>
            <a:pPr marL="342900" indent="-342900"/>
            <a:endParaRPr lang="ar-SA" b="0">
              <a:solidFill>
                <a:srgbClr val="0000CC"/>
              </a:solidFill>
              <a:cs typeface="SKR HEAD1 Outlined" pitchFamily="2" charset="-78"/>
            </a:endParaRPr>
          </a:p>
          <a:p>
            <a:pPr marL="342900" indent="-342900"/>
            <a:r>
              <a:rPr lang="ar-SA" sz="6000" b="0">
                <a:solidFill>
                  <a:srgbClr val="0000CC"/>
                </a:solidFill>
                <a:cs typeface="SKR HEAD1 Outlined" pitchFamily="2" charset="-78"/>
              </a:rPr>
              <a:t>المبني هو : ما يلزم آخره حالة واحدة .</a:t>
            </a:r>
          </a:p>
          <a:p>
            <a:pPr marL="342900" indent="-342900"/>
            <a:endParaRPr lang="ar-SA" b="0">
              <a:solidFill>
                <a:srgbClr val="0000CC"/>
              </a:solidFill>
              <a:cs typeface="SKR HEAD1 Outlined" pitchFamily="2" charset="-78"/>
            </a:endParaRPr>
          </a:p>
          <a:p>
            <a:pPr marL="342900" indent="-342900" algn="ctr"/>
            <a:r>
              <a:rPr lang="ar-SA" sz="7200" b="0">
                <a:cs typeface="Traditional Arabic" pitchFamily="18" charset="-78"/>
              </a:rPr>
              <a:t>حضرَ خالدٌ ، وقامَ أحمدُ</a:t>
            </a:r>
          </a:p>
          <a:p>
            <a:pPr marL="342900" indent="-342900" algn="ctr"/>
            <a:r>
              <a:rPr lang="ar-SA" sz="7200" b="0">
                <a:cs typeface="Traditional Arabic" pitchFamily="18" charset="-78"/>
              </a:rPr>
              <a:t>إذا غابَتْ الشمس فأفطرْ</a:t>
            </a:r>
          </a:p>
          <a:p>
            <a:pPr marL="342900" indent="-342900" algn="ctr"/>
            <a:r>
              <a:rPr lang="ar-SA" sz="7200" b="0">
                <a:cs typeface="Traditional Arabic" pitchFamily="18" charset="-78"/>
              </a:rPr>
              <a:t>اكتبْ وصيتك قبل أن تنام!</a:t>
            </a:r>
          </a:p>
        </p:txBody>
      </p:sp>
    </p:spTree>
  </p:cSld>
  <p:clrMapOvr>
    <a:masterClrMapping/>
  </p:clrMapOvr>
  <p:transition spd="med" advTm="29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2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2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2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52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2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2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2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2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52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352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52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ChangeArrowheads="1"/>
          </p:cNvSpPr>
          <p:nvPr/>
        </p:nvSpPr>
        <p:spPr bwMode="auto">
          <a:xfrm>
            <a:off x="250825" y="333375"/>
            <a:ext cx="8640763" cy="628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5800">
                <a:solidFill>
                  <a:srgbClr val="CC3300"/>
                </a:solidFill>
                <a:cs typeface="Traditional Arabic" pitchFamily="18" charset="-78"/>
              </a:rPr>
              <a:t>بناء الأفعال</a:t>
            </a:r>
          </a:p>
          <a:p>
            <a:pPr algn="ctr"/>
            <a:endParaRPr lang="ar-SA" sz="5800">
              <a:solidFill>
                <a:srgbClr val="CC3300"/>
              </a:solidFill>
              <a:cs typeface="Traditional Arabic" pitchFamily="18" charset="-78"/>
            </a:endParaRPr>
          </a:p>
          <a:p>
            <a:r>
              <a:rPr lang="ar-SA" sz="5800">
                <a:solidFill>
                  <a:schemeClr val="accent2"/>
                </a:solidFill>
                <a:cs typeface="Traditional Arabic" pitchFamily="18" charset="-78"/>
              </a:rPr>
              <a:t>الأفعال ثلاثة أنواع :</a:t>
            </a:r>
          </a:p>
          <a:p>
            <a:endParaRPr lang="ar-SA" sz="5800">
              <a:solidFill>
                <a:schemeClr val="accent2"/>
              </a:solidFill>
              <a:cs typeface="Traditional Arabic" pitchFamily="18" charset="-78"/>
            </a:endParaRPr>
          </a:p>
          <a:p>
            <a:r>
              <a:rPr lang="ar-SA" sz="5800">
                <a:solidFill>
                  <a:srgbClr val="000000"/>
                </a:solidFill>
                <a:cs typeface="Traditional Arabic" pitchFamily="18" charset="-78"/>
              </a:rPr>
              <a:t>1- فعل ماضٍ .</a:t>
            </a:r>
          </a:p>
          <a:p>
            <a:r>
              <a:rPr lang="ar-SA" sz="5800">
                <a:solidFill>
                  <a:srgbClr val="000000"/>
                </a:solidFill>
                <a:cs typeface="Traditional Arabic" pitchFamily="18" charset="-78"/>
              </a:rPr>
              <a:t>2- فعل مضارع .</a:t>
            </a:r>
          </a:p>
          <a:p>
            <a:r>
              <a:rPr lang="ar-SA" sz="5800">
                <a:solidFill>
                  <a:srgbClr val="000000"/>
                </a:solidFill>
                <a:cs typeface="Traditional Arabic" pitchFamily="18" charset="-78"/>
              </a:rPr>
              <a:t>3- فعل أمر .</a:t>
            </a:r>
            <a:endParaRPr lang="ar-SA" sz="5800">
              <a:solidFill>
                <a:srgbClr val="663300"/>
              </a:solidFill>
              <a:cs typeface="Traditional Arabic" pitchFamily="18" charset="-78"/>
            </a:endParaRPr>
          </a:p>
        </p:txBody>
      </p:sp>
    </p:spTree>
  </p:cSld>
  <p:clrMapOvr>
    <a:masterClrMapping/>
  </p:clrMapOvr>
  <p:transition spd="med" advTm="1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3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3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53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3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53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53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53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53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3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53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53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53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65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400" b="0">
                <a:solidFill>
                  <a:srgbClr val="CC3300"/>
                </a:solidFill>
                <a:cs typeface="Sultan rectangle" pitchFamily="2" charset="-78"/>
              </a:rPr>
              <a:t>أولاً : الفعل الماضي :</a:t>
            </a:r>
          </a:p>
          <a:p>
            <a:pPr marL="342900" indent="-342900" algn="ctr"/>
            <a:r>
              <a:rPr lang="ar-SA" sz="5800" b="0">
                <a:solidFill>
                  <a:srgbClr val="003300"/>
                </a:solidFill>
                <a:cs typeface="Sultan normal" pitchFamily="2" charset="-78"/>
              </a:rPr>
              <a:t>الفعل الماضي مبني دائماً</a:t>
            </a:r>
          </a:p>
          <a:p>
            <a:pPr marL="342900" indent="-342900"/>
            <a:r>
              <a:rPr lang="ar-SA" sz="5500" u="sng">
                <a:solidFill>
                  <a:srgbClr val="000000"/>
                </a:solidFill>
                <a:cs typeface="Traditional Arabic" pitchFamily="18" charset="-78"/>
              </a:rPr>
              <a:t>حالات بنائه :</a:t>
            </a:r>
          </a:p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1- يبنى الفعل الماضي على الفتح في الحالات التالية :</a:t>
            </a:r>
          </a:p>
          <a:p>
            <a:pPr marL="342900" indent="-342900" algn="ctr"/>
            <a:r>
              <a:rPr lang="ar-SA" sz="5600" b="0">
                <a:solidFill>
                  <a:srgbClr val="006600"/>
                </a:solidFill>
                <a:cs typeface="AL-Mateen" pitchFamily="2" charset="-78"/>
              </a:rPr>
              <a:t>الحالة الأولى: إذا لم يتصلْ بآخره شيء</a:t>
            </a:r>
          </a:p>
          <a:p>
            <a:pPr marL="342900" indent="-342900"/>
            <a:endParaRPr lang="ar-SA" sz="3200" b="0">
              <a:solidFill>
                <a:srgbClr val="006600"/>
              </a:solidFill>
              <a:cs typeface="AL-Mateen" pitchFamily="2" charset="-78"/>
            </a:endParaRP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”قع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دَ</a:t>
            </a:r>
            <a:r>
              <a:rPr lang="ar-SA" sz="5800">
                <a:cs typeface="Traditional Arabic" pitchFamily="18" charset="-78"/>
              </a:rPr>
              <a:t> الأميرُ“ ”ما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تَ</a:t>
            </a:r>
            <a:r>
              <a:rPr lang="ar-SA" sz="5800">
                <a:cs typeface="Traditional Arabic" pitchFamily="18" charset="-78"/>
              </a:rPr>
              <a:t> الوزيرُ“ ”هر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بَ</a:t>
            </a:r>
            <a:r>
              <a:rPr lang="ar-SA" sz="5800">
                <a:cs typeface="Traditional Arabic" pitchFamily="18" charset="-78"/>
              </a:rPr>
              <a:t> اللصُّ“</a:t>
            </a:r>
          </a:p>
        </p:txBody>
      </p:sp>
    </p:spTree>
  </p:cSld>
  <p:clrMapOvr>
    <a:masterClrMapping/>
  </p:clrMapOvr>
  <p:transition spd="med" advTm="34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4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54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54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4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54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54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354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54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54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54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8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 decel="100000"/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800"/>
                            </p:stCondLst>
                            <p:childTnLst>
                              <p:par>
                                <p:cTn id="3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54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5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5600" b="0">
                <a:solidFill>
                  <a:srgbClr val="006600"/>
                </a:solidFill>
                <a:cs typeface="AL-Mateen" pitchFamily="2" charset="-78"/>
              </a:rPr>
              <a:t>الحالة الثانية: إذا اتصلت به تاء التأنيث الساكنة .</a:t>
            </a:r>
          </a:p>
          <a:p>
            <a:pPr marL="342900" indent="-342900"/>
            <a:endParaRPr lang="ar-SA" sz="3200" b="0">
              <a:solidFill>
                <a:srgbClr val="006600"/>
              </a:solidFill>
              <a:cs typeface="WinSoft Naskh" pitchFamily="2" charset="-78"/>
            </a:endParaRP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”قع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دَ</a:t>
            </a:r>
            <a:r>
              <a:rPr lang="ar-SA" sz="5800">
                <a:cs typeface="Traditional Arabic" pitchFamily="18" charset="-78"/>
              </a:rPr>
              <a:t>تْ فاطمةُ“ </a:t>
            </a: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”صا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مَ</a:t>
            </a:r>
            <a:r>
              <a:rPr lang="ar-SA" sz="5800">
                <a:cs typeface="Traditional Arabic" pitchFamily="18" charset="-78"/>
              </a:rPr>
              <a:t>تْ خَوْلة“ </a:t>
            </a: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”هر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بَ</a:t>
            </a:r>
            <a:r>
              <a:rPr lang="ar-SA" sz="5800">
                <a:cs typeface="Traditional Arabic" pitchFamily="18" charset="-78"/>
              </a:rPr>
              <a:t>تْ الفريسة“</a:t>
            </a: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”بد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أَ</a:t>
            </a:r>
            <a:r>
              <a:rPr lang="ar-SA" sz="5800">
                <a:cs typeface="Traditional Arabic" pitchFamily="18" charset="-78"/>
              </a:rPr>
              <a:t>تْ المحاضرة“</a:t>
            </a:r>
          </a:p>
        </p:txBody>
      </p:sp>
    </p:spTree>
  </p:cSld>
  <p:clrMapOvr>
    <a:masterClrMapping/>
  </p:clrMapOvr>
  <p:transition spd="med" advTm="28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55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5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55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553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5600" b="0">
                <a:solidFill>
                  <a:srgbClr val="006600"/>
                </a:solidFill>
                <a:cs typeface="AL-Mateen" pitchFamily="2" charset="-78"/>
              </a:rPr>
              <a:t>الحالة الثالثة: إذا اتصلت به ألف الاثنين .</a:t>
            </a:r>
          </a:p>
          <a:p>
            <a:pPr marL="342900" indent="-342900"/>
            <a:endParaRPr lang="ar-SA" sz="3200" b="0">
              <a:solidFill>
                <a:srgbClr val="006600"/>
              </a:solidFill>
              <a:cs typeface="AL-Mateen" pitchFamily="2" charset="-78"/>
            </a:endParaRP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”الولدان قع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دَ</a:t>
            </a:r>
            <a:r>
              <a:rPr lang="ar-SA" sz="5800">
                <a:cs typeface="Traditional Arabic" pitchFamily="18" charset="-78"/>
              </a:rPr>
              <a:t>ا“ </a:t>
            </a: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”المريضان ما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تَ</a:t>
            </a:r>
            <a:r>
              <a:rPr lang="ar-SA" sz="5800">
                <a:cs typeface="Traditional Arabic" pitchFamily="18" charset="-78"/>
              </a:rPr>
              <a:t>ا“ </a:t>
            </a: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”الذئبان هر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بَ</a:t>
            </a:r>
            <a:r>
              <a:rPr lang="ar-SA" sz="5800">
                <a:cs typeface="Traditional Arabic" pitchFamily="18" charset="-78"/>
              </a:rPr>
              <a:t>ا“</a:t>
            </a: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”الأستاذانِ حض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رَ</a:t>
            </a:r>
            <a:r>
              <a:rPr lang="ar-SA" sz="5800">
                <a:cs typeface="Traditional Arabic" pitchFamily="18" charset="-78"/>
              </a:rPr>
              <a:t>ا“</a:t>
            </a:r>
          </a:p>
        </p:txBody>
      </p:sp>
    </p:spTree>
  </p:cSld>
  <p:clrMapOvr>
    <a:masterClrMapping/>
  </p:clrMapOvr>
  <p:transition spd="med" advTm="29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56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6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56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56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2- يبنى الفعل الماضي على السكون في حالة واحدة :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وهي: إذا اتصلت به تاء الفاعل ، أو ”نا“ الفاعلين ، أو نون النسوة .</a:t>
            </a:r>
          </a:p>
          <a:p>
            <a:pPr marL="342900" indent="-342900"/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”قع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دْ</a:t>
            </a:r>
            <a:r>
              <a:rPr lang="ar-SA" sz="5800">
                <a:cs typeface="Traditional Arabic" pitchFamily="18" charset="-78"/>
              </a:rPr>
              <a:t>تُ“ ”جل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سْ</a:t>
            </a:r>
            <a:r>
              <a:rPr lang="ar-SA" sz="5800">
                <a:cs typeface="Traditional Arabic" pitchFamily="18" charset="-78"/>
              </a:rPr>
              <a:t>تُ“ ”عل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مْ</a:t>
            </a:r>
            <a:r>
              <a:rPr lang="ar-SA" sz="5800">
                <a:cs typeface="Traditional Arabic" pitchFamily="18" charset="-78"/>
              </a:rPr>
              <a:t>تُ“</a:t>
            </a: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”أسل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مْ</a:t>
            </a:r>
            <a:r>
              <a:rPr lang="ar-SA" sz="5800">
                <a:cs typeface="Traditional Arabic" pitchFamily="18" charset="-78"/>
              </a:rPr>
              <a:t>نا“ ”صَبَ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رْ</a:t>
            </a:r>
            <a:r>
              <a:rPr lang="ar-SA" sz="5800">
                <a:cs typeface="Traditional Arabic" pitchFamily="18" charset="-78"/>
              </a:rPr>
              <a:t>نا“ ”أخ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ذْ</a:t>
            </a:r>
            <a:r>
              <a:rPr lang="ar-SA" sz="5800">
                <a:cs typeface="Traditional Arabic" pitchFamily="18" charset="-78"/>
              </a:rPr>
              <a:t>نا“</a:t>
            </a: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المؤمنات حض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رْ</a:t>
            </a:r>
            <a:r>
              <a:rPr lang="ar-SA" sz="5800">
                <a:cs typeface="Traditional Arabic" pitchFamily="18" charset="-78"/>
              </a:rPr>
              <a:t>نَ“ ”الطالباتُ نَجَ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حْ</a:t>
            </a:r>
            <a:r>
              <a:rPr lang="ar-SA" sz="5800">
                <a:cs typeface="Traditional Arabic" pitchFamily="18" charset="-78"/>
              </a:rPr>
              <a:t>نَ“</a:t>
            </a:r>
          </a:p>
        </p:txBody>
      </p:sp>
    </p:spTree>
  </p:cSld>
  <p:clrMapOvr>
    <a:masterClrMapping/>
  </p:clrMapOvr>
  <p:transition spd="med" advTm="3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7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7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7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57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57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57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57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8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7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8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57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8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57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3- يبنى الفعل الماضي على الضم في حالة واحدة :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وهي: إذا اتصلت به واو الجماعة .</a:t>
            </a:r>
          </a:p>
          <a:p>
            <a:pPr marL="342900" indent="-342900"/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”قع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دُ</a:t>
            </a:r>
            <a:r>
              <a:rPr lang="ar-SA" sz="5800">
                <a:cs typeface="Traditional Arabic" pitchFamily="18" charset="-78"/>
              </a:rPr>
              <a:t>وا“ ”جل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سُ</a:t>
            </a:r>
            <a:r>
              <a:rPr lang="ar-SA" sz="5800">
                <a:cs typeface="Traditional Arabic" pitchFamily="18" charset="-78"/>
              </a:rPr>
              <a:t>وا“ ”عل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مُ</a:t>
            </a:r>
            <a:r>
              <a:rPr lang="ar-SA" sz="5800">
                <a:cs typeface="Traditional Arabic" pitchFamily="18" charset="-78"/>
              </a:rPr>
              <a:t>وا“</a:t>
            </a: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”أسل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مُ</a:t>
            </a:r>
            <a:r>
              <a:rPr lang="ar-SA" sz="5800">
                <a:cs typeface="Traditional Arabic" pitchFamily="18" charset="-78"/>
              </a:rPr>
              <a:t>وا“ ”صَب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َرُ</a:t>
            </a:r>
            <a:r>
              <a:rPr lang="ar-SA" sz="5800">
                <a:cs typeface="Traditional Arabic" pitchFamily="18" charset="-78"/>
              </a:rPr>
              <a:t>وا“ ”أخ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ذُ</a:t>
            </a:r>
            <a:r>
              <a:rPr lang="ar-SA" sz="5800">
                <a:cs typeface="Traditional Arabic" pitchFamily="18" charset="-78"/>
              </a:rPr>
              <a:t>وا“</a:t>
            </a: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”مَشَوا ، دَعَوا ، سَعَوا“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8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58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58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58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58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8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8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8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58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8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58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ChangeArrowheads="1"/>
          </p:cNvSpPr>
          <p:nvPr/>
        </p:nvSpPr>
        <p:spPr bwMode="auto">
          <a:xfrm>
            <a:off x="1260475" y="188913"/>
            <a:ext cx="7488238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ar-KW" sz="5800">
              <a:solidFill>
                <a:srgbClr val="663300"/>
              </a:solidFill>
              <a:cs typeface="Traditional Arabic" pitchFamily="18" charset="-78"/>
            </a:endParaRPr>
          </a:p>
        </p:txBody>
      </p:sp>
      <p:sp>
        <p:nvSpPr>
          <p:cNvPr id="359427" name="Text Box 3"/>
          <p:cNvSpPr txBox="1">
            <a:spLocks noChangeArrowheads="1"/>
          </p:cNvSpPr>
          <p:nvPr/>
        </p:nvSpPr>
        <p:spPr bwMode="auto">
          <a:xfrm>
            <a:off x="1189038" y="1844675"/>
            <a:ext cx="6983412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6000" b="0">
                <a:solidFill>
                  <a:schemeClr val="bg1"/>
                </a:solidFill>
                <a:cs typeface="Sultan rectangle" pitchFamily="2" charset="-78"/>
              </a:rPr>
              <a:t>من لا يستطيع جمع</a:t>
            </a:r>
          </a:p>
          <a:p>
            <a:r>
              <a:rPr lang="ar-SA" sz="6000" b="0">
                <a:solidFill>
                  <a:schemeClr val="bg1"/>
                </a:solidFill>
                <a:cs typeface="Sultan rectangle" pitchFamily="2" charset="-78"/>
              </a:rPr>
              <a:t>     الفضائل . . </a:t>
            </a:r>
          </a:p>
          <a:p>
            <a:r>
              <a:rPr lang="ar-SA" sz="6000" b="0">
                <a:solidFill>
                  <a:schemeClr val="bg1"/>
                </a:solidFill>
                <a:cs typeface="Sultan rectangle" pitchFamily="2" charset="-78"/>
              </a:rPr>
              <a:t>          فلتكن فضائله ترك  الرذائل ..</a:t>
            </a:r>
          </a:p>
        </p:txBody>
      </p:sp>
    </p:spTree>
  </p:cSld>
  <p:clrMapOvr>
    <a:masterClrMapping/>
  </p:clrMapOvr>
  <p:transition spd="med"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37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3000"/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decel="100000"/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0"/>
                            </p:stCondLst>
                            <p:childTnLst>
                              <p:par>
                                <p:cTn id="36" presetID="37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0"/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/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decel="100000"/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0"/>
                            </p:stCondLst>
                            <p:childTnLst>
                              <p:par>
                                <p:cTn id="43" presetID="37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3000"/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/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decel="100000"/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65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400" b="0">
                <a:solidFill>
                  <a:srgbClr val="CC3300"/>
                </a:solidFill>
                <a:cs typeface="Sultan rectangle" pitchFamily="2" charset="-78"/>
              </a:rPr>
              <a:t>ثانياً: فعل الأمر:</a:t>
            </a:r>
          </a:p>
          <a:p>
            <a:pPr marL="342900" indent="-342900" algn="ctr"/>
            <a:r>
              <a:rPr lang="ar-SA" sz="5800" b="0">
                <a:solidFill>
                  <a:srgbClr val="003300"/>
                </a:solidFill>
                <a:cs typeface="Sultan normal" pitchFamily="2" charset="-78"/>
              </a:rPr>
              <a:t>فعل الأمر مبني دائماً</a:t>
            </a:r>
          </a:p>
          <a:p>
            <a:pPr marL="342900" indent="-342900"/>
            <a:r>
              <a:rPr lang="ar-SA" sz="5500" u="sng">
                <a:solidFill>
                  <a:srgbClr val="000000"/>
                </a:solidFill>
                <a:cs typeface="Traditional Arabic" pitchFamily="18" charset="-78"/>
              </a:rPr>
              <a:t>حالات بنائه :</a:t>
            </a:r>
          </a:p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1- يبنى فعل الأمر على السكون في حالة واحدة :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وهي: إذا لم يتصلْ بآخره شيء.</a:t>
            </a:r>
          </a:p>
          <a:p>
            <a:pPr marL="342900" indent="-342900"/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”اقع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دْ</a:t>
            </a:r>
            <a:r>
              <a:rPr lang="ar-SA" sz="5800">
                <a:cs typeface="Traditional Arabic" pitchFamily="18" charset="-78"/>
              </a:rPr>
              <a:t>“ ”اسك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تْ</a:t>
            </a:r>
            <a:r>
              <a:rPr lang="ar-SA" sz="5800">
                <a:cs typeface="Traditional Arabic" pitchFamily="18" charset="-78"/>
              </a:rPr>
              <a:t>“ ”اهر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بْ</a:t>
            </a:r>
            <a:r>
              <a:rPr lang="ar-SA" sz="5800">
                <a:cs typeface="Traditional Arabic" pitchFamily="18" charset="-78"/>
              </a:rPr>
              <a:t>“ ”ابتع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دْ</a:t>
            </a:r>
            <a:r>
              <a:rPr lang="ar-SA" sz="5800">
                <a:cs typeface="Traditional Arabic" pitchFamily="18" charset="-78"/>
              </a:rPr>
              <a:t>“ ”خُ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ذْ</a:t>
            </a:r>
            <a:r>
              <a:rPr lang="ar-SA" sz="5800">
                <a:cs typeface="Traditional Arabic" pitchFamily="18" charset="-78"/>
              </a:rPr>
              <a:t>“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60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60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0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60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60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360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60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60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60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8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 decel="100000"/>
                                        <p:tgtEl>
                                          <p:spTgt spid="36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36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36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36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800"/>
                            </p:stCondLst>
                            <p:childTnLst>
                              <p:par>
                                <p:cTn id="3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604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2- يبنى فعل الأمر على الفتح في حالة واحدة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وهي: إذا اتصلت به نون التوكيد .</a:t>
            </a:r>
          </a:p>
          <a:p>
            <a:pPr marL="342900" indent="-342900"/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”اذهَـ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بَ</a:t>
            </a:r>
            <a:r>
              <a:rPr lang="ar-SA" sz="5800">
                <a:cs typeface="Traditional Arabic" pitchFamily="18" charset="-78"/>
              </a:rPr>
              <a:t>نّ“ ”اجل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سَ</a:t>
            </a:r>
            <a:r>
              <a:rPr lang="ar-SA" sz="5800">
                <a:cs typeface="Traditional Arabic" pitchFamily="18" charset="-78"/>
              </a:rPr>
              <a:t>نّ“ ”اصْبِ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رَ</a:t>
            </a:r>
            <a:r>
              <a:rPr lang="ar-SA" sz="5800">
                <a:cs typeface="Traditional Arabic" pitchFamily="18" charset="-78"/>
              </a:rPr>
              <a:t>نّ“</a:t>
            </a:r>
          </a:p>
        </p:txBody>
      </p:sp>
    </p:spTree>
  </p:cSld>
  <p:clrMapOvr>
    <a:masterClrMapping/>
  </p:clrMapOvr>
  <p:transition spd="med" advTm="2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1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1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1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6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6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61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3- يبنى فعل الأمر على حذف النون في حالة واحدة :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وهي: إذا اتصلت به واو الجماعة ، أو ألف الاثنين ، أو ياء المخاطبة .</a:t>
            </a:r>
          </a:p>
          <a:p>
            <a:pPr marL="342900" indent="-342900"/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”اقْعُدُوا“ ”اجْلسُوا“ ”اعْلمُوا“ ”اركعُوا“</a:t>
            </a: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”اسجدَا“ ”اصْبِرَا“ ”اذهبَا“</a:t>
            </a: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”اركعي“ ”اكتُبِي“ ”اسْمَعِي“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2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2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2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6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6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6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6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624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624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624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4- يبنى فعل الأمر على حذف حرف العلة في حالة واحدة :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وهي: إذا كان آخر الفعل حرف علة.</a:t>
            </a:r>
          </a:p>
          <a:p>
            <a:pPr marL="342900" indent="-342900"/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 اخشَ “ ” ادعُ “ ” ارمِ “</a:t>
            </a:r>
          </a:p>
          <a:p>
            <a:pPr marL="342900" indent="-342900" algn="ctr" rtl="0"/>
            <a:endParaRPr lang="ar-SA" sz="5800">
              <a:cs typeface="Traditional Arabic" pitchFamily="18" charset="-78"/>
            </a:endParaRP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 ابنِ “ ” اهدِ “ ” اسْعَ “ ” انْجُ “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3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3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3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2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63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2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63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Text Box 2"/>
          <p:cNvSpPr txBox="1">
            <a:spLocks noChangeArrowheads="1"/>
          </p:cNvSpPr>
          <p:nvPr/>
        </p:nvSpPr>
        <p:spPr bwMode="auto">
          <a:xfrm>
            <a:off x="0" y="4564063"/>
            <a:ext cx="89439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sz="66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Sultan rectangle" pitchFamily="2" charset="-78"/>
              </a:rPr>
              <a:t>ومن يكن الغرابُ له دليلاً         </a:t>
            </a:r>
          </a:p>
          <a:p>
            <a:r>
              <a:rPr lang="ar-SA" sz="6600" b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Sultan rectangle" pitchFamily="2" charset="-78"/>
              </a:rPr>
              <a:t>                                          يمر ُّبه على جيف الكلابِ</a:t>
            </a:r>
          </a:p>
        </p:txBody>
      </p:sp>
    </p:spTree>
  </p:cSld>
  <p:clrMapOvr>
    <a:masterClrMapping/>
  </p:clrMapOvr>
  <p:transition spd="slow" advTm="1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38" presetClass="entr" presetSubtype="0" accel="50000" fill="hold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609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400" b="0">
                <a:solidFill>
                  <a:srgbClr val="CC3300"/>
                </a:solidFill>
                <a:cs typeface="Sultan rectangle" pitchFamily="2" charset="-78"/>
              </a:rPr>
              <a:t>ثالثا: الفعل المضارع:</a:t>
            </a:r>
          </a:p>
          <a:p>
            <a:pPr marL="342900" indent="-342900" algn="ctr"/>
            <a:r>
              <a:rPr lang="ar-SA" sz="5800" b="0">
                <a:solidFill>
                  <a:srgbClr val="003300"/>
                </a:solidFill>
                <a:cs typeface="Sultan normal" pitchFamily="2" charset="-78"/>
              </a:rPr>
              <a:t>الفعل المضارع معرب إلا في حالتين فإنه يبنى فيهما</a:t>
            </a:r>
          </a:p>
          <a:p>
            <a:pPr marL="342900" indent="-342900"/>
            <a:r>
              <a:rPr lang="ar-SA" sz="5500" u="sng">
                <a:solidFill>
                  <a:srgbClr val="000000"/>
                </a:solidFill>
                <a:cs typeface="Traditional Arabic" pitchFamily="18" charset="-78"/>
              </a:rPr>
              <a:t>هما :</a:t>
            </a:r>
          </a:p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1- يبنى الفعل المضارع على السكون وذلك: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 إذا اتصلْت به نون النسوة .</a:t>
            </a:r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/>
            <a:r>
              <a:rPr lang="ar-SA" sz="5800">
                <a:cs typeface="Traditional Arabic" pitchFamily="18" charset="-78"/>
              </a:rPr>
              <a:t>”النسوةُ يقع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دْ</a:t>
            </a:r>
            <a:r>
              <a:rPr lang="ar-SA" sz="5800">
                <a:cs typeface="Traditional Arabic" pitchFamily="18" charset="-78"/>
              </a:rPr>
              <a:t>نَ“ ”المطلقاتُ يترب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صْ</a:t>
            </a:r>
            <a:r>
              <a:rPr lang="ar-SA" sz="5800">
                <a:cs typeface="Traditional Arabic" pitchFamily="18" charset="-78"/>
              </a:rPr>
              <a:t>نَ“</a:t>
            </a:r>
            <a:r>
              <a:rPr lang="ar-SA" sz="5800">
                <a:solidFill>
                  <a:srgbClr val="663300"/>
                </a:solidFill>
                <a:cs typeface="Traditional Arabic" pitchFamily="18" charset="-78"/>
              </a:rPr>
              <a:t> </a:t>
            </a: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5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65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65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5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65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65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365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65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65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65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4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 decel="100000"/>
                                        <p:tgtEl>
                                          <p:spTgt spid="36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36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36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36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400"/>
                            </p:stCondLst>
                            <p:childTnLst>
                              <p:par>
                                <p:cTn id="3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65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ChangeArrowheads="1"/>
          </p:cNvSpPr>
          <p:nvPr/>
        </p:nvSpPr>
        <p:spPr bwMode="auto">
          <a:xfrm>
            <a:off x="0" y="188913"/>
            <a:ext cx="8964613" cy="40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ar-SA" sz="5500" b="0">
                <a:solidFill>
                  <a:srgbClr val="000099"/>
                </a:solidFill>
                <a:cs typeface="SKR HEAD1 Outlined" pitchFamily="2" charset="-78"/>
              </a:rPr>
              <a:t>2- يبنى الفعل المضارع على الفتح :</a:t>
            </a:r>
          </a:p>
          <a:p>
            <a:pPr marL="342900" indent="-342900" algn="ctr"/>
            <a:r>
              <a:rPr lang="ar-SA" sz="5600" b="0">
                <a:solidFill>
                  <a:srgbClr val="800000"/>
                </a:solidFill>
                <a:cs typeface="AL-Mateen" pitchFamily="2" charset="-78"/>
              </a:rPr>
              <a:t>إذا اتصلت به نون التوكيد .</a:t>
            </a:r>
          </a:p>
          <a:p>
            <a:pPr marL="342900" indent="-342900"/>
            <a:endParaRPr lang="ar-SA" sz="3200" b="0">
              <a:solidFill>
                <a:srgbClr val="800000"/>
              </a:solidFill>
              <a:cs typeface="AL-Mateen" pitchFamily="2" charset="-78"/>
            </a:endParaRP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”ليذهَـ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بَ</a:t>
            </a:r>
            <a:r>
              <a:rPr lang="ar-SA" sz="5800">
                <a:cs typeface="Traditional Arabic" pitchFamily="18" charset="-78"/>
              </a:rPr>
              <a:t>نّ“ ”ليجْل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سَ</a:t>
            </a:r>
            <a:r>
              <a:rPr lang="ar-SA" sz="5800">
                <a:cs typeface="Traditional Arabic" pitchFamily="18" charset="-78"/>
              </a:rPr>
              <a:t>نّ“ ”لَيَصْبِ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رَ</a:t>
            </a:r>
            <a:r>
              <a:rPr lang="ar-SA" sz="5800">
                <a:cs typeface="Traditional Arabic" pitchFamily="18" charset="-78"/>
              </a:rPr>
              <a:t>نّ“</a:t>
            </a:r>
          </a:p>
          <a:p>
            <a:pPr marL="342900" indent="-342900" algn="ctr" rtl="0"/>
            <a:r>
              <a:rPr lang="ar-SA" sz="5800">
                <a:cs typeface="Traditional Arabic" pitchFamily="18" charset="-78"/>
              </a:rPr>
              <a:t>”لا تجز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عَ</a:t>
            </a:r>
            <a:r>
              <a:rPr lang="ar-SA" sz="5800">
                <a:cs typeface="Traditional Arabic" pitchFamily="18" charset="-78"/>
              </a:rPr>
              <a:t>نَّ“ ”لا تخر</a:t>
            </a:r>
            <a:r>
              <a:rPr lang="ar-SA" sz="5800">
                <a:solidFill>
                  <a:srgbClr val="FF0000"/>
                </a:solidFill>
                <a:cs typeface="Traditional Arabic" pitchFamily="18" charset="-78"/>
              </a:rPr>
              <a:t>جَ</a:t>
            </a:r>
            <a:r>
              <a:rPr lang="ar-SA" sz="5800">
                <a:cs typeface="Traditional Arabic" pitchFamily="18" charset="-78"/>
              </a:rPr>
              <a:t>نّ“</a:t>
            </a:r>
          </a:p>
        </p:txBody>
      </p:sp>
    </p:spTree>
  </p:cSld>
  <p:clrMapOvr>
    <a:masterClrMapping/>
  </p:clrMapOvr>
  <p:transition spd="med" advTm="26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6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6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6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2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66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66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66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66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2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66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2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665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ChangeArrowheads="1"/>
          </p:cNvSpPr>
          <p:nvPr/>
        </p:nvSpPr>
        <p:spPr bwMode="auto">
          <a:xfrm>
            <a:off x="250825" y="188913"/>
            <a:ext cx="8497888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ar-SA" sz="7700" b="0">
                <a:solidFill>
                  <a:srgbClr val="CC3300"/>
                </a:solidFill>
                <a:cs typeface="Sultan bold" pitchFamily="2" charset="-78"/>
              </a:rPr>
              <a:t>قال الله تعالى :</a:t>
            </a:r>
          </a:p>
          <a:p>
            <a:pPr marL="342900" indent="-342900" algn="ctr"/>
            <a:endParaRPr lang="ar-SA" sz="5800" b="0">
              <a:solidFill>
                <a:srgbClr val="006600"/>
              </a:solidFill>
              <a:cs typeface="Sultan Medium" pitchFamily="2" charset="-78"/>
            </a:endParaRPr>
          </a:p>
          <a:p>
            <a:pPr marL="342900" indent="-342900" algn="ctr"/>
            <a:r>
              <a:rPr lang="ar-SA" sz="5800" b="0">
                <a:solidFill>
                  <a:schemeClr val="accent2"/>
                </a:solidFill>
                <a:cs typeface="Arabic Typesetting" pitchFamily="66" charset="-78"/>
              </a:rPr>
              <a:t>( فصَلِ لربكَ وانحرْ)</a:t>
            </a:r>
          </a:p>
          <a:p>
            <a:pPr marL="342900" indent="-342900" algn="ctr"/>
            <a:endParaRPr lang="ar-SA" sz="5800" b="0">
              <a:solidFill>
                <a:schemeClr val="accent2"/>
              </a:solidFill>
              <a:cs typeface="Arabic Typesetting" pitchFamily="66" charset="-78"/>
            </a:endParaRPr>
          </a:p>
          <a:p>
            <a:pPr marL="342900" indent="-342900" algn="ctr"/>
            <a:r>
              <a:rPr lang="ar-SA" sz="5800" b="0">
                <a:solidFill>
                  <a:schemeClr val="accent2"/>
                </a:solidFill>
                <a:cs typeface="Arabic Typesetting" pitchFamily="66" charset="-78"/>
              </a:rPr>
              <a:t>(كلا لينبذَنّ في الحطمة)</a:t>
            </a:r>
          </a:p>
          <a:p>
            <a:pPr marL="342900" indent="-342900" algn="ctr"/>
            <a:endParaRPr lang="ar-SA" sz="5800" b="0">
              <a:solidFill>
                <a:schemeClr val="accent2"/>
              </a:solidFill>
              <a:cs typeface="Arabic Typesetting" pitchFamily="66" charset="-78"/>
            </a:endParaRPr>
          </a:p>
          <a:p>
            <a:pPr marL="342900" indent="-342900" algn="ctr"/>
            <a:r>
              <a:rPr lang="ar-SA" sz="5800" b="0">
                <a:solidFill>
                  <a:schemeClr val="accent2"/>
                </a:solidFill>
                <a:cs typeface="Arabic Typesetting" pitchFamily="66" charset="-78"/>
              </a:rPr>
              <a:t>(فذكّرْ إن نفعَتْ الذكرى)</a:t>
            </a:r>
          </a:p>
        </p:txBody>
      </p:sp>
    </p:spTree>
  </p:cSld>
  <p:clrMapOvr>
    <a:masterClrMapping/>
  </p:clrMapOvr>
  <p:transition spd="med" advTm="4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68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68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68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68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368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ChangeArrowheads="1"/>
          </p:cNvSpPr>
          <p:nvPr/>
        </p:nvSpPr>
        <p:spPr bwMode="auto">
          <a:xfrm>
            <a:off x="250825" y="781050"/>
            <a:ext cx="8497888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lnSpc>
                <a:spcPct val="130000"/>
              </a:lnSpc>
            </a:pPr>
            <a:r>
              <a:rPr lang="ar-SA" sz="6000" b="0">
                <a:solidFill>
                  <a:srgbClr val="000099"/>
                </a:solidFill>
                <a:cs typeface="Arabic Typesetting" pitchFamily="66" charset="-78"/>
              </a:rPr>
              <a:t>عن عائشة رضِيَ الله عنها قالَتْ: </a:t>
            </a:r>
            <a:r>
              <a:rPr lang="ar-SA" sz="6600" b="0">
                <a:solidFill>
                  <a:srgbClr val="000099"/>
                </a:solidFill>
                <a:cs typeface="Arabic Typesetting" pitchFamily="66" charset="-78"/>
              </a:rPr>
              <a:t>قالَ رسولُ اللهِ صلّى الله عليه وسلمَ :”مَنْ أحدثَ في أمرنا هذا ما ليس منه فهو ردٌّ“</a:t>
            </a:r>
          </a:p>
        </p:txBody>
      </p:sp>
    </p:spTree>
  </p:cSld>
  <p:clrMapOvr>
    <a:masterClrMapping/>
  </p:clrMapOvr>
  <p:transition spd="med" advTm="4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69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69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69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ChangeArrowheads="1"/>
          </p:cNvSpPr>
          <p:nvPr/>
        </p:nvSpPr>
        <p:spPr bwMode="auto">
          <a:xfrm>
            <a:off x="322263" y="620713"/>
            <a:ext cx="8497887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lnSpc>
                <a:spcPct val="130000"/>
              </a:lnSpc>
            </a:pPr>
            <a:r>
              <a:rPr lang="ar-SA" sz="6000" b="0">
                <a:solidFill>
                  <a:srgbClr val="000099"/>
                </a:solidFill>
                <a:cs typeface="Arabic Typesetting" pitchFamily="66" charset="-78"/>
              </a:rPr>
              <a:t>عن أبي ذرٍّ رضيَ الله عنه قالَ : قالَ رسولُ اللهِ صلّى الله عليه وسلمَ : اتقِ اللهَ حيثما كنْتَ وأتبع السيئةَ الحسنة تمحُها وخالق الناس بخلقٍ حسنٍ“</a:t>
            </a:r>
            <a:endParaRPr lang="ar-SA" sz="6600">
              <a:solidFill>
                <a:srgbClr val="000099"/>
              </a:solidFill>
              <a:cs typeface="Arabic Typesetting" pitchFamily="66" charset="-78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70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70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70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Text Box 2"/>
          <p:cNvSpPr txBox="1">
            <a:spLocks noChangeArrowheads="1"/>
          </p:cNvSpPr>
          <p:nvPr/>
        </p:nvSpPr>
        <p:spPr bwMode="auto">
          <a:xfrm>
            <a:off x="36513" y="692150"/>
            <a:ext cx="91440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5500" b="0">
                <a:solidFill>
                  <a:srgbClr val="CC0000"/>
                </a:solidFill>
                <a:latin typeface="Arial Unicode MS" pitchFamily="34" charset="-128"/>
                <a:cs typeface="SKR HEAD1 Outlined" pitchFamily="2" charset="-78"/>
              </a:rPr>
              <a:t>جاءت عجوز إلى أحد الخلفاء فقالت :</a:t>
            </a:r>
          </a:p>
          <a:p>
            <a:r>
              <a:rPr lang="ar-SA" sz="5500" b="0">
                <a:solidFill>
                  <a:srgbClr val="CC0000"/>
                </a:solidFill>
                <a:latin typeface="Arial Unicode MS" pitchFamily="34" charset="-128"/>
                <a:cs typeface="SKR HEAD1 Outlined" pitchFamily="2" charset="-78"/>
              </a:rPr>
              <a:t>أشكو إليك قلة الجرذان !!</a:t>
            </a:r>
          </a:p>
          <a:p>
            <a:r>
              <a:rPr lang="ar-SA" sz="5500" b="0">
                <a:solidFill>
                  <a:srgbClr val="CC0000"/>
                </a:solidFill>
                <a:latin typeface="Arial Unicode MS" pitchFamily="34" charset="-128"/>
                <a:cs typeface="SKR HEAD1 Outlined" pitchFamily="2" charset="-78"/>
              </a:rPr>
              <a:t>فقال :</a:t>
            </a:r>
          </a:p>
          <a:p>
            <a:r>
              <a:rPr lang="ar-SA" sz="5500" b="0">
                <a:solidFill>
                  <a:srgbClr val="CC0000"/>
                </a:solidFill>
                <a:latin typeface="Arial Unicode MS" pitchFamily="34" charset="-128"/>
                <a:cs typeface="SKR HEAD1 Outlined" pitchFamily="2" charset="-78"/>
              </a:rPr>
              <a:t>ما أجمل هذه الكناية !</a:t>
            </a:r>
          </a:p>
          <a:p>
            <a:r>
              <a:rPr lang="ar-SA" sz="5500" b="0">
                <a:solidFill>
                  <a:srgbClr val="CC0000"/>
                </a:solidFill>
                <a:latin typeface="Arial Unicode MS" pitchFamily="34" charset="-128"/>
                <a:cs typeface="SKR HEAD1 Outlined" pitchFamily="2" charset="-78"/>
              </a:rPr>
              <a:t>املؤا بيتها خبزاً وسمناً وتمراً ...</a:t>
            </a:r>
            <a:endParaRPr lang="en-US" sz="5500" b="0">
              <a:solidFill>
                <a:srgbClr val="CC0000"/>
              </a:solidFill>
              <a:latin typeface="Arial Unicode MS" pitchFamily="34" charset="-128"/>
              <a:cs typeface="SKR HEAD1 Outlined" pitchFamily="2" charset="-78"/>
            </a:endParaRPr>
          </a:p>
        </p:txBody>
      </p:sp>
    </p:spTree>
  </p:cSld>
  <p:clrMapOvr>
    <a:masterClrMapping/>
  </p:clrMapOvr>
  <p:transition spd="slow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4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9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0"/>
                            </p:stCondLst>
                            <p:childTnLst>
                              <p:par>
                                <p:cTn id="3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0"/>
                            </p:stCondLst>
                            <p:childTnLst>
                              <p:par>
                                <p:cTn id="40" presetID="3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3000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0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/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0"/>
                            </p:stCondLst>
                            <p:childTnLst>
                              <p:par>
                                <p:cTn id="47" presetID="3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3000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0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/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000"/>
                            </p:stCondLst>
                            <p:childTnLst>
                              <p:par>
                                <p:cTn id="54" presetID="3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dur="3000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/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0"/>
                            </p:stCondLst>
                            <p:childTnLst>
                              <p:par>
                                <p:cTn id="61" presetID="3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" dur="3000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0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/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0"/>
                            </p:stCondLst>
                            <p:childTnLst>
                              <p:par>
                                <p:cTn id="68" presetID="35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3000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0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/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1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4" grpId="0" build="allAtOnce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تصميم افتراضي">
  <a:themeElements>
    <a:clrScheme name="1_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تصميم افتراضي">
  <a:themeElements>
    <a:clrScheme name="4_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4_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4626</TotalTime>
  <Words>1686</Words>
  <Application>Microsoft Office PowerPoint</Application>
  <PresentationFormat>عرض على الشاشة (3:4)‏</PresentationFormat>
  <Paragraphs>315</Paragraphs>
  <Slides>63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18</vt:i4>
      </vt:variant>
      <vt:variant>
        <vt:lpstr>سمة</vt:lpstr>
      </vt:variant>
      <vt:variant>
        <vt:i4>3</vt:i4>
      </vt:variant>
      <vt:variant>
        <vt:lpstr>عناوين الشرائح</vt:lpstr>
      </vt:variant>
      <vt:variant>
        <vt:i4>63</vt:i4>
      </vt:variant>
    </vt:vector>
  </HeadingPairs>
  <TitlesOfParts>
    <vt:vector size="84" baseType="lpstr">
      <vt:lpstr>Arial</vt:lpstr>
      <vt:lpstr>Arabic Typesetting</vt:lpstr>
      <vt:lpstr>Sultan rectangle</vt:lpstr>
      <vt:lpstr>sultan - free</vt:lpstr>
      <vt:lpstr>Times New Roman</vt:lpstr>
      <vt:lpstr>Monotype Koufi</vt:lpstr>
      <vt:lpstr>SKR HEAD1 Outlined</vt:lpstr>
      <vt:lpstr>Traditional Arabic</vt:lpstr>
      <vt:lpstr>Sultan bold</vt:lpstr>
      <vt:lpstr>PT Bold Heading</vt:lpstr>
      <vt:lpstr>Sultan Medium</vt:lpstr>
      <vt:lpstr>Tempus Sans ITC</vt:lpstr>
      <vt:lpstr>AGA Aladdin Regular</vt:lpstr>
      <vt:lpstr>Arial Unicode MS</vt:lpstr>
      <vt:lpstr>SC_AMEEN</vt:lpstr>
      <vt:lpstr>Sultan normal</vt:lpstr>
      <vt:lpstr>AL-Mateen</vt:lpstr>
      <vt:lpstr>WinSoft Naskh</vt:lpstr>
      <vt:lpstr>تصميم افتراضي</vt:lpstr>
      <vt:lpstr>1_تصميم افتراضي</vt:lpstr>
      <vt:lpstr>4_تصميم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  <vt:lpstr>الشريحة 49</vt:lpstr>
      <vt:lpstr>الشريحة 50</vt:lpstr>
      <vt:lpstr>الشريحة 51</vt:lpstr>
      <vt:lpstr>الشريحة 52</vt:lpstr>
      <vt:lpstr>الشريحة 53</vt:lpstr>
      <vt:lpstr>الشريحة 54</vt:lpstr>
      <vt:lpstr>الشريحة 55</vt:lpstr>
      <vt:lpstr>الشريحة 56</vt:lpstr>
      <vt:lpstr>الشريحة 57</vt:lpstr>
      <vt:lpstr>الشريحة 58</vt:lpstr>
      <vt:lpstr>الشريحة 59</vt:lpstr>
      <vt:lpstr>الشريحة 60</vt:lpstr>
      <vt:lpstr>الشريحة 61</vt:lpstr>
      <vt:lpstr>الشريحة 62</vt:lpstr>
      <vt:lpstr>الشريحة 63</vt:lpstr>
    </vt:vector>
  </TitlesOfParts>
  <Company>gbfx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إسماعيل السحيباني</dc:creator>
  <cp:lastModifiedBy>Hp</cp:lastModifiedBy>
  <cp:revision>132</cp:revision>
  <dcterms:created xsi:type="dcterms:W3CDTF">2003-11-11T22:15:58Z</dcterms:created>
  <dcterms:modified xsi:type="dcterms:W3CDTF">2014-10-06T09:42:41Z</dcterms:modified>
</cp:coreProperties>
</file>