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CF4E39-F225-4F56-BC6A-581D0FF96C4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2F57A8C-08E3-4BC2-820D-E26943AC8AA7}">
      <dgm:prSet phldrT="[نص]"/>
      <dgm:spPr/>
      <dgm:t>
        <a:bodyPr/>
        <a:lstStyle/>
        <a:p>
          <a:pPr rtl="1"/>
          <a:r>
            <a:rPr lang="ar-SA" dirty="0" smtClean="0"/>
            <a:t>تقويم </a:t>
          </a:r>
          <a:r>
            <a:rPr lang="ar-SA" dirty="0" err="1" smtClean="0"/>
            <a:t>الاداء</a:t>
          </a:r>
          <a:r>
            <a:rPr lang="ar-SA" dirty="0" smtClean="0"/>
            <a:t> النهائي</a:t>
          </a:r>
          <a:endParaRPr lang="ar-SA" dirty="0"/>
        </a:p>
      </dgm:t>
    </dgm:pt>
    <dgm:pt modelId="{D431BF59-98E3-4623-904B-1CCCED51B9BF}" type="parTrans" cxnId="{5F44B00C-D911-40FD-803E-E8C12A123D62}">
      <dgm:prSet/>
      <dgm:spPr/>
      <dgm:t>
        <a:bodyPr/>
        <a:lstStyle/>
        <a:p>
          <a:pPr rtl="1"/>
          <a:endParaRPr lang="ar-SA"/>
        </a:p>
      </dgm:t>
    </dgm:pt>
    <dgm:pt modelId="{0E762442-2CA8-4941-B8FD-2AE377FC3538}" type="sibTrans" cxnId="{5F44B00C-D911-40FD-803E-E8C12A123D62}">
      <dgm:prSet/>
      <dgm:spPr/>
      <dgm:t>
        <a:bodyPr/>
        <a:lstStyle/>
        <a:p>
          <a:pPr rtl="1"/>
          <a:endParaRPr lang="ar-SA"/>
        </a:p>
      </dgm:t>
    </dgm:pt>
    <dgm:pt modelId="{E27202A6-D6F4-4374-BA8E-9C465F063D06}">
      <dgm:prSet phldrT="[نص]"/>
      <dgm:spPr/>
      <dgm:t>
        <a:bodyPr/>
        <a:lstStyle/>
        <a:p>
          <a:pPr rtl="1"/>
          <a:r>
            <a:rPr lang="ar-SA" dirty="0" err="1" smtClean="0"/>
            <a:t>اعداد</a:t>
          </a:r>
          <a:r>
            <a:rPr lang="ar-SA" dirty="0" smtClean="0"/>
            <a:t> الخطة التعليمية الفردية </a:t>
          </a:r>
          <a:endParaRPr lang="ar-SA" dirty="0"/>
        </a:p>
      </dgm:t>
    </dgm:pt>
    <dgm:pt modelId="{B59BCC9C-C012-44E8-9145-3D417E930D66}" type="parTrans" cxnId="{F2B8F7ED-A01D-4DF4-8B1B-444639760022}">
      <dgm:prSet/>
      <dgm:spPr/>
      <dgm:t>
        <a:bodyPr/>
        <a:lstStyle/>
        <a:p>
          <a:pPr rtl="1"/>
          <a:endParaRPr lang="ar-SA"/>
        </a:p>
      </dgm:t>
    </dgm:pt>
    <dgm:pt modelId="{31B0CD58-0966-42E3-8774-D44B66395643}" type="sibTrans" cxnId="{F2B8F7ED-A01D-4DF4-8B1B-444639760022}">
      <dgm:prSet/>
      <dgm:spPr/>
      <dgm:t>
        <a:bodyPr/>
        <a:lstStyle/>
        <a:p>
          <a:pPr rtl="1"/>
          <a:endParaRPr lang="ar-SA"/>
        </a:p>
      </dgm:t>
    </dgm:pt>
    <dgm:pt modelId="{1C3E1A6C-5ACC-4E16-AF12-756E2B5EE8D2}">
      <dgm:prSet phldrT="[نص]"/>
      <dgm:spPr/>
      <dgm:t>
        <a:bodyPr/>
        <a:lstStyle/>
        <a:p>
          <a:pPr rtl="1"/>
          <a:r>
            <a:rPr lang="ar-SA" dirty="0" err="1" smtClean="0"/>
            <a:t>اعداد</a:t>
          </a:r>
          <a:r>
            <a:rPr lang="ar-SA" dirty="0" smtClean="0"/>
            <a:t> الخطة التربوية الفردية </a:t>
          </a:r>
          <a:endParaRPr lang="ar-SA" dirty="0"/>
        </a:p>
      </dgm:t>
    </dgm:pt>
    <dgm:pt modelId="{ECB74D72-A7B0-4DBE-A629-DE55068B449B}" type="parTrans" cxnId="{B03825B6-7053-4BAB-B2A9-FEEACA2FB8E5}">
      <dgm:prSet/>
      <dgm:spPr/>
      <dgm:t>
        <a:bodyPr/>
        <a:lstStyle/>
        <a:p>
          <a:pPr rtl="1"/>
          <a:endParaRPr lang="ar-SA"/>
        </a:p>
      </dgm:t>
    </dgm:pt>
    <dgm:pt modelId="{B363BA1E-C801-4C6B-BEFF-6DA47E8441ED}" type="sibTrans" cxnId="{B03825B6-7053-4BAB-B2A9-FEEACA2FB8E5}">
      <dgm:prSet/>
      <dgm:spPr/>
      <dgm:t>
        <a:bodyPr/>
        <a:lstStyle/>
        <a:p>
          <a:pPr rtl="1"/>
          <a:endParaRPr lang="ar-SA"/>
        </a:p>
      </dgm:t>
    </dgm:pt>
    <dgm:pt modelId="{690BB0ED-60D9-4176-9110-63C75B2A2894}">
      <dgm:prSet phldrT="[نص]" custT="1"/>
      <dgm:spPr/>
      <dgm:t>
        <a:bodyPr/>
        <a:lstStyle/>
        <a:p>
          <a:pPr rtl="1"/>
          <a:r>
            <a:rPr lang="ar-SA" sz="1800" dirty="0" smtClean="0"/>
            <a:t>السلوك </a:t>
          </a:r>
          <a:r>
            <a:rPr lang="ar-SA" sz="1800" dirty="0" err="1" smtClean="0"/>
            <a:t>المدخلي</a:t>
          </a:r>
          <a:r>
            <a:rPr lang="ar-SA" sz="1800" dirty="0" smtClean="0"/>
            <a:t> للمعاقين عقليا</a:t>
          </a:r>
          <a:endParaRPr lang="ar-SA" sz="1800" dirty="0"/>
        </a:p>
      </dgm:t>
    </dgm:pt>
    <dgm:pt modelId="{1FDB1DB1-88DB-4B3D-BAB0-94D3672DD039}" type="parTrans" cxnId="{9186B3F7-5296-4CAE-8790-8051D286E9FD}">
      <dgm:prSet/>
      <dgm:spPr/>
      <dgm:t>
        <a:bodyPr/>
        <a:lstStyle/>
        <a:p>
          <a:pPr rtl="1"/>
          <a:endParaRPr lang="ar-SA"/>
        </a:p>
      </dgm:t>
    </dgm:pt>
    <dgm:pt modelId="{965BFED1-663C-45D5-8F0E-15193B3C0DA4}" type="sibTrans" cxnId="{9186B3F7-5296-4CAE-8790-8051D286E9FD}">
      <dgm:prSet/>
      <dgm:spPr/>
      <dgm:t>
        <a:bodyPr/>
        <a:lstStyle/>
        <a:p>
          <a:pPr rtl="1"/>
          <a:endParaRPr lang="ar-SA"/>
        </a:p>
      </dgm:t>
    </dgm:pt>
    <dgm:pt modelId="{4EAD36A3-915B-42E8-8C9E-12D868F1BAC1}">
      <dgm:prSet phldrT="[نص]"/>
      <dgm:spPr/>
      <dgm:t>
        <a:bodyPr/>
        <a:lstStyle/>
        <a:p>
          <a:pPr rtl="1"/>
          <a:r>
            <a:rPr lang="ar-SA" dirty="0" smtClean="0"/>
            <a:t>قياس مستوى </a:t>
          </a:r>
          <a:r>
            <a:rPr lang="ar-SA" dirty="0" err="1" smtClean="0"/>
            <a:t>الاداء</a:t>
          </a:r>
          <a:r>
            <a:rPr lang="ar-SA" dirty="0" smtClean="0"/>
            <a:t> الحالي </a:t>
          </a:r>
          <a:endParaRPr lang="ar-SA" dirty="0"/>
        </a:p>
      </dgm:t>
    </dgm:pt>
    <dgm:pt modelId="{7B528DC5-AF22-4075-9EDC-10289716F6E0}" type="parTrans" cxnId="{F4B3795A-28B7-4EAA-8264-7FC0AFED85DB}">
      <dgm:prSet/>
      <dgm:spPr/>
      <dgm:t>
        <a:bodyPr/>
        <a:lstStyle/>
        <a:p>
          <a:pPr rtl="1"/>
          <a:endParaRPr lang="ar-SA"/>
        </a:p>
      </dgm:t>
    </dgm:pt>
    <dgm:pt modelId="{B06D0E49-42FB-469D-8544-70FB3D771B30}" type="sibTrans" cxnId="{F4B3795A-28B7-4EAA-8264-7FC0AFED85DB}">
      <dgm:prSet/>
      <dgm:spPr/>
      <dgm:t>
        <a:bodyPr/>
        <a:lstStyle/>
        <a:p>
          <a:pPr rtl="1"/>
          <a:endParaRPr lang="ar-SA"/>
        </a:p>
      </dgm:t>
    </dgm:pt>
    <dgm:pt modelId="{28B17042-3F58-4102-BD91-FF2B94D3DFE7}" type="pres">
      <dgm:prSet presAssocID="{16CF4E39-F225-4F56-BC6A-581D0FF96C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E49361A-5B71-49DD-A614-19C2C9C45369}" type="pres">
      <dgm:prSet presAssocID="{B2F57A8C-08E3-4BC2-820D-E26943AC8AA7}" presName="node" presStyleLbl="node1" presStyleIdx="0" presStyleCnt="5" custScaleY="252928" custLinFactNeighborX="7790" custLinFactNeighborY="1102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2000CB2-E8C5-4AFF-B6D5-0B8D9C3B39F2}" type="pres">
      <dgm:prSet presAssocID="{0E762442-2CA8-4941-B8FD-2AE377FC3538}" presName="sibTrans" presStyleLbl="sibTrans2D1" presStyleIdx="0" presStyleCnt="4" custAng="10800000" custScaleX="210516" custScaleY="277960"/>
      <dgm:spPr/>
      <dgm:t>
        <a:bodyPr/>
        <a:lstStyle/>
        <a:p>
          <a:pPr rtl="1"/>
          <a:endParaRPr lang="ar-SA"/>
        </a:p>
      </dgm:t>
    </dgm:pt>
    <dgm:pt modelId="{61456962-D872-40F9-8A54-24BBAF41B4F0}" type="pres">
      <dgm:prSet presAssocID="{0E762442-2CA8-4941-B8FD-2AE377FC3538}" presName="connectorText" presStyleLbl="sibTrans2D1" presStyleIdx="0" presStyleCnt="4"/>
      <dgm:spPr/>
      <dgm:t>
        <a:bodyPr/>
        <a:lstStyle/>
        <a:p>
          <a:pPr rtl="1"/>
          <a:endParaRPr lang="ar-SA"/>
        </a:p>
      </dgm:t>
    </dgm:pt>
    <dgm:pt modelId="{A376B9ED-9A3B-4EB7-B568-F3A33DD81D3B}" type="pres">
      <dgm:prSet presAssocID="{E27202A6-D6F4-4374-BA8E-9C465F063D06}" presName="node" presStyleLbl="node1" presStyleIdx="1" presStyleCnt="5" custScaleY="240830" custLinFactNeighborX="1879" custLinFactNeighborY="49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A948AAE-7FE1-43DE-8ED0-08189F2F5ACA}" type="pres">
      <dgm:prSet presAssocID="{31B0CD58-0966-42E3-8774-D44B66395643}" presName="sibTrans" presStyleLbl="sibTrans2D1" presStyleIdx="1" presStyleCnt="4" custAng="10600715" custScaleX="199877" custScaleY="269627"/>
      <dgm:spPr/>
      <dgm:t>
        <a:bodyPr/>
        <a:lstStyle/>
        <a:p>
          <a:pPr rtl="1"/>
          <a:endParaRPr lang="ar-SA"/>
        </a:p>
      </dgm:t>
    </dgm:pt>
    <dgm:pt modelId="{84391A34-46C1-40EB-AE2A-865429187C46}" type="pres">
      <dgm:prSet presAssocID="{31B0CD58-0966-42E3-8774-D44B66395643}" presName="connectorText" presStyleLbl="sibTrans2D1" presStyleIdx="1" presStyleCnt="4"/>
      <dgm:spPr/>
      <dgm:t>
        <a:bodyPr/>
        <a:lstStyle/>
        <a:p>
          <a:pPr rtl="1"/>
          <a:endParaRPr lang="ar-SA"/>
        </a:p>
      </dgm:t>
    </dgm:pt>
    <dgm:pt modelId="{20235D3F-F735-47F4-9A5C-8B480E38240C}" type="pres">
      <dgm:prSet presAssocID="{1C3E1A6C-5ACC-4E16-AF12-756E2B5EE8D2}" presName="node" presStyleLbl="node1" presStyleIdx="2" presStyleCnt="5" custScaleY="240830" custLinFactNeighborX="10304" custLinFactNeighborY="49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31E3317-1E7E-45B7-AA37-3639FBC1B925}" type="pres">
      <dgm:prSet presAssocID="{B363BA1E-C801-4C6B-BEFF-6DA47E8441ED}" presName="sibTrans" presStyleLbl="sibTrans2D1" presStyleIdx="2" presStyleCnt="4" custAng="10873732" custScaleX="200169" custScaleY="246812"/>
      <dgm:spPr/>
      <dgm:t>
        <a:bodyPr/>
        <a:lstStyle/>
        <a:p>
          <a:pPr rtl="1"/>
          <a:endParaRPr lang="ar-SA"/>
        </a:p>
      </dgm:t>
    </dgm:pt>
    <dgm:pt modelId="{D0D50675-17C0-47B0-92F8-CED533BA643D}" type="pres">
      <dgm:prSet presAssocID="{B363BA1E-C801-4C6B-BEFF-6DA47E8441ED}" presName="connectorText" presStyleLbl="sibTrans2D1" presStyleIdx="2" presStyleCnt="4"/>
      <dgm:spPr/>
      <dgm:t>
        <a:bodyPr/>
        <a:lstStyle/>
        <a:p>
          <a:pPr rtl="1"/>
          <a:endParaRPr lang="ar-SA"/>
        </a:p>
      </dgm:t>
    </dgm:pt>
    <dgm:pt modelId="{EC3EEA01-2701-4C3F-8060-2314306322E2}" type="pres">
      <dgm:prSet presAssocID="{4EAD36A3-915B-42E8-8C9E-12D868F1BAC1}" presName="node" presStyleLbl="node1" presStyleIdx="3" presStyleCnt="5" custScaleY="23087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2878B34-8023-4E28-A0BE-C07AEC4AEF46}" type="pres">
      <dgm:prSet presAssocID="{B06D0E49-42FB-469D-8544-70FB3D771B30}" presName="sibTrans" presStyleLbl="sibTrans2D1" presStyleIdx="3" presStyleCnt="4" custAng="10800000" custScaleX="255529" custScaleY="188588"/>
      <dgm:spPr/>
      <dgm:t>
        <a:bodyPr/>
        <a:lstStyle/>
        <a:p>
          <a:pPr rtl="1"/>
          <a:endParaRPr lang="ar-SA"/>
        </a:p>
      </dgm:t>
    </dgm:pt>
    <dgm:pt modelId="{E4B15909-8CCA-42AB-A9E9-072D69EE0D7F}" type="pres">
      <dgm:prSet presAssocID="{B06D0E49-42FB-469D-8544-70FB3D771B30}" presName="connectorText" presStyleLbl="sibTrans2D1" presStyleIdx="3" presStyleCnt="4"/>
      <dgm:spPr/>
      <dgm:t>
        <a:bodyPr/>
        <a:lstStyle/>
        <a:p>
          <a:pPr rtl="1"/>
          <a:endParaRPr lang="ar-SA"/>
        </a:p>
      </dgm:t>
    </dgm:pt>
    <dgm:pt modelId="{F28EB012-3CDF-47EE-911D-59139EE7BEF6}" type="pres">
      <dgm:prSet presAssocID="{690BB0ED-60D9-4176-9110-63C75B2A2894}" presName="node" presStyleLbl="node1" presStyleIdx="4" presStyleCnt="5" custScaleY="2499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4408282-476D-4E72-AC9B-9398DACACFF2}" type="presOf" srcId="{B363BA1E-C801-4C6B-BEFF-6DA47E8441ED}" destId="{A31E3317-1E7E-45B7-AA37-3639FBC1B925}" srcOrd="0" destOrd="0" presId="urn:microsoft.com/office/officeart/2005/8/layout/process1"/>
    <dgm:cxn modelId="{9186B3F7-5296-4CAE-8790-8051D286E9FD}" srcId="{16CF4E39-F225-4F56-BC6A-581D0FF96C4C}" destId="{690BB0ED-60D9-4176-9110-63C75B2A2894}" srcOrd="4" destOrd="0" parTransId="{1FDB1DB1-88DB-4B3D-BAB0-94D3672DD039}" sibTransId="{965BFED1-663C-45D5-8F0E-15193B3C0DA4}"/>
    <dgm:cxn modelId="{9A4EE081-9C7D-4A45-BEB2-5AF2F6C1824A}" type="presOf" srcId="{31B0CD58-0966-42E3-8774-D44B66395643}" destId="{84391A34-46C1-40EB-AE2A-865429187C46}" srcOrd="1" destOrd="0" presId="urn:microsoft.com/office/officeart/2005/8/layout/process1"/>
    <dgm:cxn modelId="{FDA23E82-5334-43B3-8D11-49EDB722B4C5}" type="presOf" srcId="{31B0CD58-0966-42E3-8774-D44B66395643}" destId="{DA948AAE-7FE1-43DE-8ED0-08189F2F5ACA}" srcOrd="0" destOrd="0" presId="urn:microsoft.com/office/officeart/2005/8/layout/process1"/>
    <dgm:cxn modelId="{5F44B00C-D911-40FD-803E-E8C12A123D62}" srcId="{16CF4E39-F225-4F56-BC6A-581D0FF96C4C}" destId="{B2F57A8C-08E3-4BC2-820D-E26943AC8AA7}" srcOrd="0" destOrd="0" parTransId="{D431BF59-98E3-4623-904B-1CCCED51B9BF}" sibTransId="{0E762442-2CA8-4941-B8FD-2AE377FC3538}"/>
    <dgm:cxn modelId="{2F240D9E-6BED-478C-86FB-F8EDE4F5E09D}" type="presOf" srcId="{B06D0E49-42FB-469D-8544-70FB3D771B30}" destId="{E4B15909-8CCA-42AB-A9E9-072D69EE0D7F}" srcOrd="1" destOrd="0" presId="urn:microsoft.com/office/officeart/2005/8/layout/process1"/>
    <dgm:cxn modelId="{7940ED2B-D617-4428-A7C9-816959E0801D}" type="presOf" srcId="{1C3E1A6C-5ACC-4E16-AF12-756E2B5EE8D2}" destId="{20235D3F-F735-47F4-9A5C-8B480E38240C}" srcOrd="0" destOrd="0" presId="urn:microsoft.com/office/officeart/2005/8/layout/process1"/>
    <dgm:cxn modelId="{9190D13A-B51F-4207-BF80-84EFAF0BB2DF}" type="presOf" srcId="{16CF4E39-F225-4F56-BC6A-581D0FF96C4C}" destId="{28B17042-3F58-4102-BD91-FF2B94D3DFE7}" srcOrd="0" destOrd="0" presId="urn:microsoft.com/office/officeart/2005/8/layout/process1"/>
    <dgm:cxn modelId="{F2B8F7ED-A01D-4DF4-8B1B-444639760022}" srcId="{16CF4E39-F225-4F56-BC6A-581D0FF96C4C}" destId="{E27202A6-D6F4-4374-BA8E-9C465F063D06}" srcOrd="1" destOrd="0" parTransId="{B59BCC9C-C012-44E8-9145-3D417E930D66}" sibTransId="{31B0CD58-0966-42E3-8774-D44B66395643}"/>
    <dgm:cxn modelId="{D1FBA58A-E282-44B0-BEA4-2CA147BDAE7A}" type="presOf" srcId="{B363BA1E-C801-4C6B-BEFF-6DA47E8441ED}" destId="{D0D50675-17C0-47B0-92F8-CED533BA643D}" srcOrd="1" destOrd="0" presId="urn:microsoft.com/office/officeart/2005/8/layout/process1"/>
    <dgm:cxn modelId="{F4B3795A-28B7-4EAA-8264-7FC0AFED85DB}" srcId="{16CF4E39-F225-4F56-BC6A-581D0FF96C4C}" destId="{4EAD36A3-915B-42E8-8C9E-12D868F1BAC1}" srcOrd="3" destOrd="0" parTransId="{7B528DC5-AF22-4075-9EDC-10289716F6E0}" sibTransId="{B06D0E49-42FB-469D-8544-70FB3D771B30}"/>
    <dgm:cxn modelId="{6F266030-5757-42E5-8019-EC643F79F943}" type="presOf" srcId="{690BB0ED-60D9-4176-9110-63C75B2A2894}" destId="{F28EB012-3CDF-47EE-911D-59139EE7BEF6}" srcOrd="0" destOrd="0" presId="urn:microsoft.com/office/officeart/2005/8/layout/process1"/>
    <dgm:cxn modelId="{D330E017-D5E7-4F48-8BF5-7FDD30A81E1F}" type="presOf" srcId="{B2F57A8C-08E3-4BC2-820D-E26943AC8AA7}" destId="{5E49361A-5B71-49DD-A614-19C2C9C45369}" srcOrd="0" destOrd="0" presId="urn:microsoft.com/office/officeart/2005/8/layout/process1"/>
    <dgm:cxn modelId="{7BB182D8-C7A8-4F2C-89BD-C68414B9F5ED}" type="presOf" srcId="{0E762442-2CA8-4941-B8FD-2AE377FC3538}" destId="{61456962-D872-40F9-8A54-24BBAF41B4F0}" srcOrd="1" destOrd="0" presId="urn:microsoft.com/office/officeart/2005/8/layout/process1"/>
    <dgm:cxn modelId="{15FBE750-5B9F-4787-9A16-4B58B28BC42E}" type="presOf" srcId="{E27202A6-D6F4-4374-BA8E-9C465F063D06}" destId="{A376B9ED-9A3B-4EB7-B568-F3A33DD81D3B}" srcOrd="0" destOrd="0" presId="urn:microsoft.com/office/officeart/2005/8/layout/process1"/>
    <dgm:cxn modelId="{B03825B6-7053-4BAB-B2A9-FEEACA2FB8E5}" srcId="{16CF4E39-F225-4F56-BC6A-581D0FF96C4C}" destId="{1C3E1A6C-5ACC-4E16-AF12-756E2B5EE8D2}" srcOrd="2" destOrd="0" parTransId="{ECB74D72-A7B0-4DBE-A629-DE55068B449B}" sibTransId="{B363BA1E-C801-4C6B-BEFF-6DA47E8441ED}"/>
    <dgm:cxn modelId="{04EEF808-5400-4991-A3C5-2C9B43B70763}" type="presOf" srcId="{4EAD36A3-915B-42E8-8C9E-12D868F1BAC1}" destId="{EC3EEA01-2701-4C3F-8060-2314306322E2}" srcOrd="0" destOrd="0" presId="urn:microsoft.com/office/officeart/2005/8/layout/process1"/>
    <dgm:cxn modelId="{E64D5757-D666-4B11-8261-5A7BB0B71F63}" type="presOf" srcId="{B06D0E49-42FB-469D-8544-70FB3D771B30}" destId="{82878B34-8023-4E28-A0BE-C07AEC4AEF46}" srcOrd="0" destOrd="0" presId="urn:microsoft.com/office/officeart/2005/8/layout/process1"/>
    <dgm:cxn modelId="{184F6252-C997-48F2-BE3B-5E9B0863E517}" type="presOf" srcId="{0E762442-2CA8-4941-B8FD-2AE377FC3538}" destId="{E2000CB2-E8C5-4AFF-B6D5-0B8D9C3B39F2}" srcOrd="0" destOrd="0" presId="urn:microsoft.com/office/officeart/2005/8/layout/process1"/>
    <dgm:cxn modelId="{441F41F9-E03A-46DC-8958-323FA9B5923E}" type="presParOf" srcId="{28B17042-3F58-4102-BD91-FF2B94D3DFE7}" destId="{5E49361A-5B71-49DD-A614-19C2C9C45369}" srcOrd="0" destOrd="0" presId="urn:microsoft.com/office/officeart/2005/8/layout/process1"/>
    <dgm:cxn modelId="{466771A5-52BB-4C4A-A305-5A0B1C8C3D0D}" type="presParOf" srcId="{28B17042-3F58-4102-BD91-FF2B94D3DFE7}" destId="{E2000CB2-E8C5-4AFF-B6D5-0B8D9C3B39F2}" srcOrd="1" destOrd="0" presId="urn:microsoft.com/office/officeart/2005/8/layout/process1"/>
    <dgm:cxn modelId="{164403A3-BC17-445A-A750-1A59647D42EA}" type="presParOf" srcId="{E2000CB2-E8C5-4AFF-B6D5-0B8D9C3B39F2}" destId="{61456962-D872-40F9-8A54-24BBAF41B4F0}" srcOrd="0" destOrd="0" presId="urn:microsoft.com/office/officeart/2005/8/layout/process1"/>
    <dgm:cxn modelId="{F694585D-2E9F-47C5-888B-E9288B8DFDC9}" type="presParOf" srcId="{28B17042-3F58-4102-BD91-FF2B94D3DFE7}" destId="{A376B9ED-9A3B-4EB7-B568-F3A33DD81D3B}" srcOrd="2" destOrd="0" presId="urn:microsoft.com/office/officeart/2005/8/layout/process1"/>
    <dgm:cxn modelId="{8668AF3B-067C-4450-A761-C01EED3383A6}" type="presParOf" srcId="{28B17042-3F58-4102-BD91-FF2B94D3DFE7}" destId="{DA948AAE-7FE1-43DE-8ED0-08189F2F5ACA}" srcOrd="3" destOrd="0" presId="urn:microsoft.com/office/officeart/2005/8/layout/process1"/>
    <dgm:cxn modelId="{FB92BBD5-88CC-4FAC-AF9D-C612BE7376F9}" type="presParOf" srcId="{DA948AAE-7FE1-43DE-8ED0-08189F2F5ACA}" destId="{84391A34-46C1-40EB-AE2A-865429187C46}" srcOrd="0" destOrd="0" presId="urn:microsoft.com/office/officeart/2005/8/layout/process1"/>
    <dgm:cxn modelId="{BF44099D-7C3C-4D7A-8E89-5BD6D365060E}" type="presParOf" srcId="{28B17042-3F58-4102-BD91-FF2B94D3DFE7}" destId="{20235D3F-F735-47F4-9A5C-8B480E38240C}" srcOrd="4" destOrd="0" presId="urn:microsoft.com/office/officeart/2005/8/layout/process1"/>
    <dgm:cxn modelId="{1BF266C6-C4AD-4AFE-B3F2-3B3902621EE8}" type="presParOf" srcId="{28B17042-3F58-4102-BD91-FF2B94D3DFE7}" destId="{A31E3317-1E7E-45B7-AA37-3639FBC1B925}" srcOrd="5" destOrd="0" presId="urn:microsoft.com/office/officeart/2005/8/layout/process1"/>
    <dgm:cxn modelId="{8199D20C-F4E5-4E71-941D-96391A941C9F}" type="presParOf" srcId="{A31E3317-1E7E-45B7-AA37-3639FBC1B925}" destId="{D0D50675-17C0-47B0-92F8-CED533BA643D}" srcOrd="0" destOrd="0" presId="urn:microsoft.com/office/officeart/2005/8/layout/process1"/>
    <dgm:cxn modelId="{EA31C66D-8292-467D-B795-78356CC1DB9C}" type="presParOf" srcId="{28B17042-3F58-4102-BD91-FF2B94D3DFE7}" destId="{EC3EEA01-2701-4C3F-8060-2314306322E2}" srcOrd="6" destOrd="0" presId="urn:microsoft.com/office/officeart/2005/8/layout/process1"/>
    <dgm:cxn modelId="{A75CFBB5-12DF-4967-94DD-382A89B042D3}" type="presParOf" srcId="{28B17042-3F58-4102-BD91-FF2B94D3DFE7}" destId="{82878B34-8023-4E28-A0BE-C07AEC4AEF46}" srcOrd="7" destOrd="0" presId="urn:microsoft.com/office/officeart/2005/8/layout/process1"/>
    <dgm:cxn modelId="{69BF55A3-BF72-4A9E-95E5-2C23A52D9E19}" type="presParOf" srcId="{82878B34-8023-4E28-A0BE-C07AEC4AEF46}" destId="{E4B15909-8CCA-42AB-A9E9-072D69EE0D7F}" srcOrd="0" destOrd="0" presId="urn:microsoft.com/office/officeart/2005/8/layout/process1"/>
    <dgm:cxn modelId="{D44B14C2-C75E-4F64-B8DC-FF567DE9BDC8}" type="presParOf" srcId="{28B17042-3F58-4102-BD91-FF2B94D3DFE7}" destId="{F28EB012-3CDF-47EE-911D-59139EE7BEF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49361A-5B71-49DD-A614-19C2C9C45369}">
      <dsp:nvSpPr>
        <dsp:cNvPr id="0" name=""/>
        <dsp:cNvSpPr/>
      </dsp:nvSpPr>
      <dsp:spPr>
        <a:xfrm>
          <a:off x="20464" y="1061222"/>
          <a:ext cx="1135155" cy="2933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/>
            <a:t>تقويم </a:t>
          </a:r>
          <a:r>
            <a:rPr lang="ar-SA" sz="1900" kern="1200" dirty="0" err="1" smtClean="0"/>
            <a:t>الاداء</a:t>
          </a:r>
          <a:r>
            <a:rPr lang="ar-SA" sz="1900" kern="1200" dirty="0" smtClean="0"/>
            <a:t> النهائي</a:t>
          </a:r>
          <a:endParaRPr lang="ar-SA" sz="1900" kern="1200" dirty="0"/>
        </a:p>
      </dsp:txBody>
      <dsp:txXfrm>
        <a:off x="20464" y="1061222"/>
        <a:ext cx="1135155" cy="2933932"/>
      </dsp:txXfrm>
    </dsp:sp>
    <dsp:sp modelId="{E2000CB2-E8C5-4AFF-B6D5-0B8D9C3B39F2}">
      <dsp:nvSpPr>
        <dsp:cNvPr id="0" name=""/>
        <dsp:cNvSpPr/>
      </dsp:nvSpPr>
      <dsp:spPr>
        <a:xfrm rot="10647110">
          <a:off x="1136448" y="2101555"/>
          <a:ext cx="493116" cy="7825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0647110">
        <a:off x="1136448" y="2101555"/>
        <a:ext cx="493116" cy="782509"/>
      </dsp:txXfrm>
    </dsp:sp>
    <dsp:sp modelId="{A376B9ED-9A3B-4EB7-B568-F3A33DD81D3B}">
      <dsp:nvSpPr>
        <dsp:cNvPr id="0" name=""/>
        <dsp:cNvSpPr/>
      </dsp:nvSpPr>
      <dsp:spPr>
        <a:xfrm>
          <a:off x="1597148" y="1061222"/>
          <a:ext cx="1135155" cy="2793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err="1" smtClean="0"/>
            <a:t>اعداد</a:t>
          </a:r>
          <a:r>
            <a:rPr lang="ar-SA" sz="1900" kern="1200" dirty="0" smtClean="0"/>
            <a:t> الخطة التعليمية الفردية </a:t>
          </a:r>
          <a:endParaRPr lang="ar-SA" sz="1900" kern="1200" dirty="0"/>
        </a:p>
      </dsp:txBody>
      <dsp:txXfrm>
        <a:off x="1597148" y="1061222"/>
        <a:ext cx="1135155" cy="2793596"/>
      </dsp:txXfrm>
    </dsp:sp>
    <dsp:sp modelId="{DA948AAE-7FE1-43DE-8ED0-08189F2F5ACA}">
      <dsp:nvSpPr>
        <dsp:cNvPr id="0" name=""/>
        <dsp:cNvSpPr/>
      </dsp:nvSpPr>
      <dsp:spPr>
        <a:xfrm rot="10600715">
          <a:off x="2725360" y="2078495"/>
          <a:ext cx="501248" cy="7590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0600715">
        <a:off x="2725360" y="2078495"/>
        <a:ext cx="501248" cy="759050"/>
      </dsp:txXfrm>
    </dsp:sp>
    <dsp:sp modelId="{20235D3F-F735-47F4-9A5C-8B480E38240C}">
      <dsp:nvSpPr>
        <dsp:cNvPr id="0" name=""/>
        <dsp:cNvSpPr/>
      </dsp:nvSpPr>
      <dsp:spPr>
        <a:xfrm>
          <a:off x="3205470" y="1061222"/>
          <a:ext cx="1135155" cy="2793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err="1" smtClean="0"/>
            <a:t>اعداد</a:t>
          </a:r>
          <a:r>
            <a:rPr lang="ar-SA" sz="1900" kern="1200" dirty="0" smtClean="0"/>
            <a:t> الخطة التربوية الفردية </a:t>
          </a:r>
          <a:endParaRPr lang="ar-SA" sz="1900" kern="1200" dirty="0"/>
        </a:p>
      </dsp:txBody>
      <dsp:txXfrm>
        <a:off x="3205470" y="1061222"/>
        <a:ext cx="1135155" cy="2793596"/>
      </dsp:txXfrm>
    </dsp:sp>
    <dsp:sp modelId="{A31E3317-1E7E-45B7-AA37-3639FBC1B925}">
      <dsp:nvSpPr>
        <dsp:cNvPr id="0" name=""/>
        <dsp:cNvSpPr/>
      </dsp:nvSpPr>
      <dsp:spPr>
        <a:xfrm rot="10747065">
          <a:off x="4333817" y="2081511"/>
          <a:ext cx="457226" cy="6948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0747065">
        <a:off x="4333817" y="2081511"/>
        <a:ext cx="457226" cy="694821"/>
      </dsp:txXfrm>
    </dsp:sp>
    <dsp:sp modelId="{EC3EEA01-2701-4C3F-8060-2314306322E2}">
      <dsp:nvSpPr>
        <dsp:cNvPr id="0" name=""/>
        <dsp:cNvSpPr/>
      </dsp:nvSpPr>
      <dsp:spPr>
        <a:xfrm>
          <a:off x="4771314" y="1061222"/>
          <a:ext cx="1135155" cy="26781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/>
            <a:t>قياس مستوى </a:t>
          </a:r>
          <a:r>
            <a:rPr lang="ar-SA" sz="1900" kern="1200" dirty="0" err="1" smtClean="0"/>
            <a:t>الاداء</a:t>
          </a:r>
          <a:r>
            <a:rPr lang="ar-SA" sz="1900" kern="1200" dirty="0" smtClean="0"/>
            <a:t> الحالي </a:t>
          </a:r>
          <a:endParaRPr lang="ar-SA" sz="1900" kern="1200" dirty="0"/>
        </a:p>
      </dsp:txBody>
      <dsp:txXfrm>
        <a:off x="4771314" y="1061222"/>
        <a:ext cx="1135155" cy="2678154"/>
      </dsp:txXfrm>
    </dsp:sp>
    <dsp:sp modelId="{82878B34-8023-4E28-A0BE-C07AEC4AEF46}">
      <dsp:nvSpPr>
        <dsp:cNvPr id="0" name=""/>
        <dsp:cNvSpPr/>
      </dsp:nvSpPr>
      <dsp:spPr>
        <a:xfrm rot="10800000">
          <a:off x="5832843" y="2134844"/>
          <a:ext cx="614938" cy="530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0800000">
        <a:off x="5832843" y="2134844"/>
        <a:ext cx="614938" cy="530910"/>
      </dsp:txXfrm>
    </dsp:sp>
    <dsp:sp modelId="{F28EB012-3CDF-47EE-911D-59139EE7BEF6}">
      <dsp:nvSpPr>
        <dsp:cNvPr id="0" name=""/>
        <dsp:cNvSpPr/>
      </dsp:nvSpPr>
      <dsp:spPr>
        <a:xfrm>
          <a:off x="6360532" y="950350"/>
          <a:ext cx="1135155" cy="28998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السلوك </a:t>
          </a:r>
          <a:r>
            <a:rPr lang="ar-SA" sz="1800" kern="1200" dirty="0" err="1" smtClean="0"/>
            <a:t>المدخلي</a:t>
          </a:r>
          <a:r>
            <a:rPr lang="ar-SA" sz="1800" kern="1200" dirty="0" smtClean="0"/>
            <a:t> للمعاقين عقليا</a:t>
          </a:r>
          <a:endParaRPr lang="ar-SA" sz="1800" kern="1200" dirty="0"/>
        </a:p>
      </dsp:txBody>
      <dsp:txXfrm>
        <a:off x="6360532" y="950350"/>
        <a:ext cx="1135155" cy="2899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16E6B57-6A63-4692-B44C-1972F140004B}" type="datetimeFigureOut">
              <a:rPr lang="ar-SA" smtClean="0"/>
              <a:pPr/>
              <a:t>04/03/1435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1398B41-9A6A-4EEF-9930-5192349046F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772400" cy="1470025"/>
          </a:xfrm>
        </p:spPr>
        <p:txBody>
          <a:bodyPr/>
          <a:lstStyle/>
          <a:p>
            <a:pPr algn="ctr"/>
            <a:r>
              <a:rPr lang="ar-SA" dirty="0" smtClean="0"/>
              <a:t>محتوى منهاج الأطفال المعاقين عقليا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857364"/>
            <a:ext cx="8643998" cy="3781436"/>
          </a:xfrm>
        </p:spPr>
        <p:txBody>
          <a:bodyPr/>
          <a:lstStyle/>
          <a:p>
            <a:pPr algn="ctr">
              <a:tabLst>
                <a:tab pos="623888" algn="l"/>
              </a:tabLst>
            </a:pPr>
            <a:endParaRPr lang="ar-SA" dirty="0" smtClean="0">
              <a:solidFill>
                <a:schemeClr val="tx1"/>
              </a:solidFill>
            </a:endParaRPr>
          </a:p>
          <a:p>
            <a:pPr algn="ctr">
              <a:tabLst>
                <a:tab pos="623888" algn="l"/>
              </a:tabLst>
            </a:pPr>
            <a:endParaRPr lang="ar-SA" dirty="0" smtClean="0">
              <a:solidFill>
                <a:schemeClr val="tx1"/>
              </a:solidFill>
            </a:endParaRPr>
          </a:p>
          <a:p>
            <a:pPr algn="ctr">
              <a:tabLst>
                <a:tab pos="623888" algn="l"/>
              </a:tabLst>
            </a:pPr>
            <a:r>
              <a:rPr lang="ar-SA" dirty="0" smtClean="0">
                <a:solidFill>
                  <a:schemeClr val="tx1"/>
                </a:solidFill>
              </a:rPr>
              <a:t>يتضمن محتوى منهاج المعاقين عقليا عددا من الإبعاد </a:t>
            </a:r>
            <a:r>
              <a:rPr lang="ar-SA" dirty="0" err="1" smtClean="0">
                <a:solidFill>
                  <a:schemeClr val="tx1"/>
                </a:solidFill>
              </a:rPr>
              <a:t>او</a:t>
            </a:r>
            <a:r>
              <a:rPr lang="ar-SA" dirty="0" smtClean="0">
                <a:solidFill>
                  <a:schemeClr val="tx1"/>
                </a:solidFill>
              </a:rPr>
              <a:t> المهارات </a:t>
            </a:r>
            <a:r>
              <a:rPr lang="ar-SA" dirty="0" err="1" smtClean="0">
                <a:solidFill>
                  <a:schemeClr val="tx1"/>
                </a:solidFill>
              </a:rPr>
              <a:t>و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dirty="0" err="1" smtClean="0">
                <a:solidFill>
                  <a:schemeClr val="tx1"/>
                </a:solidFill>
              </a:rPr>
              <a:t>المتمثله</a:t>
            </a:r>
            <a:r>
              <a:rPr lang="ar-SA" dirty="0" smtClean="0">
                <a:solidFill>
                  <a:schemeClr val="tx1"/>
                </a:solidFill>
              </a:rPr>
              <a:t> في </a:t>
            </a:r>
            <a:r>
              <a:rPr lang="ar-SA" dirty="0" err="1" smtClean="0">
                <a:solidFill>
                  <a:schemeClr val="tx1"/>
                </a:solidFill>
              </a:rPr>
              <a:t>الماده</a:t>
            </a:r>
            <a:r>
              <a:rPr lang="ar-SA" dirty="0" smtClean="0">
                <a:solidFill>
                  <a:schemeClr val="tx1"/>
                </a:solidFill>
              </a:rPr>
              <a:t> التعليمية</a:t>
            </a:r>
          </a:p>
          <a:p>
            <a:endParaRPr lang="ar-SA" dirty="0" smtClean="0">
              <a:solidFill>
                <a:schemeClr val="tx1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المهارات التي يجب </a:t>
            </a:r>
            <a:r>
              <a:rPr lang="ar-SA" dirty="0" err="1" smtClean="0"/>
              <a:t>ان</a:t>
            </a:r>
            <a:r>
              <a:rPr lang="ar-SA" dirty="0" smtClean="0"/>
              <a:t> نعلمها للمعاقين عقليا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المهارات الاستقلالية ( مهارات </a:t>
            </a:r>
            <a:r>
              <a:rPr lang="ar-SA" dirty="0" err="1" smtClean="0"/>
              <a:t>الحياه</a:t>
            </a:r>
            <a:r>
              <a:rPr lang="ar-SA" dirty="0" smtClean="0"/>
              <a:t> اليومية </a:t>
            </a:r>
            <a:r>
              <a:rPr lang="ar-SA" dirty="0" err="1" smtClean="0"/>
              <a:t>و</a:t>
            </a:r>
            <a:r>
              <a:rPr lang="ar-SA" dirty="0" smtClean="0"/>
              <a:t> المهارات </a:t>
            </a:r>
            <a:r>
              <a:rPr lang="ar-SA" dirty="0" err="1" smtClean="0"/>
              <a:t>الذاتيه</a:t>
            </a:r>
            <a:r>
              <a:rPr lang="ar-SA" dirty="0" smtClean="0"/>
              <a:t> )</a:t>
            </a:r>
          </a:p>
          <a:p>
            <a:r>
              <a:rPr lang="ar-SA" dirty="0" smtClean="0"/>
              <a:t>2- المهارات الحركية ( المهارات </a:t>
            </a:r>
            <a:r>
              <a:rPr lang="ar-SA" dirty="0" err="1" smtClean="0"/>
              <a:t>الحركيه</a:t>
            </a:r>
            <a:r>
              <a:rPr lang="ar-SA" dirty="0" smtClean="0"/>
              <a:t> العامة  </a:t>
            </a:r>
            <a:r>
              <a:rPr lang="ar-SA" dirty="0" err="1" smtClean="0"/>
              <a:t>و</a:t>
            </a:r>
            <a:r>
              <a:rPr lang="ar-SA" dirty="0" smtClean="0"/>
              <a:t> المهارات الحركية الدقيقة )</a:t>
            </a:r>
          </a:p>
          <a:p>
            <a:r>
              <a:rPr lang="ar-SA" dirty="0" smtClean="0"/>
              <a:t>3- المهارات اللغوية ( مهارات اللغة الاستقبالية </a:t>
            </a:r>
            <a:r>
              <a:rPr lang="ar-SA" dirty="0" err="1" smtClean="0"/>
              <a:t>و</a:t>
            </a:r>
            <a:r>
              <a:rPr lang="ar-SA" dirty="0" smtClean="0"/>
              <a:t> التعبيرية )</a:t>
            </a:r>
          </a:p>
          <a:p>
            <a:r>
              <a:rPr lang="ar-SA" dirty="0" smtClean="0"/>
              <a:t>4- المهارات الأكاديمية ( مهارات القراءة </a:t>
            </a:r>
            <a:r>
              <a:rPr lang="ar-SA" dirty="0" err="1" smtClean="0"/>
              <a:t>و</a:t>
            </a:r>
            <a:r>
              <a:rPr lang="ar-SA" dirty="0" smtClean="0"/>
              <a:t> الكتابة </a:t>
            </a:r>
            <a:r>
              <a:rPr lang="ar-SA" dirty="0" err="1" smtClean="0"/>
              <a:t>و</a:t>
            </a:r>
            <a:r>
              <a:rPr lang="ar-SA" dirty="0" smtClean="0"/>
              <a:t> الرياضيات </a:t>
            </a:r>
            <a:r>
              <a:rPr lang="ar-SA" dirty="0" err="1" smtClean="0"/>
              <a:t>و</a:t>
            </a:r>
            <a:r>
              <a:rPr lang="ar-SA" dirty="0" smtClean="0"/>
              <a:t> المفاهيم </a:t>
            </a:r>
            <a:r>
              <a:rPr lang="ar-SA" dirty="0" err="1" smtClean="0"/>
              <a:t>و</a:t>
            </a:r>
            <a:r>
              <a:rPr lang="ar-SA" dirty="0" smtClean="0"/>
              <a:t> المهنية </a:t>
            </a:r>
            <a:r>
              <a:rPr lang="ar-SA" dirty="0" err="1" smtClean="0"/>
              <a:t>و</a:t>
            </a:r>
            <a:r>
              <a:rPr lang="ar-SA" dirty="0" smtClean="0"/>
              <a:t> الاجتماعية </a:t>
            </a:r>
            <a:r>
              <a:rPr lang="ar-SA" dirty="0" err="1" smtClean="0"/>
              <a:t>و</a:t>
            </a:r>
            <a:r>
              <a:rPr lang="ar-SA" dirty="0" smtClean="0"/>
              <a:t> السلامة </a:t>
            </a:r>
            <a:r>
              <a:rPr lang="ar-SA" dirty="0" err="1" smtClean="0"/>
              <a:t>و</a:t>
            </a:r>
            <a:r>
              <a:rPr lang="ar-SA" dirty="0" smtClean="0"/>
              <a:t> الاقتصادية 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استراتيجيات بناء منهاج الأطفال المعاقين عقليا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تتطلب عملية بناء وتدريس منهاج </a:t>
            </a:r>
            <a:r>
              <a:rPr lang="ar-SA" dirty="0" err="1" smtClean="0"/>
              <a:t>المهاقين</a:t>
            </a:r>
            <a:r>
              <a:rPr lang="ar-SA" dirty="0" smtClean="0"/>
              <a:t> عقليا عددا من الاستراتيجيات يستحسن مراعاتها من قبل المعنيين ببناء منهاج للمعاقين عقليا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نموذج وهمان لعملية بناء منهاج المعوقين 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err="1" smtClean="0"/>
              <a:t>اولا</a:t>
            </a:r>
            <a:r>
              <a:rPr lang="ar-SA" dirty="0" smtClean="0"/>
              <a:t>: السلوك </a:t>
            </a:r>
            <a:r>
              <a:rPr lang="ar-SA" dirty="0" err="1" smtClean="0"/>
              <a:t>المدخلي</a:t>
            </a:r>
            <a:r>
              <a:rPr lang="ar-SA" dirty="0" smtClean="0"/>
              <a:t> للطفل المعاق عقليا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ان</a:t>
            </a:r>
            <a:r>
              <a:rPr lang="ar-SA" dirty="0" smtClean="0"/>
              <a:t> معرفه  خصائص المعاقين عقليا التعليمية تشكل السلوك </a:t>
            </a:r>
            <a:r>
              <a:rPr lang="ar-SA" dirty="0" err="1" smtClean="0"/>
              <a:t>المدخلي</a:t>
            </a:r>
            <a:r>
              <a:rPr lang="ar-SA" dirty="0" smtClean="0"/>
              <a:t> لبناء منهاج المعوقين عقليا ومن ثم </a:t>
            </a:r>
            <a:r>
              <a:rPr lang="ar-SA" dirty="0" err="1" smtClean="0"/>
              <a:t>اعداد</a:t>
            </a:r>
            <a:r>
              <a:rPr lang="ar-SA" dirty="0" smtClean="0"/>
              <a:t> طريقة التدريس المناسبة على ضوء الخطة التربوية الفردية .</a:t>
            </a:r>
          </a:p>
          <a:p>
            <a:pPr>
              <a:buNone/>
            </a:pPr>
            <a:r>
              <a:rPr lang="ar-SA" dirty="0" err="1" smtClean="0"/>
              <a:t>ان</a:t>
            </a:r>
            <a:r>
              <a:rPr lang="ar-SA" dirty="0" smtClean="0"/>
              <a:t> الفرق بين تعلم كل من </a:t>
            </a:r>
            <a:r>
              <a:rPr lang="ar-SA" dirty="0" err="1" smtClean="0"/>
              <a:t>الاطفال</a:t>
            </a:r>
            <a:r>
              <a:rPr lang="ar-SA" dirty="0" smtClean="0"/>
              <a:t> المعاقين عقليا </a:t>
            </a:r>
            <a:r>
              <a:rPr lang="ar-SA" dirty="0" err="1" smtClean="0"/>
              <a:t>و</a:t>
            </a:r>
            <a:r>
              <a:rPr lang="ar-SA" dirty="0" smtClean="0"/>
              <a:t> تعلم </a:t>
            </a:r>
            <a:r>
              <a:rPr lang="ar-SA" dirty="0" err="1" smtClean="0"/>
              <a:t>الاطفال</a:t>
            </a:r>
            <a:r>
              <a:rPr lang="ar-SA" dirty="0" smtClean="0"/>
              <a:t> العاديين هو فرق كمي وكيفي معا 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الانتباه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5"/>
          </a:xfrm>
        </p:spPr>
        <p:txBody>
          <a:bodyPr>
            <a:normAutofit/>
          </a:bodyPr>
          <a:lstStyle/>
          <a:p>
            <a:r>
              <a:rPr lang="ar-SA" dirty="0" smtClean="0"/>
              <a:t>من </a:t>
            </a:r>
            <a:r>
              <a:rPr lang="ar-SA" dirty="0" err="1" smtClean="0"/>
              <a:t>اكثر</a:t>
            </a:r>
            <a:r>
              <a:rPr lang="ar-SA" dirty="0" smtClean="0"/>
              <a:t> الخصائص التعليمية وضوحا لدى </a:t>
            </a:r>
            <a:r>
              <a:rPr lang="ar-SA" dirty="0" err="1" smtClean="0"/>
              <a:t>الطفال</a:t>
            </a:r>
            <a:r>
              <a:rPr lang="ar-SA" dirty="0" smtClean="0"/>
              <a:t> المعاقين عقليا وخاصة لدى فئة </a:t>
            </a:r>
            <a:r>
              <a:rPr lang="ar-SA" dirty="0" err="1" smtClean="0"/>
              <a:t>الاطفال</a:t>
            </a:r>
            <a:r>
              <a:rPr lang="ar-SA" dirty="0" smtClean="0"/>
              <a:t> شديد </a:t>
            </a:r>
            <a:r>
              <a:rPr lang="ar-SA" dirty="0" err="1" smtClean="0"/>
              <a:t>الاعاقة</a:t>
            </a:r>
            <a:r>
              <a:rPr lang="ar-SA" dirty="0" smtClean="0"/>
              <a:t> .</a:t>
            </a:r>
          </a:p>
          <a:p>
            <a:pPr algn="ctr">
              <a:buNone/>
            </a:pPr>
            <a:endParaRPr lang="ar-SA" sz="4400" dirty="0" smtClean="0"/>
          </a:p>
          <a:p>
            <a:pPr algn="ctr">
              <a:buNone/>
            </a:pP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نقل اثر التعلم </a:t>
            </a:r>
          </a:p>
          <a:p>
            <a:pPr>
              <a:buNone/>
            </a:pPr>
            <a:r>
              <a:rPr lang="ar-SA" dirty="0" smtClean="0"/>
              <a:t>من الخصائص المميزة لسلوك الطفل المعاق عقليا صعوبة نقل ما تعلمه من موقف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اخر</a:t>
            </a:r>
            <a:r>
              <a:rPr lang="ar-SA" dirty="0" smtClean="0"/>
              <a:t> 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التذكر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من </a:t>
            </a:r>
            <a:r>
              <a:rPr lang="ar-SA" dirty="0" err="1" smtClean="0"/>
              <a:t>اكثر</a:t>
            </a:r>
            <a:r>
              <a:rPr lang="ar-SA" dirty="0" smtClean="0"/>
              <a:t> المشكلات التعليمية حدة لدى </a:t>
            </a:r>
            <a:r>
              <a:rPr lang="ar-SA" dirty="0" err="1" smtClean="0"/>
              <a:t>الاطفال</a:t>
            </a:r>
            <a:r>
              <a:rPr lang="ar-SA" dirty="0" smtClean="0"/>
              <a:t> المعاقين عقليا </a:t>
            </a:r>
          </a:p>
          <a:p>
            <a:endParaRPr lang="ar-SA" dirty="0" smtClean="0"/>
          </a:p>
          <a:p>
            <a:pPr algn="ctr">
              <a:buNone/>
            </a:pPr>
            <a:r>
              <a:rPr lang="ar-SA" dirty="0" smtClean="0"/>
              <a:t>الخصائص اللغوية </a:t>
            </a:r>
          </a:p>
          <a:p>
            <a:pPr>
              <a:buNone/>
            </a:pPr>
            <a:r>
              <a:rPr lang="ar-SA" dirty="0" smtClean="0"/>
              <a:t>تعتبر الخصائص اللغوية </a:t>
            </a:r>
            <a:r>
              <a:rPr lang="ar-SA" dirty="0" err="1" smtClean="0"/>
              <a:t>و</a:t>
            </a:r>
            <a:r>
              <a:rPr lang="ar-SA" dirty="0" smtClean="0"/>
              <a:t> المشكلات المترتبة </a:t>
            </a:r>
            <a:r>
              <a:rPr lang="ar-SA" dirty="0" err="1" smtClean="0"/>
              <a:t>بها</a:t>
            </a:r>
            <a:r>
              <a:rPr lang="ar-SA" dirty="0" smtClean="0"/>
              <a:t> مظهرا مميزا </a:t>
            </a:r>
            <a:r>
              <a:rPr lang="ar-SA" dirty="0" err="1" smtClean="0"/>
              <a:t>للاعاقة</a:t>
            </a:r>
            <a:r>
              <a:rPr lang="ar-SA" dirty="0" smtClean="0"/>
              <a:t> العقلية , وعلى ذلك فليس من المستغرب </a:t>
            </a:r>
            <a:r>
              <a:rPr lang="ar-SA" dirty="0" err="1" smtClean="0"/>
              <a:t>ان</a:t>
            </a:r>
            <a:r>
              <a:rPr lang="ar-SA" dirty="0" smtClean="0"/>
              <a:t> نجد </a:t>
            </a:r>
            <a:r>
              <a:rPr lang="ar-SA" dirty="0" err="1" smtClean="0"/>
              <a:t>ان</a:t>
            </a:r>
            <a:r>
              <a:rPr lang="ar-SA" dirty="0" smtClean="0"/>
              <a:t> مستوى </a:t>
            </a:r>
            <a:r>
              <a:rPr lang="ar-SA" dirty="0" err="1" smtClean="0"/>
              <a:t>الاداء</a:t>
            </a:r>
            <a:r>
              <a:rPr lang="ar-SA" dirty="0" smtClean="0"/>
              <a:t> اللغوي </a:t>
            </a:r>
            <a:r>
              <a:rPr lang="ar-SA" dirty="0" err="1" smtClean="0"/>
              <a:t>للاطفال</a:t>
            </a:r>
            <a:r>
              <a:rPr lang="ar-SA" dirty="0" smtClean="0"/>
              <a:t> المعاقين عقليا هو اقل بكثير من مستوى </a:t>
            </a:r>
            <a:r>
              <a:rPr lang="ar-SA" dirty="0" err="1" smtClean="0"/>
              <a:t>الاداء</a:t>
            </a:r>
            <a:r>
              <a:rPr lang="ar-SA" dirty="0" smtClean="0"/>
              <a:t> اللغوي </a:t>
            </a:r>
            <a:r>
              <a:rPr lang="ar-SA" dirty="0" err="1" smtClean="0"/>
              <a:t>للاطفال</a:t>
            </a:r>
            <a:r>
              <a:rPr lang="ar-SA" dirty="0" smtClean="0"/>
              <a:t> العاديين الذي يناظرونهم في العمر الزمني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ثانيا : قياس مستوى </a:t>
            </a:r>
            <a:r>
              <a:rPr lang="ar-SA" dirty="0" err="1" smtClean="0"/>
              <a:t>الاداء</a:t>
            </a:r>
            <a:r>
              <a:rPr lang="ar-SA" dirty="0" smtClean="0"/>
              <a:t> الحالي للطفل المعاق عقليا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err="1" smtClean="0"/>
              <a:t>ان</a:t>
            </a:r>
            <a:r>
              <a:rPr lang="ar-SA" dirty="0" smtClean="0"/>
              <a:t> منهاج الطفل المعاقين لا يوضع سلفا كما في منهاج </a:t>
            </a:r>
            <a:r>
              <a:rPr lang="ar-SA" dirty="0" err="1" smtClean="0"/>
              <a:t>الاطفال</a:t>
            </a:r>
            <a:r>
              <a:rPr lang="ar-SA" dirty="0" smtClean="0"/>
              <a:t> العاديين </a:t>
            </a:r>
            <a:r>
              <a:rPr lang="ar-SA" dirty="0" err="1" smtClean="0"/>
              <a:t>وانما</a:t>
            </a:r>
            <a:r>
              <a:rPr lang="ar-SA" dirty="0" smtClean="0"/>
              <a:t> يوضع بعد مرحلة التعرف على </a:t>
            </a:r>
            <a:r>
              <a:rPr lang="ar-SA" dirty="0" err="1" smtClean="0"/>
              <a:t>الاداء</a:t>
            </a:r>
            <a:r>
              <a:rPr lang="ar-SA" dirty="0" smtClean="0"/>
              <a:t> الحالي للطفل المعاق عقليا , على </a:t>
            </a:r>
            <a:r>
              <a:rPr lang="ar-SA" dirty="0" err="1" smtClean="0"/>
              <a:t>ان</a:t>
            </a:r>
            <a:r>
              <a:rPr lang="ar-SA" dirty="0" smtClean="0"/>
              <a:t> يراعى في صياغة الخطة التربوية الفردية بعدان هما :</a:t>
            </a:r>
          </a:p>
          <a:p>
            <a:pPr>
              <a:buNone/>
            </a:pPr>
            <a:r>
              <a:rPr lang="ar-SA" dirty="0" smtClean="0"/>
              <a:t>1- البعد الفردي : يقصد </a:t>
            </a:r>
            <a:r>
              <a:rPr lang="ar-SA" dirty="0" err="1" smtClean="0"/>
              <a:t>ان</a:t>
            </a:r>
            <a:r>
              <a:rPr lang="ar-SA" dirty="0" smtClean="0"/>
              <a:t> لكل طفل من </a:t>
            </a:r>
            <a:r>
              <a:rPr lang="ar-SA" dirty="0" err="1" smtClean="0"/>
              <a:t>الاطفال</a:t>
            </a:r>
            <a:r>
              <a:rPr lang="ar-SA" dirty="0" smtClean="0"/>
              <a:t> المعاقين عقليا منهاج خاص </a:t>
            </a:r>
            <a:r>
              <a:rPr lang="ar-SA" dirty="0" err="1" smtClean="0"/>
              <a:t>به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2- البعد الاجتماعي : يقصد في بناء منهاج المعاقين عقليا </a:t>
            </a:r>
            <a:r>
              <a:rPr lang="ar-SA" dirty="0" err="1" smtClean="0"/>
              <a:t>ان</a:t>
            </a:r>
            <a:r>
              <a:rPr lang="ar-SA" dirty="0" smtClean="0"/>
              <a:t> تغطي مناهج المعاقين عقليا المتطلبات الاجتماعية  المتوقعة منهم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ثالثا : </a:t>
            </a:r>
            <a:r>
              <a:rPr lang="ar-SA" dirty="0" err="1" smtClean="0"/>
              <a:t>اعداد</a:t>
            </a:r>
            <a:r>
              <a:rPr lang="ar-SA" dirty="0" smtClean="0"/>
              <a:t> الخطة التربوية الفردية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يقصد </a:t>
            </a:r>
            <a:r>
              <a:rPr lang="ar-SA" dirty="0" err="1" smtClean="0"/>
              <a:t>بها</a:t>
            </a:r>
            <a:r>
              <a:rPr lang="ar-SA" dirty="0" smtClean="0"/>
              <a:t> تلك الخطة التي تصمم بشكل خاص لطفل معين لكي تقابل حاجاته التربوية بحيث تشمل كل هذه </a:t>
            </a:r>
            <a:r>
              <a:rPr lang="ar-SA" dirty="0" err="1" smtClean="0"/>
              <a:t>الاهداف</a:t>
            </a:r>
            <a:r>
              <a:rPr lang="ar-SA" dirty="0" smtClean="0"/>
              <a:t> المتوقع تحقيقها وفق معايير معينة وفي فترة زمنية محددة </a:t>
            </a:r>
          </a:p>
          <a:p>
            <a:pPr algn="ctr">
              <a:buNone/>
            </a:pPr>
            <a:r>
              <a:rPr lang="ar-SA" dirty="0" smtClean="0"/>
              <a:t>مكونات الخطة التربوية الفردية </a:t>
            </a:r>
          </a:p>
          <a:p>
            <a:pPr>
              <a:buNone/>
            </a:pPr>
            <a:r>
              <a:rPr lang="ar-SA" dirty="0" err="1" smtClean="0"/>
              <a:t>اولا</a:t>
            </a:r>
            <a:r>
              <a:rPr lang="ar-SA" dirty="0" smtClean="0"/>
              <a:t> : المعلومات </a:t>
            </a:r>
            <a:r>
              <a:rPr lang="ar-SA" dirty="0" err="1" smtClean="0"/>
              <a:t>العامه</a:t>
            </a:r>
            <a:r>
              <a:rPr lang="ar-SA" dirty="0" smtClean="0"/>
              <a:t> : وتشكل اسم الطفل وتاريخ الميلاد ومستوى درجة </a:t>
            </a:r>
            <a:r>
              <a:rPr lang="ar-SA" dirty="0" err="1" smtClean="0"/>
              <a:t>الاعاقة</a:t>
            </a:r>
            <a:r>
              <a:rPr lang="ar-SA" dirty="0" smtClean="0"/>
              <a:t> و الجنس </a:t>
            </a:r>
          </a:p>
          <a:p>
            <a:pPr>
              <a:buNone/>
            </a:pPr>
            <a:r>
              <a:rPr lang="ar-SA" dirty="0" smtClean="0"/>
              <a:t>ثانيا :التقييم </a:t>
            </a:r>
            <a:r>
              <a:rPr lang="ar-SA" dirty="0" err="1" smtClean="0"/>
              <a:t>الاولي</a:t>
            </a:r>
            <a:r>
              <a:rPr lang="ar-SA" dirty="0" smtClean="0"/>
              <a:t> : ويشتمل هذا الجانب تاريخ التقييم </a:t>
            </a:r>
            <a:r>
              <a:rPr lang="ar-SA" dirty="0" err="1" smtClean="0"/>
              <a:t>الاولي</a:t>
            </a:r>
            <a:r>
              <a:rPr lang="ar-SA" dirty="0" smtClean="0"/>
              <a:t> و </a:t>
            </a:r>
            <a:r>
              <a:rPr lang="ar-SA" dirty="0" err="1" smtClean="0"/>
              <a:t>اعضاء</a:t>
            </a:r>
            <a:r>
              <a:rPr lang="ar-SA" dirty="0" smtClean="0"/>
              <a:t> لجنة التقييم ووظائفهم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ثالثا : نتائج تقرير </a:t>
            </a:r>
            <a:r>
              <a:rPr lang="ar-SA" dirty="0" err="1" smtClean="0"/>
              <a:t>اعضاء</a:t>
            </a:r>
            <a:r>
              <a:rPr lang="ar-SA" dirty="0" smtClean="0"/>
              <a:t> لجنة التقييم </a:t>
            </a:r>
            <a:r>
              <a:rPr lang="ar-SA" dirty="0" err="1" smtClean="0"/>
              <a:t>الاولي</a:t>
            </a:r>
            <a:r>
              <a:rPr lang="ar-SA" dirty="0" smtClean="0"/>
              <a:t> وتشمل : </a:t>
            </a:r>
          </a:p>
          <a:p>
            <a:pPr>
              <a:buNone/>
            </a:pPr>
            <a:r>
              <a:rPr lang="ar-SA" dirty="0" smtClean="0"/>
              <a:t>1- القدرات العقلية . 2- السلوك </a:t>
            </a:r>
            <a:r>
              <a:rPr lang="ar-SA" dirty="0" err="1" smtClean="0"/>
              <a:t>التكيفي</a:t>
            </a:r>
            <a:r>
              <a:rPr lang="ar-SA" dirty="0" smtClean="0"/>
              <a:t> الاجتماعي </a:t>
            </a:r>
          </a:p>
          <a:p>
            <a:pPr>
              <a:buNone/>
            </a:pPr>
            <a:r>
              <a:rPr lang="ar-SA" dirty="0" smtClean="0"/>
              <a:t>3- المهارات اللغوية . 4- المهارات </a:t>
            </a:r>
            <a:r>
              <a:rPr lang="ar-SA" dirty="0" err="1" smtClean="0"/>
              <a:t>الاكاديمية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5- المهارات الحسية </a:t>
            </a:r>
            <a:r>
              <a:rPr lang="ar-SA" dirty="0" err="1" smtClean="0"/>
              <a:t>و</a:t>
            </a:r>
            <a:r>
              <a:rPr lang="ar-SA" dirty="0" smtClean="0"/>
              <a:t> الحركية . 6- مهارات </a:t>
            </a:r>
            <a:r>
              <a:rPr lang="ar-SA" dirty="0" err="1" smtClean="0"/>
              <a:t>اخرى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رابعا : </a:t>
            </a:r>
            <a:r>
              <a:rPr lang="ar-SA" dirty="0" err="1" smtClean="0"/>
              <a:t>الاهداف</a:t>
            </a:r>
            <a:r>
              <a:rPr lang="ar-SA" dirty="0" smtClean="0"/>
              <a:t> التعليمية  الفردية :</a:t>
            </a:r>
          </a:p>
          <a:p>
            <a:pPr>
              <a:buNone/>
            </a:pPr>
            <a:r>
              <a:rPr lang="ar-SA" dirty="0" smtClean="0"/>
              <a:t>ويشترط في صياغتها </a:t>
            </a:r>
            <a:r>
              <a:rPr lang="ar-SA" dirty="0" err="1" smtClean="0"/>
              <a:t>ان</a:t>
            </a:r>
            <a:r>
              <a:rPr lang="ar-SA" dirty="0" smtClean="0"/>
              <a:t> تكتب بعبارات سلوكية محددة ويمكن قياسها </a:t>
            </a:r>
          </a:p>
          <a:p>
            <a:pPr>
              <a:buNone/>
            </a:pPr>
            <a:r>
              <a:rPr lang="ar-SA" dirty="0" smtClean="0"/>
              <a:t>خامسا : ملاحظات عامة متعلقة بتعديل الخطة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رابعا : الخطة التعليمية الفردية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تشكل الجانب التنفيذي للخطة التربوية الفردية فبعد </a:t>
            </a:r>
            <a:r>
              <a:rPr lang="ar-SA" dirty="0" err="1" smtClean="0"/>
              <a:t>اعداد</a:t>
            </a:r>
            <a:r>
              <a:rPr lang="ar-SA" dirty="0" smtClean="0"/>
              <a:t> الخطة التربوية تكتب الخطة التعليمية الفردية والتي تتضمن هدفا واحدا فقط من </a:t>
            </a:r>
            <a:r>
              <a:rPr lang="ar-SA" dirty="0" err="1" smtClean="0"/>
              <a:t>الاهداف</a:t>
            </a:r>
            <a:r>
              <a:rPr lang="ar-SA" dirty="0" smtClean="0"/>
              <a:t> التربوية الواردة في الخطة التربوية الفردية من اجل تعليمها للطفل المعاق عقليا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خامسا : تقييم </a:t>
            </a:r>
            <a:r>
              <a:rPr lang="ar-SA" dirty="0" err="1" smtClean="0"/>
              <a:t>الاداء</a:t>
            </a:r>
            <a:r>
              <a:rPr lang="ar-SA" dirty="0" smtClean="0"/>
              <a:t> النهائي </a:t>
            </a:r>
            <a:r>
              <a:rPr lang="ar-SA" dirty="0" err="1" smtClean="0"/>
              <a:t>للاهداف</a:t>
            </a:r>
            <a:r>
              <a:rPr lang="ar-SA" dirty="0" smtClean="0"/>
              <a:t> التعليمية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تعتبر هذه المرحلة المرحلة النهائية من مراحل استراتيجيات منهاج </a:t>
            </a:r>
            <a:r>
              <a:rPr lang="ar-SA" dirty="0" err="1" smtClean="0"/>
              <a:t>الاطفال</a:t>
            </a:r>
            <a:r>
              <a:rPr lang="ar-SA" dirty="0" smtClean="0"/>
              <a:t> غير العاديين وتهدف هذه المرحلة : </a:t>
            </a:r>
          </a:p>
          <a:p>
            <a:pPr>
              <a:buNone/>
            </a:pPr>
            <a:r>
              <a:rPr lang="ar-SA" dirty="0" smtClean="0"/>
              <a:t>1- الحكم على مدى تحقيق </a:t>
            </a:r>
            <a:r>
              <a:rPr lang="ar-SA" dirty="0" err="1" smtClean="0"/>
              <a:t>الاهداف</a:t>
            </a:r>
            <a:r>
              <a:rPr lang="ar-SA" dirty="0" smtClean="0"/>
              <a:t> التعليمية </a:t>
            </a:r>
          </a:p>
          <a:p>
            <a:pPr>
              <a:buNone/>
            </a:pPr>
            <a:r>
              <a:rPr lang="ar-SA" dirty="0" smtClean="0"/>
              <a:t>2- الحكم على مدى فاعلية </a:t>
            </a:r>
            <a:r>
              <a:rPr lang="ar-SA" dirty="0" err="1" smtClean="0"/>
              <a:t>الاسلوب</a:t>
            </a:r>
            <a:r>
              <a:rPr lang="ar-SA" dirty="0" smtClean="0"/>
              <a:t> التعليمي </a:t>
            </a:r>
          </a:p>
          <a:p>
            <a:pPr>
              <a:buNone/>
            </a:pPr>
            <a:r>
              <a:rPr lang="ar-SA" dirty="0" smtClean="0"/>
              <a:t>3- الحكم على مدى التقدم الذي </a:t>
            </a:r>
            <a:r>
              <a:rPr lang="ar-SA" dirty="0" err="1" smtClean="0"/>
              <a:t>احرزه</a:t>
            </a:r>
            <a:r>
              <a:rPr lang="ar-SA" dirty="0" smtClean="0"/>
              <a:t> الطالب </a:t>
            </a:r>
          </a:p>
          <a:p>
            <a:pPr>
              <a:buNone/>
            </a:pPr>
            <a:r>
              <a:rPr lang="ar-SA" dirty="0" smtClean="0"/>
              <a:t>4- التعرف على الصعوبات التي واجهة المعلم </a:t>
            </a:r>
            <a:r>
              <a:rPr lang="ar-SA" dirty="0" err="1" smtClean="0"/>
              <a:t>و</a:t>
            </a:r>
            <a:r>
              <a:rPr lang="ar-SA" dirty="0" smtClean="0"/>
              <a:t> الطالب </a:t>
            </a:r>
          </a:p>
          <a:p>
            <a:pPr>
              <a:buNone/>
            </a:pPr>
            <a:r>
              <a:rPr lang="ar-SA" dirty="0" smtClean="0"/>
              <a:t>5- نقل </a:t>
            </a:r>
            <a:r>
              <a:rPr lang="ar-SA" dirty="0" err="1" smtClean="0"/>
              <a:t>الاهداف</a:t>
            </a:r>
            <a:r>
              <a:rPr lang="ar-SA" dirty="0" smtClean="0"/>
              <a:t> التعليمية التي لم يتم تحققها </a:t>
            </a:r>
            <a:r>
              <a:rPr lang="ar-SA" dirty="0" err="1" smtClean="0"/>
              <a:t>الى</a:t>
            </a:r>
            <a:r>
              <a:rPr lang="ar-SA" dirty="0" smtClean="0"/>
              <a:t> الخطة الشهرية التالية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117</TotalTime>
  <Words>581</Words>
  <Application>Microsoft Office PowerPoint</Application>
  <PresentationFormat>عرض على الشاشة (3:4)‏</PresentationFormat>
  <Paragraphs>57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انقلاب</vt:lpstr>
      <vt:lpstr>محتوى منهاج الأطفال المعاقين عقليا </vt:lpstr>
      <vt:lpstr>المهارات التي يجب ان نعلمها للمعاقين عقليا </vt:lpstr>
      <vt:lpstr>استراتيجيات بناء منهاج الأطفال المعاقين عقليا </vt:lpstr>
      <vt:lpstr>نموذج وهمان لعملية بناء منهاج المعوقين </vt:lpstr>
      <vt:lpstr>اولا: السلوك المدخلي للطفل المعاق عقليا </vt:lpstr>
      <vt:lpstr>الانتباه </vt:lpstr>
      <vt:lpstr>التذكر </vt:lpstr>
      <vt:lpstr>ثانيا : قياس مستوى الاداء الحالي للطفل المعاق عقليا</vt:lpstr>
      <vt:lpstr>ثالثا : اعداد الخطة التربوية الفردية </vt:lpstr>
      <vt:lpstr>الشريحة 10</vt:lpstr>
      <vt:lpstr>رابعا : الخطة التعليمية الفردية </vt:lpstr>
      <vt:lpstr>خامسا : تقييم الاداء النهائي للاهداف التعليمية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محتوى منهاج الاطفال المعاقين عقليا</dc:title>
  <dc:creator>hp</dc:creator>
  <cp:lastModifiedBy>بلال</cp:lastModifiedBy>
  <cp:revision>13</cp:revision>
  <dcterms:created xsi:type="dcterms:W3CDTF">2013-04-04T16:35:48Z</dcterms:created>
  <dcterms:modified xsi:type="dcterms:W3CDTF">2014-01-05T07:56:25Z</dcterms:modified>
</cp:coreProperties>
</file>