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4" d="100"/>
          <a:sy n="64" d="100"/>
        </p:scale>
        <p:origin x="-1566" y="-1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0B02C47C-3C3A-4875-BEC1-BE71DF6A532A}" type="datetimeFigureOut">
              <a:rPr lang="ar-SA" smtClean="0"/>
              <a:t>26/01/35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3551618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B02C47C-3C3A-4875-BEC1-BE71DF6A532A}" type="datetimeFigureOut">
              <a:rPr lang="ar-SA" smtClean="0"/>
              <a:t>26/01/35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616371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B02C47C-3C3A-4875-BEC1-BE71DF6A532A}" type="datetimeFigureOut">
              <a:rPr lang="ar-SA" smtClean="0"/>
              <a:t>26/01/35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3788312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B02C47C-3C3A-4875-BEC1-BE71DF6A532A}" type="datetimeFigureOut">
              <a:rPr lang="ar-SA" smtClean="0"/>
              <a:t>26/01/35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2229629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0B02C47C-3C3A-4875-BEC1-BE71DF6A532A}" type="datetimeFigureOut">
              <a:rPr lang="ar-SA" smtClean="0"/>
              <a:t>26/01/35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2826529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B02C47C-3C3A-4875-BEC1-BE71DF6A532A}" type="datetimeFigureOut">
              <a:rPr lang="ar-SA" smtClean="0"/>
              <a:t>26/01/35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2404481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B02C47C-3C3A-4875-BEC1-BE71DF6A532A}" type="datetimeFigureOut">
              <a:rPr lang="ar-SA" smtClean="0"/>
              <a:t>26/01/35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2844637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B02C47C-3C3A-4875-BEC1-BE71DF6A532A}" type="datetimeFigureOut">
              <a:rPr lang="ar-SA" smtClean="0"/>
              <a:t>26/01/35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1795112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B02C47C-3C3A-4875-BEC1-BE71DF6A532A}" type="datetimeFigureOut">
              <a:rPr lang="ar-SA" smtClean="0"/>
              <a:t>26/01/35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41408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B02C47C-3C3A-4875-BEC1-BE71DF6A532A}" type="datetimeFigureOut">
              <a:rPr lang="ar-SA" smtClean="0"/>
              <a:t>26/01/35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2363434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B02C47C-3C3A-4875-BEC1-BE71DF6A532A}" type="datetimeFigureOut">
              <a:rPr lang="ar-SA" smtClean="0"/>
              <a:t>26/01/35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63DFE58-4C6F-4B0D-9AA4-7D2E6DF2207D}" type="slidenum">
              <a:rPr lang="ar-SA" smtClean="0"/>
              <a:t>‹#›</a:t>
            </a:fld>
            <a:endParaRPr lang="ar-SA"/>
          </a:p>
        </p:txBody>
      </p:sp>
    </p:spTree>
    <p:extLst>
      <p:ext uri="{BB962C8B-B14F-4D97-AF65-F5344CB8AC3E}">
        <p14:creationId xmlns:p14="http://schemas.microsoft.com/office/powerpoint/2010/main" val="1006868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B02C47C-3C3A-4875-BEC1-BE71DF6A532A}" type="datetimeFigureOut">
              <a:rPr lang="ar-SA" smtClean="0"/>
              <a:t>26/01/35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63DFE58-4C6F-4B0D-9AA4-7D2E6DF2207D}" type="slidenum">
              <a:rPr lang="ar-SA" smtClean="0"/>
              <a:t>‹#›</a:t>
            </a:fld>
            <a:endParaRPr lang="ar-SA"/>
          </a:p>
        </p:txBody>
      </p:sp>
    </p:spTree>
    <p:extLst>
      <p:ext uri="{BB962C8B-B14F-4D97-AF65-F5344CB8AC3E}">
        <p14:creationId xmlns:p14="http://schemas.microsoft.com/office/powerpoint/2010/main" val="148298060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مستطيل 3"/>
          <p:cNvSpPr/>
          <p:nvPr/>
        </p:nvSpPr>
        <p:spPr>
          <a:xfrm>
            <a:off x="2483768" y="1484784"/>
            <a:ext cx="4176464" cy="2031325"/>
          </a:xfrm>
          <a:prstGeom prst="rect">
            <a:avLst/>
          </a:prstGeom>
        </p:spPr>
        <p:txBody>
          <a:bodyPr wrap="square">
            <a:spAutoFit/>
          </a:bodyPr>
          <a:lstStyle/>
          <a:p>
            <a:r>
              <a:rPr lang="ar-SA" b="1" dirty="0"/>
              <a:t>يقول الله </a:t>
            </a:r>
            <a:r>
              <a:rPr lang="ar-SA" b="1" dirty="0" smtClean="0"/>
              <a:t>في </a:t>
            </a:r>
            <a:r>
              <a:rPr lang="ar-SA" b="1" dirty="0"/>
              <a:t>كتابه العزيز </a:t>
            </a:r>
            <a:r>
              <a:rPr lang="ar-SA" b="1" dirty="0" smtClean="0"/>
              <a:t>في سورة </a:t>
            </a:r>
            <a:r>
              <a:rPr lang="ar-SA" b="1" dirty="0"/>
              <a:t>النساء</a:t>
            </a:r>
            <a:br>
              <a:rPr lang="ar-SA" b="1" dirty="0"/>
            </a:br>
            <a:r>
              <a:rPr lang="ar-SA" b="1" dirty="0"/>
              <a:t/>
            </a:r>
            <a:br>
              <a:rPr lang="ar-SA" b="1" dirty="0"/>
            </a:br>
            <a:r>
              <a:rPr lang="ar-SA" b="1" dirty="0"/>
              <a:t>" وَإِنْ خِفْتُمْ أَلَّا تُقْسِطُوا فِي الْيَتَامَى فَانْكِحُوا مَا طَابَ لَكُمْ مِنَ النِّسَاءِ مَثْنَى وَثُلَاثَ وَرُبَاعَ فَإِنْ خِفْتُمْ أَلَّا تَعْدِلُوا فَوَاحِدَةً أَوْ مَا مَلَكَتْ أَيْمَانُكُمْ ذَلِكَ أَدْنَى أَلَّا تَعُولُوا ... " </a:t>
            </a:r>
            <a:endParaRPr lang="ar-SA" b="1" dirty="0" smtClean="0"/>
          </a:p>
          <a:p>
            <a:r>
              <a:rPr lang="ar-SA" b="1" dirty="0" smtClean="0"/>
              <a:t>( </a:t>
            </a:r>
            <a:r>
              <a:rPr lang="ar-SA" b="1" dirty="0"/>
              <a:t>النساء 3 )</a:t>
            </a:r>
            <a:br>
              <a:rPr lang="ar-SA" b="1" dirty="0"/>
            </a:br>
            <a:endParaRPr lang="ar-SA" dirty="0"/>
          </a:p>
        </p:txBody>
      </p:sp>
      <p:sp>
        <p:nvSpPr>
          <p:cNvPr id="5" name="مربع نص 4"/>
          <p:cNvSpPr txBox="1"/>
          <p:nvPr/>
        </p:nvSpPr>
        <p:spPr>
          <a:xfrm>
            <a:off x="4139952" y="3861048"/>
            <a:ext cx="1872208" cy="369332"/>
          </a:xfrm>
          <a:prstGeom prst="rect">
            <a:avLst/>
          </a:prstGeom>
          <a:noFill/>
        </p:spPr>
        <p:txBody>
          <a:bodyPr wrap="square" rtlCol="1">
            <a:spAutoFit/>
          </a:bodyPr>
          <a:lstStyle/>
          <a:p>
            <a:endParaRPr lang="ar-SA" dirty="0"/>
          </a:p>
        </p:txBody>
      </p:sp>
      <p:sp>
        <p:nvSpPr>
          <p:cNvPr id="6" name="مستطيل 5"/>
          <p:cNvSpPr/>
          <p:nvPr/>
        </p:nvSpPr>
        <p:spPr>
          <a:xfrm>
            <a:off x="2627784" y="3068960"/>
            <a:ext cx="318869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SA" sz="5400" b="1" cap="all" spc="0" dirty="0" smtClean="0">
                <a:ln/>
                <a:solidFill>
                  <a:schemeClr val="accent1"/>
                </a:solidFill>
                <a:effectLst>
                  <a:glow rad="101600">
                    <a:schemeClr val="accent5">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تعدد الزوجات</a:t>
            </a:r>
            <a:endParaRPr lang="ar-SA" sz="5400" b="1" cap="all" spc="0" dirty="0">
              <a:ln/>
              <a:solidFill>
                <a:schemeClr val="accent1"/>
              </a:solidFill>
              <a:effectLst>
                <a:glow rad="101600">
                  <a:schemeClr val="accent5">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24974258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259632" y="1242843"/>
            <a:ext cx="6323890" cy="4524315"/>
          </a:xfrm>
          <a:prstGeom prst="rect">
            <a:avLst/>
          </a:prstGeom>
          <a:noFill/>
        </p:spPr>
        <p:txBody>
          <a:bodyPr wrap="square" rtlCol="1">
            <a:spAutoFit/>
          </a:bodyPr>
          <a:lstStyle/>
          <a:p>
            <a:r>
              <a:rPr lang="ar-SA" sz="2400" b="1" dirty="0" smtClean="0"/>
              <a:t>لم يكن الإسلام هو المشرع الأول لتعدد الزوجات فقد قام بالمجتمع البشري مبدأ تعدد الزوجات قبل الإسلام فكان التعدد موجودا عند </a:t>
            </a:r>
            <a:r>
              <a:rPr lang="ar-SA" sz="2400" b="1" dirty="0" smtClean="0">
                <a:solidFill>
                  <a:srgbClr val="FF0000"/>
                </a:solidFill>
              </a:rPr>
              <a:t>المصريين</a:t>
            </a:r>
            <a:r>
              <a:rPr lang="ar-SA" sz="2400" b="1" dirty="0" smtClean="0"/>
              <a:t> وا</a:t>
            </a:r>
            <a:r>
              <a:rPr lang="ar-SA" sz="2400" b="1" dirty="0" smtClean="0">
                <a:solidFill>
                  <a:schemeClr val="tx2">
                    <a:lumMod val="60000"/>
                    <a:lumOff val="40000"/>
                  </a:schemeClr>
                </a:solidFill>
              </a:rPr>
              <a:t>لصينيين</a:t>
            </a:r>
            <a:r>
              <a:rPr lang="ar-SA" sz="2400" b="1" dirty="0" smtClean="0"/>
              <a:t> </a:t>
            </a:r>
            <a:r>
              <a:rPr lang="ar-SA" sz="2400" b="1" dirty="0" smtClean="0">
                <a:solidFill>
                  <a:srgbClr val="FFC000"/>
                </a:solidFill>
              </a:rPr>
              <a:t>واليابانيين</a:t>
            </a:r>
            <a:r>
              <a:rPr lang="ar-SA" sz="2400" b="1" dirty="0" smtClean="0"/>
              <a:t> و</a:t>
            </a:r>
            <a:r>
              <a:rPr lang="ar-SA" sz="2400" b="1" dirty="0" smtClean="0">
                <a:solidFill>
                  <a:schemeClr val="accent6">
                    <a:lumMod val="50000"/>
                  </a:schemeClr>
                </a:solidFill>
              </a:rPr>
              <a:t>الهنود</a:t>
            </a:r>
            <a:r>
              <a:rPr lang="ar-SA" sz="2400" b="1" dirty="0" smtClean="0"/>
              <a:t> وغيرهم وكذا في الديانة </a:t>
            </a:r>
            <a:r>
              <a:rPr lang="ar-SA" sz="2400" b="1" dirty="0" smtClean="0">
                <a:solidFill>
                  <a:schemeClr val="bg2">
                    <a:lumMod val="50000"/>
                  </a:schemeClr>
                </a:solidFill>
              </a:rPr>
              <a:t>اليهودية</a:t>
            </a:r>
            <a:r>
              <a:rPr lang="ar-SA" sz="2400" b="1" dirty="0" smtClean="0"/>
              <a:t> اما الديانة </a:t>
            </a:r>
            <a:r>
              <a:rPr lang="ar-SA" sz="2400" b="1" dirty="0" smtClean="0">
                <a:solidFill>
                  <a:schemeClr val="accent2">
                    <a:lumMod val="60000"/>
                    <a:lumOff val="40000"/>
                  </a:schemeClr>
                </a:solidFill>
              </a:rPr>
              <a:t>النصرانية</a:t>
            </a:r>
            <a:r>
              <a:rPr lang="ar-SA" sz="2400" b="1" dirty="0" smtClean="0"/>
              <a:t> فليس فيها نص صريح يمنع التعدد  ،</a:t>
            </a:r>
          </a:p>
          <a:p>
            <a:r>
              <a:rPr lang="ar-SA" sz="2400" b="1" dirty="0" smtClean="0"/>
              <a:t> كما كان التعدد موجودا عند العرب ، فعن </a:t>
            </a:r>
            <a:r>
              <a:rPr lang="ar-SA" sz="2400" b="1" dirty="0" err="1" smtClean="0"/>
              <a:t>فعن</a:t>
            </a:r>
            <a:r>
              <a:rPr lang="ar-SA" sz="2400" b="1" dirty="0" smtClean="0"/>
              <a:t> قيس بن الحارث قال أسلمت وعندي ثماني نسوة فأتيت النبي  صلى الله عليه وسلم فقلت له ذلك : فقال : أختر منهن اربعا .</a:t>
            </a:r>
          </a:p>
          <a:p>
            <a:r>
              <a:rPr lang="ar-SA" sz="2400" b="1" dirty="0" smtClean="0"/>
              <a:t>فكانت إباحة الاسلام للتعدد من منطلق </a:t>
            </a:r>
            <a:r>
              <a:rPr lang="ar-SA" sz="2400" b="1" dirty="0"/>
              <a:t>المصلحة العامة التي تمليها ظروف الحياة والله سبحانه وتعالى الذي خلق الخلق هو الذي يعلم ما يصلح شأنهم </a:t>
            </a:r>
            <a:r>
              <a:rPr lang="ar-SA" sz="2400" b="1" dirty="0" smtClean="0"/>
              <a:t>فإذا اباح التعدد فإنما لحكمة يعلمها هو سبحانه </a:t>
            </a:r>
            <a:endParaRPr lang="ar-SA" sz="2400" b="1" dirty="0"/>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9" y="44624"/>
            <a:ext cx="1076325" cy="1000125"/>
          </a:xfrm>
          <a:prstGeom prst="rect">
            <a:avLst/>
          </a:prstGeom>
        </p:spPr>
      </p:pic>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384" y="5885259"/>
            <a:ext cx="1076325" cy="1000125"/>
          </a:xfrm>
          <a:prstGeom prst="rect">
            <a:avLst/>
          </a:prstGeom>
        </p:spPr>
      </p:pic>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019" y="5885259"/>
            <a:ext cx="1076325" cy="1000125"/>
          </a:xfrm>
          <a:prstGeom prst="rect">
            <a:avLst/>
          </a:prstGeom>
        </p:spPr>
      </p:pic>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9851" y="5885259"/>
            <a:ext cx="1076325" cy="1000125"/>
          </a:xfrm>
          <a:prstGeom prst="rect">
            <a:avLst/>
          </a:prstGeom>
        </p:spPr>
      </p:pic>
      <p:pic>
        <p:nvPicPr>
          <p:cNvPr id="9" name="صورة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7683" y="5885259"/>
            <a:ext cx="1076325" cy="1000125"/>
          </a:xfrm>
          <a:prstGeom prst="rect">
            <a:avLst/>
          </a:prstGeom>
        </p:spPr>
      </p:pic>
      <p:pic>
        <p:nvPicPr>
          <p:cNvPr id="10" name="صورة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7483" y="5885259"/>
            <a:ext cx="1076325" cy="1000125"/>
          </a:xfrm>
          <a:prstGeom prst="rect">
            <a:avLst/>
          </a:prstGeom>
        </p:spPr>
      </p:pic>
      <p:pic>
        <p:nvPicPr>
          <p:cNvPr id="11" name="صورة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91" y="1420763"/>
            <a:ext cx="1076325" cy="1000125"/>
          </a:xfrm>
          <a:prstGeom prst="rect">
            <a:avLst/>
          </a:prstGeom>
        </p:spPr>
      </p:pic>
      <p:pic>
        <p:nvPicPr>
          <p:cNvPr id="12" name="صورة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91" y="3004939"/>
            <a:ext cx="1076325" cy="1000125"/>
          </a:xfrm>
          <a:prstGeom prst="rect">
            <a:avLst/>
          </a:prstGeom>
        </p:spPr>
      </p:pic>
      <p:pic>
        <p:nvPicPr>
          <p:cNvPr id="13" name="صورة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91" y="4301083"/>
            <a:ext cx="1076325" cy="1000125"/>
          </a:xfrm>
          <a:prstGeom prst="rect">
            <a:avLst/>
          </a:prstGeom>
        </p:spPr>
      </p:pic>
      <p:pic>
        <p:nvPicPr>
          <p:cNvPr id="14" name="صورة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7675" y="4517107"/>
            <a:ext cx="1076325" cy="1000125"/>
          </a:xfrm>
          <a:prstGeom prst="rect">
            <a:avLst/>
          </a:prstGeom>
        </p:spPr>
      </p:pic>
      <p:pic>
        <p:nvPicPr>
          <p:cNvPr id="15" name="صورة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5885259"/>
            <a:ext cx="1076325" cy="1000125"/>
          </a:xfrm>
          <a:prstGeom prst="rect">
            <a:avLst/>
          </a:prstGeom>
        </p:spPr>
      </p:pic>
      <p:pic>
        <p:nvPicPr>
          <p:cNvPr id="16" name="صورة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7197" y="127113"/>
            <a:ext cx="1076325" cy="1000125"/>
          </a:xfrm>
          <a:prstGeom prst="rect">
            <a:avLst/>
          </a:prstGeom>
        </p:spPr>
      </p:pic>
      <p:pic>
        <p:nvPicPr>
          <p:cNvPr id="17" name="صورة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7675" y="44624"/>
            <a:ext cx="1076325" cy="1000125"/>
          </a:xfrm>
          <a:prstGeom prst="rect">
            <a:avLst/>
          </a:prstGeom>
        </p:spPr>
      </p:pic>
      <p:pic>
        <p:nvPicPr>
          <p:cNvPr id="18" name="صورة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7674" y="1340768"/>
            <a:ext cx="1076325" cy="1000125"/>
          </a:xfrm>
          <a:prstGeom prst="rect">
            <a:avLst/>
          </a:prstGeom>
        </p:spPr>
      </p:pic>
      <p:pic>
        <p:nvPicPr>
          <p:cNvPr id="19" name="صورة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7675" y="2996952"/>
            <a:ext cx="1076325" cy="1000125"/>
          </a:xfrm>
          <a:prstGeom prst="rect">
            <a:avLst/>
          </a:prstGeom>
        </p:spPr>
      </p:pic>
      <p:pic>
        <p:nvPicPr>
          <p:cNvPr id="20" name="صورة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44624"/>
            <a:ext cx="1076325" cy="1000125"/>
          </a:xfrm>
          <a:prstGeom prst="rect">
            <a:avLst/>
          </a:prstGeom>
        </p:spPr>
      </p:pic>
      <p:pic>
        <p:nvPicPr>
          <p:cNvPr id="21" name="صورة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44624"/>
            <a:ext cx="1076325" cy="1000125"/>
          </a:xfrm>
          <a:prstGeom prst="rect">
            <a:avLst/>
          </a:prstGeom>
        </p:spPr>
      </p:pic>
      <p:pic>
        <p:nvPicPr>
          <p:cNvPr id="22" name="صورة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1459" y="44624"/>
            <a:ext cx="1076325" cy="1000125"/>
          </a:xfrm>
          <a:prstGeom prst="rect">
            <a:avLst/>
          </a:prstGeom>
        </p:spPr>
      </p:pic>
    </p:spTree>
    <p:extLst>
      <p:ext uri="{BB962C8B-B14F-4D97-AF65-F5344CB8AC3E}">
        <p14:creationId xmlns:p14="http://schemas.microsoft.com/office/powerpoint/2010/main" val="187194044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مربع نص 1"/>
          <p:cNvSpPr txBox="1"/>
          <p:nvPr/>
        </p:nvSpPr>
        <p:spPr>
          <a:xfrm>
            <a:off x="2411760" y="1034733"/>
            <a:ext cx="5513323" cy="954107"/>
          </a:xfrm>
          <a:prstGeom prst="rect">
            <a:avLst/>
          </a:prstGeom>
          <a:noFill/>
        </p:spPr>
        <p:txBody>
          <a:bodyPr wrap="square" rtlCol="1">
            <a:spAutoFit/>
          </a:bodyPr>
          <a:lstStyle/>
          <a:p>
            <a:r>
              <a:rPr lang="ar-SA" sz="2800" b="1" dirty="0" smtClean="0">
                <a:solidFill>
                  <a:schemeClr val="accent6">
                    <a:lumMod val="75000"/>
                  </a:schemeClr>
                </a:solidFill>
                <a:cs typeface="Mudir MT" pitchFamily="2" charset="-78"/>
              </a:rPr>
              <a:t>وحتى تتضح بعض جوانب الحكمة في هذا الامر نراه قد أحاط التعدد بالحقائق التالية :</a:t>
            </a:r>
            <a:endParaRPr lang="ar-SA" sz="2800" b="1" dirty="0">
              <a:solidFill>
                <a:schemeClr val="accent6">
                  <a:lumMod val="75000"/>
                </a:schemeClr>
              </a:solidFill>
              <a:cs typeface="Mudir MT" pitchFamily="2" charset="-78"/>
            </a:endParaRPr>
          </a:p>
        </p:txBody>
      </p:sp>
      <p:sp>
        <p:nvSpPr>
          <p:cNvPr id="3" name="مربع نص 2"/>
          <p:cNvSpPr txBox="1"/>
          <p:nvPr/>
        </p:nvSpPr>
        <p:spPr>
          <a:xfrm>
            <a:off x="1421097" y="1831464"/>
            <a:ext cx="6480720" cy="2677656"/>
          </a:xfrm>
          <a:prstGeom prst="rect">
            <a:avLst/>
          </a:prstGeom>
          <a:noFill/>
        </p:spPr>
        <p:txBody>
          <a:bodyPr wrap="square" rtlCol="1">
            <a:spAutoFit/>
          </a:bodyPr>
          <a:lstStyle/>
          <a:p>
            <a:pPr marL="285750" indent="-285750">
              <a:buFont typeface="Wingdings" pitchFamily="2" charset="2"/>
              <a:buChar char="v"/>
            </a:pPr>
            <a:r>
              <a:rPr lang="ar-SA" sz="2400" b="1" dirty="0" smtClean="0">
                <a:solidFill>
                  <a:schemeClr val="bg2">
                    <a:lumMod val="50000"/>
                  </a:schemeClr>
                </a:solidFill>
              </a:rPr>
              <a:t>أن الله سبحانه وتعالى أباح تعدد الزوجات ولم يجعله واجبا .</a:t>
            </a:r>
          </a:p>
          <a:p>
            <a:pPr marL="285750" indent="-285750">
              <a:buFont typeface="Wingdings" pitchFamily="2" charset="2"/>
              <a:buChar char="v"/>
            </a:pPr>
            <a:r>
              <a:rPr lang="ar-SA" sz="2400" b="1" dirty="0" smtClean="0">
                <a:solidFill>
                  <a:schemeClr val="bg2">
                    <a:lumMod val="50000"/>
                  </a:schemeClr>
                </a:solidFill>
              </a:rPr>
              <a:t>أن الله أمر بالعدل بين الزوجات وعدم الحيف على واحدة دون غيرها .</a:t>
            </a:r>
          </a:p>
          <a:p>
            <a:pPr marL="285750" indent="-285750">
              <a:buFont typeface="Wingdings" pitchFamily="2" charset="2"/>
              <a:buChar char="v"/>
            </a:pPr>
            <a:r>
              <a:rPr lang="ar-SA" sz="2400" b="1" dirty="0" smtClean="0">
                <a:solidFill>
                  <a:schemeClr val="bg2">
                    <a:lumMod val="50000"/>
                  </a:schemeClr>
                </a:solidFill>
              </a:rPr>
              <a:t>عند الخوف من عدم العدل أمر بالاقتصار على زوجة واحدة .</a:t>
            </a:r>
          </a:p>
          <a:p>
            <a:pPr marL="285750" indent="-285750">
              <a:buFont typeface="Wingdings" pitchFamily="2" charset="2"/>
              <a:buChar char="v"/>
            </a:pPr>
            <a:r>
              <a:rPr lang="ar-SA" sz="2400" b="1" dirty="0" smtClean="0">
                <a:solidFill>
                  <a:schemeClr val="bg2">
                    <a:lumMod val="50000"/>
                  </a:schemeClr>
                </a:solidFill>
              </a:rPr>
              <a:t>أن الله سبحانه عندما أباح التعدد لم يكن الهدف منه إشباع الرغبة الجنسية عند الرجل فحسب وإنما كانت هناك أشياء قد تحمل الرجل على أن يتزوج بأكثر من واحدة </a:t>
            </a:r>
            <a:endParaRPr lang="ar-SA" sz="2400" b="1" dirty="0">
              <a:solidFill>
                <a:schemeClr val="bg2">
                  <a:lumMod val="50000"/>
                </a:schemeClr>
              </a:solidFill>
            </a:endParaRPr>
          </a:p>
        </p:txBody>
      </p:sp>
    </p:spTree>
    <p:extLst>
      <p:ext uri="{BB962C8B-B14F-4D97-AF65-F5344CB8AC3E}">
        <p14:creationId xmlns:p14="http://schemas.microsoft.com/office/powerpoint/2010/main" val="739353073"/>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مربع نص 2"/>
          <p:cNvSpPr txBox="1"/>
          <p:nvPr/>
        </p:nvSpPr>
        <p:spPr>
          <a:xfrm>
            <a:off x="5940152" y="1916832"/>
            <a:ext cx="1512168" cy="369332"/>
          </a:xfrm>
          <a:prstGeom prst="rect">
            <a:avLst/>
          </a:prstGeom>
          <a:noFill/>
        </p:spPr>
        <p:txBody>
          <a:bodyPr wrap="square" rtlCol="1">
            <a:spAutoFit/>
          </a:bodyPr>
          <a:lstStyle/>
          <a:p>
            <a:endParaRPr lang="ar-SA" dirty="0"/>
          </a:p>
        </p:txBody>
      </p:sp>
      <p:sp>
        <p:nvSpPr>
          <p:cNvPr id="4" name="مستطيل 3"/>
          <p:cNvSpPr/>
          <p:nvPr/>
        </p:nvSpPr>
        <p:spPr>
          <a:xfrm>
            <a:off x="2144094" y="116632"/>
            <a:ext cx="4855817" cy="923330"/>
          </a:xfrm>
          <a:prstGeom prst="rect">
            <a:avLst/>
          </a:prstGeom>
          <a:noFill/>
        </p:spPr>
        <p:txBody>
          <a:bodyPr wrap="none" lIns="91440" tIns="45720" rIns="91440" bIns="45720">
            <a:prstTxWarp prst="textFadeDown">
              <a:avLst>
                <a:gd name="adj" fmla="val 22837"/>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دواعي تعدد الزوجات</a:t>
            </a:r>
            <a:endParaRPr lang="ar-SA"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مربع نص 4"/>
          <p:cNvSpPr txBox="1"/>
          <p:nvPr/>
        </p:nvSpPr>
        <p:spPr>
          <a:xfrm>
            <a:off x="-108520" y="908720"/>
            <a:ext cx="9252520" cy="1815882"/>
          </a:xfrm>
          <a:prstGeom prst="rect">
            <a:avLst/>
          </a:prstGeom>
          <a:noFill/>
        </p:spPr>
        <p:txBody>
          <a:bodyPr wrap="square" rtlCol="1">
            <a:spAutoFit/>
          </a:bodyPr>
          <a:lstStyle/>
          <a:p>
            <a:r>
              <a:rPr lang="ar-SA" sz="2800" b="1" dirty="0" smtClean="0">
                <a:latin typeface="Traditional Arabic" pitchFamily="18" charset="-78"/>
                <a:cs typeface="Farsi Simple Bold" pitchFamily="2" charset="-78"/>
              </a:rPr>
              <a:t>عنى الاسلام </a:t>
            </a:r>
            <a:r>
              <a:rPr lang="ar-SA" sz="2800" b="1" dirty="0" err="1" smtClean="0">
                <a:latin typeface="Traditional Arabic" pitchFamily="18" charset="-78"/>
                <a:cs typeface="Farsi Simple Bold" pitchFamily="2" charset="-78"/>
              </a:rPr>
              <a:t>بالاسرة</a:t>
            </a:r>
            <a:r>
              <a:rPr lang="ar-SA" sz="2800" b="1" dirty="0" smtClean="0">
                <a:latin typeface="Traditional Arabic" pitchFamily="18" charset="-78"/>
                <a:cs typeface="Farsi Simple Bold" pitchFamily="2" charset="-78"/>
              </a:rPr>
              <a:t> عناية بلغت تلبية الدافع الجنسي فيها وألزم كلا من الزوج والزوجة بواجبات على كل متهما </a:t>
            </a:r>
            <a:r>
              <a:rPr lang="ar-SA" sz="2800" b="1" dirty="0" err="1" smtClean="0">
                <a:latin typeface="Traditional Arabic" pitchFamily="18" charset="-78"/>
                <a:cs typeface="Farsi Simple Bold" pitchFamily="2" charset="-78"/>
              </a:rPr>
              <a:t>للاخر</a:t>
            </a:r>
            <a:r>
              <a:rPr lang="ar-SA" sz="2800" b="1" dirty="0" smtClean="0">
                <a:latin typeface="Traditional Arabic" pitchFamily="18" charset="-78"/>
                <a:cs typeface="Farsi Simple Bold" pitchFamily="2" charset="-78"/>
              </a:rPr>
              <a:t> ووعد على ذلك بالجنة لمن يفي بتلك الواجبات وحرم جميع الروافد التي يمكن أن تؤدي الى تلبية الدافع الجنسي بها دون مسوغ شرعي فيقول الله تعالى </a:t>
            </a:r>
            <a:endParaRPr lang="ar-SA" sz="2800" b="1" dirty="0">
              <a:latin typeface="Traditional Arabic" pitchFamily="18" charset="-78"/>
              <a:cs typeface="Farsi Simple Bold" pitchFamily="2" charset="-78"/>
            </a:endParaRPr>
          </a:p>
        </p:txBody>
      </p:sp>
      <p:sp>
        <p:nvSpPr>
          <p:cNvPr id="6" name="مربع نص 5"/>
          <p:cNvSpPr txBox="1"/>
          <p:nvPr/>
        </p:nvSpPr>
        <p:spPr>
          <a:xfrm>
            <a:off x="107504" y="2564904"/>
            <a:ext cx="9036496" cy="954107"/>
          </a:xfrm>
          <a:prstGeom prst="rect">
            <a:avLst/>
          </a:prstGeom>
          <a:noFill/>
        </p:spPr>
        <p:txBody>
          <a:bodyPr wrap="square" rtlCol="1">
            <a:spAutoFit/>
          </a:bodyPr>
          <a:lstStyle/>
          <a:p>
            <a:r>
              <a:rPr lang="ar-SA" sz="2800" b="1" dirty="0" smtClean="0">
                <a:solidFill>
                  <a:schemeClr val="accent2">
                    <a:lumMod val="75000"/>
                  </a:schemeClr>
                </a:solidFill>
              </a:rPr>
              <a:t>وهناك حالات متعددة تدفع الرجل مسلما كان او غير مسلم الى التزوج بزوجة أخرى وتكون هذه الحالة ملحة أحيانا ومنها </a:t>
            </a:r>
            <a:endParaRPr lang="ar-SA" sz="2800" b="1" dirty="0">
              <a:solidFill>
                <a:schemeClr val="accent2">
                  <a:lumMod val="75000"/>
                </a:schemeClr>
              </a:solidFill>
            </a:endParaRPr>
          </a:p>
        </p:txBody>
      </p:sp>
      <p:sp>
        <p:nvSpPr>
          <p:cNvPr id="7" name="مربع نص 6"/>
          <p:cNvSpPr txBox="1"/>
          <p:nvPr/>
        </p:nvSpPr>
        <p:spPr>
          <a:xfrm>
            <a:off x="-36512" y="3356992"/>
            <a:ext cx="9217024" cy="3477875"/>
          </a:xfrm>
          <a:prstGeom prst="rect">
            <a:avLst/>
          </a:prstGeom>
          <a:noFill/>
        </p:spPr>
        <p:txBody>
          <a:bodyPr wrap="square" rtlCol="1">
            <a:spAutoFit/>
          </a:bodyPr>
          <a:lstStyle/>
          <a:p>
            <a:pPr marL="342900" indent="-342900">
              <a:buFont typeface="+mj-lt"/>
              <a:buAutoNum type="arabicPeriod"/>
            </a:pPr>
            <a:r>
              <a:rPr lang="ar-SA" sz="2000" b="1" dirty="0" smtClean="0">
                <a:solidFill>
                  <a:srgbClr val="FFC000"/>
                </a:solidFill>
              </a:rPr>
              <a:t>أن تكون الزوجة مصابة بمرض مزمن لا تستطيع معه القيام بالواجبات الزوجية فيبقيها الرجل في عصمته حفاظا عليها ورعاية لها ويتزوج بأخرى ليقضي معها حاجته الشرعية خوفا من الوقوع في المحرم </a:t>
            </a:r>
          </a:p>
          <a:p>
            <a:pPr marL="342900" indent="-342900">
              <a:buFont typeface="+mj-lt"/>
              <a:buAutoNum type="arabicPeriod"/>
            </a:pPr>
            <a:r>
              <a:rPr lang="ar-SA" sz="2000" b="1" dirty="0" smtClean="0">
                <a:solidFill>
                  <a:srgbClr val="FFC000"/>
                </a:solidFill>
              </a:rPr>
              <a:t>أن تكون المرأة عقيما لا تلد والانسان بطبيعته محب للولد فيبقى الزوجة الاولى ويتزوج بأخرى لينجب منها الولد </a:t>
            </a:r>
          </a:p>
          <a:p>
            <a:pPr marL="342900" indent="-342900">
              <a:buFont typeface="+mj-lt"/>
              <a:buAutoNum type="arabicPeriod"/>
            </a:pPr>
            <a:r>
              <a:rPr lang="ar-SA" sz="2000" b="1" dirty="0" smtClean="0">
                <a:solidFill>
                  <a:srgbClr val="FFC000"/>
                </a:solidFill>
              </a:rPr>
              <a:t>إن الحروب نار تلتهم الكثير من الرجال وتبقى النساء كثيرات العدد بالنسبة لمن تبقى من الرجال وفي هذه الحالة يكون التعدد ضرورة تفرضها الحياة وأمرا مرغوبا فيه من النساء حفاظا عليهن من الضياع والانحلال</a:t>
            </a:r>
          </a:p>
          <a:p>
            <a:pPr marL="342900" indent="-342900">
              <a:buFont typeface="+mj-lt"/>
              <a:buAutoNum type="arabicPeriod"/>
            </a:pPr>
            <a:r>
              <a:rPr lang="ar-SA" sz="2000" b="1" dirty="0" smtClean="0">
                <a:solidFill>
                  <a:srgbClr val="FFC000"/>
                </a:solidFill>
              </a:rPr>
              <a:t>قد تسوء العلاقة بين الرجل وزوجته الى درجة لا تسمح بالعاشرة الزوجية وللمرآة أولاد من هذا الزوج فلا يبقى الا ان تطلق ويضيع الاولاد وتنسى العشرة السابقة أو الابقاء على الزوجة لرعاية أولادها ويتزوج الرجل زوجة ثانية .</a:t>
            </a:r>
          </a:p>
          <a:p>
            <a:pPr marL="342900" indent="-342900">
              <a:buFont typeface="+mj-lt"/>
              <a:buAutoNum type="arabicPeriod"/>
            </a:pPr>
            <a:r>
              <a:rPr lang="ar-SA" sz="2000" b="1" dirty="0" smtClean="0">
                <a:solidFill>
                  <a:srgbClr val="FFC000"/>
                </a:solidFill>
              </a:rPr>
              <a:t>هناك بعض الرجال تغلب عليهم الرغبة الجنسية فلا يطفئها عدد من الزوجات .</a:t>
            </a:r>
            <a:endParaRPr lang="ar-SA" sz="2000" b="1" dirty="0">
              <a:solidFill>
                <a:srgbClr val="FFC000"/>
              </a:solidFill>
            </a:endParaRPr>
          </a:p>
        </p:txBody>
      </p:sp>
    </p:spTree>
    <p:extLst>
      <p:ext uri="{BB962C8B-B14F-4D97-AF65-F5344CB8AC3E}">
        <p14:creationId xmlns:p14="http://schemas.microsoft.com/office/powerpoint/2010/main" val="405477133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900" decel="100000" fill="hold"/>
                                        <p:tgtEl>
                                          <p:spTgt spid="5"/>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098780" cy="6858000"/>
          </a:xfrm>
          <a:prstGeom prst="rect">
            <a:avLst/>
          </a:prstGeom>
        </p:spPr>
      </p:pic>
      <p:sp>
        <p:nvSpPr>
          <p:cNvPr id="2" name="مربع نص 1"/>
          <p:cNvSpPr txBox="1"/>
          <p:nvPr/>
        </p:nvSpPr>
        <p:spPr>
          <a:xfrm>
            <a:off x="35496" y="260648"/>
            <a:ext cx="8964488" cy="1077218"/>
          </a:xfrm>
          <a:prstGeom prst="rect">
            <a:avLst/>
          </a:prstGeom>
          <a:noFill/>
        </p:spPr>
        <p:txBody>
          <a:bodyPr wrap="square" rtlCol="1">
            <a:spAutoFit/>
          </a:bodyPr>
          <a:lstStyle/>
          <a:p>
            <a:r>
              <a:rPr lang="ar-SA" sz="3200" b="1" dirty="0" smtClean="0">
                <a:solidFill>
                  <a:srgbClr val="FFC000"/>
                </a:solidFill>
                <a:cs typeface="DecoType Naskh Variants" pitchFamily="2" charset="-78"/>
              </a:rPr>
              <a:t>فهؤلاء وامثالهم لم يدعهم الاسلام لغواية النفس والشيطان بل رسم لهم ما يحقق رغبتهم أو بعضها في إطار حلال وهو إباحة تعدد الزوجات </a:t>
            </a:r>
            <a:endParaRPr lang="ar-SA" sz="3200" b="1" dirty="0">
              <a:solidFill>
                <a:srgbClr val="FFC000"/>
              </a:solidFill>
              <a:cs typeface="DecoType Naskh Variants" pitchFamily="2" charset="-78"/>
            </a:endParaRPr>
          </a:p>
        </p:txBody>
      </p:sp>
      <p:sp>
        <p:nvSpPr>
          <p:cNvPr id="3" name="مربع نص 2"/>
          <p:cNvSpPr txBox="1"/>
          <p:nvPr/>
        </p:nvSpPr>
        <p:spPr>
          <a:xfrm>
            <a:off x="35496" y="1772816"/>
            <a:ext cx="8964488" cy="2308324"/>
          </a:xfrm>
          <a:prstGeom prst="rect">
            <a:avLst/>
          </a:prstGeom>
          <a:noFill/>
        </p:spPr>
        <p:txBody>
          <a:bodyPr wrap="square" rtlCol="1">
            <a:spAutoFit/>
          </a:bodyPr>
          <a:lstStyle/>
          <a:p>
            <a:r>
              <a:rPr lang="ar-SA" sz="3600" b="1" dirty="0" smtClean="0">
                <a:solidFill>
                  <a:schemeClr val="bg1"/>
                </a:solidFill>
              </a:rPr>
              <a:t>وقد حذر الشرع المشرع الاسلامي من مغبة عدم العدل بين الزوجات وتوعده بالفضيحة يوم القيامة فعن ابي هريرة عن النبي صلى الله عليه وسلم (( إذا كانت عند الرجل امرأتان فلم يعدل بينهما جاء يوم القيامة وشقه ساقط</a:t>
            </a:r>
            <a:endParaRPr lang="ar-SA" sz="3600" b="1" dirty="0">
              <a:solidFill>
                <a:schemeClr val="bg1"/>
              </a:solidFill>
            </a:endParaRPr>
          </a:p>
        </p:txBody>
      </p:sp>
    </p:spTree>
    <p:extLst>
      <p:ext uri="{BB962C8B-B14F-4D97-AF65-F5344CB8AC3E}">
        <p14:creationId xmlns:p14="http://schemas.microsoft.com/office/powerpoint/2010/main" val="30681521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مستطيل 3"/>
          <p:cNvSpPr/>
          <p:nvPr/>
        </p:nvSpPr>
        <p:spPr>
          <a:xfrm>
            <a:off x="752573" y="1196752"/>
            <a:ext cx="7284365" cy="34163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SA"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قام بإعداد هذا العمل </a:t>
            </a:r>
          </a:p>
          <a:p>
            <a:pPr algn="ctr"/>
            <a:r>
              <a:rPr lang="ar-SA"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الطالبة / دارين مصلح  </a:t>
            </a:r>
            <a:r>
              <a:rPr lang="ar-SA" sz="54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الرفيعي</a:t>
            </a:r>
            <a:r>
              <a:rPr lang="ar-SA"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a:p>
            <a:pPr algn="ctr"/>
            <a:r>
              <a:rPr lang="ar-SA"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تحت إشراف الاستاذة </a:t>
            </a:r>
          </a:p>
          <a:p>
            <a:pPr algn="ctr"/>
            <a:r>
              <a:rPr lang="ar-SA"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ماجدة السيد </a:t>
            </a:r>
            <a:endParaRPr lang="ar-SA"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22719322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472</Words>
  <Application>Microsoft Office PowerPoint</Application>
  <PresentationFormat>عرض على الشاشة (3:4)‏</PresentationFormat>
  <Paragraphs>25</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SERA</dc:creator>
  <cp:lastModifiedBy>DEll</cp:lastModifiedBy>
  <cp:revision>16</cp:revision>
  <dcterms:created xsi:type="dcterms:W3CDTF">2013-10-25T13:53:50Z</dcterms:created>
  <dcterms:modified xsi:type="dcterms:W3CDTF">2013-11-29T19:53:08Z</dcterms:modified>
</cp:coreProperties>
</file>