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65441" autoAdjust="0"/>
    <p:restoredTop sz="86323" autoAdjust="0"/>
  </p:normalViewPr>
  <p:slideViewPr>
    <p:cSldViewPr>
      <p:cViewPr varScale="1">
        <p:scale>
          <a:sx n="74" d="100"/>
          <a:sy n="74" d="100"/>
        </p:scale>
        <p:origin x="-19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3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20/05/34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20/05/34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20/05/34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20/05/34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20/05/34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20/05/34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20/05/34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20/05/34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20/05/34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20/05/34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20/05/34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20/05/34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67544" y="548680"/>
            <a:ext cx="7543800" cy="1008112"/>
          </a:xfrm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ar-SA" sz="3200" b="1" dirty="0" smtClean="0">
                <a:solidFill>
                  <a:srgbClr val="FF0000"/>
                </a:solidFill>
              </a:rPr>
              <a:t/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>
                <a:solidFill>
                  <a:srgbClr val="FF0000"/>
                </a:solidFill>
              </a:rPr>
              <a:t/>
            </a:r>
            <a:br>
              <a:rPr lang="ar-SA" sz="3200" b="1" dirty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/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اختبار تخمر الجلوكوز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طريقة الميثيل الاحمر – فوجس </a:t>
            </a:r>
            <a:r>
              <a:rPr lang="ar-SA" sz="3200" b="1" dirty="0" err="1" smtClean="0">
                <a:solidFill>
                  <a:srgbClr val="FF0000"/>
                </a:solidFill>
              </a:rPr>
              <a:t>بروسكور</a:t>
            </a:r>
            <a:r>
              <a:rPr lang="ar-SA" sz="3200" b="1" dirty="0" smtClean="0">
                <a:solidFill>
                  <a:srgbClr val="FF0000"/>
                </a:solidFill>
              </a:rPr>
              <a:t/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Methyl red-</a:t>
            </a:r>
            <a:r>
              <a:rPr lang="en-US" sz="3200" b="1" dirty="0" err="1" smtClean="0">
                <a:solidFill>
                  <a:srgbClr val="FF0000"/>
                </a:solidFill>
              </a:rPr>
              <a:t>Voges</a:t>
            </a:r>
            <a:r>
              <a:rPr lang="en-US" sz="3200" b="1" dirty="0" smtClean="0">
                <a:solidFill>
                  <a:srgbClr val="FF0000"/>
                </a:solidFill>
              </a:rPr>
              <a:t>-</a:t>
            </a:r>
            <a:r>
              <a:rPr lang="en-US" sz="3200" b="1" dirty="0" err="1" smtClean="0">
                <a:solidFill>
                  <a:srgbClr val="FF0000"/>
                </a:solidFill>
              </a:rPr>
              <a:t>Proskauer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1772816"/>
            <a:ext cx="7560840" cy="4752528"/>
          </a:xfrm>
        </p:spPr>
        <p:txBody>
          <a:bodyPr/>
          <a:lstStyle/>
          <a:p>
            <a:pPr marL="342900" indent="-342900" algn="r">
              <a:buFontTx/>
              <a:buChar char="-"/>
            </a:pPr>
            <a:r>
              <a:rPr lang="ar-SA" b="1" dirty="0" smtClean="0">
                <a:solidFill>
                  <a:schemeClr val="tx1"/>
                </a:solidFill>
              </a:rPr>
              <a:t>تختلف </a:t>
            </a:r>
            <a:r>
              <a:rPr lang="ar-SA" b="1" dirty="0">
                <a:solidFill>
                  <a:schemeClr val="tx1"/>
                </a:solidFill>
              </a:rPr>
              <a:t>البكتيريا اختلافاً كبيراً في قدراتها التخمرية للمواد الكربوهيدراتية فبعضها يمكنه أكسدة السكريات البسيطة مكوناً حمض مثل حمض </a:t>
            </a:r>
            <a:r>
              <a:rPr lang="ar-SA" b="1" dirty="0" err="1">
                <a:solidFill>
                  <a:schemeClr val="tx1"/>
                </a:solidFill>
              </a:rPr>
              <a:t>اللاكتيك</a:t>
            </a:r>
            <a:r>
              <a:rPr lang="ar-SA" b="1" dirty="0">
                <a:solidFill>
                  <a:schemeClr val="tx1"/>
                </a:solidFill>
              </a:rPr>
              <a:t> </a:t>
            </a:r>
            <a:r>
              <a:rPr lang="ar-SA" b="1" dirty="0" err="1">
                <a:solidFill>
                  <a:schemeClr val="tx1"/>
                </a:solidFill>
              </a:rPr>
              <a:t>والخليك</a:t>
            </a:r>
            <a:r>
              <a:rPr lang="ar-SA" b="1" dirty="0">
                <a:solidFill>
                  <a:schemeClr val="tx1"/>
                </a:solidFill>
              </a:rPr>
              <a:t> </a:t>
            </a:r>
            <a:r>
              <a:rPr lang="ar-SA" b="1" dirty="0" err="1">
                <a:solidFill>
                  <a:schemeClr val="tx1"/>
                </a:solidFill>
              </a:rPr>
              <a:t>والسكسينيك</a:t>
            </a:r>
            <a:r>
              <a:rPr lang="ar-SA" b="1" dirty="0">
                <a:solidFill>
                  <a:schemeClr val="tx1"/>
                </a:solidFill>
              </a:rPr>
              <a:t> </a:t>
            </a:r>
            <a:r>
              <a:rPr lang="ar-SA" b="1" dirty="0" err="1">
                <a:solidFill>
                  <a:schemeClr val="tx1"/>
                </a:solidFill>
              </a:rPr>
              <a:t>والفورميك</a:t>
            </a:r>
            <a:r>
              <a:rPr lang="ar-SA" b="1" dirty="0">
                <a:solidFill>
                  <a:schemeClr val="tx1"/>
                </a:solidFill>
              </a:rPr>
              <a:t> وغاز مثل ثاني أكسيد الكربون والهيدروجين والميثان والبعض الآخر يخمر نفس السكر وينتج حمض فقط .</a:t>
            </a:r>
            <a:br>
              <a:rPr lang="ar-SA" b="1" dirty="0">
                <a:solidFill>
                  <a:schemeClr val="tx1"/>
                </a:solidFill>
              </a:rPr>
            </a:br>
            <a:r>
              <a:rPr lang="ar-SA" b="1" dirty="0">
                <a:solidFill>
                  <a:schemeClr val="tx1"/>
                </a:solidFill>
              </a:rPr>
              <a:t>ويعتمد نوع المركبات المنتجة حسب نوع الميكروب وكذلك نوع السكر المستخدم .</a:t>
            </a:r>
            <a:br>
              <a:rPr lang="ar-SA" b="1" dirty="0">
                <a:solidFill>
                  <a:schemeClr val="tx1"/>
                </a:solidFill>
              </a:rPr>
            </a:br>
            <a:r>
              <a:rPr lang="ar-SA" b="1" dirty="0">
                <a:solidFill>
                  <a:schemeClr val="tx1"/>
                </a:solidFill>
              </a:rPr>
              <a:t>والبعض الآخر لا يمكنه تخمير السكر نهائياً . وتعتبر خاصية تخمير السكريات وبعض </a:t>
            </a:r>
            <a:r>
              <a:rPr lang="ar-SA" b="1" dirty="0" smtClean="0">
                <a:solidFill>
                  <a:schemeClr val="tx1"/>
                </a:solidFill>
              </a:rPr>
              <a:t>المواد </a:t>
            </a:r>
            <a:r>
              <a:rPr lang="ar-SA" b="1" dirty="0">
                <a:solidFill>
                  <a:schemeClr val="tx1"/>
                </a:solidFill>
              </a:rPr>
              <a:t>الهيدروكربونية من الصفات الهامة للتعرف على البكتيريا وتصنيفها . </a:t>
            </a:r>
            <a:endParaRPr lang="ar-SA" b="1" dirty="0" smtClean="0">
              <a:solidFill>
                <a:schemeClr val="tx1"/>
              </a:solidFill>
            </a:endParaRPr>
          </a:p>
          <a:p>
            <a:pPr marL="342900" indent="-342900" algn="r">
              <a:buFontTx/>
              <a:buChar char="-"/>
            </a:pPr>
            <a:r>
              <a:rPr lang="ar-SA" b="1" dirty="0" smtClean="0">
                <a:solidFill>
                  <a:schemeClr val="tx1"/>
                </a:solidFill>
              </a:rPr>
              <a:t>- باستخدام كاشف الميثيل الاحمر يتم الكشف عن طريق البكتيريا القادرة علي تكسير الجلوكوز الي النهاية (الاحماض) </a:t>
            </a:r>
          </a:p>
          <a:p>
            <a:pPr marL="342900" indent="-342900" algn="r">
              <a:buFontTx/>
              <a:buChar char="-"/>
            </a:pPr>
            <a:r>
              <a:rPr lang="ar-SA" b="1" dirty="0" smtClean="0">
                <a:solidFill>
                  <a:schemeClr val="tx1"/>
                </a:solidFill>
              </a:rPr>
              <a:t>- اما استخدام كاشف فوجس </a:t>
            </a:r>
            <a:r>
              <a:rPr lang="ar-SA" b="1" dirty="0" err="1" smtClean="0">
                <a:solidFill>
                  <a:schemeClr val="tx1"/>
                </a:solidFill>
              </a:rPr>
              <a:t>بروسكور</a:t>
            </a:r>
            <a:r>
              <a:rPr lang="ar-SA" b="1" dirty="0" smtClean="0">
                <a:solidFill>
                  <a:schemeClr val="tx1"/>
                </a:solidFill>
              </a:rPr>
              <a:t> يتم عن طريقة الكشف عن نواتج التخمر المتوسطة قبل الوصول الي نهاية التخمر و هو مركب </a:t>
            </a:r>
            <a:r>
              <a:rPr lang="ar-SA" b="1" dirty="0" err="1" smtClean="0">
                <a:solidFill>
                  <a:schemeClr val="tx1"/>
                </a:solidFill>
              </a:rPr>
              <a:t>اسيتيل</a:t>
            </a:r>
            <a:r>
              <a:rPr lang="ar-SA" b="1" dirty="0" smtClean="0">
                <a:solidFill>
                  <a:schemeClr val="tx1"/>
                </a:solidFill>
              </a:rPr>
              <a:t> – ميثيل </a:t>
            </a:r>
            <a:r>
              <a:rPr lang="ar-SA" b="1" dirty="0" err="1" smtClean="0">
                <a:solidFill>
                  <a:schemeClr val="tx1"/>
                </a:solidFill>
              </a:rPr>
              <a:t>كربينول</a:t>
            </a:r>
            <a:endParaRPr lang="ar-SA" b="1" dirty="0" smtClean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b="1" dirty="0" smtClean="0">
                <a:solidFill>
                  <a:schemeClr val="tx1"/>
                </a:solidFill>
              </a:rPr>
              <a:t>Acetyl – methyl </a:t>
            </a:r>
            <a:r>
              <a:rPr lang="en-US" b="1" dirty="0" err="1" smtClean="0">
                <a:solidFill>
                  <a:schemeClr val="tx1"/>
                </a:solidFill>
              </a:rPr>
              <a:t>Carbinol</a:t>
            </a:r>
            <a:r>
              <a:rPr lang="ar-SA" b="1" dirty="0" smtClean="0">
                <a:solidFill>
                  <a:schemeClr val="tx1"/>
                </a:solidFill>
              </a:rPr>
              <a:t> </a:t>
            </a:r>
            <a:endParaRPr lang="ar-S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69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6048672"/>
          </a:xfrm>
        </p:spPr>
        <p:txBody>
          <a:bodyPr>
            <a:normAutofit/>
          </a:bodyPr>
          <a:lstStyle/>
          <a:p>
            <a:r>
              <a:rPr lang="ar-SA" sz="2400" dirty="0" smtClean="0"/>
              <a:t>طريقة العمل:</a:t>
            </a:r>
          </a:p>
          <a:p>
            <a:r>
              <a:rPr lang="ar-SA" sz="2400" dirty="0" smtClean="0"/>
              <a:t>1- تحضير انبوبتان من شوربة مغذية + جلوكوز</a:t>
            </a:r>
          </a:p>
          <a:p>
            <a:r>
              <a:rPr lang="ar-SA" sz="2400" dirty="0" smtClean="0"/>
              <a:t>2- يتم حقن الانبوبتان بالبكتيريا المراد فحصها ثم يتم </a:t>
            </a:r>
            <a:r>
              <a:rPr lang="ar-SA" sz="2400" dirty="0" err="1" smtClean="0"/>
              <a:t>تحضينها</a:t>
            </a:r>
            <a:r>
              <a:rPr lang="ar-SA" sz="2400" dirty="0" smtClean="0"/>
              <a:t> عند 37درجة مئوية  لمدة 48 ساعة</a:t>
            </a:r>
          </a:p>
          <a:p>
            <a:r>
              <a:rPr lang="ar-SA" sz="2400" dirty="0" smtClean="0"/>
              <a:t>3- اضافة الكاشف الاول (الميثيل الاحمر</a:t>
            </a:r>
            <a:r>
              <a:rPr lang="en-US" sz="2400" dirty="0"/>
              <a:t> MR</a:t>
            </a:r>
            <a:r>
              <a:rPr lang="ar-SA" sz="2400" dirty="0" smtClean="0"/>
              <a:t> </a:t>
            </a:r>
            <a:r>
              <a:rPr lang="en-US" sz="2400" dirty="0" smtClean="0"/>
              <a:t>(</a:t>
            </a:r>
            <a:r>
              <a:rPr lang="ar-SA" sz="2400" dirty="0" err="1" smtClean="0"/>
              <a:t>للانبوبة</a:t>
            </a:r>
            <a:r>
              <a:rPr lang="ar-SA" sz="2400" dirty="0" smtClean="0"/>
              <a:t> الاولى</a:t>
            </a:r>
          </a:p>
          <a:p>
            <a:r>
              <a:rPr lang="ar-SA" sz="2400" dirty="0" smtClean="0"/>
              <a:t>4- اضافة الكاشف </a:t>
            </a:r>
            <a:r>
              <a:rPr lang="ar-SA" sz="2400" dirty="0" err="1" smtClean="0"/>
              <a:t>الثانى</a:t>
            </a:r>
            <a:r>
              <a:rPr lang="ar-SA" sz="2400" dirty="0" smtClean="0"/>
              <a:t> (فوجس </a:t>
            </a:r>
            <a:r>
              <a:rPr lang="ar-SA" sz="2400" dirty="0" err="1" smtClean="0"/>
              <a:t>بروسكور</a:t>
            </a:r>
            <a:r>
              <a:rPr lang="ar-SA" sz="2400" dirty="0" smtClean="0"/>
              <a:t> </a:t>
            </a:r>
            <a:r>
              <a:rPr lang="en-US" sz="2400" dirty="0" smtClean="0"/>
              <a:t>VP</a:t>
            </a:r>
            <a:r>
              <a:rPr lang="ar-SA" sz="2400" dirty="0" smtClean="0"/>
              <a:t>) </a:t>
            </a:r>
            <a:r>
              <a:rPr lang="ar-SA" sz="2400" dirty="0" err="1" smtClean="0"/>
              <a:t>للانبوبة</a:t>
            </a:r>
            <a:r>
              <a:rPr lang="ar-SA" sz="2400" dirty="0" smtClean="0"/>
              <a:t> الثانية</a:t>
            </a:r>
          </a:p>
          <a:p>
            <a:r>
              <a:rPr lang="ar-SA" sz="2400" dirty="0" smtClean="0"/>
              <a:t>* النتائج:</a:t>
            </a:r>
          </a:p>
          <a:p>
            <a:r>
              <a:rPr lang="ar-SA" sz="2400" dirty="0" smtClean="0"/>
              <a:t>1- الانبوبتان لا يتغير لونهما يعني ذلك ان البكتيريا لا تحتوي على انزيم تخمر و تكسير الجلوكوز</a:t>
            </a:r>
            <a:r>
              <a:rPr lang="en-US" sz="2400" dirty="0"/>
              <a:t> </a:t>
            </a:r>
            <a:r>
              <a:rPr lang="en-US" sz="2400" dirty="0" err="1" smtClean="0"/>
              <a:t>ve</a:t>
            </a:r>
            <a:r>
              <a:rPr lang="en-US" sz="2400" dirty="0" smtClean="0"/>
              <a:t>)</a:t>
            </a:r>
            <a:r>
              <a:rPr lang="ar-SA" sz="2400" dirty="0" smtClean="0"/>
              <a:t>-) </a:t>
            </a:r>
          </a:p>
          <a:p>
            <a:r>
              <a:rPr lang="ar-SA" sz="2400" dirty="0" smtClean="0"/>
              <a:t>2- الانبوب </a:t>
            </a:r>
            <a:r>
              <a:rPr lang="en-US" sz="2400" dirty="0" smtClean="0"/>
              <a:t>MR</a:t>
            </a:r>
            <a:r>
              <a:rPr lang="ar-SA" sz="2400" dirty="0" smtClean="0"/>
              <a:t>لا يتغير لونه(</a:t>
            </a:r>
            <a:r>
              <a:rPr lang="en-US" sz="2400" dirty="0" err="1" smtClean="0"/>
              <a:t>ve</a:t>
            </a:r>
            <a:r>
              <a:rPr lang="ar-SA" sz="2400" dirty="0" smtClean="0"/>
              <a:t>-) بينما الانبوب </a:t>
            </a:r>
            <a:r>
              <a:rPr lang="en-US" sz="2400" dirty="0" smtClean="0"/>
              <a:t>VP</a:t>
            </a:r>
            <a:r>
              <a:rPr lang="ar-SA" sz="2400" dirty="0" smtClean="0"/>
              <a:t>يتغير لونه الي الاحمر(</a:t>
            </a:r>
            <a:r>
              <a:rPr lang="en-US" sz="2400" dirty="0" err="1" smtClean="0"/>
              <a:t>ve</a:t>
            </a:r>
            <a:r>
              <a:rPr lang="ar-SA" sz="2400" dirty="0"/>
              <a:t>+</a:t>
            </a:r>
            <a:r>
              <a:rPr lang="ar-SA" sz="2400" dirty="0" smtClean="0"/>
              <a:t>)</a:t>
            </a:r>
            <a:endParaRPr lang="ar-SA" sz="2400" dirty="0"/>
          </a:p>
          <a:p>
            <a:r>
              <a:rPr lang="en-US" sz="2400" dirty="0" smtClean="0"/>
              <a:t>        </a:t>
            </a:r>
            <a:r>
              <a:rPr lang="ar-SA" sz="2400" dirty="0" smtClean="0"/>
              <a:t>يعني ذلك ان البكتيريا تحتوي علي انزيم تكسير الجلوكوز و لكن بكمية قليلة فلا يصل بالجلوكوز الي الاحماض و لكن يصل فقط الى المركب الوسطي </a:t>
            </a:r>
            <a:r>
              <a:rPr lang="en-US" sz="2400" dirty="0" smtClean="0"/>
              <a:t> 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41754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476672"/>
            <a:ext cx="8208912" cy="5924128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ar-SA" dirty="0" smtClean="0">
                <a:solidFill>
                  <a:srgbClr val="7030A0"/>
                </a:solidFill>
              </a:rPr>
              <a:t>3- الانبوب </a:t>
            </a:r>
            <a:r>
              <a:rPr lang="en-US" dirty="0" smtClean="0">
                <a:solidFill>
                  <a:srgbClr val="7030A0"/>
                </a:solidFill>
              </a:rPr>
              <a:t>MR</a:t>
            </a:r>
            <a:r>
              <a:rPr lang="ar-SA" dirty="0" smtClean="0">
                <a:solidFill>
                  <a:srgbClr val="7030A0"/>
                </a:solidFill>
              </a:rPr>
              <a:t>يتغير لونه الي الاحمر</a:t>
            </a:r>
            <a:r>
              <a:rPr lang="en-US" sz="2000" dirty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)</a:t>
            </a:r>
            <a:r>
              <a:rPr lang="ar-SA" sz="2000" dirty="0" smtClean="0"/>
              <a:t>+)</a:t>
            </a:r>
            <a:r>
              <a:rPr lang="ar-SA" dirty="0" smtClean="0">
                <a:solidFill>
                  <a:srgbClr val="7030A0"/>
                </a:solidFill>
              </a:rPr>
              <a:t> اما الانبوب </a:t>
            </a:r>
            <a:r>
              <a:rPr lang="en-US" dirty="0" smtClean="0">
                <a:solidFill>
                  <a:srgbClr val="7030A0"/>
                </a:solidFill>
              </a:rPr>
              <a:t>VP</a:t>
            </a:r>
            <a:r>
              <a:rPr lang="ar-SA" dirty="0" smtClean="0">
                <a:solidFill>
                  <a:srgbClr val="7030A0"/>
                </a:solidFill>
              </a:rPr>
              <a:t>لا يتغير لونه</a:t>
            </a:r>
            <a:r>
              <a:rPr lang="en-US" sz="2000" dirty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)</a:t>
            </a:r>
            <a:r>
              <a:rPr lang="ar-SA" sz="2000" dirty="0" smtClean="0"/>
              <a:t>-)</a:t>
            </a:r>
            <a:r>
              <a:rPr lang="ar-SA" dirty="0" smtClean="0">
                <a:solidFill>
                  <a:srgbClr val="7030A0"/>
                </a:solidFill>
              </a:rPr>
              <a:t> يعني ذلك ان البكتيريا تحتوي على انزيم التخمر بكمية كبيرة لذلك لا يظهر المركب الوسطي (</a:t>
            </a:r>
            <a:r>
              <a:rPr lang="ar-SA" dirty="0" err="1" smtClean="0">
                <a:solidFill>
                  <a:srgbClr val="7030A0"/>
                </a:solidFill>
              </a:rPr>
              <a:t>الاسيتيل</a:t>
            </a:r>
            <a:r>
              <a:rPr lang="ar-SA" dirty="0" smtClean="0">
                <a:solidFill>
                  <a:srgbClr val="7030A0"/>
                </a:solidFill>
              </a:rPr>
              <a:t> – ميثيل </a:t>
            </a:r>
            <a:r>
              <a:rPr lang="ar-SA" dirty="0" err="1" smtClean="0">
                <a:solidFill>
                  <a:srgbClr val="7030A0"/>
                </a:solidFill>
              </a:rPr>
              <a:t>كربينول</a:t>
            </a:r>
            <a:r>
              <a:rPr lang="ar-SA" dirty="0" smtClean="0">
                <a:solidFill>
                  <a:srgbClr val="7030A0"/>
                </a:solidFill>
              </a:rPr>
              <a:t>) و يصل بتخمر الجلوكوز الي الاحماض </a:t>
            </a:r>
          </a:p>
          <a:p>
            <a:pPr marL="114300" indent="0">
              <a:spcBef>
                <a:spcPct val="50000"/>
              </a:spcBef>
              <a:buNone/>
            </a:pPr>
            <a:r>
              <a:rPr lang="ar-SA" dirty="0" smtClean="0">
                <a:solidFill>
                  <a:srgbClr val="7030A0"/>
                </a:solidFill>
              </a:rPr>
              <a:t>ملاحظة هامه:</a:t>
            </a:r>
          </a:p>
          <a:p>
            <a:pPr marL="114300" indent="0">
              <a:spcBef>
                <a:spcPct val="50000"/>
              </a:spcBef>
              <a:buNone/>
            </a:pPr>
            <a:r>
              <a:rPr lang="ar-SA" dirty="0" smtClean="0">
                <a:solidFill>
                  <a:srgbClr val="7030A0"/>
                </a:solidFill>
              </a:rPr>
              <a:t>لا يمكن ابدا ظهور</a:t>
            </a:r>
            <a:r>
              <a:rPr lang="en-US" dirty="0" smtClean="0">
                <a:solidFill>
                  <a:srgbClr val="7030A0"/>
                </a:solidFill>
              </a:rPr>
              <a:t>MR &amp; VP</a:t>
            </a:r>
            <a:r>
              <a:rPr lang="ar-SA" dirty="0" smtClean="0">
                <a:solidFill>
                  <a:srgbClr val="7030A0"/>
                </a:solidFill>
              </a:rPr>
              <a:t> لونهما احمر معا و هذا يعني ان </a:t>
            </a:r>
            <a:r>
              <a:rPr lang="en-US" dirty="0">
                <a:solidFill>
                  <a:srgbClr val="7030A0"/>
                </a:solidFill>
              </a:rPr>
              <a:t>MR </a:t>
            </a:r>
            <a:r>
              <a:rPr lang="en-US" dirty="0" smtClean="0">
                <a:solidFill>
                  <a:srgbClr val="7030A0"/>
                </a:solidFill>
              </a:rPr>
              <a:t> +</a:t>
            </a:r>
            <a:r>
              <a:rPr lang="en-US" dirty="0" err="1" smtClean="0">
                <a:solidFill>
                  <a:srgbClr val="7030A0"/>
                </a:solidFill>
              </a:rPr>
              <a:t>ve</a:t>
            </a:r>
            <a:r>
              <a:rPr lang="en-US" dirty="0" smtClean="0">
                <a:solidFill>
                  <a:srgbClr val="7030A0"/>
                </a:solidFill>
              </a:rPr>
              <a:t>  &amp; VP +</a:t>
            </a:r>
            <a:r>
              <a:rPr lang="en-US" dirty="0" err="1" smtClean="0">
                <a:solidFill>
                  <a:srgbClr val="7030A0"/>
                </a:solidFill>
              </a:rPr>
              <a:t>ve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</a:p>
          <a:p>
            <a:pPr marL="114300" indent="0">
              <a:spcBef>
                <a:spcPct val="50000"/>
              </a:spcBef>
              <a:buNone/>
            </a:pPr>
            <a:r>
              <a:rPr lang="ar-SA" dirty="0" smtClean="0">
                <a:solidFill>
                  <a:srgbClr val="7030A0"/>
                </a:solidFill>
              </a:rPr>
              <a:t>و هذا لا يحدث ابدا حيث ان لا يمكن للبكتيريا ان تظهر الناتج الوسطي و النهائي في نفس الوقت لاختلاف الكواشف فيهما</a:t>
            </a:r>
            <a:endParaRPr lang="ar-SA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1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731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  <a:gs pos="100000">
              <a:schemeClr val="bg1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04664"/>
            <a:ext cx="7620000" cy="5996136"/>
          </a:xfrm>
        </p:spPr>
        <p:txBody>
          <a:bodyPr/>
          <a:lstStyle/>
          <a:p>
            <a:pPr marL="11430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3933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5924128"/>
          </a:xfrm>
        </p:spPr>
        <p:txBody>
          <a:bodyPr/>
          <a:lstStyle/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89676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5924128"/>
          </a:xfrm>
        </p:spPr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3077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جاور">
  <a:themeElements>
    <a:clrScheme name="تجاور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تجاور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190</TotalTime>
  <Words>246</Words>
  <Application>Microsoft Office PowerPoint</Application>
  <PresentationFormat>عرض على الشاشة (3:4)‏</PresentationFormat>
  <Paragraphs>18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تجاور</vt:lpstr>
      <vt:lpstr>   اختبار تخمر الجلوكوز طريقة الميثيل الاحمر – فوجس بروسكور Methyl red-Voges-Proskauer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تأثير العوامل الفيزيائية على فسيولوجيا البكتيريا تأثير التهوية على فسيولوجيا البكتيريا </dc:title>
  <dc:creator>Rabab Ibrahim</dc:creator>
  <cp:lastModifiedBy>MAx</cp:lastModifiedBy>
  <cp:revision>18</cp:revision>
  <dcterms:created xsi:type="dcterms:W3CDTF">2013-03-17T07:22:12Z</dcterms:created>
  <dcterms:modified xsi:type="dcterms:W3CDTF">2013-03-31T17:40:28Z</dcterms:modified>
</cp:coreProperties>
</file>