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65441" autoAdjust="0"/>
    <p:restoredTop sz="86323" autoAdjust="0"/>
  </p:normalViewPr>
  <p:slideViewPr>
    <p:cSldViewPr>
      <p:cViewPr varScale="1">
        <p:scale>
          <a:sx n="74" d="100"/>
          <a:sy n="74" d="100"/>
        </p:scale>
        <p:origin x="-8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07/05/34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7543800" cy="1080120"/>
          </a:xfrm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ar-SA" sz="3200" dirty="0" smtClean="0">
                <a:solidFill>
                  <a:srgbClr val="FF0000"/>
                </a:solidFill>
              </a:rPr>
              <a:t> </a:t>
            </a:r>
            <a:br>
              <a:rPr lang="ar-SA" sz="3200" dirty="0" smtClean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/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dirty="0" smtClean="0">
                <a:solidFill>
                  <a:srgbClr val="FF0000"/>
                </a:solidFill>
              </a:rPr>
              <a:t/>
            </a:r>
            <a:br>
              <a:rPr lang="ar-SA" sz="3200" dirty="0" smtClean="0">
                <a:solidFill>
                  <a:srgbClr val="FF0000"/>
                </a:solidFill>
              </a:rPr>
            </a:br>
            <a:r>
              <a:rPr lang="ar-SA" sz="3200" dirty="0" smtClean="0">
                <a:solidFill>
                  <a:srgbClr val="FF0000"/>
                </a:solidFill>
              </a:rPr>
              <a:t>تأثير </a:t>
            </a:r>
            <a:r>
              <a:rPr lang="ar-SA" sz="3200" dirty="0">
                <a:solidFill>
                  <a:srgbClr val="FF0000"/>
                </a:solidFill>
              </a:rPr>
              <a:t>العوامل الفيزيائية على فسيولوجيا البكتيريا</a:t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>تأثير التهوية على فسيولوجيا البكتيريا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196752"/>
            <a:ext cx="7560840" cy="5328592"/>
          </a:xfrm>
        </p:spPr>
        <p:txBody>
          <a:bodyPr/>
          <a:lstStyle/>
          <a:p>
            <a:pPr algn="r">
              <a:spcBef>
                <a:spcPct val="50000"/>
              </a:spcBef>
            </a:pPr>
            <a:r>
              <a:rPr lang="ar-SA" b="1" u="sng" dirty="0">
                <a:solidFill>
                  <a:srgbClr val="7030A0"/>
                </a:solidFill>
              </a:rPr>
              <a:t>يمكن تقسيم البكتيريا تبعا لحاجتها للأوكسجين  إلى أربع مجاميع:</a:t>
            </a:r>
          </a:p>
          <a:p>
            <a:pPr algn="r">
              <a:spcBef>
                <a:spcPct val="50000"/>
              </a:spcBef>
            </a:pPr>
            <a:r>
              <a:rPr lang="ar-SA" b="1" u="sng" dirty="0">
                <a:solidFill>
                  <a:srgbClr val="7030A0"/>
                </a:solidFill>
              </a:rPr>
              <a:t>1-بكتيريا هوائية إجبارا </a:t>
            </a:r>
            <a:r>
              <a:rPr lang="en-US" b="1" u="sng" dirty="0">
                <a:solidFill>
                  <a:srgbClr val="7030A0"/>
                </a:solidFill>
              </a:rPr>
              <a:t>Strict </a:t>
            </a:r>
            <a:r>
              <a:rPr lang="en-US" b="1" u="sng" dirty="0" smtClean="0">
                <a:solidFill>
                  <a:srgbClr val="7030A0"/>
                </a:solidFill>
              </a:rPr>
              <a:t>Aerobes </a:t>
            </a:r>
            <a:endParaRPr lang="ar-SA" b="1" u="sng" dirty="0">
              <a:solidFill>
                <a:schemeClr val="tx1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ar-SA" sz="2400" dirty="0">
                <a:solidFill>
                  <a:schemeClr val="tx1"/>
                </a:solidFill>
              </a:rPr>
              <a:t>وهذه يلزم لنموها وتكاثرها توفر الأوكسجين الجوي في الوسط الذي تنمو فيه ويقف نموها في غيابه.</a:t>
            </a:r>
          </a:p>
          <a:p>
            <a:pPr algn="r">
              <a:spcBef>
                <a:spcPct val="50000"/>
              </a:spcBef>
            </a:pPr>
            <a:r>
              <a:rPr lang="ar-SA" sz="2400" dirty="0">
                <a:solidFill>
                  <a:schemeClr val="tx1"/>
                </a:solidFill>
              </a:rPr>
              <a:t>تحتوي هذه الأنواع على إنزيم </a:t>
            </a:r>
            <a:r>
              <a:rPr lang="ar-SA" sz="2400" dirty="0" err="1">
                <a:solidFill>
                  <a:schemeClr val="tx1"/>
                </a:solidFill>
              </a:rPr>
              <a:t>الكتاليز</a:t>
            </a:r>
            <a:r>
              <a:rPr lang="ar-SA" sz="2400" dirty="0">
                <a:solidFill>
                  <a:schemeClr val="tx1"/>
                </a:solidFill>
              </a:rPr>
              <a:t> الذي يعمل بدوره على أكسدة مادة فوق أكسيد الهيدروجين مثل بكتيريا </a:t>
            </a:r>
            <a:r>
              <a:rPr lang="en-US" sz="2400" i="1" dirty="0">
                <a:solidFill>
                  <a:schemeClr val="tx1"/>
                </a:solidFill>
              </a:rPr>
              <a:t>Bacillus sp. </a:t>
            </a:r>
            <a:r>
              <a:rPr lang="ar-SA" sz="2400" i="1" dirty="0">
                <a:solidFill>
                  <a:schemeClr val="tx1"/>
                </a:solidFill>
              </a:rPr>
              <a:t> </a:t>
            </a:r>
            <a:r>
              <a:rPr lang="ar-SA" dirty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           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catalase</a:t>
            </a:r>
            <a:endParaRPr lang="ar-SA" sz="1800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chemeClr val="tx1"/>
                </a:solidFill>
              </a:rPr>
              <a:t>H</a:t>
            </a:r>
            <a:r>
              <a:rPr lang="en-US" sz="18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O</a:t>
            </a:r>
            <a:r>
              <a:rPr lang="en-US" sz="18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                 H</a:t>
            </a:r>
            <a:r>
              <a:rPr lang="en-US" sz="18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O+O</a:t>
            </a:r>
            <a:r>
              <a:rPr lang="en-US" sz="1800" dirty="0" smtClean="0">
                <a:solidFill>
                  <a:schemeClr val="tx1"/>
                </a:solidFill>
              </a:rPr>
              <a:t>2</a:t>
            </a:r>
          </a:p>
          <a:p>
            <a:pPr algn="r"/>
            <a:endParaRPr lang="ar-SA" dirty="0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1331640" y="4653136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ar-SA"/>
          </a:p>
        </p:txBody>
      </p:sp>
      <p:pic>
        <p:nvPicPr>
          <p:cNvPr id="5" name="Picture 10" descr="11695B_Bacillus_cere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33056"/>
            <a:ext cx="1905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69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ct val="50000"/>
              </a:spcBef>
            </a:pP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تابع تأثير العوامل الفيزيائية على فسيولوجيا البكتيريا</a:t>
            </a:r>
            <a:b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تأثير التهوية على فسيولوجيا البكتيريا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</a:br>
            <a:endParaRPr lang="ar-S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4" descr="h2o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263232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molecola%20acq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96752"/>
            <a:ext cx="3048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oxy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65" y="4252488"/>
            <a:ext cx="3048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ine 16"/>
          <p:cNvSpPr>
            <a:spLocks noChangeShapeType="1"/>
          </p:cNvSpPr>
          <p:nvPr/>
        </p:nvSpPr>
        <p:spPr bwMode="auto">
          <a:xfrm>
            <a:off x="2915816" y="3284984"/>
            <a:ext cx="914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ar-SA"/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2837294" y="2708920"/>
            <a:ext cx="137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catalase</a:t>
            </a:r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3818384" y="3284984"/>
            <a:ext cx="1113656" cy="936104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ar-SA"/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 flipV="1">
            <a:off x="3834748" y="2454052"/>
            <a:ext cx="1097292" cy="83093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5832571" y="6098567"/>
            <a:ext cx="1822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6600CC"/>
                </a:solidFill>
              </a:rPr>
              <a:t>Oxygen molecule</a:t>
            </a:r>
          </a:p>
        </p:txBody>
      </p:sp>
    </p:spTree>
    <p:extLst>
      <p:ext uri="{BB962C8B-B14F-4D97-AF65-F5344CB8AC3E}">
        <p14:creationId xmlns:p14="http://schemas.microsoft.com/office/powerpoint/2010/main" val="341754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476672"/>
            <a:ext cx="8208912" cy="5924128"/>
          </a:xfrm>
        </p:spPr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ar-SA" sz="2400" b="1" u="sng" dirty="0">
                <a:solidFill>
                  <a:srgbClr val="0070C0"/>
                </a:solidFill>
              </a:rPr>
              <a:t>2- بكتيريا غير هوائية إجبارا </a:t>
            </a:r>
            <a:r>
              <a:rPr lang="en-US" sz="2400" b="1" u="sng" dirty="0">
                <a:solidFill>
                  <a:srgbClr val="0070C0"/>
                </a:solidFill>
              </a:rPr>
              <a:t>Strict Anaerobes</a:t>
            </a:r>
            <a:r>
              <a:rPr lang="ar-SA" sz="2400" b="1" u="sng" dirty="0">
                <a:solidFill>
                  <a:srgbClr val="0070C0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ar-SA" sz="2000" dirty="0"/>
              <a:t>وهذا النوع يتنفس </a:t>
            </a:r>
            <a:r>
              <a:rPr lang="ar-SA" sz="2000" dirty="0" smtClean="0"/>
              <a:t>لاهوائيا </a:t>
            </a:r>
            <a:r>
              <a:rPr lang="ar-SA" sz="2000" dirty="0" err="1"/>
              <a:t>ولايستطيع</a:t>
            </a:r>
            <a:r>
              <a:rPr lang="ar-SA" sz="2000" dirty="0"/>
              <a:t> العيش في وجود الأوكسجين، وسبب سمية الأوكسجين لهذا الأنواع يرجع إلى تكوين مادة فوق أكسيد الهيدروجين </a:t>
            </a:r>
            <a:r>
              <a:rPr lang="en-US" sz="2000" dirty="0"/>
              <a:t>H</a:t>
            </a:r>
            <a:r>
              <a:rPr lang="en-US" sz="1800" dirty="0"/>
              <a:t>2</a:t>
            </a:r>
            <a:r>
              <a:rPr lang="en-US" sz="2000" dirty="0"/>
              <a:t>O</a:t>
            </a:r>
            <a:r>
              <a:rPr lang="en-US" sz="1800" dirty="0"/>
              <a:t>2</a:t>
            </a:r>
            <a:r>
              <a:rPr lang="ar-SA" sz="2000" dirty="0"/>
              <a:t> السامة.</a:t>
            </a:r>
          </a:p>
          <a:p>
            <a:pPr>
              <a:spcBef>
                <a:spcPct val="50000"/>
              </a:spcBef>
            </a:pPr>
            <a:r>
              <a:rPr lang="ar-SA" sz="2000" dirty="0"/>
              <a:t>وهذه المادة يمكن التخلص منها بواسطة إنزيم </a:t>
            </a:r>
            <a:r>
              <a:rPr lang="ar-SA" sz="2000" dirty="0" err="1"/>
              <a:t>الكتاليز</a:t>
            </a:r>
            <a:r>
              <a:rPr lang="ar-SA" sz="2000" dirty="0"/>
              <a:t>، ولكن هذه الأنواع اللاهوائية إجبارا </a:t>
            </a:r>
            <a:r>
              <a:rPr lang="ar-SA" sz="2000" dirty="0" err="1"/>
              <a:t>لاتملك</a:t>
            </a:r>
            <a:r>
              <a:rPr lang="ar-SA" sz="2000" dirty="0"/>
              <a:t> إنزيم </a:t>
            </a:r>
            <a:r>
              <a:rPr lang="ar-SA" sz="2000" dirty="0" err="1"/>
              <a:t>الكتاليز</a:t>
            </a:r>
            <a:r>
              <a:rPr lang="ar-SA" sz="2000" dirty="0"/>
              <a:t> وبالتالي هي حساسة لوجود الأوكسجين. مثال: </a:t>
            </a:r>
            <a:r>
              <a:rPr lang="en-US" sz="2000" b="1" i="1" dirty="0" err="1">
                <a:solidFill>
                  <a:srgbClr val="7030A0"/>
                </a:solidFill>
              </a:rPr>
              <a:t>Clostredium</a:t>
            </a:r>
            <a:r>
              <a:rPr lang="en-US" sz="2000" b="1" i="1" dirty="0">
                <a:solidFill>
                  <a:srgbClr val="7030A0"/>
                </a:solidFill>
              </a:rPr>
              <a:t> </a:t>
            </a:r>
            <a:r>
              <a:rPr lang="en-US" sz="2000" b="1" i="1" dirty="0" err="1" smtClean="0">
                <a:solidFill>
                  <a:srgbClr val="7030A0"/>
                </a:solidFill>
              </a:rPr>
              <a:t>sp</a:t>
            </a:r>
            <a:endParaRPr lang="ar-SA" sz="2000" b="1" i="1" dirty="0" smtClean="0">
              <a:solidFill>
                <a:srgbClr val="7030A0"/>
              </a:solidFill>
            </a:endParaRPr>
          </a:p>
          <a:p>
            <a:pPr>
              <a:spcBef>
                <a:spcPct val="50000"/>
              </a:spcBef>
            </a:pPr>
            <a:r>
              <a:rPr lang="ar-SA" sz="2000" b="1" u="sng" dirty="0">
                <a:solidFill>
                  <a:srgbClr val="FF0000"/>
                </a:solidFill>
              </a:rPr>
              <a:t>3- بكتيريا </a:t>
            </a:r>
            <a:r>
              <a:rPr lang="ar-SA" sz="2000" b="1" u="sng" dirty="0" err="1">
                <a:solidFill>
                  <a:srgbClr val="FF0000"/>
                </a:solidFill>
              </a:rPr>
              <a:t>إختيارية</a:t>
            </a:r>
            <a:r>
              <a:rPr lang="ar-SA" sz="2000" b="1" u="sng" dirty="0">
                <a:solidFill>
                  <a:srgbClr val="FF0000"/>
                </a:solidFill>
              </a:rPr>
              <a:t> التهوية </a:t>
            </a:r>
            <a:r>
              <a:rPr lang="en-US" sz="2000" b="1" u="sng" dirty="0">
                <a:solidFill>
                  <a:srgbClr val="FF0000"/>
                </a:solidFill>
              </a:rPr>
              <a:t>Facultative</a:t>
            </a:r>
            <a:r>
              <a:rPr lang="ar-SA" sz="2000" b="1" u="sng" dirty="0">
                <a:solidFill>
                  <a:srgbClr val="FF0000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ar-SA" sz="2000" dirty="0"/>
              <a:t>هذا النوع يستطيع النمو في غياب أو وجود الأوكسجين الجوي </a:t>
            </a:r>
            <a:r>
              <a:rPr lang="ar-SA" sz="2000" b="1" dirty="0">
                <a:solidFill>
                  <a:srgbClr val="FF0000"/>
                </a:solidFill>
              </a:rPr>
              <a:t>لماذا؟</a:t>
            </a:r>
          </a:p>
          <a:p>
            <a:pPr>
              <a:spcBef>
                <a:spcPct val="50000"/>
              </a:spcBef>
            </a:pPr>
            <a:r>
              <a:rPr lang="ar-SA" sz="2000" dirty="0"/>
              <a:t>لأنه يملك نوعين من أنظمة الإنزيمات، أحدهما يعمل في وجود الأوكسجين والآخر في غيابه </a:t>
            </a:r>
          </a:p>
          <a:p>
            <a:pPr>
              <a:spcBef>
                <a:spcPct val="50000"/>
              </a:spcBef>
            </a:pPr>
            <a:r>
              <a:rPr lang="ar-SA" sz="2000" dirty="0"/>
              <a:t>مثال: </a:t>
            </a:r>
            <a:r>
              <a:rPr lang="en-US" sz="2000" b="1" i="1" dirty="0">
                <a:solidFill>
                  <a:srgbClr val="FF0000"/>
                </a:solidFill>
              </a:rPr>
              <a:t>E. </a:t>
            </a:r>
            <a:r>
              <a:rPr lang="en-US" sz="2000" b="1" i="1" dirty="0" smtClean="0">
                <a:solidFill>
                  <a:srgbClr val="FF0000"/>
                </a:solidFill>
              </a:rPr>
              <a:t>Coli</a:t>
            </a:r>
            <a:endParaRPr lang="ar-SA" sz="2000" b="1" i="1" dirty="0" smtClean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endParaRPr lang="ar-SA" sz="2000" b="1" i="1" dirty="0">
              <a:solidFill>
                <a:srgbClr val="FFFF00"/>
              </a:solidFill>
            </a:endParaRPr>
          </a:p>
          <a:p>
            <a:pPr>
              <a:spcBef>
                <a:spcPct val="50000"/>
              </a:spcBef>
            </a:pPr>
            <a:endParaRPr lang="ar-SA" sz="2000" b="1" i="1" dirty="0" smtClean="0">
              <a:solidFill>
                <a:srgbClr val="FFFF00"/>
              </a:solidFill>
            </a:endParaRPr>
          </a:p>
          <a:p>
            <a:pPr>
              <a:spcBef>
                <a:spcPct val="50000"/>
              </a:spcBef>
            </a:pPr>
            <a:r>
              <a:rPr lang="ar-SA" sz="2000" b="1" i="1" dirty="0">
                <a:solidFill>
                  <a:schemeClr val="accent5">
                    <a:lumMod val="75000"/>
                  </a:schemeClr>
                </a:solidFill>
              </a:rPr>
              <a:t>4</a:t>
            </a:r>
            <a:r>
              <a:rPr lang="ar-SA" sz="2000" b="1" u="sng" dirty="0">
                <a:solidFill>
                  <a:schemeClr val="accent5">
                    <a:lumMod val="75000"/>
                  </a:schemeClr>
                </a:solidFill>
              </a:rPr>
              <a:t>- بكتيريا محبة </a:t>
            </a:r>
            <a:r>
              <a:rPr lang="ar-SA" sz="2000" b="1" u="sng" dirty="0" err="1">
                <a:solidFill>
                  <a:schemeClr val="accent5">
                    <a:lumMod val="75000"/>
                  </a:schemeClr>
                </a:solidFill>
              </a:rPr>
              <a:t>للهوء</a:t>
            </a:r>
            <a:r>
              <a:rPr lang="ar-SA" sz="2000" b="1" u="sng" dirty="0">
                <a:solidFill>
                  <a:schemeClr val="accent5">
                    <a:lumMod val="75000"/>
                  </a:schemeClr>
                </a:solidFill>
              </a:rPr>
              <a:t> بكميات ضئيلة جدا</a:t>
            </a:r>
            <a:r>
              <a:rPr lang="en-US" sz="2000" b="1" u="sng" dirty="0" err="1">
                <a:solidFill>
                  <a:schemeClr val="accent5">
                    <a:lumMod val="75000"/>
                  </a:schemeClr>
                </a:solidFill>
              </a:rPr>
              <a:t>Microaerophilic</a:t>
            </a:r>
            <a:r>
              <a:rPr lang="en-US" sz="2000" b="1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sz="2000" b="1" u="sng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ar-SA" sz="2000" dirty="0"/>
              <a:t>تنمو بدرجة أفضل في وجود تركيز منخفض من الأوكسجين ولا تستطيع أن تعيش بدونه</a:t>
            </a:r>
            <a:r>
              <a:rPr lang="en-US" sz="2000" dirty="0"/>
              <a:t> </a:t>
            </a:r>
            <a:r>
              <a:rPr lang="ar-SA" sz="2000" dirty="0"/>
              <a:t>مثل </a:t>
            </a:r>
            <a:r>
              <a:rPr lang="ar-SA" sz="2000" dirty="0" err="1"/>
              <a:t>بكتيرة</a:t>
            </a:r>
            <a:r>
              <a:rPr lang="ar-SA" sz="2000" dirty="0"/>
              <a:t> </a:t>
            </a:r>
            <a:r>
              <a:rPr lang="en-US" sz="2000" b="1" i="1" dirty="0">
                <a:solidFill>
                  <a:srgbClr val="00B0F0"/>
                </a:solidFill>
              </a:rPr>
              <a:t>Lactobacillus </a:t>
            </a:r>
            <a:r>
              <a:rPr lang="en-US" sz="2000" b="1" i="1" dirty="0" err="1">
                <a:solidFill>
                  <a:srgbClr val="00B0F0"/>
                </a:solidFill>
              </a:rPr>
              <a:t>sp</a:t>
            </a:r>
            <a:endParaRPr lang="ar-SA" sz="2000" b="1" i="1" dirty="0">
              <a:solidFill>
                <a:srgbClr val="00B0F0"/>
              </a:solidFill>
            </a:endParaRPr>
          </a:p>
          <a:p>
            <a:pPr>
              <a:spcBef>
                <a:spcPct val="50000"/>
              </a:spcBef>
            </a:pPr>
            <a:endParaRPr lang="ar-SA" dirty="0">
              <a:solidFill>
                <a:srgbClr val="7030A0"/>
              </a:solidFill>
            </a:endParaRPr>
          </a:p>
        </p:txBody>
      </p:sp>
      <p:pic>
        <p:nvPicPr>
          <p:cNvPr id="4" name="Picture 8" descr="hdc_0001_0003_0_img02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9"/>
            <a:ext cx="1656184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89" y="3573016"/>
            <a:ext cx="1828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Lactobacillus%20casei%20Shirota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0180" y="5396644"/>
            <a:ext cx="107099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1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التهوي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6192688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7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7620000" cy="5996136"/>
          </a:xfrm>
        </p:spPr>
        <p:txBody>
          <a:bodyPr/>
          <a:lstStyle/>
          <a:p>
            <a:r>
              <a:rPr lang="ar-SA" dirty="0" smtClean="0"/>
              <a:t>من اهم الطرق </a:t>
            </a:r>
            <a:r>
              <a:rPr lang="ar-SA" dirty="0" err="1" smtClean="0"/>
              <a:t>المستخدمه</a:t>
            </a:r>
            <a:r>
              <a:rPr lang="ar-SA" dirty="0" smtClean="0"/>
              <a:t> للتعرف علي البكتيريا هي الاختلافات الفسيولوجية بينهم حيث يتم ذلك عن طريق المواد الغذائية التي يمكن للبكتيريا ان تستفيد منها و النتائج المترتبة علي ذلك بعد عمليات الايض</a:t>
            </a:r>
          </a:p>
          <a:p>
            <a:r>
              <a:rPr lang="ar-SA" dirty="0" smtClean="0"/>
              <a:t>تعتمد النتائج علي وجود او عدم وجود الانزيم في الخلية البكتيرية لهذا اعتمد العلاء علي وجود هذه الانزيمات في التعرف علي الانواع المختلفة للبكتيريا عن طريق اضافة </a:t>
            </a:r>
            <a:r>
              <a:rPr lang="en-US" dirty="0" smtClean="0"/>
              <a:t>substrate</a:t>
            </a:r>
            <a:r>
              <a:rPr lang="ar-SA" dirty="0" smtClean="0"/>
              <a:t> التي يمكن للبكتيريا تطبيق عمليات الايض عليها بواسطة هذه الانزيمات</a:t>
            </a:r>
          </a:p>
          <a:p>
            <a:r>
              <a:rPr lang="ar-SA" dirty="0" smtClean="0"/>
              <a:t>(1) اختبار </a:t>
            </a:r>
            <a:r>
              <a:rPr lang="ar-SA" dirty="0" err="1" smtClean="0"/>
              <a:t>الكتالايز</a:t>
            </a:r>
            <a:r>
              <a:rPr lang="ar-SA" dirty="0" smtClean="0"/>
              <a:t> :</a:t>
            </a:r>
          </a:p>
          <a:p>
            <a:r>
              <a:rPr lang="ar-SA" dirty="0" smtClean="0"/>
              <a:t>يعتمد هذا الاختبار علي الكشف عن انزيم </a:t>
            </a:r>
            <a:r>
              <a:rPr lang="ar-SA" dirty="0" err="1" smtClean="0"/>
              <a:t>الكتالايز</a:t>
            </a:r>
            <a:r>
              <a:rPr lang="ar-SA" dirty="0" smtClean="0"/>
              <a:t> </a:t>
            </a:r>
            <a:r>
              <a:rPr lang="en-US" dirty="0" smtClean="0"/>
              <a:t>Catalase enzyme</a:t>
            </a:r>
            <a:endParaRPr lang="ar-SA" dirty="0" smtClean="0"/>
          </a:p>
          <a:p>
            <a:pPr marL="114300" indent="0">
              <a:buNone/>
            </a:pPr>
            <a:r>
              <a:rPr lang="ar-SA" dirty="0" smtClean="0"/>
              <a:t>عن طريق اضافة ثاني اكسيد الهيدروجين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ar-SA" dirty="0" smtClean="0"/>
              <a:t>للبكتيريا </a:t>
            </a:r>
          </a:p>
          <a:p>
            <a:pPr marL="114300" indent="0">
              <a:buNone/>
            </a:pPr>
            <a:r>
              <a:rPr lang="ar-SA" dirty="0" smtClean="0"/>
              <a:t>الادوات اللازمة:</a:t>
            </a:r>
          </a:p>
          <a:p>
            <a:pPr marL="114300" indent="0">
              <a:buNone/>
            </a:pPr>
            <a:r>
              <a:rPr lang="ar-SA" dirty="0" smtClean="0"/>
              <a:t>1- مستعمرة بكتيرية حديثة و المراد اختبارها</a:t>
            </a:r>
          </a:p>
          <a:p>
            <a:pPr marL="114300" indent="0">
              <a:buNone/>
            </a:pPr>
            <a:r>
              <a:rPr lang="ar-SA" dirty="0" smtClean="0"/>
              <a:t>2- ثاني اكسيد الهيدروجين تركيز 3%</a:t>
            </a:r>
          </a:p>
          <a:p>
            <a:pPr marL="114300" indent="0">
              <a:buNone/>
            </a:pPr>
            <a:endParaRPr lang="ar-SA" dirty="0" smtClean="0"/>
          </a:p>
          <a:p>
            <a:pPr marL="114300" indent="0">
              <a:buNone/>
            </a:pPr>
            <a:endParaRPr lang="ar-SA" dirty="0" smtClean="0"/>
          </a:p>
          <a:p>
            <a:pPr marL="11430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393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r>
              <a:rPr lang="ar-SA" dirty="0" smtClean="0"/>
              <a:t>توجد طريقتان للقياس :</a:t>
            </a:r>
          </a:p>
          <a:p>
            <a:pPr marL="114300" indent="0">
              <a:buNone/>
            </a:pPr>
            <a:r>
              <a:rPr lang="ar-SA" dirty="0" smtClean="0"/>
              <a:t>1- طريقة الشرائح : </a:t>
            </a:r>
          </a:p>
          <a:p>
            <a:pPr marL="114300" indent="0">
              <a:buNone/>
            </a:pPr>
            <a:r>
              <a:rPr lang="ar-SA" dirty="0" smtClean="0"/>
              <a:t>يوضع جزء من المستعمرة على الشريحة و يضاف اليها قطرتين من ثاني اكسيد الهيدروجين</a:t>
            </a:r>
          </a:p>
          <a:p>
            <a:pPr marL="114300" indent="0">
              <a:buNone/>
            </a:pPr>
            <a:r>
              <a:rPr lang="ar-SA" dirty="0" smtClean="0"/>
              <a:t>2- طريقة الانابيب:</a:t>
            </a:r>
          </a:p>
          <a:p>
            <a:pPr marL="114300" indent="0">
              <a:buNone/>
            </a:pPr>
            <a:r>
              <a:rPr lang="ar-SA" dirty="0" smtClean="0"/>
              <a:t>يضاف </a:t>
            </a:r>
            <a:r>
              <a:rPr lang="ar-SA" dirty="0" err="1" smtClean="0"/>
              <a:t>ثانى</a:t>
            </a:r>
            <a:r>
              <a:rPr lang="ar-SA" dirty="0" smtClean="0"/>
              <a:t> اكسيد الهيدروجين مباشرة الى المستعمرة النامية على سطح البيئة</a:t>
            </a:r>
          </a:p>
          <a:p>
            <a:pPr marL="114300" indent="0">
              <a:buNone/>
            </a:pPr>
            <a:r>
              <a:rPr lang="ar-SA" dirty="0" smtClean="0"/>
              <a:t>النتائج:</a:t>
            </a:r>
          </a:p>
          <a:p>
            <a:pPr marL="114300" indent="0">
              <a:buNone/>
            </a:pPr>
            <a:r>
              <a:rPr lang="ar-SA" dirty="0" smtClean="0"/>
              <a:t>البكتيريا الموجبة </a:t>
            </a:r>
            <a:r>
              <a:rPr lang="ar-SA" dirty="0" err="1" smtClean="0"/>
              <a:t>لانزيم</a:t>
            </a:r>
            <a:r>
              <a:rPr lang="ar-SA" dirty="0" smtClean="0"/>
              <a:t> </a:t>
            </a:r>
            <a:r>
              <a:rPr lang="ar-SA" dirty="0" err="1" smtClean="0"/>
              <a:t>الكتالايز</a:t>
            </a:r>
            <a:r>
              <a:rPr lang="ar-SA" dirty="0" smtClean="0"/>
              <a:t> : يحدث فوران دليل علي ان البكتيريا قادرة علي انتاج انزيم </a:t>
            </a:r>
            <a:r>
              <a:rPr lang="ar-SA" dirty="0" err="1" smtClean="0"/>
              <a:t>الكتالايز</a:t>
            </a:r>
            <a:r>
              <a:rPr lang="ar-SA" dirty="0" smtClean="0"/>
              <a:t> و اكسدة ثاني اكسيد الهيدروجين الي ماء و اكسجين و حدوث فوران                                                       </a:t>
            </a:r>
            <a:r>
              <a:rPr lang="en-US" dirty="0" smtClean="0"/>
              <a:t>            Catalase           </a:t>
            </a:r>
            <a:endParaRPr lang="ar-SA" dirty="0" smtClean="0"/>
          </a:p>
          <a:p>
            <a:pPr marL="114300" indent="0" algn="l">
              <a:buNone/>
            </a:pPr>
            <a:r>
              <a:rPr lang="en-US" sz="2800" dirty="0" smtClean="0"/>
              <a:t>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</a:t>
            </a:r>
            <a:endParaRPr lang="ar-SA" sz="28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1383881" y="4671562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/>
          <p:cNvSpPr/>
          <p:nvPr/>
        </p:nvSpPr>
        <p:spPr>
          <a:xfrm>
            <a:off x="2358860" y="4396462"/>
            <a:ext cx="7681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3579918" y="439646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O</a:t>
            </a:r>
            <a:r>
              <a:rPr lang="en-US" sz="2800" baseline="-25000" dirty="0" smtClean="0"/>
              <a:t>2</a:t>
            </a:r>
            <a:endParaRPr lang="ar-SA" sz="2800" baseline="-25000" dirty="0"/>
          </a:p>
        </p:txBody>
      </p:sp>
      <p:sp>
        <p:nvSpPr>
          <p:cNvPr id="9" name="مستطيل 8"/>
          <p:cNvSpPr/>
          <p:nvPr/>
        </p:nvSpPr>
        <p:spPr>
          <a:xfrm>
            <a:off x="3337829" y="4304129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-25000" dirty="0"/>
              <a:t>+</a:t>
            </a:r>
            <a:endParaRPr lang="ar-SA" sz="3600" baseline="-25000" dirty="0"/>
          </a:p>
        </p:txBody>
      </p:sp>
    </p:spTree>
    <p:extLst>
      <p:ext uri="{BB962C8B-B14F-4D97-AF65-F5344CB8AC3E}">
        <p14:creationId xmlns:p14="http://schemas.microsoft.com/office/powerpoint/2010/main" val="389676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r>
              <a:rPr lang="ar-SA" dirty="0" smtClean="0"/>
              <a:t>في حالة عدم ظهور فوران تعتبر البكتيريا سالبة </a:t>
            </a:r>
            <a:r>
              <a:rPr lang="ar-SA" dirty="0" err="1" smtClean="0"/>
              <a:t>لانزيم</a:t>
            </a:r>
            <a:r>
              <a:rPr lang="ar-SA" dirty="0" smtClean="0"/>
              <a:t> </a:t>
            </a:r>
            <a:r>
              <a:rPr lang="ar-SA" dirty="0" err="1" smtClean="0"/>
              <a:t>الكتالايز</a:t>
            </a:r>
            <a:r>
              <a:rPr lang="ar-SA" dirty="0" smtClean="0"/>
              <a:t> و لا تحتوي علي هذا الانزيم</a:t>
            </a:r>
          </a:p>
          <a:p>
            <a:r>
              <a:rPr lang="ar-SA" dirty="0" smtClean="0"/>
              <a:t>ملاحظة هامة:</a:t>
            </a:r>
          </a:p>
          <a:p>
            <a:r>
              <a:rPr lang="ar-SA" dirty="0" smtClean="0"/>
              <a:t>البكتيريا اللاهوائية جميعها لا تحتوي علي هذا الانزيم حيث انه في حالة ظهور الاكسجين </a:t>
            </a:r>
            <a:r>
              <a:rPr lang="ar-SA" dirty="0" err="1" smtClean="0"/>
              <a:t>فانها</a:t>
            </a:r>
            <a:r>
              <a:rPr lang="ar-SA" dirty="0" smtClean="0"/>
              <a:t> لا تستطيع النمو في وجودة مما يؤدي الي قتلها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307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138</TotalTime>
  <Words>419</Words>
  <Application>Microsoft Office PowerPoint</Application>
  <PresentationFormat>عرض على الشاشة (3:4)‏</PresentationFormat>
  <Paragraphs>44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تجاور</vt:lpstr>
      <vt:lpstr>    تأثير العوامل الفيزيائية على فسيولوجيا البكتيريا تأثير التهوية على فسيولوجيا البكتيريا </vt:lpstr>
      <vt:lpstr>تابع تأثير العوامل الفيزيائية على فسيولوجيا البكتيريا تأثير التهوية على فسيولوجيا البكتيريا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تأثير العوامل الفيزيائية على فسيولوجيا البكتيريا تأثير التهوية على فسيولوجيا البكتيريا </dc:title>
  <dc:creator>Rabab Ibrahim</dc:creator>
  <cp:lastModifiedBy>Rabab Ibrahim</cp:lastModifiedBy>
  <cp:revision>13</cp:revision>
  <dcterms:created xsi:type="dcterms:W3CDTF">2013-03-17T07:22:12Z</dcterms:created>
  <dcterms:modified xsi:type="dcterms:W3CDTF">2013-03-18T07:42:37Z</dcterms:modified>
</cp:coreProperties>
</file>