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29/04/34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152128"/>
          </a:xfrm>
        </p:spPr>
        <p:txBody>
          <a:bodyPr>
            <a:noAutofit/>
          </a:bodyPr>
          <a:lstStyle/>
          <a:p>
            <a:r>
              <a:rPr lang="ar-SA" sz="3200" dirty="0">
                <a:cs typeface="PT Bold Broken" pitchFamily="2" charset="-78"/>
              </a:rPr>
              <a:t>الصبغ المقاوم </a:t>
            </a:r>
            <a:r>
              <a:rPr lang="ar-SA" sz="3200" dirty="0" smtClean="0">
                <a:cs typeface="PT Bold Broken" pitchFamily="2" charset="-78"/>
              </a:rPr>
              <a:t>للأحماض</a:t>
            </a:r>
            <a:r>
              <a:rPr lang="en-US" sz="3200" dirty="0">
                <a:cs typeface="PT Bold Broken" pitchFamily="2" charset="-78"/>
              </a:rPr>
              <a:t> Acid Fast </a:t>
            </a:r>
            <a:r>
              <a:rPr lang="en-US" sz="3200" dirty="0" smtClean="0">
                <a:cs typeface="PT Bold Broken" pitchFamily="2" charset="-78"/>
              </a:rPr>
              <a:t>stain</a:t>
            </a:r>
            <a:r>
              <a:rPr lang="en-US" sz="3200" dirty="0">
                <a:cs typeface="PT Bold Broken" pitchFamily="2" charset="-78"/>
              </a:rPr>
              <a:t/>
            </a:r>
            <a:br>
              <a:rPr lang="en-US" sz="3200" dirty="0">
                <a:cs typeface="PT Bold Broken" pitchFamily="2" charset="-78"/>
              </a:rPr>
            </a:br>
            <a:r>
              <a:rPr lang="en-US" sz="3200" dirty="0"/>
              <a:t> </a:t>
            </a:r>
            <a:r>
              <a:rPr lang="en-US" sz="3200" dirty="0" err="1"/>
              <a:t>Ziehl</a:t>
            </a:r>
            <a:r>
              <a:rPr lang="en-US" sz="3200" dirty="0"/>
              <a:t> &amp; </a:t>
            </a:r>
            <a:r>
              <a:rPr lang="en-US" sz="3200" dirty="0" err="1"/>
              <a:t>Neelsen</a:t>
            </a:r>
            <a:r>
              <a:rPr lang="en-US" sz="3200" dirty="0"/>
              <a:t> )</a:t>
            </a:r>
            <a:r>
              <a:rPr lang="ar-SA" sz="3200" dirty="0"/>
              <a:t>)</a:t>
            </a:r>
            <a:r>
              <a:rPr lang="en-US" sz="3200" dirty="0">
                <a:cs typeface="PT Bold Broken" pitchFamily="2" charset="-78"/>
              </a:rPr>
              <a:t> </a:t>
            </a:r>
            <a:endParaRPr lang="ar-SA" sz="32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640960" cy="5328592"/>
          </a:xfrm>
        </p:spPr>
        <p:txBody>
          <a:bodyPr/>
          <a:lstStyle/>
          <a:p>
            <a:pPr algn="just"/>
            <a:r>
              <a:rPr lang="ar-SA" b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- بكتيريا </a:t>
            </a:r>
            <a:r>
              <a:rPr lang="en-US" b="1" i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Mycobacterium tuberculosis</a:t>
            </a:r>
            <a:r>
              <a:rPr lang="ar-SA" b="1" i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التي تسبب مرض السل ذات خواص طبيعية او كيميائية يصعب صبغها بالطرق العادية</a:t>
            </a:r>
            <a:endParaRPr lang="en-US" b="1" dirty="0">
              <a:solidFill>
                <a:schemeClr val="tx1"/>
              </a:solidFill>
              <a:latin typeface="Traditional Arabic" pitchFamily="2" charset="-78"/>
              <a:cs typeface="Traditional Arabic" pitchFamily="2" charset="-78"/>
            </a:endParaRPr>
          </a:p>
          <a:p>
            <a:pPr algn="just"/>
            <a:r>
              <a:rPr lang="ar-SA" b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- اذا تعرض الغشاء للحرارة خلال الصبغ لمدة طويلة نسبيا فانة يصعب ازالة الصبغة حتى </a:t>
            </a:r>
            <a:r>
              <a:rPr lang="ar-SA" b="1" dirty="0" smtClean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لو غسلت </a:t>
            </a:r>
            <a:r>
              <a:rPr lang="ar-SA" b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بالكحول المحمض بـ</a:t>
            </a:r>
            <a:r>
              <a:rPr lang="en-US" b="1" dirty="0" err="1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Hcl</a:t>
            </a:r>
            <a:r>
              <a:rPr lang="en-US" b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فتعرف بانها مقاومة </a:t>
            </a:r>
            <a:r>
              <a:rPr lang="ar-SA" b="1" dirty="0" err="1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للاحماض</a:t>
            </a:r>
            <a:r>
              <a:rPr lang="ar-SA" b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Acid fast</a:t>
            </a:r>
            <a:r>
              <a:rPr lang="ar-SA" b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  وبالتالي تحتفظ بصبغة كربول </a:t>
            </a:r>
            <a:r>
              <a:rPr lang="ar-SA" b="1" dirty="0" err="1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الفوكسين</a:t>
            </a:r>
            <a:r>
              <a:rPr lang="ar-SA" b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 وتظهر الخلايا حمراء اللون</a:t>
            </a:r>
            <a:endParaRPr lang="en-US" b="1" dirty="0">
              <a:solidFill>
                <a:schemeClr val="tx1"/>
              </a:solidFill>
              <a:latin typeface="Traditional Arabic" pitchFamily="2" charset="-78"/>
              <a:cs typeface="Traditional Arabic" pitchFamily="2" charset="-78"/>
            </a:endParaRPr>
          </a:p>
          <a:p>
            <a:pPr algn="just"/>
            <a:r>
              <a:rPr lang="ar-SA" b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- البكتيريا الغير مقاومة </a:t>
            </a:r>
            <a:r>
              <a:rPr lang="ar-SA" b="1" dirty="0" err="1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للاحماض</a:t>
            </a:r>
            <a:r>
              <a:rPr lang="ar-SA" b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Non-acid fast</a:t>
            </a:r>
            <a:r>
              <a:rPr lang="ar-SA" b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 تزال منها الصبغة خلال الغسيل بالكحول المحمض وتتلون بالصبغة العكسية ( مثل ازرق الميثيلين)</a:t>
            </a:r>
            <a:endParaRPr lang="en-US" b="1" dirty="0">
              <a:solidFill>
                <a:schemeClr val="tx1"/>
              </a:solidFill>
              <a:latin typeface="Traditional Arabic" pitchFamily="2" charset="-78"/>
              <a:cs typeface="Traditional Arabic" pitchFamily="2" charset="-78"/>
            </a:endParaRPr>
          </a:p>
          <a:p>
            <a:pPr algn="just"/>
            <a:r>
              <a:rPr lang="ar-SA" b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- الطريقة المستخدمة للصبغ </a:t>
            </a:r>
            <a:r>
              <a:rPr lang="en-US" b="1" dirty="0" err="1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Ziehl</a:t>
            </a:r>
            <a:r>
              <a:rPr lang="en-US" b="1" dirty="0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 &amp; </a:t>
            </a:r>
            <a:r>
              <a:rPr lang="en-US" b="1" dirty="0" err="1">
                <a:solidFill>
                  <a:schemeClr val="tx1"/>
                </a:solidFill>
                <a:latin typeface="Traditional Arabic" pitchFamily="2" charset="-78"/>
                <a:cs typeface="Traditional Arabic" pitchFamily="2" charset="-78"/>
              </a:rPr>
              <a:t>Neelsen</a:t>
            </a:r>
            <a:endParaRPr lang="en-US" b="1" dirty="0">
              <a:solidFill>
                <a:schemeClr val="tx1"/>
              </a:solidFill>
              <a:latin typeface="Traditional Arabic" pitchFamily="2" charset="-78"/>
              <a:cs typeface="Traditional Arabic" pitchFamily="2" charset="-78"/>
            </a:endParaRPr>
          </a:p>
          <a:p>
            <a:pPr algn="r"/>
            <a:endParaRPr lang="ar-S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822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pPr lvl="0"/>
            <a:r>
              <a:rPr lang="ar-SA" b="1" dirty="0">
                <a:solidFill>
                  <a:schemeClr val="tx2"/>
                </a:solidFill>
                <a:latin typeface="Tahoma" pitchFamily="112" charset="0"/>
                <a:cs typeface="PT Bold Broken" pitchFamily="2" charset="-78"/>
              </a:rPr>
              <a:t>طريقة العمل</a:t>
            </a:r>
            <a:r>
              <a:rPr lang="en-US" b="1" dirty="0">
                <a:solidFill>
                  <a:schemeClr val="tx2"/>
                </a:solidFill>
                <a:latin typeface="Tahoma" pitchFamily="112" charset="0"/>
                <a:cs typeface="PT Bold Broken" pitchFamily="2" charset="-78"/>
              </a:rPr>
              <a:t/>
            </a:r>
            <a:br>
              <a:rPr lang="en-US" b="1" dirty="0">
                <a:solidFill>
                  <a:schemeClr val="tx2"/>
                </a:solidFill>
                <a:latin typeface="Tahoma" pitchFamily="112" charset="0"/>
                <a:cs typeface="PT Bold Broken" pitchFamily="2" charset="-78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760640"/>
          </a:xfrm>
        </p:spPr>
        <p:txBody>
          <a:bodyPr>
            <a:normAutofit lnSpcReduction="10000"/>
          </a:bodyPr>
          <a:lstStyle/>
          <a:p>
            <a:pPr marL="514350" lvl="0" indent="-514350" algn="just">
              <a:buFont typeface="+mj-lt"/>
              <a:buAutoNum type="arabicPeriod"/>
            </a:pP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يحضر غشاء من المزرعة البكتيرية الحديثة ثم يثبت</a:t>
            </a:r>
            <a:endParaRPr lang="en-US" b="1" dirty="0">
              <a:latin typeface="Traditional Arabic" pitchFamily="2" charset="-78"/>
              <a:cs typeface="Traditional Arabic" pitchFamily="2" charset="-78"/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يغمر الغشاء بصبغة كربول </a:t>
            </a:r>
            <a:r>
              <a:rPr lang="ar-SA" b="1" dirty="0" err="1">
                <a:latin typeface="Traditional Arabic" pitchFamily="2" charset="-78"/>
                <a:cs typeface="Traditional Arabic" pitchFamily="2" charset="-78"/>
              </a:rPr>
              <a:t>الفوكسين</a:t>
            </a: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 ويسخن السطح السفلي للشريحة حتى يتصاعد منها البخار ( دون غليان الصبغة) لمدة من 3-5 دقائق ( عدم جفاف الصبغة)</a:t>
            </a:r>
            <a:endParaRPr lang="en-US" b="1" dirty="0">
              <a:latin typeface="Traditional Arabic" pitchFamily="2" charset="-78"/>
              <a:cs typeface="Traditional Arabic" pitchFamily="2" charset="-78"/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تغسل الشريحة تحت تيار ماء خفيف</a:t>
            </a:r>
            <a:endParaRPr lang="en-US" b="1" dirty="0">
              <a:latin typeface="Traditional Arabic" pitchFamily="2" charset="-78"/>
              <a:cs typeface="Traditional Arabic" pitchFamily="2" charset="-78"/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يضاف الكحول المحمض على الغشاء نقطة فنقطة تدريجيا مع امالة الشريحة حتى تسقط القطرات عديمة اللون لمدة دقيقة</a:t>
            </a:r>
            <a:endParaRPr lang="en-US" b="1" dirty="0">
              <a:latin typeface="Traditional Arabic" pitchFamily="2" charset="-78"/>
              <a:cs typeface="Traditional Arabic" pitchFamily="2" charset="-78"/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يغسل الغشاء تحت تيار ماء خفيف</a:t>
            </a:r>
            <a:endParaRPr lang="en-US" b="1" dirty="0">
              <a:latin typeface="Traditional Arabic" pitchFamily="2" charset="-78"/>
              <a:cs typeface="Traditional Arabic" pitchFamily="2" charset="-78"/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يصبغ الغشاء بصبغة ازرق </a:t>
            </a:r>
            <a:r>
              <a:rPr lang="ar-SA" b="1" dirty="0" err="1">
                <a:latin typeface="Traditional Arabic" pitchFamily="2" charset="-78"/>
                <a:cs typeface="Traditional Arabic" pitchFamily="2" charset="-78"/>
              </a:rPr>
              <a:t>الميثلين</a:t>
            </a: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 لمدة نصف دقيقة</a:t>
            </a:r>
            <a:endParaRPr lang="en-US" b="1" dirty="0">
              <a:latin typeface="Traditional Arabic" pitchFamily="2" charset="-78"/>
              <a:cs typeface="Traditional Arabic" pitchFamily="2" charset="-78"/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يغسل الغشاء تحت تيار ماء خفيف</a:t>
            </a:r>
            <a:endParaRPr lang="en-US" b="1" dirty="0">
              <a:latin typeface="Traditional Arabic" pitchFamily="2" charset="-78"/>
              <a:cs typeface="Traditional Arabic" pitchFamily="2" charset="-78"/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تجفف الشريحة ثم تفحص تحت المجهر</a:t>
            </a:r>
            <a:endParaRPr lang="en-US" b="1" dirty="0">
              <a:latin typeface="Traditional Arabic" pitchFamily="2" charset="-78"/>
              <a:cs typeface="Traditional Arabic" pitchFamily="2" charset="-78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83742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755576" y="692696"/>
            <a:ext cx="8064895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870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92088"/>
          </a:xfrm>
        </p:spPr>
        <p:txBody>
          <a:bodyPr>
            <a:noAutofit/>
          </a:bodyPr>
          <a:lstStyle/>
          <a:p>
            <a:pPr lvl="0"/>
            <a:r>
              <a:rPr lang="ar-SA" sz="3200" b="1" dirty="0">
                <a:solidFill>
                  <a:schemeClr val="tx2"/>
                </a:solidFill>
                <a:latin typeface="Tahoma" pitchFamily="112" charset="0"/>
                <a:cs typeface="PT Bold Broken" pitchFamily="2" charset="-78"/>
              </a:rPr>
              <a:t>الاختلاف بين البكتيريا المقاومة للأحماض والغير مقاومة للأحماض</a:t>
            </a:r>
            <a:r>
              <a:rPr lang="en-US" sz="3200" b="1" dirty="0">
                <a:solidFill>
                  <a:schemeClr val="tx2"/>
                </a:solidFill>
                <a:latin typeface="Tahoma" pitchFamily="112" charset="0"/>
                <a:cs typeface="PT Bold Broken" pitchFamily="2" charset="-78"/>
              </a:rPr>
              <a:t/>
            </a:r>
            <a:br>
              <a:rPr lang="en-US" sz="3200" b="1" dirty="0">
                <a:solidFill>
                  <a:schemeClr val="tx2"/>
                </a:solidFill>
                <a:latin typeface="Tahoma" pitchFamily="112" charset="0"/>
                <a:cs typeface="PT Bold Broken" pitchFamily="2" charset="-78"/>
              </a:rPr>
            </a:b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44008" y="1124744"/>
            <a:ext cx="4042792" cy="5516686"/>
          </a:xfrm>
        </p:spPr>
        <p:txBody>
          <a:bodyPr>
            <a:normAutofit lnSpcReduction="10000"/>
          </a:bodyPr>
          <a:lstStyle/>
          <a:p>
            <a:pPr algn="just"/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يرجع السبب الاساسي للاختلاف الى وجود تراكيز مرتفعة من الدهون في الاغشية </a:t>
            </a:r>
            <a:r>
              <a:rPr lang="ar-SA" b="1" dirty="0" err="1">
                <a:latin typeface="Traditional Arabic" pitchFamily="2" charset="-78"/>
                <a:cs typeface="Traditional Arabic" pitchFamily="2" charset="-78"/>
              </a:rPr>
              <a:t>السيتوبلازمية</a:t>
            </a: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 لخلايا البكتيريا المقاومة </a:t>
            </a:r>
            <a:r>
              <a:rPr lang="ar-SA" b="1" dirty="0" err="1">
                <a:latin typeface="Traditional Arabic" pitchFamily="2" charset="-78"/>
                <a:cs typeface="Traditional Arabic" pitchFamily="2" charset="-78"/>
              </a:rPr>
              <a:t>للاحماض</a:t>
            </a: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، وهذه الدهون تمنع او تؤخر دخول الصبغة او خروجها</a:t>
            </a:r>
            <a:endParaRPr lang="en-US" b="1" dirty="0">
              <a:latin typeface="Traditional Arabic" pitchFamily="2" charset="-78"/>
              <a:cs typeface="Traditional Arabic" pitchFamily="2" charset="-78"/>
            </a:endParaRPr>
          </a:p>
          <a:p>
            <a:pPr algn="just"/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ويعتقد ان وجود حمض </a:t>
            </a:r>
            <a:r>
              <a:rPr lang="ar-SA" b="1" dirty="0" err="1">
                <a:latin typeface="Traditional Arabic" pitchFamily="2" charset="-78"/>
                <a:cs typeface="Traditional Arabic" pitchFamily="2" charset="-78"/>
              </a:rPr>
              <a:t>الميكوليك</a:t>
            </a: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en-US" b="1" dirty="0" err="1">
                <a:latin typeface="Traditional Arabic" pitchFamily="2" charset="-78"/>
                <a:cs typeface="Traditional Arabic" pitchFamily="2" charset="-78"/>
              </a:rPr>
              <a:t>Mycolic</a:t>
            </a:r>
            <a:r>
              <a:rPr lang="en-US" b="1" dirty="0">
                <a:latin typeface="Traditional Arabic" pitchFamily="2" charset="-78"/>
                <a:cs typeface="Traditional Arabic" pitchFamily="2" charset="-78"/>
              </a:rPr>
              <a:t> acid</a:t>
            </a: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 في البكتيريا المقاومة </a:t>
            </a:r>
            <a:r>
              <a:rPr lang="ar-SA" b="1" dirty="0" err="1">
                <a:latin typeface="Traditional Arabic" pitchFamily="2" charset="-78"/>
                <a:cs typeface="Traditional Arabic" pitchFamily="2" charset="-78"/>
              </a:rPr>
              <a:t>للاحماض</a:t>
            </a: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 بنسبة كبيرة من اسباب </a:t>
            </a:r>
            <a:r>
              <a:rPr lang="ar-SA" b="1" dirty="0" err="1">
                <a:latin typeface="Traditional Arabic" pitchFamily="2" charset="-78"/>
                <a:cs typeface="Traditional Arabic" pitchFamily="2" charset="-78"/>
              </a:rPr>
              <a:t>ايجابيتها</a:t>
            </a: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 </a:t>
            </a:r>
            <a:endParaRPr lang="en-US" b="1" dirty="0">
              <a:latin typeface="Traditional Arabic" pitchFamily="2" charset="-78"/>
              <a:cs typeface="Traditional Arabic" pitchFamily="2" charset="-78"/>
            </a:endParaRPr>
          </a:p>
          <a:p>
            <a:endParaRPr lang="ar-SA" dirty="0"/>
          </a:p>
        </p:txBody>
      </p:sp>
      <p:pic>
        <p:nvPicPr>
          <p:cNvPr id="4" name="Picture 5" descr="acid_fast_stai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980728"/>
            <a:ext cx="4608512" cy="566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7598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image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712968" cy="62646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3578931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226</Words>
  <Application>Microsoft Office PowerPoint</Application>
  <PresentationFormat>عرض على الشاشة (3:4)‏</PresentationFormat>
  <Paragraphs>17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سمة Office</vt:lpstr>
      <vt:lpstr>الصبغ المقاوم للأحماض Acid Fast stain  Ziehl &amp; Neelsen )) </vt:lpstr>
      <vt:lpstr>طريقة العمل </vt:lpstr>
      <vt:lpstr>عرض تقديمي في PowerPoint</vt:lpstr>
      <vt:lpstr>الاختلاف بين البكتيريا المقاومة للأحماض والغير مقاومة للأحماض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الصبغ المقاوم للأحماض Acid Fast stain  Ziehl &amp; Neelsen )) </dc:title>
  <dc:creator>Rabab Ibrahim</dc:creator>
  <cp:lastModifiedBy>Rabab Ibrahim</cp:lastModifiedBy>
  <cp:revision>6</cp:revision>
  <dcterms:created xsi:type="dcterms:W3CDTF">2013-03-10T08:11:46Z</dcterms:created>
  <dcterms:modified xsi:type="dcterms:W3CDTF">2013-03-11T05:16:38Z</dcterms:modified>
</cp:coreProperties>
</file>