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9" r:id="rId1"/>
  </p:sldMasterIdLst>
  <p:sldIdLst>
    <p:sldId id="256" r:id="rId2"/>
    <p:sldId id="262" r:id="rId3"/>
    <p:sldId id="263" r:id="rId4"/>
    <p:sldId id="268" r:id="rId5"/>
    <p:sldId id="257" r:id="rId6"/>
    <p:sldId id="258" r:id="rId7"/>
    <p:sldId id="269" r:id="rId8"/>
    <p:sldId id="259" r:id="rId9"/>
    <p:sldId id="261" r:id="rId10"/>
    <p:sldId id="272" r:id="rId11"/>
    <p:sldId id="260" r:id="rId12"/>
    <p:sldId id="270" r:id="rId13"/>
    <p:sldId id="264" r:id="rId14"/>
    <p:sldId id="271" r:id="rId15"/>
    <p:sldId id="273" r:id="rId16"/>
    <p:sldId id="274" r:id="rId17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FF0000"/>
    <a:srgbClr val="003300"/>
    <a:srgbClr val="FF3300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0995" autoAdjust="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</p:grpSp>
      <p:sp>
        <p:nvSpPr>
          <p:cNvPr id="514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4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43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44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45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C9A408B-5B18-4CDF-A03D-381AE3C68568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1" grpId="0"/>
      <p:bldP spid="5142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14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D36A2-DF52-4DD9-9D58-BED53840B54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0FB7C-350F-464A-8B30-DE32C79C4366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9BF45-160F-4742-8777-5D24D090D694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B86C6-4C15-4AB4-9A6D-DCE301D6237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8CBF6-8EE5-4B14-963E-3EFC1A16E9F8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F0735-FF68-407D-B014-AA982EF71C3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3941A-0BC1-4797-BBF5-20576FB0F3F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B6E63-F9A3-4599-A192-B99106E20DF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E827E-9D19-4363-8E14-AF963F6EA862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0D879-09E5-4FC8-B270-189B63BB597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KW"/>
            </a:p>
          </p:txBody>
        </p:sp>
      </p:grpSp>
      <p:sp>
        <p:nvSpPr>
          <p:cNvPr id="411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1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2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AC28AAB-AE9D-49DB-AADE-CA61564464BD}" type="slidenum">
              <a:rPr lang="ar-SA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7" grpId="0"/>
      <p:bldP spid="4118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&#1578;&#1605;&#1607;&#1610;&#1583;%20&#1575;&#1576;&#1606;%20&#1575;&#1604;&#1581;&#1610;&#1575;&#1577;.wmv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610;&#1575;%20&#1576;&#1606;%20&#1575;&#1604;&#1581;&#1610;&#1575;&#1577;%20-%20YouTube.flv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&#1575;&#1604;&#1578;&#1581;&#1583;&#1579;.wmv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kzN55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09600" y="0"/>
            <a:ext cx="9753600" cy="7089775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00034" y="785794"/>
            <a:ext cx="7772400" cy="1736725"/>
          </a:xfrm>
        </p:spPr>
        <p:txBody>
          <a:bodyPr/>
          <a:lstStyle/>
          <a:p>
            <a:r>
              <a:rPr lang="ar-KW" dirty="0" err="1" smtClean="0"/>
              <a:t>يابن</a:t>
            </a:r>
            <a:r>
              <a:rPr lang="ar-KW" dirty="0" smtClean="0"/>
              <a:t> الحياة</a:t>
            </a:r>
            <a:r>
              <a:rPr lang="ar-EG" dirty="0" smtClean="0"/>
              <a:t>     </a:t>
            </a:r>
            <a:r>
              <a:rPr lang="ar-EG" dirty="0"/>
              <a:t/>
            </a:r>
            <a:br>
              <a:rPr lang="ar-EG" dirty="0"/>
            </a:br>
            <a:r>
              <a:rPr lang="ar-EG" dirty="0"/>
              <a:t>    الشاعر أبو القاسم </a:t>
            </a:r>
            <a:r>
              <a:rPr lang="ar-EG" dirty="0" err="1"/>
              <a:t>الشابى</a:t>
            </a:r>
            <a:r>
              <a:rPr lang="ar-EG" dirty="0"/>
              <a:t>   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-428660" y="2643182"/>
            <a:ext cx="9144064" cy="392909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ar-KW" sz="2800" b="1" dirty="0" smtClean="0"/>
              <a:t>الصف الثامن المتوسط </a:t>
            </a:r>
          </a:p>
          <a:p>
            <a:pPr>
              <a:lnSpc>
                <a:spcPct val="80000"/>
              </a:lnSpc>
            </a:pPr>
            <a:r>
              <a:rPr lang="ar-KW" sz="2800" b="1" dirty="0" smtClean="0"/>
              <a:t>التناول : الفهم الشامل ووقفة الاستماع والقراءة </a:t>
            </a:r>
            <a:r>
              <a:rPr lang="ar-KW" sz="2800" b="1" dirty="0" err="1" smtClean="0"/>
              <a:t>الجهرية</a:t>
            </a:r>
            <a:r>
              <a:rPr lang="ar-KW" sz="2800" b="1" dirty="0" smtClean="0"/>
              <a:t> </a:t>
            </a:r>
            <a:endParaRPr lang="ar-EG" sz="2800" b="1" dirty="0" smtClean="0"/>
          </a:p>
          <a:p>
            <a:pPr>
              <a:lnSpc>
                <a:spcPct val="80000"/>
              </a:lnSpc>
            </a:pPr>
            <a:endParaRPr lang="ar-EG" sz="1800" dirty="0" smtClean="0"/>
          </a:p>
          <a:p>
            <a:pPr>
              <a:lnSpc>
                <a:spcPct val="80000"/>
              </a:lnSpc>
            </a:pPr>
            <a:r>
              <a:rPr lang="ar-EG" b="1" dirty="0" smtClean="0"/>
              <a:t>إعداد و تقديم</a:t>
            </a:r>
          </a:p>
          <a:p>
            <a:pPr>
              <a:lnSpc>
                <a:spcPct val="80000"/>
              </a:lnSpc>
            </a:pPr>
            <a:r>
              <a:rPr lang="ar-KW" b="1" dirty="0" smtClean="0"/>
              <a:t>أحمد مفتاح عبد الرحيم </a:t>
            </a:r>
          </a:p>
          <a:p>
            <a:pPr>
              <a:lnSpc>
                <a:spcPct val="80000"/>
              </a:lnSpc>
            </a:pPr>
            <a:r>
              <a:rPr lang="ar-KW" b="1" dirty="0" smtClean="0"/>
              <a:t>رئيس القسم                    الموجه الفني </a:t>
            </a:r>
          </a:p>
          <a:p>
            <a:pPr>
              <a:lnSpc>
                <a:spcPct val="80000"/>
              </a:lnSpc>
            </a:pPr>
            <a:r>
              <a:rPr lang="ar-KW" b="1" dirty="0" smtClean="0"/>
              <a:t>الأستاذ /أحمد الرشيدي   الأستاذ/ مصطفى </a:t>
            </a:r>
            <a:r>
              <a:rPr lang="ar-KW" b="1" dirty="0" err="1" smtClean="0"/>
              <a:t>الحمراوي</a:t>
            </a:r>
            <a:r>
              <a:rPr lang="ar-KW" b="1" dirty="0" smtClean="0"/>
              <a:t> </a:t>
            </a:r>
          </a:p>
          <a:p>
            <a:pPr>
              <a:lnSpc>
                <a:spcPct val="80000"/>
              </a:lnSpc>
            </a:pPr>
            <a:r>
              <a:rPr lang="ar-KW" b="1" dirty="0"/>
              <a:t> </a:t>
            </a:r>
            <a:r>
              <a:rPr lang="ar-KW" b="1" dirty="0" smtClean="0"/>
              <a:t>مدير المدرسة الأستاذ</a:t>
            </a:r>
          </a:p>
          <a:p>
            <a:pPr>
              <a:lnSpc>
                <a:spcPct val="80000"/>
              </a:lnSpc>
            </a:pPr>
            <a:r>
              <a:rPr lang="ar-KW" b="1" dirty="0" smtClean="0"/>
              <a:t>أحمد صلح </a:t>
            </a:r>
            <a:r>
              <a:rPr lang="ar-KW" b="1" dirty="0" err="1" smtClean="0"/>
              <a:t>الحاتم</a:t>
            </a:r>
            <a:r>
              <a:rPr lang="ar-KW" b="1" dirty="0" smtClean="0"/>
              <a:t> </a:t>
            </a:r>
            <a:endParaRPr lang="ar-EG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G0054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التهيئة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643570" y="4071942"/>
            <a:ext cx="3000396" cy="2058983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ar-KW" dirty="0" smtClean="0">
                <a:hlinkClick r:id="rId4" action="ppaction://hlinkfile"/>
              </a:rPr>
              <a:t>!</a:t>
            </a:r>
            <a:endParaRPr lang="en-US" dirty="0">
              <a:hlinkClick r:id="rId4" action="ppaction://hlinkfile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65_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428604"/>
            <a:ext cx="9144000" cy="6000792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تابع التهيئة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8229600" cy="4186253"/>
          </a:xfrm>
        </p:spPr>
        <p:txBody>
          <a:bodyPr/>
          <a:lstStyle/>
          <a:p>
            <a:r>
              <a:rPr lang="ar-EG" sz="4000" b="1" dirty="0">
                <a:solidFill>
                  <a:srgbClr val="FF0000"/>
                </a:solidFill>
              </a:rPr>
              <a:t>انظر </a:t>
            </a:r>
            <a:r>
              <a:rPr lang="ar-EG" sz="4000" b="1" dirty="0" smtClean="0">
                <a:solidFill>
                  <a:srgbClr val="FF0000"/>
                </a:solidFill>
              </a:rPr>
              <a:t>إلى </a:t>
            </a:r>
            <a:r>
              <a:rPr lang="ar-EG" sz="4000" b="1" dirty="0">
                <a:solidFill>
                  <a:srgbClr val="FF0000"/>
                </a:solidFill>
              </a:rPr>
              <a:t>الكون من حولك . اذكر </a:t>
            </a:r>
            <a:r>
              <a:rPr lang="ar-KW" sz="4000" b="1" dirty="0" smtClean="0">
                <a:solidFill>
                  <a:srgbClr val="FF0000"/>
                </a:solidFill>
              </a:rPr>
              <a:t>مظهرا</a:t>
            </a:r>
            <a:r>
              <a:rPr lang="ar-EG" sz="4000" b="1" dirty="0" smtClean="0">
                <a:solidFill>
                  <a:srgbClr val="FF0000"/>
                </a:solidFill>
              </a:rPr>
              <a:t> </a:t>
            </a:r>
            <a:r>
              <a:rPr lang="ar-EG" sz="4000" b="1" dirty="0">
                <a:solidFill>
                  <a:srgbClr val="FF0000"/>
                </a:solidFill>
              </a:rPr>
              <a:t>من مظاهر الحرية </a:t>
            </a:r>
            <a:r>
              <a:rPr lang="ar-EG" sz="4000" b="1" dirty="0" err="1">
                <a:solidFill>
                  <a:srgbClr val="FF0000"/>
                </a:solidFill>
              </a:rPr>
              <a:t>التى</a:t>
            </a:r>
            <a:r>
              <a:rPr lang="ar-EG" sz="4000" b="1" dirty="0">
                <a:solidFill>
                  <a:srgbClr val="FF0000"/>
                </a:solidFill>
              </a:rPr>
              <a:t> تحيط بك </a:t>
            </a:r>
            <a:r>
              <a:rPr lang="ar-EG" sz="4000" b="1" dirty="0" smtClean="0">
                <a:solidFill>
                  <a:srgbClr val="FF0000"/>
                </a:solidFill>
              </a:rPr>
              <a:t>.</a:t>
            </a:r>
            <a:endParaRPr lang="ar-KW" sz="4000" b="1" dirty="0" smtClean="0">
              <a:solidFill>
                <a:srgbClr val="FF0000"/>
              </a:solidFill>
            </a:endParaRPr>
          </a:p>
          <a:p>
            <a:r>
              <a:rPr lang="ar-KW" sz="4000" b="1" dirty="0" smtClean="0">
                <a:solidFill>
                  <a:srgbClr val="FF0000"/>
                </a:solidFill>
              </a:rPr>
              <a:t>ما مفهوم الحرية ؟ </a:t>
            </a:r>
          </a:p>
          <a:p>
            <a:r>
              <a:rPr lang="ar-KW" sz="4000" b="1" dirty="0" smtClean="0">
                <a:solidFill>
                  <a:srgbClr val="FF0000"/>
                </a:solidFill>
              </a:rPr>
              <a:t>من الحرية أن تقول ما تشاء ، وقتما تشاء ، كيفما تشاء ، ما رأيك في هذه المقولة كما فهمت من المشهد ؟.</a:t>
            </a:r>
          </a:p>
          <a:p>
            <a:endParaRPr lang="ar-KW" sz="4000" b="1" dirty="0" smtClean="0">
              <a:solidFill>
                <a:srgbClr val="FF0000"/>
              </a:solidFill>
            </a:endParaRPr>
          </a:p>
          <a:p>
            <a:endParaRPr lang="ar-KW" sz="4000" b="1" dirty="0" smtClean="0">
              <a:solidFill>
                <a:srgbClr val="FF0000"/>
              </a:solidFill>
            </a:endParaRPr>
          </a:p>
          <a:p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572264" y="277812"/>
            <a:ext cx="2114536" cy="2008179"/>
          </a:xfrm>
        </p:spPr>
        <p:txBody>
          <a:bodyPr/>
          <a:lstStyle/>
          <a:p>
            <a:r>
              <a:rPr lang="ar-KW" dirty="0" smtClean="0">
                <a:solidFill>
                  <a:srgbClr val="00FF00"/>
                </a:solidFill>
              </a:rPr>
              <a:t>وقفة الاستماع </a:t>
            </a:r>
            <a:endParaRPr lang="ar-KW" dirty="0">
              <a:solidFill>
                <a:srgbClr val="00FF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6143636" cy="6858000"/>
          </a:xfrm>
        </p:spPr>
        <p:txBody>
          <a:bodyPr/>
          <a:lstStyle/>
          <a:p>
            <a:r>
              <a:rPr lang="ar-KW" dirty="0"/>
              <a:t>س1 : إلام يهدف الشاعر من وراء الأبيات؟ .</a:t>
            </a:r>
            <a:endParaRPr lang="en-US" dirty="0"/>
          </a:p>
          <a:p>
            <a:r>
              <a:rPr lang="ar-KW" dirty="0">
                <a:solidFill>
                  <a:srgbClr val="FFFF00"/>
                </a:solidFill>
              </a:rPr>
              <a:t>س2 : حدد المحاور الرئيسة التي تناولتها الأبيات من المحاور التالية : </a:t>
            </a:r>
            <a:endParaRPr lang="en-US" dirty="0">
              <a:solidFill>
                <a:srgbClr val="FFFF0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ar-KW" dirty="0">
                <a:solidFill>
                  <a:srgbClr val="FFFF00"/>
                </a:solidFill>
              </a:rPr>
              <a:t>الحرية هبة الله لجميع المخلوقات .</a:t>
            </a:r>
            <a:endParaRPr lang="en-US" dirty="0">
              <a:solidFill>
                <a:srgbClr val="FFFF0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ar-KW" dirty="0">
                <a:solidFill>
                  <a:srgbClr val="FFFF00"/>
                </a:solidFill>
              </a:rPr>
              <a:t>الحرية نور  .</a:t>
            </a:r>
            <a:endParaRPr lang="en-US" dirty="0">
              <a:solidFill>
                <a:srgbClr val="FFFF0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ar-KW" dirty="0">
                <a:solidFill>
                  <a:srgbClr val="FFFF00"/>
                </a:solidFill>
              </a:rPr>
              <a:t>فوائد الحرية توجب الاجتهاد في طلبها .</a:t>
            </a:r>
            <a:endParaRPr lang="en-US" dirty="0">
              <a:solidFill>
                <a:srgbClr val="FFFF0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ar-KW" dirty="0" smtClean="0">
                <a:solidFill>
                  <a:srgbClr val="FFFF00"/>
                </a:solidFill>
              </a:rPr>
              <a:t>من شيم الأحرار </a:t>
            </a:r>
            <a:r>
              <a:rPr lang="ar-KW" dirty="0" err="1" smtClean="0">
                <a:solidFill>
                  <a:srgbClr val="FFFF00"/>
                </a:solidFill>
              </a:rPr>
              <a:t>الأنقياء</a:t>
            </a:r>
            <a:r>
              <a:rPr lang="ar-KW" dirty="0" smtClean="0">
                <a:solidFill>
                  <a:srgbClr val="FFFF00"/>
                </a:solidFill>
              </a:rPr>
              <a:t> الأتقياء </a:t>
            </a:r>
            <a:r>
              <a:rPr lang="ar-KW" smtClean="0">
                <a:solidFill>
                  <a:srgbClr val="FFFF00"/>
                </a:solidFill>
              </a:rPr>
              <a:t>رفض الذل والخضوع </a:t>
            </a:r>
            <a:r>
              <a:rPr lang="ar-KW" dirty="0">
                <a:solidFill>
                  <a:srgbClr val="FFFF00"/>
                </a:solidFill>
              </a:rPr>
              <a:t>والاستلام للطغاة .</a:t>
            </a:r>
            <a:endParaRPr lang="en-US" dirty="0">
              <a:solidFill>
                <a:srgbClr val="FFFF0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ar-KW" dirty="0">
                <a:solidFill>
                  <a:srgbClr val="FFFF00"/>
                </a:solidFill>
              </a:rPr>
              <a:t>الخضوع للطغاة ذل واستسلام .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ar-KW" dirty="0"/>
              <a:t>س3 : استخلص قيمة سلوكية من الأبيات ؟ </a:t>
            </a: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SH354389"/>
          <p:cNvPicPr>
            <a:picLocks noChangeAspect="1" noChangeArrowheads="1"/>
          </p:cNvPicPr>
          <p:nvPr/>
        </p:nvPicPr>
        <p:blipFill>
          <a:blip r:embed="rId2">
            <a:lum bright="-17000" contrast="-44000"/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>
                <a:solidFill>
                  <a:srgbClr val="00FF00"/>
                </a:solidFill>
              </a:rPr>
              <a:t>من قائل الأبيات ؟ وما موطنه ؟</a:t>
            </a:r>
            <a:br>
              <a:rPr lang="ar-KW" dirty="0" smtClean="0">
                <a:solidFill>
                  <a:srgbClr val="00FF00"/>
                </a:solidFill>
              </a:rPr>
            </a:br>
            <a:r>
              <a:rPr lang="ar-KW" dirty="0" smtClean="0">
                <a:solidFill>
                  <a:srgbClr val="00FF00"/>
                </a:solidFill>
              </a:rPr>
              <a:t> وإلام يدعو في أشعاره ؟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628775"/>
            <a:ext cx="8269317" cy="4530725"/>
          </a:xfrm>
          <a:ln>
            <a:solidFill>
              <a:srgbClr val="FF3300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</a:pPr>
            <a:endParaRPr lang="ar-EG" sz="4800" b="1" i="1" dirty="0">
              <a:solidFill>
                <a:srgbClr val="FF0000"/>
              </a:solidFill>
            </a:endParaRPr>
          </a:p>
          <a:p>
            <a:pPr lvl="2"/>
            <a:r>
              <a:rPr lang="ar-EG" sz="3600" b="1" dirty="0" err="1">
                <a:solidFill>
                  <a:schemeClr val="tx2"/>
                </a:solidFill>
              </a:rPr>
              <a:t>أبوالقاسم</a:t>
            </a:r>
            <a:r>
              <a:rPr lang="ar-EG" sz="3600" b="1" dirty="0">
                <a:solidFill>
                  <a:schemeClr val="tx2"/>
                </a:solidFill>
              </a:rPr>
              <a:t> </a:t>
            </a:r>
            <a:r>
              <a:rPr lang="ar-EG" sz="3600" b="1" dirty="0" smtClean="0">
                <a:solidFill>
                  <a:schemeClr val="tx2"/>
                </a:solidFill>
              </a:rPr>
              <a:t>الشاب</a:t>
            </a:r>
            <a:r>
              <a:rPr lang="ar-KW" sz="3600" b="1" dirty="0" smtClean="0">
                <a:solidFill>
                  <a:schemeClr val="tx2"/>
                </a:solidFill>
              </a:rPr>
              <a:t>ي</a:t>
            </a:r>
            <a:r>
              <a:rPr lang="ar-EG" sz="3600" b="1" dirty="0" smtClean="0">
                <a:solidFill>
                  <a:schemeClr val="tx2"/>
                </a:solidFill>
              </a:rPr>
              <a:t>  </a:t>
            </a:r>
            <a:r>
              <a:rPr lang="ar-EG" sz="3600" b="1" dirty="0">
                <a:solidFill>
                  <a:schemeClr val="tx2"/>
                </a:solidFill>
              </a:rPr>
              <a:t>شاعر </a:t>
            </a:r>
            <a:r>
              <a:rPr lang="ar-EG" sz="3600" b="1" dirty="0" smtClean="0">
                <a:solidFill>
                  <a:schemeClr val="tx2"/>
                </a:solidFill>
              </a:rPr>
              <a:t>تونسي </a:t>
            </a:r>
            <a:r>
              <a:rPr lang="ar-EG" sz="3600" b="1" dirty="0">
                <a:solidFill>
                  <a:schemeClr val="tx2"/>
                </a:solidFill>
              </a:rPr>
              <a:t>الأصل . عاشق الحرية </a:t>
            </a:r>
            <a:r>
              <a:rPr lang="ar-EG" sz="3600" b="1" dirty="0" err="1">
                <a:solidFill>
                  <a:schemeClr val="tx2"/>
                </a:solidFill>
              </a:rPr>
              <a:t>و</a:t>
            </a:r>
            <a:r>
              <a:rPr lang="ar-EG" sz="3600" b="1" dirty="0">
                <a:solidFill>
                  <a:schemeClr val="tx2"/>
                </a:solidFill>
              </a:rPr>
              <a:t> الطبيعة يدعو </a:t>
            </a:r>
            <a:r>
              <a:rPr lang="ar-EG" sz="3600" b="1" dirty="0" smtClean="0">
                <a:solidFill>
                  <a:schemeClr val="tx2"/>
                </a:solidFill>
              </a:rPr>
              <a:t>في </a:t>
            </a:r>
            <a:r>
              <a:rPr lang="ar-EG" sz="3600" b="1" dirty="0">
                <a:solidFill>
                  <a:schemeClr val="tx2"/>
                </a:solidFill>
              </a:rPr>
              <a:t>كل أشعاره </a:t>
            </a:r>
            <a:r>
              <a:rPr lang="ar-EG" sz="3600" b="1" dirty="0" smtClean="0">
                <a:solidFill>
                  <a:schemeClr val="tx2"/>
                </a:solidFill>
              </a:rPr>
              <a:t>إلى </a:t>
            </a:r>
            <a:r>
              <a:rPr lang="ar-EG" sz="3600" b="1" dirty="0">
                <a:solidFill>
                  <a:schemeClr val="tx2"/>
                </a:solidFill>
              </a:rPr>
              <a:t>الحرية. وفى هذه </a:t>
            </a:r>
            <a:r>
              <a:rPr lang="ar-EG" sz="3600" b="1" dirty="0" err="1">
                <a:solidFill>
                  <a:schemeClr val="tx2"/>
                </a:solidFill>
              </a:rPr>
              <a:t>الفصيدة</a:t>
            </a:r>
            <a:r>
              <a:rPr lang="ar-EG" sz="3600" b="1" dirty="0">
                <a:solidFill>
                  <a:schemeClr val="tx2"/>
                </a:solidFill>
              </a:rPr>
              <a:t> يدعو عالمه </a:t>
            </a:r>
            <a:r>
              <a:rPr lang="ar-EG" sz="3600" b="1" dirty="0" smtClean="0">
                <a:solidFill>
                  <a:schemeClr val="tx2"/>
                </a:solidFill>
              </a:rPr>
              <a:t>العربي إلى </a:t>
            </a:r>
            <a:r>
              <a:rPr lang="ar-EG" sz="3600" b="1" dirty="0">
                <a:solidFill>
                  <a:schemeClr val="tx2"/>
                </a:solidFill>
              </a:rPr>
              <a:t>الحصول على استقلاله من </a:t>
            </a:r>
            <a:r>
              <a:rPr lang="ar-EG" sz="3600" b="1" dirty="0" smtClean="0">
                <a:solidFill>
                  <a:schemeClr val="tx2"/>
                </a:solidFill>
              </a:rPr>
              <a:t>الاستعمار الأجنبي </a:t>
            </a:r>
            <a:r>
              <a:rPr lang="ar-EG" sz="3600" b="1" dirty="0">
                <a:solidFill>
                  <a:schemeClr val="tx2"/>
                </a:solidFill>
              </a:rPr>
              <a:t>.</a:t>
            </a:r>
            <a:endParaRPr lang="en-US" sz="3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1350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الجو العام </a:t>
            </a:r>
            <a:r>
              <a:rPr lang="ar-EG" dirty="0" smtClean="0"/>
              <a:t>للقصيدة</a:t>
            </a:r>
            <a:r>
              <a:rPr lang="ar-KW" dirty="0" smtClean="0"/>
              <a:t> وهدف الشاعر 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786322"/>
            <a:ext cx="8229600" cy="1344603"/>
          </a:xfrm>
        </p:spPr>
        <p:txBody>
          <a:bodyPr/>
          <a:lstStyle/>
          <a:p>
            <a:r>
              <a:rPr lang="ar-EG" dirty="0"/>
              <a:t>الشاعر يدعو </a:t>
            </a:r>
            <a:r>
              <a:rPr lang="ar-EG" dirty="0" smtClean="0"/>
              <a:t>الإنسان </a:t>
            </a:r>
            <a:r>
              <a:rPr lang="ar-EG" dirty="0"/>
              <a:t>أن يكون حرا مثل الطير </a:t>
            </a:r>
            <a:r>
              <a:rPr lang="ar-EG" dirty="0" err="1"/>
              <a:t>و</a:t>
            </a:r>
            <a:r>
              <a:rPr lang="ar-EG" dirty="0"/>
              <a:t> الهواء والضوء </a:t>
            </a:r>
            <a:r>
              <a:rPr lang="ar-EG" dirty="0" err="1"/>
              <a:t>و</a:t>
            </a:r>
            <a:r>
              <a:rPr lang="ar-EG" dirty="0"/>
              <a:t> الأمواج </a:t>
            </a:r>
            <a:r>
              <a:rPr lang="ar-KW" dirty="0" smtClean="0"/>
              <a:t> مستمتعا بجمال الطبيعة ويواجه المستعمر ولا يخضع له  مطالبا بحريته وعزته وكرامته </a:t>
            </a:r>
            <a:r>
              <a:rPr lang="ar-EG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الاستماع للأبيات</a:t>
            </a:r>
            <a:endParaRPr lang="ar-KW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ar-KW" dirty="0" smtClean="0"/>
              <a:t>!</a:t>
            </a:r>
            <a:r>
              <a:rPr lang="ar-KW" dirty="0" smtClean="0">
                <a:hlinkClick r:id="rId3" action="ppaction://hlinkfile"/>
              </a:rPr>
              <a:t>يا بن الحياة - </a:t>
            </a:r>
            <a:r>
              <a:rPr lang="en-US" dirty="0" smtClean="0">
                <a:hlinkClick r:id="rId3" action="ppaction://hlinkfile"/>
              </a:rPr>
              <a:t>YouTube.flv</a:t>
            </a:r>
            <a:endParaRPr lang="ar-KW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RXn552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-457200"/>
            <a:ext cx="9753600" cy="73152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60" y="-214338"/>
            <a:ext cx="4429156" cy="865171"/>
          </a:xfrm>
        </p:spPr>
        <p:txBody>
          <a:bodyPr/>
          <a:lstStyle/>
          <a:p>
            <a:r>
              <a:rPr lang="ar-EG" dirty="0"/>
              <a:t>القصيدة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928670"/>
            <a:ext cx="8686800" cy="571504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ar-KW" sz="2800" b="1" dirty="0" smtClean="0"/>
              <a:t>( 1 ) خُلقتَ طليقاً كطيف النسيم            وحراً كنور الضحى في سماه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( 2 ) تغرد كالطير أين اندفعـــت            وتشدو بما شـاء وحي الإلــه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( 3 ) وتمرح بين ورود الصباح            وتنعـــم بالنــور أنَّـى تـــــراه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( 4 ) كذا </a:t>
            </a:r>
            <a:r>
              <a:rPr lang="ar-KW" sz="2800" b="1" dirty="0" err="1" smtClean="0"/>
              <a:t>صاغك</a:t>
            </a:r>
            <a:r>
              <a:rPr lang="ar-KW" sz="2800" b="1" dirty="0" smtClean="0"/>
              <a:t> اللـه </a:t>
            </a:r>
            <a:r>
              <a:rPr lang="ar-KW" sz="2800" b="1" dirty="0" err="1" smtClean="0"/>
              <a:t>يابن</a:t>
            </a:r>
            <a:r>
              <a:rPr lang="ar-KW" sz="2800" b="1" dirty="0" smtClean="0"/>
              <a:t> الوجود     وألقتك في الكون هذي </a:t>
            </a:r>
            <a:r>
              <a:rPr lang="ar-KW" sz="2800" b="1" dirty="0" err="1" smtClean="0"/>
              <a:t>الحيــــاه</a:t>
            </a:r>
            <a:endParaRPr lang="ar-KW" sz="2800" b="1" dirty="0" smtClean="0"/>
          </a:p>
          <a:p>
            <a:pPr>
              <a:lnSpc>
                <a:spcPct val="90000"/>
              </a:lnSpc>
            </a:pPr>
            <a:r>
              <a:rPr lang="ar-KW" sz="2800" b="1" dirty="0" smtClean="0"/>
              <a:t> (5 ) فمالك ترضــى بــذل القيود          وتحنـي لمــن كبلوك الجبـــاه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( 6 ) وتُسكتُ في النفس صوت الحياة </a:t>
            </a:r>
            <a:r>
              <a:rPr lang="ar-KW" sz="2800" b="1" dirty="0" err="1" smtClean="0"/>
              <a:t>الـ</a:t>
            </a:r>
            <a:r>
              <a:rPr lang="ar-KW" sz="2800" b="1" dirty="0" smtClean="0"/>
              <a:t> ــقوي إذا مـــا تغنــى صـــداه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( 7 ) وتطبـق أجفانـك النيـرات عن </a:t>
            </a:r>
            <a:r>
              <a:rPr lang="ar-KW" sz="2800" b="1" dirty="0" err="1" smtClean="0"/>
              <a:t>الفـ</a:t>
            </a:r>
            <a:r>
              <a:rPr lang="ar-KW" sz="2800" b="1" dirty="0" smtClean="0"/>
              <a:t> ـجر والفجـــــر عــذبٌ </a:t>
            </a:r>
            <a:r>
              <a:rPr lang="ar-KW" sz="2800" b="1" dirty="0" err="1" smtClean="0"/>
              <a:t>ضيـــاه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( 8 ) أتخشى نشيد السمـــاء الجميــــــل أترهب نور </a:t>
            </a:r>
            <a:r>
              <a:rPr lang="ar-KW" sz="2800" b="1" dirty="0" err="1" smtClean="0"/>
              <a:t>الفضا</a:t>
            </a:r>
            <a:r>
              <a:rPr lang="ar-KW" sz="2800" b="1" dirty="0" smtClean="0"/>
              <a:t> في ضحــاه</a:t>
            </a:r>
          </a:p>
          <a:p>
            <a:pPr>
              <a:lnSpc>
                <a:spcPct val="90000"/>
              </a:lnSpc>
            </a:pPr>
            <a:r>
              <a:rPr lang="ar-KW" sz="2800" b="1" dirty="0" smtClean="0"/>
              <a:t>( 9 ) ألا انهض وسر فـــــــــي سبيل الحياة فمن نام لم تنتظره </a:t>
            </a:r>
            <a:r>
              <a:rPr lang="ar-KW" sz="2800" b="1" dirty="0" err="1" smtClean="0"/>
              <a:t>الحياه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( 10 ) ولا تخـشَ شيئاً وراء </a:t>
            </a:r>
            <a:r>
              <a:rPr lang="ar-KW" sz="2800" b="1" dirty="0" err="1" smtClean="0"/>
              <a:t>التـلاع</a:t>
            </a:r>
            <a:r>
              <a:rPr lang="ar-KW" sz="2800" b="1" dirty="0" smtClean="0"/>
              <a:t> فما ثَـمَّ إلا الضــحى فــي صبـــاه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( 11 ) وإلا ربيــع الوجــــــــود الغرير يطـــرز بالــورد ضـافــي رداه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( 12 ) وإلا أريج     الورود الصِباح      ورقص الأشعة بين   المياه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( 13 ) وإلا حمــــــــام المروج الأنيق يغــــــــرد منطلقاً فــــــي   غناه</a:t>
            </a:r>
            <a:r>
              <a:rPr lang="ar-KW" sz="2800" dirty="0" smtClean="0"/>
              <a:t/>
            </a:r>
            <a:br>
              <a:rPr lang="ar-KW" sz="2800" dirty="0" smtClean="0"/>
            </a:br>
            <a:r>
              <a:rPr lang="ar-KW" sz="2800" b="1" dirty="0" smtClean="0"/>
              <a:t>( 14 ) إلى النور فالنور عـــــــذب جميل إلى النور فالنور   ظل الإله</a:t>
            </a:r>
            <a:endParaRPr lang="en-US" sz="2800" b="1" dirty="0">
              <a:solidFill>
                <a:srgbClr val="FF3300"/>
              </a:solidFill>
            </a:endParaRPr>
          </a:p>
        </p:txBody>
      </p:sp>
      <p:pic>
        <p:nvPicPr>
          <p:cNvPr id="9221" name="Picture 5" descr="G000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3850" y="-242888"/>
            <a:ext cx="1252512" cy="885806"/>
          </a:xfrm>
          <a:prstGeom prst="rect">
            <a:avLst/>
          </a:prstGeom>
          <a:noFill/>
        </p:spPr>
      </p:pic>
      <p:pic>
        <p:nvPicPr>
          <p:cNvPr id="9222" name="Picture 6" descr="G000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-442903"/>
            <a:ext cx="1252512" cy="88580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136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س1 : إلام يهدف الشاعر من وراء الأبيات؟ .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EG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 sz="quarter"/>
          </p:nvPr>
        </p:nvSpPr>
        <p:spPr>
          <a:xfrm>
            <a:off x="685800" y="642918"/>
            <a:ext cx="7772400" cy="2922607"/>
          </a:xfrm>
        </p:spPr>
        <p:txBody>
          <a:bodyPr/>
          <a:lstStyle/>
          <a:p>
            <a:pPr lvl="0" algn="r"/>
            <a:r>
              <a:rPr lang="ar-SA" sz="4400" dirty="0" smtClean="0"/>
              <a:t>وجه الشاعر نصحا وإرشادا للإنسان  في نهاية القصيدة .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ar-SA" sz="4400" dirty="0" smtClean="0"/>
              <a:t>فبم نصح الشاعر الإنسان ؟ ولماذا </a:t>
            </a:r>
            <a:r>
              <a:rPr lang="ar-SA" dirty="0" smtClean="0"/>
              <a:t>؟ </a:t>
            </a:r>
            <a:r>
              <a:rPr lang="en-US" dirty="0" smtClean="0"/>
              <a:t/>
            </a:r>
            <a:br>
              <a:rPr lang="en-US" dirty="0" smtClean="0"/>
            </a:br>
            <a:endParaRPr lang="ar-KW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ar-KW" dirty="0"/>
          </a:p>
        </p:txBody>
      </p:sp>
    </p:spTree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G003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3508378"/>
          </a:xfrm>
        </p:spPr>
        <p:txBody>
          <a:bodyPr/>
          <a:lstStyle/>
          <a:p>
            <a:pPr algn="r"/>
            <a:r>
              <a:rPr lang="ar-KW" sz="2800" dirty="0" smtClean="0"/>
              <a:t>حدد المحاور الرئيسة التي تناولتها الأبيات من المحاور التالية :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ar-KW" sz="2800" dirty="0" smtClean="0"/>
              <a:t>الحرية هبة الله لجميع المخلوقات  ومنها الإنسان 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ar-KW" sz="2800" dirty="0" smtClean="0"/>
              <a:t>الحرية نور  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ar-KW" sz="2800" dirty="0" smtClean="0"/>
              <a:t>فوائد الحرية توجب الاجتهاد في طلبها 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ar-KW" sz="2800" dirty="0" smtClean="0"/>
              <a:t>الحرية </a:t>
            </a:r>
            <a:r>
              <a:rPr lang="ar-KW" sz="2800" dirty="0" err="1" smtClean="0"/>
              <a:t>ـ</a:t>
            </a:r>
            <a:r>
              <a:rPr lang="ar-KW" sz="2800" dirty="0" smtClean="0"/>
              <a:t>  الحياة النقية النيرة </a:t>
            </a:r>
            <a:r>
              <a:rPr lang="ar-KW" sz="2800" dirty="0" err="1" smtClean="0"/>
              <a:t>ـ</a:t>
            </a:r>
            <a:r>
              <a:rPr lang="ar-KW" sz="2800" dirty="0" smtClean="0"/>
              <a:t> رفض الذل والخضوع والاستلام للطغاة 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ar-KW" sz="2800" dirty="0" smtClean="0"/>
              <a:t>الخضوع للطغاة ذل واستسلام .</a:t>
            </a:r>
            <a:endParaRPr lang="en-US" sz="28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929198"/>
            <a:ext cx="8229600" cy="120172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 sz="quarter"/>
          </p:nvPr>
        </p:nvSpPr>
        <p:spPr>
          <a:xfrm>
            <a:off x="685800" y="357166"/>
            <a:ext cx="7772400" cy="3208359"/>
          </a:xfrm>
        </p:spPr>
        <p:txBody>
          <a:bodyPr/>
          <a:lstStyle/>
          <a:p>
            <a:pPr lvl="0" algn="r">
              <a:buFont typeface="Arial" pitchFamily="34" charset="0"/>
              <a:buChar char="•"/>
            </a:pPr>
            <a:r>
              <a:rPr lang="ar-SA" sz="4000" dirty="0" smtClean="0"/>
              <a:t>هات من الأبيات ما يؤيد اختيارك .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ar-SA" sz="4000" dirty="0" smtClean="0"/>
              <a:t>من يعيد صياغة المحور الرئيسي التالي بأسلوبه محافظا على مضمونه الفكري ؟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ar-SA" sz="4000" dirty="0" smtClean="0"/>
              <a:t>( المحاور التي تم تحديدها )</a:t>
            </a:r>
            <a:r>
              <a:rPr lang="en-US" dirty="0" smtClean="0"/>
              <a:t/>
            </a:r>
            <a:br>
              <a:rPr lang="en-US" dirty="0" smtClean="0"/>
            </a:br>
            <a:endParaRPr lang="ar-KW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ar-KW" dirty="0"/>
          </a:p>
        </p:txBody>
      </p:sp>
    </p:spTree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Bk10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س3 : استخلص قيمة سلوكية من الأبيات ؟ 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 sz="quarter"/>
          </p:nvPr>
        </p:nvSpPr>
        <p:spPr>
          <a:xfrm>
            <a:off x="571472" y="428604"/>
            <a:ext cx="7772400" cy="3208359"/>
          </a:xfrm>
        </p:spPr>
        <p:txBody>
          <a:bodyPr/>
          <a:lstStyle/>
          <a:p>
            <a:pPr lvl="0" algn="r"/>
            <a:r>
              <a:rPr lang="ar-KW" sz="4400" dirty="0" smtClean="0"/>
              <a:t>هل استنكر الشاعر الذل في أبياته ؟ دلل على قولك .</a:t>
            </a:r>
            <a:br>
              <a:rPr lang="ar-KW" sz="4400" dirty="0" smtClean="0"/>
            </a:br>
            <a:r>
              <a:rPr lang="ar-KW" sz="4400" dirty="0" smtClean="0"/>
              <a:t>ما الدليل من الأبيات على حب الشاعر للطبيعة والحرية ؟</a:t>
            </a:r>
            <a:r>
              <a:rPr lang="ar-KW" dirty="0" smtClean="0"/>
              <a:t/>
            </a:r>
            <a:br>
              <a:rPr lang="ar-KW" dirty="0" smtClean="0"/>
            </a:br>
            <a:endParaRPr lang="ar-KW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ar-KW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يتحدث عن سبب تمسكه بالحرية  في حدود الشرع ورفضه للذل  في جملة نامية ومفيدة  بعد مشاهدة الفيديو التالي ..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 sz="quarter"/>
          </p:nvPr>
        </p:nvSpPr>
        <p:spPr>
          <a:xfrm>
            <a:off x="685800" y="500042"/>
            <a:ext cx="7772400" cy="3214710"/>
          </a:xfrm>
        </p:spPr>
        <p:txBody>
          <a:bodyPr/>
          <a:lstStyle/>
          <a:p>
            <a:r>
              <a:rPr lang="ar-SA" dirty="0" smtClean="0"/>
              <a:t>يتحدث عن سبب تمسكه بالحرية  في حدود </a:t>
            </a:r>
            <a:r>
              <a:rPr lang="ar-SA" dirty="0" err="1" smtClean="0"/>
              <a:t>الشرع</a:t>
            </a:r>
            <a:r>
              <a:rPr lang="ar-SA" dirty="0" smtClean="0"/>
              <a:t> ورفضه للذل  في جملة نامية ومفيدة  </a:t>
            </a:r>
            <a:r>
              <a:rPr lang="ar-KW" dirty="0" smtClean="0"/>
              <a:t>من خلال</a:t>
            </a:r>
            <a:r>
              <a:rPr lang="ar-SA" dirty="0" smtClean="0"/>
              <a:t> </a:t>
            </a:r>
            <a:r>
              <a:rPr lang="ar-SA" dirty="0" smtClean="0"/>
              <a:t>مشاهدة الفيديو التالي ..</a:t>
            </a:r>
            <a:r>
              <a:rPr lang="en-US" dirty="0" smtClean="0"/>
              <a:t/>
            </a:r>
            <a:br>
              <a:rPr lang="en-US" dirty="0" smtClean="0"/>
            </a:br>
            <a:endParaRPr lang="ar-KW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sz="quarter" idx="1"/>
          </p:nvPr>
        </p:nvSpPr>
        <p:spPr>
          <a:xfrm>
            <a:off x="2857488" y="3886200"/>
            <a:ext cx="4286280" cy="17526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 dirty="0" smtClean="0">
                <a:hlinkClick r:id="rId3" action="ppaction://hlinkfile"/>
              </a:rPr>
              <a:t>0</a:t>
            </a:r>
            <a:endParaRPr lang="ar-KW" dirty="0">
              <a:hlinkClick r:id="rId3" action="ppaction://hlinkfile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 sz="quarter"/>
          </p:nvPr>
        </p:nvSpPr>
        <p:spPr>
          <a:xfrm>
            <a:off x="714348" y="285728"/>
            <a:ext cx="7772400" cy="1736725"/>
          </a:xfrm>
        </p:spPr>
        <p:txBody>
          <a:bodyPr/>
          <a:lstStyle/>
          <a:p>
            <a:endParaRPr lang="ar-KW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sz="quarter" idx="1"/>
          </p:nvPr>
        </p:nvSpPr>
        <p:spPr>
          <a:xfrm>
            <a:off x="285720" y="2143116"/>
            <a:ext cx="8715436" cy="4114832"/>
          </a:xfrm>
        </p:spPr>
        <p:txBody>
          <a:bodyPr/>
          <a:lstStyle/>
          <a:p>
            <a:r>
              <a:rPr lang="ar-SA" dirty="0" smtClean="0"/>
              <a:t>س1:استخلص الفكرة الرئيسة للأبيات في جملة مفيدة . </a:t>
            </a:r>
            <a:endParaRPr lang="en-US" dirty="0" smtClean="0"/>
          </a:p>
          <a:p>
            <a:r>
              <a:rPr lang="ar-SA" dirty="0" smtClean="0"/>
              <a:t>س2: يعتبر البيت الأخير هو الهدف من الأبيات ، وضح ذلك </a:t>
            </a:r>
            <a:endParaRPr lang="en-US" dirty="0" smtClean="0"/>
          </a:p>
          <a:p>
            <a:r>
              <a:rPr lang="ar-SA" dirty="0" smtClean="0"/>
              <a:t>س 3: ما رأيك في إنسان خضع للمستعمر المحتل وسلم له عزته وكرامته ووطنه ؟</a:t>
            </a:r>
            <a:endParaRPr lang="en-US" dirty="0" smtClean="0"/>
          </a:p>
          <a:p>
            <a:r>
              <a:rPr lang="ar-SA" dirty="0" smtClean="0"/>
              <a:t>س4 : كيف تمارس حريتك التي أنعم الله بها عليك ؟</a:t>
            </a:r>
            <a:endParaRPr lang="en-US" dirty="0" smtClean="0"/>
          </a:p>
          <a:p>
            <a:endParaRPr lang="ar-KW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</TotalTime>
  <Words>383</Words>
  <Application>Microsoft Office PowerPoint</Application>
  <PresentationFormat>عرض على الشاشة (3:4)‏</PresentationFormat>
  <Paragraphs>51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Maple</vt:lpstr>
      <vt:lpstr>يابن الحياة          الشاعر أبو القاسم الشابى   </vt:lpstr>
      <vt:lpstr>التهيئة</vt:lpstr>
      <vt:lpstr>تابع التهيئة</vt:lpstr>
      <vt:lpstr>وقفة الاستماع </vt:lpstr>
      <vt:lpstr>من قائل الأبيات ؟ وما موطنه ؟  وإلام يدعو في أشعاره ؟</vt:lpstr>
      <vt:lpstr>الجو العام للقصيدة وهدف الشاعر </vt:lpstr>
      <vt:lpstr>الاستماع للأبيات</vt:lpstr>
      <vt:lpstr>القصيدة</vt:lpstr>
      <vt:lpstr>س1 : إلام يهدف الشاعر من وراء الأبيات؟ .</vt:lpstr>
      <vt:lpstr>وجه الشاعر نصحا وإرشادا للإنسان  في نهاية القصيدة . فبم نصح الشاعر الإنسان ؟ ولماذا ؟  </vt:lpstr>
      <vt:lpstr>حدد المحاور الرئيسة التي تناولتها الأبيات من المحاور التالية :  الحرية هبة الله لجميع المخلوقات  ومنها الإنسان . الحرية نور  . فوائد الحرية توجب الاجتهاد في طلبها . الحرية ـ  الحياة النقية النيرة ـ رفض الذل والخضوع والاستلام للطغاة . الخضوع للطغاة ذل واستسلام .</vt:lpstr>
      <vt:lpstr>هات من الأبيات ما يؤيد اختيارك . من يعيد صياغة المحور الرئيسي التالي بأسلوبه محافظا على مضمونه الفكري ؟ ( المحاور التي تم تحديدها ) </vt:lpstr>
      <vt:lpstr>س3 : استخلص قيمة سلوكية من الأبيات ؟ </vt:lpstr>
      <vt:lpstr>هل استنكر الشاعر الذل في أبياته ؟ دلل على قولك . ما الدليل من الأبيات على حب الشاعر للطبيعة والحرية ؟ </vt:lpstr>
      <vt:lpstr>يتحدث عن سبب تمسكه بالحرية  في حدود الشرع ورفضه للذل  في جملة نامية ومفيدة  من خلال مشاهدة الفيديو التالي .. </vt:lpstr>
      <vt:lpstr>الشريحة 16</vt:lpstr>
    </vt:vector>
  </TitlesOfParts>
  <Company>&lt;egyptian hak&gt;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Abd Elhameed</dc:creator>
  <cp:lastModifiedBy>tosh</cp:lastModifiedBy>
  <cp:revision>42</cp:revision>
  <dcterms:created xsi:type="dcterms:W3CDTF">2010-04-27T10:47:15Z</dcterms:created>
  <dcterms:modified xsi:type="dcterms:W3CDTF">2013-05-11T14:26:23Z</dcterms:modified>
</cp:coreProperties>
</file>