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84" d="100"/>
          <a:sy n="84" d="100"/>
        </p:scale>
        <p:origin x="-186"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B9F8BE8-C13E-465D-9048-993034D89CAB}" type="datetimeFigureOut">
              <a:rPr lang="ar-SA" smtClean="0"/>
              <a:t>14/07/1429</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3CD17CE1-337D-4A71-B614-81387E11B55D}" type="slidenum">
              <a:rPr lang="ar-SA" smtClean="0"/>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3CD17CE1-337D-4A71-B614-81387E11B55D}" type="slidenum">
              <a:rPr lang="ar-SA" smtClean="0"/>
              <a:t>3</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96EAF7B1-C57E-47F2-A0AA-1D7020A15D01}" type="datetimeFigureOut">
              <a:rPr lang="ar-SA" smtClean="0"/>
              <a:t>14/07/1429</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73A984B-5D6F-4D7E-B85B-D0FAE5ADF854}"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96EAF7B1-C57E-47F2-A0AA-1D7020A15D01}" type="datetimeFigureOut">
              <a:rPr lang="ar-SA" smtClean="0"/>
              <a:t>14/07/1429</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73A984B-5D6F-4D7E-B85B-D0FAE5ADF854}"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96EAF7B1-C57E-47F2-A0AA-1D7020A15D01}" type="datetimeFigureOut">
              <a:rPr lang="ar-SA" smtClean="0"/>
              <a:t>14/07/1429</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73A984B-5D6F-4D7E-B85B-D0FAE5ADF854}"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96EAF7B1-C57E-47F2-A0AA-1D7020A15D01}" type="datetimeFigureOut">
              <a:rPr lang="ar-SA" smtClean="0"/>
              <a:t>14/07/1429</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73A984B-5D6F-4D7E-B85B-D0FAE5ADF854}"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96EAF7B1-C57E-47F2-A0AA-1D7020A15D01}" type="datetimeFigureOut">
              <a:rPr lang="ar-SA" smtClean="0"/>
              <a:t>14/07/1429</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D73A984B-5D6F-4D7E-B85B-D0FAE5ADF854}"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96EAF7B1-C57E-47F2-A0AA-1D7020A15D01}" type="datetimeFigureOut">
              <a:rPr lang="ar-SA" smtClean="0"/>
              <a:t>14/07/1429</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D73A984B-5D6F-4D7E-B85B-D0FAE5ADF854}"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6EAF7B1-C57E-47F2-A0AA-1D7020A15D01}" type="datetimeFigureOut">
              <a:rPr lang="ar-SA" smtClean="0"/>
              <a:t>14/07/1429</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D73A984B-5D6F-4D7E-B85B-D0FAE5ADF854}"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96EAF7B1-C57E-47F2-A0AA-1D7020A15D01}" type="datetimeFigureOut">
              <a:rPr lang="ar-SA" smtClean="0"/>
              <a:t>14/07/1429</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73A984B-5D6F-4D7E-B85B-D0FAE5ADF854}"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96EAF7B1-C57E-47F2-A0AA-1D7020A15D01}" type="datetimeFigureOut">
              <a:rPr lang="ar-SA" smtClean="0"/>
              <a:t>14/07/1429</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73A984B-5D6F-4D7E-B85B-D0FAE5ADF854}"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96EAF7B1-C57E-47F2-A0AA-1D7020A15D01}" type="datetimeFigureOut">
              <a:rPr lang="ar-SA" smtClean="0"/>
              <a:t>14/07/1429</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73A984B-5D6F-4D7E-B85B-D0FAE5ADF854}"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96EAF7B1-C57E-47F2-A0AA-1D7020A15D01}" type="datetimeFigureOut">
              <a:rPr lang="ar-SA" smtClean="0"/>
              <a:t>14/07/1429</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73A984B-5D6F-4D7E-B85B-D0FAE5ADF854}"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6EAF7B1-C57E-47F2-A0AA-1D7020A15D01}" type="datetimeFigureOut">
              <a:rPr lang="ar-SA" smtClean="0"/>
              <a:t>14/07/1429</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73A984B-5D6F-4D7E-B85B-D0FAE5ADF854}"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1714489"/>
            <a:ext cx="7772400" cy="1885962"/>
          </a:xfrm>
        </p:spPr>
        <p:txBody>
          <a:bodyPr>
            <a:normAutofit fontScale="90000"/>
          </a:bodyPr>
          <a:lstStyle/>
          <a:p>
            <a:r>
              <a:rPr lang="ar-SA" b="1" dirty="0">
                <a:solidFill>
                  <a:srgbClr val="7030A0"/>
                </a:solidFill>
              </a:rPr>
              <a:t>الإعاقة السمعية </a:t>
            </a:r>
            <a:br>
              <a:rPr lang="ar-SA" b="1" dirty="0">
                <a:solidFill>
                  <a:srgbClr val="7030A0"/>
                </a:solidFill>
              </a:rPr>
            </a:br>
            <a:r>
              <a:rPr lang="ar-SA" b="1" dirty="0">
                <a:solidFill>
                  <a:srgbClr val="7030A0"/>
                </a:solidFill>
              </a:rPr>
              <a:t>( تعريف وخصائص ) </a:t>
            </a:r>
            <a:br>
              <a:rPr lang="ar-SA" b="1" dirty="0">
                <a:solidFill>
                  <a:srgbClr val="7030A0"/>
                </a:solidFill>
              </a:rPr>
            </a:br>
            <a:endParaRPr lang="ar-SA" dirty="0">
              <a:solidFill>
                <a:srgbClr val="7030A0"/>
              </a:solidFill>
            </a:endParaRPr>
          </a:p>
        </p:txBody>
      </p:sp>
      <p:sp>
        <p:nvSpPr>
          <p:cNvPr id="3" name="عنوان فرعي 2"/>
          <p:cNvSpPr>
            <a:spLocks noGrp="1"/>
          </p:cNvSpPr>
          <p:nvPr>
            <p:ph type="subTitle" idx="1"/>
          </p:nvPr>
        </p:nvSpPr>
        <p:spPr/>
        <p:txBody>
          <a:bodyP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8000" b="-48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normAutofit fontScale="92500" lnSpcReduction="20000"/>
          </a:bodyPr>
          <a:lstStyle/>
          <a:p>
            <a:r>
              <a:rPr lang="ar-SA" b="1" dirty="0">
                <a:solidFill>
                  <a:schemeClr val="bg1"/>
                </a:solidFill>
              </a:rPr>
              <a:t>مصطلح القصور السمعي </a:t>
            </a:r>
            <a:r>
              <a:rPr lang="ar-SA" b="1" dirty="0" smtClean="0">
                <a:solidFill>
                  <a:schemeClr val="bg1"/>
                </a:solidFill>
              </a:rPr>
              <a:t> </a:t>
            </a:r>
            <a:r>
              <a:rPr lang="en-US" b="1" dirty="0" smtClean="0">
                <a:solidFill>
                  <a:schemeClr val="bg1"/>
                </a:solidFill>
              </a:rPr>
              <a:t>Hearing </a:t>
            </a:r>
            <a:r>
              <a:rPr lang="en-US" b="1" dirty="0">
                <a:solidFill>
                  <a:schemeClr val="bg1"/>
                </a:solidFill>
              </a:rPr>
              <a:t>impairment </a:t>
            </a:r>
            <a:r>
              <a:rPr lang="ar-SA" b="1" dirty="0">
                <a:solidFill>
                  <a:schemeClr val="bg1"/>
                </a:solidFill>
              </a:rPr>
              <a:t>من المصطلحات العامة التي استخدمت لتميز أي فرد يعاني من فقدان السمع بغض النظر عن درجة القصور السمعي التي يعاني منها وفي إطار هذا المصطلح العام يتـم التميز بين فئتين رئيسيتين هما : الصـم </a:t>
            </a:r>
            <a:r>
              <a:rPr lang="ar-SA" b="1" dirty="0" smtClean="0">
                <a:solidFill>
                  <a:schemeClr val="bg1"/>
                </a:solidFill>
              </a:rPr>
              <a:t>  </a:t>
            </a:r>
            <a:r>
              <a:rPr lang="en-US" b="1" dirty="0">
                <a:solidFill>
                  <a:schemeClr val="bg1"/>
                </a:solidFill>
              </a:rPr>
              <a:t>Deaf </a:t>
            </a:r>
            <a:r>
              <a:rPr lang="en-US" b="1" dirty="0" smtClean="0">
                <a:solidFill>
                  <a:schemeClr val="bg1"/>
                </a:solidFill>
              </a:rPr>
              <a:t> </a:t>
            </a:r>
            <a:r>
              <a:rPr lang="ar-SA" b="1" dirty="0" smtClean="0">
                <a:solidFill>
                  <a:schemeClr val="bg1"/>
                </a:solidFill>
              </a:rPr>
              <a:t>وضعاف </a:t>
            </a:r>
            <a:r>
              <a:rPr lang="ar-SA" b="1" dirty="0">
                <a:solidFill>
                  <a:schemeClr val="bg1"/>
                </a:solidFill>
              </a:rPr>
              <a:t>السماع </a:t>
            </a:r>
            <a:r>
              <a:rPr lang="ar-SA" b="1" dirty="0" smtClean="0">
                <a:solidFill>
                  <a:schemeClr val="bg1"/>
                </a:solidFill>
              </a:rPr>
              <a:t>  </a:t>
            </a:r>
            <a:r>
              <a:rPr lang="en-US" b="1" dirty="0">
                <a:solidFill>
                  <a:schemeClr val="bg1"/>
                </a:solidFill>
              </a:rPr>
              <a:t>Hard of hearing </a:t>
            </a:r>
            <a:r>
              <a:rPr lang="en-US" b="1" dirty="0" smtClean="0">
                <a:solidFill>
                  <a:schemeClr val="bg1"/>
                </a:solidFill>
              </a:rPr>
              <a:t> . </a:t>
            </a:r>
            <a:r>
              <a:rPr lang="en-US" b="1" dirty="0">
                <a:solidFill>
                  <a:schemeClr val="bg1"/>
                </a:solidFill>
              </a:rPr>
              <a:t/>
            </a:r>
            <a:br>
              <a:rPr lang="en-US" b="1" dirty="0">
                <a:solidFill>
                  <a:schemeClr val="bg1"/>
                </a:solidFill>
              </a:rPr>
            </a:br>
            <a:r>
              <a:rPr lang="en-US" b="1" dirty="0">
                <a:solidFill>
                  <a:schemeClr val="bg1"/>
                </a:solidFill>
              </a:rPr>
              <a:t/>
            </a:r>
            <a:br>
              <a:rPr lang="en-US" b="1" dirty="0">
                <a:solidFill>
                  <a:schemeClr val="bg1"/>
                </a:solidFill>
              </a:rPr>
            </a:br>
            <a:r>
              <a:rPr lang="ar-SA" b="1" dirty="0">
                <a:solidFill>
                  <a:schemeClr val="bg1"/>
                </a:solidFill>
              </a:rPr>
              <a:t>على أن المحك المستخدم للتميز بين الفئتين يوقف على نوع التوجيه المهني الذي ينتمي إليه أحد الأخصائيين أو الآخر ، والذي غالباً ما يكون توجيها فسيولوجيا أو توجيها تربويا . </a:t>
            </a:r>
            <a:br>
              <a:rPr lang="ar-SA" b="1" dirty="0">
                <a:solidFill>
                  <a:schemeClr val="bg1"/>
                </a:solidFill>
              </a:rPr>
            </a:br>
            <a:r>
              <a:rPr lang="ar-SA" b="1" dirty="0">
                <a:solidFill>
                  <a:schemeClr val="bg1"/>
                </a:solidFill>
              </a:rPr>
              <a:t/>
            </a:r>
            <a:br>
              <a:rPr lang="ar-SA" b="1" dirty="0">
                <a:solidFill>
                  <a:schemeClr val="bg1"/>
                </a:solidFill>
              </a:rPr>
            </a:br>
            <a:endParaRPr lang="ar-S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chemeClr val="accent1"/>
                </a:solidFill>
              </a:rPr>
              <a:t>المنظور الفسيولوجي </a:t>
            </a:r>
            <a:endParaRPr lang="ar-SA" dirty="0">
              <a:solidFill>
                <a:schemeClr val="accent1"/>
              </a:solidFill>
            </a:endParaRPr>
          </a:p>
        </p:txBody>
      </p:sp>
      <p:sp>
        <p:nvSpPr>
          <p:cNvPr id="3" name="عنصر نائب للمحتوى 2"/>
          <p:cNvSpPr>
            <a:spLocks noGrp="1"/>
          </p:cNvSpPr>
          <p:nvPr>
            <p:ph idx="1"/>
          </p:nvPr>
        </p:nvSpPr>
        <p:spPr/>
        <p:txBody>
          <a:bodyPr>
            <a:normAutofit fontScale="92500" lnSpcReduction="20000"/>
          </a:bodyPr>
          <a:lstStyle/>
          <a:p>
            <a:r>
              <a:rPr lang="ar-SA" b="1" dirty="0">
                <a:solidFill>
                  <a:schemeClr val="bg1"/>
                </a:solidFill>
              </a:rPr>
              <a:t>يكن المنظور الفسيولوجي في مجال علم السمع ( </a:t>
            </a:r>
            <a:r>
              <a:rPr lang="en-US" b="1" dirty="0">
                <a:solidFill>
                  <a:schemeClr val="bg1"/>
                </a:solidFill>
              </a:rPr>
              <a:t>audiology ) </a:t>
            </a:r>
            <a:r>
              <a:rPr lang="ar-SA" b="1" dirty="0">
                <a:solidFill>
                  <a:schemeClr val="bg1"/>
                </a:solidFill>
              </a:rPr>
              <a:t>وهو المجال الذي يهتم بدراسة السمع ما كان منه عاديا أو منحرفا . يركز علم السمع على قياس فقدان السمع في </a:t>
            </a:r>
            <a:r>
              <a:rPr lang="ar-SA" b="1" dirty="0" err="1">
                <a:solidFill>
                  <a:schemeClr val="bg1"/>
                </a:solidFill>
              </a:rPr>
              <a:t>إيطار</a:t>
            </a:r>
            <a:r>
              <a:rPr lang="ar-SA" b="1" dirty="0">
                <a:solidFill>
                  <a:schemeClr val="bg1"/>
                </a:solidFill>
              </a:rPr>
              <a:t> حساسية الفرد لسماع </a:t>
            </a:r>
            <a:r>
              <a:rPr lang="ar-SA" b="1" dirty="0" err="1">
                <a:solidFill>
                  <a:schemeClr val="bg1"/>
                </a:solidFill>
              </a:rPr>
              <a:t>إرتفاعات</a:t>
            </a:r>
            <a:r>
              <a:rPr lang="ar-SA" b="1" dirty="0">
                <a:solidFill>
                  <a:schemeClr val="bg1"/>
                </a:solidFill>
              </a:rPr>
              <a:t> الأصوات على ذبذبات مختلفة . وقياس مدى الحساسية </a:t>
            </a:r>
            <a:r>
              <a:rPr lang="ar-SA" b="1" dirty="0" err="1">
                <a:solidFill>
                  <a:schemeClr val="bg1"/>
                </a:solidFill>
              </a:rPr>
              <a:t>بالديسبل</a:t>
            </a:r>
            <a:r>
              <a:rPr lang="ar-SA" b="1" dirty="0">
                <a:solidFill>
                  <a:schemeClr val="bg1"/>
                </a:solidFill>
              </a:rPr>
              <a:t> ( </a:t>
            </a:r>
            <a:r>
              <a:rPr lang="en-US" b="1" dirty="0" err="1">
                <a:solidFill>
                  <a:schemeClr val="bg1"/>
                </a:solidFill>
              </a:rPr>
              <a:t>Deciblel</a:t>
            </a:r>
            <a:r>
              <a:rPr lang="en-US" b="1" dirty="0">
                <a:solidFill>
                  <a:schemeClr val="bg1"/>
                </a:solidFill>
              </a:rPr>
              <a:t> ) </a:t>
            </a:r>
            <a:r>
              <a:rPr lang="ar-SA" b="1" dirty="0">
                <a:solidFill>
                  <a:schemeClr val="bg1"/>
                </a:solidFill>
              </a:rPr>
              <a:t>وهو وحدة قابلة للقياس لشدة الصوت ، وكلما </a:t>
            </a:r>
            <a:r>
              <a:rPr lang="ar-SA" b="1" dirty="0" err="1">
                <a:solidFill>
                  <a:schemeClr val="bg1"/>
                </a:solidFill>
              </a:rPr>
              <a:t>إرتفع</a:t>
            </a:r>
            <a:r>
              <a:rPr lang="ar-SA" b="1" dirty="0">
                <a:solidFill>
                  <a:schemeClr val="bg1"/>
                </a:solidFill>
              </a:rPr>
              <a:t> الصوت </a:t>
            </a:r>
            <a:r>
              <a:rPr lang="ar-SA" b="1" dirty="0" err="1">
                <a:solidFill>
                  <a:schemeClr val="bg1"/>
                </a:solidFill>
              </a:rPr>
              <a:t>إذدادت</a:t>
            </a:r>
            <a:r>
              <a:rPr lang="ar-SA" b="1" dirty="0">
                <a:solidFill>
                  <a:schemeClr val="bg1"/>
                </a:solidFill>
              </a:rPr>
              <a:t> شدته . على سبيل المثال ، الصوت الصادر عن طلقة البندقية أعلى في شدته من الصوت الصادر عن الهمس ، ويعبر عنه عادة في عدد أكبر من </a:t>
            </a:r>
            <a:r>
              <a:rPr lang="ar-SA" b="1" dirty="0" err="1">
                <a:solidFill>
                  <a:schemeClr val="bg1"/>
                </a:solidFill>
              </a:rPr>
              <a:t>الديسبل</a:t>
            </a:r>
            <a:r>
              <a:rPr lang="ar-SA" b="1" dirty="0">
                <a:solidFill>
                  <a:schemeClr val="bg1"/>
                </a:solidFill>
              </a:rPr>
              <a:t> . </a:t>
            </a:r>
            <a:br>
              <a:rPr lang="ar-SA" b="1" dirty="0">
                <a:solidFill>
                  <a:schemeClr val="bg1"/>
                </a:solidFill>
              </a:rPr>
            </a:br>
            <a:r>
              <a:rPr lang="ar-SA" b="1" dirty="0">
                <a:solidFill>
                  <a:schemeClr val="bg1"/>
                </a:solidFill>
              </a:rPr>
              <a:t/>
            </a:r>
            <a:br>
              <a:rPr lang="ar-SA" b="1" dirty="0">
                <a:solidFill>
                  <a:schemeClr val="bg1"/>
                </a:solidFill>
              </a:rPr>
            </a:br>
            <a:endParaRPr lang="ar-S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5" presetClass="emph" presetSubtype="1" nodeType="clickEffect">
                                  <p:stCondLst>
                                    <p:cond delay="0"/>
                                  </p:stCondLst>
                                  <p:childTnLst>
                                    <p:set>
                                      <p:cBhvr override="childStyle">
                                        <p:cTn id="10" dur="indefinite"/>
                                        <p:tgtEl>
                                          <p:spTgt spid="3">
                                            <p:txEl>
                                              <p:pRg st="0" end="0"/>
                                            </p:txEl>
                                          </p:spTgt>
                                        </p:tgtEl>
                                        <p:attrNameLst>
                                          <p:attrName>style.fontStyle</p:attrName>
                                        </p:attrNameLst>
                                      </p:cBhvr>
                                      <p:to>
                                        <p:strVal val="normal"/>
                                      </p:to>
                                    </p:set>
                                    <p:set>
                                      <p:cBhvr override="childStyle">
                                        <p:cTn id="11" dur="indefinite"/>
                                        <p:tgtEl>
                                          <p:spTgt spid="3">
                                            <p:txEl>
                                              <p:pRg st="0" end="0"/>
                                            </p:txEl>
                                          </p:spTgt>
                                        </p:tgtEl>
                                        <p:attrNameLst>
                                          <p:attrName>style.fontWeight</p:attrName>
                                        </p:attrNameLst>
                                      </p:cBhvr>
                                      <p:to>
                                        <p:strVal val="bold"/>
                                      </p:to>
                                    </p:set>
                                    <p:set>
                                      <p:cBhvr override="childStyle">
                                        <p:cTn id="12" dur="indefinite"/>
                                        <p:tgtEl>
                                          <p:spTgt spid="3">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a:t>أثر فقدان حاسة السمع على النمو الجسمي للأصم </a:t>
            </a:r>
            <a:r>
              <a:rPr lang="ar-SA" b="1" dirty="0" smtClean="0"/>
              <a:t> </a:t>
            </a:r>
            <a:endParaRPr lang="ar-SA" dirty="0"/>
          </a:p>
        </p:txBody>
      </p:sp>
      <p:sp>
        <p:nvSpPr>
          <p:cNvPr id="3" name="عنصر نائب للمحتوى 2"/>
          <p:cNvSpPr>
            <a:spLocks noGrp="1"/>
          </p:cNvSpPr>
          <p:nvPr>
            <p:ph idx="1"/>
          </p:nvPr>
        </p:nvSpPr>
        <p:spPr/>
        <p:txBody>
          <a:bodyPr/>
          <a:lstStyle/>
          <a:p>
            <a:r>
              <a:rPr lang="ar-SA" b="1" dirty="0"/>
              <a:t>لقد أثبتت الدراسات الحديثة أنه لا يوجد فرق بين الفرد الأصم والعادي في خصائص النمو الجسمي من حيث معدل النمو أي سرعة النمو والتغيرات الجسمية في الطول والوزن في جميع مراحل النمو التي يمر </a:t>
            </a:r>
            <a:r>
              <a:rPr lang="ar-SA" b="1" dirty="0" err="1"/>
              <a:t>بها</a:t>
            </a:r>
            <a:r>
              <a:rPr lang="ar-SA" b="1" dirty="0"/>
              <a:t> الطفل الأصم فهو كنظيرة العادي تماماً ، ولهذا لا توجد فروق ظاهرة بالنسبة للمتطلبات الجسمية للأصم والعادي وكل ما يظهر من فروق بينها هو أثر الإعاقة السمعية على بعض العادات الجسمية الخاصة بالصم </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grpId="0" nodeType="clickEffect">
                                  <p:stCondLst>
                                    <p:cond delay="0"/>
                                  </p:stCondLst>
                                  <p:childTnLst>
                                    <p:animClr clrSpc="hsl">
                                      <p:cBhvr override="childStyle">
                                        <p:cTn id="6" dur="500" fill="hold"/>
                                        <p:tgtEl>
                                          <p:spTgt spid="2"/>
                                        </p:tgtEl>
                                        <p:attrNameLst>
                                          <p:attrName>style.color</p:attrName>
                                        </p:attrNameLst>
                                      </p:cBhvr>
                                      <p:by>
                                        <p:hsl h="7200000" s="0" l="0"/>
                                      </p:by>
                                    </p:animClr>
                                    <p:animClr clrSpc="hsl">
                                      <p:cBhvr>
                                        <p:cTn id="7" dur="500" fill="hold"/>
                                        <p:tgtEl>
                                          <p:spTgt spid="2"/>
                                        </p:tgtEl>
                                        <p:attrNameLst>
                                          <p:attrName>fillcolor</p:attrName>
                                        </p:attrNameLst>
                                      </p:cBhvr>
                                      <p:by>
                                        <p:hsl h="7200000" s="0" l="0"/>
                                      </p:by>
                                    </p:animClr>
                                    <p:animClr clrSpc="hsl">
                                      <p:cBhvr>
                                        <p:cTn id="8" dur="500" fill="hold"/>
                                        <p:tgtEl>
                                          <p:spTgt spid="2"/>
                                        </p:tgtEl>
                                        <p:attrNameLst>
                                          <p:attrName>stroke.color</p:attrName>
                                        </p:attrNameLst>
                                      </p:cBhvr>
                                      <p:by>
                                        <p:hsl h="7200000" s="0" l="0"/>
                                      </p:by>
                                    </p:animClr>
                                    <p:set>
                                      <p:cBhvr>
                                        <p:cTn id="9" dur="500" fill="hold"/>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linds(horizont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3000" r="-13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a:t>المتطلبات التربوية للنمو الجسمي للمعوق سمعياً </a:t>
            </a:r>
            <a:r>
              <a:rPr lang="ar-SA" b="1" dirty="0" smtClean="0"/>
              <a:t> </a:t>
            </a:r>
            <a:r>
              <a:rPr lang="ar-SA" b="1" dirty="0"/>
              <a:t/>
            </a:r>
            <a:br>
              <a:rPr lang="ar-SA" b="1" dirty="0"/>
            </a:br>
            <a:endParaRPr lang="ar-SA" dirty="0"/>
          </a:p>
        </p:txBody>
      </p:sp>
      <p:sp>
        <p:nvSpPr>
          <p:cNvPr id="3" name="عنصر نائب للمحتوى 2"/>
          <p:cNvSpPr>
            <a:spLocks noGrp="1"/>
          </p:cNvSpPr>
          <p:nvPr>
            <p:ph idx="1"/>
          </p:nvPr>
        </p:nvSpPr>
        <p:spPr/>
        <p:txBody>
          <a:bodyPr>
            <a:normAutofit fontScale="62500" lnSpcReduction="20000"/>
          </a:bodyPr>
          <a:lstStyle/>
          <a:p>
            <a:r>
              <a:rPr lang="ar-SA" b="1" dirty="0"/>
              <a:t>1.. العمل على استغلال جميع الحواس الأخرى ( البصر واللمس والتذوق والشم ) في العملية التعليمية وهذا يقتضي </a:t>
            </a:r>
            <a:r>
              <a:rPr lang="ar-SA" b="1" dirty="0" err="1"/>
              <a:t>الإهتمام</a:t>
            </a:r>
            <a:r>
              <a:rPr lang="ar-SA" b="1" dirty="0"/>
              <a:t> بالوسائل التعليمية والتنويع فيها بالقدر الذي يناسب الصم وما يوجد بينها من فروق فردية واضحة . </a:t>
            </a:r>
            <a:br>
              <a:rPr lang="ar-SA" b="1" dirty="0"/>
            </a:br>
            <a:r>
              <a:rPr lang="ar-SA" b="1" dirty="0"/>
              <a:t/>
            </a:r>
            <a:br>
              <a:rPr lang="ar-SA" b="1" dirty="0"/>
            </a:br>
            <a:r>
              <a:rPr lang="ar-SA" b="1" dirty="0"/>
              <a:t>2.. </a:t>
            </a:r>
            <a:r>
              <a:rPr lang="ar-SA" b="1" dirty="0" err="1"/>
              <a:t>إستخدام</a:t>
            </a:r>
            <a:r>
              <a:rPr lang="ar-SA" b="1" dirty="0"/>
              <a:t> الأجهزة التعليمية الحديثة في العملية التعليمية . </a:t>
            </a:r>
            <a:br>
              <a:rPr lang="ar-SA" b="1" dirty="0"/>
            </a:br>
            <a:r>
              <a:rPr lang="ar-SA" b="1" dirty="0"/>
              <a:t/>
            </a:r>
            <a:br>
              <a:rPr lang="ar-SA" b="1" dirty="0"/>
            </a:br>
            <a:r>
              <a:rPr lang="ar-SA" b="1" dirty="0"/>
              <a:t>3.. إتاحة الفرصة للتدريب على التنفس لتنشيط وتقوية العضلات التي تسهم في إحداث الصوت وتعود </a:t>
            </a:r>
            <a:r>
              <a:rPr lang="ar-SA" b="1" dirty="0" err="1"/>
              <a:t>إستعمال</a:t>
            </a:r>
            <a:r>
              <a:rPr lang="ar-SA" b="1" dirty="0"/>
              <a:t> الصم في دفع هواء الزفير . </a:t>
            </a:r>
            <a:br>
              <a:rPr lang="ar-SA" b="1" dirty="0"/>
            </a:br>
            <a:r>
              <a:rPr lang="ar-SA" b="1" dirty="0"/>
              <a:t/>
            </a:r>
            <a:br>
              <a:rPr lang="ar-SA" b="1" dirty="0"/>
            </a:br>
            <a:r>
              <a:rPr lang="ar-SA" b="1" dirty="0"/>
              <a:t>4.. التدريب السمعي للمحافظة على بقايا السمع لدى الأطفال الصم وتقويتها </a:t>
            </a:r>
            <a:r>
              <a:rPr lang="ar-SA" b="1" dirty="0" err="1"/>
              <a:t>وإستغلالها</a:t>
            </a:r>
            <a:r>
              <a:rPr lang="ar-SA" b="1" dirty="0"/>
              <a:t> . </a:t>
            </a:r>
            <a:br>
              <a:rPr lang="ar-SA" b="1" dirty="0"/>
            </a:br>
            <a:r>
              <a:rPr lang="ar-SA" b="1" dirty="0"/>
              <a:t/>
            </a:r>
            <a:br>
              <a:rPr lang="ar-SA" b="1" dirty="0"/>
            </a:br>
            <a:r>
              <a:rPr lang="ar-SA" b="1" dirty="0"/>
              <a:t>5.. التدريب على إخراج الأصوات بنغمات متفاوتة حتى يفهم المعوق سمعياً نوع النغمة . </a:t>
            </a:r>
            <a:br>
              <a:rPr lang="ar-SA" b="1" dirty="0"/>
            </a:br>
            <a:r>
              <a:rPr lang="ar-SA" b="1" dirty="0"/>
              <a:t/>
            </a:r>
            <a:br>
              <a:rPr lang="ar-SA" b="1" dirty="0"/>
            </a:br>
            <a:r>
              <a:rPr lang="ar-SA" b="1" dirty="0"/>
              <a:t>6.. أن تفهم وتتقبل الفتاة الصماء التغيرات التي تحدث لها نتيجة لنمو الجسمي . </a:t>
            </a:r>
            <a:br>
              <a:rPr lang="ar-SA" b="1" dirty="0"/>
            </a:br>
            <a:r>
              <a:rPr lang="ar-SA" b="1" dirty="0"/>
              <a:t/>
            </a:r>
            <a:br>
              <a:rPr lang="ar-SA" b="1" dirty="0"/>
            </a:br>
            <a:r>
              <a:rPr lang="ar-SA" b="1" dirty="0"/>
              <a:t/>
            </a:r>
            <a:br>
              <a:rPr lang="ar-SA" b="1" dirty="0"/>
            </a:b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t>خصائص النمو العقلي للأصم وضعف السمع </a:t>
            </a:r>
            <a:endParaRPr lang="ar-SA" dirty="0"/>
          </a:p>
        </p:txBody>
      </p:sp>
      <p:sp>
        <p:nvSpPr>
          <p:cNvPr id="3" name="عنصر نائب للمحتوى 2"/>
          <p:cNvSpPr>
            <a:spLocks noGrp="1"/>
          </p:cNvSpPr>
          <p:nvPr>
            <p:ph idx="1"/>
          </p:nvPr>
        </p:nvSpPr>
        <p:spPr/>
        <p:txBody>
          <a:bodyPr/>
          <a:lstStyle/>
          <a:p>
            <a:r>
              <a:rPr lang="ar-SA" b="1" dirty="0"/>
              <a:t>نجد أن حرمان الأصم من حاسة السمع كان له الأثر في عاداته السلوكية وعدم تناسق حركاته ومدى التحكم في إصداره للأصوات وإحساسه لها وتقليده لها وقد تبين إن الأطفال الصم وضعاف السمع لديهم نفس التوزيع العام في الذكاء كباقي الأطفال العاديين وكذلك في عدم وجود علاقة مباشرة بين الصمم والذكاء إلا أن الحرمان الحسي السمعي يترك بعض آثاره على النشاط العقلي للطفل كما يلي:- </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1" presetClass="emph" presetSubtype="0" fill="hold" nodeType="clickEffect">
                                  <p:stCondLst>
                                    <p:cond delay="0"/>
                                  </p:stCondLst>
                                  <p:childTnLst>
                                    <p:animClr clrSpc="hsl">
                                      <p:cBhvr override="childStyle">
                                        <p:cTn id="10" dur="500" fill="hold"/>
                                        <p:tgtEl>
                                          <p:spTgt spid="3">
                                            <p:txEl>
                                              <p:pRg st="0" end="0"/>
                                            </p:txEl>
                                          </p:spTgt>
                                        </p:tgtEl>
                                        <p:attrNameLst>
                                          <p:attrName>style.color</p:attrName>
                                        </p:attrNameLst>
                                      </p:cBhvr>
                                      <p:by>
                                        <p:hsl h="7200000" s="0" l="0"/>
                                      </p:by>
                                    </p:animClr>
                                    <p:animClr clrSpc="hsl">
                                      <p:cBhvr>
                                        <p:cTn id="11" dur="500" fill="hold"/>
                                        <p:tgtEl>
                                          <p:spTgt spid="3">
                                            <p:txEl>
                                              <p:pRg st="0" end="0"/>
                                            </p:txEl>
                                          </p:spTgt>
                                        </p:tgtEl>
                                        <p:attrNameLst>
                                          <p:attrName>fillcolor</p:attrName>
                                        </p:attrNameLst>
                                      </p:cBhvr>
                                      <p:by>
                                        <p:hsl h="7200000" s="0" l="0"/>
                                      </p:by>
                                    </p:animClr>
                                    <p:animClr clrSpc="hsl">
                                      <p:cBhvr>
                                        <p:cTn id="12" dur="500" fill="hold"/>
                                        <p:tgtEl>
                                          <p:spTgt spid="3">
                                            <p:txEl>
                                              <p:pRg st="0" end="0"/>
                                            </p:txEl>
                                          </p:spTgt>
                                        </p:tgtEl>
                                        <p:attrNameLst>
                                          <p:attrName>stroke.color</p:attrName>
                                        </p:attrNameLst>
                                      </p:cBhvr>
                                      <p:by>
                                        <p:hsl h="7200000" s="0" l="0"/>
                                      </p:by>
                                    </p:animClr>
                                    <p:set>
                                      <p:cBhvr>
                                        <p:cTn id="13" dur="500" fill="hold"/>
                                        <p:tgtEl>
                                          <p:spTgt spid="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t>1- التحصيل الدراسي :-</a:t>
            </a:r>
            <a:endParaRPr lang="ar-SA" dirty="0"/>
          </a:p>
        </p:txBody>
      </p:sp>
      <p:sp>
        <p:nvSpPr>
          <p:cNvPr id="3" name="عنصر نائب للمحتوى 2"/>
          <p:cNvSpPr>
            <a:spLocks noGrp="1"/>
          </p:cNvSpPr>
          <p:nvPr>
            <p:ph idx="1"/>
          </p:nvPr>
        </p:nvSpPr>
        <p:spPr/>
        <p:txBody>
          <a:bodyPr>
            <a:normAutofit fontScale="77500" lnSpcReduction="20000"/>
          </a:bodyPr>
          <a:lstStyle/>
          <a:p>
            <a:r>
              <a:rPr lang="ar-SA" b="1" dirty="0"/>
              <a:t>هذا المجال يتأثر بعمر الطفل عند حدوث الإعاقة السمعية فكلما زاد السن الذي حدث فيه الصمم كانت التجارب السابقة في محيط اللغة ذات فائدة كبيرة في العملية التعليمية وقد بينت البحوث أن السن الحرجة والخطيرة عند الإصابة بالصمم هي ما يقع بين السنة الرابعة والسادسة وهي الفترة التي تنمو فيها اللغة وقواعدها الأساسية لهذا فكل من الأطفال </a:t>
            </a:r>
            <a:r>
              <a:rPr lang="ar-SA" b="1" dirty="0" err="1"/>
              <a:t>المولودبن</a:t>
            </a:r>
            <a:r>
              <a:rPr lang="ar-SA" b="1" dirty="0"/>
              <a:t> بالصمم أو من فقدوا سمعهم فيما بين 4-6 غالباً ما يعانون تخلفاً في التحصيل الدراسي في المستقبل لو قورنوا بمن أصيبوا بالصمم في سن متأخرة عن ذلك وبين أن الأصم يتأخر في النشاط العقلي بمقدار سنتين وخمس سنوات دراسية عن زميله العادي إلا أن هذا الفرق يتضاءل قليلاً بالنسبة لمن أصيبوا بالصم بعد ست سنوات مما يتعذر معه أن يحصل الأصم على نفس المقدار العلمي الذي يحصل عليه التلميذ العادي . </a:t>
            </a:r>
            <a:br>
              <a:rPr lang="ar-SA" b="1" dirty="0"/>
            </a:br>
            <a:r>
              <a:rPr lang="ar-SA" b="1" dirty="0"/>
              <a:t/>
            </a:r>
            <a:br>
              <a:rPr lang="ar-SA" b="1" dirty="0"/>
            </a:b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xit" presetSubtype="16" fill="hold" grpId="0" nodeType="clickEffect">
                                  <p:stCondLst>
                                    <p:cond delay="0"/>
                                  </p:stCondLst>
                                  <p:childTnLst>
                                    <p:animEffect transition="out" filter="box(in)">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5" presetClass="emph" presetSubtype="1" nodeType="clickEffect">
                                  <p:stCondLst>
                                    <p:cond delay="0"/>
                                  </p:stCondLst>
                                  <p:childTnLst>
                                    <p:set>
                                      <p:cBhvr override="childStyle">
                                        <p:cTn id="11" dur="indefinite"/>
                                        <p:tgtEl>
                                          <p:spTgt spid="3">
                                            <p:txEl>
                                              <p:pRg st="0" end="0"/>
                                            </p:txEl>
                                          </p:spTgt>
                                        </p:tgtEl>
                                        <p:attrNameLst>
                                          <p:attrName>style.fontStyle</p:attrName>
                                        </p:attrNameLst>
                                      </p:cBhvr>
                                      <p:to>
                                        <p:strVal val="normal"/>
                                      </p:to>
                                    </p:set>
                                    <p:set>
                                      <p:cBhvr override="childStyle">
                                        <p:cTn id="12" dur="indefinite"/>
                                        <p:tgtEl>
                                          <p:spTgt spid="3">
                                            <p:txEl>
                                              <p:pRg st="0" end="0"/>
                                            </p:txEl>
                                          </p:spTgt>
                                        </p:tgtEl>
                                        <p:attrNameLst>
                                          <p:attrName>style.fontWeight</p:attrName>
                                        </p:attrNameLst>
                                      </p:cBhvr>
                                      <p:to>
                                        <p:strVal val="bold"/>
                                      </p:to>
                                    </p:set>
                                    <p:set>
                                      <p:cBhvr override="childStyle">
                                        <p:cTn id="13" dur="indefinite"/>
                                        <p:tgtEl>
                                          <p:spTgt spid="3">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t>2- الذاكرة :</a:t>
            </a:r>
            <a:endParaRPr lang="ar-SA" dirty="0"/>
          </a:p>
        </p:txBody>
      </p:sp>
      <p:sp>
        <p:nvSpPr>
          <p:cNvPr id="3" name="عنصر نائب للمحتوى 2"/>
          <p:cNvSpPr>
            <a:spLocks noGrp="1"/>
          </p:cNvSpPr>
          <p:nvPr>
            <p:ph idx="1"/>
          </p:nvPr>
        </p:nvSpPr>
        <p:spPr/>
        <p:txBody>
          <a:bodyPr/>
          <a:lstStyle/>
          <a:p>
            <a:r>
              <a:rPr lang="ar-SA" b="1" dirty="0"/>
              <a:t>ثبت أن هناك أثر للحرمان الحسي والسمعي على التذكر ففي بعض أبعاده يفوق المعوقون سمعياً زملائهم العاديين وفي بعضها الآخر يقلون عنهم فمثلاً تذكر الشكل أو التصميم وتذكر الحركة يفوق فيه الصم زملائهم العاديين بينما يفوق العاديون زملائهم الصم في تذكر المتتاليات العددية . </a:t>
            </a:r>
            <a:br>
              <a:rPr lang="ar-SA" b="1" dirty="0"/>
            </a:b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mph" presetSubtype="0" fill="hold" nodeType="clickEffect">
                                  <p:stCondLst>
                                    <p:cond delay="0"/>
                                  </p:stCondLst>
                                  <p:childTnLst>
                                    <p:animRot by="21600000">
                                      <p:cBhvr>
                                        <p:cTn id="12" dur="2000" fill="hold"/>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chemeClr val="bg1"/>
                </a:solidFill>
              </a:rPr>
              <a:t>المطالب التربوية للنمو العقلي </a:t>
            </a:r>
            <a:r>
              <a:rPr lang="ar-SA" b="1" dirty="0"/>
              <a:t>:- </a:t>
            </a:r>
            <a:endParaRPr lang="ar-SA" dirty="0"/>
          </a:p>
        </p:txBody>
      </p:sp>
      <p:sp>
        <p:nvSpPr>
          <p:cNvPr id="3" name="عنصر نائب للمحتوى 2"/>
          <p:cNvSpPr>
            <a:spLocks noGrp="1"/>
          </p:cNvSpPr>
          <p:nvPr>
            <p:ph idx="1"/>
          </p:nvPr>
        </p:nvSpPr>
        <p:spPr/>
        <p:txBody>
          <a:bodyPr>
            <a:normAutofit fontScale="85000" lnSpcReduction="20000"/>
          </a:bodyPr>
          <a:lstStyle/>
          <a:p>
            <a:r>
              <a:rPr lang="ar-SA" b="1" dirty="0"/>
              <a:t>- </a:t>
            </a:r>
            <a:r>
              <a:rPr lang="ar-SA" b="1" dirty="0">
                <a:solidFill>
                  <a:srgbClr val="FFC000"/>
                </a:solidFill>
              </a:rPr>
              <a:t>ربط الكلمات التي يتعلمها الأصم بمدلولاتها الحسية . </a:t>
            </a:r>
            <a:br>
              <a:rPr lang="ar-SA" b="1" dirty="0">
                <a:solidFill>
                  <a:srgbClr val="FFC000"/>
                </a:solidFill>
              </a:rPr>
            </a:br>
            <a:r>
              <a:rPr lang="ar-SA" b="1" dirty="0">
                <a:solidFill>
                  <a:srgbClr val="FFC000"/>
                </a:solidFill>
              </a:rPr>
              <a:t/>
            </a:r>
            <a:br>
              <a:rPr lang="ar-SA" b="1" dirty="0">
                <a:solidFill>
                  <a:srgbClr val="FFC000"/>
                </a:solidFill>
              </a:rPr>
            </a:br>
            <a:r>
              <a:rPr lang="ar-SA" b="1" dirty="0">
                <a:solidFill>
                  <a:srgbClr val="FFC000"/>
                </a:solidFill>
              </a:rPr>
              <a:t>2- تحقيق مبدأ التكرار المستمر في تعليمه . </a:t>
            </a:r>
            <a:br>
              <a:rPr lang="ar-SA" b="1" dirty="0">
                <a:solidFill>
                  <a:srgbClr val="FFC000"/>
                </a:solidFill>
              </a:rPr>
            </a:br>
            <a:r>
              <a:rPr lang="ar-SA" b="1" dirty="0">
                <a:solidFill>
                  <a:srgbClr val="FFC000"/>
                </a:solidFill>
              </a:rPr>
              <a:t/>
            </a:r>
            <a:br>
              <a:rPr lang="ar-SA" b="1" dirty="0">
                <a:solidFill>
                  <a:srgbClr val="FFC000"/>
                </a:solidFill>
              </a:rPr>
            </a:br>
            <a:r>
              <a:rPr lang="ar-SA" b="1" dirty="0">
                <a:solidFill>
                  <a:srgbClr val="FFC000"/>
                </a:solidFill>
              </a:rPr>
              <a:t>3- </a:t>
            </a:r>
            <a:r>
              <a:rPr lang="ar-SA" b="1" dirty="0" err="1">
                <a:solidFill>
                  <a:srgbClr val="FFC000"/>
                </a:solidFill>
              </a:rPr>
              <a:t>إستخدام</a:t>
            </a:r>
            <a:r>
              <a:rPr lang="ar-SA" b="1" dirty="0">
                <a:solidFill>
                  <a:srgbClr val="FFC000"/>
                </a:solidFill>
              </a:rPr>
              <a:t> الوسائل التعليمية البصرية لأن الصم يسمعون بعيونهم . </a:t>
            </a:r>
            <a:br>
              <a:rPr lang="ar-SA" b="1" dirty="0">
                <a:solidFill>
                  <a:srgbClr val="FFC000"/>
                </a:solidFill>
              </a:rPr>
            </a:br>
            <a:r>
              <a:rPr lang="ar-SA" b="1" dirty="0">
                <a:solidFill>
                  <a:srgbClr val="FFC000"/>
                </a:solidFill>
              </a:rPr>
              <a:t/>
            </a:r>
            <a:br>
              <a:rPr lang="ar-SA" b="1" dirty="0">
                <a:solidFill>
                  <a:srgbClr val="FFC000"/>
                </a:solidFill>
              </a:rPr>
            </a:br>
            <a:r>
              <a:rPr lang="ar-SA" b="1" dirty="0">
                <a:solidFill>
                  <a:srgbClr val="FFC000"/>
                </a:solidFill>
              </a:rPr>
              <a:t>4- إتاحة الفرصة للأصم لتحقيق النجاح والشعور بالثقة والأمان . </a:t>
            </a:r>
            <a:br>
              <a:rPr lang="ar-SA" b="1" dirty="0">
                <a:solidFill>
                  <a:srgbClr val="FFC000"/>
                </a:solidFill>
              </a:rPr>
            </a:br>
            <a:r>
              <a:rPr lang="ar-SA" b="1" dirty="0">
                <a:solidFill>
                  <a:srgbClr val="FFC000"/>
                </a:solidFill>
              </a:rPr>
              <a:t/>
            </a:r>
            <a:br>
              <a:rPr lang="ar-SA" b="1" dirty="0">
                <a:solidFill>
                  <a:srgbClr val="FFC000"/>
                </a:solidFill>
              </a:rPr>
            </a:br>
            <a:r>
              <a:rPr lang="ar-SA" b="1" dirty="0">
                <a:solidFill>
                  <a:srgbClr val="FFC000"/>
                </a:solidFill>
              </a:rPr>
              <a:t>5- عدم مقارنة الأصم بغيره من التلاميذ ومتابعة تقدمه بمقارنة إنتاجه وتحصيله هو لا بتحصيل غيره . </a:t>
            </a:r>
            <a:br>
              <a:rPr lang="ar-SA" b="1" dirty="0">
                <a:solidFill>
                  <a:srgbClr val="FFC000"/>
                </a:solidFill>
              </a:rPr>
            </a:br>
            <a:r>
              <a:rPr lang="ar-SA" b="1" dirty="0">
                <a:solidFill>
                  <a:srgbClr val="FFC000"/>
                </a:solidFill>
              </a:rPr>
              <a:t/>
            </a:r>
            <a:br>
              <a:rPr lang="ar-SA" b="1" dirty="0">
                <a:solidFill>
                  <a:srgbClr val="FFC000"/>
                </a:solidFill>
              </a:rPr>
            </a:br>
            <a:endParaRPr lang="ar-SA" dirty="0">
              <a:solidFill>
                <a:srgbClr val="FFC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xit" presetSubtype="16" fill="hold" nodeType="clickEffect">
                                  <p:stCondLst>
                                    <p:cond delay="0"/>
                                  </p:stCondLst>
                                  <p:childTnLst>
                                    <p:animEffect transition="out" filter="diamond(in)">
                                      <p:cBhvr>
                                        <p:cTn id="11" dur="2000"/>
                                        <p:tgtEl>
                                          <p:spTgt spid="3">
                                            <p:txEl>
                                              <p:pRg st="0" end="0"/>
                                            </p:txEl>
                                          </p:spTgt>
                                        </p:tgtEl>
                                      </p:cBhvr>
                                    </p:animEffect>
                                    <p:set>
                                      <p:cBhvr>
                                        <p:cTn id="12" dur="1" fill="hold">
                                          <p:stCondLst>
                                            <p:cond delay="19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7000" b="-47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a:t>المطالب التربوية للنمو </a:t>
            </a:r>
            <a:r>
              <a:rPr lang="ar-SA" b="1" dirty="0" err="1"/>
              <a:t>الإنفعالي</a:t>
            </a:r>
            <a:r>
              <a:rPr lang="ar-SA" b="1" dirty="0"/>
              <a:t> :- </a:t>
            </a:r>
            <a:br>
              <a:rPr lang="ar-SA" b="1" dirty="0"/>
            </a:br>
            <a:endParaRPr lang="ar-SA" dirty="0"/>
          </a:p>
        </p:txBody>
      </p:sp>
      <p:sp>
        <p:nvSpPr>
          <p:cNvPr id="3" name="عنصر نائب للمحتوى 2"/>
          <p:cNvSpPr>
            <a:spLocks noGrp="1"/>
          </p:cNvSpPr>
          <p:nvPr>
            <p:ph idx="1"/>
          </p:nvPr>
        </p:nvSpPr>
        <p:spPr/>
        <p:txBody>
          <a:bodyPr>
            <a:normAutofit fontScale="62500" lnSpcReduction="20000"/>
          </a:bodyPr>
          <a:lstStyle/>
          <a:p>
            <a:r>
              <a:rPr lang="ar-SA" b="1" dirty="0"/>
              <a:t>يمر النمو </a:t>
            </a:r>
            <a:r>
              <a:rPr lang="ar-SA" b="1" dirty="0" err="1"/>
              <a:t>الإجتماعي</a:t>
            </a:r>
            <a:r>
              <a:rPr lang="ar-SA" b="1" dirty="0"/>
              <a:t> للإنسان بثلاث مراحل هي : </a:t>
            </a:r>
            <a:br>
              <a:rPr lang="ar-SA" b="1" dirty="0"/>
            </a:br>
            <a:r>
              <a:rPr lang="ar-SA" b="1" dirty="0"/>
              <a:t/>
            </a:r>
            <a:br>
              <a:rPr lang="ar-SA" b="1" dirty="0"/>
            </a:br>
            <a:r>
              <a:rPr lang="ar-SA" b="1" dirty="0"/>
              <a:t>المرحلة الأولى : </a:t>
            </a:r>
            <a:br>
              <a:rPr lang="ar-SA" b="1" dirty="0"/>
            </a:br>
            <a:r>
              <a:rPr lang="ar-SA" b="1" dirty="0"/>
              <a:t/>
            </a:r>
            <a:br>
              <a:rPr lang="ar-SA" b="1" dirty="0"/>
            </a:br>
            <a:r>
              <a:rPr lang="ar-SA" b="1" dirty="0"/>
              <a:t>هي رعاية الإنسان لنفسه بأداء حاجاته الضرورية ويكتمل نمو الطفل </a:t>
            </a:r>
            <a:r>
              <a:rPr lang="ar-SA" b="1" dirty="0" err="1"/>
              <a:t>إجتماعياً</a:t>
            </a:r>
            <a:r>
              <a:rPr lang="ar-SA" b="1" dirty="0"/>
              <a:t> في هذه المرحلة عند 7-8 سنوات . </a:t>
            </a:r>
            <a:br>
              <a:rPr lang="ar-SA" b="1" dirty="0"/>
            </a:br>
            <a:r>
              <a:rPr lang="ar-SA" b="1" dirty="0"/>
              <a:t/>
            </a:r>
            <a:br>
              <a:rPr lang="ar-SA" b="1" dirty="0"/>
            </a:br>
            <a:r>
              <a:rPr lang="ar-SA" b="1" dirty="0"/>
              <a:t>المرحلة الثانية : </a:t>
            </a:r>
            <a:br>
              <a:rPr lang="ar-SA" b="1" dirty="0"/>
            </a:br>
            <a:r>
              <a:rPr lang="ar-SA" b="1" dirty="0"/>
              <a:t/>
            </a:r>
            <a:br>
              <a:rPr lang="ar-SA" b="1" dirty="0"/>
            </a:br>
            <a:r>
              <a:rPr lang="ar-SA" b="1" dirty="0"/>
              <a:t>هي المرحلة التي تمكنه من توجيه نفسه </a:t>
            </a:r>
            <a:r>
              <a:rPr lang="ar-SA" b="1" dirty="0" err="1"/>
              <a:t>وقدرتع</a:t>
            </a:r>
            <a:r>
              <a:rPr lang="ar-SA" b="1" dirty="0"/>
              <a:t> على </a:t>
            </a:r>
            <a:r>
              <a:rPr lang="ar-SA" b="1" dirty="0" err="1"/>
              <a:t>إختبار</a:t>
            </a:r>
            <a:r>
              <a:rPr lang="ar-SA" b="1" dirty="0"/>
              <a:t> متطلباته وهذه المرحلة تكتمل في سن 18 سنة . </a:t>
            </a:r>
            <a:br>
              <a:rPr lang="ar-SA" b="1" dirty="0"/>
            </a:br>
            <a:r>
              <a:rPr lang="ar-SA" b="1" dirty="0"/>
              <a:t/>
            </a:r>
            <a:br>
              <a:rPr lang="ar-SA" b="1" dirty="0"/>
            </a:br>
            <a:r>
              <a:rPr lang="ar-SA" b="1" dirty="0"/>
              <a:t>المرحلة الثالثة : </a:t>
            </a:r>
            <a:br>
              <a:rPr lang="ar-SA" b="1" dirty="0"/>
            </a:br>
            <a:r>
              <a:rPr lang="ar-SA" b="1" dirty="0"/>
              <a:t/>
            </a:r>
            <a:br>
              <a:rPr lang="ar-SA" b="1" dirty="0"/>
            </a:br>
            <a:r>
              <a:rPr lang="ar-SA" b="1" dirty="0"/>
              <a:t>هي قدرته على التخطيط للمستقبل ومساهمته في أنشطة المجتمع العام وقيامه بدور فعال في رعاية الآخرين وهذه المرحلة تكتمل في سن 25 ستة تقريباً </a:t>
            </a:r>
            <a:br>
              <a:rPr lang="ar-SA" b="1" dirty="0"/>
            </a:br>
            <a:r>
              <a:rPr lang="ar-SA" b="1" dirty="0"/>
              <a:t/>
            </a:r>
            <a:br>
              <a:rPr lang="ar-SA" b="1" dirty="0"/>
            </a:b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mph" presetSubtype="0" fill="hold" nodeType="clickEffect">
                                  <p:stCondLst>
                                    <p:cond delay="0"/>
                                  </p:stCondLst>
                                  <p:childTnLst>
                                    <p:animScale>
                                      <p:cBhvr>
                                        <p:cTn id="11" dur="2000" fill="hold"/>
                                        <p:tgtEl>
                                          <p:spTgt spid="3">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4000" b="-44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b="1" dirty="0"/>
              <a:t>وقد أوضحت الدراسات النفسية للنمو </a:t>
            </a:r>
            <a:r>
              <a:rPr lang="ar-SA" b="1" dirty="0" err="1"/>
              <a:t>الإجتماعي</a:t>
            </a:r>
            <a:r>
              <a:rPr lang="ar-SA" b="1" dirty="0"/>
              <a:t> أن المعوقين سمعياً في المرحلة الأولى لم يظهر لديهم أي قصور في النمو </a:t>
            </a:r>
            <a:r>
              <a:rPr lang="ar-SA" b="1" dirty="0" err="1"/>
              <a:t>الإجتماعي</a:t>
            </a:r>
            <a:r>
              <a:rPr lang="ar-SA" b="1" dirty="0"/>
              <a:t> ولكن ظهر أن للحرمان الحسي السمعي آثار سلبية على معدل النمو </a:t>
            </a:r>
            <a:r>
              <a:rPr lang="ar-SA" b="1" dirty="0" err="1"/>
              <a:t>الإجتماعي</a:t>
            </a:r>
            <a:r>
              <a:rPr lang="ar-SA" b="1" dirty="0"/>
              <a:t> في مجموعات المعوقين سمعياً فوق سن 15-17 سنة </a:t>
            </a:r>
            <a:r>
              <a:rPr lang="ar-SA" b="1" dirty="0" err="1"/>
              <a:t>ريستمد</a:t>
            </a:r>
            <a:r>
              <a:rPr lang="ar-SA" b="1" dirty="0"/>
              <a:t> هذا الفرق </a:t>
            </a:r>
            <a:r>
              <a:rPr lang="ar-SA" b="1" dirty="0" err="1"/>
              <a:t>واصخاً</a:t>
            </a:r>
            <a:r>
              <a:rPr lang="ar-SA" b="1" dirty="0"/>
              <a:t> في قصور النمو </a:t>
            </a:r>
            <a:r>
              <a:rPr lang="ar-SA" b="1" dirty="0" err="1"/>
              <a:t>الإجتماعي</a:t>
            </a:r>
            <a:r>
              <a:rPr lang="ar-SA" b="1" dirty="0"/>
              <a:t> لدى المعوقين سمعياً إلى سن الثلاثين من عمره وما بعدها . </a:t>
            </a:r>
            <a:br>
              <a:rPr lang="ar-SA" b="1" dirty="0"/>
            </a:br>
            <a:r>
              <a:rPr lang="ar-SA" b="1" dirty="0"/>
              <a:t/>
            </a:r>
            <a:br>
              <a:rPr lang="ar-SA" b="1" dirty="0"/>
            </a:br>
            <a:r>
              <a:rPr lang="ar-SA" b="1" dirty="0"/>
              <a:t/>
            </a:r>
            <a:br>
              <a:rPr lang="ar-SA" b="1" dirty="0"/>
            </a:b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a:t>المطالب التربوية للنمو </a:t>
            </a:r>
            <a:r>
              <a:rPr lang="ar-SA" b="1" dirty="0" err="1"/>
              <a:t>الإجتماعي</a:t>
            </a:r>
            <a:r>
              <a:rPr lang="ar-SA" b="1" dirty="0"/>
              <a:t> :- </a:t>
            </a:r>
            <a:br>
              <a:rPr lang="ar-SA" b="1" dirty="0"/>
            </a:br>
            <a:endParaRPr lang="ar-SA" dirty="0"/>
          </a:p>
        </p:txBody>
      </p:sp>
      <p:sp>
        <p:nvSpPr>
          <p:cNvPr id="3" name="عنصر نائب للمحتوى 2"/>
          <p:cNvSpPr>
            <a:spLocks noGrp="1"/>
          </p:cNvSpPr>
          <p:nvPr>
            <p:ph idx="1"/>
          </p:nvPr>
        </p:nvSpPr>
        <p:spPr/>
        <p:txBody>
          <a:bodyPr>
            <a:normAutofit fontScale="70000" lnSpcReduction="20000"/>
          </a:bodyPr>
          <a:lstStyle/>
          <a:p>
            <a:r>
              <a:rPr lang="ar-SA" b="1" dirty="0"/>
              <a:t>- الشعور بالتقبل ممن حوله في الأسرة والمدرسة والمجتمع لما للتقبل </a:t>
            </a:r>
            <a:r>
              <a:rPr lang="ar-SA" b="1" dirty="0" err="1"/>
              <a:t>الإجتماعي</a:t>
            </a:r>
            <a:r>
              <a:rPr lang="ar-SA" b="1" dirty="0"/>
              <a:t> من دور كبير في تحقيق نمو التوازن </a:t>
            </a:r>
            <a:r>
              <a:rPr lang="ar-SA" b="1" dirty="0" err="1"/>
              <a:t>الإنفعالي</a:t>
            </a:r>
            <a:r>
              <a:rPr lang="ar-SA" b="1" dirty="0"/>
              <a:t> . </a:t>
            </a:r>
            <a:br>
              <a:rPr lang="ar-SA" b="1" dirty="0"/>
            </a:br>
            <a:r>
              <a:rPr lang="ar-SA" b="1" dirty="0"/>
              <a:t/>
            </a:r>
            <a:br>
              <a:rPr lang="ar-SA" b="1" dirty="0"/>
            </a:br>
            <a:r>
              <a:rPr lang="ar-SA" b="1" dirty="0"/>
              <a:t>2- عدم التدخل المتعسف في </a:t>
            </a:r>
            <a:r>
              <a:rPr lang="ar-SA" b="1" dirty="0" err="1"/>
              <a:t>إختيار</a:t>
            </a:r>
            <a:r>
              <a:rPr lang="ar-SA" b="1" dirty="0"/>
              <a:t> المجال المهني الذي سيعده للمهنة التي سيكسب </a:t>
            </a:r>
            <a:r>
              <a:rPr lang="ar-SA" b="1" dirty="0" err="1"/>
              <a:t>بها</a:t>
            </a:r>
            <a:r>
              <a:rPr lang="ar-SA" b="1" dirty="0"/>
              <a:t> عيشه . </a:t>
            </a:r>
            <a:br>
              <a:rPr lang="ar-SA" b="1" dirty="0"/>
            </a:br>
            <a:r>
              <a:rPr lang="ar-SA" b="1" dirty="0"/>
              <a:t/>
            </a:r>
            <a:br>
              <a:rPr lang="ar-SA" b="1" dirty="0"/>
            </a:br>
            <a:r>
              <a:rPr lang="ar-SA" b="1" dirty="0"/>
              <a:t>3- تعويده على تحمل المسئولية وإتاحة الفرصة لممارستها حتى يتعلم كيف يخدم نفسه ويخدم البيئة المحيطة </a:t>
            </a:r>
            <a:r>
              <a:rPr lang="ar-SA" b="1" dirty="0" err="1"/>
              <a:t>به</a:t>
            </a:r>
            <a:r>
              <a:rPr lang="ar-SA" b="1" dirty="0"/>
              <a:t> . </a:t>
            </a:r>
            <a:br>
              <a:rPr lang="ar-SA" b="1" dirty="0"/>
            </a:br>
            <a:r>
              <a:rPr lang="ar-SA" b="1" dirty="0"/>
              <a:t/>
            </a:r>
            <a:br>
              <a:rPr lang="ar-SA" b="1" dirty="0"/>
            </a:br>
            <a:r>
              <a:rPr lang="ar-SA" b="1" dirty="0"/>
              <a:t>4- تشجيعه على تكوين علاقات جديدة مع جماعة الرفقاء . </a:t>
            </a:r>
            <a:br>
              <a:rPr lang="ar-SA" b="1" dirty="0"/>
            </a:br>
            <a:r>
              <a:rPr lang="ar-SA" b="1" dirty="0"/>
              <a:t/>
            </a:r>
            <a:br>
              <a:rPr lang="ar-SA" b="1" dirty="0"/>
            </a:br>
            <a:r>
              <a:rPr lang="ar-SA" b="1" dirty="0"/>
              <a:t>5- تعويده عن </a:t>
            </a:r>
            <a:r>
              <a:rPr lang="ar-SA" b="1" dirty="0" err="1"/>
              <a:t>الإستقلال</a:t>
            </a:r>
            <a:r>
              <a:rPr lang="ar-SA" b="1" dirty="0"/>
              <a:t> العاطفي عن الوالدين والكبار . </a:t>
            </a:r>
            <a:br>
              <a:rPr lang="ar-SA" b="1" dirty="0"/>
            </a:br>
            <a:r>
              <a:rPr lang="ar-SA" b="1" dirty="0"/>
              <a:t/>
            </a:r>
            <a:br>
              <a:rPr lang="ar-SA" b="1" dirty="0"/>
            </a:br>
            <a:r>
              <a:rPr lang="ar-SA" b="1" dirty="0"/>
              <a:t>6- تكوين قيم سلوكية تتفق والفكرة العملية الصحيحة عن العالم المتطور الذي يعيش الفرد في إطاره</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Clr clrSpc="rgb">
                                      <p:cBhvr override="childStyle">
                                        <p:cTn id="6" dur="100" fill="hold"/>
                                        <p:tgtEl>
                                          <p:spTgt spid="2"/>
                                        </p:tgtEl>
                                        <p:attrNameLst>
                                          <p:attrName>style.color</p:attrName>
                                        </p:attrNameLst>
                                      </p:cBhvr>
                                      <p:to>
                                        <a:schemeClr val="accent2"/>
                                      </p:to>
                                    </p:animClr>
                                    <p:animClr clrSpc="rgb">
                                      <p:cBhvr>
                                        <p:cTn id="7" dur="100" fill="hold"/>
                                        <p:tgtEl>
                                          <p:spTgt spid="2"/>
                                        </p:tgtEl>
                                        <p:attrNameLst>
                                          <p:attrName>fillcolor</p:attrName>
                                        </p:attrNameLst>
                                      </p:cBhvr>
                                      <p:to>
                                        <a:schemeClr val="accent2"/>
                                      </p:to>
                                    </p:animClr>
                                    <p:set>
                                      <p:cBhvr>
                                        <p:cTn id="8" dur="100" fill="hold"/>
                                        <p:tgtEl>
                                          <p:spTgt spid="2"/>
                                        </p:tgtEl>
                                        <p:attrNameLst>
                                          <p:attrName>fill.type</p:attrName>
                                        </p:attrNameLst>
                                      </p:cBhvr>
                                      <p:to>
                                        <p:strVal val="solid"/>
                                      </p:to>
                                    </p:set>
                                    <p:set>
                                      <p:cBhvr>
                                        <p:cTn id="9" dur="100" fill="hold"/>
                                        <p:tgtEl>
                                          <p:spTgt spid="2"/>
                                        </p:tgtEl>
                                        <p:attrNameLst>
                                          <p:attrName>fill.on</p:attrName>
                                        </p:attrNameLst>
                                      </p:cBhvr>
                                      <p:to>
                                        <p:strVal val="true"/>
                                      </p:to>
                                    </p:set>
                                    <p:animRot by="120000">
                                      <p:cBhvr>
                                        <p:cTn id="10" dur="100" fill="hold">
                                          <p:stCondLst>
                                            <p:cond delay="0"/>
                                          </p:stCondLst>
                                        </p:cTn>
                                        <p:tgtEl>
                                          <p:spTgt spid="2"/>
                                        </p:tgtEl>
                                        <p:attrNameLst>
                                          <p:attrName>r</p:attrName>
                                        </p:attrNameLst>
                                      </p:cBhvr>
                                    </p:animRot>
                                    <p:animRot by="-240000">
                                      <p:cBhvr>
                                        <p:cTn id="11" dur="200" fill="hold">
                                          <p:stCondLst>
                                            <p:cond delay="200"/>
                                          </p:stCondLst>
                                        </p:cTn>
                                        <p:tgtEl>
                                          <p:spTgt spid="2"/>
                                        </p:tgtEl>
                                        <p:attrNameLst>
                                          <p:attrName>r</p:attrName>
                                        </p:attrNameLst>
                                      </p:cBhvr>
                                    </p:animRot>
                                    <p:animRot by="240000">
                                      <p:cBhvr>
                                        <p:cTn id="12" dur="200" fill="hold">
                                          <p:stCondLst>
                                            <p:cond delay="400"/>
                                          </p:stCondLst>
                                        </p:cTn>
                                        <p:tgtEl>
                                          <p:spTgt spid="2"/>
                                        </p:tgtEl>
                                        <p:attrNameLst>
                                          <p:attrName>r</p:attrName>
                                        </p:attrNameLst>
                                      </p:cBhvr>
                                    </p:animRot>
                                    <p:animRot by="-240000">
                                      <p:cBhvr>
                                        <p:cTn id="13" dur="200" fill="hold">
                                          <p:stCondLst>
                                            <p:cond delay="600"/>
                                          </p:stCondLst>
                                        </p:cTn>
                                        <p:tgtEl>
                                          <p:spTgt spid="2"/>
                                        </p:tgtEl>
                                        <p:attrNameLst>
                                          <p:attrName>r</p:attrName>
                                        </p:attrNameLst>
                                      </p:cBhvr>
                                    </p:animRot>
                                    <p:animRot by="120000">
                                      <p:cBhvr>
                                        <p:cTn id="14" dur="200" fill="hold">
                                          <p:stCondLst>
                                            <p:cond delay="800"/>
                                          </p:stCondLst>
                                        </p:cTn>
                                        <p:tgtEl>
                                          <p:spTgt spid="2"/>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15"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620</Words>
  <Application>Microsoft Office PowerPoint</Application>
  <PresentationFormat>عرض على الشاشة (3:4)‏</PresentationFormat>
  <Paragraphs>22</Paragraphs>
  <Slides>12</Slides>
  <Notes>1</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سمة Office</vt:lpstr>
      <vt:lpstr>الإعاقة السمعية  ( تعريف وخصائص )  </vt:lpstr>
      <vt:lpstr>الشريحة 2</vt:lpstr>
      <vt:lpstr>المنظور الفسيولوجي </vt:lpstr>
      <vt:lpstr>أثر فقدان حاسة السمع على النمو الجسمي للأصم  </vt:lpstr>
      <vt:lpstr>المتطلبات التربوية للنمو الجسمي للمعوق سمعياً   </vt:lpstr>
      <vt:lpstr>خصائص النمو العقلي للأصم وضعف السمع </vt:lpstr>
      <vt:lpstr>1- التحصيل الدراسي :-</vt:lpstr>
      <vt:lpstr>2- الذاكرة :</vt:lpstr>
      <vt:lpstr>المطالب التربوية للنمو العقلي :- </vt:lpstr>
      <vt:lpstr>المطالب التربوية للنمو الإنفعالي :-  </vt:lpstr>
      <vt:lpstr>الشريحة 11</vt:lpstr>
      <vt:lpstr>المطالب التربوية للنمو الإجتماعي :-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الإعاقة السمعية  ( تعريف وخصائص )  </dc:title>
  <dc:creator>Admin</dc:creator>
  <cp:lastModifiedBy>Admin</cp:lastModifiedBy>
  <cp:revision>1</cp:revision>
  <dcterms:created xsi:type="dcterms:W3CDTF">2008-07-17T12:03:28Z</dcterms:created>
  <dcterms:modified xsi:type="dcterms:W3CDTF">2008-07-17T13:16:41Z</dcterms:modified>
</cp:coreProperties>
</file>