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sldIdLst>
    <p:sldId id="256" r:id="rId2"/>
    <p:sldId id="294" r:id="rId3"/>
    <p:sldId id="295" r:id="rId4"/>
    <p:sldId id="296" r:id="rId5"/>
    <p:sldId id="297" r:id="rId6"/>
    <p:sldId id="298" r:id="rId7"/>
    <p:sldId id="299" r:id="rId8"/>
    <p:sldId id="300" r:id="rId9"/>
    <p:sldId id="301" r:id="rId10"/>
    <p:sldId id="302" r:id="rId11"/>
    <p:sldId id="303" r:id="rId12"/>
    <p:sldId id="257" r:id="rId13"/>
    <p:sldId id="258" r:id="rId14"/>
    <p:sldId id="275" r:id="rId15"/>
    <p:sldId id="276" r:id="rId16"/>
    <p:sldId id="274" r:id="rId17"/>
    <p:sldId id="259" r:id="rId18"/>
    <p:sldId id="260" r:id="rId19"/>
    <p:sldId id="278" r:id="rId20"/>
    <p:sldId id="279" r:id="rId21"/>
    <p:sldId id="261" r:id="rId22"/>
    <p:sldId id="281" r:id="rId23"/>
    <p:sldId id="263" r:id="rId24"/>
    <p:sldId id="277" r:id="rId25"/>
    <p:sldId id="280" r:id="rId26"/>
    <p:sldId id="264" r:id="rId27"/>
    <p:sldId id="282" r:id="rId28"/>
    <p:sldId id="283" r:id="rId29"/>
    <p:sldId id="285" r:id="rId30"/>
    <p:sldId id="284" r:id="rId31"/>
    <p:sldId id="286" r:id="rId32"/>
    <p:sldId id="287" r:id="rId33"/>
    <p:sldId id="289" r:id="rId34"/>
    <p:sldId id="288" r:id="rId35"/>
    <p:sldId id="290" r:id="rId36"/>
    <p:sldId id="265" r:id="rId37"/>
    <p:sldId id="291" r:id="rId38"/>
    <p:sldId id="292" r:id="rId39"/>
    <p:sldId id="293" r:id="rId40"/>
    <p:sldId id="266" r:id="rId41"/>
    <p:sldId id="267" r:id="rId42"/>
    <p:sldId id="304" r:id="rId43"/>
    <p:sldId id="305" r:id="rId44"/>
    <p:sldId id="306" r:id="rId45"/>
    <p:sldId id="307" r:id="rId46"/>
    <p:sldId id="268" r:id="rId47"/>
    <p:sldId id="308" r:id="rId48"/>
    <p:sldId id="309" r:id="rId49"/>
    <p:sldId id="310" r:id="rId50"/>
    <p:sldId id="311" r:id="rId51"/>
    <p:sldId id="269" r:id="rId52"/>
    <p:sldId id="270" r:id="rId53"/>
    <p:sldId id="312" r:id="rId54"/>
    <p:sldId id="313" r:id="rId55"/>
    <p:sldId id="314" r:id="rId56"/>
    <p:sldId id="271" r:id="rId57"/>
    <p:sldId id="315" r:id="rId58"/>
    <p:sldId id="316" r:id="rId59"/>
    <p:sldId id="272" r:id="rId60"/>
    <p:sldId id="317" r:id="rId61"/>
    <p:sldId id="318" r:id="rId62"/>
    <p:sldId id="319" r:id="rId63"/>
    <p:sldId id="320" r:id="rId64"/>
    <p:sldId id="321" r:id="rId65"/>
    <p:sldId id="322" r:id="rId66"/>
    <p:sldId id="323" r:id="rId67"/>
    <p:sldId id="324" r:id="rId68"/>
    <p:sldId id="325" r:id="rId69"/>
    <p:sldId id="326" r:id="rId70"/>
    <p:sldId id="328" r:id="rId71"/>
    <p:sldId id="327" r:id="rId72"/>
    <p:sldId id="329" r:id="rId73"/>
    <p:sldId id="330" r:id="rId74"/>
    <p:sldId id="273" r:id="rId75"/>
    <p:sldId id="331" r:id="rId76"/>
    <p:sldId id="332" r:id="rId77"/>
    <p:sldId id="333" r:id="rId78"/>
    <p:sldId id="334" r:id="rId7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r" defTabSz="914400" rtl="1" eaLnBrk="1" latinLnBrk="0" hangingPunct="1">
      <a:defRPr sz="2400" kern="1200">
        <a:solidFill>
          <a:schemeClr val="tx1"/>
        </a:solidFill>
        <a:latin typeface="Times New Roman" pitchFamily="18" charset="0"/>
        <a:ea typeface="+mn-ea"/>
        <a:cs typeface="+mn-cs"/>
      </a:defRPr>
    </a:lvl6pPr>
    <a:lvl7pPr marL="2743200" algn="r" defTabSz="914400" rtl="1" eaLnBrk="1" latinLnBrk="0" hangingPunct="1">
      <a:defRPr sz="2400" kern="1200">
        <a:solidFill>
          <a:schemeClr val="tx1"/>
        </a:solidFill>
        <a:latin typeface="Times New Roman" pitchFamily="18" charset="0"/>
        <a:ea typeface="+mn-ea"/>
        <a:cs typeface="+mn-cs"/>
      </a:defRPr>
    </a:lvl7pPr>
    <a:lvl8pPr marL="3200400" algn="r" defTabSz="914400" rtl="1" eaLnBrk="1" latinLnBrk="0" hangingPunct="1">
      <a:defRPr sz="2400" kern="1200">
        <a:solidFill>
          <a:schemeClr val="tx1"/>
        </a:solidFill>
        <a:latin typeface="Times New Roman" pitchFamily="18" charset="0"/>
        <a:ea typeface="+mn-ea"/>
        <a:cs typeface="+mn-cs"/>
      </a:defRPr>
    </a:lvl8pPr>
    <a:lvl9pPr marL="3657600" algn="r" defTabSz="914400" rtl="1"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FFFF66"/>
    <a:srgbClr val="FF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528" y="21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58000"/>
            <a:chOff x="0" y="0"/>
            <a:chExt cx="5760" cy="4320"/>
          </a:xfrm>
        </p:grpSpPr>
        <p:sp>
          <p:nvSpPr>
            <p:cNvPr id="3075" name="Rectangle 3"/>
            <p:cNvSpPr>
              <a:spLocks noChangeArrowheads="1"/>
            </p:cNvSpPr>
            <p:nvPr/>
          </p:nvSpPr>
          <p:spPr bwMode="hidden">
            <a:xfrm>
              <a:off x="0" y="0"/>
              <a:ext cx="5760" cy="535"/>
            </a:xfrm>
            <a:prstGeom prst="rect">
              <a:avLst/>
            </a:prstGeom>
            <a:gradFill rotWithShape="0">
              <a:gsLst>
                <a:gs pos="0">
                  <a:schemeClr val="folHlink"/>
                </a:gs>
                <a:gs pos="100000">
                  <a:schemeClr val="bg1"/>
                </a:gs>
              </a:gsLst>
              <a:lin ang="5400000" scaled="1"/>
            </a:gradFill>
            <a:ln w="9525">
              <a:noFill/>
              <a:miter lim="800000"/>
              <a:headEnd/>
              <a:tailEnd/>
            </a:ln>
            <a:effectLst/>
          </p:spPr>
          <p:txBody>
            <a:bodyPr wrap="none" anchor="ctr"/>
            <a:lstStyle/>
            <a:p>
              <a:endParaRPr lang="ar-SA"/>
            </a:p>
          </p:txBody>
        </p:sp>
        <p:sp>
          <p:nvSpPr>
            <p:cNvPr id="3076" name="Rectangle 4"/>
            <p:cNvSpPr>
              <a:spLocks noChangeArrowheads="1"/>
            </p:cNvSpPr>
            <p:nvPr/>
          </p:nvSpPr>
          <p:spPr bwMode="hidden">
            <a:xfrm>
              <a:off x="0" y="3147"/>
              <a:ext cx="5760" cy="1173"/>
            </a:xfrm>
            <a:prstGeom prst="rect">
              <a:avLst/>
            </a:prstGeom>
            <a:gradFill rotWithShape="0">
              <a:gsLst>
                <a:gs pos="0">
                  <a:schemeClr val="bg1"/>
                </a:gs>
                <a:gs pos="100000">
                  <a:schemeClr val="folHlink"/>
                </a:gs>
              </a:gsLst>
              <a:lin ang="5400000" scaled="1"/>
            </a:gradFill>
            <a:ln w="9525">
              <a:noFill/>
              <a:miter lim="800000"/>
              <a:headEnd/>
              <a:tailEnd/>
            </a:ln>
          </p:spPr>
          <p:txBody>
            <a:bodyPr wrap="none" anchor="ctr"/>
            <a:lstStyle/>
            <a:p>
              <a:endParaRPr lang="ar-SA"/>
            </a:p>
          </p:txBody>
        </p:sp>
      </p:grpSp>
      <p:sp>
        <p:nvSpPr>
          <p:cNvPr id="3077" name="Rectangle 5"/>
          <p:cNvSpPr>
            <a:spLocks noGrp="1" noChangeArrowheads="1"/>
          </p:cNvSpPr>
          <p:nvPr>
            <p:ph type="ctrTitle"/>
          </p:nvPr>
        </p:nvSpPr>
        <p:spPr>
          <a:xfrm>
            <a:off x="1295400" y="1524000"/>
            <a:ext cx="7772400" cy="1143000"/>
          </a:xfrm>
        </p:spPr>
        <p:txBody>
          <a:bodyPr/>
          <a:lstStyle>
            <a:lvl1pPr>
              <a:defRPr/>
            </a:lvl1pPr>
          </a:lstStyle>
          <a:p>
            <a:r>
              <a:rPr lang="ar-SA" altLang="ar-SA" smtClean="0"/>
              <a:t>انقر لتحرير نمط العنوان الرئيسي</a:t>
            </a:r>
            <a:endParaRPr lang="en-US" altLang="ar-SA"/>
          </a:p>
        </p:txBody>
      </p:sp>
      <p:sp>
        <p:nvSpPr>
          <p:cNvPr id="3078" name="Rectangle 6"/>
          <p:cNvSpPr>
            <a:spLocks noGrp="1" noChangeArrowheads="1"/>
          </p:cNvSpPr>
          <p:nvPr>
            <p:ph type="subTitle" idx="1"/>
          </p:nvPr>
        </p:nvSpPr>
        <p:spPr>
          <a:xfrm>
            <a:off x="1371600" y="3886200"/>
            <a:ext cx="6400800" cy="1752600"/>
          </a:xfrm>
        </p:spPr>
        <p:txBody>
          <a:bodyPr/>
          <a:lstStyle>
            <a:lvl1pPr marL="0" indent="0">
              <a:buFont typeface="Monotype Sorts" pitchFamily="2" charset="2"/>
              <a:buNone/>
              <a:defRPr/>
            </a:lvl1pPr>
          </a:lstStyle>
          <a:p>
            <a:r>
              <a:rPr lang="ar-SA" altLang="ar-SA" smtClean="0"/>
              <a:t>انقر لتحرير نمط العنوان الثانوي الرئيسي</a:t>
            </a:r>
            <a:endParaRPr lang="en-US" altLang="ar-SA"/>
          </a:p>
        </p:txBody>
      </p:sp>
      <p:sp>
        <p:nvSpPr>
          <p:cNvPr id="3079" name="Rectangle 7"/>
          <p:cNvSpPr>
            <a:spLocks noGrp="1" noChangeArrowheads="1"/>
          </p:cNvSpPr>
          <p:nvPr>
            <p:ph type="dt" sz="half" idx="2"/>
          </p:nvPr>
        </p:nvSpPr>
        <p:spPr>
          <a:xfrm>
            <a:off x="1295400" y="6248400"/>
            <a:ext cx="1905000" cy="457200"/>
          </a:xfrm>
        </p:spPr>
        <p:txBody>
          <a:bodyPr/>
          <a:lstStyle>
            <a:lvl1pPr>
              <a:defRPr>
                <a:solidFill>
                  <a:srgbClr val="FFFFFF"/>
                </a:solidFill>
              </a:defRPr>
            </a:lvl1pPr>
          </a:lstStyle>
          <a:p>
            <a:endParaRPr lang="en-US" altLang="en-US"/>
          </a:p>
        </p:txBody>
      </p:sp>
      <p:sp>
        <p:nvSpPr>
          <p:cNvPr id="3080" name="Rectangle 8"/>
          <p:cNvSpPr>
            <a:spLocks noGrp="1" noChangeArrowheads="1"/>
          </p:cNvSpPr>
          <p:nvPr>
            <p:ph type="ftr" sz="quarter" idx="3"/>
          </p:nvPr>
        </p:nvSpPr>
        <p:spPr>
          <a:xfrm>
            <a:off x="3733800" y="6248400"/>
            <a:ext cx="2895600" cy="457200"/>
          </a:xfrm>
        </p:spPr>
        <p:txBody>
          <a:bodyPr/>
          <a:lstStyle>
            <a:lvl1pPr>
              <a:defRPr>
                <a:solidFill>
                  <a:srgbClr val="FFFFFF"/>
                </a:solidFill>
              </a:defRPr>
            </a:lvl1pPr>
          </a:lstStyle>
          <a:p>
            <a:endParaRPr lang="en-US" altLang="en-US"/>
          </a:p>
        </p:txBody>
      </p:sp>
      <p:sp>
        <p:nvSpPr>
          <p:cNvPr id="3081" name="Rectangle 9"/>
          <p:cNvSpPr>
            <a:spLocks noGrp="1" noChangeArrowheads="1"/>
          </p:cNvSpPr>
          <p:nvPr>
            <p:ph type="sldNum" sz="quarter" idx="4"/>
          </p:nvPr>
        </p:nvSpPr>
        <p:spPr>
          <a:xfrm>
            <a:off x="7162800" y="6248400"/>
            <a:ext cx="1905000" cy="457200"/>
          </a:xfrm>
        </p:spPr>
        <p:txBody>
          <a:bodyPr/>
          <a:lstStyle>
            <a:lvl1pPr>
              <a:defRPr>
                <a:solidFill>
                  <a:srgbClr val="FFFFFF"/>
                </a:solidFill>
              </a:defRPr>
            </a:lvl1pPr>
          </a:lstStyle>
          <a:p>
            <a:fld id="{C27F92CF-AC6E-4B3D-BB8B-9F4C8E82120D}" type="slidenum">
              <a:rPr lang="ar-SA" altLang="en-US"/>
              <a:pPr/>
              <a:t>‹#›</a:t>
            </a:fld>
            <a:endParaRPr lang="en-US" altLang="en-US"/>
          </a:p>
        </p:txBody>
      </p:sp>
      <p:grpSp>
        <p:nvGrpSpPr>
          <p:cNvPr id="3082" name="Group 10"/>
          <p:cNvGrpSpPr>
            <a:grpSpLocks/>
          </p:cNvGrpSpPr>
          <p:nvPr/>
        </p:nvGrpSpPr>
        <p:grpSpPr bwMode="auto">
          <a:xfrm>
            <a:off x="152400" y="314326"/>
            <a:ext cx="847725" cy="6543675"/>
            <a:chOff x="96" y="198"/>
            <a:chExt cx="534" cy="4122"/>
          </a:xfrm>
        </p:grpSpPr>
        <p:sp>
          <p:nvSpPr>
            <p:cNvPr id="3083" name="AutoShape 11"/>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4" name="AutoShape 12"/>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5" name="AutoShape 13"/>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6" name="AutoShape 14"/>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7" name="AutoShape 15"/>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8" name="AutoShape 16"/>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3089" name="AutoShape 17"/>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grpSp>
      <p:sp>
        <p:nvSpPr>
          <p:cNvPr id="3090" name="Rectangle 18"/>
          <p:cNvSpPr>
            <a:spLocks noChangeArrowheads="1"/>
          </p:cNvSpPr>
          <p:nvPr/>
        </p:nvSpPr>
        <p:spPr bwMode="auto">
          <a:xfrm>
            <a:off x="441326" y="0"/>
            <a:ext cx="276225" cy="6858000"/>
          </a:xfrm>
          <a:prstGeom prst="rect">
            <a:avLst/>
          </a:prstGeom>
          <a:gradFill rotWithShape="0">
            <a:gsLst>
              <a:gs pos="0">
                <a:schemeClr val="bg2"/>
              </a:gs>
              <a:gs pos="50000">
                <a:schemeClr val="folHlink"/>
              </a:gs>
              <a:gs pos="100000">
                <a:schemeClr val="bg2"/>
              </a:gs>
            </a:gsLst>
            <a:lin ang="0" scaled="1"/>
          </a:gradFill>
          <a:ln w="9525">
            <a:noFill/>
            <a:miter lim="800000"/>
            <a:headEnd/>
            <a:tailEnd/>
          </a:ln>
        </p:spPr>
        <p:txBody>
          <a:bodyPr wrap="none" anchor="ctr"/>
          <a:lstStyle/>
          <a:p>
            <a:endParaRPr lang="ar-SA"/>
          </a:p>
        </p:txBody>
      </p:sp>
      <p:sp>
        <p:nvSpPr>
          <p:cNvPr id="3091" name="AutoShape 19"/>
          <p:cNvSpPr>
            <a:spLocks noChangeArrowheads="1"/>
          </p:cNvSpPr>
          <p:nvPr/>
        </p:nvSpPr>
        <p:spPr bwMode="auto">
          <a:xfrm flipH="1">
            <a:off x="547688" y="2717800"/>
            <a:ext cx="8596312" cy="254000"/>
          </a:xfrm>
          <a:prstGeom prst="homePlate">
            <a:avLst>
              <a:gd name="adj" fmla="val 58913"/>
            </a:avLst>
          </a:prstGeom>
          <a:gradFill rotWithShape="0">
            <a:gsLst>
              <a:gs pos="0">
                <a:schemeClr val="bg2"/>
              </a:gs>
              <a:gs pos="50000">
                <a:schemeClr val="folHlink"/>
              </a:gs>
              <a:gs pos="100000">
                <a:schemeClr val="bg2"/>
              </a:gs>
            </a:gsLst>
            <a:lin ang="5400000" scaled="1"/>
          </a:gradFill>
          <a:ln w="9525">
            <a:noFill/>
            <a:miter lim="800000"/>
            <a:headEnd/>
            <a:tailEnd/>
          </a:ln>
          <a:effectLst/>
        </p:spPr>
        <p:txBody>
          <a:bodyPr wrap="none" anchor="ctr"/>
          <a:lstStyle/>
          <a:p>
            <a:endParaRPr lang="ar-SA"/>
          </a:p>
        </p:txBody>
      </p:sp>
      <p:sp>
        <p:nvSpPr>
          <p:cNvPr id="3092" name="Oval 20"/>
          <p:cNvSpPr>
            <a:spLocks noChangeArrowheads="1"/>
          </p:cNvSpPr>
          <p:nvPr/>
        </p:nvSpPr>
        <p:spPr bwMode="auto">
          <a:xfrm>
            <a:off x="433389" y="2697164"/>
            <a:ext cx="295275" cy="274637"/>
          </a:xfrm>
          <a:prstGeom prst="ellipse">
            <a:avLst/>
          </a:prstGeom>
          <a:gradFill rotWithShape="0">
            <a:gsLst>
              <a:gs pos="0">
                <a:srgbClr val="FEFFFF"/>
              </a:gs>
              <a:gs pos="100000">
                <a:schemeClr val="folHlink"/>
              </a:gs>
            </a:gsLst>
            <a:path path="shape">
              <a:fillToRect l="50000" t="50000" r="50000" b="50000"/>
            </a:path>
          </a:gradFill>
          <a:ln w="9525">
            <a:noFill/>
            <a:round/>
            <a:headEnd/>
            <a:tailEnd/>
          </a:ln>
        </p:spPr>
        <p:txBody>
          <a:bodyPr wrap="none" anchor="ctr"/>
          <a:lstStyle/>
          <a:p>
            <a:endParaRPr lang="ar-SA"/>
          </a:p>
        </p:txBody>
      </p:sp>
      <p:sp>
        <p:nvSpPr>
          <p:cNvPr id="3093" name="Rectangle 21"/>
          <p:cNvSpPr>
            <a:spLocks noChangeArrowheads="1"/>
          </p:cNvSpPr>
          <p:nvPr/>
        </p:nvSpPr>
        <p:spPr bwMode="auto">
          <a:xfrm>
            <a:off x="463551" y="2700339"/>
            <a:ext cx="161925" cy="4157662"/>
          </a:xfrm>
          <a:prstGeom prst="rect">
            <a:avLst/>
          </a:prstGeom>
          <a:noFill/>
          <a:ln w="9525">
            <a:noFill/>
            <a:miter lim="800000"/>
            <a:headEnd/>
            <a:tailEnd/>
          </a:ln>
        </p:spPr>
        <p:txBody>
          <a:bodyPr wrap="none" anchor="ctr"/>
          <a:lstStyle/>
          <a:p>
            <a:endParaRPr lang="ar-SA"/>
          </a:p>
        </p:txBody>
      </p:sp>
      <p:sp>
        <p:nvSpPr>
          <p:cNvPr id="3094" name="Oval 22"/>
          <p:cNvSpPr>
            <a:spLocks noChangeArrowheads="1"/>
          </p:cNvSpPr>
          <p:nvPr/>
        </p:nvSpPr>
        <p:spPr bwMode="auto">
          <a:xfrm>
            <a:off x="9236075" y="2697164"/>
            <a:ext cx="304800" cy="274637"/>
          </a:xfrm>
          <a:prstGeom prst="ellipse">
            <a:avLst/>
          </a:prstGeom>
          <a:gradFill rotWithShape="0">
            <a:gsLst>
              <a:gs pos="0">
                <a:srgbClr val="FEFFFF"/>
              </a:gs>
              <a:gs pos="100000">
                <a:schemeClr val="folHlink"/>
              </a:gs>
            </a:gsLst>
            <a:path path="shape">
              <a:fillToRect l="50000" t="50000" r="50000" b="50000"/>
            </a:path>
          </a:gradFill>
          <a:ln w="9525">
            <a:noFill/>
            <a:round/>
            <a:headEnd/>
            <a:tailEnd/>
          </a:ln>
        </p:spPr>
        <p:txBody>
          <a:bodyPr wrap="none" anchor="ctr"/>
          <a:lstStyle/>
          <a:p>
            <a:endParaRPr lang="ar-SA"/>
          </a:p>
        </p:txBody>
      </p:sp>
      <p:sp>
        <p:nvSpPr>
          <p:cNvPr id="3095" name="Rectangle 23"/>
          <p:cNvSpPr>
            <a:spLocks noChangeArrowheads="1"/>
          </p:cNvSpPr>
          <p:nvPr/>
        </p:nvSpPr>
        <p:spPr bwMode="auto">
          <a:xfrm>
            <a:off x="484190" y="2760663"/>
            <a:ext cx="8751887" cy="190500"/>
          </a:xfrm>
          <a:prstGeom prst="rect">
            <a:avLst/>
          </a:prstGeom>
          <a:noFill/>
          <a:ln w="9525">
            <a:noFill/>
            <a:miter lim="800000"/>
            <a:headEnd/>
            <a:tailEnd/>
          </a:ln>
        </p:spPr>
        <p:txBody>
          <a:bodyPr wrap="none" anchor="ctr"/>
          <a:lstStyle/>
          <a:p>
            <a:endParaRPr lang="ar-SA"/>
          </a:p>
        </p:txBody>
      </p:sp>
      <p:grpSp>
        <p:nvGrpSpPr>
          <p:cNvPr id="3096" name="Group 24"/>
          <p:cNvGrpSpPr>
            <a:grpSpLocks/>
          </p:cNvGrpSpPr>
          <p:nvPr/>
        </p:nvGrpSpPr>
        <p:grpSpPr bwMode="auto">
          <a:xfrm>
            <a:off x="150813" y="0"/>
            <a:ext cx="849312" cy="6858000"/>
            <a:chOff x="95" y="0"/>
            <a:chExt cx="535" cy="4320"/>
          </a:xfrm>
        </p:grpSpPr>
        <p:sp>
          <p:nvSpPr>
            <p:cNvPr id="3097" name="AutoShape 25"/>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098" name="AutoShape 26"/>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099" name="AutoShape 27"/>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100" name="AutoShape 28"/>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101" name="AutoShape 29"/>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102" name="AutoShape 30"/>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3103" name="Freeform 31"/>
            <p:cNvSpPr>
              <a:spLocks/>
            </p:cNvSpPr>
            <p:nvPr/>
          </p:nvSpPr>
          <p:spPr bwMode="auto">
            <a:xfrm>
              <a:off x="98" y="0"/>
              <a:ext cx="532" cy="465"/>
            </a:xfrm>
            <a:custGeom>
              <a:avLst/>
              <a:gdLst/>
              <a:ahLst/>
              <a:cxnLst>
                <a:cxn ang="0">
                  <a:pos x="1" y="0"/>
                </a:cxn>
                <a:cxn ang="0">
                  <a:pos x="0" y="166"/>
                </a:cxn>
                <a:cxn ang="0">
                  <a:pos x="532" y="465"/>
                </a:cxn>
                <a:cxn ang="0">
                  <a:pos x="532" y="201"/>
                </a:cxn>
                <a:cxn ang="0">
                  <a:pos x="172" y="0"/>
                </a:cxn>
                <a:cxn ang="0">
                  <a:pos x="1" y="0"/>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w="9525" cap="flat" cmpd="sng">
              <a:noFill/>
              <a:prstDash val="solid"/>
              <a:miter lim="800000"/>
              <a:headEnd/>
              <a:tailEnd/>
            </a:ln>
            <a:effectLst/>
          </p:spPr>
          <p:txBody>
            <a:bodyPr wrap="none" anchor="ctr"/>
            <a:lstStyle/>
            <a:p>
              <a:endParaRPr lang="ar-SA"/>
            </a:p>
          </p:txBody>
        </p:sp>
        <p:sp>
          <p:nvSpPr>
            <p:cNvPr id="3104" name="Freeform 32"/>
            <p:cNvSpPr>
              <a:spLocks/>
            </p:cNvSpPr>
            <p:nvPr/>
          </p:nvSpPr>
          <p:spPr bwMode="auto">
            <a:xfrm>
              <a:off x="95" y="4060"/>
              <a:ext cx="457" cy="260"/>
            </a:xfrm>
            <a:custGeom>
              <a:avLst/>
              <a:gdLst/>
              <a:ahLst/>
              <a:cxnLst>
                <a:cxn ang="0">
                  <a:pos x="457" y="260"/>
                </a:cxn>
                <a:cxn ang="0">
                  <a:pos x="1" y="0"/>
                </a:cxn>
                <a:cxn ang="0">
                  <a:pos x="0" y="264"/>
                </a:cxn>
                <a:cxn ang="0">
                  <a:pos x="457" y="260"/>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w="9525" cap="flat" cmpd="sng">
              <a:noFill/>
              <a:prstDash val="solid"/>
              <a:miter lim="800000"/>
              <a:headEnd/>
              <a:tailEnd/>
            </a:ln>
            <a:effectLst/>
          </p:spPr>
          <p:txBody>
            <a:bodyPr wrap="none" anchor="ctr"/>
            <a:lstStyle/>
            <a:p>
              <a:endParaRPr lang="ar-S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92"/>
                                        </p:tgtEl>
                                        <p:attrNameLst>
                                          <p:attrName>style.visibility</p:attrName>
                                        </p:attrNameLst>
                                      </p:cBhvr>
                                      <p:to>
                                        <p:strVal val="visible"/>
                                      </p:to>
                                    </p:set>
                                    <p:anim calcmode="lin" valueType="num">
                                      <p:cBhvr additive="base">
                                        <p:cTn id="7" dur="500" fill="hold"/>
                                        <p:tgtEl>
                                          <p:spTgt spid="3092"/>
                                        </p:tgtEl>
                                        <p:attrNameLst>
                                          <p:attrName>ppt_x</p:attrName>
                                        </p:attrNameLst>
                                      </p:cBhvr>
                                      <p:tavLst>
                                        <p:tav tm="0">
                                          <p:val>
                                            <p:strVal val="#ppt_x"/>
                                          </p:val>
                                        </p:tav>
                                        <p:tav tm="100000">
                                          <p:val>
                                            <p:strVal val="#ppt_x"/>
                                          </p:val>
                                        </p:tav>
                                      </p:tavLst>
                                    </p:anim>
                                    <p:anim calcmode="lin" valueType="num">
                                      <p:cBhvr additive="base">
                                        <p:cTn id="8" dur="500" fill="hold"/>
                                        <p:tgtEl>
                                          <p:spTgt spid="3092"/>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3092"/>
                                        </p:tgtEl>
                                        <p:attrNameLst>
                                          <p:attrName>style.visibility</p:attrName>
                                        </p:attrNameLst>
                                      </p:cBhvr>
                                      <p:to>
                                        <p:strVal val="hidden"/>
                                      </p:to>
                                    </p:set>
                                  </p:sub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094"/>
                                        </p:tgtEl>
                                        <p:attrNameLst>
                                          <p:attrName>style.visibility</p:attrName>
                                        </p:attrNameLst>
                                      </p:cBhvr>
                                      <p:to>
                                        <p:strVal val="visible"/>
                                      </p:to>
                                    </p:set>
                                    <p:anim calcmode="lin" valueType="num">
                                      <p:cBhvr additive="base">
                                        <p:cTn id="12" dur="500" fill="hold"/>
                                        <p:tgtEl>
                                          <p:spTgt spid="3094"/>
                                        </p:tgtEl>
                                        <p:attrNameLst>
                                          <p:attrName>ppt_x</p:attrName>
                                        </p:attrNameLst>
                                      </p:cBhvr>
                                      <p:tavLst>
                                        <p:tav tm="0">
                                          <p:val>
                                            <p:strVal val="0-#ppt_w/2"/>
                                          </p:val>
                                        </p:tav>
                                        <p:tav tm="100000">
                                          <p:val>
                                            <p:strVal val="#ppt_x"/>
                                          </p:val>
                                        </p:tav>
                                      </p:tavLst>
                                    </p:anim>
                                    <p:anim calcmode="lin" valueType="num">
                                      <p:cBhvr additive="base">
                                        <p:cTn id="13" dur="500" fill="hold"/>
                                        <p:tgtEl>
                                          <p:spTgt spid="30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 grpId="0" animBg="1"/>
      <p:bldP spid="309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4523D097-1FF7-4C39-AE2D-E805A3AC0291}" type="slidenum">
              <a:rPr lang="ar-SA"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A90FB486-56D0-44F9-B3AD-8594E236F1F5}" type="slidenum">
              <a:rPr lang="ar-SA"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1219200" y="20447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181600" y="20447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9F88E3E5-AD94-41DC-8265-0916B441FC2B}" type="slidenum">
              <a:rPr lang="ar-SA"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ltLang="en-US"/>
          </a:p>
        </p:txBody>
      </p:sp>
      <p:sp>
        <p:nvSpPr>
          <p:cNvPr id="8" name="عنصر نائب للتذييل 7"/>
          <p:cNvSpPr>
            <a:spLocks noGrp="1"/>
          </p:cNvSpPr>
          <p:nvPr>
            <p:ph type="ftr" sz="quarter" idx="11"/>
          </p:nvPr>
        </p:nvSpPr>
        <p:spPr/>
        <p:txBody>
          <a:bodyPr/>
          <a:lstStyle>
            <a:lvl1pPr>
              <a:defRPr/>
            </a:lvl1pPr>
          </a:lstStyle>
          <a:p>
            <a:endParaRPr lang="en-US" altLang="en-US"/>
          </a:p>
        </p:txBody>
      </p:sp>
      <p:sp>
        <p:nvSpPr>
          <p:cNvPr id="9" name="عنصر نائب لرقم الشريحة 8"/>
          <p:cNvSpPr>
            <a:spLocks noGrp="1"/>
          </p:cNvSpPr>
          <p:nvPr>
            <p:ph type="sldNum" sz="quarter" idx="12"/>
          </p:nvPr>
        </p:nvSpPr>
        <p:spPr/>
        <p:txBody>
          <a:bodyPr/>
          <a:lstStyle>
            <a:lvl1pPr>
              <a:defRPr/>
            </a:lvl1pPr>
          </a:lstStyle>
          <a:p>
            <a:fld id="{5D0F6E6E-182B-478A-8AA3-8F2A0F9944BF}" type="slidenum">
              <a:rPr lang="ar-SA"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ltLang="en-US"/>
          </a:p>
        </p:txBody>
      </p:sp>
      <p:sp>
        <p:nvSpPr>
          <p:cNvPr id="4" name="عنصر نائب للتذييل 3"/>
          <p:cNvSpPr>
            <a:spLocks noGrp="1"/>
          </p:cNvSpPr>
          <p:nvPr>
            <p:ph type="ftr" sz="quarter" idx="11"/>
          </p:nvPr>
        </p:nvSpPr>
        <p:spPr/>
        <p:txBody>
          <a:bodyPr/>
          <a:lstStyle>
            <a:lvl1pPr>
              <a:defRPr/>
            </a:lvl1pPr>
          </a:lstStyle>
          <a:p>
            <a:endParaRPr lang="en-US" altLang="en-US"/>
          </a:p>
        </p:txBody>
      </p:sp>
      <p:sp>
        <p:nvSpPr>
          <p:cNvPr id="5" name="عنصر نائب لرقم الشريحة 4"/>
          <p:cNvSpPr>
            <a:spLocks noGrp="1"/>
          </p:cNvSpPr>
          <p:nvPr>
            <p:ph type="sldNum" sz="quarter" idx="12"/>
          </p:nvPr>
        </p:nvSpPr>
        <p:spPr/>
        <p:txBody>
          <a:bodyPr/>
          <a:lstStyle>
            <a:lvl1pPr>
              <a:defRPr/>
            </a:lvl1pPr>
          </a:lstStyle>
          <a:p>
            <a:fld id="{EF8BEC2E-D171-491D-8338-1AFB205F4F74}" type="slidenum">
              <a:rPr lang="ar-SA"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a:p>
        </p:txBody>
      </p:sp>
      <p:sp>
        <p:nvSpPr>
          <p:cNvPr id="3" name="عنصر نائب للتذييل 2"/>
          <p:cNvSpPr>
            <a:spLocks noGrp="1"/>
          </p:cNvSpPr>
          <p:nvPr>
            <p:ph type="ftr" sz="quarter" idx="11"/>
          </p:nvPr>
        </p:nvSpPr>
        <p:spPr/>
        <p:txBody>
          <a:bodyPr/>
          <a:lstStyle>
            <a:lvl1pPr>
              <a:defRPr/>
            </a:lvl1pPr>
          </a:lstStyle>
          <a:p>
            <a:endParaRPr lang="en-US" altLang="en-US"/>
          </a:p>
        </p:txBody>
      </p:sp>
      <p:sp>
        <p:nvSpPr>
          <p:cNvPr id="4" name="عنصر نائب لرقم الشريحة 3"/>
          <p:cNvSpPr>
            <a:spLocks noGrp="1"/>
          </p:cNvSpPr>
          <p:nvPr>
            <p:ph type="sldNum" sz="quarter" idx="12"/>
          </p:nvPr>
        </p:nvSpPr>
        <p:spPr/>
        <p:txBody>
          <a:bodyPr/>
          <a:lstStyle>
            <a:lvl1pPr>
              <a:defRPr/>
            </a:lvl1pPr>
          </a:lstStyle>
          <a:p>
            <a:fld id="{46D562D1-95F3-4A4B-B593-1BD80F99F455}" type="slidenum">
              <a:rPr lang="ar-SA"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73050"/>
            <a:ext cx="3008313" cy="1162050"/>
          </a:xfrm>
        </p:spPr>
        <p:txBody>
          <a:bodyPr/>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B60E5207-830B-4E06-AF8A-9DD14C995B6E}" type="slidenum">
              <a:rPr lang="ar-SA"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1"/>
            <a:ext cx="5486400" cy="566738"/>
          </a:xfrm>
        </p:spPr>
        <p:txBody>
          <a:bodyPr/>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ar-SA"/>
          </a:p>
        </p:txBody>
      </p:sp>
      <p:sp>
        <p:nvSpPr>
          <p:cNvPr id="4" name="عنصر نائب للنص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a:p>
        </p:txBody>
      </p:sp>
      <p:sp>
        <p:nvSpPr>
          <p:cNvPr id="6" name="عنصر نائب للتذييل 5"/>
          <p:cNvSpPr>
            <a:spLocks noGrp="1"/>
          </p:cNvSpPr>
          <p:nvPr>
            <p:ph type="ftr" sz="quarter" idx="11"/>
          </p:nvPr>
        </p:nvSpPr>
        <p:spPr/>
        <p:txBody>
          <a:bodyPr/>
          <a:lstStyle>
            <a:lvl1pPr>
              <a:defRPr/>
            </a:lvl1pPr>
          </a:lstStyle>
          <a:p>
            <a:endParaRPr lang="en-US" altLang="en-US"/>
          </a:p>
        </p:txBody>
      </p:sp>
      <p:sp>
        <p:nvSpPr>
          <p:cNvPr id="7" name="عنصر نائب لرقم الشريحة 6"/>
          <p:cNvSpPr>
            <a:spLocks noGrp="1"/>
          </p:cNvSpPr>
          <p:nvPr>
            <p:ph type="sldNum" sz="quarter" idx="12"/>
          </p:nvPr>
        </p:nvSpPr>
        <p:spPr/>
        <p:txBody>
          <a:bodyPr/>
          <a:lstStyle>
            <a:lvl1pPr>
              <a:defRPr/>
            </a:lvl1pPr>
          </a:lstStyle>
          <a:p>
            <a:fld id="{0588F392-B614-4F67-A299-DF1BE9830FDA}" type="slidenum">
              <a:rPr lang="ar-SA"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1FE04D2A-A3F2-4BB4-A87E-5C20FA28EDAF}" type="slidenum">
              <a:rPr lang="ar-SA"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7048501" y="419101"/>
            <a:ext cx="1943100" cy="5740400"/>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1219201" y="419101"/>
            <a:ext cx="5676900" cy="5740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ltLang="en-US"/>
          </a:p>
        </p:txBody>
      </p:sp>
      <p:sp>
        <p:nvSpPr>
          <p:cNvPr id="5" name="عنصر نائب للتذييل 4"/>
          <p:cNvSpPr>
            <a:spLocks noGrp="1"/>
          </p:cNvSpPr>
          <p:nvPr>
            <p:ph type="ftr" sz="quarter" idx="11"/>
          </p:nvPr>
        </p:nvSpPr>
        <p:spPr/>
        <p:txBody>
          <a:bodyPr/>
          <a:lstStyle>
            <a:lvl1pPr>
              <a:defRPr/>
            </a:lvl1pPr>
          </a:lstStyle>
          <a:p>
            <a:endParaRPr lang="en-US" altLang="en-US"/>
          </a:p>
        </p:txBody>
      </p:sp>
      <p:sp>
        <p:nvSpPr>
          <p:cNvPr id="6" name="عنصر نائب لرقم الشريحة 5"/>
          <p:cNvSpPr>
            <a:spLocks noGrp="1"/>
          </p:cNvSpPr>
          <p:nvPr>
            <p:ph type="sldNum" sz="quarter" idx="12"/>
          </p:nvPr>
        </p:nvSpPr>
        <p:spPr/>
        <p:txBody>
          <a:bodyPr/>
          <a:lstStyle>
            <a:lvl1pPr>
              <a:defRPr/>
            </a:lvl1pPr>
          </a:lstStyle>
          <a:p>
            <a:fld id="{10366DA9-6CC5-494A-A3FA-DC023AD1E012}" type="slidenum">
              <a:rPr lang="ar-SA"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219200" y="4191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altLang="ar-SA" smtClean="0"/>
              <a:t>انقر لتحرير نمط العنوان الرئيسي</a:t>
            </a:r>
            <a:endParaRPr lang="en-US" altLang="ar-SA" smtClean="0"/>
          </a:p>
        </p:txBody>
      </p:sp>
      <p:sp>
        <p:nvSpPr>
          <p:cNvPr id="2051" name="Rectangle 3"/>
          <p:cNvSpPr>
            <a:spLocks noGrp="1" noChangeArrowheads="1"/>
          </p:cNvSpPr>
          <p:nvPr>
            <p:ph type="body" idx="1"/>
          </p:nvPr>
        </p:nvSpPr>
        <p:spPr bwMode="auto">
          <a:xfrm>
            <a:off x="1219200" y="20447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endParaRPr lang="en-US" altLang="ar-SA" smtClean="0"/>
          </a:p>
        </p:txBody>
      </p:sp>
      <p:sp>
        <p:nvSpPr>
          <p:cNvPr id="2052" name="Rectangle 4"/>
          <p:cNvSpPr>
            <a:spLocks noGrp="1" noChangeArrowheads="1"/>
          </p:cNvSpPr>
          <p:nvPr>
            <p:ph type="dt" sz="half" idx="2"/>
          </p:nvPr>
        </p:nvSpPr>
        <p:spPr bwMode="auto">
          <a:xfrm>
            <a:off x="1225551"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Arial Narrow" pitchFamily="34" charset="0"/>
              </a:defRPr>
            </a:lvl1pPr>
          </a:lstStyle>
          <a:p>
            <a:endParaRPr lang="en-US" altLang="en-US"/>
          </a:p>
        </p:txBody>
      </p:sp>
      <p:sp>
        <p:nvSpPr>
          <p:cNvPr id="2053" name="Rectangle 5"/>
          <p:cNvSpPr>
            <a:spLocks noGrp="1" noChangeArrowheads="1"/>
          </p:cNvSpPr>
          <p:nvPr>
            <p:ph type="ftr" sz="quarter" idx="3"/>
          </p:nvPr>
        </p:nvSpPr>
        <p:spPr bwMode="auto">
          <a:xfrm>
            <a:off x="3663951"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atin typeface="Arial Narrow" pitchFamily="34" charset="0"/>
              </a:defRPr>
            </a:lvl1pPr>
          </a:lstStyle>
          <a:p>
            <a:endParaRPr lang="en-US" altLang="en-US"/>
          </a:p>
        </p:txBody>
      </p:sp>
      <p:sp>
        <p:nvSpPr>
          <p:cNvPr id="2054" name="Rectangle 6"/>
          <p:cNvSpPr>
            <a:spLocks noGrp="1" noChangeArrowheads="1"/>
          </p:cNvSpPr>
          <p:nvPr>
            <p:ph type="sldNum" sz="quarter" idx="4"/>
          </p:nvPr>
        </p:nvSpPr>
        <p:spPr bwMode="auto">
          <a:xfrm>
            <a:off x="7092951"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Arial Narrow" pitchFamily="34" charset="0"/>
                <a:cs typeface="Arial" charset="0"/>
              </a:defRPr>
            </a:lvl1pPr>
          </a:lstStyle>
          <a:p>
            <a:fld id="{63B0737C-1F3B-4FBE-A489-85AA22EE6377}" type="slidenum">
              <a:rPr lang="ar-SA" altLang="en-US"/>
              <a:pPr/>
              <a:t>‹#›</a:t>
            </a:fld>
            <a:endParaRPr lang="en-US" altLang="en-US"/>
          </a:p>
        </p:txBody>
      </p:sp>
      <p:grpSp>
        <p:nvGrpSpPr>
          <p:cNvPr id="2055" name="Group 7"/>
          <p:cNvGrpSpPr>
            <a:grpSpLocks/>
          </p:cNvGrpSpPr>
          <p:nvPr/>
        </p:nvGrpSpPr>
        <p:grpSpPr bwMode="auto">
          <a:xfrm>
            <a:off x="152400" y="314326"/>
            <a:ext cx="847725" cy="6543675"/>
            <a:chOff x="96" y="198"/>
            <a:chExt cx="534" cy="4122"/>
          </a:xfrm>
        </p:grpSpPr>
        <p:sp>
          <p:nvSpPr>
            <p:cNvPr id="2056" name="AutoShape 8"/>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57" name="AutoShape 9"/>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58" name="AutoShape 10"/>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59" name="AutoShape 11"/>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60" name="AutoShape 12"/>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61" name="AutoShape 13"/>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sp>
          <p:nvSpPr>
            <p:cNvPr id="2062" name="AutoShape 14"/>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w="9525">
              <a:noFill/>
              <a:miter lim="800000"/>
              <a:headEnd/>
              <a:tailEnd/>
            </a:ln>
            <a:effectLst/>
          </p:spPr>
          <p:txBody>
            <a:bodyPr wrap="none" anchor="ctr"/>
            <a:lstStyle/>
            <a:p>
              <a:endParaRPr lang="ar-SA"/>
            </a:p>
          </p:txBody>
        </p:sp>
      </p:grpSp>
      <p:sp>
        <p:nvSpPr>
          <p:cNvPr id="2063" name="Rectangle 15"/>
          <p:cNvSpPr>
            <a:spLocks noChangeArrowheads="1"/>
          </p:cNvSpPr>
          <p:nvPr/>
        </p:nvSpPr>
        <p:spPr bwMode="auto">
          <a:xfrm>
            <a:off x="441326" y="0"/>
            <a:ext cx="276225" cy="6858000"/>
          </a:xfrm>
          <a:prstGeom prst="rect">
            <a:avLst/>
          </a:prstGeom>
          <a:gradFill rotWithShape="0">
            <a:gsLst>
              <a:gs pos="0">
                <a:schemeClr val="bg2"/>
              </a:gs>
              <a:gs pos="50000">
                <a:schemeClr val="folHlink"/>
              </a:gs>
              <a:gs pos="100000">
                <a:schemeClr val="bg2"/>
              </a:gs>
            </a:gsLst>
            <a:lin ang="0" scaled="1"/>
          </a:gradFill>
          <a:ln w="9525">
            <a:noFill/>
            <a:miter lim="800000"/>
            <a:headEnd/>
            <a:tailEnd/>
          </a:ln>
        </p:spPr>
        <p:txBody>
          <a:bodyPr wrap="none" anchor="ctr"/>
          <a:lstStyle/>
          <a:p>
            <a:endParaRPr lang="ar-SA"/>
          </a:p>
        </p:txBody>
      </p:sp>
      <p:sp>
        <p:nvSpPr>
          <p:cNvPr id="2064" name="AutoShape 16"/>
          <p:cNvSpPr>
            <a:spLocks noChangeArrowheads="1"/>
          </p:cNvSpPr>
          <p:nvPr/>
        </p:nvSpPr>
        <p:spPr bwMode="auto">
          <a:xfrm flipH="1">
            <a:off x="547688" y="1703389"/>
            <a:ext cx="8596312" cy="254000"/>
          </a:xfrm>
          <a:prstGeom prst="homePlate">
            <a:avLst>
              <a:gd name="adj" fmla="val 58913"/>
            </a:avLst>
          </a:prstGeom>
          <a:gradFill rotWithShape="0">
            <a:gsLst>
              <a:gs pos="0">
                <a:schemeClr val="bg2"/>
              </a:gs>
              <a:gs pos="50000">
                <a:schemeClr val="folHlink"/>
              </a:gs>
              <a:gs pos="100000">
                <a:schemeClr val="bg2"/>
              </a:gs>
            </a:gsLst>
            <a:lin ang="5400000" scaled="1"/>
          </a:gradFill>
          <a:ln w="9525">
            <a:noFill/>
            <a:miter lim="800000"/>
            <a:headEnd/>
            <a:tailEnd/>
          </a:ln>
          <a:effectLst/>
        </p:spPr>
        <p:txBody>
          <a:bodyPr wrap="none" anchor="ctr"/>
          <a:lstStyle/>
          <a:p>
            <a:endParaRPr lang="ar-SA"/>
          </a:p>
        </p:txBody>
      </p:sp>
      <p:sp>
        <p:nvSpPr>
          <p:cNvPr id="2065" name="Oval 17"/>
          <p:cNvSpPr>
            <a:spLocks noChangeArrowheads="1"/>
          </p:cNvSpPr>
          <p:nvPr/>
        </p:nvSpPr>
        <p:spPr bwMode="auto">
          <a:xfrm>
            <a:off x="460376" y="1706564"/>
            <a:ext cx="295275" cy="274637"/>
          </a:xfrm>
          <a:prstGeom prst="ellipse">
            <a:avLst/>
          </a:prstGeom>
          <a:gradFill rotWithShape="0">
            <a:gsLst>
              <a:gs pos="0">
                <a:srgbClr val="FEFFFF"/>
              </a:gs>
              <a:gs pos="100000">
                <a:schemeClr val="folHlink"/>
              </a:gs>
            </a:gsLst>
            <a:path path="shape">
              <a:fillToRect l="50000" t="50000" r="50000" b="50000"/>
            </a:path>
          </a:gradFill>
          <a:ln w="9525">
            <a:noFill/>
            <a:round/>
            <a:headEnd/>
            <a:tailEnd/>
          </a:ln>
        </p:spPr>
        <p:txBody>
          <a:bodyPr wrap="none" anchor="ctr"/>
          <a:lstStyle/>
          <a:p>
            <a:endParaRPr lang="ar-SA"/>
          </a:p>
        </p:txBody>
      </p:sp>
      <p:sp>
        <p:nvSpPr>
          <p:cNvPr id="2066" name="Rectangle 18"/>
          <p:cNvSpPr>
            <a:spLocks noChangeArrowheads="1"/>
          </p:cNvSpPr>
          <p:nvPr/>
        </p:nvSpPr>
        <p:spPr bwMode="auto">
          <a:xfrm>
            <a:off x="463551" y="1912938"/>
            <a:ext cx="190500" cy="4678362"/>
          </a:xfrm>
          <a:prstGeom prst="rect">
            <a:avLst/>
          </a:prstGeom>
          <a:noFill/>
          <a:ln w="9525">
            <a:noFill/>
            <a:miter lim="800000"/>
            <a:headEnd/>
            <a:tailEnd/>
          </a:ln>
        </p:spPr>
        <p:txBody>
          <a:bodyPr wrap="none" anchor="ctr"/>
          <a:lstStyle/>
          <a:p>
            <a:endParaRPr lang="ar-SA"/>
          </a:p>
        </p:txBody>
      </p:sp>
      <p:sp>
        <p:nvSpPr>
          <p:cNvPr id="2067" name="Oval 19"/>
          <p:cNvSpPr>
            <a:spLocks noChangeArrowheads="1"/>
          </p:cNvSpPr>
          <p:nvPr/>
        </p:nvSpPr>
        <p:spPr bwMode="auto">
          <a:xfrm>
            <a:off x="9209088" y="1676400"/>
            <a:ext cx="304800" cy="274638"/>
          </a:xfrm>
          <a:prstGeom prst="ellipse">
            <a:avLst/>
          </a:prstGeom>
          <a:gradFill rotWithShape="0">
            <a:gsLst>
              <a:gs pos="0">
                <a:srgbClr val="FEFFFF"/>
              </a:gs>
              <a:gs pos="100000">
                <a:schemeClr val="folHlink"/>
              </a:gs>
            </a:gsLst>
            <a:path path="shape">
              <a:fillToRect l="50000" t="50000" r="50000" b="50000"/>
            </a:path>
          </a:gradFill>
          <a:ln w="9525">
            <a:noFill/>
            <a:round/>
            <a:headEnd/>
            <a:tailEnd/>
          </a:ln>
        </p:spPr>
        <p:txBody>
          <a:bodyPr wrap="none" anchor="ctr"/>
          <a:lstStyle/>
          <a:p>
            <a:endParaRPr lang="ar-SA"/>
          </a:p>
        </p:txBody>
      </p:sp>
      <p:sp>
        <p:nvSpPr>
          <p:cNvPr id="2068" name="Rectangle 20"/>
          <p:cNvSpPr>
            <a:spLocks noChangeArrowheads="1"/>
          </p:cNvSpPr>
          <p:nvPr/>
        </p:nvSpPr>
        <p:spPr bwMode="auto">
          <a:xfrm>
            <a:off x="457200" y="1739900"/>
            <a:ext cx="8751888" cy="190500"/>
          </a:xfrm>
          <a:prstGeom prst="rect">
            <a:avLst/>
          </a:prstGeom>
          <a:noFill/>
          <a:ln w="9525">
            <a:noFill/>
            <a:miter lim="800000"/>
            <a:headEnd/>
            <a:tailEnd/>
          </a:ln>
        </p:spPr>
        <p:txBody>
          <a:bodyPr wrap="none" anchor="ctr"/>
          <a:lstStyle/>
          <a:p>
            <a:endParaRPr lang="ar-SA"/>
          </a:p>
        </p:txBody>
      </p:sp>
      <p:grpSp>
        <p:nvGrpSpPr>
          <p:cNvPr id="2069" name="Group 21"/>
          <p:cNvGrpSpPr>
            <a:grpSpLocks/>
          </p:cNvGrpSpPr>
          <p:nvPr/>
        </p:nvGrpSpPr>
        <p:grpSpPr bwMode="auto">
          <a:xfrm>
            <a:off x="150813" y="0"/>
            <a:ext cx="849312" cy="6858000"/>
            <a:chOff x="95" y="0"/>
            <a:chExt cx="535" cy="4320"/>
          </a:xfrm>
        </p:grpSpPr>
        <p:sp>
          <p:nvSpPr>
            <p:cNvPr id="2070" name="AutoShape 22"/>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1" name="AutoShape 23"/>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2" name="AutoShape 24"/>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3" name="AutoShape 25"/>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4" name="AutoShape 26"/>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5" name="AutoShape 27"/>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w="9525">
              <a:noFill/>
              <a:miter lim="800000"/>
              <a:headEnd/>
              <a:tailEnd/>
            </a:ln>
            <a:effectLst/>
          </p:spPr>
          <p:txBody>
            <a:bodyPr wrap="none" anchor="ctr"/>
            <a:lstStyle/>
            <a:p>
              <a:endParaRPr lang="ar-SA"/>
            </a:p>
          </p:txBody>
        </p:sp>
        <p:sp>
          <p:nvSpPr>
            <p:cNvPr id="2076" name="Freeform 28"/>
            <p:cNvSpPr>
              <a:spLocks/>
            </p:cNvSpPr>
            <p:nvPr/>
          </p:nvSpPr>
          <p:spPr bwMode="auto">
            <a:xfrm>
              <a:off x="98" y="0"/>
              <a:ext cx="532" cy="465"/>
            </a:xfrm>
            <a:custGeom>
              <a:avLst/>
              <a:gdLst/>
              <a:ahLst/>
              <a:cxnLst>
                <a:cxn ang="0">
                  <a:pos x="1" y="0"/>
                </a:cxn>
                <a:cxn ang="0">
                  <a:pos x="0" y="166"/>
                </a:cxn>
                <a:cxn ang="0">
                  <a:pos x="532" y="465"/>
                </a:cxn>
                <a:cxn ang="0">
                  <a:pos x="532" y="201"/>
                </a:cxn>
                <a:cxn ang="0">
                  <a:pos x="172" y="0"/>
                </a:cxn>
                <a:cxn ang="0">
                  <a:pos x="1" y="0"/>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w="9525" cap="flat" cmpd="sng">
              <a:noFill/>
              <a:prstDash val="solid"/>
              <a:miter lim="800000"/>
              <a:headEnd/>
              <a:tailEnd/>
            </a:ln>
            <a:effectLst/>
          </p:spPr>
          <p:txBody>
            <a:bodyPr wrap="none" anchor="ctr"/>
            <a:lstStyle/>
            <a:p>
              <a:endParaRPr lang="ar-SA"/>
            </a:p>
          </p:txBody>
        </p:sp>
        <p:sp>
          <p:nvSpPr>
            <p:cNvPr id="2077" name="Freeform 29"/>
            <p:cNvSpPr>
              <a:spLocks/>
            </p:cNvSpPr>
            <p:nvPr/>
          </p:nvSpPr>
          <p:spPr bwMode="auto">
            <a:xfrm>
              <a:off x="95" y="4060"/>
              <a:ext cx="457" cy="260"/>
            </a:xfrm>
            <a:custGeom>
              <a:avLst/>
              <a:gdLst/>
              <a:ahLst/>
              <a:cxnLst>
                <a:cxn ang="0">
                  <a:pos x="457" y="260"/>
                </a:cxn>
                <a:cxn ang="0">
                  <a:pos x="1" y="0"/>
                </a:cxn>
                <a:cxn ang="0">
                  <a:pos x="0" y="264"/>
                </a:cxn>
                <a:cxn ang="0">
                  <a:pos x="457" y="260"/>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w="9525" cap="flat" cmpd="sng">
              <a:noFill/>
              <a:prstDash val="solid"/>
              <a:miter lim="800000"/>
              <a:headEnd/>
              <a:tailEnd/>
            </a:ln>
            <a:effectLst/>
          </p:spPr>
          <p:txBody>
            <a:bodyPr wrap="none" anchor="ctr"/>
            <a:lstStyle/>
            <a:p>
              <a:endParaRPr lang="ar-SA"/>
            </a:p>
          </p:txBody>
        </p:sp>
      </p:gr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65"/>
                                        </p:tgtEl>
                                        <p:attrNameLst>
                                          <p:attrName>style.visibility</p:attrName>
                                        </p:attrNameLst>
                                      </p:cBhvr>
                                      <p:to>
                                        <p:strVal val="visible"/>
                                      </p:to>
                                    </p:set>
                                    <p:anim calcmode="lin" valueType="num">
                                      <p:cBhvr additive="base">
                                        <p:cTn id="7" dur="500" fill="hold"/>
                                        <p:tgtEl>
                                          <p:spTgt spid="2065"/>
                                        </p:tgtEl>
                                        <p:attrNameLst>
                                          <p:attrName>ppt_x</p:attrName>
                                        </p:attrNameLst>
                                      </p:cBhvr>
                                      <p:tavLst>
                                        <p:tav tm="0">
                                          <p:val>
                                            <p:strVal val="#ppt_x"/>
                                          </p:val>
                                        </p:tav>
                                        <p:tav tm="100000">
                                          <p:val>
                                            <p:strVal val="#ppt_x"/>
                                          </p:val>
                                        </p:tav>
                                      </p:tavLst>
                                    </p:anim>
                                    <p:anim calcmode="lin" valueType="num">
                                      <p:cBhvr additive="base">
                                        <p:cTn id="8" dur="500" fill="hold"/>
                                        <p:tgtEl>
                                          <p:spTgt spid="206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2065"/>
                                        </p:tgtEl>
                                        <p:attrNameLst>
                                          <p:attrName>style.visibility</p:attrName>
                                        </p:attrNameLst>
                                      </p:cBhvr>
                                      <p:to>
                                        <p:strVal val="hidden"/>
                                      </p:to>
                                    </p:set>
                                  </p:sub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067"/>
                                        </p:tgtEl>
                                        <p:attrNameLst>
                                          <p:attrName>style.visibility</p:attrName>
                                        </p:attrNameLst>
                                      </p:cBhvr>
                                      <p:to>
                                        <p:strVal val="visible"/>
                                      </p:to>
                                    </p:set>
                                    <p:anim calcmode="lin" valueType="num">
                                      <p:cBhvr additive="base">
                                        <p:cTn id="12" dur="500" fill="hold"/>
                                        <p:tgtEl>
                                          <p:spTgt spid="2067"/>
                                        </p:tgtEl>
                                        <p:attrNameLst>
                                          <p:attrName>ppt_x</p:attrName>
                                        </p:attrNameLst>
                                      </p:cBhvr>
                                      <p:tavLst>
                                        <p:tav tm="0">
                                          <p:val>
                                            <p:strVal val="0-#ppt_w/2"/>
                                          </p:val>
                                        </p:tav>
                                        <p:tav tm="100000">
                                          <p:val>
                                            <p:strVal val="#ppt_x"/>
                                          </p:val>
                                        </p:tav>
                                      </p:tavLst>
                                    </p:anim>
                                    <p:anim calcmode="lin" valueType="num">
                                      <p:cBhvr additive="base">
                                        <p:cTn id="13" dur="500" fill="hold"/>
                                        <p:tgtEl>
                                          <p:spTgt spid="20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5" grpId="0" animBg="1"/>
      <p:bldP spid="2067" grpId="0" animBg="1"/>
    </p:bldLst>
  </p:timing>
  <p:txStyles>
    <p:titleStyle>
      <a:lvl1pPr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2pPr>
      <a:lvl3pPr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3pPr>
      <a:lvl4pPr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4pPr>
      <a:lvl5pPr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5pPr>
      <a:lvl6pPr marL="457200"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6pPr>
      <a:lvl7pPr marL="914400"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7pPr>
      <a:lvl8pPr marL="1371600"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8pPr>
      <a:lvl9pPr marL="1828800" algn="l" rtl="1" eaLnBrk="1" fontAlgn="base" hangingPunct="1">
        <a:spcBef>
          <a:spcPct val="0"/>
        </a:spcBef>
        <a:spcAft>
          <a:spcPct val="0"/>
        </a:spcAft>
        <a:defRPr kumimoji="1" sz="4400">
          <a:solidFill>
            <a:schemeClr val="tx2"/>
          </a:solidFill>
          <a:effectLst>
            <a:outerShdw blurRad="38100" dist="38100" dir="2700000" algn="tl">
              <a:srgbClr val="000000"/>
            </a:outerShdw>
          </a:effectLst>
          <a:latin typeface="Impact" pitchFamily="34" charset="0"/>
        </a:defRPr>
      </a:lvl9pPr>
    </p:titleStyle>
    <p:bodyStyle>
      <a:lvl1pPr marL="342900" indent="-342900" algn="r" rtl="1" eaLnBrk="1" fontAlgn="base" hangingPunct="1">
        <a:spcBef>
          <a:spcPct val="20000"/>
        </a:spcBef>
        <a:spcAft>
          <a:spcPct val="0"/>
        </a:spcAft>
        <a:buClr>
          <a:schemeClr val="accent1"/>
        </a:buClr>
        <a:buSzPct val="75000"/>
        <a:buFont typeface="Monotype Sorts" pitchFamily="2" charset="2"/>
        <a:buChar char="b"/>
        <a:defRPr kumimoji="1" sz="3200">
          <a:solidFill>
            <a:schemeClr val="tx1"/>
          </a:solidFill>
          <a:effectLst>
            <a:outerShdw blurRad="38100" dist="38100" dir="2700000" algn="tl">
              <a:srgbClr val="000000"/>
            </a:outerShdw>
          </a:effectLst>
          <a:latin typeface="+mn-lt"/>
          <a:ea typeface="+mn-ea"/>
          <a:cs typeface="+mn-cs"/>
        </a:defRPr>
      </a:lvl1pPr>
      <a:lvl2pPr marL="742950" indent="-285750" algn="r" rtl="1" eaLnBrk="1" fontAlgn="base" hangingPunct="1">
        <a:spcBef>
          <a:spcPct val="20000"/>
        </a:spcBef>
        <a:spcAft>
          <a:spcPct val="0"/>
        </a:spcAft>
        <a:buClr>
          <a:schemeClr val="accent2"/>
        </a:buClr>
        <a:buChar char="•"/>
        <a:defRPr kumimoji="1" sz="2800">
          <a:solidFill>
            <a:schemeClr val="tx1"/>
          </a:solidFill>
          <a:effectLst>
            <a:outerShdw blurRad="38100" dist="38100" dir="2700000" algn="tl">
              <a:srgbClr val="000000"/>
            </a:outerShdw>
          </a:effectLst>
          <a:latin typeface="+mn-lt"/>
        </a:defRPr>
      </a:lvl2pPr>
      <a:lvl3pPr marL="1143000" indent="-228600" algn="r" rtl="1" eaLnBrk="1" fontAlgn="base" hangingPunct="1">
        <a:spcBef>
          <a:spcPct val="20000"/>
        </a:spcBef>
        <a:spcAft>
          <a:spcPct val="0"/>
        </a:spcAft>
        <a:buChar char="–"/>
        <a:defRPr kumimoji="1" sz="2400">
          <a:solidFill>
            <a:schemeClr val="tx1"/>
          </a:solidFill>
          <a:effectLst>
            <a:outerShdw blurRad="38100" dist="38100" dir="2700000" algn="tl">
              <a:srgbClr val="000000"/>
            </a:outerShdw>
          </a:effectLst>
          <a:latin typeface="+mn-lt"/>
        </a:defRPr>
      </a:lvl3pPr>
      <a:lvl4pPr marL="16002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4pPr>
      <a:lvl5pPr marL="20574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5pPr>
      <a:lvl6pPr marL="25146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6pPr>
      <a:lvl7pPr marL="29718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7pPr>
      <a:lvl8pPr marL="34290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8pPr>
      <a:lvl9pPr marL="3886200" indent="-228600" algn="r" rtl="1" eaLnBrk="1" fontAlgn="base" hangingPunct="1">
        <a:spcBef>
          <a:spcPct val="20000"/>
        </a:spcBef>
        <a:spcAft>
          <a:spcPct val="0"/>
        </a:spcAft>
        <a:buChar char="»"/>
        <a:defRPr kumimoji="1" sz="2000">
          <a:solidFill>
            <a:schemeClr val="tx1"/>
          </a:solidFill>
          <a:effectLst>
            <a:outerShdw blurRad="38100" dist="38100" dir="2700000" algn="tl">
              <a:srgbClr val="000000"/>
            </a:outerShdw>
          </a:effectLst>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19672" y="1524000"/>
            <a:ext cx="7448128" cy="1143000"/>
          </a:xfrm>
        </p:spPr>
        <p:txBody>
          <a:bodyPr/>
          <a:lstStyle/>
          <a:p>
            <a:pPr algn="ctr"/>
            <a:r>
              <a:rPr lang="en-US" altLang="en-US" dirty="0" smtClean="0"/>
              <a:t> </a:t>
            </a:r>
            <a:r>
              <a:rPr lang="ar-SA" altLang="en-US" dirty="0" smtClean="0"/>
              <a:t>اتصالات انسانية</a:t>
            </a:r>
            <a:endParaRPr lang="en-US" altLang="en-US" dirty="0"/>
          </a:p>
        </p:txBody>
      </p:sp>
      <p:sp>
        <p:nvSpPr>
          <p:cNvPr id="6" name="عنوان فرعي 5"/>
          <p:cNvSpPr>
            <a:spLocks noGrp="1"/>
          </p:cNvSpPr>
          <p:nvPr>
            <p:ph type="subTitle" idx="1"/>
          </p:nvPr>
        </p:nvSpPr>
        <p:spPr/>
        <p:txBody>
          <a:bodyPr/>
          <a:lstStyle/>
          <a:p>
            <a:endParaRPr lang="ar-SA"/>
          </a:p>
        </p:txBody>
      </p:sp>
      <p:pic>
        <p:nvPicPr>
          <p:cNvPr id="4" name="Picture 19" descr="tawasol.jpg"/>
          <p:cNvPicPr>
            <a:picLocks noChangeAspect="1"/>
          </p:cNvPicPr>
          <p:nvPr/>
        </p:nvPicPr>
        <p:blipFill>
          <a:blip r:embed="rId2" cstate="print"/>
          <a:stretch>
            <a:fillRect/>
          </a:stretch>
        </p:blipFill>
        <p:spPr>
          <a:xfrm>
            <a:off x="971600" y="2924944"/>
            <a:ext cx="7920880" cy="30543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النظام الحسي</a:t>
            </a:r>
            <a:endParaRPr lang="ar-SA" b="1" dirty="0"/>
          </a:p>
        </p:txBody>
      </p:sp>
      <p:sp>
        <p:nvSpPr>
          <p:cNvPr id="3" name="عنصر نائب للمحتوى 2"/>
          <p:cNvSpPr>
            <a:spLocks noGrp="1"/>
          </p:cNvSpPr>
          <p:nvPr>
            <p:ph idx="1"/>
          </p:nvPr>
        </p:nvSpPr>
        <p:spPr/>
        <p:txBody>
          <a:bodyPr/>
          <a:lstStyle/>
          <a:p>
            <a:pPr>
              <a:buNone/>
            </a:pPr>
            <a:r>
              <a:rPr lang="ar-SA" sz="4000" b="1" dirty="0" smtClean="0"/>
              <a:t>هو الإدراك الناتج عن الإحساس وهو الإحساس </a:t>
            </a:r>
            <a:r>
              <a:rPr lang="ar-SA" sz="4000" b="1" dirty="0" err="1" smtClean="0"/>
              <a:t>الحقيقي</a:t>
            </a:r>
            <a:r>
              <a:rPr lang="ar-SA" sz="4000" b="1" dirty="0" smtClean="0"/>
              <a:t> أو المتخيل باستخدام حاسة اللمس أو المشاعر</a:t>
            </a:r>
            <a:endParaRPr lang="ar-SA"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مميزاته</a:t>
            </a:r>
          </a:p>
          <a:p>
            <a:pPr>
              <a:buFont typeface="Wingdings" pitchFamily="2" charset="2"/>
              <a:buChar char="ü"/>
            </a:pPr>
            <a:r>
              <a:rPr lang="ar-SA" sz="4000" b="1" dirty="0" smtClean="0"/>
              <a:t> يتميز بالهدوء</a:t>
            </a:r>
          </a:p>
          <a:p>
            <a:pPr>
              <a:buFont typeface="Wingdings" pitchFamily="2" charset="2"/>
              <a:buChar char="ü"/>
            </a:pPr>
            <a:r>
              <a:rPr lang="ar-SA" sz="4000" b="1" dirty="0" smtClean="0"/>
              <a:t>يتحدث بصوت منخفض</a:t>
            </a:r>
          </a:p>
          <a:p>
            <a:pPr>
              <a:buFont typeface="Wingdings" pitchFamily="2" charset="2"/>
              <a:buChar char="ü"/>
            </a:pPr>
            <a:r>
              <a:rPr lang="ar-SA" sz="4000" b="1" dirty="0" smtClean="0"/>
              <a:t>يتنفس ببطء وعمق</a:t>
            </a:r>
          </a:p>
          <a:p>
            <a:pPr>
              <a:buFont typeface="Wingdings" pitchFamily="2" charset="2"/>
              <a:buChar char="ü"/>
            </a:pPr>
            <a:r>
              <a:rPr lang="ar-SA" sz="4000" b="1" dirty="0" smtClean="0"/>
              <a:t>يعطي اهتمام أكبر للشعور والأحاسيس عن الأصوات والصور</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مميزاته</a:t>
            </a:r>
          </a:p>
          <a:p>
            <a:pPr>
              <a:buFont typeface="Wingdings" pitchFamily="2" charset="2"/>
              <a:buChar char="ü"/>
            </a:pPr>
            <a:r>
              <a:rPr lang="ar-SA" sz="4000" b="1" dirty="0" smtClean="0"/>
              <a:t> </a:t>
            </a:r>
            <a:r>
              <a:rPr lang="ar-SA" sz="4000" b="1" dirty="0" err="1" smtClean="0"/>
              <a:t>ياخذ</a:t>
            </a:r>
            <a:r>
              <a:rPr lang="ar-SA" sz="4000" b="1" dirty="0" smtClean="0"/>
              <a:t> قراراته على اساس مشاعره وأحاسيسه الشخصية</a:t>
            </a:r>
          </a:p>
          <a:p>
            <a:pPr>
              <a:buFont typeface="Wingdings" pitchFamily="2" charset="2"/>
              <a:buChar char="ü"/>
            </a:pPr>
            <a:r>
              <a:rPr lang="ar-SA" sz="4000" b="1" dirty="0" smtClean="0"/>
              <a:t>من الممكن أن يكون للآخرين تأثير على أحاسيسه وبالتالي على قراراته</a:t>
            </a:r>
          </a:p>
          <a:p>
            <a:pPr>
              <a:buFont typeface="Wingdings" pitchFamily="2" charset="2"/>
              <a:buChar char="ü"/>
            </a:pPr>
            <a:r>
              <a:rPr lang="ar-SA" sz="4000" b="1" dirty="0" smtClean="0"/>
              <a:t>صاحب قدرة تنفيذية</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مميزاته</a:t>
            </a:r>
          </a:p>
          <a:p>
            <a:pPr>
              <a:buFont typeface="Wingdings" pitchFamily="2" charset="2"/>
              <a:buChar char="ü"/>
            </a:pPr>
            <a:r>
              <a:rPr lang="ar-SA" sz="4000" b="1" dirty="0" smtClean="0"/>
              <a:t> يحول الخطط والأفكار إلى واقع ملموس</a:t>
            </a:r>
          </a:p>
          <a:p>
            <a:pPr>
              <a:buFont typeface="Wingdings" pitchFamily="2" charset="2"/>
              <a:buChar char="ü"/>
            </a:pPr>
            <a:r>
              <a:rPr lang="ar-SA" sz="4000" b="1" dirty="0" smtClean="0"/>
              <a:t>يريد عملا لا تنظير</a:t>
            </a:r>
          </a:p>
          <a:p>
            <a:pPr>
              <a:buFont typeface="Wingdings" pitchFamily="2" charset="2"/>
              <a:buChar char="ü"/>
            </a:pPr>
            <a:r>
              <a:rPr lang="ar-SA" sz="4000" b="1" dirty="0" smtClean="0"/>
              <a:t>الأسلوب العملي في </a:t>
            </a:r>
            <a:r>
              <a:rPr lang="ar-SA" sz="4000" b="1" dirty="0" err="1" smtClean="0"/>
              <a:t>الحياة </a:t>
            </a:r>
            <a:r>
              <a:rPr lang="ar-SA" sz="4000" b="1" dirty="0" smtClean="0"/>
              <a:t>( اعطني ما </a:t>
            </a:r>
            <a:r>
              <a:rPr lang="ar-SA" sz="4000" b="1" dirty="0" err="1" smtClean="0"/>
              <a:t>أعمله )</a:t>
            </a:r>
            <a:endParaRPr lang="ar-SA" sz="4000" b="1" dirty="0" smtClean="0"/>
          </a:p>
          <a:p>
            <a:pPr>
              <a:buFont typeface="Wingdings" pitchFamily="2" charset="2"/>
              <a:buChar char="ü"/>
            </a:pPr>
            <a:r>
              <a:rPr lang="ar-SA" sz="4000" b="1" dirty="0" smtClean="0"/>
              <a:t>لا يحب </a:t>
            </a:r>
            <a:r>
              <a:rPr lang="ar-SA" sz="4000" b="1" dirty="0" err="1" smtClean="0"/>
              <a:t>الاجتماعات </a:t>
            </a:r>
            <a:r>
              <a:rPr lang="ar-SA" sz="4000" b="1" dirty="0" smtClean="0"/>
              <a:t>( اجتمعوا وقرروا وأنا أنفذ</a:t>
            </a:r>
            <a:r>
              <a:rPr lang="ar-SA" sz="4000" b="1" dirty="0" err="1" smtClean="0"/>
              <a:t>)</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مميزاته</a:t>
            </a:r>
          </a:p>
          <a:p>
            <a:pPr>
              <a:buFont typeface="Wingdings" pitchFamily="2" charset="2"/>
              <a:buChar char="ü"/>
            </a:pPr>
            <a:r>
              <a:rPr lang="ar-SA" sz="4000" b="1" dirty="0" smtClean="0"/>
              <a:t> يتميز بكثرة </a:t>
            </a:r>
            <a:r>
              <a:rPr lang="ar-SA" sz="4000" b="1" dirty="0" err="1" smtClean="0"/>
              <a:t>الأنواع </a:t>
            </a:r>
            <a:r>
              <a:rPr lang="ar-SA" sz="4000" b="1" dirty="0" smtClean="0"/>
              <a:t>( قاس </a:t>
            </a:r>
            <a:r>
              <a:rPr lang="ar-SA" sz="4000" b="1" dirty="0" err="1" smtClean="0"/>
              <a:t>ورقيق </a:t>
            </a:r>
            <a:r>
              <a:rPr lang="ar-SA" sz="4000" b="1" dirty="0" smtClean="0"/>
              <a:t>– محب </a:t>
            </a:r>
            <a:r>
              <a:rPr lang="ar-SA" sz="4000" b="1" dirty="0" err="1" smtClean="0"/>
              <a:t>ومبغض )</a:t>
            </a:r>
            <a:endParaRPr lang="ar-SA" sz="4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عيوبه</a:t>
            </a:r>
          </a:p>
          <a:p>
            <a:pPr>
              <a:buFont typeface="Wingdings" pitchFamily="2" charset="2"/>
              <a:buChar char="ü"/>
            </a:pPr>
            <a:r>
              <a:rPr lang="ar-SA" sz="4000" b="1" dirty="0" smtClean="0"/>
              <a:t> البطء في اتخاذ القرار</a:t>
            </a:r>
          </a:p>
          <a:p>
            <a:pPr>
              <a:buFont typeface="Wingdings" pitchFamily="2" charset="2"/>
              <a:buChar char="ü"/>
            </a:pPr>
            <a:r>
              <a:rPr lang="ar-SA" sz="4000" b="1" dirty="0" smtClean="0"/>
              <a:t>التسرع في اتخاذ القرار إذا تفاعل معه</a:t>
            </a:r>
          </a:p>
          <a:p>
            <a:pPr>
              <a:buFont typeface="Wingdings" pitchFamily="2" charset="2"/>
              <a:buChar char="ü"/>
            </a:pPr>
            <a:r>
              <a:rPr lang="ar-SA" sz="4000" b="1" dirty="0" smtClean="0"/>
              <a:t>قصر النظر والتحرك نحو الأهداف القريبة</a:t>
            </a:r>
          </a:p>
          <a:p>
            <a:pPr>
              <a:buFont typeface="Wingdings" pitchFamily="2" charset="2"/>
              <a:buChar char="ü"/>
            </a:pPr>
            <a:r>
              <a:rPr lang="ar-SA" sz="4000" b="1" dirty="0" smtClean="0"/>
              <a:t>يقع في نفس الخطأ أكثر من مره</a:t>
            </a:r>
          </a:p>
          <a:p>
            <a:pPr>
              <a:buFont typeface="Wingdings" pitchFamily="2" charset="2"/>
              <a:buChar char="ü"/>
            </a:pPr>
            <a:r>
              <a:rPr lang="ar-SA" sz="4000" b="1" dirty="0" smtClean="0"/>
              <a:t>غير منطقي لأنه يتحرك بناء على حسه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 ذو النظام الحسي</a:t>
            </a:r>
            <a:endParaRPr lang="ar-SA" dirty="0"/>
          </a:p>
        </p:txBody>
      </p:sp>
      <p:sp>
        <p:nvSpPr>
          <p:cNvPr id="3" name="عنصر نائب للمحتوى 2"/>
          <p:cNvSpPr>
            <a:spLocks noGrp="1"/>
          </p:cNvSpPr>
          <p:nvPr>
            <p:ph idx="1"/>
          </p:nvPr>
        </p:nvSpPr>
        <p:spPr/>
        <p:txBody>
          <a:bodyPr/>
          <a:lstStyle/>
          <a:p>
            <a:pPr algn="ctr">
              <a:buNone/>
            </a:pPr>
            <a:r>
              <a:rPr lang="ar-SA" sz="4000" b="1" u="sng" dirty="0" smtClean="0">
                <a:solidFill>
                  <a:srgbClr val="FFFF00"/>
                </a:solidFill>
              </a:rPr>
              <a:t>عيوبه</a:t>
            </a:r>
          </a:p>
          <a:p>
            <a:pPr>
              <a:buFont typeface="Wingdings" pitchFamily="2" charset="2"/>
              <a:buChar char="ü"/>
            </a:pPr>
            <a:r>
              <a:rPr lang="ar-SA" sz="4000" b="1" dirty="0" smtClean="0"/>
              <a:t> كثير السرحان والشرود</a:t>
            </a:r>
          </a:p>
          <a:p>
            <a:pPr>
              <a:buFont typeface="Wingdings" pitchFamily="2" charset="2"/>
              <a:buChar char="ü"/>
            </a:pPr>
            <a:r>
              <a:rPr lang="ar-SA" sz="4000" b="1" dirty="0" smtClean="0"/>
              <a:t>ينصب اهتمامه الرئيسي على العواطف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التعرف على النظام الحسي</a:t>
            </a:r>
            <a:endParaRPr lang="ar-SA" dirty="0"/>
          </a:p>
        </p:txBody>
      </p:sp>
      <p:sp>
        <p:nvSpPr>
          <p:cNvPr id="3" name="عنصر نائب للمحتوى 2"/>
          <p:cNvSpPr>
            <a:spLocks noGrp="1"/>
          </p:cNvSpPr>
          <p:nvPr>
            <p:ph idx="1"/>
          </p:nvPr>
        </p:nvSpPr>
        <p:spPr/>
        <p:txBody>
          <a:bodyPr/>
          <a:lstStyle/>
          <a:p>
            <a:pPr>
              <a:buFont typeface="Wingdings" pitchFamily="2" charset="2"/>
              <a:buChar char="q"/>
            </a:pPr>
            <a:r>
              <a:rPr lang="ar-SA" sz="4000" b="1" dirty="0" smtClean="0"/>
              <a:t>لحن الخطاب</a:t>
            </a:r>
          </a:p>
          <a:p>
            <a:pPr>
              <a:buNone/>
            </a:pPr>
            <a:r>
              <a:rPr lang="ar-SA" sz="4000" b="1" dirty="0" smtClean="0"/>
              <a:t>تغلب عليه الكلمات </a:t>
            </a:r>
            <a:r>
              <a:rPr lang="ar-SA" sz="4000" b="1" dirty="0" err="1" smtClean="0"/>
              <a:t>شعور </a:t>
            </a:r>
            <a:r>
              <a:rPr lang="ar-SA" sz="4000" b="1" dirty="0" smtClean="0"/>
              <a:t>، </a:t>
            </a:r>
            <a:r>
              <a:rPr lang="ar-SA" sz="4000" b="1" dirty="0" err="1" smtClean="0"/>
              <a:t>إحساس </a:t>
            </a:r>
            <a:r>
              <a:rPr lang="ar-SA" sz="4000" b="1" dirty="0" smtClean="0"/>
              <a:t>، </a:t>
            </a:r>
            <a:r>
              <a:rPr lang="ar-SA" sz="4000" b="1" dirty="0" err="1" smtClean="0"/>
              <a:t>لمسه </a:t>
            </a:r>
            <a:r>
              <a:rPr lang="ar-SA" sz="4000" b="1" dirty="0" smtClean="0"/>
              <a:t>، </a:t>
            </a:r>
            <a:r>
              <a:rPr lang="ar-SA" sz="4000" b="1" dirty="0" err="1" smtClean="0"/>
              <a:t>إمساك </a:t>
            </a:r>
            <a:r>
              <a:rPr lang="ar-SA" sz="4000" b="1" dirty="0" smtClean="0"/>
              <a:t>، </a:t>
            </a:r>
            <a:r>
              <a:rPr lang="ar-SA" sz="4000" b="1" dirty="0" err="1" smtClean="0"/>
              <a:t>ناعم </a:t>
            </a:r>
            <a:r>
              <a:rPr lang="ar-SA" sz="4000" b="1" dirty="0" smtClean="0"/>
              <a:t>، </a:t>
            </a:r>
            <a:r>
              <a:rPr lang="ar-SA" sz="4000" b="1" dirty="0" err="1" smtClean="0"/>
              <a:t>معاناه</a:t>
            </a:r>
            <a:r>
              <a:rPr lang="ar-SA" sz="4000" b="1" dirty="0" smtClean="0"/>
              <a:t> ، </a:t>
            </a:r>
            <a:r>
              <a:rPr lang="ar-SA" sz="4000" b="1" dirty="0" err="1" smtClean="0"/>
              <a:t>صدمه </a:t>
            </a:r>
            <a:r>
              <a:rPr lang="ar-SA" sz="4000" b="1" dirty="0" smtClean="0"/>
              <a:t>، </a:t>
            </a:r>
            <a:r>
              <a:rPr lang="ar-SA" sz="4000" b="1" dirty="0" err="1" smtClean="0"/>
              <a:t>ساخن ،كرامه </a:t>
            </a:r>
            <a:r>
              <a:rPr lang="ar-SA" sz="4000" b="1" dirty="0" smtClean="0"/>
              <a:t>، </a:t>
            </a:r>
            <a:r>
              <a:rPr lang="ar-SA" sz="4000" b="1" dirty="0" err="1" smtClean="0"/>
              <a:t>يسيطر </a:t>
            </a:r>
            <a:r>
              <a:rPr lang="ar-SA" sz="4000" b="1" dirty="0" smtClean="0"/>
              <a:t>، يغلي من </a:t>
            </a:r>
            <a:r>
              <a:rPr lang="ar-SA" sz="4000" b="1" dirty="0" err="1" smtClean="0"/>
              <a:t>الغضب </a:t>
            </a:r>
            <a:r>
              <a:rPr lang="ar-SA" sz="4000" b="1" dirty="0" smtClean="0"/>
              <a:t>، يضبط </a:t>
            </a:r>
            <a:r>
              <a:rPr lang="ar-SA" sz="4000" b="1" dirty="0" err="1" smtClean="0"/>
              <a:t>أعصابه </a:t>
            </a:r>
            <a:r>
              <a:rPr lang="ar-SA" sz="4000" b="1" dirty="0" smtClean="0"/>
              <a:t>، يخفق </a:t>
            </a:r>
            <a:r>
              <a:rPr lang="ar-SA" sz="4000" b="1" dirty="0" err="1" smtClean="0"/>
              <a:t>قلبه ،</a:t>
            </a:r>
            <a:r>
              <a:rPr lang="ar-SA" sz="4000" b="1" dirty="0" smtClean="0"/>
              <a:t> </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التعرف على النظام الحسي</a:t>
            </a:r>
            <a:endParaRPr lang="ar-SA" dirty="0"/>
          </a:p>
        </p:txBody>
      </p:sp>
      <p:sp>
        <p:nvSpPr>
          <p:cNvPr id="3" name="عنصر نائب للمحتوى 2"/>
          <p:cNvSpPr>
            <a:spLocks noGrp="1"/>
          </p:cNvSpPr>
          <p:nvPr>
            <p:ph idx="1"/>
          </p:nvPr>
        </p:nvSpPr>
        <p:spPr/>
        <p:txBody>
          <a:bodyPr/>
          <a:lstStyle/>
          <a:p>
            <a:pPr>
              <a:buFont typeface="Wingdings" pitchFamily="2" charset="2"/>
              <a:buChar char="q"/>
            </a:pPr>
            <a:r>
              <a:rPr lang="ar-SA" sz="4000" b="1" dirty="0" smtClean="0"/>
              <a:t> التأكيدات اللغوية</a:t>
            </a:r>
          </a:p>
          <a:p>
            <a:pPr>
              <a:buFont typeface="Wingdings" pitchFamily="2" charset="2"/>
              <a:buChar char="ü"/>
            </a:pPr>
            <a:r>
              <a:rPr lang="ar-SA" sz="4000" b="1" dirty="0" smtClean="0"/>
              <a:t>أنا عندي إحساس بأنك</a:t>
            </a:r>
          </a:p>
          <a:p>
            <a:pPr>
              <a:buFont typeface="Wingdings" pitchFamily="2" charset="2"/>
              <a:buChar char="ü"/>
            </a:pPr>
            <a:r>
              <a:rPr lang="ar-SA" sz="4000" b="1" dirty="0" smtClean="0"/>
              <a:t>انا لا أشعر بالارتياح</a:t>
            </a:r>
          </a:p>
          <a:p>
            <a:pPr>
              <a:buFont typeface="Wingdings" pitchFamily="2" charset="2"/>
              <a:buChar char="ü"/>
            </a:pPr>
            <a:r>
              <a:rPr lang="ar-SA" sz="4000" b="1" dirty="0" smtClean="0"/>
              <a:t>انا مصدوم</a:t>
            </a:r>
          </a:p>
          <a:p>
            <a:pPr>
              <a:buFont typeface="Wingdings" pitchFamily="2" charset="2"/>
              <a:buChar char="ü"/>
            </a:pPr>
            <a:r>
              <a:rPr lang="ar-SA" sz="4000" b="1" dirty="0" smtClean="0"/>
              <a:t>مشاعري في الحضيض</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التعرف على النظام الحسي</a:t>
            </a:r>
            <a:endParaRPr lang="ar-SA" dirty="0"/>
          </a:p>
        </p:txBody>
      </p:sp>
      <p:sp>
        <p:nvSpPr>
          <p:cNvPr id="3" name="عنصر نائب للمحتوى 2"/>
          <p:cNvSpPr>
            <a:spLocks noGrp="1"/>
          </p:cNvSpPr>
          <p:nvPr>
            <p:ph idx="1"/>
          </p:nvPr>
        </p:nvSpPr>
        <p:spPr/>
        <p:txBody>
          <a:bodyPr/>
          <a:lstStyle/>
          <a:p>
            <a:pPr>
              <a:buFont typeface="Wingdings" pitchFamily="2" charset="2"/>
              <a:buChar char="q"/>
            </a:pPr>
            <a:r>
              <a:rPr lang="ar-SA" sz="4000" b="1" dirty="0" smtClean="0"/>
              <a:t> تلميحات وضع الجسد</a:t>
            </a:r>
          </a:p>
          <a:p>
            <a:pPr>
              <a:buFont typeface="Wingdings" pitchFamily="2" charset="2"/>
              <a:buChar char="ü"/>
            </a:pPr>
            <a:r>
              <a:rPr lang="ar-SA" sz="4000" b="1" dirty="0" smtClean="0"/>
              <a:t>يقف مائل أكثر </a:t>
            </a:r>
            <a:r>
              <a:rPr lang="ar-SA" sz="4000" b="1" dirty="0" err="1" smtClean="0"/>
              <a:t>للأمام</a:t>
            </a:r>
            <a:r>
              <a:rPr lang="ar-SA" sz="4000" b="1" dirty="0" smtClean="0"/>
              <a:t> والرأس والأكتاف إلى </a:t>
            </a:r>
            <a:r>
              <a:rPr lang="ar-SA" sz="4000" b="1" dirty="0" err="1" smtClean="0"/>
              <a:t>الأسفل .</a:t>
            </a:r>
            <a:endParaRPr lang="ar-SA" sz="4000" b="1" dirty="0" smtClean="0"/>
          </a:p>
          <a:p>
            <a:pPr>
              <a:buFont typeface="Wingdings" pitchFamily="2" charset="2"/>
              <a:buChar char="ü"/>
            </a:pPr>
            <a:r>
              <a:rPr lang="ar-SA" sz="4000" b="1" dirty="0" smtClean="0"/>
              <a:t>النظر إلى الأسفل</a:t>
            </a:r>
            <a:endParaRPr lang="ar-SA"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solidFill>
                  <a:srgbClr val="FFFF00"/>
                </a:solidFill>
              </a:rPr>
              <a:t>قاعدة</a:t>
            </a:r>
            <a:endParaRPr lang="ar-SA" b="1" u="sng" dirty="0">
              <a:solidFill>
                <a:srgbClr val="FFFF00"/>
              </a:solidFill>
            </a:endParaRPr>
          </a:p>
        </p:txBody>
      </p:sp>
      <p:sp>
        <p:nvSpPr>
          <p:cNvPr id="3" name="عنصر نائب للمحتوى 2"/>
          <p:cNvSpPr>
            <a:spLocks noGrp="1"/>
          </p:cNvSpPr>
          <p:nvPr>
            <p:ph idx="1"/>
          </p:nvPr>
        </p:nvSpPr>
        <p:spPr/>
        <p:txBody>
          <a:bodyPr/>
          <a:lstStyle/>
          <a:p>
            <a:pPr>
              <a:buNone/>
            </a:pPr>
            <a:endParaRPr lang="ar-SA" sz="3600" dirty="0" smtClean="0"/>
          </a:p>
          <a:p>
            <a:pPr>
              <a:buNone/>
            </a:pPr>
            <a:endParaRPr lang="ar-SA" sz="3600" dirty="0" smtClean="0"/>
          </a:p>
          <a:p>
            <a:pPr algn="ctr">
              <a:buNone/>
            </a:pPr>
            <a:r>
              <a:rPr lang="ar-SA" sz="4400" b="1" dirty="0" smtClean="0"/>
              <a:t>الناس أجناس </a:t>
            </a:r>
          </a:p>
          <a:p>
            <a:pPr algn="ctr">
              <a:buNone/>
            </a:pPr>
            <a:r>
              <a:rPr lang="ar-SA" sz="4400" b="1" dirty="0" smtClean="0"/>
              <a:t>لا </a:t>
            </a:r>
          </a:p>
          <a:p>
            <a:pPr algn="ctr">
              <a:buNone/>
            </a:pPr>
            <a:r>
              <a:rPr lang="ar-SA" sz="4400" b="1" dirty="0" smtClean="0"/>
              <a:t>أنجاس</a:t>
            </a:r>
            <a:endParaRPr lang="ar-SA" sz="44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الشخصية </a:t>
            </a:r>
            <a:endParaRPr lang="ar-SA" dirty="0"/>
          </a:p>
        </p:txBody>
      </p:sp>
      <p:sp>
        <p:nvSpPr>
          <p:cNvPr id="3" name="عنصر نائب للمحتوى 2"/>
          <p:cNvSpPr>
            <a:spLocks noGrp="1"/>
          </p:cNvSpPr>
          <p:nvPr>
            <p:ph idx="1"/>
          </p:nvPr>
        </p:nvSpPr>
        <p:spPr/>
        <p:txBody>
          <a:bodyPr/>
          <a:lstStyle/>
          <a:p>
            <a:pPr>
              <a:buNone/>
            </a:pPr>
            <a:r>
              <a:rPr lang="ar-SA" sz="3600" dirty="0" smtClean="0"/>
              <a:t>” مجموعة الخصال والطباع المتنوعة الموجودة في كيان الإنسان باستمرار والتي تميزه عن غيره وتنعكس على تفاعله مع البيئة من حوله بما فيها من أشخاص ومواقف سواء في فهمه وإدراكه أم في مشاعره أم في سلوكه وتصرفاته ومظهره الخارجي ويضاف إلى ذلك القيم والميول والرغبات والمواهب والقدرات والأفكار والتصورات الشخصية</a:t>
            </a:r>
            <a:endParaRPr lang="ar-SA"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الشخصية </a:t>
            </a:r>
            <a:endParaRPr lang="ar-SA" dirty="0"/>
          </a:p>
        </p:txBody>
      </p:sp>
      <p:sp>
        <p:nvSpPr>
          <p:cNvPr id="3" name="عنصر نائب للمحتوى 2"/>
          <p:cNvSpPr>
            <a:spLocks noGrp="1"/>
          </p:cNvSpPr>
          <p:nvPr>
            <p:ph idx="4294967295"/>
          </p:nvPr>
        </p:nvSpPr>
        <p:spPr>
          <a:xfrm>
            <a:off x="1371600" y="2044700"/>
            <a:ext cx="7772400" cy="4114800"/>
          </a:xfrm>
        </p:spPr>
        <p:txBody>
          <a:bodyPr/>
          <a:lstStyle/>
          <a:p>
            <a:pPr>
              <a:buNone/>
            </a:pPr>
            <a:r>
              <a:rPr lang="ar-SA" sz="3600" dirty="0" smtClean="0"/>
              <a:t>” </a:t>
            </a:r>
            <a:r>
              <a:rPr lang="ar-SA" sz="3600" b="1" dirty="0" smtClean="0"/>
              <a:t>مجموعة الخصال والطباع المتنوعة الموجودة في كيان الإنسان </a:t>
            </a:r>
            <a:r>
              <a:rPr lang="ar-SA" sz="3600" b="1" dirty="0" err="1" smtClean="0"/>
              <a:t>باستمرار .</a:t>
            </a:r>
            <a:r>
              <a:rPr lang="ar-SA" sz="3600" b="1" dirty="0" smtClean="0"/>
              <a:t> </a:t>
            </a:r>
          </a:p>
          <a:p>
            <a:pPr>
              <a:buNone/>
            </a:pPr>
            <a:endParaRPr lang="ar-SA" sz="3600" dirty="0"/>
          </a:p>
        </p:txBody>
      </p:sp>
      <p:pic>
        <p:nvPicPr>
          <p:cNvPr id="4" name="صورة 3" descr="images.jpg"/>
          <p:cNvPicPr>
            <a:picLocks noChangeAspect="1"/>
          </p:cNvPicPr>
          <p:nvPr/>
        </p:nvPicPr>
        <p:blipFill>
          <a:blip r:embed="rId2" cstate="print"/>
          <a:stretch>
            <a:fillRect/>
          </a:stretch>
        </p:blipFill>
        <p:spPr>
          <a:xfrm>
            <a:off x="899592" y="3933056"/>
            <a:ext cx="2505075" cy="2924944"/>
          </a:xfrm>
          <a:prstGeom prst="rect">
            <a:avLst/>
          </a:prstGeom>
        </p:spPr>
      </p:pic>
      <p:sp>
        <p:nvSpPr>
          <p:cNvPr id="5" name="سهم إلى اليمين 4"/>
          <p:cNvSpPr/>
          <p:nvPr/>
        </p:nvSpPr>
        <p:spPr bwMode="auto">
          <a:xfrm>
            <a:off x="3635896" y="3933056"/>
            <a:ext cx="936104" cy="36004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smtClean="0">
              <a:ln>
                <a:noFill/>
              </a:ln>
              <a:solidFill>
                <a:schemeClr val="tx1"/>
              </a:solidFill>
              <a:effectLst/>
              <a:latin typeface="Times New Roman" pitchFamily="18" charset="0"/>
            </a:endParaRPr>
          </a:p>
        </p:txBody>
      </p:sp>
      <p:sp>
        <p:nvSpPr>
          <p:cNvPr id="6" name="مستطيل 5"/>
          <p:cNvSpPr/>
          <p:nvPr/>
        </p:nvSpPr>
        <p:spPr>
          <a:xfrm>
            <a:off x="4499993" y="3429000"/>
            <a:ext cx="1872207" cy="923330"/>
          </a:xfrm>
          <a:prstGeom prst="rect">
            <a:avLst/>
          </a:prstGeom>
          <a:noFill/>
        </p:spPr>
        <p:txBody>
          <a:bodyPr wrap="square" lIns="91440" tIns="45720" rIns="91440" bIns="45720">
            <a:spAutoFit/>
          </a:bodyPr>
          <a:lstStyle/>
          <a:p>
            <a:pPr algn="ctr"/>
            <a:r>
              <a:rPr lang="ar-SA"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الطبع</a:t>
            </a:r>
            <a:endParaRPr lang="ar-SA"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28" name="Picture 4" descr="http://ts4.mm.bing.net/th?id=I.4601607288324603&amp;pid=15.1&amp;W=160&amp;H=117"/>
          <p:cNvPicPr>
            <a:picLocks noChangeAspect="1" noChangeArrowheads="1"/>
          </p:cNvPicPr>
          <p:nvPr/>
        </p:nvPicPr>
        <p:blipFill>
          <a:blip r:embed="rId3" cstate="print"/>
          <a:srcRect/>
          <a:stretch>
            <a:fillRect/>
          </a:stretch>
        </p:blipFill>
        <p:spPr bwMode="auto">
          <a:xfrm>
            <a:off x="7020272" y="4149080"/>
            <a:ext cx="2123728" cy="2708920"/>
          </a:xfrm>
          <a:prstGeom prst="rect">
            <a:avLst/>
          </a:prstGeom>
          <a:noFill/>
        </p:spPr>
      </p:pic>
      <p:sp>
        <p:nvSpPr>
          <p:cNvPr id="9" name="سهم إلى اليسار 8"/>
          <p:cNvSpPr/>
          <p:nvPr/>
        </p:nvSpPr>
        <p:spPr bwMode="auto">
          <a:xfrm>
            <a:off x="6084168" y="5157192"/>
            <a:ext cx="792088" cy="432048"/>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smtClean="0">
              <a:ln>
                <a:noFill/>
              </a:ln>
              <a:solidFill>
                <a:schemeClr val="tx1"/>
              </a:solidFill>
              <a:effectLst/>
              <a:latin typeface="Times New Roman" pitchFamily="18" charset="0"/>
            </a:endParaRPr>
          </a:p>
        </p:txBody>
      </p:sp>
      <p:sp>
        <p:nvSpPr>
          <p:cNvPr id="10" name="مستطيل 9"/>
          <p:cNvSpPr/>
          <p:nvPr/>
        </p:nvSpPr>
        <p:spPr>
          <a:xfrm>
            <a:off x="3995936" y="4941167"/>
            <a:ext cx="1944216" cy="923330"/>
          </a:xfrm>
          <a:prstGeom prst="rect">
            <a:avLst/>
          </a:prstGeom>
          <a:noFill/>
        </p:spPr>
        <p:txBody>
          <a:bodyPr wrap="square" lIns="91440" tIns="45720" rIns="91440" bIns="45720">
            <a:spAutoFit/>
          </a:bodyPr>
          <a:lstStyle/>
          <a:p>
            <a:pPr algn="ctr"/>
            <a:r>
              <a:rPr lang="ar-SA"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الخصال</a:t>
            </a:r>
            <a:endParaRPr lang="ar-SA"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box(in)">
                                      <p:cBhvr>
                                        <p:cTn id="24" dur="500"/>
                                        <p:tgtEl>
                                          <p:spTgt spid="102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33794" name="Picture 2" descr="http://ts4.mm.bing.net/th?id=I.4717103239135611&amp;pid=15.1&amp;W=160&amp;H=119"/>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الشخصية </a:t>
            </a:r>
            <a:endParaRPr lang="ar-SA" dirty="0"/>
          </a:p>
        </p:txBody>
      </p:sp>
      <p:sp>
        <p:nvSpPr>
          <p:cNvPr id="3" name="عنصر نائب للمحتوى 2"/>
          <p:cNvSpPr>
            <a:spLocks noGrp="1"/>
          </p:cNvSpPr>
          <p:nvPr>
            <p:ph idx="1"/>
          </p:nvPr>
        </p:nvSpPr>
        <p:spPr/>
        <p:txBody>
          <a:bodyPr/>
          <a:lstStyle/>
          <a:p>
            <a:pPr>
              <a:buNone/>
            </a:pPr>
            <a:r>
              <a:rPr lang="ar-SA" sz="3600" b="1" dirty="0" smtClean="0"/>
              <a:t>والتي تميزه عن غيره وتنعكس على تفاعله مع البيئة من حوله بما فيها من أشخاص ومواقف سواء في فهمه وإدراكه أم في مشاعره أم في سلوكه وتصرفاته ومظهره الخارجي</a:t>
            </a:r>
            <a:endParaRPr lang="ar-SA" sz="3600" b="1" dirty="0"/>
          </a:p>
        </p:txBody>
      </p:sp>
      <p:pic>
        <p:nvPicPr>
          <p:cNvPr id="2050" name="Picture 2" descr="http://ts4.mm.bing.net/th?id=I.4620608206143547&amp;pid=15.1&amp;W=134&amp;H=160"/>
          <p:cNvPicPr>
            <a:picLocks noChangeAspect="1" noChangeArrowheads="1"/>
          </p:cNvPicPr>
          <p:nvPr/>
        </p:nvPicPr>
        <p:blipFill>
          <a:blip r:embed="rId2" cstate="print"/>
          <a:srcRect/>
          <a:stretch>
            <a:fillRect/>
          </a:stretch>
        </p:blipFill>
        <p:spPr bwMode="auto">
          <a:xfrm>
            <a:off x="0" y="3933056"/>
            <a:ext cx="2051720" cy="292494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buNone/>
            </a:pPr>
            <a:r>
              <a:rPr lang="ar-SA" sz="3600" b="1" dirty="0" smtClean="0"/>
              <a:t>القيم والميول والرغبات والمواهب والقدرات والأفكار والتصورات الشخصية</a:t>
            </a:r>
            <a:endParaRPr lang="ar-SA" sz="3600" b="1" dirty="0"/>
          </a:p>
        </p:txBody>
      </p:sp>
      <p:pic>
        <p:nvPicPr>
          <p:cNvPr id="17410" name="Picture 2" descr="http://i.ytimg.com/vi/T48BVY1SrAk/0.jpg"/>
          <p:cNvPicPr>
            <a:picLocks noChangeAspect="1" noChangeArrowheads="1"/>
          </p:cNvPicPr>
          <p:nvPr/>
        </p:nvPicPr>
        <p:blipFill>
          <a:blip r:embed="rId2" cstate="print"/>
          <a:srcRect/>
          <a:stretch>
            <a:fillRect/>
          </a:stretch>
        </p:blipFill>
        <p:spPr bwMode="auto">
          <a:xfrm>
            <a:off x="0" y="3573016"/>
            <a:ext cx="2627784" cy="328498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السمة</a:t>
            </a:r>
            <a:endParaRPr lang="ar-SA" dirty="0"/>
          </a:p>
        </p:txBody>
      </p:sp>
      <p:sp>
        <p:nvSpPr>
          <p:cNvPr id="3" name="عنصر نائب للمحتوى 2"/>
          <p:cNvSpPr>
            <a:spLocks noGrp="1"/>
          </p:cNvSpPr>
          <p:nvPr>
            <p:ph idx="1"/>
          </p:nvPr>
        </p:nvSpPr>
        <p:spPr/>
        <p:txBody>
          <a:bodyPr/>
          <a:lstStyle/>
          <a:p>
            <a:pPr>
              <a:buNone/>
            </a:pPr>
            <a:r>
              <a:rPr lang="ar-SA" sz="3600" dirty="0" smtClean="0"/>
              <a:t>ميل ثابت نسبيا إلى نوع معين من السلوك يبدو أثره عليه في عدد من </a:t>
            </a:r>
            <a:r>
              <a:rPr lang="ar-SA" sz="3600" dirty="0" err="1" smtClean="0"/>
              <a:t>المواقف .</a:t>
            </a:r>
            <a:endParaRPr lang="ar-SA"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t>لماذا نتعلم سمات الشخصية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المعرفة بعلم سمات الشخصية تجعل التنبؤات بسلوك الآخرين أكثر دقة ممن لا يعرف هذا العلم</a:t>
            </a:r>
          </a:p>
          <a:p>
            <a:pPr>
              <a:buFont typeface="Wingdings" pitchFamily="2" charset="2"/>
              <a:buChar char="ü"/>
            </a:pPr>
            <a:r>
              <a:rPr lang="ar-SA" sz="3600" b="1" dirty="0" smtClean="0"/>
              <a:t>التعرف على طاقات وقدرات كل فرد وتوظيفها التوظيف المناسب سواء في العمل أو الدراسة</a:t>
            </a:r>
          </a:p>
          <a:p>
            <a:pPr>
              <a:buFont typeface="Wingdings" pitchFamily="2" charset="2"/>
              <a:buChar char="ü"/>
            </a:pPr>
            <a:r>
              <a:rPr lang="ar-SA" sz="3600" b="1" dirty="0" smtClean="0"/>
              <a:t>يخفف على الإنسان </a:t>
            </a:r>
            <a:r>
              <a:rPr lang="ar-SA" sz="3600" b="1" dirty="0" err="1" smtClean="0"/>
              <a:t>خيبات</a:t>
            </a:r>
            <a:r>
              <a:rPr lang="ar-SA" sz="3600" b="1" dirty="0" smtClean="0"/>
              <a:t> الأمل في </a:t>
            </a:r>
            <a:r>
              <a:rPr lang="ar-SA" sz="3600" b="1" dirty="0" err="1" smtClean="0"/>
              <a:t>الآخرين </a:t>
            </a:r>
            <a:r>
              <a:rPr lang="ar-SA" dirty="0" err="1" smtClean="0"/>
              <a:t>.</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t>لماذا نتعلم سمات الشخصية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يعرف الفرد نقاط القوة لديه وقدراته ليستغلها أفضل استغلال ويعرف عيوب نفسه ويسعى لمعالجتها وتزكيتها على بصيرة</a:t>
            </a:r>
          </a:p>
          <a:p>
            <a:pPr>
              <a:buFont typeface="Wingdings" pitchFamily="2" charset="2"/>
              <a:buChar char="ü"/>
            </a:pPr>
            <a:r>
              <a:rPr lang="ar-SA" sz="3600" b="1" dirty="0" smtClean="0"/>
              <a:t>يسهل عليك التواصل مع الآخرين من خلال معرفة الشخصيات الأخرى سوف ترى العالم كما يرونه</a:t>
            </a:r>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سمات الشخصيات البشرية السوية</a:t>
            </a:r>
            <a:endParaRPr lang="ar-SA" dirty="0"/>
          </a:p>
        </p:txBody>
      </p:sp>
      <p:sp>
        <p:nvSpPr>
          <p:cNvPr id="3" name="عنصر نائب للمحتوى 2"/>
          <p:cNvSpPr>
            <a:spLocks noGrp="1"/>
          </p:cNvSpPr>
          <p:nvPr>
            <p:ph idx="1"/>
          </p:nvPr>
        </p:nvSpPr>
        <p:spPr/>
        <p:txBody>
          <a:bodyPr/>
          <a:lstStyle/>
          <a:p>
            <a:pPr>
              <a:buNone/>
            </a:pPr>
            <a:endParaRPr lang="ar-SA" sz="3600" dirty="0"/>
          </a:p>
        </p:txBody>
      </p:sp>
      <p:sp>
        <p:nvSpPr>
          <p:cNvPr id="4" name="مستطيل مستدير الزوايا 3"/>
          <p:cNvSpPr/>
          <p:nvPr/>
        </p:nvSpPr>
        <p:spPr bwMode="auto">
          <a:xfrm>
            <a:off x="5004048" y="2060848"/>
            <a:ext cx="3744416" cy="1944216"/>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ar-SA" sz="2400" b="0" i="0" u="none" strike="noStrike" cap="none" normalizeH="0" baseline="0" dirty="0" smtClean="0">
              <a:ln>
                <a:noFill/>
              </a:ln>
              <a:solidFill>
                <a:schemeClr val="tx1"/>
              </a:solidFill>
              <a:effectLst/>
              <a:latin typeface="Times New Roman" pitchFamily="18"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C00000"/>
                </a:solidFill>
                <a:effectLst/>
                <a:latin typeface="Times New Roman" pitchFamily="18" charset="0"/>
              </a:rPr>
              <a:t>الفنانون</a:t>
            </a:r>
            <a:endParaRPr kumimoji="0" lang="en-US" sz="4000" b="1" i="0" u="none" strike="noStrike" cap="none" normalizeH="0" baseline="0" dirty="0" smtClean="0">
              <a:ln>
                <a:noFill/>
              </a:ln>
              <a:solidFill>
                <a:srgbClr val="C00000"/>
              </a:solidFill>
              <a:effectLst/>
              <a:latin typeface="Times New Roman" pitchFamily="18" charset="0"/>
            </a:endParaRPr>
          </a:p>
        </p:txBody>
      </p:sp>
      <p:sp>
        <p:nvSpPr>
          <p:cNvPr id="5" name="مستطيل مستدير الزوايا 4"/>
          <p:cNvSpPr/>
          <p:nvPr/>
        </p:nvSpPr>
        <p:spPr bwMode="auto">
          <a:xfrm>
            <a:off x="5076056" y="4077072"/>
            <a:ext cx="3744416" cy="1944216"/>
          </a:xfrm>
          <a:prstGeom prst="roundRect">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err="1" smtClean="0">
                <a:solidFill>
                  <a:srgbClr val="C00000"/>
                </a:solidFill>
              </a:rPr>
              <a:t>الكماليون</a:t>
            </a:r>
            <a:endParaRPr kumimoji="0" lang="ar-SA" sz="4000" b="1" i="0" u="none" strike="noStrike" cap="none" normalizeH="0" baseline="0" dirty="0" smtClean="0">
              <a:ln>
                <a:noFill/>
              </a:ln>
              <a:solidFill>
                <a:srgbClr val="C00000"/>
              </a:solidFill>
              <a:effectLst/>
              <a:latin typeface="Times New Roman" pitchFamily="18" charset="0"/>
            </a:endParaRPr>
          </a:p>
        </p:txBody>
      </p:sp>
      <p:sp>
        <p:nvSpPr>
          <p:cNvPr id="6" name="مستطيل مستدير الزوايا 5"/>
          <p:cNvSpPr/>
          <p:nvPr/>
        </p:nvSpPr>
        <p:spPr bwMode="auto">
          <a:xfrm>
            <a:off x="1331640" y="4149080"/>
            <a:ext cx="3744416" cy="1944216"/>
          </a:xfrm>
          <a:prstGeom prst="round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SA" sz="4000" b="1" i="0" u="none" strike="noStrike" cap="none" normalizeH="0" baseline="0" dirty="0" smtClean="0">
              <a:ln>
                <a:noFill/>
              </a:ln>
              <a:solidFill>
                <a:schemeClr val="tx1"/>
              </a:solidFill>
              <a:effectLst/>
              <a:latin typeface="Times New Roman" pitchFamily="18" charset="0"/>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err="1" smtClean="0">
                <a:solidFill>
                  <a:srgbClr val="C00000"/>
                </a:solidFill>
              </a:rPr>
              <a:t>العقليون</a:t>
            </a:r>
            <a:endParaRPr kumimoji="0" lang="ar-SA" sz="4000" b="1" i="0" u="none" strike="noStrike" cap="none" normalizeH="0" baseline="0" dirty="0" smtClean="0">
              <a:ln>
                <a:noFill/>
              </a:ln>
              <a:solidFill>
                <a:srgbClr val="C00000"/>
              </a:solidFill>
              <a:effectLst/>
              <a:latin typeface="Times New Roman" pitchFamily="18" charset="0"/>
            </a:endParaRPr>
          </a:p>
        </p:txBody>
      </p:sp>
      <p:sp>
        <p:nvSpPr>
          <p:cNvPr id="7" name="مستطيل مستدير الزوايا 6"/>
          <p:cNvSpPr/>
          <p:nvPr/>
        </p:nvSpPr>
        <p:spPr bwMode="auto">
          <a:xfrm>
            <a:off x="1259632" y="2060848"/>
            <a:ext cx="3744416" cy="2016224"/>
          </a:xfrm>
          <a:prstGeom prst="roundRect">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smtClean="0">
                <a:solidFill>
                  <a:srgbClr val="C00000"/>
                </a:solidFill>
              </a:rPr>
              <a:t>المحافظون</a:t>
            </a:r>
          </a:p>
          <a:p>
            <a:pPr marL="0" marR="0" indent="0" algn="ctr" defTabSz="914400" rtl="0" eaLnBrk="0" fontAlgn="base" latinLnBrk="0" hangingPunct="0">
              <a:lnSpc>
                <a:spcPct val="100000"/>
              </a:lnSpc>
              <a:spcBef>
                <a:spcPct val="0"/>
              </a:spcBef>
              <a:spcAft>
                <a:spcPct val="0"/>
              </a:spcAft>
              <a:buClrTx/>
              <a:buSzTx/>
              <a:buFontTx/>
              <a:buNone/>
              <a:tabLst/>
            </a:pPr>
            <a:endParaRPr kumimoji="0" lang="ar-SA" sz="4000" b="1" i="0" u="none" strike="noStrike" cap="none" normalizeH="0" baseline="0" dirty="0" smtClean="0">
              <a:ln>
                <a:noFill/>
              </a:ln>
              <a:solidFill>
                <a:srgbClr val="C00000"/>
              </a:solidFill>
              <a:effectLst/>
              <a:latin typeface="Times New Roman" pitchFamily="18" charset="0"/>
            </a:endParaRPr>
          </a:p>
        </p:txBody>
      </p:sp>
      <p:pic>
        <p:nvPicPr>
          <p:cNvPr id="15362" name="Picture 2" descr="http://ts1.mm.bing.net/th?id=I.4780466904369392&amp;pid=15.1&amp;W=135&amp;H=160"/>
          <p:cNvPicPr>
            <a:picLocks noChangeAspect="1" noChangeArrowheads="1"/>
          </p:cNvPicPr>
          <p:nvPr/>
        </p:nvPicPr>
        <p:blipFill>
          <a:blip r:embed="rId2" cstate="print"/>
          <a:srcRect/>
          <a:stretch>
            <a:fillRect/>
          </a:stretch>
        </p:blipFill>
        <p:spPr bwMode="auto">
          <a:xfrm>
            <a:off x="8583613" y="-876300"/>
            <a:ext cx="1543050"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لمحتوى 3"/>
          <p:cNvSpPr>
            <a:spLocks noGrp="1"/>
          </p:cNvSpPr>
          <p:nvPr>
            <p:ph idx="1"/>
          </p:nvPr>
        </p:nvSpPr>
        <p:spPr bwMode="auto">
          <a:xfrm>
            <a:off x="1979712" y="2044700"/>
            <a:ext cx="5832648" cy="31845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4000" b="1" i="0" u="none" strike="noStrike" cap="none" normalizeH="0" baseline="0" dirty="0" smtClean="0">
              <a:ln>
                <a:noFill/>
              </a:ln>
              <a:solidFill>
                <a:srgbClr val="C00000"/>
              </a:solidFill>
              <a:effectLst/>
              <a:latin typeface="Times New Roman" pitchFamily="18"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ar-SA" sz="4000" b="1" dirty="0" smtClean="0">
                <a:solidFill>
                  <a:srgbClr val="C00000"/>
                </a:solidFill>
                <a:effectLst/>
                <a:latin typeface="Times New Roman" pitchFamily="18" charset="0"/>
              </a:rPr>
              <a:t>الفنان</a:t>
            </a:r>
          </a:p>
          <a:p>
            <a:pPr marL="0" marR="0" indent="0" algn="ctr" defTabSz="914400" rtl="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C00000"/>
                </a:solidFill>
                <a:effectLst/>
                <a:latin typeface="Times New Roman" pitchFamily="18" charset="0"/>
              </a:rPr>
              <a:t>الباحث</a:t>
            </a:r>
            <a:r>
              <a:rPr kumimoji="0" lang="ar-SA" sz="4000" b="1" i="0" u="none" strike="noStrike" cap="none" normalizeH="0" dirty="0" smtClean="0">
                <a:ln>
                  <a:noFill/>
                </a:ln>
                <a:solidFill>
                  <a:srgbClr val="C00000"/>
                </a:solidFill>
                <a:effectLst/>
                <a:latin typeface="Times New Roman" pitchFamily="18" charset="0"/>
              </a:rPr>
              <a:t> عن </a:t>
            </a:r>
            <a:r>
              <a:rPr kumimoji="0" lang="ar-SA" sz="4000" b="1" i="0" u="none" strike="noStrike" cap="none" normalizeH="0" dirty="0" err="1" smtClean="0">
                <a:ln>
                  <a:noFill/>
                </a:ln>
                <a:solidFill>
                  <a:srgbClr val="C00000"/>
                </a:solidFill>
                <a:effectLst/>
                <a:latin typeface="Times New Roman" pitchFamily="18" charset="0"/>
              </a:rPr>
              <a:t>المتعة )</a:t>
            </a:r>
            <a:r>
              <a:rPr kumimoji="0" lang="en-US" sz="4000" b="1" i="0" u="none" strike="noStrike" cap="none" normalizeH="0" dirty="0" smtClean="0">
                <a:ln>
                  <a:noFill/>
                </a:ln>
                <a:solidFill>
                  <a:srgbClr val="C00000"/>
                </a:solidFill>
                <a:effectLst/>
                <a:latin typeface="Times New Roman" pitchFamily="18" charset="0"/>
              </a:rPr>
              <a:t>) </a:t>
            </a:r>
            <a:endParaRPr kumimoji="0" lang="en-US" sz="4000" b="1" i="0" u="none" strike="noStrike" cap="none" normalizeH="0" baseline="0" dirty="0" smtClean="0">
              <a:ln>
                <a:noFill/>
              </a:ln>
              <a:solidFill>
                <a:srgbClr val="C00000"/>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الفنانون</a:t>
            </a:r>
            <a:endParaRPr lang="ar-SA" b="1" dirty="0"/>
          </a:p>
        </p:txBody>
      </p:sp>
      <p:sp>
        <p:nvSpPr>
          <p:cNvPr id="3" name="عنصر نائب للمحتوى 2"/>
          <p:cNvSpPr>
            <a:spLocks noGrp="1"/>
          </p:cNvSpPr>
          <p:nvPr>
            <p:ph idx="1"/>
          </p:nvPr>
        </p:nvSpPr>
        <p:spPr/>
        <p:txBody>
          <a:bodyPr/>
          <a:lstStyle/>
          <a:p>
            <a:pPr>
              <a:buNone/>
            </a:pPr>
            <a:r>
              <a:rPr lang="ar-SA" sz="3600" b="1" dirty="0" smtClean="0"/>
              <a:t>شديد الملاحظة للواقع المحيط </a:t>
            </a:r>
            <a:r>
              <a:rPr lang="ar-SA" sz="3600" b="1" dirty="0" err="1" smtClean="0"/>
              <a:t>به</a:t>
            </a:r>
            <a:endParaRPr lang="ar-SA" sz="3600" b="1" dirty="0" smtClean="0"/>
          </a:p>
          <a:p>
            <a:pPr>
              <a:buNone/>
            </a:pPr>
            <a:r>
              <a:rPr lang="ar-SA" sz="3600" b="1" dirty="0" smtClean="0"/>
              <a:t>دائم الترقب لأي فرصة يمكنه من خلالها أن يجلب لنفسه المتعة والإثارة</a:t>
            </a:r>
          </a:p>
          <a:p>
            <a:pPr>
              <a:buNone/>
            </a:pPr>
            <a:r>
              <a:rPr lang="ar-SA" sz="3600" b="1" dirty="0" smtClean="0"/>
              <a:t>شديد الإدراك للواقع ولا يحاربه في الغالب بل هو مرن ومتقبل يعرف كيف يتعايش مع الظرف الراهن </a:t>
            </a:r>
            <a:r>
              <a:rPr lang="ar-SA" sz="3600" b="1" dirty="0" err="1" smtClean="0"/>
              <a:t>بواقعية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الفنانون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ليس لديه في الواقع أحكاما مسبقة على الآخرين </a:t>
            </a:r>
          </a:p>
          <a:p>
            <a:pPr>
              <a:buFont typeface="Wingdings" pitchFamily="2" charset="2"/>
              <a:buChar char="Ø"/>
            </a:pPr>
            <a:r>
              <a:rPr lang="ar-SA" sz="3600" b="1" dirty="0" smtClean="0"/>
              <a:t>عندما تعترضه مشكلات يبحث عن حلول واقعية يمكن </a:t>
            </a:r>
            <a:r>
              <a:rPr lang="ar-SA" sz="3600" b="1" dirty="0" err="1" smtClean="0"/>
              <a:t>تطبيقها .</a:t>
            </a:r>
            <a:endParaRPr lang="ar-SA" sz="3600" b="1" dirty="0" smtClean="0"/>
          </a:p>
          <a:p>
            <a:pPr>
              <a:buFont typeface="Wingdings" pitchFamily="2" charset="2"/>
              <a:buChar char="Ø"/>
            </a:pPr>
            <a:r>
              <a:rPr lang="ar-SA" sz="3600" b="1" dirty="0" smtClean="0"/>
              <a:t>لا ينتظر حدوث معجزات ليحقق أهدافه </a:t>
            </a:r>
          </a:p>
          <a:p>
            <a:pPr>
              <a:buFont typeface="Wingdings" pitchFamily="2" charset="2"/>
              <a:buChar char="Ø"/>
            </a:pPr>
            <a:r>
              <a:rPr lang="ar-SA" sz="3600" b="1" dirty="0" smtClean="0"/>
              <a:t>يهتم بالحقائق </a:t>
            </a:r>
            <a:r>
              <a:rPr lang="ar-SA" sz="3600" b="1" dirty="0" err="1" smtClean="0"/>
              <a:t>الملموسه</a:t>
            </a:r>
            <a:r>
              <a:rPr lang="ar-SA" sz="3600" b="1" dirty="0" smtClean="0"/>
              <a:t> ويخزنها في ذهنه لوقت الحاجة</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الفنانون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المهارة الشديدة في استخدام الأدوات والتعامل مع الالات </a:t>
            </a:r>
          </a:p>
          <a:p>
            <a:pPr>
              <a:buFont typeface="Wingdings" pitchFamily="2" charset="2"/>
              <a:buChar char="Ø"/>
            </a:pPr>
            <a:r>
              <a:rPr lang="ar-SA" sz="3600" b="1" dirty="0" smtClean="0"/>
              <a:t>أغلب الحرفيين والرياضيين والجراحين المتمكنين </a:t>
            </a:r>
            <a:r>
              <a:rPr lang="ar-SA" sz="3600" b="1" dirty="0" err="1" smtClean="0"/>
              <a:t>النحاتين </a:t>
            </a:r>
            <a:r>
              <a:rPr lang="ar-SA" sz="3600" b="1" dirty="0" smtClean="0"/>
              <a:t>– الرسامين العازفين من هذا الصنف</a:t>
            </a:r>
          </a:p>
          <a:p>
            <a:pPr>
              <a:buFont typeface="Wingdings" pitchFamily="2" charset="2"/>
              <a:buChar char="Ø"/>
            </a:pPr>
            <a:r>
              <a:rPr lang="ar-SA" sz="3600" b="1" dirty="0" smtClean="0"/>
              <a:t>لا يلقون بالا </a:t>
            </a:r>
            <a:r>
              <a:rPr lang="ar-SA" sz="3600" b="1" dirty="0" err="1" smtClean="0"/>
              <a:t>للإدخار</a:t>
            </a:r>
            <a:r>
              <a:rPr lang="ar-SA" sz="3600" b="1" dirty="0" smtClean="0"/>
              <a:t> ينفقون بسخاء</a:t>
            </a:r>
          </a:p>
          <a:p>
            <a:pPr>
              <a:buFont typeface="Wingdings" pitchFamily="2" charset="2"/>
              <a:buChar char="Ø"/>
            </a:pPr>
            <a:r>
              <a:rPr lang="ar-SA" sz="3600" b="1" dirty="0" smtClean="0"/>
              <a:t>لا يهتمون بالوقت </a:t>
            </a:r>
            <a:r>
              <a:rPr lang="ar-SA" sz="3600" b="1" dirty="0" err="1" smtClean="0"/>
              <a:t>ابدا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لمحتوى 3"/>
          <p:cNvSpPr>
            <a:spLocks noGrp="1"/>
          </p:cNvSpPr>
          <p:nvPr>
            <p:ph idx="1"/>
          </p:nvPr>
        </p:nvSpPr>
        <p:spPr bwMode="auto">
          <a:xfrm>
            <a:off x="1907704" y="2044700"/>
            <a:ext cx="6120680" cy="3544540"/>
          </a:xfrm>
          <a:prstGeom prst="roundRect">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smtClean="0">
                <a:solidFill>
                  <a:srgbClr val="C00000"/>
                </a:solidFill>
              </a:rPr>
              <a:t>المحافظ</a:t>
            </a: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smtClean="0">
                <a:solidFill>
                  <a:srgbClr val="C00000"/>
                </a:solidFill>
              </a:rPr>
              <a:t>الباحث عن الأمن </a:t>
            </a:r>
            <a:r>
              <a:rPr lang="ar-SA" sz="4000" b="1" dirty="0" err="1" smtClean="0">
                <a:solidFill>
                  <a:srgbClr val="C00000"/>
                </a:solidFill>
              </a:rPr>
              <a:t>والإستقرار</a:t>
            </a: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ar-SA" sz="4000" b="1" i="0" u="none" strike="noStrike" cap="none" normalizeH="0" baseline="0" dirty="0" smtClean="0">
              <a:ln>
                <a:noFill/>
              </a:ln>
              <a:solidFill>
                <a:srgbClr val="C00000"/>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المحافظون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ثابتون لا يميلون إلى التغيير إلا إذا اضطروا لذلك</a:t>
            </a:r>
          </a:p>
          <a:p>
            <a:pPr>
              <a:buFont typeface="Wingdings" pitchFamily="2" charset="2"/>
              <a:buChar char="Ø"/>
            </a:pPr>
            <a:r>
              <a:rPr lang="ar-SA" sz="3600" b="1" dirty="0" smtClean="0"/>
              <a:t>يميلون إلى مراعاة الأعراف والتقاليد </a:t>
            </a:r>
          </a:p>
          <a:p>
            <a:pPr>
              <a:buFont typeface="Wingdings" pitchFamily="2" charset="2"/>
              <a:buChar char="Ø"/>
            </a:pPr>
            <a:r>
              <a:rPr lang="ar-SA" sz="3600" b="1" dirty="0" smtClean="0"/>
              <a:t>يفضل الماضي وذكرياته وأيامه الخوالي </a:t>
            </a:r>
          </a:p>
          <a:p>
            <a:pPr>
              <a:buFont typeface="Wingdings" pitchFamily="2" charset="2"/>
              <a:buChar char="Ø"/>
            </a:pPr>
            <a:r>
              <a:rPr lang="ar-SA" sz="3600" b="1" dirty="0" smtClean="0"/>
              <a:t>لا يتركون أمور حياتهم للصدفة بل يميلون للتخطيط </a:t>
            </a:r>
          </a:p>
          <a:p>
            <a:pPr>
              <a:buFont typeface="Wingdings" pitchFamily="2" charset="2"/>
              <a:buChar char="Ø"/>
            </a:pPr>
            <a:r>
              <a:rPr lang="ar-SA" sz="3600" b="1" dirty="0" smtClean="0"/>
              <a:t>يؤمنون أن الحياة كدح وتعب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المحافظون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يحترم الوقت والمواعيد والجداول</a:t>
            </a:r>
          </a:p>
          <a:p>
            <a:pPr>
              <a:buFont typeface="Wingdings" pitchFamily="2" charset="2"/>
              <a:buChar char="Ø"/>
            </a:pPr>
            <a:r>
              <a:rPr lang="ar-SA" sz="3600" b="1" dirty="0" smtClean="0"/>
              <a:t>واقعي لا يعتمد على الخيال والأحلام</a:t>
            </a:r>
          </a:p>
          <a:p>
            <a:pPr>
              <a:buFont typeface="Wingdings" pitchFamily="2" charset="2"/>
              <a:buChar char="Ø"/>
            </a:pPr>
            <a:r>
              <a:rPr lang="ar-SA" sz="3600" b="1" dirty="0" smtClean="0"/>
              <a:t>يحب أن يعرف التفاصيل ويجد متعته في ذلك</a:t>
            </a:r>
          </a:p>
          <a:p>
            <a:pPr>
              <a:buFont typeface="Wingdings" pitchFamily="2" charset="2"/>
              <a:buChar char="Ø"/>
            </a:pPr>
            <a:r>
              <a:rPr lang="ar-SA" sz="3600" b="1" dirty="0" smtClean="0"/>
              <a:t>يقدر الإنجاز بشده</a:t>
            </a:r>
          </a:p>
          <a:p>
            <a:pPr>
              <a:buFont typeface="Wingdings" pitchFamily="2" charset="2"/>
              <a:buChar char="Ø"/>
            </a:pPr>
            <a:r>
              <a:rPr lang="ar-SA" sz="3600" b="1" dirty="0" smtClean="0"/>
              <a:t>له صبر عجيب ومثابرة شديدة للوصول إلى ما يريد</a:t>
            </a:r>
          </a:p>
          <a:p>
            <a:pPr>
              <a:buFont typeface="Wingdings" pitchFamily="2" charset="2"/>
              <a:buChar char="Ø"/>
            </a:pPr>
            <a:r>
              <a:rPr lang="ar-SA" sz="3600" b="1" dirty="0" smtClean="0"/>
              <a:t>يؤمنون وبشدة بالاقتصاد </a:t>
            </a:r>
            <a:r>
              <a:rPr lang="ar-SA" sz="3600" b="1" dirty="0" err="1" smtClean="0"/>
              <a:t>والإدخار</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لمحتوى 3"/>
          <p:cNvSpPr>
            <a:spLocks noGrp="1"/>
          </p:cNvSpPr>
          <p:nvPr>
            <p:ph idx="1"/>
          </p:nvPr>
        </p:nvSpPr>
        <p:spPr bwMode="auto">
          <a:xfrm>
            <a:off x="1907704" y="2044700"/>
            <a:ext cx="6120680" cy="3184500"/>
          </a:xfrm>
          <a:prstGeom prst="roundRect">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smtClean="0">
                <a:solidFill>
                  <a:srgbClr val="C00000"/>
                </a:solidFill>
              </a:rPr>
              <a:t>الكمالي</a:t>
            </a:r>
          </a:p>
          <a:p>
            <a:pPr marL="0" marR="0" indent="0" algn="ctr" defTabSz="914400" rtl="0" eaLnBrk="0" fontAlgn="base" latinLnBrk="0" hangingPunct="0">
              <a:lnSpc>
                <a:spcPct val="100000"/>
              </a:lnSpc>
              <a:spcBef>
                <a:spcPct val="0"/>
              </a:spcBef>
              <a:spcAft>
                <a:spcPct val="0"/>
              </a:spcAft>
              <a:buClrTx/>
              <a:buSzTx/>
              <a:buFontTx/>
              <a:buNone/>
              <a:tabLst/>
            </a:pPr>
            <a:r>
              <a:rPr kumimoji="0" lang="ar-SA" sz="4000" b="1" i="0" u="none" strike="noStrike" cap="none" normalizeH="0" baseline="0" dirty="0" smtClean="0">
                <a:ln>
                  <a:noFill/>
                </a:ln>
                <a:solidFill>
                  <a:srgbClr val="C00000"/>
                </a:solidFill>
                <a:effectLst/>
                <a:latin typeface="Times New Roman" pitchFamily="18" charset="0"/>
              </a:rPr>
              <a:t>الباحث</a:t>
            </a:r>
            <a:r>
              <a:rPr kumimoji="0" lang="ar-SA" sz="4000" b="1" i="0" u="none" strike="noStrike" cap="none" normalizeH="0" dirty="0" smtClean="0">
                <a:ln>
                  <a:noFill/>
                </a:ln>
                <a:solidFill>
                  <a:srgbClr val="C00000"/>
                </a:solidFill>
                <a:effectLst/>
                <a:latin typeface="Times New Roman" pitchFamily="18" charset="0"/>
              </a:rPr>
              <a:t> عن رضا الناس</a:t>
            </a:r>
            <a:endParaRPr kumimoji="0" lang="ar-SA" sz="4000" b="1" i="0" u="none" strike="noStrike" cap="none" normalizeH="0" baseline="0" dirty="0" smtClean="0">
              <a:ln>
                <a:noFill/>
              </a:ln>
              <a:solidFill>
                <a:srgbClr val="C00000"/>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a:t>
            </a:r>
            <a:r>
              <a:rPr lang="ar-SA" b="1" dirty="0" err="1" smtClean="0"/>
              <a:t>الكماليون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هم أناس عاطفيون أصحاب نزعة انسانية </a:t>
            </a:r>
          </a:p>
          <a:p>
            <a:pPr>
              <a:buFont typeface="Wingdings" pitchFamily="2" charset="2"/>
              <a:buChar char="Ø"/>
            </a:pPr>
            <a:r>
              <a:rPr lang="ar-SA" sz="3600" b="1" dirty="0" smtClean="0"/>
              <a:t>يودون أن يكونوا الأفضل دائما وأن تكون لهم بصمة على الحياة</a:t>
            </a:r>
          </a:p>
          <a:p>
            <a:pPr>
              <a:buFont typeface="Wingdings" pitchFamily="2" charset="2"/>
              <a:buChar char="Ø"/>
            </a:pPr>
            <a:r>
              <a:rPr lang="ar-SA" sz="3600" b="1" dirty="0" smtClean="0"/>
              <a:t>عطوف يقدر وبشدة حاجة الآخرين ومشاعرهم ويتوق لحصول على قبول </a:t>
            </a:r>
            <a:r>
              <a:rPr lang="ar-SA" sz="3600" b="1" dirty="0" err="1" smtClean="0"/>
              <a:t>الآخرين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a:t>
            </a:r>
            <a:r>
              <a:rPr lang="ar-SA" b="1" dirty="0" err="1" smtClean="0"/>
              <a:t>الكماليون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لديهم إقبال على الكتب والدورات لاهتمامهم </a:t>
            </a:r>
            <a:r>
              <a:rPr lang="ar-SA" sz="3600" b="1" dirty="0" err="1" smtClean="0"/>
              <a:t>بهويتهم </a:t>
            </a:r>
            <a:r>
              <a:rPr lang="ar-SA" sz="3600" b="1" dirty="0" smtClean="0"/>
              <a:t>( من </a:t>
            </a:r>
            <a:r>
              <a:rPr lang="ar-SA" sz="3600" b="1" dirty="0" err="1" smtClean="0"/>
              <a:t>أنا )</a:t>
            </a:r>
            <a:endParaRPr lang="ar-SA" sz="3600" b="1" dirty="0" smtClean="0"/>
          </a:p>
          <a:p>
            <a:pPr>
              <a:buFont typeface="Wingdings" pitchFamily="2" charset="2"/>
              <a:buChar char="Ø"/>
            </a:pPr>
            <a:r>
              <a:rPr lang="ar-SA" sz="3600" b="1" dirty="0" smtClean="0"/>
              <a:t>يثقون في حدسهم الداخلي وقد يبالغون بذلك رغم وجود الأدلة </a:t>
            </a:r>
            <a:r>
              <a:rPr lang="ar-SA" sz="3600" b="1" dirty="0" err="1" smtClean="0"/>
              <a:t>الحسية .</a:t>
            </a:r>
            <a:endParaRPr lang="ar-SA" sz="3600" b="1" dirty="0" smtClean="0"/>
          </a:p>
          <a:p>
            <a:pPr>
              <a:buFont typeface="Wingdings" pitchFamily="2" charset="2"/>
              <a:buChar char="Ø"/>
            </a:pPr>
            <a:r>
              <a:rPr lang="ar-SA" sz="3600" b="1" dirty="0" smtClean="0"/>
              <a:t>يتوقون إلى التفهم العميق والثقة العمياء من قبل من يتعاملون معهم ويكرهون من يشكك بهم أو بنواياهم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a:t>
            </a:r>
            <a:r>
              <a:rPr lang="ar-SA" b="1" dirty="0" err="1" smtClean="0"/>
              <a:t>الكماليون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هناك ميلا رومانسيا شديدا لدى الكماليين ويتوقون إلى شيء من الحب والرومانسية في كل أوقات </a:t>
            </a:r>
            <a:r>
              <a:rPr lang="ar-SA" sz="3600" b="1" dirty="0" err="1" smtClean="0"/>
              <a:t>حياتهم .</a:t>
            </a:r>
            <a:endParaRPr lang="ar-SA" sz="3600" b="1" dirty="0" smtClean="0"/>
          </a:p>
          <a:p>
            <a:pPr>
              <a:buFont typeface="Wingdings" pitchFamily="2" charset="2"/>
              <a:buChar char="Ø"/>
            </a:pPr>
            <a:r>
              <a:rPr lang="ar-SA" sz="3600" b="1" dirty="0" smtClean="0"/>
              <a:t>في الغالب مبادرون ومبدعون </a:t>
            </a:r>
            <a:r>
              <a:rPr lang="ar-SA" sz="3600" b="1" dirty="0" err="1" smtClean="0"/>
              <a:t>يمتلؤن</a:t>
            </a:r>
            <a:r>
              <a:rPr lang="ar-SA" sz="3600" b="1" dirty="0" smtClean="0"/>
              <a:t> بالتفاؤل والحماس لما يعتنقونه من </a:t>
            </a:r>
            <a:r>
              <a:rPr lang="ar-SA" sz="3600" b="1" dirty="0" err="1" smtClean="0"/>
              <a:t>مبادئ .</a:t>
            </a:r>
            <a:endParaRPr lang="ar-SA" sz="3600" b="1" dirty="0" smtClean="0"/>
          </a:p>
          <a:p>
            <a:pPr>
              <a:buFont typeface="Wingdings" pitchFamily="2" charset="2"/>
              <a:buChar char="Ø"/>
            </a:pPr>
            <a:r>
              <a:rPr lang="ar-SA" sz="3600" b="1" dirty="0" smtClean="0"/>
              <a:t>لديهم حس ديني قوي بطبعهم أيا كان دينهم </a:t>
            </a:r>
          </a:p>
          <a:p>
            <a:pPr>
              <a:buFont typeface="Wingdings" pitchFamily="2" charset="2"/>
              <a:buChar char="Ø"/>
            </a:pPr>
            <a:r>
              <a:rPr lang="ar-SA" sz="3600" b="1" dirty="0" smtClean="0"/>
              <a:t>شديد اللوم لنفسه عندما يخطئ</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عنصر نائب للمحتوى 3"/>
          <p:cNvSpPr>
            <a:spLocks noGrp="1"/>
          </p:cNvSpPr>
          <p:nvPr>
            <p:ph idx="1"/>
          </p:nvPr>
        </p:nvSpPr>
        <p:spPr bwMode="auto">
          <a:xfrm>
            <a:off x="1907704" y="2420888"/>
            <a:ext cx="6408712" cy="3400524"/>
          </a:xfrm>
          <a:prstGeom prst="round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ar-SA" sz="4000" b="1" dirty="0" smtClean="0">
              <a:effectLst/>
              <a:latin typeface="Times New Roman" pitchFamily="18" charset="0"/>
            </a:endParaRPr>
          </a:p>
          <a:p>
            <a:pPr marL="0" marR="0" indent="0" algn="ctr" defTabSz="914400" rtl="0" eaLnBrk="0" fontAlgn="base" latinLnBrk="0" hangingPunct="0">
              <a:lnSpc>
                <a:spcPct val="100000"/>
              </a:lnSpc>
              <a:spcBef>
                <a:spcPct val="0"/>
              </a:spcBef>
              <a:spcAft>
                <a:spcPct val="0"/>
              </a:spcAft>
              <a:buClrTx/>
              <a:buSzTx/>
              <a:buFontTx/>
              <a:buNone/>
              <a:tabLst/>
            </a:pPr>
            <a:r>
              <a:rPr lang="ar-SA" sz="4000" b="1" dirty="0" err="1" smtClean="0">
                <a:solidFill>
                  <a:srgbClr val="C00000"/>
                </a:solidFill>
              </a:rPr>
              <a:t>العقلاني </a:t>
            </a:r>
            <a:r>
              <a:rPr lang="ar-SA" sz="4000" b="1" dirty="0" smtClean="0">
                <a:solidFill>
                  <a:srgbClr val="C00000"/>
                </a:solidFill>
              </a:rPr>
              <a:t>( </a:t>
            </a:r>
            <a:r>
              <a:rPr lang="ar-SA" sz="4000" b="1" dirty="0" err="1" smtClean="0">
                <a:solidFill>
                  <a:srgbClr val="C00000"/>
                </a:solidFill>
              </a:rPr>
              <a:t>المنطقي )</a:t>
            </a:r>
            <a:endParaRPr lang="ar-SA" sz="4000" b="1" dirty="0" smtClean="0">
              <a:solidFill>
                <a:srgbClr val="C00000"/>
              </a:solidFill>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ar-SA" sz="4000" b="1" i="0" u="none" strike="noStrike" cap="none" normalizeH="0" baseline="0" dirty="0" smtClean="0">
              <a:ln>
                <a:noFill/>
              </a:ln>
              <a:solidFill>
                <a:srgbClr val="C00000"/>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المنطقيون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شديد الاعتماد على العقل في فهمه وتعامله سواء مع نفسه أو غيره أو حتى الأشياء</a:t>
            </a:r>
          </a:p>
          <a:p>
            <a:pPr>
              <a:buFont typeface="Wingdings" pitchFamily="2" charset="2"/>
              <a:buChar char="Ø"/>
            </a:pPr>
            <a:r>
              <a:rPr lang="ar-SA" sz="3600" b="1" dirty="0" smtClean="0"/>
              <a:t>قد لا تعني له المشاعر شيئا </a:t>
            </a:r>
            <a:r>
              <a:rPr lang="ar-SA" sz="3600" b="1" dirty="0" err="1" smtClean="0"/>
              <a:t>مالم</a:t>
            </a:r>
            <a:r>
              <a:rPr lang="ar-SA" sz="3600" b="1" dirty="0" smtClean="0"/>
              <a:t> تكن ذات أسباب منطقية</a:t>
            </a:r>
          </a:p>
          <a:p>
            <a:pPr>
              <a:buFont typeface="Wingdings" pitchFamily="2" charset="2"/>
              <a:buChar char="Ø"/>
            </a:pPr>
            <a:r>
              <a:rPr lang="ar-SA" sz="3600" b="1" dirty="0" smtClean="0"/>
              <a:t>يسعون إلى الكفاءة والتمكن من كل ما يعملون </a:t>
            </a:r>
            <a:r>
              <a:rPr lang="ar-SA" sz="3600" b="1" dirty="0" err="1" smtClean="0"/>
              <a:t>به</a:t>
            </a:r>
            <a:endParaRPr lang="ar-SA" sz="3600" b="1" dirty="0" smtClean="0"/>
          </a:p>
          <a:p>
            <a:pPr>
              <a:buFont typeface="Wingdings" pitchFamily="2" charset="2"/>
              <a:buChar char="Ø"/>
            </a:pPr>
            <a:r>
              <a:rPr lang="ar-SA" sz="3600" b="1" dirty="0" smtClean="0"/>
              <a:t>يتعطش للإنجاز بكفاءة مرتفعة وبسرعة مذهلة وجودة عالية</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سمات المنطقيون</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يسعى دوما لتحديد ما هي الآليات والتقنيات والوسائل المنطقية المناسبة لحل المشكلات التي </a:t>
            </a:r>
            <a:r>
              <a:rPr lang="ar-SA" sz="3600" b="1" dirty="0" err="1" smtClean="0"/>
              <a:t>تواجهه .</a:t>
            </a:r>
            <a:endParaRPr lang="ar-SA" sz="3600" b="1" dirty="0" smtClean="0"/>
          </a:p>
          <a:p>
            <a:pPr>
              <a:buFont typeface="Wingdings" pitchFamily="2" charset="2"/>
              <a:buChar char="Ø"/>
            </a:pPr>
            <a:r>
              <a:rPr lang="ar-SA" sz="3600" b="1" dirty="0" smtClean="0"/>
              <a:t>تحليلي ومنظم التفكير لكل ما يقوله أو يعمله سبب منطقي</a:t>
            </a:r>
          </a:p>
          <a:p>
            <a:pPr>
              <a:buFont typeface="Wingdings" pitchFamily="2" charset="2"/>
              <a:buChar char="Ø"/>
            </a:pPr>
            <a:r>
              <a:rPr lang="ar-SA" sz="3600" b="1" dirty="0" smtClean="0"/>
              <a:t>يعشق النظريات ويحلق في عالم فكري خاص </a:t>
            </a:r>
            <a:r>
              <a:rPr lang="ar-SA" sz="3600" b="1" dirty="0" err="1" smtClean="0"/>
              <a:t>به</a:t>
            </a:r>
            <a:r>
              <a:rPr lang="ar-SA" sz="3600" b="1" dirty="0" smtClean="0"/>
              <a:t> مبني على الحجج المنطقية والفضول المعرفي</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مقولات</a:t>
            </a:r>
            <a:endParaRPr lang="ar-SA" b="1" dirty="0"/>
          </a:p>
        </p:txBody>
      </p:sp>
      <p:sp>
        <p:nvSpPr>
          <p:cNvPr id="3" name="عنصر نائب للمحتوى 2"/>
          <p:cNvSpPr>
            <a:spLocks noGrp="1"/>
          </p:cNvSpPr>
          <p:nvPr>
            <p:ph idx="1"/>
          </p:nvPr>
        </p:nvSpPr>
        <p:spPr/>
        <p:txBody>
          <a:bodyPr/>
          <a:lstStyle/>
          <a:p>
            <a:pPr>
              <a:buNone/>
            </a:pPr>
            <a:r>
              <a:rPr lang="ar-SA" sz="3600" b="1" dirty="0" smtClean="0"/>
              <a:t>أنا قلبي دليلي</a:t>
            </a:r>
          </a:p>
          <a:p>
            <a:pPr>
              <a:buNone/>
            </a:pPr>
            <a:r>
              <a:rPr lang="ar-SA" sz="3600" b="1" dirty="0" smtClean="0"/>
              <a:t>( </a:t>
            </a:r>
            <a:r>
              <a:rPr lang="ar-SA" sz="3600" b="1" dirty="0" err="1" smtClean="0"/>
              <a:t>الكماليون</a:t>
            </a:r>
            <a:r>
              <a:rPr lang="ar-SA" sz="3600" b="1" dirty="0" smtClean="0"/>
              <a:t> </a:t>
            </a:r>
            <a:r>
              <a:rPr lang="ar-SA" sz="3600" b="1" dirty="0" err="1" smtClean="0"/>
              <a:t>)</a:t>
            </a:r>
            <a:endParaRPr lang="ar-SA" sz="3600" b="1" dirty="0" smtClean="0"/>
          </a:p>
          <a:p>
            <a:pPr>
              <a:buNone/>
            </a:pPr>
            <a:r>
              <a:rPr lang="ar-SA" sz="3600" b="1" dirty="0" smtClean="0"/>
              <a:t>احفظ قرشك الأبيض ليومك الأسود</a:t>
            </a:r>
          </a:p>
          <a:p>
            <a:pPr>
              <a:buNone/>
            </a:pPr>
            <a:r>
              <a:rPr lang="ar-SA" sz="3600" b="1" dirty="0" smtClean="0"/>
              <a:t>( </a:t>
            </a:r>
            <a:r>
              <a:rPr lang="ar-SA" sz="3600" b="1" dirty="0" err="1" smtClean="0"/>
              <a:t>المحافظون )</a:t>
            </a:r>
            <a:endParaRPr lang="ar-SA" sz="3600" b="1" dirty="0" smtClean="0"/>
          </a:p>
          <a:p>
            <a:pPr>
              <a:buNone/>
            </a:pPr>
            <a:r>
              <a:rPr lang="ar-SA" sz="3600" b="1" dirty="0" smtClean="0"/>
              <a:t>اليوم خمر وغدا أمر</a:t>
            </a:r>
          </a:p>
          <a:p>
            <a:pPr>
              <a:buNone/>
            </a:pPr>
            <a:r>
              <a:rPr lang="ar-SA" sz="3600" b="1" dirty="0" smtClean="0"/>
              <a:t>(الفنانون</a:t>
            </a:r>
            <a:r>
              <a:rPr lang="ar-SA" sz="3600" b="1" dirty="0" err="1" smtClean="0"/>
              <a:t>)</a:t>
            </a:r>
            <a:endParaRPr lang="ar-SA" sz="3600" b="1" dirty="0" smtClean="0"/>
          </a:p>
          <a:p>
            <a:pPr>
              <a:buNone/>
            </a:pP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مقولات</a:t>
            </a:r>
            <a:endParaRPr lang="ar-SA" b="1" dirty="0"/>
          </a:p>
        </p:txBody>
      </p:sp>
      <p:sp>
        <p:nvSpPr>
          <p:cNvPr id="3" name="عنصر نائب للمحتوى 2"/>
          <p:cNvSpPr>
            <a:spLocks noGrp="1"/>
          </p:cNvSpPr>
          <p:nvPr>
            <p:ph idx="1"/>
          </p:nvPr>
        </p:nvSpPr>
        <p:spPr/>
        <p:txBody>
          <a:bodyPr/>
          <a:lstStyle/>
          <a:p>
            <a:pPr>
              <a:buNone/>
            </a:pPr>
            <a:r>
              <a:rPr lang="ar-SA" sz="3600" b="1" dirty="0" smtClean="0"/>
              <a:t>قديمك نديمك لو الجديد أغناك</a:t>
            </a:r>
          </a:p>
          <a:p>
            <a:pPr>
              <a:buNone/>
            </a:pPr>
            <a:r>
              <a:rPr lang="ar-SA" sz="3600" b="1" dirty="0" smtClean="0"/>
              <a:t>( المحافظون</a:t>
            </a:r>
            <a:r>
              <a:rPr lang="ar-SA" sz="3600" b="1" dirty="0" err="1" smtClean="0"/>
              <a:t>)</a:t>
            </a:r>
            <a:endParaRPr lang="ar-SA" sz="3600" b="1" dirty="0" smtClean="0"/>
          </a:p>
          <a:p>
            <a:pPr>
              <a:buNone/>
            </a:pPr>
            <a:r>
              <a:rPr lang="ar-SA" sz="3600" b="1" dirty="0" smtClean="0"/>
              <a:t>يومي عيدي</a:t>
            </a:r>
          </a:p>
          <a:p>
            <a:pPr>
              <a:buNone/>
            </a:pPr>
            <a:r>
              <a:rPr lang="ar-SA" sz="3600" b="1" dirty="0" smtClean="0"/>
              <a:t>( </a:t>
            </a:r>
            <a:r>
              <a:rPr lang="ar-SA" sz="3600" b="1" dirty="0" err="1" smtClean="0"/>
              <a:t>الفنانون )</a:t>
            </a:r>
            <a:endParaRPr lang="ar-SA" sz="3600" b="1" dirty="0" smtClean="0"/>
          </a:p>
          <a:p>
            <a:pPr>
              <a:buNone/>
            </a:pPr>
            <a:r>
              <a:rPr lang="ar-SA" sz="3600" b="1" dirty="0" smtClean="0"/>
              <a:t>أنفق ما في الجيب يأتيك ما في الغيب</a:t>
            </a:r>
          </a:p>
          <a:p>
            <a:pPr>
              <a:buNone/>
            </a:pPr>
            <a:r>
              <a:rPr lang="ar-SA" sz="3600" b="1" dirty="0" smtClean="0"/>
              <a:t>(الفنانون</a:t>
            </a:r>
            <a:r>
              <a:rPr lang="ar-SA" sz="3600" b="1" dirty="0" err="1" smtClean="0"/>
              <a:t>)</a:t>
            </a:r>
            <a:endParaRPr lang="ar-SA" sz="3600" b="1" dirty="0" smtClean="0"/>
          </a:p>
          <a:p>
            <a:pPr>
              <a:buNone/>
            </a:pP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مقولات</a:t>
            </a:r>
            <a:endParaRPr lang="ar-SA" b="1" dirty="0"/>
          </a:p>
        </p:txBody>
      </p:sp>
      <p:sp>
        <p:nvSpPr>
          <p:cNvPr id="3" name="عنصر نائب للمحتوى 2"/>
          <p:cNvSpPr>
            <a:spLocks noGrp="1"/>
          </p:cNvSpPr>
          <p:nvPr>
            <p:ph idx="1"/>
          </p:nvPr>
        </p:nvSpPr>
        <p:spPr/>
        <p:txBody>
          <a:bodyPr/>
          <a:lstStyle/>
          <a:p>
            <a:pPr>
              <a:buNone/>
            </a:pPr>
            <a:r>
              <a:rPr lang="ar-SA" sz="3600" b="1" dirty="0" smtClean="0"/>
              <a:t>ارضى بقردك لا </a:t>
            </a:r>
            <a:r>
              <a:rPr lang="ar-SA" sz="3600" b="1" dirty="0" err="1" smtClean="0"/>
              <a:t>يجيك</a:t>
            </a:r>
            <a:r>
              <a:rPr lang="ar-SA" sz="3600" b="1" dirty="0" smtClean="0"/>
              <a:t> أقرد منه</a:t>
            </a:r>
          </a:p>
          <a:p>
            <a:pPr>
              <a:buNone/>
            </a:pPr>
            <a:r>
              <a:rPr lang="ar-SA" sz="3600" b="1" dirty="0" smtClean="0"/>
              <a:t>( المحافظون</a:t>
            </a:r>
            <a:r>
              <a:rPr lang="ar-SA" sz="3600" b="1" dirty="0" err="1" smtClean="0"/>
              <a:t>)</a:t>
            </a:r>
            <a:endParaRPr lang="ar-SA" sz="3600" b="1" dirty="0" smtClean="0"/>
          </a:p>
          <a:p>
            <a:pPr>
              <a:buNone/>
            </a:pPr>
            <a:r>
              <a:rPr lang="ar-SA" sz="3600" b="1" dirty="0" smtClean="0"/>
              <a:t>أسمع جعجعة ولا ارى طحنا</a:t>
            </a:r>
          </a:p>
          <a:p>
            <a:pPr>
              <a:buNone/>
            </a:pPr>
            <a:r>
              <a:rPr lang="ar-SA" sz="3600" b="1" dirty="0" smtClean="0"/>
              <a:t>(المنطقيون</a:t>
            </a:r>
            <a:r>
              <a:rPr lang="ar-SA" sz="3600" b="1" dirty="0" err="1" smtClean="0"/>
              <a:t>)</a:t>
            </a:r>
            <a:endParaRPr lang="ar-SA" sz="3600" b="1" dirty="0" smtClean="0"/>
          </a:p>
          <a:p>
            <a:pPr>
              <a:buNone/>
            </a:pPr>
            <a:r>
              <a:rPr lang="ar-SA" sz="3600" b="1" dirty="0" smtClean="0"/>
              <a:t>أنفق ما في الجيب يأتيك ما في الغيب</a:t>
            </a:r>
          </a:p>
          <a:p>
            <a:pPr>
              <a:buNone/>
            </a:pPr>
            <a:r>
              <a:rPr lang="ar-SA" sz="3600" b="1" dirty="0" smtClean="0"/>
              <a:t>(الفنانون</a:t>
            </a:r>
            <a:r>
              <a:rPr lang="ar-SA" sz="3600" b="1" dirty="0" err="1" smtClean="0"/>
              <a:t>)</a:t>
            </a:r>
            <a:endParaRPr lang="ar-SA" sz="3600" b="1" dirty="0" smtClean="0"/>
          </a:p>
          <a:p>
            <a:pPr>
              <a:buNone/>
            </a:pP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مقولات</a:t>
            </a:r>
            <a:endParaRPr lang="ar-SA" b="1" dirty="0"/>
          </a:p>
        </p:txBody>
      </p:sp>
      <p:sp>
        <p:nvSpPr>
          <p:cNvPr id="3" name="عنصر نائب للمحتوى 2"/>
          <p:cNvSpPr>
            <a:spLocks noGrp="1"/>
          </p:cNvSpPr>
          <p:nvPr>
            <p:ph idx="1"/>
          </p:nvPr>
        </p:nvSpPr>
        <p:spPr/>
        <p:txBody>
          <a:bodyPr/>
          <a:lstStyle/>
          <a:p>
            <a:pPr>
              <a:buNone/>
            </a:pPr>
            <a:r>
              <a:rPr lang="ar-SA" sz="3600" b="1" dirty="0" smtClean="0"/>
              <a:t>مهنة أبوك لا يغلبوك</a:t>
            </a:r>
          </a:p>
          <a:p>
            <a:pPr>
              <a:buNone/>
            </a:pPr>
            <a:r>
              <a:rPr lang="ar-SA" sz="3600" b="1" dirty="0" smtClean="0"/>
              <a:t>( المحافظون</a:t>
            </a:r>
            <a:r>
              <a:rPr lang="ar-SA" sz="3600" b="1" dirty="0" err="1" smtClean="0"/>
              <a:t>)</a:t>
            </a:r>
            <a:endParaRPr lang="ar-SA" sz="3600" b="1" dirty="0" smtClean="0"/>
          </a:p>
          <a:p>
            <a:pPr>
              <a:buNone/>
            </a:pPr>
            <a:r>
              <a:rPr lang="ar-SA" sz="3600" b="1" dirty="0" err="1" smtClean="0"/>
              <a:t>إللي</a:t>
            </a:r>
            <a:r>
              <a:rPr lang="ar-SA" sz="3600" b="1" dirty="0" smtClean="0"/>
              <a:t> يوفر من </a:t>
            </a:r>
            <a:r>
              <a:rPr lang="ar-SA" sz="3600" b="1" dirty="0" err="1" smtClean="0"/>
              <a:t>غداه</a:t>
            </a:r>
            <a:r>
              <a:rPr lang="ar-SA" sz="3600" b="1" dirty="0" smtClean="0"/>
              <a:t> </a:t>
            </a:r>
            <a:r>
              <a:rPr lang="ar-SA" sz="3600" b="1" dirty="0" err="1" smtClean="0"/>
              <a:t>لعشاه</a:t>
            </a:r>
            <a:r>
              <a:rPr lang="ar-SA" sz="3600" b="1" dirty="0" smtClean="0"/>
              <a:t> ما تشمت فيه اعداه</a:t>
            </a:r>
          </a:p>
          <a:p>
            <a:pPr>
              <a:buNone/>
            </a:pPr>
            <a:r>
              <a:rPr lang="ar-SA" sz="3600" b="1" dirty="0" smtClean="0"/>
              <a:t>( </a:t>
            </a:r>
            <a:r>
              <a:rPr lang="ar-SA" sz="3600" b="1" dirty="0" err="1" smtClean="0"/>
              <a:t>محافظون </a:t>
            </a:r>
            <a:r>
              <a:rPr lang="ar-SA" sz="3600" b="1" smtClean="0"/>
              <a:t>)</a:t>
            </a:r>
            <a:endParaRPr lang="ar-SA" sz="3600" b="1" dirty="0" smtClean="0"/>
          </a:p>
          <a:p>
            <a:pPr>
              <a:buNone/>
            </a:pP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من أين يستمد الإنسان طاقته</a:t>
            </a:r>
            <a:endParaRPr lang="ar-SA" b="1" dirty="0"/>
          </a:p>
        </p:txBody>
      </p:sp>
      <p:sp>
        <p:nvSpPr>
          <p:cNvPr id="3" name="عنصر نائب للمحتوى 2"/>
          <p:cNvSpPr>
            <a:spLocks noGrp="1"/>
          </p:cNvSpPr>
          <p:nvPr>
            <p:ph idx="1"/>
          </p:nvPr>
        </p:nvSpPr>
        <p:spPr/>
        <p:txBody>
          <a:bodyPr/>
          <a:lstStyle/>
          <a:p>
            <a:pPr>
              <a:buNone/>
            </a:pPr>
            <a:r>
              <a:rPr lang="ar-SA" sz="3600" dirty="0" smtClean="0"/>
              <a:t>من </a:t>
            </a:r>
            <a:r>
              <a:rPr lang="ar-SA" sz="3600" dirty="0" err="1" smtClean="0"/>
              <a:t>الداخل </a:t>
            </a:r>
            <a:r>
              <a:rPr lang="ar-SA" sz="3600" dirty="0" smtClean="0"/>
              <a:t>(شخصية </a:t>
            </a:r>
            <a:r>
              <a:rPr lang="ar-SA" sz="3600" dirty="0" err="1" smtClean="0"/>
              <a:t>منطوية )</a:t>
            </a:r>
            <a:endParaRPr lang="ar-SA" sz="3600" dirty="0" smtClean="0"/>
          </a:p>
          <a:p>
            <a:pPr>
              <a:buNone/>
            </a:pPr>
            <a:r>
              <a:rPr lang="ar-SA" sz="3600" dirty="0" smtClean="0"/>
              <a:t>من </a:t>
            </a:r>
            <a:r>
              <a:rPr lang="ar-SA" sz="3600" dirty="0" err="1" smtClean="0"/>
              <a:t>الخارج </a:t>
            </a:r>
            <a:r>
              <a:rPr lang="ar-SA" sz="3600" dirty="0" smtClean="0"/>
              <a:t>(شخصية انبساطية</a:t>
            </a:r>
            <a:r>
              <a:rPr lang="ar-SA" sz="3600" dirty="0" err="1" smtClean="0"/>
              <a:t>)</a:t>
            </a:r>
            <a:endParaRPr lang="ar-SA" sz="3600" dirty="0"/>
          </a:p>
        </p:txBody>
      </p:sp>
      <p:pic>
        <p:nvPicPr>
          <p:cNvPr id="12290" name="Picture 2" descr="http://t3.gstatic.com/images?q=tbn:ANd9GcRThRTfG-XXXvyVfe94pDVsFDGJGsuWNFHUPv-IJnwG_TWi6c8c"/>
          <p:cNvPicPr>
            <a:picLocks noChangeAspect="1" noChangeArrowheads="1"/>
          </p:cNvPicPr>
          <p:nvPr/>
        </p:nvPicPr>
        <p:blipFill>
          <a:blip r:embed="rId2" cstate="print"/>
          <a:srcRect/>
          <a:stretch>
            <a:fillRect/>
          </a:stretch>
        </p:blipFill>
        <p:spPr bwMode="auto">
          <a:xfrm>
            <a:off x="0" y="1988840"/>
            <a:ext cx="3059832" cy="44644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اهم ما يميز الشخصية المنطوية</a:t>
            </a:r>
            <a:endParaRPr lang="ar-SA"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يميل صاحب الشخصية المنطوية إلى أن يكون صاحب خصوصية وتحفظ وحذر ويهتم بقليل من التفاعلات مع مجموعة قليلة من الناس ولكن بتركيز وعمق</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الشخصية المنطوية</a:t>
            </a:r>
            <a:endParaRPr lang="ar-SA"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تفضل قلة الكلام وتفكر بهدوء فيما ستقوله قبل أن تقوله</a:t>
            </a:r>
          </a:p>
          <a:p>
            <a:pPr>
              <a:buFont typeface="Wingdings" pitchFamily="2" charset="2"/>
              <a:buChar char="ü"/>
            </a:pPr>
            <a:r>
              <a:rPr lang="ar-SA" sz="3600" b="1" dirty="0" smtClean="0"/>
              <a:t>تميل إلى حل المشكلات بمفردك وقد تسأل الآخرين آراءهم بعد وضع خيارات لحل المشكلة</a:t>
            </a:r>
          </a:p>
          <a:p>
            <a:pPr>
              <a:buFont typeface="Wingdings" pitchFamily="2" charset="2"/>
              <a:buChar char="ü"/>
            </a:pPr>
            <a:r>
              <a:rPr lang="ar-SA" sz="3600" b="1" dirty="0" smtClean="0"/>
              <a:t>قد تحب الناس وتهتم بهم ولكنك تكره كثرة مخالطتهم فكثرة المخالطة تبعث فيك شعورا بالتعب </a:t>
            </a:r>
            <a:r>
              <a:rPr lang="ar-SA" sz="3600" b="1" dirty="0" err="1" smtClean="0"/>
              <a:t>والإجهاد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الشخصية المنطوية</a:t>
            </a:r>
            <a:endParaRPr lang="ar-SA"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تفضل التعامل مع مجموعات صغيرة من الأشخاص الذين تعرفهم جيدا</a:t>
            </a:r>
          </a:p>
          <a:p>
            <a:pPr>
              <a:buFont typeface="Wingdings" pitchFamily="2" charset="2"/>
              <a:buChar char="ü"/>
            </a:pPr>
            <a:r>
              <a:rPr lang="ar-SA" sz="3600" b="1" dirty="0" smtClean="0"/>
              <a:t>قد يصعب عليك مشاركة الآخرين في معلوماتك الشخصية مثل عمرك او حالتك الاجتماعية او مشاعرك</a:t>
            </a:r>
          </a:p>
          <a:p>
            <a:pPr>
              <a:buFont typeface="Wingdings" pitchFamily="2" charset="2"/>
              <a:buChar char="ü"/>
            </a:pPr>
            <a:r>
              <a:rPr lang="ar-SA" sz="3600" b="1" dirty="0" smtClean="0"/>
              <a:t>قد يصعب عليك التعرف على الآخرين خصوصا في مرات اللقاء الأولى</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الشخصية المنطوية</a:t>
            </a:r>
            <a:endParaRPr lang="ar-SA"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عندما تذهبين إلى المناسبات الاجتماعية الكبيرة مثل الزواج او المهرجانات فإنك لا ترغبين في البقاء طويلا </a:t>
            </a:r>
          </a:p>
          <a:p>
            <a:pPr>
              <a:buFont typeface="Wingdings" pitchFamily="2" charset="2"/>
              <a:buChar char="ü"/>
            </a:pPr>
            <a:r>
              <a:rPr lang="ar-SA" sz="3600" b="1" dirty="0" smtClean="0"/>
              <a:t>تفضل قضاء الأوقات بمفردك وتشعرين بارتياح عندما تكونين بمفردك</a:t>
            </a:r>
          </a:p>
          <a:p>
            <a:pPr>
              <a:buFont typeface="Wingdings" pitchFamily="2" charset="2"/>
              <a:buChar char="ü"/>
            </a:pPr>
            <a:r>
              <a:rPr lang="ar-SA" sz="3600" b="1" dirty="0" smtClean="0"/>
              <a:t>تميل على تجنب الزحام وتبحث دائما عن الهدوء</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صفات الشخصية المنطوية</a:t>
            </a:r>
            <a:endParaRPr lang="ar-SA"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يرى الآخرون فيك شخصا خجولا هادئا ومنعزلا</a:t>
            </a:r>
          </a:p>
          <a:p>
            <a:pPr>
              <a:buFont typeface="Wingdings" pitchFamily="2" charset="2"/>
              <a:buChar char="ü"/>
            </a:pPr>
            <a:r>
              <a:rPr lang="ar-SA" sz="3600" b="1" dirty="0" smtClean="0"/>
              <a:t>يشعل حماسك ويحفزك الأفكار والمشاعر وحديث النفس</a:t>
            </a:r>
          </a:p>
          <a:p>
            <a:pPr>
              <a:buFont typeface="Wingdings" pitchFamily="2" charset="2"/>
              <a:buChar char="ü"/>
            </a:pPr>
            <a:r>
              <a:rPr lang="ar-SA" sz="3600" b="1" dirty="0" smtClean="0"/>
              <a:t>أنت في الغالب صاحب خصوصية ومتحفظ</a:t>
            </a:r>
          </a:p>
          <a:p>
            <a:pPr>
              <a:buFont typeface="Wingdings" pitchFamily="2" charset="2"/>
              <a:buChar char="ü"/>
            </a:pPr>
            <a:r>
              <a:rPr lang="ar-SA" sz="3600" b="1" dirty="0" err="1" smtClean="0"/>
              <a:t>تحتلف</a:t>
            </a:r>
            <a:r>
              <a:rPr lang="ar-SA" sz="3600" b="1" dirty="0" smtClean="0"/>
              <a:t> شخصيتك مع العامة عنها مع الخاصة لأن حياتك الخاصة شديدة الثراء ولا تجد راحة في </a:t>
            </a:r>
            <a:r>
              <a:rPr lang="ar-SA" sz="3600" b="1" smtClean="0"/>
              <a:t>اشراك الآخرين فيها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الشخصية المنبسطة</a:t>
            </a:r>
            <a:endParaRPr lang="ar-SA" dirty="0"/>
          </a:p>
        </p:txBody>
      </p:sp>
      <p:sp>
        <p:nvSpPr>
          <p:cNvPr id="3" name="عنصر نائب للمحتوى 2"/>
          <p:cNvSpPr>
            <a:spLocks noGrp="1"/>
          </p:cNvSpPr>
          <p:nvPr>
            <p:ph idx="1"/>
          </p:nvPr>
        </p:nvSpPr>
        <p:spPr/>
        <p:txBody>
          <a:bodyPr/>
          <a:lstStyle/>
          <a:p>
            <a:pPr>
              <a:buNone/>
            </a:pPr>
            <a:r>
              <a:rPr lang="ar-SA" sz="3600" b="1" dirty="0" smtClean="0"/>
              <a:t>يميل المنبسط إلى أن يكون اجتماعيا ومعبرا ونشطا ويهتم بأشياء عدة في الوقت </a:t>
            </a:r>
            <a:r>
              <a:rPr lang="ar-SA" sz="3600" b="1" dirty="0" err="1" smtClean="0"/>
              <a:t>نفسه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المنبسطة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a:t>
            </a:r>
            <a:r>
              <a:rPr lang="ar-SA" sz="3600" b="1" dirty="0" smtClean="0"/>
              <a:t>لكثرة الكلام</a:t>
            </a:r>
          </a:p>
          <a:p>
            <a:pPr>
              <a:buFont typeface="Wingdings" pitchFamily="2" charset="2"/>
              <a:buChar char="ü"/>
            </a:pPr>
            <a:r>
              <a:rPr lang="ar-SA" sz="3600" b="1" dirty="0" smtClean="0"/>
              <a:t>تميلين </a:t>
            </a:r>
            <a:r>
              <a:rPr lang="ar-SA" sz="3600" b="1" dirty="0" smtClean="0"/>
              <a:t>للتفكير بصوت عال </a:t>
            </a:r>
          </a:p>
          <a:p>
            <a:pPr>
              <a:buFont typeface="Wingdings" pitchFamily="2" charset="2"/>
              <a:buChar char="ü"/>
            </a:pPr>
            <a:r>
              <a:rPr lang="ar-SA" sz="3600" b="1" dirty="0" smtClean="0"/>
              <a:t>في الغالب </a:t>
            </a:r>
            <a:r>
              <a:rPr lang="ar-SA" sz="3600" b="1" dirty="0" smtClean="0"/>
              <a:t>تحبين </a:t>
            </a:r>
            <a:r>
              <a:rPr lang="ar-SA" sz="3600" b="1" dirty="0" smtClean="0"/>
              <a:t>أن </a:t>
            </a:r>
            <a:r>
              <a:rPr lang="ar-SA" sz="3600" b="1" dirty="0" smtClean="0"/>
              <a:t>تكوني قريبة من </a:t>
            </a:r>
            <a:r>
              <a:rPr lang="ar-SA" sz="3600" b="1" dirty="0" smtClean="0"/>
              <a:t>الناس</a:t>
            </a:r>
          </a:p>
          <a:p>
            <a:pPr>
              <a:buFont typeface="Wingdings" pitchFamily="2" charset="2"/>
              <a:buChar char="ü"/>
            </a:pPr>
            <a:r>
              <a:rPr lang="ar-SA" sz="3600" b="1" dirty="0" smtClean="0"/>
              <a:t>تحبين </a:t>
            </a:r>
            <a:r>
              <a:rPr lang="ar-SA" sz="3600" b="1" dirty="0" smtClean="0"/>
              <a:t>أن </a:t>
            </a:r>
            <a:r>
              <a:rPr lang="ar-SA" sz="3600" b="1" dirty="0" smtClean="0"/>
              <a:t>تكوني </a:t>
            </a:r>
            <a:r>
              <a:rPr lang="ar-SA" sz="3600" b="1" dirty="0" smtClean="0"/>
              <a:t>محور اهتمام الآخرين</a:t>
            </a:r>
          </a:p>
          <a:p>
            <a:pPr>
              <a:buFont typeface="Wingdings" pitchFamily="2" charset="2"/>
              <a:buChar char="ü"/>
            </a:pPr>
            <a:r>
              <a:rPr lang="ar-SA" sz="3600" b="1" dirty="0" smtClean="0"/>
              <a:t>تحبين </a:t>
            </a:r>
            <a:r>
              <a:rPr lang="ar-SA" sz="3600" b="1" dirty="0" smtClean="0"/>
              <a:t>تطوير أفكارك من خلال النقاش</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المنبسطة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إذا كان لديك مشكلة تسارعين في إشراك الآخرين فيها</a:t>
            </a:r>
          </a:p>
          <a:p>
            <a:pPr>
              <a:buFont typeface="Wingdings" pitchFamily="2" charset="2"/>
              <a:buChar char="ü"/>
            </a:pPr>
            <a:r>
              <a:rPr lang="ar-SA" sz="3600" b="1" dirty="0" smtClean="0"/>
              <a:t>تودين لو أن عندك الكثير من الصديقات </a:t>
            </a:r>
          </a:p>
          <a:p>
            <a:pPr>
              <a:buFont typeface="Wingdings" pitchFamily="2" charset="2"/>
              <a:buChar char="ü"/>
            </a:pPr>
            <a:r>
              <a:rPr lang="ar-SA" sz="3600" b="1" dirty="0" smtClean="0"/>
              <a:t>تفضلين العمل في مجموعات عن العمل منفردة</a:t>
            </a:r>
          </a:p>
          <a:p>
            <a:pPr>
              <a:buFont typeface="Wingdings" pitchFamily="2" charset="2"/>
              <a:buChar char="ü"/>
            </a:pPr>
            <a:r>
              <a:rPr lang="ar-SA" sz="3600" b="1" dirty="0" smtClean="0"/>
              <a:t>أنتي في الغالب منطلقة وتجيدين التعبير</a:t>
            </a:r>
          </a:p>
          <a:p>
            <a:pPr>
              <a:buFont typeface="Wingdings" pitchFamily="2" charset="2"/>
              <a:buChar char="ü"/>
            </a:pPr>
            <a:r>
              <a:rPr lang="ar-SA" sz="3600" b="1" dirty="0" smtClean="0"/>
              <a:t>تستطيعين تحمل الزحام </a:t>
            </a:r>
            <a:r>
              <a:rPr lang="ar-SA" sz="3600" b="1" dirty="0" err="1" smtClean="0"/>
              <a:t>والازعاج</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المنبسطة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تحفزك الأهداف والأشياء والناس</a:t>
            </a:r>
          </a:p>
          <a:p>
            <a:pPr>
              <a:buFont typeface="Wingdings" pitchFamily="2" charset="2"/>
              <a:buChar char="ü"/>
            </a:pPr>
            <a:r>
              <a:rPr lang="ar-SA" sz="3600" b="1" dirty="0" smtClean="0"/>
              <a:t>تحبين مقابلة وجوه جديدة من الناس والتعرف عليهم</a:t>
            </a:r>
          </a:p>
          <a:p>
            <a:pPr>
              <a:buFont typeface="Wingdings" pitchFamily="2" charset="2"/>
              <a:buChar char="ü"/>
            </a:pPr>
            <a:r>
              <a:rPr lang="ar-SA" sz="3600" b="1" dirty="0" smtClean="0"/>
              <a:t>تشاركين الآخرين في معلوماتك الشخصية </a:t>
            </a:r>
            <a:r>
              <a:rPr lang="ar-SA" sz="3600" b="1" dirty="0" err="1" smtClean="0"/>
              <a:t>بسهولة .</a:t>
            </a:r>
            <a:endParaRPr lang="ar-SA" sz="3600" b="1" dirty="0" smtClean="0"/>
          </a:p>
          <a:p>
            <a:pPr>
              <a:buFont typeface="Wingdings" pitchFamily="2" charset="2"/>
              <a:buChar char="ü"/>
            </a:pPr>
            <a:r>
              <a:rPr lang="ar-SA" sz="3600" b="1" dirty="0" smtClean="0"/>
              <a:t>من السهل على الآخرين التعرف عليك</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المنبسطة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تودين عمل العديد من الأشياء في نفس الوقت </a:t>
            </a:r>
          </a:p>
          <a:p>
            <a:pPr>
              <a:buFont typeface="Wingdings" pitchFamily="2" charset="2"/>
              <a:buChar char="ü"/>
            </a:pPr>
            <a:r>
              <a:rPr lang="ar-SA" sz="3600" b="1" dirty="0" smtClean="0"/>
              <a:t>انتي في الغالب مع العامة كما تبدين مع الخاصة فليس لديك الكثير مما تخفينه عن الناس</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2- طريقة تلقي المعلومات</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4000" b="1" dirty="0" smtClean="0"/>
              <a:t>عن طريق التفاعل المباشر مع العالم الملموس من خلال الحواس </a:t>
            </a:r>
            <a:r>
              <a:rPr lang="ar-SA" sz="4000" b="1" dirty="0" err="1" smtClean="0"/>
              <a:t>الخمس </a:t>
            </a:r>
            <a:r>
              <a:rPr lang="ar-SA" sz="4000" b="1" dirty="0" smtClean="0"/>
              <a:t>( التلقي </a:t>
            </a:r>
            <a:r>
              <a:rPr lang="ar-SA" sz="4000" b="1" dirty="0" err="1" smtClean="0"/>
              <a:t>الحسي )</a:t>
            </a:r>
            <a:endParaRPr lang="ar-SA" sz="4000" b="1" dirty="0" smtClean="0"/>
          </a:p>
          <a:p>
            <a:pPr>
              <a:buFont typeface="Wingdings" pitchFamily="2" charset="2"/>
              <a:buChar char="Ø"/>
            </a:pPr>
            <a:r>
              <a:rPr lang="ar-SA" sz="4000" b="1" dirty="0" smtClean="0">
                <a:solidFill>
                  <a:srgbClr val="FFFF00"/>
                </a:solidFill>
              </a:rPr>
              <a:t>عن طريق إعمال العقل في محاولة الربط بين الأمور </a:t>
            </a:r>
            <a:r>
              <a:rPr lang="ar-SA" sz="4000" b="1" dirty="0" err="1" smtClean="0">
                <a:solidFill>
                  <a:srgbClr val="FFFF00"/>
                </a:solidFill>
              </a:rPr>
              <a:t>وايجاد</a:t>
            </a:r>
            <a:r>
              <a:rPr lang="ar-SA" sz="4000" b="1" dirty="0" smtClean="0">
                <a:solidFill>
                  <a:srgbClr val="FFFF00"/>
                </a:solidFill>
              </a:rPr>
              <a:t> العلاقات بينها للوصول إلى تصور عام </a:t>
            </a:r>
            <a:r>
              <a:rPr lang="ar-SA" sz="4000" b="1" dirty="0" err="1" smtClean="0">
                <a:solidFill>
                  <a:srgbClr val="FFFF00"/>
                </a:solidFill>
              </a:rPr>
              <a:t>لها </a:t>
            </a:r>
            <a:r>
              <a:rPr lang="ar-SA" sz="4000" b="1" dirty="0" smtClean="0">
                <a:solidFill>
                  <a:srgbClr val="FFFF00"/>
                </a:solidFill>
              </a:rPr>
              <a:t>( التلقي </a:t>
            </a:r>
            <a:r>
              <a:rPr lang="ar-SA" sz="4000" b="1" dirty="0" err="1" smtClean="0">
                <a:solidFill>
                  <a:srgbClr val="FFFF00"/>
                </a:solidFill>
              </a:rPr>
              <a:t>الحدسي )</a:t>
            </a:r>
            <a:endParaRPr lang="ar-SA" sz="40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الحسي</a:t>
            </a:r>
            <a:endParaRPr lang="ar-SA" dirty="0"/>
          </a:p>
        </p:txBody>
      </p:sp>
      <p:sp>
        <p:nvSpPr>
          <p:cNvPr id="3" name="عنصر نائب للمحتوى 2"/>
          <p:cNvSpPr>
            <a:spLocks noGrp="1"/>
          </p:cNvSpPr>
          <p:nvPr>
            <p:ph idx="1"/>
          </p:nvPr>
        </p:nvSpPr>
        <p:spPr/>
        <p:txBody>
          <a:bodyPr/>
          <a:lstStyle/>
          <a:p>
            <a:pPr>
              <a:buNone/>
            </a:pPr>
            <a:r>
              <a:rPr lang="ar-SA" sz="3600" b="1" dirty="0" smtClean="0"/>
              <a:t>يميل إلى أن يكون واقعيا </a:t>
            </a:r>
            <a:r>
              <a:rPr lang="ar-SA" sz="3600" b="1" dirty="0" err="1" smtClean="0"/>
              <a:t>ومباشرا </a:t>
            </a:r>
            <a:r>
              <a:rPr lang="ar-SA" sz="3600" b="1" dirty="0" smtClean="0"/>
              <a:t>، يثق بخبرات الماضي </a:t>
            </a:r>
            <a:r>
              <a:rPr lang="ar-SA" sz="3600" b="1" dirty="0" err="1" smtClean="0"/>
              <a:t>وتجاربه </a:t>
            </a:r>
            <a:r>
              <a:rPr lang="ar-SA" sz="3600" b="1" dirty="0" smtClean="0"/>
              <a:t>، يقضي جل وقته في محاولة متابعة الحقائق وفهمها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a:t>
            </a:r>
            <a:r>
              <a:rPr lang="ar-SA" b="1" dirty="0" smtClean="0"/>
              <a:t>الحسية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إلى العيش في اللحظة الراهنة</a:t>
            </a:r>
          </a:p>
          <a:p>
            <a:pPr>
              <a:buFont typeface="Wingdings" pitchFamily="2" charset="2"/>
              <a:buChar char="ü"/>
            </a:pPr>
            <a:r>
              <a:rPr lang="ar-SA" sz="3600" b="1" dirty="0" smtClean="0"/>
              <a:t>تفضلين العمل مع الحقائق والمعلومات والتفاصيل</a:t>
            </a:r>
          </a:p>
          <a:p>
            <a:pPr>
              <a:buFont typeface="Wingdings" pitchFamily="2" charset="2"/>
              <a:buChar char="ü"/>
            </a:pPr>
            <a:r>
              <a:rPr lang="ar-SA" sz="3600" b="1" dirty="0" smtClean="0"/>
              <a:t>تركزين على العالم الملموس في الوقت الراهن من حولك</a:t>
            </a:r>
          </a:p>
          <a:p>
            <a:pPr>
              <a:buFont typeface="Wingdings" pitchFamily="2" charset="2"/>
              <a:buChar char="ü"/>
            </a:pPr>
            <a:r>
              <a:rPr lang="ar-SA" sz="3600" b="1" dirty="0" smtClean="0"/>
              <a:t>تحتاجين إلى الحقائق والأدلة الواضحة الملموسة</a:t>
            </a:r>
          </a:p>
          <a:p>
            <a:pPr>
              <a:buFont typeface="Wingdings" pitchFamily="2" charset="2"/>
              <a:buChar char="ü"/>
            </a:pPr>
            <a:r>
              <a:rPr lang="ar-SA" sz="3600" b="1" dirty="0" smtClean="0"/>
              <a:t>تعتمدين وبشدة على خبرات الماضي وتجاربه</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a:t>
            </a:r>
            <a:r>
              <a:rPr lang="ar-SA" b="1" dirty="0" smtClean="0"/>
              <a:t>الحسية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تقدرين الوقوف على أرض صلبة ولا تحبين الأوهام والخيالات</a:t>
            </a:r>
          </a:p>
          <a:p>
            <a:pPr>
              <a:buFont typeface="Wingdings" pitchFamily="2" charset="2"/>
              <a:buChar char="ü"/>
            </a:pPr>
            <a:r>
              <a:rPr lang="ar-SA" sz="3600" b="1" dirty="0" smtClean="0"/>
              <a:t>تستخدمين الكلمات حرفيا فعندما تقولين جملة فأنتي في الغالب تعنينها </a:t>
            </a:r>
            <a:r>
              <a:rPr lang="ar-SA" sz="3600" b="1" dirty="0" err="1" smtClean="0"/>
              <a:t>حرفيا .</a:t>
            </a:r>
            <a:endParaRPr lang="ar-SA" sz="3600" b="1" dirty="0" smtClean="0"/>
          </a:p>
          <a:p>
            <a:pPr>
              <a:buFont typeface="Wingdings" pitchFamily="2" charset="2"/>
              <a:buChar char="ü"/>
            </a:pPr>
            <a:r>
              <a:rPr lang="ar-SA" sz="3600" b="1" dirty="0" smtClean="0"/>
              <a:t>كلامك واضح ومباشر </a:t>
            </a:r>
          </a:p>
          <a:p>
            <a:pPr>
              <a:buFont typeface="Wingdings" pitchFamily="2" charset="2"/>
              <a:buChar char="ü"/>
            </a:pPr>
            <a:r>
              <a:rPr lang="ar-SA" sz="3600" b="1" dirty="0" smtClean="0"/>
              <a:t>تعجبك الواقعية والأشياء التي يمكن تطبيقها</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الشخصية </a:t>
            </a:r>
            <a:r>
              <a:rPr lang="ar-SA" b="1" dirty="0" smtClean="0"/>
              <a:t>الحسية</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تتعلمين الأشياء الجديدة بالمراقبة والتقليد</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الحدسي</a:t>
            </a:r>
            <a:endParaRPr lang="ar-SA" b="1" dirty="0"/>
          </a:p>
        </p:txBody>
      </p:sp>
      <p:sp>
        <p:nvSpPr>
          <p:cNvPr id="3" name="عنصر نائب للمحتوى 2"/>
          <p:cNvSpPr>
            <a:spLocks noGrp="1"/>
          </p:cNvSpPr>
          <p:nvPr>
            <p:ph idx="1"/>
          </p:nvPr>
        </p:nvSpPr>
        <p:spPr/>
        <p:txBody>
          <a:bodyPr/>
          <a:lstStyle/>
          <a:p>
            <a:pPr>
              <a:buNone/>
            </a:pPr>
            <a:r>
              <a:rPr lang="ar-SA" sz="3600" dirty="0" smtClean="0"/>
              <a:t>يميل صاحب الشخصية الحدسية إلى أن يكون مبدعا وخياليا يقدر عالم النظريات ويعتمد على إحساسه الداخلي</a:t>
            </a:r>
            <a:endParaRPr lang="ar-SA" sz="36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الحدسي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تهتمين بالمستقبل أكثر من الحاضر</a:t>
            </a:r>
          </a:p>
          <a:p>
            <a:pPr>
              <a:buFont typeface="Wingdings" pitchFamily="2" charset="2"/>
              <a:buChar char="ü"/>
            </a:pPr>
            <a:r>
              <a:rPr lang="ar-SA" sz="3600" b="1" dirty="0" smtClean="0"/>
              <a:t>تركزين على عالم العقل والروح</a:t>
            </a:r>
          </a:p>
          <a:p>
            <a:pPr>
              <a:buFont typeface="Wingdings" pitchFamily="2" charset="2"/>
              <a:buChar char="ü"/>
            </a:pPr>
            <a:r>
              <a:rPr lang="ar-SA" sz="3600" b="1" dirty="0" smtClean="0"/>
              <a:t>تميلين للتركيز على الأفكار والصورة العامة</a:t>
            </a:r>
          </a:p>
          <a:p>
            <a:pPr>
              <a:buFont typeface="Wingdings" pitchFamily="2" charset="2"/>
              <a:buChar char="ü"/>
            </a:pPr>
            <a:r>
              <a:rPr lang="ar-SA" sz="3600" b="1" dirty="0" smtClean="0"/>
              <a:t>أنتي عميقة التفكير ولديك الكثير من الأفكار</a:t>
            </a:r>
          </a:p>
          <a:p>
            <a:pPr>
              <a:buFont typeface="Wingdings" pitchFamily="2" charset="2"/>
              <a:buChar char="ü"/>
            </a:pPr>
            <a:r>
              <a:rPr lang="ar-SA" sz="3600" b="1" dirty="0" smtClean="0"/>
              <a:t>يعجبك الإبداع وتقدرين الحرية</a:t>
            </a:r>
          </a:p>
          <a:p>
            <a:pPr>
              <a:buFont typeface="Wingdings" pitchFamily="2" charset="2"/>
              <a:buChar char="ü"/>
            </a:pPr>
            <a:r>
              <a:rPr lang="ar-SA" sz="3600" b="1" dirty="0" smtClean="0"/>
              <a:t>تميلين للخيال</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الحدسي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تحبين أن </a:t>
            </a:r>
            <a:r>
              <a:rPr lang="ar-SA" sz="3600" b="1" dirty="0" err="1" smtClean="0"/>
              <a:t>تجربي</a:t>
            </a:r>
            <a:r>
              <a:rPr lang="ar-SA" sz="3600" b="1" dirty="0" smtClean="0"/>
              <a:t> طرقا جديدة ومختلفة في عمل الأشياء</a:t>
            </a:r>
          </a:p>
          <a:p>
            <a:pPr>
              <a:buFont typeface="Wingdings" pitchFamily="2" charset="2"/>
              <a:buChar char="ü"/>
            </a:pPr>
            <a:r>
              <a:rPr lang="ar-SA" sz="3600" b="1" dirty="0" smtClean="0"/>
              <a:t>دائما ما تنظرين بعمق وتري الاحتمالات المختلفة للأمر </a:t>
            </a:r>
            <a:r>
              <a:rPr lang="ar-SA" sz="3600" b="1" dirty="0" err="1" smtClean="0"/>
              <a:t>وترابطاته</a:t>
            </a:r>
            <a:r>
              <a:rPr lang="ar-SA" sz="3600" b="1" dirty="0" smtClean="0"/>
              <a:t> المختلفة</a:t>
            </a:r>
          </a:p>
          <a:p>
            <a:pPr>
              <a:buFont typeface="Wingdings" pitchFamily="2" charset="2"/>
              <a:buChar char="ü"/>
            </a:pPr>
            <a:r>
              <a:rPr lang="ar-SA" sz="3600" b="1" dirty="0" smtClean="0"/>
              <a:t>تحبين تعلم المهارات الجديدة</a:t>
            </a:r>
          </a:p>
          <a:p>
            <a:pPr>
              <a:buFont typeface="Wingdings" pitchFamily="2" charset="2"/>
              <a:buChar char="ü"/>
            </a:pPr>
            <a:r>
              <a:rPr lang="ar-SA" sz="3600" b="1" dirty="0" smtClean="0"/>
              <a:t>تستمتعين بالانطلاق في خيالاتك والخروج بحلول إبداعية</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476672"/>
            <a:ext cx="7772400" cy="1152128"/>
          </a:xfrm>
        </p:spPr>
        <p:txBody>
          <a:bodyPr/>
          <a:lstStyle/>
          <a:p>
            <a:pPr algn="ctr"/>
            <a:r>
              <a:rPr lang="ar-SA" dirty="0" smtClean="0"/>
              <a:t>3- </a:t>
            </a:r>
            <a:r>
              <a:rPr lang="ar-SA" b="1" dirty="0" smtClean="0"/>
              <a:t>على أي أساس تحكم على الأمور في حياتك</a:t>
            </a:r>
            <a:endParaRPr lang="ar-SA" b="1"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هناك ما يسمى بالحكم على أساس المنطق </a:t>
            </a:r>
            <a:r>
              <a:rPr lang="ar-SA" sz="3600" b="1" dirty="0" err="1" smtClean="0"/>
              <a:t>والتجرد </a:t>
            </a:r>
            <a:r>
              <a:rPr lang="ar-SA" sz="3600" b="1" dirty="0" smtClean="0"/>
              <a:t>( </a:t>
            </a:r>
            <a:r>
              <a:rPr lang="ar-SA" sz="3600" b="1" dirty="0" err="1" smtClean="0"/>
              <a:t>المنطقي )</a:t>
            </a:r>
            <a:endParaRPr lang="ar-SA" sz="3600" b="1" dirty="0" smtClean="0"/>
          </a:p>
          <a:p>
            <a:pPr>
              <a:buFont typeface="Wingdings" pitchFamily="2" charset="2"/>
              <a:buChar char="Ø"/>
            </a:pPr>
            <a:r>
              <a:rPr lang="ar-SA" sz="3600" b="1" dirty="0" smtClean="0">
                <a:solidFill>
                  <a:srgbClr val="FFFF00"/>
                </a:solidFill>
              </a:rPr>
              <a:t>وهناك حكم عن طريق العاطفة والذوق والإحساس </a:t>
            </a:r>
            <a:r>
              <a:rPr lang="ar-SA" sz="3600" b="1" dirty="0" err="1" smtClean="0">
                <a:solidFill>
                  <a:srgbClr val="FFFF00"/>
                </a:solidFill>
              </a:rPr>
              <a:t>الشخصي </a:t>
            </a:r>
            <a:r>
              <a:rPr lang="ar-SA" sz="3600" b="1" dirty="0" smtClean="0">
                <a:solidFill>
                  <a:srgbClr val="FFFF00"/>
                </a:solidFill>
              </a:rPr>
              <a:t>( </a:t>
            </a:r>
            <a:r>
              <a:rPr lang="ar-SA" sz="3600" b="1" dirty="0" err="1" smtClean="0">
                <a:solidFill>
                  <a:srgbClr val="FFFF00"/>
                </a:solidFill>
              </a:rPr>
              <a:t>العاطفي )</a:t>
            </a:r>
            <a:endParaRPr lang="ar-SA" sz="36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المنطقي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تقدرين الحقيقة المجردة</a:t>
            </a:r>
          </a:p>
          <a:p>
            <a:pPr>
              <a:buFont typeface="Wingdings" pitchFamily="2" charset="2"/>
              <a:buChar char="ü"/>
            </a:pPr>
            <a:r>
              <a:rPr lang="ar-SA" sz="3600" b="1" dirty="0" smtClean="0"/>
              <a:t>يقودك تفكيرك المنطقي</a:t>
            </a:r>
          </a:p>
          <a:p>
            <a:pPr>
              <a:buFont typeface="Wingdings" pitchFamily="2" charset="2"/>
              <a:buChar char="ü"/>
            </a:pPr>
            <a:r>
              <a:rPr lang="ar-SA" sz="3600" b="1" dirty="0" smtClean="0"/>
              <a:t>تستخدمين </a:t>
            </a:r>
            <a:r>
              <a:rPr lang="ar-SA" sz="3600" b="1" dirty="0" err="1" smtClean="0"/>
              <a:t>المنطق </a:t>
            </a:r>
            <a:r>
              <a:rPr lang="ar-SA" sz="3600" b="1" dirty="0" smtClean="0"/>
              <a:t>(1+1=2</a:t>
            </a:r>
            <a:r>
              <a:rPr lang="ar-SA" sz="3600" b="1" dirty="0" err="1" smtClean="0"/>
              <a:t>)</a:t>
            </a:r>
            <a:endParaRPr lang="ar-SA" sz="3600" b="1" dirty="0" smtClean="0"/>
          </a:p>
          <a:p>
            <a:pPr>
              <a:buFont typeface="Wingdings" pitchFamily="2" charset="2"/>
              <a:buChar char="ü"/>
            </a:pPr>
            <a:r>
              <a:rPr lang="ar-SA" sz="3600" b="1" dirty="0" smtClean="0"/>
              <a:t>تضعين منطق الآخرين في حساباتك وتحترمين </a:t>
            </a:r>
            <a:r>
              <a:rPr lang="ar-SA" sz="3600" b="1" dirty="0" err="1" smtClean="0"/>
              <a:t>عقولهم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المنطقي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تستطيعين وبسهولة تحديد الخلل والتناقض في المنطق أو التفكير</a:t>
            </a:r>
          </a:p>
          <a:p>
            <a:pPr>
              <a:buFont typeface="Wingdings" pitchFamily="2" charset="2"/>
              <a:buChar char="ü"/>
            </a:pPr>
            <a:r>
              <a:rPr lang="ar-SA" sz="3600" b="1" dirty="0" smtClean="0"/>
              <a:t>انتي في الغالب رابطة الجأش </a:t>
            </a:r>
            <a:r>
              <a:rPr lang="ar-SA" sz="3600" b="1" dirty="0" err="1" smtClean="0"/>
              <a:t>ومستقله</a:t>
            </a:r>
            <a:r>
              <a:rPr lang="ar-SA" sz="3600" b="1" dirty="0" smtClean="0"/>
              <a:t> تميلين للعدل</a:t>
            </a:r>
          </a:p>
          <a:p>
            <a:pPr>
              <a:buFont typeface="Wingdings" pitchFamily="2" charset="2"/>
              <a:buChar char="ü"/>
            </a:pPr>
            <a:r>
              <a:rPr lang="ar-SA" sz="3600" b="1" dirty="0" smtClean="0"/>
              <a:t>تميلين لأن تكوني مباشرة ونزيهة وموضوعية</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المنطقي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لأن تكوني ناقدة بطبعك وتظنين أن من واجبك أن تبيني العيوب والأخطاء حتى لو كان ذلك مؤلما لمشاعر الآخرين</a:t>
            </a:r>
          </a:p>
          <a:p>
            <a:pPr>
              <a:buFont typeface="Wingdings" pitchFamily="2" charset="2"/>
              <a:buChar char="ü"/>
            </a:pPr>
            <a:r>
              <a:rPr lang="ar-SA" sz="3600" b="1" dirty="0" smtClean="0"/>
              <a:t>قد تتعامل مع الناس بحزم إذا اقتضى الموقف ذلك</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المنطقي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لاستخدام العدالة مع الآخرين</a:t>
            </a:r>
          </a:p>
          <a:p>
            <a:pPr>
              <a:buFont typeface="Wingdings" pitchFamily="2" charset="2"/>
              <a:buChar char="ü"/>
            </a:pPr>
            <a:r>
              <a:rPr lang="ar-SA" sz="3600" b="1" dirty="0" smtClean="0"/>
              <a:t>يحفزك الشعور بالإنجاز</a:t>
            </a:r>
          </a:p>
          <a:p>
            <a:pPr>
              <a:buFont typeface="Wingdings" pitchFamily="2" charset="2"/>
              <a:buChar char="ü"/>
            </a:pPr>
            <a:r>
              <a:rPr lang="ar-SA" sz="3600" b="1" dirty="0" smtClean="0"/>
              <a:t>تبحثين عن </a:t>
            </a:r>
            <a:r>
              <a:rPr lang="ar-SA" sz="3600" b="1" dirty="0" err="1" smtClean="0"/>
              <a:t>الإحترام</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المنطقي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لاستخدام العدالة مع الآخرين</a:t>
            </a:r>
          </a:p>
          <a:p>
            <a:pPr>
              <a:buFont typeface="Wingdings" pitchFamily="2" charset="2"/>
              <a:buChar char="ü"/>
            </a:pPr>
            <a:r>
              <a:rPr lang="ar-SA" sz="3600" b="1" dirty="0" smtClean="0"/>
              <a:t>يحفزك الشعور بالإنجاز</a:t>
            </a:r>
          </a:p>
          <a:p>
            <a:pPr>
              <a:buFont typeface="Wingdings" pitchFamily="2" charset="2"/>
              <a:buChar char="ü"/>
            </a:pPr>
            <a:r>
              <a:rPr lang="ar-SA" sz="3600" b="1" dirty="0" smtClean="0"/>
              <a:t>تبحثين عن </a:t>
            </a:r>
            <a:r>
              <a:rPr lang="ar-SA" sz="3600" b="1" dirty="0" err="1" smtClean="0"/>
              <a:t>الإحترام</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 النمط العاطفي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يميل أصحاب النمط العاطفي إلى أن يكونوا حساسين وعاطفيين ودائمي البحث عن التناغم والتآلف مع أنفسهم </a:t>
            </a:r>
            <a:r>
              <a:rPr lang="ar-SA" sz="3600" b="1" dirty="0" err="1" smtClean="0"/>
              <a:t>والآخرين </a:t>
            </a:r>
            <a:r>
              <a:rPr lang="ar-SA" sz="3600" b="1" dirty="0" smtClean="0"/>
              <a:t>، ولو </a:t>
            </a:r>
            <a:r>
              <a:rPr lang="ar-SA" sz="3600" b="1" dirty="0" err="1" smtClean="0"/>
              <a:t>كنتي</a:t>
            </a:r>
            <a:r>
              <a:rPr lang="ar-SA" sz="3600" b="1" dirty="0" smtClean="0"/>
              <a:t> ذات نمط عاطفي فإن طريقتك الأساسية في اتخاذ القرار تعتمد على عواطفك الداخلية ومدى تأثير هذا القرار على </a:t>
            </a:r>
            <a:r>
              <a:rPr lang="ar-SA" sz="3600" b="1" dirty="0" err="1" smtClean="0"/>
              <a:t>الآخرين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العاطفي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تقدرين التناغم والتآلف مع الآخرين</a:t>
            </a:r>
          </a:p>
          <a:p>
            <a:pPr>
              <a:buFont typeface="Wingdings" pitchFamily="2" charset="2"/>
              <a:buChar char="ü"/>
            </a:pPr>
            <a:r>
              <a:rPr lang="ar-SA" sz="3600" b="1" dirty="0" smtClean="0"/>
              <a:t>تضعين مشاعر الآخرين في حسبانك حين تتخذين القرار</a:t>
            </a:r>
          </a:p>
          <a:p>
            <a:pPr>
              <a:buFont typeface="Wingdings" pitchFamily="2" charset="2"/>
              <a:buChar char="ü"/>
            </a:pPr>
            <a:r>
              <a:rPr lang="ar-SA" sz="3600" b="1" dirty="0" smtClean="0"/>
              <a:t>أنتي دافئة المشاعر مهذبه وتعاملين الناس </a:t>
            </a:r>
            <a:r>
              <a:rPr lang="ar-SA" sz="3600" b="1" dirty="0" err="1" smtClean="0"/>
              <a:t>بحميمية</a:t>
            </a:r>
            <a:endParaRPr lang="ar-SA" sz="3600" b="1" dirty="0" smtClean="0"/>
          </a:p>
          <a:p>
            <a:pPr>
              <a:buFont typeface="Wingdings" pitchFamily="2" charset="2"/>
              <a:buChar char="ü"/>
            </a:pPr>
            <a:r>
              <a:rPr lang="ar-SA" sz="3600" b="1" dirty="0" smtClean="0"/>
              <a:t>تحبين إرضاء الآخرين ولا تجدين بأسا في أن </a:t>
            </a:r>
            <a:r>
              <a:rPr lang="ar-SA" sz="3600" b="1" dirty="0" err="1" smtClean="0"/>
              <a:t>تظهري</a:t>
            </a:r>
            <a:r>
              <a:rPr lang="ar-SA" sz="3600" b="1" dirty="0" smtClean="0"/>
              <a:t> تقديرك لهم</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العاطفي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تعاملين الآخرين بالرحمة</a:t>
            </a:r>
          </a:p>
          <a:p>
            <a:pPr>
              <a:buFont typeface="Wingdings" pitchFamily="2" charset="2"/>
              <a:buChar char="ü"/>
            </a:pPr>
            <a:r>
              <a:rPr lang="ar-SA" sz="3600" b="1" dirty="0" smtClean="0"/>
              <a:t>تقودك مشاعرك وأحاسيسك</a:t>
            </a:r>
          </a:p>
          <a:p>
            <a:pPr>
              <a:buFont typeface="Wingdings" pitchFamily="2" charset="2"/>
              <a:buChar char="ü"/>
            </a:pPr>
            <a:r>
              <a:rPr lang="ar-SA" sz="3600" b="1" dirty="0" smtClean="0"/>
              <a:t>تميلين لأخذ القرار بصفة شخصية</a:t>
            </a:r>
          </a:p>
          <a:p>
            <a:pPr>
              <a:buFont typeface="Wingdings" pitchFamily="2" charset="2"/>
              <a:buChar char="ü"/>
            </a:pPr>
            <a:r>
              <a:rPr lang="ar-SA" sz="3600" b="1" dirty="0" smtClean="0"/>
              <a:t>من السهولة جرح مشاعرك</a:t>
            </a:r>
          </a:p>
          <a:p>
            <a:pPr>
              <a:buFont typeface="Wingdings" pitchFamily="2" charset="2"/>
              <a:buChar char="ü"/>
            </a:pPr>
            <a:r>
              <a:rPr lang="ar-SA" sz="3600" b="1" dirty="0" smtClean="0"/>
              <a:t>تودين تجنب الخلافات والجدال</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العاطفي</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من السهل عليك الشعور باحتياج الناس للدعم والمساعدة</a:t>
            </a:r>
          </a:p>
          <a:p>
            <a:pPr>
              <a:buFont typeface="Wingdings" pitchFamily="2" charset="2"/>
              <a:buChar char="ü"/>
            </a:pPr>
            <a:r>
              <a:rPr lang="ar-SA" sz="3600" b="1" dirty="0" smtClean="0"/>
              <a:t>تشعر بالحماس عندما يقدرك </a:t>
            </a:r>
            <a:r>
              <a:rPr lang="ar-SA" sz="3600" b="1" dirty="0" err="1" smtClean="0"/>
              <a:t>الآخرون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419100"/>
            <a:ext cx="7772400" cy="1641748"/>
          </a:xfrm>
        </p:spPr>
        <p:txBody>
          <a:bodyPr/>
          <a:lstStyle/>
          <a:p>
            <a:pPr algn="ctr"/>
            <a:r>
              <a:rPr lang="ar-SA" dirty="0" smtClean="0"/>
              <a:t>4- </a:t>
            </a:r>
            <a:r>
              <a:rPr lang="ar-SA" b="1" dirty="0" smtClean="0"/>
              <a:t>كيف نتكيف مع العالم الخارجي من حولنا</a:t>
            </a:r>
            <a:endParaRPr lang="ar-SA" dirty="0"/>
          </a:p>
        </p:txBody>
      </p:sp>
      <p:sp>
        <p:nvSpPr>
          <p:cNvPr id="3" name="عنصر نائب للمحتوى 2"/>
          <p:cNvSpPr>
            <a:spLocks noGrp="1"/>
          </p:cNvSpPr>
          <p:nvPr>
            <p:ph idx="1"/>
          </p:nvPr>
        </p:nvSpPr>
        <p:spPr/>
        <p:txBody>
          <a:bodyPr/>
          <a:lstStyle/>
          <a:p>
            <a:pPr>
              <a:buFont typeface="Wingdings" pitchFamily="2" charset="2"/>
              <a:buChar char="Ø"/>
            </a:pPr>
            <a:r>
              <a:rPr lang="ar-SA" sz="3600" b="1" dirty="0" smtClean="0"/>
              <a:t>هناك من يحب أن يفصل في الأمور ويتخذ فيها </a:t>
            </a:r>
            <a:r>
              <a:rPr lang="ar-SA" sz="3600" b="1" dirty="0" err="1" smtClean="0"/>
              <a:t>القرارات </a:t>
            </a:r>
            <a:r>
              <a:rPr lang="ar-SA" sz="3600" b="1" dirty="0" smtClean="0"/>
              <a:t>( </a:t>
            </a:r>
            <a:r>
              <a:rPr lang="ar-SA" sz="3600" b="1" dirty="0" err="1" smtClean="0"/>
              <a:t>مقرر </a:t>
            </a:r>
            <a:r>
              <a:rPr lang="ar-SA" sz="3600" b="1" dirty="0" smtClean="0"/>
              <a:t>– </a:t>
            </a:r>
            <a:r>
              <a:rPr lang="ar-SA" sz="3600" b="1" dirty="0" err="1" smtClean="0"/>
              <a:t>حاسم )</a:t>
            </a:r>
            <a:endParaRPr lang="ar-SA" sz="3600" b="1" dirty="0" smtClean="0"/>
          </a:p>
          <a:p>
            <a:pPr>
              <a:buFont typeface="Wingdings" pitchFamily="2" charset="2"/>
              <a:buChar char="Ø"/>
            </a:pPr>
            <a:r>
              <a:rPr lang="ar-SA" sz="3600" b="1" dirty="0" smtClean="0">
                <a:solidFill>
                  <a:srgbClr val="FFFF00"/>
                </a:solidFill>
              </a:rPr>
              <a:t>هناك من هو مرن يؤمن أن الزمن كفيل بحل كل شيء وأن اتخاذ القرار يحتاج إلى وقت </a:t>
            </a:r>
            <a:r>
              <a:rPr lang="ar-SA" sz="3600" b="1" dirty="0" err="1" smtClean="0">
                <a:solidFill>
                  <a:srgbClr val="FFFF00"/>
                </a:solidFill>
              </a:rPr>
              <a:t>كاف </a:t>
            </a:r>
            <a:r>
              <a:rPr lang="ar-SA" sz="3600" b="1" dirty="0" smtClean="0">
                <a:solidFill>
                  <a:srgbClr val="FFFF00"/>
                </a:solidFill>
              </a:rPr>
              <a:t>( </a:t>
            </a:r>
            <a:r>
              <a:rPr lang="ar-SA" sz="3600" b="1" dirty="0" err="1" smtClean="0">
                <a:solidFill>
                  <a:srgbClr val="FFFF00"/>
                </a:solidFill>
              </a:rPr>
              <a:t>الموات </a:t>
            </a:r>
            <a:r>
              <a:rPr lang="ar-SA" sz="3600" b="1" dirty="0" smtClean="0">
                <a:solidFill>
                  <a:srgbClr val="FFFF00"/>
                </a:solidFill>
              </a:rPr>
              <a:t>– </a:t>
            </a:r>
            <a:r>
              <a:rPr lang="ar-SA" sz="3600" b="1" dirty="0" err="1" smtClean="0">
                <a:solidFill>
                  <a:srgbClr val="FFFF00"/>
                </a:solidFill>
              </a:rPr>
              <a:t>المتردد )</a:t>
            </a:r>
            <a:endParaRPr lang="ar-SA" sz="36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النمط المقرر</a:t>
            </a:r>
            <a:endParaRPr lang="ar-SA" b="1" dirty="0"/>
          </a:p>
        </p:txBody>
      </p:sp>
      <p:sp>
        <p:nvSpPr>
          <p:cNvPr id="3" name="عنصر نائب للمحتوى 2"/>
          <p:cNvSpPr>
            <a:spLocks noGrp="1"/>
          </p:cNvSpPr>
          <p:nvPr>
            <p:ph idx="1"/>
          </p:nvPr>
        </p:nvSpPr>
        <p:spPr/>
        <p:txBody>
          <a:bodyPr/>
          <a:lstStyle/>
          <a:p>
            <a:pPr>
              <a:buNone/>
            </a:pPr>
            <a:r>
              <a:rPr lang="ar-SA" sz="3600" b="1" dirty="0" smtClean="0"/>
              <a:t>يميل أصحاب هذا النمط النمط إلى أن يكونوا مرتبين لديهم خطط وجداول أعمال مسبقة ويحبون الإنجاز </a:t>
            </a:r>
            <a:r>
              <a:rPr lang="ar-SA" sz="3600" b="1" dirty="0" err="1" smtClean="0"/>
              <a:t>والإنتاج </a:t>
            </a:r>
            <a:r>
              <a:rPr lang="ar-SA" sz="3600" b="1" dirty="0" smtClean="0"/>
              <a:t>، ولو </a:t>
            </a:r>
            <a:r>
              <a:rPr lang="ar-SA" sz="3600" b="1" dirty="0" err="1" smtClean="0"/>
              <a:t>كنتي</a:t>
            </a:r>
            <a:r>
              <a:rPr lang="ar-SA" sz="3600" b="1" dirty="0" smtClean="0"/>
              <a:t> صاحبة نمط المقرر فأنتي تحبين الترتيب والتنظيم وتكرهين المفاجآت غير </a:t>
            </a:r>
            <a:r>
              <a:rPr lang="ar-SA" sz="3600" b="1" dirty="0" err="1" smtClean="0"/>
              <a:t>المتوقعة .</a:t>
            </a: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المقرر</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تميلين لأن تكوني جادة ورسمية</a:t>
            </a:r>
          </a:p>
          <a:p>
            <a:pPr>
              <a:buFont typeface="Wingdings" pitchFamily="2" charset="2"/>
              <a:buChar char="ü"/>
            </a:pPr>
            <a:r>
              <a:rPr lang="ar-SA" sz="3600" b="1" dirty="0" smtClean="0"/>
              <a:t>تحبين أن </a:t>
            </a:r>
            <a:r>
              <a:rPr lang="ar-SA" sz="3600" b="1" dirty="0" err="1" smtClean="0"/>
              <a:t>تتخذي</a:t>
            </a:r>
            <a:r>
              <a:rPr lang="ar-SA" sz="3600" b="1" dirty="0" smtClean="0"/>
              <a:t> القرارات </a:t>
            </a:r>
          </a:p>
          <a:p>
            <a:pPr>
              <a:buFont typeface="Wingdings" pitchFamily="2" charset="2"/>
              <a:buChar char="ü"/>
            </a:pPr>
            <a:r>
              <a:rPr lang="ar-SA" sz="3600" b="1" dirty="0" smtClean="0"/>
              <a:t>تحبين التنظيم وعمل الخطط</a:t>
            </a:r>
          </a:p>
          <a:p>
            <a:pPr>
              <a:buFont typeface="Wingdings" pitchFamily="2" charset="2"/>
              <a:buChar char="ü"/>
            </a:pPr>
            <a:r>
              <a:rPr lang="ar-SA" sz="3600" b="1" dirty="0" smtClean="0"/>
              <a:t>الوقت يشغلك</a:t>
            </a:r>
          </a:p>
          <a:p>
            <a:pPr>
              <a:buFont typeface="Wingdings" pitchFamily="2" charset="2"/>
              <a:buChar char="ü"/>
            </a:pPr>
            <a:r>
              <a:rPr lang="ar-SA" sz="3600" b="1" dirty="0" smtClean="0"/>
              <a:t>تستخدمين </a:t>
            </a:r>
            <a:r>
              <a:rPr lang="ar-SA" sz="3600" b="1" dirty="0" err="1" smtClean="0"/>
              <a:t>الجدوال</a:t>
            </a:r>
            <a:r>
              <a:rPr lang="ar-SA" sz="3600" b="1" dirty="0" smtClean="0"/>
              <a:t> والمفكرات</a:t>
            </a:r>
          </a:p>
          <a:p>
            <a:pPr>
              <a:buFont typeface="Wingdings" pitchFamily="2" charset="2"/>
              <a:buChar char="ü"/>
            </a:pPr>
            <a:r>
              <a:rPr lang="ar-SA" sz="3600" b="1" dirty="0" smtClean="0"/>
              <a:t>تفضلين أن </a:t>
            </a:r>
            <a:r>
              <a:rPr lang="ar-SA" sz="3600" b="1" dirty="0" err="1" smtClean="0"/>
              <a:t>تعملي</a:t>
            </a:r>
            <a:r>
              <a:rPr lang="ar-SA" sz="3600" b="1" dirty="0" smtClean="0"/>
              <a:t> أولا ثم الترفيه فيما بعد</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المقرر</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تفضلين إنهاء المشروعات</a:t>
            </a:r>
          </a:p>
          <a:p>
            <a:pPr>
              <a:buFont typeface="Wingdings" pitchFamily="2" charset="2"/>
              <a:buChar char="ü"/>
            </a:pPr>
            <a:r>
              <a:rPr lang="ar-SA" sz="3600" b="1" dirty="0" smtClean="0"/>
              <a:t>تميلين لأن تكوني واضحة ويمكن للآخرين أن </a:t>
            </a:r>
            <a:r>
              <a:rPr lang="ar-SA" sz="3600" b="1" dirty="0" err="1" smtClean="0"/>
              <a:t>يتنبؤا</a:t>
            </a:r>
            <a:r>
              <a:rPr lang="ar-SA" sz="3600" b="1" dirty="0" smtClean="0"/>
              <a:t> بأفعالك</a:t>
            </a:r>
          </a:p>
          <a:p>
            <a:pPr>
              <a:buFont typeface="Wingdings" pitchFamily="2" charset="2"/>
              <a:buChar char="ü"/>
            </a:pPr>
            <a:r>
              <a:rPr lang="ar-SA" sz="3600" b="1" dirty="0" smtClean="0"/>
              <a:t>تكرهين المفاجآت وتحتاجين إلى الإخطارات </a:t>
            </a:r>
            <a:r>
              <a:rPr lang="ar-SA" sz="3600" b="1" dirty="0" err="1" smtClean="0"/>
              <a:t>المسبقة .</a:t>
            </a:r>
            <a:endParaRPr lang="ar-SA" sz="3600" b="1" dirty="0" smtClean="0"/>
          </a:p>
          <a:p>
            <a:pPr>
              <a:buFont typeface="Wingdings" pitchFamily="2" charset="2"/>
              <a:buChar char="ü"/>
            </a:pPr>
            <a:r>
              <a:rPr lang="ar-SA" sz="3600" b="1" dirty="0" smtClean="0"/>
              <a:t>تحبين أن تستقر الأمور من حولك</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المقرر</a:t>
            </a:r>
            <a:endParaRPr lang="ar-SA" b="1" dirty="0"/>
          </a:p>
        </p:txBody>
      </p:sp>
      <p:sp>
        <p:nvSpPr>
          <p:cNvPr id="3" name="عنصر نائب للمحتوى 2"/>
          <p:cNvSpPr>
            <a:spLocks noGrp="1"/>
          </p:cNvSpPr>
          <p:nvPr>
            <p:ph idx="1"/>
          </p:nvPr>
        </p:nvSpPr>
        <p:spPr/>
        <p:txBody>
          <a:bodyPr/>
          <a:lstStyle/>
          <a:p>
            <a:pPr>
              <a:buFont typeface="Wingdings" pitchFamily="2" charset="2"/>
              <a:buChar char="ü"/>
            </a:pPr>
            <a:r>
              <a:rPr lang="ar-SA" sz="3600" b="1" dirty="0" smtClean="0"/>
              <a:t>تحبين إنهاء الأشياء </a:t>
            </a:r>
            <a:r>
              <a:rPr lang="ar-SA" sz="3600" b="1" dirty="0" err="1" smtClean="0"/>
              <a:t>باسرع</a:t>
            </a:r>
            <a:r>
              <a:rPr lang="ar-SA" sz="3600" b="1" dirty="0" smtClean="0"/>
              <a:t> وقت ممكن</a:t>
            </a:r>
          </a:p>
          <a:p>
            <a:pPr>
              <a:buFont typeface="Wingdings" pitchFamily="2" charset="2"/>
              <a:buChar char="ü"/>
            </a:pPr>
            <a:r>
              <a:rPr lang="ar-SA" sz="3600" b="1" dirty="0" smtClean="0"/>
              <a:t>تميلين لا </a:t>
            </a:r>
            <a:r>
              <a:rPr lang="ar-SA" sz="3600" b="1" dirty="0" err="1" smtClean="0"/>
              <a:t>ستخدام</a:t>
            </a:r>
            <a:r>
              <a:rPr lang="ar-SA" sz="3600" b="1" dirty="0" smtClean="0"/>
              <a:t> التوجيه والأوامر مع الآخرين </a:t>
            </a:r>
          </a:p>
          <a:p>
            <a:pPr>
              <a:buFont typeface="Wingdings" pitchFamily="2" charset="2"/>
              <a:buChar char="ü"/>
            </a:pPr>
            <a:r>
              <a:rPr lang="ar-SA" sz="3600" b="1" dirty="0" smtClean="0"/>
              <a:t>تخططين للمستقبل</a:t>
            </a:r>
          </a:p>
          <a:p>
            <a:pPr>
              <a:buFont typeface="Wingdings" pitchFamily="2" charset="2"/>
              <a:buChar char="ü"/>
            </a:pPr>
            <a:r>
              <a:rPr lang="ar-SA" sz="3600" b="1" dirty="0" smtClean="0"/>
              <a:t>تجيدين عمل جداول للمهمات وترتيبها</a:t>
            </a:r>
          </a:p>
          <a:p>
            <a:pPr>
              <a:buFont typeface="Wingdings" pitchFamily="2" charset="2"/>
              <a:buChar char="ü"/>
            </a:pPr>
            <a:r>
              <a:rPr lang="ar-SA" sz="3600" b="1" dirty="0" smtClean="0"/>
              <a:t>تظنين أنه لا بد من وجود قواعد تنظم الحياة</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النمط </a:t>
            </a:r>
            <a:r>
              <a:rPr lang="ar-SA" dirty="0" err="1" smtClean="0"/>
              <a:t>المواتي </a:t>
            </a:r>
            <a:r>
              <a:rPr lang="ar-SA" dirty="0" smtClean="0"/>
              <a:t>( </a:t>
            </a:r>
            <a:r>
              <a:rPr lang="ar-SA" dirty="0" err="1" smtClean="0"/>
              <a:t>المتردد )</a:t>
            </a:r>
            <a:endParaRPr lang="ar-SA" dirty="0"/>
          </a:p>
        </p:txBody>
      </p:sp>
      <p:sp>
        <p:nvSpPr>
          <p:cNvPr id="3" name="عنصر نائب للمحتوى 2"/>
          <p:cNvSpPr>
            <a:spLocks noGrp="1"/>
          </p:cNvSpPr>
          <p:nvPr>
            <p:ph idx="1"/>
          </p:nvPr>
        </p:nvSpPr>
        <p:spPr/>
        <p:txBody>
          <a:bodyPr/>
          <a:lstStyle/>
          <a:p>
            <a:pPr>
              <a:buNone/>
            </a:pPr>
            <a:r>
              <a:rPr lang="ar-SA" sz="3600" b="1" dirty="0" smtClean="0">
                <a:solidFill>
                  <a:srgbClr val="FFFF00"/>
                </a:solidFill>
              </a:rPr>
              <a:t>صاحب النمط المواتي يميل إلى أن يكون مرنا وفضوليا ومستقلا يقدس الحرية </a:t>
            </a:r>
            <a:r>
              <a:rPr lang="ar-SA" sz="3600" b="1" dirty="0" err="1" smtClean="0">
                <a:solidFill>
                  <a:srgbClr val="FFFF00"/>
                </a:solidFill>
              </a:rPr>
              <a:t>والانطلاق </a:t>
            </a:r>
            <a:r>
              <a:rPr lang="ar-SA" sz="3600" b="1" dirty="0" smtClean="0">
                <a:solidFill>
                  <a:srgbClr val="FFFF00"/>
                </a:solidFill>
              </a:rPr>
              <a:t>، أصحاب الشخصية المواتية يفضلون أن يجربوا أكبر قدر ممكن من الأشياء ويودون أن تبقى خياراتهم مفتوحة إلى أخر لحظة ويميلون إلى التكيف مع الأشياء</a:t>
            </a:r>
            <a:endParaRPr lang="ar-SA" sz="3600" b="1" dirty="0">
              <a:solidFill>
                <a:srgbClr val="FFFF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المواتي</a:t>
            </a:r>
            <a:endParaRPr lang="ar-SA" b="1" dirty="0"/>
          </a:p>
        </p:txBody>
      </p:sp>
      <p:sp>
        <p:nvSpPr>
          <p:cNvPr id="3" name="عنصر نائب للمحتوى 2"/>
          <p:cNvSpPr>
            <a:spLocks noGrp="1"/>
          </p:cNvSpPr>
          <p:nvPr>
            <p:ph idx="1"/>
          </p:nvPr>
        </p:nvSpPr>
        <p:spPr>
          <a:xfrm>
            <a:off x="1219200" y="2044700"/>
            <a:ext cx="7772400" cy="4114800"/>
          </a:xfrm>
        </p:spPr>
        <p:txBody>
          <a:bodyPr/>
          <a:lstStyle/>
          <a:p>
            <a:pPr>
              <a:buFont typeface="Wingdings" pitchFamily="2" charset="2"/>
              <a:buChar char="ü"/>
            </a:pPr>
            <a:r>
              <a:rPr lang="ar-SA" sz="3600" b="1" dirty="0" smtClean="0"/>
              <a:t>تحبين تأجيل بعض قراراتك لو أمكنك ذلك</a:t>
            </a:r>
          </a:p>
          <a:p>
            <a:pPr>
              <a:buFont typeface="Wingdings" pitchFamily="2" charset="2"/>
              <a:buChar char="ü"/>
            </a:pPr>
            <a:r>
              <a:rPr lang="ar-SA" sz="3600" b="1" dirty="0" smtClean="0"/>
              <a:t>تفضلين أن </a:t>
            </a:r>
            <a:r>
              <a:rPr lang="ar-SA" sz="3600" b="1" dirty="0" err="1" smtClean="0"/>
              <a:t>تجعلي</a:t>
            </a:r>
            <a:r>
              <a:rPr lang="ar-SA" sz="3600" b="1" dirty="0" smtClean="0"/>
              <a:t> الخطط مرنة</a:t>
            </a:r>
          </a:p>
          <a:p>
            <a:pPr>
              <a:buFont typeface="Wingdings" pitchFamily="2" charset="2"/>
              <a:buChar char="ü"/>
            </a:pPr>
            <a:r>
              <a:rPr lang="ar-SA" sz="3600" b="1" dirty="0" smtClean="0"/>
              <a:t>لديك قدرة على التكيف مع الظروف الجديدة بسرعة</a:t>
            </a:r>
          </a:p>
          <a:p>
            <a:pPr>
              <a:buFont typeface="Wingdings" pitchFamily="2" charset="2"/>
              <a:buChar char="ü"/>
            </a:pPr>
            <a:r>
              <a:rPr lang="ar-SA" sz="3600" b="1" dirty="0" smtClean="0"/>
              <a:t>تحبين أن </a:t>
            </a:r>
            <a:r>
              <a:rPr lang="ar-SA" sz="3600" b="1" dirty="0" err="1" smtClean="0"/>
              <a:t>تلعبي</a:t>
            </a:r>
            <a:r>
              <a:rPr lang="ar-SA" sz="3600" b="1" dirty="0" smtClean="0"/>
              <a:t> دور انتظري لتري</a:t>
            </a:r>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المواتي</a:t>
            </a:r>
            <a:endParaRPr lang="ar-SA" b="1" dirty="0"/>
          </a:p>
        </p:txBody>
      </p:sp>
      <p:sp>
        <p:nvSpPr>
          <p:cNvPr id="3" name="عنصر نائب للمحتوى 2"/>
          <p:cNvSpPr>
            <a:spLocks noGrp="1"/>
          </p:cNvSpPr>
          <p:nvPr>
            <p:ph idx="1"/>
          </p:nvPr>
        </p:nvSpPr>
        <p:spPr>
          <a:xfrm>
            <a:off x="1219200" y="2044700"/>
            <a:ext cx="7772400" cy="4114800"/>
          </a:xfrm>
        </p:spPr>
        <p:txBody>
          <a:bodyPr/>
          <a:lstStyle/>
          <a:p>
            <a:pPr>
              <a:buFont typeface="Wingdings" pitchFamily="2" charset="2"/>
              <a:buChar char="ü"/>
            </a:pPr>
            <a:r>
              <a:rPr lang="ar-SA" sz="3600" b="1" dirty="0" smtClean="0"/>
              <a:t>ليس لديك شعور قوي بالوقت وقد تتأخرين عن موعدك</a:t>
            </a:r>
          </a:p>
          <a:p>
            <a:pPr>
              <a:buFont typeface="Wingdings" pitchFamily="2" charset="2"/>
              <a:buChar char="ü"/>
            </a:pPr>
            <a:r>
              <a:rPr lang="ar-SA" sz="3600" b="1" dirty="0" smtClean="0"/>
              <a:t>تقومين بعمل ما يخطر لك في اللحظة ذاتها</a:t>
            </a:r>
          </a:p>
          <a:p>
            <a:pPr>
              <a:buFont typeface="Wingdings" pitchFamily="2" charset="2"/>
              <a:buChar char="ü"/>
            </a:pPr>
            <a:r>
              <a:rPr lang="ar-SA" sz="3600" b="1" dirty="0" smtClean="0"/>
              <a:t>تفضلين أن </a:t>
            </a:r>
            <a:r>
              <a:rPr lang="ar-SA" sz="3600" b="1" dirty="0" err="1" smtClean="0"/>
              <a:t>تلعبي</a:t>
            </a:r>
            <a:r>
              <a:rPr lang="ar-SA" sz="3600" b="1" dirty="0" smtClean="0"/>
              <a:t> أولا ثم تعملين لاحقا</a:t>
            </a:r>
          </a:p>
          <a:p>
            <a:pPr>
              <a:buFont typeface="Wingdings" pitchFamily="2" charset="2"/>
              <a:buChar char="ü"/>
            </a:pPr>
            <a:r>
              <a:rPr lang="ar-SA" sz="3600" b="1" dirty="0" smtClean="0"/>
              <a:t>تهتمين بالبدء في المشروعات أكثر من انهائها</a:t>
            </a:r>
          </a:p>
          <a:p>
            <a:pPr>
              <a:buFont typeface="Wingdings" pitchFamily="2" charset="2"/>
              <a:buChar char="ü"/>
            </a:pPr>
            <a:r>
              <a:rPr lang="ar-SA" sz="3600" b="1" dirty="0" smtClean="0"/>
              <a:t>أنتي مرنه ومزاجية ويصعب التنبؤ بما تقومين </a:t>
            </a:r>
            <a:r>
              <a:rPr lang="ar-SA" sz="3600" b="1" dirty="0" err="1" smtClean="0"/>
              <a:t>به</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المواتي</a:t>
            </a:r>
            <a:endParaRPr lang="ar-SA" b="1" dirty="0"/>
          </a:p>
        </p:txBody>
      </p:sp>
      <p:sp>
        <p:nvSpPr>
          <p:cNvPr id="3" name="عنصر نائب للمحتوى 2"/>
          <p:cNvSpPr>
            <a:spLocks noGrp="1"/>
          </p:cNvSpPr>
          <p:nvPr>
            <p:ph idx="1"/>
          </p:nvPr>
        </p:nvSpPr>
        <p:spPr>
          <a:xfrm>
            <a:off x="1219200" y="2044700"/>
            <a:ext cx="7772400" cy="4114800"/>
          </a:xfrm>
        </p:spPr>
        <p:txBody>
          <a:bodyPr/>
          <a:lstStyle/>
          <a:p>
            <a:pPr>
              <a:buFont typeface="Wingdings" pitchFamily="2" charset="2"/>
              <a:buChar char="ü"/>
            </a:pPr>
            <a:r>
              <a:rPr lang="ar-SA" sz="3600" b="1" dirty="0" smtClean="0"/>
              <a:t>تستمتعين بوقت الفراغ ولا تهتمين بالترتيب</a:t>
            </a:r>
          </a:p>
          <a:p>
            <a:pPr>
              <a:buFont typeface="Wingdings" pitchFamily="2" charset="2"/>
              <a:buChar char="ü"/>
            </a:pPr>
            <a:r>
              <a:rPr lang="ar-SA" sz="3600" b="1" dirty="0" smtClean="0"/>
              <a:t>تستمتعين بالمفاجآت والأحداث الآنية المفاجئة</a:t>
            </a:r>
          </a:p>
          <a:p>
            <a:pPr>
              <a:buFont typeface="Wingdings" pitchFamily="2" charset="2"/>
              <a:buChar char="ü"/>
            </a:pPr>
            <a:r>
              <a:rPr lang="ar-SA" sz="3600" b="1" dirty="0" smtClean="0"/>
              <a:t>يرى فيك الآخرون أنك غير مرتب ومشتت الأشياء</a:t>
            </a:r>
          </a:p>
          <a:p>
            <a:pPr>
              <a:buFont typeface="Wingdings" pitchFamily="2" charset="2"/>
              <a:buChar char="ü"/>
            </a:pPr>
            <a:r>
              <a:rPr lang="ar-SA" sz="3600" b="1" dirty="0" smtClean="0"/>
              <a:t>تكرهين وبشدة غياب البدائل </a:t>
            </a:r>
            <a:r>
              <a:rPr lang="ar-SA" sz="3600" b="1" dirty="0" err="1" smtClean="0"/>
              <a:t>والإضطرار</a:t>
            </a:r>
            <a:endParaRPr lang="ar-SA" sz="3600" b="1" dirty="0" smtClean="0"/>
          </a:p>
          <a:p>
            <a:pPr>
              <a:buFont typeface="Wingdings" pitchFamily="2" charset="2"/>
              <a:buChar char="ü"/>
            </a:pPr>
            <a:r>
              <a:rPr lang="ar-SA" sz="3600" b="1" dirty="0" smtClean="0"/>
              <a:t>لا تميلين إلى توجيه الآخرين وإملاء الأوامر عليهم</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صفات </a:t>
            </a:r>
            <a:r>
              <a:rPr lang="ar-SA" b="1" dirty="0" smtClean="0"/>
              <a:t>النمط المواتي</a:t>
            </a:r>
            <a:endParaRPr lang="ar-SA" b="1" dirty="0"/>
          </a:p>
        </p:txBody>
      </p:sp>
      <p:sp>
        <p:nvSpPr>
          <p:cNvPr id="3" name="عنصر نائب للمحتوى 2"/>
          <p:cNvSpPr>
            <a:spLocks noGrp="1"/>
          </p:cNvSpPr>
          <p:nvPr>
            <p:ph idx="1"/>
          </p:nvPr>
        </p:nvSpPr>
        <p:spPr>
          <a:xfrm>
            <a:off x="1219200" y="2044700"/>
            <a:ext cx="7772400" cy="4114800"/>
          </a:xfrm>
        </p:spPr>
        <p:txBody>
          <a:bodyPr/>
          <a:lstStyle/>
          <a:p>
            <a:pPr>
              <a:buFont typeface="Wingdings" pitchFamily="2" charset="2"/>
              <a:buChar char="ü"/>
            </a:pPr>
            <a:r>
              <a:rPr lang="ar-SA" sz="3600" b="1" dirty="0" smtClean="0"/>
              <a:t>تحبين رؤية الأشياء مفككة أو منشورة</a:t>
            </a:r>
          </a:p>
          <a:p>
            <a:pPr>
              <a:buFont typeface="Wingdings" pitchFamily="2" charset="2"/>
              <a:buChar char="ü"/>
            </a:pPr>
            <a:r>
              <a:rPr lang="ar-SA" sz="3600" b="1" smtClean="0"/>
              <a:t>تشكين </a:t>
            </a:r>
            <a:r>
              <a:rPr lang="ar-SA" sz="3600" b="1" dirty="0" smtClean="0"/>
              <a:t>بأن هناك حاجة فعلا لكل هذه التنظيمات والقواعد في </a:t>
            </a:r>
            <a:r>
              <a:rPr lang="ar-SA" sz="3600" b="1" dirty="0" err="1" smtClean="0"/>
              <a:t>الحياة .</a:t>
            </a:r>
            <a:endParaRPr lang="ar-SA" sz="3600" b="1" dirty="0" smtClean="0"/>
          </a:p>
          <a:p>
            <a:pPr>
              <a:buNone/>
            </a:pPr>
            <a:endParaRPr lang="ar-SA"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p_1180059799">
  <a:themeElements>
    <a:clrScheme name="high voltage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fontScheme name="high voltage">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high voltage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clrMap bg1="dk2" tx1="lt1" bg2="dk1" tx2="lt2" accent1="accent1" accent2="accent2" accent3="accent3" accent4="accent4" accent5="accent5" accent6="accent6" hlink="hlink" folHlink="folHlink"/>
    </a:extraClrScheme>
    <a:extraClrScheme>
      <a:clrScheme name="high voltage 2">
        <a:dk1>
          <a:srgbClr val="000000"/>
        </a:dk1>
        <a:lt1>
          <a:srgbClr val="FFFFFF"/>
        </a:lt1>
        <a:dk2>
          <a:srgbClr val="000066"/>
        </a:dk2>
        <a:lt2>
          <a:srgbClr val="969696"/>
        </a:lt2>
        <a:accent1>
          <a:srgbClr val="666699"/>
        </a:accent1>
        <a:accent2>
          <a:srgbClr val="CCCCFF"/>
        </a:accent2>
        <a:accent3>
          <a:srgbClr val="FFFFFF"/>
        </a:accent3>
        <a:accent4>
          <a:srgbClr val="000000"/>
        </a:accent4>
        <a:accent5>
          <a:srgbClr val="B8B8CA"/>
        </a:accent5>
        <a:accent6>
          <a:srgbClr val="B9B9E7"/>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high voltag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igh voltage 4">
        <a:dk1>
          <a:srgbClr val="000000"/>
        </a:dk1>
        <a:lt1>
          <a:srgbClr val="FFFFCC"/>
        </a:lt1>
        <a:dk2>
          <a:srgbClr val="FF6600"/>
        </a:dk2>
        <a:lt2>
          <a:srgbClr val="333300"/>
        </a:lt2>
        <a:accent1>
          <a:srgbClr val="800000"/>
        </a:accent1>
        <a:accent2>
          <a:srgbClr val="CC6600"/>
        </a:accent2>
        <a:accent3>
          <a:srgbClr val="FFFFE2"/>
        </a:accent3>
        <a:accent4>
          <a:srgbClr val="000000"/>
        </a:accent4>
        <a:accent5>
          <a:srgbClr val="C0AAAA"/>
        </a:accent5>
        <a:accent6>
          <a:srgbClr val="B95C00"/>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high voltage 5">
        <a:dk1>
          <a:srgbClr val="1C3956"/>
        </a:dk1>
        <a:lt1>
          <a:srgbClr val="FFFFFF"/>
        </a:lt1>
        <a:dk2>
          <a:srgbClr val="003366"/>
        </a:dk2>
        <a:lt2>
          <a:srgbClr val="DDDDDD"/>
        </a:lt2>
        <a:accent1>
          <a:srgbClr val="3D7CBB"/>
        </a:accent1>
        <a:accent2>
          <a:srgbClr val="00152A"/>
        </a:accent2>
        <a:accent3>
          <a:srgbClr val="AAADB8"/>
        </a:accent3>
        <a:accent4>
          <a:srgbClr val="DADADA"/>
        </a:accent4>
        <a:accent5>
          <a:srgbClr val="AFBFDA"/>
        </a:accent5>
        <a:accent6>
          <a:srgbClr val="001225"/>
        </a:accent6>
        <a:hlink>
          <a:srgbClr val="33CCCC"/>
        </a:hlink>
        <a:folHlink>
          <a:srgbClr val="96B9DC"/>
        </a:folHlink>
      </a:clrScheme>
      <a:clrMap bg1="dk2" tx1="lt1" bg2="dk1" tx2="lt2" accent1="accent1" accent2="accent2" accent3="accent3" accent4="accent4" accent5="accent5" accent6="accent6" hlink="hlink" folHlink="folHlink"/>
    </a:extraClrScheme>
    <a:extraClrScheme>
      <a:clrScheme name="high voltage 6">
        <a:dk1>
          <a:srgbClr val="000000"/>
        </a:dk1>
        <a:lt1>
          <a:srgbClr val="FFFFFF"/>
        </a:lt1>
        <a:dk2>
          <a:srgbClr val="440044"/>
        </a:dk2>
        <a:lt2>
          <a:srgbClr val="491D49"/>
        </a:lt2>
        <a:accent1>
          <a:srgbClr val="9D9DBD"/>
        </a:accent1>
        <a:accent2>
          <a:srgbClr val="14213C"/>
        </a:accent2>
        <a:accent3>
          <a:srgbClr val="FFFFFF"/>
        </a:accent3>
        <a:accent4>
          <a:srgbClr val="000000"/>
        </a:accent4>
        <a:accent5>
          <a:srgbClr val="CCCCDB"/>
        </a:accent5>
        <a:accent6>
          <a:srgbClr val="111D35"/>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high voltage 7">
        <a:dk1>
          <a:srgbClr val="000000"/>
        </a:dk1>
        <a:lt1>
          <a:srgbClr val="FFFFFF"/>
        </a:lt1>
        <a:dk2>
          <a:srgbClr val="000000"/>
        </a:dk2>
        <a:lt2>
          <a:srgbClr val="001A00"/>
        </a:lt2>
        <a:accent1>
          <a:srgbClr val="339966"/>
        </a:accent1>
        <a:accent2>
          <a:srgbClr val="003300"/>
        </a:accent2>
        <a:accent3>
          <a:srgbClr val="FFFFFF"/>
        </a:accent3>
        <a:accent4>
          <a:srgbClr val="000000"/>
        </a:accent4>
        <a:accent5>
          <a:srgbClr val="ADCAB8"/>
        </a:accent5>
        <a:accent6>
          <a:srgbClr val="002D00"/>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high voltage 8">
        <a:dk1>
          <a:srgbClr val="000000"/>
        </a:dk1>
        <a:lt1>
          <a:srgbClr val="FFFFFF"/>
        </a:lt1>
        <a:dk2>
          <a:srgbClr val="000000"/>
        </a:dk2>
        <a:lt2>
          <a:srgbClr val="FFCC00"/>
        </a:lt2>
        <a:accent1>
          <a:srgbClr val="FF9900"/>
        </a:accent1>
        <a:accent2>
          <a:srgbClr val="D60093"/>
        </a:accent2>
        <a:accent3>
          <a:srgbClr val="AAAAAA"/>
        </a:accent3>
        <a:accent4>
          <a:srgbClr val="DADADA"/>
        </a:accent4>
        <a:accent5>
          <a:srgbClr val="FFCAAA"/>
        </a:accent5>
        <a:accent6>
          <a:srgbClr val="C20085"/>
        </a:accent6>
        <a:hlink>
          <a:srgbClr val="9966FF"/>
        </a:hlink>
        <a:folHlink>
          <a:srgbClr val="80808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gp_1180059799</Template>
  <TotalTime>730</TotalTime>
  <Words>2120</Words>
  <Application>Microsoft Office PowerPoint</Application>
  <PresentationFormat>عرض على الشاشة (3:4)‏</PresentationFormat>
  <Paragraphs>326</Paragraphs>
  <Slides>78</Slides>
  <Notes>0</Notes>
  <HiddenSlides>0</HiddenSlides>
  <MMClips>0</MMClips>
  <ScaleCrop>false</ScaleCrop>
  <HeadingPairs>
    <vt:vector size="4" baseType="variant">
      <vt:variant>
        <vt:lpstr>سمة</vt:lpstr>
      </vt:variant>
      <vt:variant>
        <vt:i4>1</vt:i4>
      </vt:variant>
      <vt:variant>
        <vt:lpstr>عناوين الشرائح</vt:lpstr>
      </vt:variant>
      <vt:variant>
        <vt:i4>78</vt:i4>
      </vt:variant>
    </vt:vector>
  </HeadingPairs>
  <TitlesOfParts>
    <vt:vector size="79" baseType="lpstr">
      <vt:lpstr>gp_1180059799</vt:lpstr>
      <vt:lpstr> اتصالات انسانية</vt:lpstr>
      <vt:lpstr>النظام الحسي</vt:lpstr>
      <vt:lpstr>صفات الشخص ذو النظام الحسي</vt:lpstr>
      <vt:lpstr>صفات الشخص ذو النظام الحسي</vt:lpstr>
      <vt:lpstr>صفات الشخص ذو النظام الحسي</vt:lpstr>
      <vt:lpstr>صفات الشخص ذو النظام الحسي</vt:lpstr>
      <vt:lpstr>صفات الشخص ذو النظام الحسي</vt:lpstr>
      <vt:lpstr>صفات الشخص ذو النظام الحسي</vt:lpstr>
      <vt:lpstr>طرق التعرف على النظام الحسي</vt:lpstr>
      <vt:lpstr>طرق التعرف على النظام الحسي</vt:lpstr>
      <vt:lpstr>طرق التعرف على النظام الحسي</vt:lpstr>
      <vt:lpstr>قاعدة</vt:lpstr>
      <vt:lpstr>الشخصية </vt:lpstr>
      <vt:lpstr>الشخصية </vt:lpstr>
      <vt:lpstr>الشريحة 15</vt:lpstr>
      <vt:lpstr>الشخصية </vt:lpstr>
      <vt:lpstr>الشريحة 17</vt:lpstr>
      <vt:lpstr>السمة</vt:lpstr>
      <vt:lpstr>لماذا نتعلم سمات الشخصية</vt:lpstr>
      <vt:lpstr>لماذا نتعلم سمات الشخصية</vt:lpstr>
      <vt:lpstr>سمات الشخصيات البشرية السوية</vt:lpstr>
      <vt:lpstr>الشريحة 22</vt:lpstr>
      <vt:lpstr>سمات الفنانون</vt:lpstr>
      <vt:lpstr>سمات الفنانون</vt:lpstr>
      <vt:lpstr>سمات الفنانون</vt:lpstr>
      <vt:lpstr>الشريحة 26</vt:lpstr>
      <vt:lpstr>سمات المحافظون</vt:lpstr>
      <vt:lpstr>سمات المحافظون</vt:lpstr>
      <vt:lpstr>الشريحة 29</vt:lpstr>
      <vt:lpstr>سمات الكماليون</vt:lpstr>
      <vt:lpstr>سمات الكماليون</vt:lpstr>
      <vt:lpstr>سمات الكماليون</vt:lpstr>
      <vt:lpstr>الشريحة 33</vt:lpstr>
      <vt:lpstr>سمات المنطقيون</vt:lpstr>
      <vt:lpstr>سمات المنطقيون</vt:lpstr>
      <vt:lpstr>مقولات</vt:lpstr>
      <vt:lpstr>مقولات</vt:lpstr>
      <vt:lpstr>مقولات</vt:lpstr>
      <vt:lpstr>مقولات</vt:lpstr>
      <vt:lpstr>من أين يستمد الإنسان طاقته</vt:lpstr>
      <vt:lpstr>اهم ما يميز الشخصية المنطوية</vt:lpstr>
      <vt:lpstr>صفات الشخصية المنطوية</vt:lpstr>
      <vt:lpstr>صفات الشخصية المنطوية</vt:lpstr>
      <vt:lpstr>صفات الشخصية المنطوية</vt:lpstr>
      <vt:lpstr>صفات الشخصية المنطوية</vt:lpstr>
      <vt:lpstr>الشخصية المنبسطة</vt:lpstr>
      <vt:lpstr>صفات الشخصية المنبسطة</vt:lpstr>
      <vt:lpstr>صفات الشخصية المنبسطة</vt:lpstr>
      <vt:lpstr>صفات الشخصية المنبسطة</vt:lpstr>
      <vt:lpstr>صفات الشخصية المنبسطة</vt:lpstr>
      <vt:lpstr>2- طريقة تلقي المعلومات</vt:lpstr>
      <vt:lpstr>الحسي</vt:lpstr>
      <vt:lpstr>صفات الشخصية الحسية</vt:lpstr>
      <vt:lpstr>صفات الشخصية الحسية</vt:lpstr>
      <vt:lpstr>صفات الشخصية الحسية</vt:lpstr>
      <vt:lpstr>الحدسي</vt:lpstr>
      <vt:lpstr>صفات النمط الحدسي</vt:lpstr>
      <vt:lpstr>صفات النمط الحدسي</vt:lpstr>
      <vt:lpstr>3- على أي أساس تحكم على الأمور في حياتك</vt:lpstr>
      <vt:lpstr>صفات النمط المنطقي</vt:lpstr>
      <vt:lpstr>صفات النمط المنطقي</vt:lpstr>
      <vt:lpstr>صفات النمط المنطقي</vt:lpstr>
      <vt:lpstr>صفات النمط المنطقي</vt:lpstr>
      <vt:lpstr>صفات النمط المنطقي</vt:lpstr>
      <vt:lpstr> النمط العاطفي</vt:lpstr>
      <vt:lpstr>صفات النمط العاطفي</vt:lpstr>
      <vt:lpstr>صفات النمط العاطفي</vt:lpstr>
      <vt:lpstr>صفات النمط العاطفي</vt:lpstr>
      <vt:lpstr>4- كيف نتكيف مع العالم الخارجي من حولنا</vt:lpstr>
      <vt:lpstr>النمط المقرر</vt:lpstr>
      <vt:lpstr>صفات النمط المقرر</vt:lpstr>
      <vt:lpstr>صفات النمط المقرر</vt:lpstr>
      <vt:lpstr>صفات النمط المقرر</vt:lpstr>
      <vt:lpstr>النمط المواتي ( المتردد )</vt:lpstr>
      <vt:lpstr>صفات النمط المواتي</vt:lpstr>
      <vt:lpstr>صفات النمط المواتي</vt:lpstr>
      <vt:lpstr>صفات النمط المواتي</vt:lpstr>
      <vt:lpstr>صفات النمط المواتي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التدريس الإبداعي</dc:title>
  <dc:creator>Win 7</dc:creator>
  <cp:lastModifiedBy>Win 7</cp:lastModifiedBy>
  <cp:revision>90</cp:revision>
  <dcterms:created xsi:type="dcterms:W3CDTF">2012-09-10T21:55:58Z</dcterms:created>
  <dcterms:modified xsi:type="dcterms:W3CDTF">2012-11-30T15:32:41Z</dcterms:modified>
</cp:coreProperties>
</file>