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312" r:id="rId3"/>
    <p:sldId id="311" r:id="rId4"/>
    <p:sldId id="268" r:id="rId5"/>
    <p:sldId id="269" r:id="rId6"/>
    <p:sldId id="270" r:id="rId7"/>
    <p:sldId id="300" r:id="rId8"/>
    <p:sldId id="271" r:id="rId9"/>
    <p:sldId id="301" r:id="rId10"/>
    <p:sldId id="305" r:id="rId11"/>
    <p:sldId id="304" r:id="rId12"/>
    <p:sldId id="306" r:id="rId13"/>
    <p:sldId id="272" r:id="rId14"/>
    <p:sldId id="273" r:id="rId15"/>
    <p:sldId id="275" r:id="rId16"/>
    <p:sldId id="276" r:id="rId17"/>
    <p:sldId id="277" r:id="rId18"/>
    <p:sldId id="278" r:id="rId19"/>
    <p:sldId id="279" r:id="rId20"/>
    <p:sldId id="303" r:id="rId21"/>
    <p:sldId id="280" r:id="rId22"/>
    <p:sldId id="281" r:id="rId23"/>
    <p:sldId id="282" r:id="rId24"/>
    <p:sldId id="283" r:id="rId25"/>
    <p:sldId id="310" r:id="rId26"/>
    <p:sldId id="308" r:id="rId27"/>
    <p:sldId id="309" r:id="rId28"/>
    <p:sldId id="307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0769" autoAdjust="0"/>
  </p:normalViewPr>
  <p:slideViewPr>
    <p:cSldViewPr>
      <p:cViewPr>
        <p:scale>
          <a:sx n="50" d="100"/>
          <a:sy n="50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95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altLang="ar-SA" smtClean="0"/>
              <a:t>انقر لتحرير نمط العنوان الرئيسي</a:t>
            </a:r>
            <a:endParaRPr lang="en-US" altLang="ar-SA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/>
            </a:lvl1pPr>
          </a:lstStyle>
          <a:p>
            <a:r>
              <a:rPr lang="ar-SA" altLang="ar-SA" smtClean="0"/>
              <a:t>انقر لتحرير نمط العنوان الثانوي الرئيسي</a:t>
            </a:r>
            <a:endParaRPr lang="en-US" altLang="ar-SA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62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7F92CF-AC6E-4B3D-BB8B-9F4C8E82120D}" type="slidenum">
              <a:rPr lang="ar-SA" altLang="en-US"/>
              <a:pPr/>
              <a:t>‹#›</a:t>
            </a:fld>
            <a:endParaRPr lang="en-US" altLang="en-US"/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3083" name="AutoShape 11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4" name="AutoShape 12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5" name="AutoShape 13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8" name="AutoShape 16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9" name="AutoShape 17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092" name="Oval 20"/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4" name="Oval 22"/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grpSp>
        <p:nvGrpSpPr>
          <p:cNvPr id="3096" name="Group 24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3097" name="AutoShape 25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98" name="AutoShape 26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99" name="AutoShape 27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0" name="AutoShape 28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1" name="AutoShape 29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2" name="AutoShape 30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3" name="Freeform 31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4" name="Freeform 32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" grpId="0" animBg="1"/>
      <p:bldP spid="309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3D097-1FF7-4C39-AE2D-E805A3AC0291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0FB486-56D0-44F9-B3AD-8594E236F1F5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8E3E5-AD94-41DC-8265-0916B441FC2B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F6E6E-182B-478A-8AA3-8F2A0F9944BF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BEC2E-D171-491D-8338-1AFB205F4F74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562D1-95F3-4A4B-B593-1BD80F99F455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E5207-830B-4E06-AF8A-9DD14C995B6E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الرمز لإضافة صورة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8F392-B614-4F67-A299-DF1BE9830FDA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E04D2A-A3F2-4BB4-A87E-5C20FA28EDAF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048500" y="419100"/>
            <a:ext cx="1943100" cy="5740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219200" y="419100"/>
            <a:ext cx="5676900" cy="5740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66DA9-6CC5-494A-A3FA-DC023AD1E012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191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 smtClean="0"/>
              <a:t>انقر لتحرير نمط العنوان الرئيسي</a:t>
            </a:r>
            <a:endParaRPr lang="en-US" altLang="ar-SA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0447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 smtClean="0"/>
              <a:t>انقر لتحرير أنماط النص الرئيسي</a:t>
            </a:r>
          </a:p>
          <a:p>
            <a:pPr lvl="1"/>
            <a:r>
              <a:rPr lang="ar-SA" altLang="ar-SA" smtClean="0"/>
              <a:t>المستوى الثاني</a:t>
            </a:r>
          </a:p>
          <a:p>
            <a:pPr lvl="2"/>
            <a:r>
              <a:rPr lang="ar-SA" altLang="ar-SA" smtClean="0"/>
              <a:t>المستوى الثالث</a:t>
            </a:r>
          </a:p>
          <a:p>
            <a:pPr lvl="3"/>
            <a:r>
              <a:rPr lang="ar-SA" altLang="ar-SA" smtClean="0"/>
              <a:t>المستوى الرابع</a:t>
            </a:r>
          </a:p>
          <a:p>
            <a:pPr lvl="4"/>
            <a:r>
              <a:rPr lang="ar-SA" altLang="ar-SA" smtClean="0"/>
              <a:t>المستوى الخامس</a:t>
            </a:r>
            <a:endParaRPr lang="en-US" altLang="ar-SA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Arial Narrow" pitchFamily="34" charset="0"/>
                <a:cs typeface="Arial" charset="0"/>
              </a:defRPr>
            </a:lvl1pPr>
          </a:lstStyle>
          <a:p>
            <a:fld id="{63B0737C-1F3B-4FBE-A489-85AA22EE6377}" type="slidenum">
              <a:rPr lang="ar-SA" altLang="en-US"/>
              <a:pPr/>
              <a:t>‹#›</a:t>
            </a:fld>
            <a:endParaRPr lang="en-US" altLang="en-US"/>
          </a:p>
        </p:txBody>
      </p:sp>
      <p:grpSp>
        <p:nvGrpSpPr>
          <p:cNvPr id="2055" name="Group 7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2056" name="AutoShape 8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7" name="AutoShape 9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8" name="AutoShape 10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9" name="AutoShape 11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60" name="AutoShape 12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61" name="AutoShape 13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62" name="AutoShape 14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 flipH="1">
            <a:off x="547688" y="170338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460375" y="17065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067" name="Oval 19"/>
          <p:cNvSpPr>
            <a:spLocks noChangeArrowheads="1"/>
          </p:cNvSpPr>
          <p:nvPr/>
        </p:nvSpPr>
        <p:spPr bwMode="auto">
          <a:xfrm>
            <a:off x="9209088" y="1676400"/>
            <a:ext cx="304800" cy="274638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457200" y="1739900"/>
            <a:ext cx="87518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grpSp>
        <p:nvGrpSpPr>
          <p:cNvPr id="2069" name="Group 21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2070" name="AutoShape 22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1" name="AutoShape 23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2" name="AutoShape 24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3" name="AutoShape 25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4" name="AutoShape 26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5" name="AutoShape 27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5" grpId="0" animBg="1"/>
      <p:bldP spid="2067" grpId="0" animBg="1"/>
    </p:bldLst>
  </p:timing>
  <p:txStyles>
    <p:titleStyle>
      <a:lvl1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2pPr>
      <a:lvl3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3pPr>
      <a:lvl4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4pPr>
      <a:lvl5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b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1800" y="1524000"/>
            <a:ext cx="6096000" cy="1143000"/>
          </a:xfrm>
        </p:spPr>
        <p:txBody>
          <a:bodyPr/>
          <a:lstStyle/>
          <a:p>
            <a:r>
              <a:rPr lang="en-US" altLang="en-US" dirty="0" smtClean="0"/>
              <a:t> </a:t>
            </a:r>
            <a:endParaRPr lang="en-US" altLang="en-US" dirty="0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latin typeface="Aharoni" pitchFamily="2" charset="-79"/>
                <a:cs typeface="Aharoni" pitchFamily="2" charset="-79"/>
              </a:rPr>
              <a:t>Information Establishments Management </a:t>
            </a:r>
            <a:endParaRPr lang="ar-SA" sz="3600" b="1" dirty="0">
              <a:solidFill>
                <a:srgbClr val="FFFF00"/>
              </a:solidFill>
              <a:latin typeface="Aharoni" pitchFamily="2" charset="-79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259632" y="1268760"/>
            <a:ext cx="74168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FFFF00"/>
                </a:solidFill>
              </a:rPr>
              <a:t>إدارة مؤسسات المعلومات</a:t>
            </a:r>
            <a:endParaRPr lang="ar-SA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وان 3"/>
          <p:cNvSpPr>
            <a:spLocks noGrp="1"/>
          </p:cNvSpPr>
          <p:nvPr>
            <p:ph type="title"/>
          </p:nvPr>
        </p:nvSpPr>
        <p:spPr bwMode="auto">
          <a:xfrm>
            <a:off x="5886450" y="0"/>
            <a:ext cx="3043238" cy="928688"/>
          </a:xfrm>
        </p:spPr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23555" name="عنصر نائب للنص 5"/>
          <p:cNvSpPr>
            <a:spLocks noGrp="1"/>
          </p:cNvSpPr>
          <p:nvPr>
            <p:ph type="body" sz="half" idx="2"/>
          </p:nvPr>
        </p:nvSpPr>
        <p:spPr>
          <a:xfrm>
            <a:off x="1187624" y="5367338"/>
            <a:ext cx="6480720" cy="804862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ar-SA" sz="4400" b="1" dirty="0" smtClean="0">
                <a:solidFill>
                  <a:srgbClr val="FFFF00"/>
                </a:solidFill>
              </a:rPr>
              <a:t>مفهوم إدارة مؤسسات المعلومات</a:t>
            </a:r>
          </a:p>
        </p:txBody>
      </p:sp>
      <p:pic>
        <p:nvPicPr>
          <p:cNvPr id="23556" name="Picture 4" descr="D:\My Pictures\345.bmp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4" r="24"/>
          <a:stretch>
            <a:fillRect/>
          </a:stretch>
        </p:blipFill>
        <p:spPr>
          <a:xfrm>
            <a:off x="2267744" y="0"/>
            <a:ext cx="4643438" cy="4500563"/>
          </a:xfrm>
          <a:prstGeom prst="rect">
            <a:avLst/>
          </a:prstGeom>
          <a:noFill/>
          <a:ln w="9525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/>
              <a:t>مؤسسات المعلومات</a:t>
            </a:r>
            <a:endParaRPr lang="ar-SA" smtClean="0"/>
          </a:p>
        </p:txBody>
      </p:sp>
      <p:sp>
        <p:nvSpPr>
          <p:cNvPr id="2457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ar-SA" sz="4000" b="1" dirty="0" smtClean="0"/>
              <a:t>مؤسسات منتجة للمعلومات مثل الجامعات ومراكز </a:t>
            </a:r>
            <a:r>
              <a:rPr lang="ar-SA" sz="4000" b="1" dirty="0" err="1" smtClean="0"/>
              <a:t>البحوث .</a:t>
            </a:r>
            <a:endParaRPr lang="ar-SA" sz="4000" b="1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ar-SA" sz="4000" b="1" dirty="0" smtClean="0"/>
              <a:t>مؤسسات بث ونشر المعلومات مثل ناشرو وموزعو مصادر </a:t>
            </a:r>
            <a:r>
              <a:rPr lang="ar-SA" sz="4000" b="1" dirty="0" err="1" smtClean="0"/>
              <a:t>المعلومات .</a:t>
            </a:r>
            <a:endParaRPr lang="ar-SA" sz="4000" b="1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ar-SA" sz="4000" b="1" dirty="0" smtClean="0"/>
              <a:t>مؤسسات تجميع وتنظيم المعلومات مثل المكتبات ومراكز المعلومات والأرشيفات( دور حفظ الوثائق</a:t>
            </a:r>
            <a:r>
              <a:rPr lang="ar-SA" sz="4000" b="1" dirty="0" err="1" smtClean="0"/>
              <a:t>) .</a:t>
            </a:r>
            <a:endParaRPr lang="ar-SA" sz="4000" b="1" dirty="0" smtClean="0"/>
          </a:p>
          <a:p>
            <a:pPr eaLnBrk="1" hangingPunct="1"/>
            <a:endParaRPr lang="ar-SA" b="1" dirty="0" smtClean="0"/>
          </a:p>
          <a:p>
            <a:pPr eaLnBrk="1" hangingPunct="1"/>
            <a:endParaRPr lang="ar-SA" b="1" dirty="0" smtClean="0"/>
          </a:p>
          <a:p>
            <a:pPr eaLnBrk="1" hangingPunct="1"/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أهمية الإدارة في المجتمع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sz="4000" b="1" dirty="0" smtClean="0"/>
          </a:p>
          <a:p>
            <a:pPr algn="ctr">
              <a:buNone/>
            </a:pPr>
            <a:r>
              <a:rPr lang="en-US" sz="4000" dirty="0" smtClean="0"/>
              <a:t>The Importance of Management for the society</a:t>
            </a:r>
            <a:endParaRPr lang="ar-SA" sz="4000" b="1" dirty="0" smtClean="0"/>
          </a:p>
          <a:p>
            <a:pPr>
              <a:buNone/>
            </a:pP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ar-SA" sz="4000" b="1" dirty="0" smtClean="0"/>
              <a:t>الادارة هي المسئولة عن نجاح المنظمات داخل اﻟﻤﺠتمع </a:t>
            </a:r>
          </a:p>
          <a:p>
            <a:pPr>
              <a:buFont typeface="Wingdings" pitchFamily="2" charset="2"/>
              <a:buChar char="Ø"/>
            </a:pPr>
            <a:r>
              <a:rPr lang="ar-SA" sz="4000" b="1" dirty="0" smtClean="0"/>
              <a:t>لأنها قادرة على استغلال الموارد البشرية و المادية بكفاءة عالية و فاعلية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FFFF00"/>
                </a:solidFill>
              </a:rPr>
              <a:t>يقول فريدريك تايلور</a:t>
            </a:r>
          </a:p>
          <a:p>
            <a:pPr>
              <a:buNone/>
            </a:pPr>
            <a:r>
              <a:rPr lang="ar-SA" sz="4000" b="1" dirty="0" smtClean="0"/>
              <a:t>المعرفة الدقيقة لما تريد من الرجال عمله ثم </a:t>
            </a:r>
            <a:r>
              <a:rPr lang="ar-SA" sz="4000" b="1" dirty="0" err="1" smtClean="0"/>
              <a:t>التاكد</a:t>
            </a:r>
            <a:r>
              <a:rPr lang="ar-SA" sz="4000" b="1" dirty="0" smtClean="0"/>
              <a:t> من اﻧﻬم يقومون بعمله بأحسن طريقة </a:t>
            </a:r>
            <a:r>
              <a:rPr lang="ar-SA" sz="4000" b="1" dirty="0" err="1" smtClean="0"/>
              <a:t>وأرخصها </a:t>
            </a:r>
            <a:r>
              <a:rPr lang="ar-SA" sz="4000" dirty="0" err="1" smtClean="0"/>
              <a:t>.</a:t>
            </a:r>
            <a:r>
              <a:rPr lang="ar-SA" sz="4000" dirty="0" smtClean="0"/>
              <a:t> </a:t>
            </a:r>
          </a:p>
        </p:txBody>
      </p:sp>
      <p:sp>
        <p:nvSpPr>
          <p:cNvPr id="4" name="مخطط انسيابي: شريط مثقب 3"/>
          <p:cNvSpPr/>
          <p:nvPr/>
        </p:nvSpPr>
        <p:spPr bwMode="auto">
          <a:xfrm>
            <a:off x="2483768" y="332656"/>
            <a:ext cx="4752528" cy="1584176"/>
          </a:xfrm>
          <a:prstGeom prst="flowChartPunchedTap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Times New Roman" pitchFamily="18" charset="0"/>
              </a:rPr>
              <a:t>تعريف الإدارة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dirty="0" smtClean="0"/>
              <a:t> </a:t>
            </a:r>
            <a:r>
              <a:rPr lang="ar-SA" sz="4000" b="1" u="sng" dirty="0" smtClean="0">
                <a:solidFill>
                  <a:srgbClr val="FFFF00"/>
                </a:solidFill>
              </a:rPr>
              <a:t>هنري </a:t>
            </a:r>
            <a:r>
              <a:rPr lang="ar-SA" sz="4000" b="1" u="sng" dirty="0" err="1" smtClean="0">
                <a:solidFill>
                  <a:srgbClr val="FFFF00"/>
                </a:solidFill>
              </a:rPr>
              <a:t>فايول</a:t>
            </a:r>
            <a:endParaRPr lang="ar-SA" sz="4000" b="1" u="sng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ar-SA" sz="4000" b="1" dirty="0" smtClean="0"/>
              <a:t> يقصد </a:t>
            </a:r>
            <a:r>
              <a:rPr lang="ar-SA" sz="4000" b="1" dirty="0" err="1" smtClean="0"/>
              <a:t>بالادارة</a:t>
            </a:r>
            <a:r>
              <a:rPr lang="ar-SA" sz="4000" b="1" dirty="0" smtClean="0"/>
              <a:t> التنبؤ و التخطيط و التنظيم والتنسيق و اصدار </a:t>
            </a:r>
            <a:r>
              <a:rPr lang="ar-SA" sz="4000" b="1" dirty="0" err="1" smtClean="0"/>
              <a:t>الاوامرو</a:t>
            </a:r>
            <a:r>
              <a:rPr lang="ar-SA" sz="4000" b="1" dirty="0" smtClean="0"/>
              <a:t> الرقابة </a:t>
            </a:r>
          </a:p>
          <a:p>
            <a:pPr>
              <a:buNone/>
            </a:pPr>
            <a:endParaRPr lang="ar-SA" sz="4000" b="1" dirty="0"/>
          </a:p>
        </p:txBody>
      </p:sp>
      <p:sp>
        <p:nvSpPr>
          <p:cNvPr id="4" name="مخطط انسيابي: شريط مثقب 3"/>
          <p:cNvSpPr/>
          <p:nvPr/>
        </p:nvSpPr>
        <p:spPr bwMode="auto">
          <a:xfrm>
            <a:off x="2483768" y="332656"/>
            <a:ext cx="4752528" cy="1584176"/>
          </a:xfrm>
          <a:prstGeom prst="flowChartPunchedTap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Times New Roman" pitchFamily="18" charset="0"/>
              </a:rPr>
              <a:t>تعريف الإدارة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b="1" u="sng" dirty="0" err="1" smtClean="0">
                <a:solidFill>
                  <a:srgbClr val="FFFF00"/>
                </a:solidFill>
              </a:rPr>
              <a:t>تعربف</a:t>
            </a:r>
            <a:r>
              <a:rPr lang="ar-SA" sz="4000" b="1" u="sng" dirty="0" smtClean="0">
                <a:solidFill>
                  <a:srgbClr val="FFFF00"/>
                </a:solidFill>
              </a:rPr>
              <a:t> </a:t>
            </a:r>
            <a:r>
              <a:rPr lang="ar-SA" sz="4000" b="1" u="sng" dirty="0" err="1" smtClean="0">
                <a:solidFill>
                  <a:srgbClr val="FFFF00"/>
                </a:solidFill>
              </a:rPr>
              <a:t>كونتز</a:t>
            </a:r>
            <a:r>
              <a:rPr lang="ar-SA" sz="4000" b="1" u="sng" dirty="0" smtClean="0">
                <a:solidFill>
                  <a:srgbClr val="FFFF00"/>
                </a:solidFill>
              </a:rPr>
              <a:t> و </a:t>
            </a:r>
            <a:r>
              <a:rPr lang="ar-SA" sz="4000" b="1" u="sng" dirty="0" err="1" smtClean="0">
                <a:solidFill>
                  <a:srgbClr val="FFFF00"/>
                </a:solidFill>
              </a:rPr>
              <a:t>اودانول</a:t>
            </a:r>
            <a:r>
              <a:rPr lang="ar-SA" sz="4000" b="1" u="sng" dirty="0" smtClean="0">
                <a:solidFill>
                  <a:srgbClr val="FFFF00"/>
                </a:solidFill>
              </a:rPr>
              <a:t> </a:t>
            </a:r>
          </a:p>
          <a:p>
            <a:pPr>
              <a:buNone/>
            </a:pPr>
            <a:r>
              <a:rPr lang="ar-SA" sz="4000" b="1" dirty="0" smtClean="0"/>
              <a:t> ان </a:t>
            </a:r>
            <a:r>
              <a:rPr lang="ar-SA" sz="4000" b="1" dirty="0" err="1" smtClean="0"/>
              <a:t>الادرة</a:t>
            </a:r>
            <a:r>
              <a:rPr lang="ar-SA" sz="4000" b="1" dirty="0" smtClean="0"/>
              <a:t> هي وظيفة تنفيذ الاشياء عن طريق الاخرين</a:t>
            </a:r>
            <a:endParaRPr lang="ar-SA" sz="4000" b="1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 bwMode="auto">
          <a:xfrm>
            <a:off x="2123728" y="419100"/>
            <a:ext cx="6048672" cy="1143000"/>
          </a:xfrm>
          <a:prstGeom prst="flowChartPunchedTap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Times New Roman" pitchFamily="18" charset="0"/>
              </a:rPr>
              <a:t>تعريف الإدارة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b="1" dirty="0" err="1" smtClean="0">
                <a:solidFill>
                  <a:srgbClr val="FFFF00"/>
                </a:solidFill>
              </a:rPr>
              <a:t>ج</a:t>
            </a:r>
            <a:r>
              <a:rPr lang="ar-SA" sz="4000" b="1" u="sng" dirty="0" err="1" smtClean="0">
                <a:solidFill>
                  <a:srgbClr val="FFFF00"/>
                </a:solidFill>
              </a:rPr>
              <a:t>لوفر</a:t>
            </a:r>
            <a:r>
              <a:rPr lang="ar-SA" sz="4000" dirty="0" smtClean="0"/>
              <a:t> </a:t>
            </a:r>
          </a:p>
          <a:p>
            <a:pPr>
              <a:buNone/>
            </a:pPr>
            <a:r>
              <a:rPr lang="ar-SA" sz="4000" b="1" dirty="0" smtClean="0"/>
              <a:t>يقول </a:t>
            </a:r>
            <a:r>
              <a:rPr lang="ar-SA" sz="4000" b="1" dirty="0" err="1" smtClean="0"/>
              <a:t>باﻧﻬا</a:t>
            </a:r>
            <a:r>
              <a:rPr lang="ar-SA" sz="4000" b="1" dirty="0" smtClean="0"/>
              <a:t> القوة المفكرة التي تملك</a:t>
            </a:r>
          </a:p>
          <a:p>
            <a:pPr>
              <a:buNone/>
            </a:pPr>
            <a:r>
              <a:rPr lang="ar-SA" sz="4000" b="1" dirty="0" smtClean="0"/>
              <a:t>و تصف و تخطط و تحفز و تقيم و تراقب الاستخدام الامثل للموارد البشرية و المادية اللازمة لهدف محدد و معروف</a:t>
            </a:r>
            <a:endParaRPr lang="ar-SA" sz="4000" b="1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 bwMode="auto">
          <a:xfrm>
            <a:off x="2123728" y="419100"/>
            <a:ext cx="6048672" cy="1143000"/>
          </a:xfrm>
          <a:prstGeom prst="flowChartPunchedTap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Times New Roman" pitchFamily="18" charset="0"/>
              </a:rPr>
              <a:t>تعريف الإدارة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4000" b="1" dirty="0" smtClean="0">
                <a:solidFill>
                  <a:srgbClr val="FFFF00"/>
                </a:solidFill>
                <a:latin typeface="Aharoni" pitchFamily="2" charset="-79"/>
              </a:rPr>
              <a:t>مفهوم الإدارة</a:t>
            </a:r>
            <a:r>
              <a:rPr lang="ar-SA" sz="4000" b="1" dirty="0" smtClean="0">
                <a:latin typeface="Aharoni" pitchFamily="2" charset="-79"/>
              </a:rPr>
              <a:t/>
            </a:r>
            <a:br>
              <a:rPr lang="ar-SA" sz="4000" b="1" dirty="0" smtClean="0">
                <a:latin typeface="Aharoni" pitchFamily="2" charset="-79"/>
              </a:rPr>
            </a:br>
            <a:r>
              <a:rPr lang="en-US" sz="4000" b="1" dirty="0" smtClean="0">
                <a:latin typeface="Aharoni" pitchFamily="2" charset="-79"/>
                <a:cs typeface="Aharoni" pitchFamily="2" charset="-79"/>
              </a:rPr>
              <a:t> The concept of Management</a:t>
            </a:r>
            <a:endParaRPr lang="ar-SA" sz="4000" dirty="0" smtClean="0">
              <a:latin typeface="Aharoni" pitchFamily="2" charset="-79"/>
            </a:endParaRPr>
          </a:p>
        </p:txBody>
      </p:sp>
      <p:sp>
        <p:nvSpPr>
          <p:cNvPr id="2560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ar-SA" b="1" smtClean="0"/>
              <a:t/>
            </a:r>
            <a:br>
              <a:rPr lang="ar-SA" b="1" smtClean="0"/>
            </a:br>
            <a:r>
              <a:rPr lang="en-US" b="1" smtClean="0">
                <a:cs typeface="Arial" pitchFamily="34" charset="0"/>
              </a:rPr>
              <a:t/>
            </a:r>
            <a:br>
              <a:rPr lang="en-US" b="1" smtClean="0">
                <a:cs typeface="Arial" pitchFamily="34" charset="0"/>
              </a:rPr>
            </a:br>
            <a:endParaRPr lang="ar-SA" smtClean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929438" y="3140968"/>
            <a:ext cx="2000250" cy="12881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0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الإدارة كممارسة </a:t>
            </a: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71500" y="3140968"/>
            <a:ext cx="2000250" cy="13595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0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الإدارة كعلم </a:t>
            </a:r>
          </a:p>
        </p:txBody>
      </p:sp>
      <p:sp>
        <p:nvSpPr>
          <p:cNvPr id="10" name="سهم إلى اليسار واليمين والأعلى 9"/>
          <p:cNvSpPr/>
          <p:nvPr/>
        </p:nvSpPr>
        <p:spPr>
          <a:xfrm>
            <a:off x="2857500" y="2214563"/>
            <a:ext cx="3929063" cy="2428875"/>
          </a:xfrm>
          <a:prstGeom prst="leftRight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000" b="1" dirty="0" smtClean="0"/>
              <a:t>مفهوم الإدارة كممارسة</a:t>
            </a:r>
            <a:r>
              <a:rPr lang="ar-SA" sz="3100" b="1" dirty="0" smtClean="0"/>
              <a:t/>
            </a:r>
            <a:br>
              <a:rPr lang="ar-SA" sz="3100" b="1" dirty="0" smtClean="0"/>
            </a:br>
            <a:r>
              <a:rPr lang="ar-SA" sz="3100" b="1" dirty="0" smtClean="0"/>
              <a:t> </a:t>
            </a:r>
            <a:r>
              <a:rPr lang="en-US" sz="3600" b="1" dirty="0" smtClean="0">
                <a:latin typeface="Aharoni" pitchFamily="2" charset="-79"/>
                <a:cs typeface="Aharoni" pitchFamily="2" charset="-79"/>
              </a:rPr>
              <a:t>Management as a process</a:t>
            </a:r>
            <a:r>
              <a:rPr lang="en-US" b="1" dirty="0" smtClean="0">
                <a:cs typeface="Arial" pitchFamily="34" charset="0"/>
              </a:rPr>
              <a:t>.</a:t>
            </a:r>
            <a:endParaRPr lang="ar-SA" dirty="0"/>
          </a:p>
        </p:txBody>
      </p:sp>
      <p:sp>
        <p:nvSpPr>
          <p:cNvPr id="2662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en-US" b="1" dirty="0" smtClean="0">
                <a:cs typeface="Arial" pitchFamily="34" charset="0"/>
              </a:rPr>
              <a:t/>
            </a:r>
            <a:br>
              <a:rPr lang="en-US" b="1" dirty="0" smtClean="0">
                <a:cs typeface="Arial" pitchFamily="34" charset="0"/>
              </a:rPr>
            </a:br>
            <a:r>
              <a:rPr lang="ar-SA" sz="4000" b="1" dirty="0" smtClean="0">
                <a:solidFill>
                  <a:srgbClr val="FFFF00"/>
                </a:solidFill>
              </a:rPr>
              <a:t>الإدارة هنا هي الاستخدام </a:t>
            </a:r>
            <a:r>
              <a:rPr lang="ar-SA" sz="4000" b="1" u="sng" dirty="0" smtClean="0"/>
              <a:t>الفعال والكفء </a:t>
            </a:r>
            <a:r>
              <a:rPr lang="ar-SA" sz="4000" b="1" dirty="0" smtClean="0">
                <a:solidFill>
                  <a:srgbClr val="FFFF00"/>
                </a:solidFill>
              </a:rPr>
              <a:t>للموارد البشرية والمادية والمالية والمعلومات والأفكار والوقت من خلال العمليات الإدارية  بغرض تحقيق الأهداف.</a:t>
            </a:r>
            <a:endParaRPr lang="ar-SA" sz="4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4000" b="1" dirty="0" smtClean="0">
                <a:latin typeface="Aharoni" pitchFamily="2" charset="-79"/>
              </a:rPr>
              <a:t>الإدارة كعلم</a:t>
            </a:r>
            <a:br>
              <a:rPr lang="ar-SA" sz="4000" b="1" dirty="0" smtClean="0">
                <a:latin typeface="Aharoni" pitchFamily="2" charset="-79"/>
              </a:rPr>
            </a:br>
            <a:r>
              <a:rPr lang="ar-SA" sz="4000" b="1" dirty="0" smtClean="0">
                <a:latin typeface="Aharoni" pitchFamily="2" charset="-79"/>
              </a:rPr>
              <a:t> </a:t>
            </a:r>
            <a:r>
              <a:rPr lang="en-US" sz="4000" b="1" dirty="0" smtClean="0">
                <a:latin typeface="Aharoni" pitchFamily="2" charset="-79"/>
                <a:cs typeface="Aharoni" pitchFamily="2" charset="-79"/>
              </a:rPr>
              <a:t>Management as a science</a:t>
            </a:r>
            <a:endParaRPr lang="ar-SA" sz="4000" dirty="0" smtClean="0">
              <a:latin typeface="Aharoni" pitchFamily="2" charset="-79"/>
            </a:endParaRPr>
          </a:p>
        </p:txBody>
      </p:sp>
      <p:sp>
        <p:nvSpPr>
          <p:cNvPr id="2969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en-US" b="1" dirty="0" smtClean="0">
                <a:cs typeface="Arial" pitchFamily="34" charset="0"/>
              </a:rPr>
              <a:t/>
            </a:r>
            <a:br>
              <a:rPr lang="en-US" b="1" dirty="0" smtClean="0">
                <a:cs typeface="Arial" pitchFamily="34" charset="0"/>
              </a:rPr>
            </a:br>
            <a:r>
              <a:rPr lang="ar-SA" sz="4000" b="1" dirty="0" smtClean="0"/>
              <a:t>هو ذلك الفرع من العلوم الاجتماعية الذي يصف ويفسر ويحلل ويتنبأ بالظواهر الإدارية، والسلوك الإنساني الذي يجري في التنظيمات المختلفة لتحقيق أهداف معينة.</a:t>
            </a: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sz="4000" b="1" dirty="0" smtClean="0"/>
          </a:p>
          <a:p>
            <a:pPr algn="ctr">
              <a:buNone/>
            </a:pPr>
            <a:r>
              <a:rPr lang="ar-SA" sz="4000" b="1" dirty="0" smtClean="0"/>
              <a:t>الإدارة علم أم فن</a:t>
            </a:r>
          </a:p>
          <a:p>
            <a:pPr algn="ctr">
              <a:buNone/>
            </a:pPr>
            <a:r>
              <a:rPr lang="en-US" sz="4000" i="1" dirty="0" smtClean="0"/>
              <a:t>Management Science or Art      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FFFF00"/>
                </a:solidFill>
              </a:rPr>
              <a:t>الادارة علم: </a:t>
            </a:r>
            <a:r>
              <a:rPr lang="ar-SA" sz="4000" b="1" dirty="0" smtClean="0"/>
              <a:t>يعني اﻧﻬا تعتمد على الاسلوب العلمي عند ملاحظة المشكلات الادارية و تحليلها و تفسيرها و التوصل الى نتائج يمكن تعميمها.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FFFF00"/>
                </a:solidFill>
              </a:rPr>
              <a:t>الادارة فن</a:t>
            </a:r>
            <a:r>
              <a:rPr lang="ar-SA" sz="4000" b="1" dirty="0" smtClean="0"/>
              <a:t>: اى ان المدير يحتاج الى خبرة و مهارة و ذكاء في ممارسة </a:t>
            </a:r>
            <a:r>
              <a:rPr lang="ar-SA" sz="4000" b="1" dirty="0" err="1" smtClean="0"/>
              <a:t>عمله </a:t>
            </a:r>
            <a:r>
              <a:rPr lang="ar-SA" sz="4000" b="1" dirty="0" smtClean="0"/>
              <a:t>، و تعامله مع العنصر البشرى لحفزه على الاهداف التنظيمية، لان ليس كل من درس علم الادارة قادر على </a:t>
            </a:r>
            <a:r>
              <a:rPr lang="ar-SA" sz="4000" b="1" dirty="0" err="1" smtClean="0"/>
              <a:t>تطبيقة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FFFF00"/>
                </a:solidFill>
              </a:rPr>
              <a:t>الادارة فن و علم معا</a:t>
            </a:r>
            <a:r>
              <a:rPr lang="ar-SA" sz="4000" b="1" dirty="0" smtClean="0"/>
              <a:t>: ان الادارة فن و علم معا، </a:t>
            </a:r>
            <a:r>
              <a:rPr lang="ar-SA" sz="4000" b="1" dirty="0" err="1" smtClean="0"/>
              <a:t>فالاداري</a:t>
            </a:r>
            <a:r>
              <a:rPr lang="ar-SA" sz="4000" b="1" dirty="0" smtClean="0"/>
              <a:t> يجب ان يعتمد على الكتب والنظريات الادارية </a:t>
            </a:r>
            <a:r>
              <a:rPr lang="ar-SA" sz="4000" b="1" dirty="0" err="1" smtClean="0"/>
              <a:t>بالاضافة</a:t>
            </a:r>
            <a:r>
              <a:rPr lang="ar-SA" sz="4000" b="1" dirty="0" smtClean="0"/>
              <a:t> الى الخبرة العملية التي لا غنى عنها.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sz="4000" b="1" dirty="0"/>
          </a:p>
        </p:txBody>
      </p:sp>
      <p:sp>
        <p:nvSpPr>
          <p:cNvPr id="4" name="زاوية مطوية 3"/>
          <p:cNvSpPr/>
          <p:nvPr/>
        </p:nvSpPr>
        <p:spPr bwMode="auto">
          <a:xfrm>
            <a:off x="1259632" y="2780928"/>
            <a:ext cx="7668344" cy="2880320"/>
          </a:xfrm>
          <a:prstGeom prst="foldedCorner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6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</a:rPr>
              <a:t>صفات الإداري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4400" b="1" dirty="0" smtClean="0">
              <a:solidFill>
                <a:srgbClr val="00206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ar-SA" sz="4000" b="1" dirty="0" smtClean="0"/>
              <a:t>الامانة و العدل و الاخلاص في العمل.</a:t>
            </a:r>
          </a:p>
          <a:p>
            <a:pPr>
              <a:buFont typeface="Courier New" pitchFamily="49" charset="0"/>
              <a:buChar char="o"/>
            </a:pPr>
            <a:r>
              <a:rPr lang="ar-SA" sz="4000" b="1" dirty="0" smtClean="0"/>
              <a:t>صفات عقلية و </a:t>
            </a:r>
            <a:r>
              <a:rPr lang="ar-SA" sz="4000" b="1" dirty="0" err="1" smtClean="0"/>
              <a:t>فكرية </a:t>
            </a:r>
            <a:r>
              <a:rPr lang="ar-SA" sz="4000" b="1" dirty="0" smtClean="0"/>
              <a:t>، اي ان يكون على قدر من الذكاء.</a:t>
            </a:r>
          </a:p>
          <a:p>
            <a:pPr>
              <a:buFont typeface="Courier New" pitchFamily="49" charset="0"/>
              <a:buChar char="o"/>
            </a:pPr>
            <a:r>
              <a:rPr lang="ar-SA" sz="4000" b="1" dirty="0" smtClean="0"/>
              <a:t>صفات جسمانية حتى يتحمل عبء العمل.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ar-SA" sz="4000" b="1" dirty="0" smtClean="0"/>
              <a:t>صفات فنية اي ان يكون ملما بالتخصص الذي يعمل </a:t>
            </a:r>
            <a:r>
              <a:rPr lang="ar-SA" sz="4000" b="1" dirty="0" err="1" smtClean="0"/>
              <a:t>به.</a:t>
            </a:r>
            <a:endParaRPr lang="ar-SA" sz="4000" b="1" dirty="0" smtClean="0"/>
          </a:p>
          <a:p>
            <a:pPr>
              <a:buFont typeface="Wingdings" pitchFamily="2" charset="2"/>
              <a:buChar char="v"/>
            </a:pPr>
            <a:r>
              <a:rPr lang="ar-SA" sz="4000" b="1" dirty="0" smtClean="0"/>
              <a:t>صفات ثقافية بحيث يكون مطلعا على العلوم الاخرى.</a:t>
            </a:r>
          </a:p>
          <a:p>
            <a:pPr>
              <a:buFont typeface="Wingdings" pitchFamily="2" charset="2"/>
              <a:buChar char="v"/>
            </a:pPr>
            <a:r>
              <a:rPr lang="ar-SA" sz="4000" b="1" dirty="0" smtClean="0"/>
              <a:t>صفات انسانية يستطيع من خلالها التعامل مع العنصر البشري.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sz="4000" b="1" dirty="0"/>
          </a:p>
        </p:txBody>
      </p:sp>
      <p:sp>
        <p:nvSpPr>
          <p:cNvPr id="4" name="زاوية مطوية 3"/>
          <p:cNvSpPr/>
          <p:nvPr/>
        </p:nvSpPr>
        <p:spPr bwMode="auto">
          <a:xfrm>
            <a:off x="1259632" y="2780928"/>
            <a:ext cx="7668344" cy="2880320"/>
          </a:xfrm>
          <a:prstGeom prst="foldedCorner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6600" b="1" dirty="0" smtClean="0">
                <a:solidFill>
                  <a:srgbClr val="002060"/>
                </a:solidFill>
              </a:rPr>
              <a:t>علاقة الإدارة بالعلوم الأخرى</a:t>
            </a:r>
            <a:endParaRPr kumimoji="0" lang="ar-SA" sz="6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4400" b="1" dirty="0" smtClean="0">
              <a:solidFill>
                <a:srgbClr val="00206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FF00"/>
                </a:solidFill>
              </a:rPr>
              <a:t>الادارة و علم الاقتصاد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 </a:t>
            </a:r>
            <a:r>
              <a:rPr lang="en-US" sz="3200" dirty="0" smtClean="0"/>
              <a:t>Management and Economic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b="1" dirty="0" smtClean="0"/>
              <a:t>ان هدف علم الاقتصاد هو استغلال الموارد البشرية و المادية </a:t>
            </a:r>
            <a:r>
              <a:rPr lang="ar-SA" sz="4000" b="1" dirty="0" err="1" smtClean="0"/>
              <a:t>باقصى</a:t>
            </a:r>
            <a:r>
              <a:rPr lang="ar-SA" sz="4000" b="1" dirty="0" smtClean="0"/>
              <a:t> درجة </a:t>
            </a:r>
            <a:r>
              <a:rPr lang="ar-SA" sz="4000" b="1" dirty="0" err="1" smtClean="0"/>
              <a:t>لاشباع</a:t>
            </a:r>
            <a:r>
              <a:rPr lang="ar-SA" sz="4000" b="1" dirty="0" smtClean="0"/>
              <a:t> الحاجات الانسانية و هذا الهدف يلتقي مع الهدف المتمثل في الاستغلال الامثل </a:t>
            </a:r>
            <a:r>
              <a:rPr lang="ar-SA" sz="4000" b="1" dirty="0" err="1" smtClean="0"/>
              <a:t>للموارد .</a:t>
            </a:r>
            <a:r>
              <a:rPr lang="ar-SA" sz="4000" b="1" dirty="0" smtClean="0"/>
              <a:t> فلا بد </a:t>
            </a:r>
            <a:r>
              <a:rPr lang="ar-SA" sz="4000" b="1" dirty="0" err="1" smtClean="0"/>
              <a:t>للاداري</a:t>
            </a:r>
            <a:r>
              <a:rPr lang="ar-SA" sz="4000" b="1" dirty="0" smtClean="0"/>
              <a:t> ان يكون ملما بنظريات الاقتصاد </a:t>
            </a:r>
            <a:r>
              <a:rPr lang="ar-SA" sz="4000" b="1" dirty="0" err="1" smtClean="0"/>
              <a:t>حتي</a:t>
            </a:r>
            <a:r>
              <a:rPr lang="ar-SA" sz="4000" b="1" dirty="0" smtClean="0"/>
              <a:t> يستطيع حل المشاكل الاقتصادية التي تواجهه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87624" y="419100"/>
            <a:ext cx="7772400" cy="11430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rgbClr val="FFFF00"/>
                </a:solidFill>
              </a:rPr>
              <a:t>الادارة و علم الاجتماع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 </a:t>
            </a:r>
            <a:r>
              <a:rPr lang="en-US" sz="3600" dirty="0" smtClean="0"/>
              <a:t>Management and Sociology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sz="4000" b="1" dirty="0" smtClean="0"/>
              <a:t>يهتم علم الاجتماع بدراسة الجماعات من حيث </a:t>
            </a:r>
            <a:r>
              <a:rPr lang="ar-SA" sz="4000" b="1" dirty="0" err="1" smtClean="0"/>
              <a:t>نشاﺗﻬا</a:t>
            </a:r>
            <a:r>
              <a:rPr lang="ar-SA" sz="4000" b="1" dirty="0" smtClean="0"/>
              <a:t> و تطورها و تكوينها و تطور العلاقات فيها، فمن الضروري ان يلم الاداري بمبادئ علم الاجتماع، حيث تعتبر المؤسسة مجتمعا صغيرا و دراسة علم الاجتماع تساعد في ادارﺗﻬا والتعامل مع اﻟﻤﺠموعات الموجودة </a:t>
            </a:r>
            <a:r>
              <a:rPr lang="ar-SA" sz="4000" b="1" dirty="0" err="1" smtClean="0"/>
              <a:t>فيها.</a:t>
            </a:r>
            <a:r>
              <a:rPr lang="ar-SA" sz="4000" b="1" dirty="0" smtClean="0"/>
              <a:t> 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FF00"/>
                </a:solidFill>
              </a:rPr>
              <a:t>الادارة و علم النفس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 </a:t>
            </a:r>
            <a:r>
              <a:rPr lang="en-US" sz="3600" dirty="0" smtClean="0"/>
              <a:t>Management an d Psychology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sz="4000" dirty="0" smtClean="0"/>
          </a:p>
          <a:p>
            <a:pPr>
              <a:buNone/>
            </a:pPr>
            <a:r>
              <a:rPr lang="ar-SA" sz="4000" b="1" dirty="0" smtClean="0"/>
              <a:t>يهتم علم النفس بسلوك الفرد والعوامل التي تؤثر فيه، لذلك يجب على الاداري دراسة هذا العلم ليستطيع ان يحفز ويشجع و يدفع و يتعامل مع العاملين و المتعاملين مع المشروع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SA" b="1" dirty="0" smtClean="0">
                <a:solidFill>
                  <a:srgbClr val="FFFF00"/>
                </a:solidFill>
              </a:rPr>
              <a:t> الادارة والعلوم الطبيعية و الرياضية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en-US" sz="3600" dirty="0" smtClean="0"/>
              <a:t>Management and the Natural Science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b="1" dirty="0" smtClean="0"/>
              <a:t>تضم العلوم الطبيعية علم الفيزياء و الكيمياء و الاحصاء و الرياضيات و من مظاهر العلاقة بين العلوم الطبيعية و علم الإدارة </a:t>
            </a:r>
            <a:r>
              <a:rPr lang="ar-SA" sz="4000" b="1" dirty="0" err="1" smtClean="0"/>
              <a:t>مايسمى</a:t>
            </a:r>
            <a:r>
              <a:rPr lang="ar-SA" sz="4000" b="1" dirty="0" smtClean="0"/>
              <a:t> ببحوث العمليات و هو علم رياضي </a:t>
            </a:r>
            <a:r>
              <a:rPr lang="ar-SA" sz="4000" b="1" dirty="0" err="1" smtClean="0"/>
              <a:t>فيزبائي</a:t>
            </a:r>
            <a:r>
              <a:rPr lang="ar-SA" sz="4000" b="1" dirty="0" smtClean="0"/>
              <a:t> اقتصادي يساعد المدير في التوصل الى قرارات </a:t>
            </a:r>
            <a:r>
              <a:rPr lang="ar-SA" sz="4000" b="1" dirty="0" err="1" smtClean="0"/>
              <a:t>رشيدة .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u="sng" dirty="0" smtClean="0">
                <a:solidFill>
                  <a:srgbClr val="FFFF00"/>
                </a:solidFill>
              </a:rPr>
              <a:t>ما القيمة المضافة من تعلم الإدارة</a:t>
            </a:r>
            <a:endParaRPr lang="ar-SA" b="1" u="sng" dirty="0">
              <a:solidFill>
                <a:srgbClr val="FFFF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/>
          </a:p>
        </p:txBody>
      </p:sp>
      <p:pic>
        <p:nvPicPr>
          <p:cNvPr id="4" name="Picture 5" descr="2007616183224542_2"/>
          <p:cNvPicPr>
            <a:picLocks noChangeAspect="1" noChangeArrowheads="1"/>
          </p:cNvPicPr>
          <p:nvPr/>
        </p:nvPicPr>
        <p:blipFill>
          <a:blip r:embed="rId2" cstate="print"/>
          <a:srcRect l="12500" r="12500"/>
          <a:stretch>
            <a:fillRect/>
          </a:stretch>
        </p:blipFill>
        <p:spPr bwMode="auto">
          <a:xfrm>
            <a:off x="2051720" y="2204864"/>
            <a:ext cx="5400600" cy="4010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b="1" dirty="0" smtClean="0">
                <a:solidFill>
                  <a:srgbClr val="FFFF00"/>
                </a:solidFill>
              </a:rPr>
              <a:t>هدف المنظمة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b="1" dirty="0" smtClean="0"/>
              <a:t>تحقيق أهداف </a:t>
            </a:r>
            <a:r>
              <a:rPr lang="ar-SA" sz="4000" b="1" dirty="0" err="1" smtClean="0"/>
              <a:t>المنظمة .</a:t>
            </a:r>
            <a:endParaRPr lang="ar-SA" sz="4000" b="1" dirty="0" smtClean="0"/>
          </a:p>
          <a:p>
            <a:r>
              <a:rPr lang="ar-SA" sz="4000" b="1" dirty="0" smtClean="0"/>
              <a:t>استخدام موارد المنظمة بكفاءة </a:t>
            </a:r>
            <a:r>
              <a:rPr lang="ar-SA" sz="4000" b="1" dirty="0" err="1" smtClean="0"/>
              <a:t>وفاعلية .</a:t>
            </a:r>
            <a:endParaRPr lang="ar-SA" sz="4000" b="1" dirty="0" smtClean="0"/>
          </a:p>
          <a:p>
            <a:r>
              <a:rPr lang="ar-SA" sz="4000" b="1" dirty="0" smtClean="0"/>
              <a:t>تقديم الخدمات التي تحقق رفاهية </a:t>
            </a:r>
            <a:r>
              <a:rPr lang="ar-SA" sz="4000" b="1" dirty="0" err="1" smtClean="0"/>
              <a:t>المجتمع .</a:t>
            </a:r>
            <a:endParaRPr lang="ar-SA" sz="4000" b="1" dirty="0" smtClean="0"/>
          </a:p>
          <a:p>
            <a:r>
              <a:rPr lang="ar-SA" sz="4000" b="1" dirty="0" smtClean="0"/>
              <a:t>أخذ </a:t>
            </a:r>
            <a:r>
              <a:rPr lang="ar-SA" sz="4000" b="1" dirty="0" err="1" smtClean="0"/>
              <a:t>الاحتياطات</a:t>
            </a:r>
            <a:r>
              <a:rPr lang="ar-SA" sz="4000" b="1" dirty="0" smtClean="0"/>
              <a:t> المناسبة لمواجهة التغيرات </a:t>
            </a:r>
            <a:r>
              <a:rPr lang="ar-SA" sz="4000" b="1" dirty="0" err="1" smtClean="0"/>
              <a:t>المفاجئة .</a:t>
            </a:r>
            <a:endParaRPr lang="ar-SA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/>
              <a:t>الهدف الشخصي</a:t>
            </a:r>
            <a:endParaRPr lang="ar-SA" smtClean="0"/>
          </a:p>
        </p:txBody>
      </p:sp>
      <p:sp>
        <p:nvSpPr>
          <p:cNvPr id="3277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ar-SA" sz="3200" b="1" dirty="0" smtClean="0"/>
          </a:p>
          <a:p>
            <a:pPr eaLnBrk="1" hangingPunct="1"/>
            <a:r>
              <a:rPr lang="ar-SA" sz="4000" b="1" dirty="0" smtClean="0"/>
              <a:t>زيادة مهاراتك.</a:t>
            </a:r>
          </a:p>
          <a:p>
            <a:pPr eaLnBrk="1" hangingPunct="1"/>
            <a:endParaRPr lang="ar-SA" sz="4000" b="1" dirty="0" smtClean="0"/>
          </a:p>
          <a:p>
            <a:pPr eaLnBrk="1" hangingPunct="1"/>
            <a:r>
              <a:rPr lang="ar-SA" sz="4000" b="1" dirty="0" smtClean="0"/>
              <a:t>تعزيز قيمة التطوير الذاتي </a:t>
            </a:r>
            <a:r>
              <a:rPr lang="ar-SA" sz="4000" b="1" dirty="0" err="1" smtClean="0"/>
              <a:t>لديك.</a:t>
            </a:r>
            <a:r>
              <a:rPr lang="ar-SA" sz="4000" b="1" dirty="0" smtClean="0"/>
              <a:t> </a:t>
            </a:r>
            <a:br>
              <a:rPr lang="ar-SA" sz="4000" b="1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39939" name="Picture 2" descr="D:\My Pictures\1122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p_1180059799">
  <a:themeElements>
    <a:clrScheme name="high voltage 1">
      <a:dk1>
        <a:srgbClr val="001932"/>
      </a:dk1>
      <a:lt1>
        <a:srgbClr val="FFFFFF"/>
      </a:lt1>
      <a:dk2>
        <a:srgbClr val="2181B7"/>
      </a:dk2>
      <a:lt2>
        <a:srgbClr val="CCFFFF"/>
      </a:lt2>
      <a:accent1>
        <a:srgbClr val="99FFCC"/>
      </a:accent1>
      <a:accent2>
        <a:srgbClr val="01B0FF"/>
      </a:accent2>
      <a:accent3>
        <a:srgbClr val="ABC1D8"/>
      </a:accent3>
      <a:accent4>
        <a:srgbClr val="DADADA"/>
      </a:accent4>
      <a:accent5>
        <a:srgbClr val="CAFFE2"/>
      </a:accent5>
      <a:accent6>
        <a:srgbClr val="019FE7"/>
      </a:accent6>
      <a:hlink>
        <a:srgbClr val="6666FF"/>
      </a:hlink>
      <a:folHlink>
        <a:srgbClr val="1C6D9A"/>
      </a:folHlink>
    </a:clrScheme>
    <a:fontScheme name="high voltage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igh voltage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8">
        <a:dk1>
          <a:srgbClr val="000000"/>
        </a:dk1>
        <a:lt1>
          <a:srgbClr val="FFFFFF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D60093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C20085"/>
        </a:accent6>
        <a:hlink>
          <a:srgbClr val="9966FF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gp_1180059799</Template>
  <TotalTime>417</TotalTime>
  <Words>547</Words>
  <Application>Microsoft Office PowerPoint</Application>
  <PresentationFormat>عرض على الشاشة (3:4)‏</PresentationFormat>
  <Paragraphs>74</Paragraphs>
  <Slides>28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gp_1180059799</vt:lpstr>
      <vt:lpstr> </vt:lpstr>
      <vt:lpstr>    </vt:lpstr>
      <vt:lpstr>مؤسسات المعلومات</vt:lpstr>
      <vt:lpstr>أهمية الإدارة في المجتمع</vt:lpstr>
      <vt:lpstr>الشريحة 5</vt:lpstr>
      <vt:lpstr>الشريحة 6</vt:lpstr>
      <vt:lpstr>الشريحة 7</vt:lpstr>
      <vt:lpstr>تعريف الإدارة</vt:lpstr>
      <vt:lpstr>تعريف الإدارة</vt:lpstr>
      <vt:lpstr>مفهوم الإدارة  The concept of Management</vt:lpstr>
      <vt:lpstr>مفهوم الإدارة كممارسة  Management as a process.</vt:lpstr>
      <vt:lpstr>الإدارة كعلم  Management as a science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الادارة و علم الاقتصاد  Management and Economic </vt:lpstr>
      <vt:lpstr>الادارة و علم الاجتماع  Management and Sociology </vt:lpstr>
      <vt:lpstr>الادارة و علم النفس  Management an d Psychology </vt:lpstr>
      <vt:lpstr>  الادارة والعلوم الطبيعية و الرياضية Management and the Natural Science</vt:lpstr>
      <vt:lpstr>ما القيمة المضافة من تعلم الإدارة</vt:lpstr>
      <vt:lpstr>هدف المنظمة</vt:lpstr>
      <vt:lpstr>الهدف الشخصي</vt:lpstr>
      <vt:lpstr>الشريحة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التدريس الإبداعي</dc:title>
  <dc:creator>Win 7</dc:creator>
  <cp:lastModifiedBy>Win 7</cp:lastModifiedBy>
  <cp:revision>90</cp:revision>
  <dcterms:created xsi:type="dcterms:W3CDTF">2012-09-10T21:55:58Z</dcterms:created>
  <dcterms:modified xsi:type="dcterms:W3CDTF">2012-09-29T13:42:36Z</dcterms:modified>
</cp:coreProperties>
</file>