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500" autoAdjust="0"/>
    <p:restoredTop sz="94660"/>
  </p:normalViewPr>
  <p:slideViewPr>
    <p:cSldViewPr>
      <p:cViewPr varScale="1">
        <p:scale>
          <a:sx n="66" d="100"/>
          <a:sy n="66" d="100"/>
        </p:scale>
        <p:origin x="-163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5A2D17-986A-417F-A746-EB735C8DCCB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pPr rtl="1"/>
          <a:endParaRPr lang="ar-EG"/>
        </a:p>
      </dgm:t>
    </dgm:pt>
    <dgm:pt modelId="{35DBD0E4-7D85-4C73-BA89-6CD93CA07E60}">
      <dgm:prSet phldrT="[نص]" custT="1"/>
      <dgm:spPr/>
      <dgm:t>
        <a:bodyPr/>
        <a:lstStyle/>
        <a:p>
          <a:pPr rtl="1"/>
          <a:r>
            <a:rPr lang="ar-EG" sz="2000" b="1" dirty="0" smtClean="0"/>
            <a:t>خصائص</a:t>
          </a:r>
          <a:endParaRPr lang="ar-EG" sz="2000" b="1" dirty="0"/>
        </a:p>
      </dgm:t>
    </dgm:pt>
    <dgm:pt modelId="{B87ACED2-DF18-4ABF-BE96-5F990B5B5B31}" type="parTrans" cxnId="{EA2D2671-7732-4D1C-8C87-4201F7D1B68B}">
      <dgm:prSet/>
      <dgm:spPr/>
      <dgm:t>
        <a:bodyPr/>
        <a:lstStyle/>
        <a:p>
          <a:pPr rtl="1"/>
          <a:endParaRPr lang="ar-EG" sz="1800"/>
        </a:p>
      </dgm:t>
    </dgm:pt>
    <dgm:pt modelId="{5618AC28-6CEC-427F-9F1B-420712E562F4}" type="sibTrans" cxnId="{EA2D2671-7732-4D1C-8C87-4201F7D1B68B}">
      <dgm:prSet/>
      <dgm:spPr/>
      <dgm:t>
        <a:bodyPr/>
        <a:lstStyle/>
        <a:p>
          <a:pPr rtl="1"/>
          <a:endParaRPr lang="ar-EG" sz="1800"/>
        </a:p>
      </dgm:t>
    </dgm:pt>
    <dgm:pt modelId="{F7AF7129-8AEA-4AE8-A579-09BEA9DFFB83}">
      <dgm:prSet phldrT="[نص]" custT="1"/>
      <dgm:spPr/>
      <dgm:t>
        <a:bodyPr/>
        <a:lstStyle/>
        <a:p>
          <a:pPr rtl="1"/>
          <a:r>
            <a:rPr lang="ar-SA" sz="3200" b="1" dirty="0" smtClean="0"/>
            <a:t>الموضوعية وعدم التحيز</a:t>
          </a:r>
          <a:r>
            <a:rPr lang="ar-SA" sz="3200" dirty="0" smtClean="0"/>
            <a:t> </a:t>
          </a:r>
          <a:endParaRPr lang="ar-EG" sz="3200" dirty="0"/>
        </a:p>
      </dgm:t>
    </dgm:pt>
    <dgm:pt modelId="{8E764D43-21D6-4051-A427-F4377B4E0D9D}" type="parTrans" cxnId="{5300880B-C13C-4982-9A9D-364F2A4B356B}">
      <dgm:prSet/>
      <dgm:spPr/>
      <dgm:t>
        <a:bodyPr/>
        <a:lstStyle/>
        <a:p>
          <a:pPr rtl="1"/>
          <a:endParaRPr lang="ar-EG" sz="1800"/>
        </a:p>
      </dgm:t>
    </dgm:pt>
    <dgm:pt modelId="{F3685B46-0EC9-4586-9893-4F3DF3445D2A}" type="sibTrans" cxnId="{5300880B-C13C-4982-9A9D-364F2A4B356B}">
      <dgm:prSet/>
      <dgm:spPr/>
      <dgm:t>
        <a:bodyPr/>
        <a:lstStyle/>
        <a:p>
          <a:pPr rtl="1"/>
          <a:endParaRPr lang="ar-EG" sz="1800"/>
        </a:p>
      </dgm:t>
    </dgm:pt>
    <dgm:pt modelId="{8A4122F5-6331-42F4-8B86-8FFD04E9D8CB}">
      <dgm:prSet phldrT="[نص]" custT="1"/>
      <dgm:spPr/>
      <dgm:t>
        <a:bodyPr/>
        <a:lstStyle/>
        <a:p>
          <a:pPr rtl="1"/>
          <a:r>
            <a:rPr lang="ar-EG" sz="2000" b="1" dirty="0" smtClean="0"/>
            <a:t>الوثيقة</a:t>
          </a:r>
          <a:endParaRPr lang="ar-EG" sz="2000" b="1" dirty="0"/>
        </a:p>
      </dgm:t>
    </dgm:pt>
    <dgm:pt modelId="{CF54073D-5610-422F-8FCF-138116368066}" type="parTrans" cxnId="{741A1667-A1E1-45C1-BE37-B2F26B0DB48F}">
      <dgm:prSet/>
      <dgm:spPr/>
      <dgm:t>
        <a:bodyPr/>
        <a:lstStyle/>
        <a:p>
          <a:pPr rtl="1"/>
          <a:endParaRPr lang="ar-EG" sz="1800"/>
        </a:p>
      </dgm:t>
    </dgm:pt>
    <dgm:pt modelId="{72A29145-26E8-4B4F-B52F-9CC951624400}" type="sibTrans" cxnId="{741A1667-A1E1-45C1-BE37-B2F26B0DB48F}">
      <dgm:prSet/>
      <dgm:spPr/>
      <dgm:t>
        <a:bodyPr/>
        <a:lstStyle/>
        <a:p>
          <a:pPr rtl="1"/>
          <a:endParaRPr lang="ar-EG" sz="1800"/>
        </a:p>
      </dgm:t>
    </dgm:pt>
    <dgm:pt modelId="{D3EC226A-B7C6-4501-9336-EFA21FE9F25E}">
      <dgm:prSet phldrT="[نص]" custT="1"/>
      <dgm:spPr/>
      <dgm:t>
        <a:bodyPr/>
        <a:lstStyle/>
        <a:p>
          <a:pPr rtl="1"/>
          <a:r>
            <a:rPr lang="ar-SA" sz="3200" b="1" dirty="0" smtClean="0"/>
            <a:t>المصداقية </a:t>
          </a:r>
          <a:endParaRPr lang="ar-EG" sz="3200" dirty="0"/>
        </a:p>
      </dgm:t>
    </dgm:pt>
    <dgm:pt modelId="{9EDBA67D-64CD-491E-8B69-DC30D660310A}" type="parTrans" cxnId="{38B37BA4-1F6C-414B-8F53-D066BFAB7B90}">
      <dgm:prSet/>
      <dgm:spPr/>
      <dgm:t>
        <a:bodyPr/>
        <a:lstStyle/>
        <a:p>
          <a:pPr rtl="1"/>
          <a:endParaRPr lang="ar-EG" sz="1800"/>
        </a:p>
      </dgm:t>
    </dgm:pt>
    <dgm:pt modelId="{C1A1A1B1-CBE7-4B51-AE71-4B422EC53D60}" type="sibTrans" cxnId="{38B37BA4-1F6C-414B-8F53-D066BFAB7B90}">
      <dgm:prSet/>
      <dgm:spPr/>
      <dgm:t>
        <a:bodyPr/>
        <a:lstStyle/>
        <a:p>
          <a:pPr rtl="1"/>
          <a:endParaRPr lang="ar-EG" sz="1800"/>
        </a:p>
      </dgm:t>
    </dgm:pt>
    <dgm:pt modelId="{8FFF3F80-661B-41A0-98E8-FA9D946F2392}">
      <dgm:prSet phldrT="[نص]" custT="1"/>
      <dgm:spPr/>
      <dgm:t>
        <a:bodyPr/>
        <a:lstStyle/>
        <a:p>
          <a:pPr rtl="1"/>
          <a:r>
            <a:rPr lang="ar-EG" sz="2000" b="1" dirty="0" smtClean="0"/>
            <a:t>وسماتها</a:t>
          </a:r>
          <a:endParaRPr lang="ar-EG" sz="2000" b="1" dirty="0"/>
        </a:p>
      </dgm:t>
    </dgm:pt>
    <dgm:pt modelId="{D7FD16FC-8B2F-4960-9C04-51D9F96A8426}" type="parTrans" cxnId="{DB6B2DFD-B811-4E95-AB20-43CA4A8950C7}">
      <dgm:prSet/>
      <dgm:spPr/>
      <dgm:t>
        <a:bodyPr/>
        <a:lstStyle/>
        <a:p>
          <a:pPr rtl="1"/>
          <a:endParaRPr lang="ar-EG" sz="1800"/>
        </a:p>
      </dgm:t>
    </dgm:pt>
    <dgm:pt modelId="{C4DE745F-E91D-41D1-B112-67A304142867}" type="sibTrans" cxnId="{DB6B2DFD-B811-4E95-AB20-43CA4A8950C7}">
      <dgm:prSet/>
      <dgm:spPr/>
      <dgm:t>
        <a:bodyPr/>
        <a:lstStyle/>
        <a:p>
          <a:pPr rtl="1"/>
          <a:endParaRPr lang="ar-EG" sz="1800"/>
        </a:p>
      </dgm:t>
    </dgm:pt>
    <dgm:pt modelId="{478BABF9-BB96-4458-B154-184C499E74BA}">
      <dgm:prSet phldrT="[نص]" custT="1"/>
      <dgm:spPr/>
      <dgm:t>
        <a:bodyPr/>
        <a:lstStyle/>
        <a:p>
          <a:pPr rtl="1"/>
          <a:r>
            <a:rPr lang="ar-SA" sz="3200" b="1" dirty="0" smtClean="0"/>
            <a:t>المصداقية </a:t>
          </a:r>
          <a:endParaRPr lang="ar-EG" sz="6000" dirty="0"/>
        </a:p>
      </dgm:t>
    </dgm:pt>
    <dgm:pt modelId="{BF1B33DE-ACA9-4499-930B-1BEECB96CBD0}" type="parTrans" cxnId="{94B283C6-84C2-4826-9CE2-CD31D822B70F}">
      <dgm:prSet/>
      <dgm:spPr/>
      <dgm:t>
        <a:bodyPr/>
        <a:lstStyle/>
        <a:p>
          <a:pPr rtl="1"/>
          <a:endParaRPr lang="ar-EG" sz="1800"/>
        </a:p>
      </dgm:t>
    </dgm:pt>
    <dgm:pt modelId="{1DA13C1C-2D9F-4231-919B-EB27EBF60A4D}" type="sibTrans" cxnId="{94B283C6-84C2-4826-9CE2-CD31D822B70F}">
      <dgm:prSet/>
      <dgm:spPr/>
      <dgm:t>
        <a:bodyPr/>
        <a:lstStyle/>
        <a:p>
          <a:pPr rtl="1"/>
          <a:endParaRPr lang="ar-EG" sz="1800"/>
        </a:p>
      </dgm:t>
    </dgm:pt>
    <dgm:pt modelId="{69B5447E-F785-4941-BA6E-8845E63675EF}">
      <dgm:prSet custT="1"/>
      <dgm:spPr/>
      <dgm:t>
        <a:bodyPr/>
        <a:lstStyle/>
        <a:p>
          <a:pPr rtl="1"/>
          <a:endParaRPr lang="ar-EG" sz="2000"/>
        </a:p>
      </dgm:t>
    </dgm:pt>
    <dgm:pt modelId="{4D3A3AC2-3591-4E97-9DF8-9135119301BC}" type="parTrans" cxnId="{031868F7-7BD3-4470-BECA-0BACA58FD643}">
      <dgm:prSet/>
      <dgm:spPr/>
      <dgm:t>
        <a:bodyPr/>
        <a:lstStyle/>
        <a:p>
          <a:pPr rtl="1"/>
          <a:endParaRPr lang="ar-EG" sz="1800"/>
        </a:p>
      </dgm:t>
    </dgm:pt>
    <dgm:pt modelId="{58E3E0EB-1FDC-41D4-8A29-C9EBA63FACDA}" type="sibTrans" cxnId="{031868F7-7BD3-4470-BECA-0BACA58FD643}">
      <dgm:prSet/>
      <dgm:spPr/>
      <dgm:t>
        <a:bodyPr/>
        <a:lstStyle/>
        <a:p>
          <a:pPr rtl="1"/>
          <a:endParaRPr lang="ar-EG" sz="1800"/>
        </a:p>
      </dgm:t>
    </dgm:pt>
    <dgm:pt modelId="{8C647255-6E10-4C55-B30B-75B3F58BCA06}">
      <dgm:prSet custT="1"/>
      <dgm:spPr/>
      <dgm:t>
        <a:bodyPr/>
        <a:lstStyle/>
        <a:p>
          <a:pPr rtl="1"/>
          <a:r>
            <a:rPr lang="ar-SA" sz="3200" b="1" dirty="0" smtClean="0"/>
            <a:t>العلاقات المتبادلة</a:t>
          </a:r>
          <a:endParaRPr lang="ar-EG" sz="3200" dirty="0"/>
        </a:p>
      </dgm:t>
    </dgm:pt>
    <dgm:pt modelId="{F3EC1756-F07B-4AF9-81B9-9F5B94EFC964}" type="parTrans" cxnId="{BCBE262B-987B-4A0E-AA92-D7DD9C739FBC}">
      <dgm:prSet/>
      <dgm:spPr/>
      <dgm:t>
        <a:bodyPr/>
        <a:lstStyle/>
        <a:p>
          <a:pPr rtl="1"/>
          <a:endParaRPr lang="ar-EG" sz="1800"/>
        </a:p>
      </dgm:t>
    </dgm:pt>
    <dgm:pt modelId="{31E74A95-5FED-4FF3-99D8-8E5826B93F03}" type="sibTrans" cxnId="{BCBE262B-987B-4A0E-AA92-D7DD9C739FBC}">
      <dgm:prSet/>
      <dgm:spPr/>
      <dgm:t>
        <a:bodyPr/>
        <a:lstStyle/>
        <a:p>
          <a:pPr rtl="1"/>
          <a:endParaRPr lang="ar-EG" sz="1800"/>
        </a:p>
      </dgm:t>
    </dgm:pt>
    <dgm:pt modelId="{9422629F-801F-4EEB-988E-1794723CE4C3}" type="pres">
      <dgm:prSet presAssocID="{F75A2D17-986A-417F-A746-EB735C8DCCBF}" presName="linearFlow" presStyleCnt="0">
        <dgm:presLayoutVars>
          <dgm:dir/>
          <dgm:animLvl val="lvl"/>
          <dgm:resizeHandles val="exact"/>
        </dgm:presLayoutVars>
      </dgm:prSet>
      <dgm:spPr/>
    </dgm:pt>
    <dgm:pt modelId="{BB330AF6-66BF-4C4A-AAEC-CA95BAA2CC4F}" type="pres">
      <dgm:prSet presAssocID="{35DBD0E4-7D85-4C73-BA89-6CD93CA07E60}" presName="composite" presStyleCnt="0"/>
      <dgm:spPr/>
    </dgm:pt>
    <dgm:pt modelId="{269D903B-E98F-4E91-98A5-E5E0862B101B}" type="pres">
      <dgm:prSet presAssocID="{35DBD0E4-7D85-4C73-BA89-6CD93CA07E60}" presName="parentText" presStyleLbl="alignNode1" presStyleIdx="0" presStyleCnt="4">
        <dgm:presLayoutVars>
          <dgm:chMax val="1"/>
          <dgm:bulletEnabled val="1"/>
        </dgm:presLayoutVars>
      </dgm:prSet>
      <dgm:spPr/>
    </dgm:pt>
    <dgm:pt modelId="{54F5F872-B4DE-4342-A4E5-E217A988AFD9}" type="pres">
      <dgm:prSet presAssocID="{35DBD0E4-7D85-4C73-BA89-6CD93CA07E60}" presName="descendantText" presStyleLbl="alignAcc1" presStyleIdx="0" presStyleCnt="4" custLinFactNeighborX="6976" custLinFactNeighborY="-58195">
        <dgm:presLayoutVars>
          <dgm:bulletEnabled val="1"/>
        </dgm:presLayoutVars>
      </dgm:prSet>
      <dgm:spPr/>
      <dgm:t>
        <a:bodyPr/>
        <a:lstStyle/>
        <a:p>
          <a:pPr rtl="1"/>
          <a:endParaRPr lang="ar-EG"/>
        </a:p>
      </dgm:t>
    </dgm:pt>
    <dgm:pt modelId="{A0B0F2AD-1B8E-4827-8886-1CA7A2E6C179}" type="pres">
      <dgm:prSet presAssocID="{5618AC28-6CEC-427F-9F1B-420712E562F4}" presName="sp" presStyleCnt="0"/>
      <dgm:spPr/>
    </dgm:pt>
    <dgm:pt modelId="{F2C96AD7-A197-4DBD-89C5-881DC9A9C036}" type="pres">
      <dgm:prSet presAssocID="{8A4122F5-6331-42F4-8B86-8FFD04E9D8CB}" presName="composite" presStyleCnt="0"/>
      <dgm:spPr/>
    </dgm:pt>
    <dgm:pt modelId="{7F00D840-57F3-46F7-9987-4E2587B4FB73}" type="pres">
      <dgm:prSet presAssocID="{8A4122F5-6331-42F4-8B86-8FFD04E9D8CB}" presName="parentText" presStyleLbl="alignNode1" presStyleIdx="1" presStyleCnt="4">
        <dgm:presLayoutVars>
          <dgm:chMax val="1"/>
          <dgm:bulletEnabled val="1"/>
        </dgm:presLayoutVars>
      </dgm:prSet>
      <dgm:spPr/>
    </dgm:pt>
    <dgm:pt modelId="{A73618BB-B11C-4E82-892A-9E2F853F43C4}" type="pres">
      <dgm:prSet presAssocID="{8A4122F5-6331-42F4-8B86-8FFD04E9D8CB}" presName="descendantText" presStyleLbl="alignAcc1" presStyleIdx="1" presStyleCnt="4">
        <dgm:presLayoutVars>
          <dgm:bulletEnabled val="1"/>
        </dgm:presLayoutVars>
      </dgm:prSet>
      <dgm:spPr/>
      <dgm:t>
        <a:bodyPr/>
        <a:lstStyle/>
        <a:p>
          <a:pPr rtl="1"/>
          <a:endParaRPr lang="ar-EG"/>
        </a:p>
      </dgm:t>
    </dgm:pt>
    <dgm:pt modelId="{FD527CFC-434D-4312-B575-6D80230543E0}" type="pres">
      <dgm:prSet presAssocID="{72A29145-26E8-4B4F-B52F-9CC951624400}" presName="sp" presStyleCnt="0"/>
      <dgm:spPr/>
    </dgm:pt>
    <dgm:pt modelId="{1E389357-770A-4A7C-94BC-BB17F49AF5AF}" type="pres">
      <dgm:prSet presAssocID="{8FFF3F80-661B-41A0-98E8-FA9D946F2392}" presName="composite" presStyleCnt="0"/>
      <dgm:spPr/>
    </dgm:pt>
    <dgm:pt modelId="{2A65A759-E2E1-4C89-87F8-AF731650F02B}" type="pres">
      <dgm:prSet presAssocID="{8FFF3F80-661B-41A0-98E8-FA9D946F2392}" presName="parentText" presStyleLbl="alignNode1" presStyleIdx="2" presStyleCnt="4">
        <dgm:presLayoutVars>
          <dgm:chMax val="1"/>
          <dgm:bulletEnabled val="1"/>
        </dgm:presLayoutVars>
      </dgm:prSet>
      <dgm:spPr/>
    </dgm:pt>
    <dgm:pt modelId="{28C62FC3-878C-4902-A909-5ED060CF50EF}" type="pres">
      <dgm:prSet presAssocID="{8FFF3F80-661B-41A0-98E8-FA9D946F2392}" presName="descendantText" presStyleLbl="alignAcc1" presStyleIdx="2" presStyleCnt="4">
        <dgm:presLayoutVars>
          <dgm:bulletEnabled val="1"/>
        </dgm:presLayoutVars>
      </dgm:prSet>
      <dgm:spPr/>
      <dgm:t>
        <a:bodyPr/>
        <a:lstStyle/>
        <a:p>
          <a:pPr rtl="1"/>
          <a:endParaRPr lang="ar-EG"/>
        </a:p>
      </dgm:t>
    </dgm:pt>
    <dgm:pt modelId="{1ED89BD6-B9E7-4A0F-9575-1C6680AF7747}" type="pres">
      <dgm:prSet presAssocID="{C4DE745F-E91D-41D1-B112-67A304142867}" presName="sp" presStyleCnt="0"/>
      <dgm:spPr/>
    </dgm:pt>
    <dgm:pt modelId="{2043265F-CA78-43ED-8CC7-8B68EB9D4B35}" type="pres">
      <dgm:prSet presAssocID="{69B5447E-F785-4941-BA6E-8845E63675EF}" presName="composite" presStyleCnt="0"/>
      <dgm:spPr/>
    </dgm:pt>
    <dgm:pt modelId="{B1F2C478-BA91-4F3E-B5EF-DEF7994D2BBC}" type="pres">
      <dgm:prSet presAssocID="{69B5447E-F785-4941-BA6E-8845E63675EF}" presName="parentText" presStyleLbl="alignNode1" presStyleIdx="3" presStyleCnt="4">
        <dgm:presLayoutVars>
          <dgm:chMax val="1"/>
          <dgm:bulletEnabled val="1"/>
        </dgm:presLayoutVars>
      </dgm:prSet>
      <dgm:spPr/>
    </dgm:pt>
    <dgm:pt modelId="{3E026DA7-94B1-4293-A99E-E73B1A373767}" type="pres">
      <dgm:prSet presAssocID="{69B5447E-F785-4941-BA6E-8845E63675EF}" presName="descendantText" presStyleLbl="alignAcc1" presStyleIdx="3" presStyleCnt="4">
        <dgm:presLayoutVars>
          <dgm:bulletEnabled val="1"/>
        </dgm:presLayoutVars>
      </dgm:prSet>
      <dgm:spPr/>
      <dgm:t>
        <a:bodyPr/>
        <a:lstStyle/>
        <a:p>
          <a:pPr rtl="1"/>
          <a:endParaRPr lang="ar-EG"/>
        </a:p>
      </dgm:t>
    </dgm:pt>
  </dgm:ptLst>
  <dgm:cxnLst>
    <dgm:cxn modelId="{DB6B2DFD-B811-4E95-AB20-43CA4A8950C7}" srcId="{F75A2D17-986A-417F-A746-EB735C8DCCBF}" destId="{8FFF3F80-661B-41A0-98E8-FA9D946F2392}" srcOrd="2" destOrd="0" parTransId="{D7FD16FC-8B2F-4960-9C04-51D9F96A8426}" sibTransId="{C4DE745F-E91D-41D1-B112-67A304142867}"/>
    <dgm:cxn modelId="{741A1667-A1E1-45C1-BE37-B2F26B0DB48F}" srcId="{F75A2D17-986A-417F-A746-EB735C8DCCBF}" destId="{8A4122F5-6331-42F4-8B86-8FFD04E9D8CB}" srcOrd="1" destOrd="0" parTransId="{CF54073D-5610-422F-8FCF-138116368066}" sibTransId="{72A29145-26E8-4B4F-B52F-9CC951624400}"/>
    <dgm:cxn modelId="{BFB4B843-E630-4BA8-986F-46E4059464F6}" type="presOf" srcId="{35DBD0E4-7D85-4C73-BA89-6CD93CA07E60}" destId="{269D903B-E98F-4E91-98A5-E5E0862B101B}" srcOrd="0" destOrd="0" presId="urn:microsoft.com/office/officeart/2005/8/layout/chevron2"/>
    <dgm:cxn modelId="{E1EF6FD8-0D58-4C6E-934A-2B9BC9F1C222}" type="presOf" srcId="{D3EC226A-B7C6-4501-9336-EFA21FE9F25E}" destId="{A73618BB-B11C-4E82-892A-9E2F853F43C4}" srcOrd="0" destOrd="0" presId="urn:microsoft.com/office/officeart/2005/8/layout/chevron2"/>
    <dgm:cxn modelId="{77FBCFF3-9ECD-49CF-A094-A10D580AE234}" type="presOf" srcId="{69B5447E-F785-4941-BA6E-8845E63675EF}" destId="{B1F2C478-BA91-4F3E-B5EF-DEF7994D2BBC}" srcOrd="0" destOrd="0" presId="urn:microsoft.com/office/officeart/2005/8/layout/chevron2"/>
    <dgm:cxn modelId="{E1E26A2D-7CC2-4E8F-8DCA-B3F4D0BDBAB1}" type="presOf" srcId="{8C647255-6E10-4C55-B30B-75B3F58BCA06}" destId="{3E026DA7-94B1-4293-A99E-E73B1A373767}" srcOrd="0" destOrd="0" presId="urn:microsoft.com/office/officeart/2005/8/layout/chevron2"/>
    <dgm:cxn modelId="{38B37BA4-1F6C-414B-8F53-D066BFAB7B90}" srcId="{8A4122F5-6331-42F4-8B86-8FFD04E9D8CB}" destId="{D3EC226A-B7C6-4501-9336-EFA21FE9F25E}" srcOrd="0" destOrd="0" parTransId="{9EDBA67D-64CD-491E-8B69-DC30D660310A}" sibTransId="{C1A1A1B1-CBE7-4B51-AE71-4B422EC53D60}"/>
    <dgm:cxn modelId="{5300880B-C13C-4982-9A9D-364F2A4B356B}" srcId="{35DBD0E4-7D85-4C73-BA89-6CD93CA07E60}" destId="{F7AF7129-8AEA-4AE8-A579-09BEA9DFFB83}" srcOrd="0" destOrd="0" parTransId="{8E764D43-21D6-4051-A427-F4377B4E0D9D}" sibTransId="{F3685B46-0EC9-4586-9893-4F3DF3445D2A}"/>
    <dgm:cxn modelId="{EA2D2671-7732-4D1C-8C87-4201F7D1B68B}" srcId="{F75A2D17-986A-417F-A746-EB735C8DCCBF}" destId="{35DBD0E4-7D85-4C73-BA89-6CD93CA07E60}" srcOrd="0" destOrd="0" parTransId="{B87ACED2-DF18-4ABF-BE96-5F990B5B5B31}" sibTransId="{5618AC28-6CEC-427F-9F1B-420712E562F4}"/>
    <dgm:cxn modelId="{94B283C6-84C2-4826-9CE2-CD31D822B70F}" srcId="{8FFF3F80-661B-41A0-98E8-FA9D946F2392}" destId="{478BABF9-BB96-4458-B154-184C499E74BA}" srcOrd="0" destOrd="0" parTransId="{BF1B33DE-ACA9-4499-930B-1BEECB96CBD0}" sibTransId="{1DA13C1C-2D9F-4231-919B-EB27EBF60A4D}"/>
    <dgm:cxn modelId="{6687022E-3121-4541-A85E-541A0C102C79}" type="presOf" srcId="{478BABF9-BB96-4458-B154-184C499E74BA}" destId="{28C62FC3-878C-4902-A909-5ED060CF50EF}" srcOrd="0" destOrd="0" presId="urn:microsoft.com/office/officeart/2005/8/layout/chevron2"/>
    <dgm:cxn modelId="{031868F7-7BD3-4470-BECA-0BACA58FD643}" srcId="{F75A2D17-986A-417F-A746-EB735C8DCCBF}" destId="{69B5447E-F785-4941-BA6E-8845E63675EF}" srcOrd="3" destOrd="0" parTransId="{4D3A3AC2-3591-4E97-9DF8-9135119301BC}" sibTransId="{58E3E0EB-1FDC-41D4-8A29-C9EBA63FACDA}"/>
    <dgm:cxn modelId="{527CE75C-4D09-4808-A98F-9BF12DEBFCF9}" type="presOf" srcId="{8FFF3F80-661B-41A0-98E8-FA9D946F2392}" destId="{2A65A759-E2E1-4C89-87F8-AF731650F02B}" srcOrd="0" destOrd="0" presId="urn:microsoft.com/office/officeart/2005/8/layout/chevron2"/>
    <dgm:cxn modelId="{1E864FEC-6D79-4351-A956-D8502BD3B941}" type="presOf" srcId="{8A4122F5-6331-42F4-8B86-8FFD04E9D8CB}" destId="{7F00D840-57F3-46F7-9987-4E2587B4FB73}" srcOrd="0" destOrd="0" presId="urn:microsoft.com/office/officeart/2005/8/layout/chevron2"/>
    <dgm:cxn modelId="{5B8E9411-26A4-4D13-9D5C-FD3BC4E8B43B}" type="presOf" srcId="{F75A2D17-986A-417F-A746-EB735C8DCCBF}" destId="{9422629F-801F-4EEB-988E-1794723CE4C3}" srcOrd="0" destOrd="0" presId="urn:microsoft.com/office/officeart/2005/8/layout/chevron2"/>
    <dgm:cxn modelId="{9C965628-9BF0-418D-ABBC-55D744E6A26A}" type="presOf" srcId="{F7AF7129-8AEA-4AE8-A579-09BEA9DFFB83}" destId="{54F5F872-B4DE-4342-A4E5-E217A988AFD9}" srcOrd="0" destOrd="0" presId="urn:microsoft.com/office/officeart/2005/8/layout/chevron2"/>
    <dgm:cxn modelId="{BCBE262B-987B-4A0E-AA92-D7DD9C739FBC}" srcId="{69B5447E-F785-4941-BA6E-8845E63675EF}" destId="{8C647255-6E10-4C55-B30B-75B3F58BCA06}" srcOrd="0" destOrd="0" parTransId="{F3EC1756-F07B-4AF9-81B9-9F5B94EFC964}" sibTransId="{31E74A95-5FED-4FF3-99D8-8E5826B93F03}"/>
    <dgm:cxn modelId="{2312A76F-7D8C-4070-950D-13EB1B69E2CF}" type="presParOf" srcId="{9422629F-801F-4EEB-988E-1794723CE4C3}" destId="{BB330AF6-66BF-4C4A-AAEC-CA95BAA2CC4F}" srcOrd="0" destOrd="0" presId="urn:microsoft.com/office/officeart/2005/8/layout/chevron2"/>
    <dgm:cxn modelId="{98C443D6-8833-4A95-B176-726ED199A5CD}" type="presParOf" srcId="{BB330AF6-66BF-4C4A-AAEC-CA95BAA2CC4F}" destId="{269D903B-E98F-4E91-98A5-E5E0862B101B}" srcOrd="0" destOrd="0" presId="urn:microsoft.com/office/officeart/2005/8/layout/chevron2"/>
    <dgm:cxn modelId="{F2E7AB1C-0051-4ACF-B878-6AEA5B60E330}" type="presParOf" srcId="{BB330AF6-66BF-4C4A-AAEC-CA95BAA2CC4F}" destId="{54F5F872-B4DE-4342-A4E5-E217A988AFD9}" srcOrd="1" destOrd="0" presId="urn:microsoft.com/office/officeart/2005/8/layout/chevron2"/>
    <dgm:cxn modelId="{18D60DF6-2194-436C-A305-D6B48E923792}" type="presParOf" srcId="{9422629F-801F-4EEB-988E-1794723CE4C3}" destId="{A0B0F2AD-1B8E-4827-8886-1CA7A2E6C179}" srcOrd="1" destOrd="0" presId="urn:microsoft.com/office/officeart/2005/8/layout/chevron2"/>
    <dgm:cxn modelId="{4EAD3AD5-2FF1-4D6F-8721-2300EAC15B1D}" type="presParOf" srcId="{9422629F-801F-4EEB-988E-1794723CE4C3}" destId="{F2C96AD7-A197-4DBD-89C5-881DC9A9C036}" srcOrd="2" destOrd="0" presId="urn:microsoft.com/office/officeart/2005/8/layout/chevron2"/>
    <dgm:cxn modelId="{CD28FEE7-5F5C-449A-BDC6-F407B8DE34D9}" type="presParOf" srcId="{F2C96AD7-A197-4DBD-89C5-881DC9A9C036}" destId="{7F00D840-57F3-46F7-9987-4E2587B4FB73}" srcOrd="0" destOrd="0" presId="urn:microsoft.com/office/officeart/2005/8/layout/chevron2"/>
    <dgm:cxn modelId="{144A4A46-7976-4EDD-AF6A-D8A9AD581A1B}" type="presParOf" srcId="{F2C96AD7-A197-4DBD-89C5-881DC9A9C036}" destId="{A73618BB-B11C-4E82-892A-9E2F853F43C4}" srcOrd="1" destOrd="0" presId="urn:microsoft.com/office/officeart/2005/8/layout/chevron2"/>
    <dgm:cxn modelId="{17B6A774-D5F9-40F1-83B3-581712267B89}" type="presParOf" srcId="{9422629F-801F-4EEB-988E-1794723CE4C3}" destId="{FD527CFC-434D-4312-B575-6D80230543E0}" srcOrd="3" destOrd="0" presId="urn:microsoft.com/office/officeart/2005/8/layout/chevron2"/>
    <dgm:cxn modelId="{DF6D5703-2794-481D-A1FB-28AA411E101E}" type="presParOf" srcId="{9422629F-801F-4EEB-988E-1794723CE4C3}" destId="{1E389357-770A-4A7C-94BC-BB17F49AF5AF}" srcOrd="4" destOrd="0" presId="urn:microsoft.com/office/officeart/2005/8/layout/chevron2"/>
    <dgm:cxn modelId="{A8496EB1-E5DF-4B81-84B9-FAA6A7374A1E}" type="presParOf" srcId="{1E389357-770A-4A7C-94BC-BB17F49AF5AF}" destId="{2A65A759-E2E1-4C89-87F8-AF731650F02B}" srcOrd="0" destOrd="0" presId="urn:microsoft.com/office/officeart/2005/8/layout/chevron2"/>
    <dgm:cxn modelId="{304B67BD-B881-45C6-8F2E-D56EF6D03BF6}" type="presParOf" srcId="{1E389357-770A-4A7C-94BC-BB17F49AF5AF}" destId="{28C62FC3-878C-4902-A909-5ED060CF50EF}" srcOrd="1" destOrd="0" presId="urn:microsoft.com/office/officeart/2005/8/layout/chevron2"/>
    <dgm:cxn modelId="{2AAEACE4-0BEF-4022-A98F-2240B3DA0273}" type="presParOf" srcId="{9422629F-801F-4EEB-988E-1794723CE4C3}" destId="{1ED89BD6-B9E7-4A0F-9575-1C6680AF7747}" srcOrd="5" destOrd="0" presId="urn:microsoft.com/office/officeart/2005/8/layout/chevron2"/>
    <dgm:cxn modelId="{A88440DB-F6AB-4CEB-8762-BA2CFB915C49}" type="presParOf" srcId="{9422629F-801F-4EEB-988E-1794723CE4C3}" destId="{2043265F-CA78-43ED-8CC7-8B68EB9D4B35}" srcOrd="6" destOrd="0" presId="urn:microsoft.com/office/officeart/2005/8/layout/chevron2"/>
    <dgm:cxn modelId="{32A69167-CD17-4722-8A27-FB7C335AF297}" type="presParOf" srcId="{2043265F-CA78-43ED-8CC7-8B68EB9D4B35}" destId="{B1F2C478-BA91-4F3E-B5EF-DEF7994D2BBC}" srcOrd="0" destOrd="0" presId="urn:microsoft.com/office/officeart/2005/8/layout/chevron2"/>
    <dgm:cxn modelId="{341F41F7-71C1-416F-82DB-30393D976DCC}" type="presParOf" srcId="{2043265F-CA78-43ED-8CC7-8B68EB9D4B35}" destId="{3E026DA7-94B1-4293-A99E-E73B1A37376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9D903B-E98F-4E91-98A5-E5E0862B101B}">
      <dsp:nvSpPr>
        <dsp:cNvPr id="0" name=""/>
        <dsp:cNvSpPr/>
      </dsp:nvSpPr>
      <dsp:spPr>
        <a:xfrm rot="5400000">
          <a:off x="-175809" y="177592"/>
          <a:ext cx="1172063" cy="8204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EG" sz="2000" b="1" kern="1200" dirty="0" smtClean="0"/>
            <a:t>خصائص</a:t>
          </a:r>
          <a:endParaRPr lang="ar-EG" sz="2000" b="1" kern="1200" dirty="0"/>
        </a:p>
      </dsp:txBody>
      <dsp:txXfrm rot="-5400000">
        <a:off x="1" y="412004"/>
        <a:ext cx="820444" cy="351619"/>
      </dsp:txXfrm>
    </dsp:sp>
    <dsp:sp modelId="{54F5F872-B4DE-4342-A4E5-E217A988AFD9}">
      <dsp:nvSpPr>
        <dsp:cNvPr id="0" name=""/>
        <dsp:cNvSpPr/>
      </dsp:nvSpPr>
      <dsp:spPr>
        <a:xfrm rot="5400000">
          <a:off x="3473345" y="-2652900"/>
          <a:ext cx="761841" cy="60676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r" defTabSz="1422400" rtl="1">
            <a:lnSpc>
              <a:spcPct val="90000"/>
            </a:lnSpc>
            <a:spcBef>
              <a:spcPct val="0"/>
            </a:spcBef>
            <a:spcAft>
              <a:spcPct val="15000"/>
            </a:spcAft>
            <a:buChar char="••"/>
          </a:pPr>
          <a:r>
            <a:rPr lang="ar-SA" sz="3200" b="1" kern="1200" dirty="0" smtClean="0"/>
            <a:t>الموضوعية وعدم التحيز</a:t>
          </a:r>
          <a:r>
            <a:rPr lang="ar-SA" sz="3200" kern="1200" dirty="0" smtClean="0"/>
            <a:t> </a:t>
          </a:r>
          <a:endParaRPr lang="ar-EG" sz="3200" kern="1200" dirty="0"/>
        </a:p>
      </dsp:txBody>
      <dsp:txXfrm rot="-5400000">
        <a:off x="820444" y="37191"/>
        <a:ext cx="6030453" cy="687461"/>
      </dsp:txXfrm>
    </dsp:sp>
    <dsp:sp modelId="{7F00D840-57F3-46F7-9987-4E2587B4FB73}">
      <dsp:nvSpPr>
        <dsp:cNvPr id="0" name=""/>
        <dsp:cNvSpPr/>
      </dsp:nvSpPr>
      <dsp:spPr>
        <a:xfrm rot="5400000">
          <a:off x="-175809" y="1201873"/>
          <a:ext cx="1172063" cy="8204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EG" sz="2000" b="1" kern="1200" dirty="0" smtClean="0"/>
            <a:t>الوثيقة</a:t>
          </a:r>
          <a:endParaRPr lang="ar-EG" sz="2000" b="1" kern="1200" dirty="0"/>
        </a:p>
      </dsp:txBody>
      <dsp:txXfrm rot="-5400000">
        <a:off x="1" y="1436285"/>
        <a:ext cx="820444" cy="351619"/>
      </dsp:txXfrm>
    </dsp:sp>
    <dsp:sp modelId="{A73618BB-B11C-4E82-892A-9E2F853F43C4}">
      <dsp:nvSpPr>
        <dsp:cNvPr id="0" name=""/>
        <dsp:cNvSpPr/>
      </dsp:nvSpPr>
      <dsp:spPr>
        <a:xfrm rot="5400000">
          <a:off x="3473345" y="-1626837"/>
          <a:ext cx="761841" cy="60676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r" defTabSz="1422400" rtl="1">
            <a:lnSpc>
              <a:spcPct val="90000"/>
            </a:lnSpc>
            <a:spcBef>
              <a:spcPct val="0"/>
            </a:spcBef>
            <a:spcAft>
              <a:spcPct val="15000"/>
            </a:spcAft>
            <a:buChar char="••"/>
          </a:pPr>
          <a:r>
            <a:rPr lang="ar-SA" sz="3200" b="1" kern="1200" dirty="0" smtClean="0"/>
            <a:t>المصداقية </a:t>
          </a:r>
          <a:endParaRPr lang="ar-EG" sz="3200" kern="1200" dirty="0"/>
        </a:p>
      </dsp:txBody>
      <dsp:txXfrm rot="-5400000">
        <a:off x="820444" y="1063254"/>
        <a:ext cx="6030453" cy="687461"/>
      </dsp:txXfrm>
    </dsp:sp>
    <dsp:sp modelId="{2A65A759-E2E1-4C89-87F8-AF731650F02B}">
      <dsp:nvSpPr>
        <dsp:cNvPr id="0" name=""/>
        <dsp:cNvSpPr/>
      </dsp:nvSpPr>
      <dsp:spPr>
        <a:xfrm rot="5400000">
          <a:off x="-175809" y="2226154"/>
          <a:ext cx="1172063" cy="8204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ar-EG" sz="2000" b="1" kern="1200" dirty="0" smtClean="0"/>
            <a:t>وسماتها</a:t>
          </a:r>
          <a:endParaRPr lang="ar-EG" sz="2000" b="1" kern="1200" dirty="0"/>
        </a:p>
      </dsp:txBody>
      <dsp:txXfrm rot="-5400000">
        <a:off x="1" y="2460566"/>
        <a:ext cx="820444" cy="351619"/>
      </dsp:txXfrm>
    </dsp:sp>
    <dsp:sp modelId="{28C62FC3-878C-4902-A909-5ED060CF50EF}">
      <dsp:nvSpPr>
        <dsp:cNvPr id="0" name=""/>
        <dsp:cNvSpPr/>
      </dsp:nvSpPr>
      <dsp:spPr>
        <a:xfrm rot="5400000">
          <a:off x="3473345" y="-602556"/>
          <a:ext cx="761841" cy="60676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r" defTabSz="1422400" rtl="1">
            <a:lnSpc>
              <a:spcPct val="90000"/>
            </a:lnSpc>
            <a:spcBef>
              <a:spcPct val="0"/>
            </a:spcBef>
            <a:spcAft>
              <a:spcPct val="15000"/>
            </a:spcAft>
            <a:buChar char="••"/>
          </a:pPr>
          <a:r>
            <a:rPr lang="ar-SA" sz="3200" b="1" kern="1200" dirty="0" smtClean="0"/>
            <a:t>المصداقية </a:t>
          </a:r>
          <a:endParaRPr lang="ar-EG" sz="6000" kern="1200" dirty="0"/>
        </a:p>
      </dsp:txBody>
      <dsp:txXfrm rot="-5400000">
        <a:off x="820444" y="2087535"/>
        <a:ext cx="6030453" cy="687461"/>
      </dsp:txXfrm>
    </dsp:sp>
    <dsp:sp modelId="{B1F2C478-BA91-4F3E-B5EF-DEF7994D2BBC}">
      <dsp:nvSpPr>
        <dsp:cNvPr id="0" name=""/>
        <dsp:cNvSpPr/>
      </dsp:nvSpPr>
      <dsp:spPr>
        <a:xfrm rot="5400000">
          <a:off x="-175809" y="3250435"/>
          <a:ext cx="1172063" cy="8204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endParaRPr lang="ar-EG" sz="2000" kern="1200"/>
        </a:p>
      </dsp:txBody>
      <dsp:txXfrm rot="-5400000">
        <a:off x="1" y="3484847"/>
        <a:ext cx="820444" cy="351619"/>
      </dsp:txXfrm>
    </dsp:sp>
    <dsp:sp modelId="{3E026DA7-94B1-4293-A99E-E73B1A373767}">
      <dsp:nvSpPr>
        <dsp:cNvPr id="0" name=""/>
        <dsp:cNvSpPr/>
      </dsp:nvSpPr>
      <dsp:spPr>
        <a:xfrm rot="5400000">
          <a:off x="3473345" y="421724"/>
          <a:ext cx="761841" cy="60676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r" defTabSz="1422400" rtl="1">
            <a:lnSpc>
              <a:spcPct val="90000"/>
            </a:lnSpc>
            <a:spcBef>
              <a:spcPct val="0"/>
            </a:spcBef>
            <a:spcAft>
              <a:spcPct val="15000"/>
            </a:spcAft>
            <a:buChar char="••"/>
          </a:pPr>
          <a:r>
            <a:rPr lang="ar-SA" sz="3200" b="1" kern="1200" dirty="0" smtClean="0"/>
            <a:t>العلاقات المتبادلة</a:t>
          </a:r>
          <a:endParaRPr lang="ar-EG" sz="3200" kern="1200" dirty="0"/>
        </a:p>
      </dsp:txBody>
      <dsp:txXfrm rot="-5400000">
        <a:off x="820444" y="3111815"/>
        <a:ext cx="6030453" cy="6874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CA943B3-2A88-492C-B137-BA935305C1A2}" type="datetimeFigureOut">
              <a:rPr lang="ar-EG" smtClean="0"/>
              <a:t>10/11/1433</a:t>
            </a:fld>
            <a:endParaRPr lang="ar-EG"/>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F48ABD4-0800-4738-B6A6-4F408E368DFB}" type="slidenum">
              <a:rPr lang="ar-EG" smtClean="0"/>
              <a:t>‹#›</a:t>
            </a:fld>
            <a:endParaRPr lang="ar-EG"/>
          </a:p>
        </p:txBody>
      </p:sp>
    </p:spTree>
    <p:extLst>
      <p:ext uri="{BB962C8B-B14F-4D97-AF65-F5344CB8AC3E}">
        <p14:creationId xmlns:p14="http://schemas.microsoft.com/office/powerpoint/2010/main" val="283175585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CF48ABD4-0800-4738-B6A6-4F408E368DFB}" type="slidenum">
              <a:rPr lang="ar-EG" smtClean="0"/>
              <a:t>8</a:t>
            </a:fld>
            <a:endParaRPr lang="ar-EG"/>
          </a:p>
        </p:txBody>
      </p:sp>
    </p:spTree>
    <p:extLst>
      <p:ext uri="{BB962C8B-B14F-4D97-AF65-F5344CB8AC3E}">
        <p14:creationId xmlns:p14="http://schemas.microsoft.com/office/powerpoint/2010/main" val="350155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483A38B2-BF2F-482A-808D-C920E19FE23D}" type="datetimeFigureOut">
              <a:rPr lang="ar-EG" smtClean="0"/>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1296641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483A38B2-BF2F-482A-808D-C920E19FE23D}" type="datetimeFigureOut">
              <a:rPr lang="ar-EG" smtClean="0"/>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407728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83A38B2-BF2F-482A-808D-C920E19FE23D}" type="datetimeFigureOut">
              <a:rPr lang="ar-EG" smtClean="0"/>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133657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تاريخ 4"/>
          <p:cNvSpPr>
            <a:spLocks noGrp="1"/>
          </p:cNvSpPr>
          <p:nvPr>
            <p:ph type="dt" sz="half" idx="10"/>
          </p:nvPr>
        </p:nvSpPr>
        <p:spPr/>
        <p:txBody>
          <a:bodyPr/>
          <a:lstStyle/>
          <a:p>
            <a:fld id="{483A38B2-BF2F-482A-808D-C920E19FE23D}" type="datetimeFigureOut">
              <a:rPr lang="ar-EG" smtClean="0"/>
              <a:t>10/11/1433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3930718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عنصر نائب للتاريخ 6"/>
          <p:cNvSpPr>
            <a:spLocks noGrp="1"/>
          </p:cNvSpPr>
          <p:nvPr>
            <p:ph type="dt" sz="half" idx="10"/>
          </p:nvPr>
        </p:nvSpPr>
        <p:spPr/>
        <p:txBody>
          <a:bodyPr/>
          <a:lstStyle/>
          <a:p>
            <a:fld id="{483A38B2-BF2F-482A-808D-C920E19FE23D}" type="datetimeFigureOut">
              <a:rPr lang="ar-EG" smtClean="0"/>
              <a:t>10/11/1433</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3458597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483A38B2-BF2F-482A-808D-C920E19FE23D}" type="datetimeFigureOut">
              <a:rPr lang="ar-EG" smtClean="0"/>
              <a:t>10/11/1433</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312555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83A38B2-BF2F-482A-808D-C920E19FE23D}" type="datetimeFigureOut">
              <a:rPr lang="ar-EG" smtClean="0"/>
              <a:t>10/11/1433</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984076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83A38B2-BF2F-482A-808D-C920E19FE23D}" type="datetimeFigureOut">
              <a:rPr lang="ar-EG" smtClean="0"/>
              <a:t>10/11/1433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1429165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83A38B2-BF2F-482A-808D-C920E19FE23D}" type="datetimeFigureOut">
              <a:rPr lang="ar-EG" smtClean="0"/>
              <a:t>10/11/1433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3853669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483A38B2-BF2F-482A-808D-C920E19FE23D}" type="datetimeFigureOut">
              <a:rPr lang="ar-EG" smtClean="0"/>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294431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10"/>
          </p:nvPr>
        </p:nvSpPr>
        <p:spPr/>
        <p:txBody>
          <a:bodyPr/>
          <a:lstStyle/>
          <a:p>
            <a:fld id="{483A38B2-BF2F-482A-808D-C920E19FE23D}" type="datetimeFigureOut">
              <a:rPr lang="ar-EG" smtClean="0"/>
              <a:t>10/11/1433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67E456C0-0D42-437A-A5AB-DF9650A24BB2}" type="slidenum">
              <a:rPr lang="ar-EG" smtClean="0"/>
              <a:t>‹#›</a:t>
            </a:fld>
            <a:endParaRPr lang="ar-EG"/>
          </a:p>
        </p:txBody>
      </p:sp>
    </p:spTree>
    <p:extLst>
      <p:ext uri="{BB962C8B-B14F-4D97-AF65-F5344CB8AC3E}">
        <p14:creationId xmlns:p14="http://schemas.microsoft.com/office/powerpoint/2010/main" val="3190510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8000" r="-8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83A38B2-BF2F-482A-808D-C920E19FE23D}" type="datetimeFigureOut">
              <a:rPr lang="ar-EG" smtClean="0"/>
              <a:t>10/11/1433</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7E456C0-0D42-437A-A5AB-DF9650A24BB2}" type="slidenum">
              <a:rPr lang="ar-EG" smtClean="0"/>
              <a:t>‹#›</a:t>
            </a:fld>
            <a:endParaRPr lang="ar-EG"/>
          </a:p>
        </p:txBody>
      </p:sp>
    </p:spTree>
    <p:extLst>
      <p:ext uri="{BB962C8B-B14F-4D97-AF65-F5344CB8AC3E}">
        <p14:creationId xmlns:p14="http://schemas.microsoft.com/office/powerpoint/2010/main" val="2704702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467544" y="332656"/>
            <a:ext cx="8229600" cy="1143000"/>
          </a:xfrm>
        </p:spPr>
        <p:txBody>
          <a:bodyPr>
            <a:normAutofit/>
          </a:bodyPr>
          <a:lstStyle/>
          <a:p>
            <a:r>
              <a:rPr lang="ar-SA" b="1" dirty="0"/>
              <a:t>تنظيم وحفظ الوثائق </a:t>
            </a:r>
            <a:r>
              <a:rPr lang="ar-SA" b="1" dirty="0" smtClean="0"/>
              <a:t>الإلكترونية</a:t>
            </a:r>
            <a:endParaRPr lang="ar-EG"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1484784"/>
            <a:ext cx="7414592" cy="4482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6065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850702"/>
            <a:ext cx="8229600" cy="5026570"/>
          </a:xfrm>
        </p:spPr>
        <p:txBody>
          <a:bodyPr>
            <a:noAutofit/>
          </a:bodyPr>
          <a:lstStyle/>
          <a:p>
            <a:pPr algn="r"/>
            <a:r>
              <a:rPr lang="ar-SA" sz="2800" b="1" dirty="0"/>
              <a:t>أولاً : مفهوم </a:t>
            </a:r>
            <a:r>
              <a:rPr lang="ar-SA" sz="2800" b="1" dirty="0" smtClean="0"/>
              <a:t>الوثيقة</a:t>
            </a:r>
            <a:r>
              <a:rPr lang="ar-EG" sz="2800" b="1" dirty="0" smtClean="0"/>
              <a:t/>
            </a:r>
            <a:br>
              <a:rPr lang="ar-EG" sz="2800" b="1" dirty="0" smtClean="0"/>
            </a:br>
            <a:r>
              <a:rPr lang="ar-SA" sz="2800" b="1" dirty="0" smtClean="0"/>
              <a:t>1- </a:t>
            </a:r>
            <a:r>
              <a:rPr lang="ar-SA" sz="2800" b="1" dirty="0"/>
              <a:t>من الناحية اللغوية</a:t>
            </a:r>
            <a:r>
              <a:rPr lang="ar-SA" sz="2800" dirty="0"/>
              <a:t> كلمة وثيقة مشتقة من الفعل وثق </a:t>
            </a:r>
            <a:r>
              <a:rPr lang="ar-SA" sz="2800" dirty="0" err="1"/>
              <a:t>أى</a:t>
            </a:r>
            <a:r>
              <a:rPr lang="ar-SA" sz="2800" dirty="0"/>
              <a:t> ائتمن ، ووثَّق </a:t>
            </a:r>
            <a:r>
              <a:rPr lang="ar-SA" sz="2800" dirty="0" err="1"/>
              <a:t>أى</a:t>
            </a:r>
            <a:r>
              <a:rPr lang="ar-SA" sz="2800" dirty="0"/>
              <a:t> أحكم ، نقول ووثَّق الأمر </a:t>
            </a:r>
            <a:r>
              <a:rPr lang="ar-SA" sz="2800" dirty="0" err="1"/>
              <a:t>أى</a:t>
            </a:r>
            <a:r>
              <a:rPr lang="ar-SA" sz="2800" dirty="0"/>
              <a:t> أحكمه وأثبته ، والوثيقة هو المحكم ، والوثائق </a:t>
            </a:r>
            <a:r>
              <a:rPr lang="ar-SA" sz="2800" dirty="0" err="1"/>
              <a:t>هى</a:t>
            </a:r>
            <a:r>
              <a:rPr lang="ar-SA" sz="2800" dirty="0"/>
              <a:t> كل ما  يعتمد عليه أو يرجع إليه لإثبات أمر وإحكامه وإعطائه صفة التحقق ، أو يؤتمن على وديعة فكرية أو تاريخية تساعد </a:t>
            </a:r>
            <a:r>
              <a:rPr lang="ar-SA" sz="2800" dirty="0" err="1"/>
              <a:t>فى</a:t>
            </a:r>
            <a:r>
              <a:rPr lang="ar-SA" sz="2800" dirty="0"/>
              <a:t> البحث </a:t>
            </a:r>
            <a:r>
              <a:rPr lang="ar-SA" sz="2800" dirty="0" err="1"/>
              <a:t>العلمى</a:t>
            </a:r>
            <a:r>
              <a:rPr lang="ar-SA" sz="2800" dirty="0"/>
              <a:t> ، أو تكشف عن جوهر واقع ما أو تؤكد على إجراء تصرف </a:t>
            </a:r>
            <a:r>
              <a:rPr lang="ar-SA" sz="2800" dirty="0" err="1"/>
              <a:t>قانونى</a:t>
            </a:r>
            <a:r>
              <a:rPr lang="ar-SA" sz="2800" dirty="0"/>
              <a:t> سواء كان عام أم خاص </a:t>
            </a:r>
            <a:r>
              <a:rPr lang="en-US" sz="2800" dirty="0"/>
              <a:t/>
            </a:r>
            <a:br>
              <a:rPr lang="en-US" sz="2800" dirty="0"/>
            </a:br>
            <a:r>
              <a:rPr lang="ar-SA" sz="2800" dirty="0"/>
              <a:t>2- أما من </a:t>
            </a:r>
            <a:r>
              <a:rPr lang="ar-SA" sz="2800" b="1" dirty="0"/>
              <a:t>الناحية الاصطلاحية</a:t>
            </a:r>
            <a:r>
              <a:rPr lang="ar-SA" sz="2800" dirty="0"/>
              <a:t> فإننا نقصد بالوثيقة </a:t>
            </a:r>
            <a:r>
              <a:rPr lang="ar-SA" sz="2800" dirty="0" err="1"/>
              <a:t>أى</a:t>
            </a:r>
            <a:r>
              <a:rPr lang="ar-SA" sz="2800" dirty="0"/>
              <a:t> مستند أو محرر مسجل - سواء كان </a:t>
            </a:r>
            <a:r>
              <a:rPr lang="ar-SA" sz="2800" dirty="0" err="1"/>
              <a:t>فى</a:t>
            </a:r>
            <a:r>
              <a:rPr lang="ar-SA" sz="2800" dirty="0"/>
              <a:t> شكل مخطوط أو مطبوع أو مصوراً أوفى مادة سمعية أو بصرية أو مصغر فيلمى أوفى شكل إلكتروني – نتج عن تصرف </a:t>
            </a:r>
            <a:r>
              <a:rPr lang="ar-SA" sz="2800" dirty="0" err="1"/>
              <a:t>قانونى</a:t>
            </a:r>
            <a:r>
              <a:rPr lang="ar-SA" sz="2800" dirty="0"/>
              <a:t> أو واقعة قانونية لشخص </a:t>
            </a:r>
            <a:r>
              <a:rPr lang="ar-SA" sz="2800" dirty="0" err="1"/>
              <a:t>طبيعى</a:t>
            </a:r>
            <a:r>
              <a:rPr lang="ar-SA" sz="2800" dirty="0"/>
              <a:t> أو </a:t>
            </a:r>
            <a:r>
              <a:rPr lang="ar-SA" sz="2800" dirty="0" err="1"/>
              <a:t>إعتبارى</a:t>
            </a:r>
            <a:r>
              <a:rPr lang="ar-SA" sz="2800" dirty="0"/>
              <a:t> (مؤسسة)</a:t>
            </a:r>
            <a:r>
              <a:rPr lang="en-US" sz="2800" dirty="0"/>
              <a:t/>
            </a:r>
            <a:br>
              <a:rPr lang="en-US" sz="2800" dirty="0"/>
            </a:br>
            <a:endParaRPr lang="ar-EG" sz="2800" dirty="0"/>
          </a:p>
        </p:txBody>
      </p:sp>
    </p:spTree>
    <p:extLst>
      <p:ext uri="{BB962C8B-B14F-4D97-AF65-F5344CB8AC3E}">
        <p14:creationId xmlns:p14="http://schemas.microsoft.com/office/powerpoint/2010/main" val="2279006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94718"/>
            <a:ext cx="8229600" cy="5026570"/>
          </a:xfrm>
        </p:spPr>
        <p:txBody>
          <a:bodyPr>
            <a:noAutofit/>
          </a:bodyPr>
          <a:lstStyle/>
          <a:p>
            <a:pPr algn="r"/>
            <a:r>
              <a:rPr lang="ar-SA" sz="2800" b="1" dirty="0"/>
              <a:t>والتصرف </a:t>
            </a:r>
            <a:r>
              <a:rPr lang="ar-SA" sz="2800" b="1" dirty="0" err="1"/>
              <a:t>القانونى</a:t>
            </a:r>
            <a:r>
              <a:rPr lang="ar-SA" sz="2800" dirty="0"/>
              <a:t> هو التصرف الإرادي النابع من إرادة الشخص الفاعل </a:t>
            </a:r>
            <a:r>
              <a:rPr lang="ar-SA" sz="2800" dirty="0" err="1"/>
              <a:t>القانونى</a:t>
            </a:r>
            <a:r>
              <a:rPr lang="ar-SA" sz="2800" dirty="0"/>
              <a:t> ، وقد يكون تصرف فردى مثل الوقف والهبة والأوامر الصادرة عن المسئولين كلٍ </a:t>
            </a:r>
            <a:r>
              <a:rPr lang="ar-SA" sz="2800" dirty="0" err="1"/>
              <a:t>فى</a:t>
            </a:r>
            <a:r>
              <a:rPr lang="ar-SA" sz="2800" dirty="0"/>
              <a:t> درجته مثل الرؤساء والملوك والسلاطين والوزراء ورؤساء الحكومات والشركات والمؤسسات 000الخ وقد يكون تصرف </a:t>
            </a:r>
            <a:r>
              <a:rPr lang="ar-SA" sz="2800" dirty="0" err="1"/>
              <a:t>ثنائى</a:t>
            </a:r>
            <a:r>
              <a:rPr lang="ar-SA" sz="2800" dirty="0"/>
              <a:t> أو </a:t>
            </a:r>
            <a:r>
              <a:rPr lang="ar-SA" sz="2800" dirty="0" err="1"/>
              <a:t>زوجى</a:t>
            </a:r>
            <a:r>
              <a:rPr lang="ar-SA" sz="2800" dirty="0"/>
              <a:t> نابع من إرادتين مثل البيع والشراء والزواج والمعاهدات والاتفاقيات بين الدول والمؤسسات والإفراد 000الخ ، وقد يكون التصرف صادر عن عدة إرادات مثل اتفاقات المشاركة </a:t>
            </a:r>
            <a:r>
              <a:rPr lang="ar-SA" sz="2800" dirty="0" err="1"/>
              <a:t>فى</a:t>
            </a:r>
            <a:r>
              <a:rPr lang="ar-SA" sz="2800" dirty="0"/>
              <a:t> </a:t>
            </a:r>
            <a:r>
              <a:rPr lang="ar-SA" sz="2800" dirty="0" err="1"/>
              <a:t>أى</a:t>
            </a:r>
            <a:r>
              <a:rPr lang="ar-SA" sz="2800" dirty="0"/>
              <a:t> تصرف بين أكثر من شخصين</a:t>
            </a:r>
            <a:r>
              <a:rPr lang="en-US" sz="2800" dirty="0"/>
              <a:t/>
            </a:r>
            <a:br>
              <a:rPr lang="en-US" sz="2800" dirty="0"/>
            </a:br>
            <a:r>
              <a:rPr lang="ar-SA" sz="2800" dirty="0"/>
              <a:t>    أما </a:t>
            </a:r>
            <a:r>
              <a:rPr lang="ar-SA" sz="2800" b="1" dirty="0"/>
              <a:t>الواقعة القانونية</a:t>
            </a:r>
            <a:r>
              <a:rPr lang="ar-SA" sz="2800" dirty="0"/>
              <a:t> </a:t>
            </a:r>
            <a:r>
              <a:rPr lang="ar-SA" sz="2800" dirty="0" err="1"/>
              <a:t>فهى</a:t>
            </a:r>
            <a:r>
              <a:rPr lang="ar-SA" sz="2800" dirty="0"/>
              <a:t> تصرف لاإرادي ، لا دخل لإرادة الشخص فيه مثل الوفاة.</a:t>
            </a:r>
            <a:r>
              <a:rPr lang="en-US" sz="2800" dirty="0"/>
              <a:t/>
            </a:r>
            <a:br>
              <a:rPr lang="en-US" sz="2800" dirty="0"/>
            </a:br>
            <a:r>
              <a:rPr lang="en-US" sz="2800" dirty="0"/>
              <a:t/>
            </a:r>
            <a:br>
              <a:rPr lang="en-US" sz="2800" dirty="0"/>
            </a:br>
            <a:endParaRPr lang="ar-EG" sz="2800" dirty="0"/>
          </a:p>
        </p:txBody>
      </p:sp>
    </p:spTree>
    <p:extLst>
      <p:ext uri="{BB962C8B-B14F-4D97-AF65-F5344CB8AC3E}">
        <p14:creationId xmlns:p14="http://schemas.microsoft.com/office/powerpoint/2010/main" val="30675848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رسم تخطيطي 4"/>
          <p:cNvGraphicFramePr/>
          <p:nvPr>
            <p:extLst>
              <p:ext uri="{D42A27DB-BD31-4B8C-83A1-F6EECF244321}">
                <p14:modId xmlns:p14="http://schemas.microsoft.com/office/powerpoint/2010/main" val="174581602"/>
              </p:ext>
            </p:extLst>
          </p:nvPr>
        </p:nvGraphicFramePr>
        <p:xfrm>
          <a:off x="971600" y="1124744"/>
          <a:ext cx="6888088"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8410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99592" y="2996952"/>
            <a:ext cx="7437512" cy="1143000"/>
          </a:xfrm>
        </p:spPr>
        <p:txBody>
          <a:bodyPr>
            <a:normAutofit fontScale="90000"/>
          </a:bodyPr>
          <a:lstStyle/>
          <a:p>
            <a:pPr lvl="0" algn="just"/>
            <a:r>
              <a:rPr lang="ar-SA" b="1" dirty="0"/>
              <a:t>الموضوعية وعدم التحيز</a:t>
            </a:r>
            <a:r>
              <a:rPr lang="ar-SA" dirty="0"/>
              <a:t> : حيث يتم تحريرها بشكل </a:t>
            </a:r>
            <a:r>
              <a:rPr lang="ar-SA" dirty="0" err="1"/>
              <a:t>موضوعى</a:t>
            </a:r>
            <a:r>
              <a:rPr lang="ar-SA" dirty="0"/>
              <a:t> من جانب الجهة الرسمية </a:t>
            </a:r>
            <a:r>
              <a:rPr lang="ar-SA" dirty="0" err="1"/>
              <a:t>التى</a:t>
            </a:r>
            <a:r>
              <a:rPr lang="ar-SA" dirty="0"/>
              <a:t> تنتجها ، وهى بهذه الصفة تعتبر جزء </a:t>
            </a:r>
            <a:r>
              <a:rPr lang="ar-SA" dirty="0" smtClean="0"/>
              <a:t>لا</a:t>
            </a:r>
            <a:r>
              <a:rPr lang="ar-EG" dirty="0" smtClean="0"/>
              <a:t> </a:t>
            </a:r>
            <a:r>
              <a:rPr lang="ar-SA" dirty="0" smtClean="0"/>
              <a:t>يتجزأ </a:t>
            </a:r>
            <a:r>
              <a:rPr lang="ar-SA" dirty="0"/>
              <a:t>من نشاط المؤسسة </a:t>
            </a:r>
            <a:r>
              <a:rPr lang="ar-SA" dirty="0" err="1"/>
              <a:t>التى</a:t>
            </a:r>
            <a:r>
              <a:rPr lang="ar-SA" dirty="0"/>
              <a:t> انتجتها أو تلقتها، لذلك </a:t>
            </a:r>
            <a:r>
              <a:rPr lang="ar-SA" dirty="0" smtClean="0"/>
              <a:t>لا</a:t>
            </a:r>
            <a:r>
              <a:rPr lang="ar-EG" dirty="0" smtClean="0"/>
              <a:t> </a:t>
            </a:r>
            <a:r>
              <a:rPr lang="ar-SA" dirty="0" smtClean="0"/>
              <a:t>يتوقع </a:t>
            </a:r>
            <a:r>
              <a:rPr lang="ar-SA" dirty="0"/>
              <a:t>منها سوى الحقيقة باعتبارها جزء من عمل الإدارة </a:t>
            </a:r>
            <a:r>
              <a:rPr lang="ar-SA" dirty="0" err="1"/>
              <a:t>التى</a:t>
            </a:r>
            <a:r>
              <a:rPr lang="ar-SA" dirty="0"/>
              <a:t> أنتجتها </a:t>
            </a:r>
            <a:r>
              <a:rPr lang="en-US" dirty="0"/>
              <a:t/>
            </a:r>
            <a:br>
              <a:rPr lang="en-US" dirty="0"/>
            </a:br>
            <a:endParaRPr lang="ar-EG" dirty="0"/>
          </a:p>
        </p:txBody>
      </p:sp>
    </p:spTree>
    <p:extLst>
      <p:ext uri="{BB962C8B-B14F-4D97-AF65-F5344CB8AC3E}">
        <p14:creationId xmlns:p14="http://schemas.microsoft.com/office/powerpoint/2010/main" val="3218513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780928"/>
            <a:ext cx="8229600" cy="1143000"/>
          </a:xfrm>
        </p:spPr>
        <p:txBody>
          <a:bodyPr>
            <a:normAutofit fontScale="90000"/>
          </a:bodyPr>
          <a:lstStyle/>
          <a:p>
            <a:pPr lvl="0" algn="just"/>
            <a:r>
              <a:rPr lang="ar-SA" b="1" dirty="0" smtClean="0"/>
              <a:t>المصداقية</a:t>
            </a:r>
            <a:r>
              <a:rPr lang="ar-SA" dirty="0" smtClean="0"/>
              <a:t>: </a:t>
            </a:r>
            <a:r>
              <a:rPr lang="ar-SA" dirty="0"/>
              <a:t>وتعنى اشتمالها على معلومات صحيحة خالية من الشك لكونها خضعت للوصاية من الجهة الرسمية </a:t>
            </a:r>
            <a:r>
              <a:rPr lang="ar-SA" dirty="0" err="1"/>
              <a:t>التى</a:t>
            </a:r>
            <a:r>
              <a:rPr lang="ar-SA" dirty="0"/>
              <a:t> أنتجتها أو من ينوب عنها شرعا أو قانوناً، وذلك على عكس المعلومات الواردة </a:t>
            </a:r>
            <a:r>
              <a:rPr lang="ar-SA" dirty="0" err="1"/>
              <a:t>فى</a:t>
            </a:r>
            <a:r>
              <a:rPr lang="ar-SA" dirty="0"/>
              <a:t> المصادر الروائية كالكتب والدوريات </a:t>
            </a:r>
            <a:r>
              <a:rPr lang="ar-SA" dirty="0" err="1"/>
              <a:t>فهى</a:t>
            </a:r>
            <a:r>
              <a:rPr lang="ar-SA" dirty="0"/>
              <a:t> معرضة بشكل إرادي للخطأ والصواب</a:t>
            </a:r>
            <a:r>
              <a:rPr lang="ar-SA" dirty="0" smtClean="0"/>
              <a:t>.</a:t>
            </a:r>
            <a:endParaRPr lang="ar-EG" dirty="0"/>
          </a:p>
        </p:txBody>
      </p:sp>
    </p:spTree>
    <p:extLst>
      <p:ext uri="{BB962C8B-B14F-4D97-AF65-F5344CB8AC3E}">
        <p14:creationId xmlns:p14="http://schemas.microsoft.com/office/powerpoint/2010/main" val="4114806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68144" y="2996952"/>
            <a:ext cx="2901008" cy="1143000"/>
          </a:xfrm>
        </p:spPr>
        <p:txBody>
          <a:bodyPr>
            <a:normAutofit fontScale="90000"/>
          </a:bodyPr>
          <a:lstStyle/>
          <a:p>
            <a:pPr lvl="0" algn="r"/>
            <a:r>
              <a:rPr lang="ar-SA" b="1" dirty="0"/>
              <a:t>الطبيعية </a:t>
            </a:r>
            <a:r>
              <a:rPr lang="ar-SA" dirty="0"/>
              <a:t>: حيث تتكون الوثائق طبيعيا من خلال ممارسة الجهة الرسمية لأعمالها وأنشطتها </a:t>
            </a:r>
            <a:r>
              <a:rPr lang="ar-SA" dirty="0" smtClean="0"/>
              <a:t>اليومية</a:t>
            </a:r>
            <a:r>
              <a:rPr lang="ar-EG" dirty="0" smtClean="0"/>
              <a:t> </a:t>
            </a:r>
            <a:r>
              <a:rPr lang="ar-SA" dirty="0" smtClean="0"/>
              <a:t>المستمرة</a:t>
            </a:r>
            <a:r>
              <a:rPr lang="en-US" dirty="0"/>
              <a:t/>
            </a:r>
            <a:br>
              <a:rPr lang="en-US" dirty="0"/>
            </a:br>
            <a:endParaRPr lang="ar-EG"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24744"/>
            <a:ext cx="5112568"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480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3212976"/>
            <a:ext cx="8229600" cy="1143000"/>
          </a:xfrm>
        </p:spPr>
        <p:txBody>
          <a:bodyPr>
            <a:normAutofit fontScale="90000"/>
          </a:bodyPr>
          <a:lstStyle/>
          <a:p>
            <a:pPr lvl="0" algn="r"/>
            <a:r>
              <a:rPr lang="ar-SA" b="1" dirty="0"/>
              <a:t>العلاقات المتبادلة </a:t>
            </a:r>
            <a:r>
              <a:rPr lang="ar-SA" dirty="0"/>
              <a:t>: حيث ترتبط كل وثيقة بعلاقات وطيدة مع بقية الوثائق الأخرى سواء أكانت داخل المجموعة الوثائقية أو خارجها ، لذلك يكون من الصعب – </a:t>
            </a:r>
            <a:r>
              <a:rPr lang="ar-SA" dirty="0" err="1"/>
              <a:t>فى</a:t>
            </a:r>
            <a:r>
              <a:rPr lang="ar-SA" dirty="0"/>
              <a:t> أحيان كثيرة - فهم ومحتويات وثيقة ما بدون الرجوع إلى الوثائق الأخرى </a:t>
            </a:r>
            <a:r>
              <a:rPr lang="ar-SA" dirty="0" err="1"/>
              <a:t>التى</a:t>
            </a:r>
            <a:r>
              <a:rPr lang="ar-SA" dirty="0"/>
              <a:t> ترتبط بها ، لذلك عند التنظيم يحسن ترتيب الوثائق وفقاً لمبدأ المنشأ أو </a:t>
            </a:r>
            <a:r>
              <a:rPr lang="ar-SA" dirty="0" err="1" smtClean="0"/>
              <a:t>الأص</a:t>
            </a:r>
            <a:r>
              <a:rPr lang="ar-EG" dirty="0" smtClean="0"/>
              <a:t>ل.</a:t>
            </a:r>
            <a:br>
              <a:rPr lang="ar-EG" dirty="0" smtClean="0"/>
            </a:br>
            <a:r>
              <a:rPr lang="ar-SA" dirty="0"/>
              <a:t> </a:t>
            </a:r>
            <a:r>
              <a:rPr lang="en-US" dirty="0"/>
              <a:t/>
            </a:r>
            <a:br>
              <a:rPr lang="en-US" dirty="0"/>
            </a:br>
            <a:endParaRPr lang="ar-EG" dirty="0"/>
          </a:p>
        </p:txBody>
      </p:sp>
    </p:spTree>
    <p:extLst>
      <p:ext uri="{BB962C8B-B14F-4D97-AF65-F5344CB8AC3E}">
        <p14:creationId xmlns:p14="http://schemas.microsoft.com/office/powerpoint/2010/main" val="4114806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060848"/>
            <a:ext cx="8229600" cy="1143000"/>
          </a:xfrm>
        </p:spPr>
        <p:txBody>
          <a:bodyPr/>
          <a:lstStyle/>
          <a:p>
            <a:r>
              <a:rPr lang="ar-SA" b="1" dirty="0"/>
              <a:t>نظرية الأعمار الثلاثة للوثائق</a:t>
            </a:r>
            <a:endParaRPr lang="ar-EG" dirty="0"/>
          </a:p>
        </p:txBody>
      </p:sp>
    </p:spTree>
    <p:extLst>
      <p:ext uri="{BB962C8B-B14F-4D97-AF65-F5344CB8AC3E}">
        <p14:creationId xmlns:p14="http://schemas.microsoft.com/office/powerpoint/2010/main" val="1251254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564904"/>
            <a:ext cx="8229600" cy="1143000"/>
          </a:xfrm>
        </p:spPr>
        <p:txBody>
          <a:bodyPr>
            <a:normAutofit fontScale="90000"/>
          </a:bodyPr>
          <a:lstStyle/>
          <a:p>
            <a:pPr algn="r"/>
            <a:r>
              <a:rPr lang="ar-SA" dirty="0"/>
              <a:t>الوثائق مثلها مثل كافة الأشياء لها مراحل عمرية ، ويقسم علماء الوثائق حياة الوثيقة إلى ثلاث مراحل تعرف بنظرية الأعمار الثلاثة للوثيقة ، وقد بنيت هذه النظرية على أساس القيمة الذاتية للوثائق منذ الولادة والنضج حتى التوقف والإهلاك. وهذه المراحل </a:t>
            </a:r>
            <a:r>
              <a:rPr lang="ar-SA" dirty="0" err="1"/>
              <a:t>هى</a:t>
            </a:r>
            <a:r>
              <a:rPr lang="ar-SA" dirty="0"/>
              <a:t>:</a:t>
            </a:r>
            <a:endParaRPr lang="en-US"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708920"/>
            <a:ext cx="8229600" cy="1143000"/>
          </a:xfrm>
        </p:spPr>
        <p:txBody>
          <a:bodyPr>
            <a:normAutofit fontScale="90000"/>
          </a:bodyPr>
          <a:lstStyle/>
          <a:p>
            <a:pPr algn="justLow"/>
            <a:r>
              <a:rPr lang="ar-SA" b="1" dirty="0"/>
              <a:t>1- العمر </a:t>
            </a:r>
            <a:r>
              <a:rPr lang="ar-SA" b="1" dirty="0" err="1"/>
              <a:t>الإدارى</a:t>
            </a:r>
            <a:r>
              <a:rPr lang="ar-SA" dirty="0"/>
              <a:t> وهى المرحلة الأولى وتبدأ منذ إنشاء الوثيقة </a:t>
            </a:r>
            <a:r>
              <a:rPr lang="ar-SA" dirty="0" err="1"/>
              <a:t>فى</a:t>
            </a:r>
            <a:r>
              <a:rPr lang="ar-SA" dirty="0"/>
              <a:t> المؤسسة الإدارية، وهنا تكون الوثائق مستخدمة بشكل منتظم خلال أوجه النشاط الإداري </a:t>
            </a:r>
            <a:r>
              <a:rPr lang="ar-SA" dirty="0" err="1"/>
              <a:t>الجارى</a:t>
            </a:r>
            <a:r>
              <a:rPr lang="ar-SA" dirty="0"/>
              <a:t> للمؤسسة </a:t>
            </a:r>
            <a:r>
              <a:rPr lang="ar-SA" dirty="0" err="1"/>
              <a:t>التى</a:t>
            </a:r>
            <a:r>
              <a:rPr lang="ar-SA" dirty="0"/>
              <a:t> أنتجتها ، ولذلك توصف الوثائق </a:t>
            </a:r>
            <a:r>
              <a:rPr lang="ar-SA" dirty="0" err="1"/>
              <a:t>فى</a:t>
            </a:r>
            <a:r>
              <a:rPr lang="ar-SA" dirty="0"/>
              <a:t> هذه المرحلة بأنها نشطة أو جارية ، وتسمى بالوثائق الإدارية ، ويطلق على هذا المرفق الذى يضمها ويعمل على ضبطها وحفظها وتنظيمها وتيسير إتاحتها للإفادة منها بمركز المعلومات الإدارية.</a:t>
            </a:r>
            <a:endParaRPr lang="en-US"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574032"/>
            <a:ext cx="8229600" cy="1143000"/>
          </a:xfrm>
        </p:spPr>
        <p:txBody>
          <a:bodyPr>
            <a:noAutofit/>
          </a:bodyPr>
          <a:lstStyle/>
          <a:p>
            <a:pPr algn="justLow"/>
            <a:r>
              <a:rPr lang="ar-SA" sz="2800" b="1" dirty="0"/>
              <a:t>2- العمر الوسيط</a:t>
            </a:r>
            <a:r>
              <a:rPr lang="ar-SA" sz="2800" dirty="0"/>
              <a:t> : أو المرحلة الثانية حيث يتوقف استخدام الوثيقة الإدارية بصفة منتظمة خلال أوجه النشاط </a:t>
            </a:r>
            <a:r>
              <a:rPr lang="ar-SA" sz="2800" dirty="0" err="1"/>
              <a:t>الجارى</a:t>
            </a:r>
            <a:r>
              <a:rPr lang="ar-SA" sz="2800" dirty="0"/>
              <a:t> ولكنها تحتفظ ببعض الاستخدامات الإدارية العرضية ولذلك توصف الوثائق </a:t>
            </a:r>
            <a:r>
              <a:rPr lang="ar-SA" sz="2800" dirty="0" err="1"/>
              <a:t>فى</a:t>
            </a:r>
            <a:r>
              <a:rPr lang="ar-SA" sz="2800" dirty="0"/>
              <a:t> هذه المرحلة بأنها غير نشطة أو غير جارية وتسمى بالمحفوظات ، وهنا تمر الوثائق </a:t>
            </a:r>
            <a:r>
              <a:rPr lang="ar-SA" sz="2800" dirty="0" err="1"/>
              <a:t>فى</a:t>
            </a:r>
            <a:r>
              <a:rPr lang="ar-SA" sz="2800" dirty="0"/>
              <a:t> هذه المرحلة بأخطر فترات حياتها حيث يتقرر مصيرها بصفة نهائية </a:t>
            </a:r>
            <a:r>
              <a:rPr lang="ar-SA" sz="2800" dirty="0" err="1"/>
              <a:t>فهى</a:t>
            </a:r>
            <a:r>
              <a:rPr lang="ar-SA" sz="2800" dirty="0"/>
              <a:t> إما أن تحيا وتحول إلى الأرشيف </a:t>
            </a:r>
            <a:r>
              <a:rPr lang="ar-SA" sz="2800" dirty="0" err="1"/>
              <a:t>التاريخى</a:t>
            </a:r>
            <a:r>
              <a:rPr lang="ar-SA" sz="2800" dirty="0"/>
              <a:t> لتستخدم كمصدر للبحث </a:t>
            </a:r>
            <a:r>
              <a:rPr lang="ar-SA" sz="2800" dirty="0" err="1"/>
              <a:t>العلمى</a:t>
            </a:r>
            <a:r>
              <a:rPr lang="ar-SA" sz="2800" dirty="0"/>
              <a:t> </a:t>
            </a:r>
            <a:r>
              <a:rPr lang="ar-SA" sz="2800" dirty="0" err="1"/>
              <a:t>والتاريخى</a:t>
            </a:r>
            <a:r>
              <a:rPr lang="ar-SA" sz="2800" dirty="0"/>
              <a:t> ، وإما أن تعدم فوراً ، وحتى لا يكون الحكم على مصيرها مستعجلاً ولكى تتوافر ضمانات الدقة وعدم التسرع توضع </a:t>
            </a:r>
            <a:r>
              <a:rPr lang="ar-SA" sz="2800" dirty="0" err="1"/>
              <a:t>فى</a:t>
            </a:r>
            <a:r>
              <a:rPr lang="ar-SA" sz="2800" dirty="0"/>
              <a:t> مكان مستقل يتولى أمر فحصها وتقييمها والحكم عليها، فضلاً عن حفظها بقصد الرجوع إليها عند الحاجة، وهذا المكان يطلق عليه مركز الأرشيف الوسيط ، أو دار المحفوظات.</a:t>
            </a:r>
            <a:endParaRPr lang="en-US" sz="2800"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790056"/>
            <a:ext cx="8229600" cy="1143000"/>
          </a:xfrm>
        </p:spPr>
        <p:txBody>
          <a:bodyPr>
            <a:noAutofit/>
          </a:bodyPr>
          <a:lstStyle/>
          <a:p>
            <a:pPr algn="justLow"/>
            <a:r>
              <a:rPr lang="ar-SA" sz="3600" b="1" dirty="0"/>
              <a:t>3- العمر </a:t>
            </a:r>
            <a:r>
              <a:rPr lang="ar-SA" sz="3600" b="1" dirty="0" err="1"/>
              <a:t>التاريخى</a:t>
            </a:r>
            <a:r>
              <a:rPr lang="ar-SA" sz="3600" dirty="0"/>
              <a:t> : أو المرحلة الثالثة </a:t>
            </a:r>
            <a:r>
              <a:rPr lang="ar-SA" sz="3600" dirty="0" err="1"/>
              <a:t>فى</a:t>
            </a:r>
            <a:r>
              <a:rPr lang="ar-SA" sz="3600" dirty="0"/>
              <a:t> حياة الوثيقة حيث أصبحت لا تطلب للاستخدام </a:t>
            </a:r>
            <a:r>
              <a:rPr lang="ar-SA" sz="3600" dirty="0" err="1"/>
              <a:t>الإدارى</a:t>
            </a:r>
            <a:r>
              <a:rPr lang="ar-SA" sz="3600" dirty="0"/>
              <a:t> وتم تقييمها </a:t>
            </a:r>
            <a:r>
              <a:rPr lang="ar-SA" sz="3600" dirty="0" err="1"/>
              <a:t>فى</a:t>
            </a:r>
            <a:r>
              <a:rPr lang="ar-SA" sz="3600" dirty="0"/>
              <a:t> مركز الأرشيف الوسيط والحكم عليها بالحفظ الدائم لقيمتها الدائمة كمصدر لدراسة تاريخ الدولة ، وتسمى الوثائق </a:t>
            </a:r>
            <a:r>
              <a:rPr lang="ar-SA" sz="3600" dirty="0" err="1"/>
              <a:t>فى</a:t>
            </a:r>
            <a:r>
              <a:rPr lang="ar-SA" sz="3600" dirty="0"/>
              <a:t> هذه المرحلة بالوثائق التاريخية أو الأرشيف ، ويطلق على المرفق الذى يضمها ويعمل على ضبطها وحفظها وتنظيمها وتيسير إتاحتها للإفادة منها من قبل الباحثين والمؤرخين بدار الوثائق التاريخية أو مركز الوثائق القومية . </a:t>
            </a:r>
            <a:endParaRPr lang="en-US" sz="3600"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420888"/>
            <a:ext cx="8229600" cy="1143000"/>
          </a:xfrm>
        </p:spPr>
        <p:txBody>
          <a:bodyPr/>
          <a:lstStyle/>
          <a:p>
            <a:r>
              <a:rPr lang="ar-SA" b="1" dirty="0" smtClean="0"/>
              <a:t>أنواع </a:t>
            </a:r>
            <a:r>
              <a:rPr lang="ar-SA" b="1" dirty="0"/>
              <a:t>الوثائق</a:t>
            </a:r>
            <a:endParaRPr lang="en-US"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127376" y="2492896"/>
            <a:ext cx="3837112" cy="1143000"/>
          </a:xfrm>
        </p:spPr>
        <p:txBody>
          <a:bodyPr>
            <a:noAutofit/>
          </a:bodyPr>
          <a:lstStyle/>
          <a:p>
            <a:pPr algn="justLow"/>
            <a:r>
              <a:rPr lang="ar-SA" sz="3200" dirty="0"/>
              <a:t>هناك أكثر من أساس يمكن اعتماده لتقسيم الوثائق إلى أنواع :</a:t>
            </a:r>
            <a:r>
              <a:rPr lang="en-US" sz="3200" dirty="0"/>
              <a:t/>
            </a:r>
            <a:br>
              <a:rPr lang="en-US" sz="3200" dirty="0"/>
            </a:br>
            <a:r>
              <a:rPr lang="ar-SA" sz="3200" dirty="0"/>
              <a:t>1- فمن حيث </a:t>
            </a:r>
            <a:r>
              <a:rPr lang="ar-SA" sz="3200" b="1" dirty="0"/>
              <a:t>نوع المادة المكونة</a:t>
            </a:r>
            <a:r>
              <a:rPr lang="ar-SA" sz="3200" dirty="0"/>
              <a:t> </a:t>
            </a:r>
            <a:r>
              <a:rPr lang="ar-SA" sz="3200" b="1" dirty="0"/>
              <a:t>للوثيقة</a:t>
            </a:r>
            <a:r>
              <a:rPr lang="ar-SA" sz="3200" dirty="0"/>
              <a:t> هناك:  الوثائق البردية – الورقية – السمعية أو الصوتية – البصرية – </a:t>
            </a:r>
            <a:r>
              <a:rPr lang="ar-SA" sz="3200" dirty="0" err="1"/>
              <a:t>الفيلمية</a:t>
            </a:r>
            <a:r>
              <a:rPr lang="ar-SA" sz="3200" dirty="0"/>
              <a:t> – الالكترونية أو الرقمية</a:t>
            </a:r>
            <a:endParaRPr lang="en-US" sz="32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20688"/>
            <a:ext cx="3905250" cy="207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060848"/>
            <a:ext cx="8229600" cy="1143000"/>
          </a:xfrm>
        </p:spPr>
        <p:txBody>
          <a:bodyPr>
            <a:normAutofit fontScale="90000"/>
          </a:bodyPr>
          <a:lstStyle/>
          <a:p>
            <a:r>
              <a:rPr lang="ar-SA" dirty="0"/>
              <a:t>2- ومن حيث</a:t>
            </a:r>
            <a:r>
              <a:rPr lang="ar-SA" b="1" dirty="0"/>
              <a:t> الموضوعات</a:t>
            </a:r>
            <a:r>
              <a:rPr lang="ar-SA" dirty="0"/>
              <a:t> </a:t>
            </a:r>
            <a:r>
              <a:rPr lang="ar-SA" dirty="0" err="1"/>
              <a:t>المحتواه</a:t>
            </a:r>
            <a:r>
              <a:rPr lang="ar-SA" dirty="0"/>
              <a:t> </a:t>
            </a:r>
            <a:r>
              <a:rPr lang="ar-SA" dirty="0" err="1"/>
              <a:t>فى</a:t>
            </a:r>
            <a:r>
              <a:rPr lang="ar-SA" dirty="0"/>
              <a:t> الوثائق هناك الوثائق الدينية – السياسية – الاقتصادية – العسكرية – الإدارية – التاريخية – الأدبية </a:t>
            </a:r>
            <a:endParaRPr lang="en-US"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060848"/>
            <a:ext cx="8229600" cy="1143000"/>
          </a:xfrm>
        </p:spPr>
        <p:txBody>
          <a:bodyPr>
            <a:normAutofit fontScale="90000"/>
          </a:bodyPr>
          <a:lstStyle/>
          <a:p>
            <a:r>
              <a:rPr lang="ar-SA" dirty="0"/>
              <a:t>3- ومن حيث </a:t>
            </a:r>
            <a:r>
              <a:rPr lang="ar-SA" b="1" dirty="0"/>
              <a:t>علاقتها بالمؤسسات</a:t>
            </a:r>
            <a:r>
              <a:rPr lang="ar-SA" dirty="0"/>
              <a:t> فهناك: وثائق المؤسسات الحكومية - الجامعات - وثائق المعابد– الأديرة– البنوك– المجالس التشريعية– المؤسسة العسكرية- المحاكم </a:t>
            </a:r>
            <a:endParaRPr lang="en-US"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060848"/>
            <a:ext cx="8229600" cy="1143000"/>
          </a:xfrm>
        </p:spPr>
        <p:txBody>
          <a:bodyPr>
            <a:normAutofit fontScale="90000"/>
          </a:bodyPr>
          <a:lstStyle/>
          <a:p>
            <a:r>
              <a:rPr lang="ar-SA" dirty="0"/>
              <a:t>4- </a:t>
            </a:r>
            <a:r>
              <a:rPr lang="ar-SA" b="1" dirty="0"/>
              <a:t>ومن حيث مصدرها</a:t>
            </a:r>
            <a:r>
              <a:rPr lang="ar-SA" dirty="0"/>
              <a:t> هناك : الوثائق العامة الصادرة عن السلطة العامة والخاصة بالمجتمع ككل مثل الدساتير والقوانين والمعاهدات ، والوثائق الخاصة وهى الخاصة بالتصرفات القانونية للأفراد طبيعيين أو اعتباريين</a:t>
            </a:r>
            <a:endParaRPr lang="en-US" dirty="0"/>
          </a:p>
        </p:txBody>
      </p:sp>
    </p:spTree>
    <p:extLst>
      <p:ext uri="{BB962C8B-B14F-4D97-AF65-F5344CB8AC3E}">
        <p14:creationId xmlns:p14="http://schemas.microsoft.com/office/powerpoint/2010/main" val="31405396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718048"/>
            <a:ext cx="8229600" cy="1143000"/>
          </a:xfrm>
        </p:spPr>
        <p:txBody>
          <a:bodyPr>
            <a:noAutofit/>
          </a:bodyPr>
          <a:lstStyle/>
          <a:p>
            <a:pPr algn="justLow"/>
            <a:r>
              <a:rPr lang="ar-SA" sz="3200" dirty="0"/>
              <a:t>5- ومن </a:t>
            </a:r>
            <a:r>
              <a:rPr lang="ar-SA" sz="3200" b="1" dirty="0"/>
              <a:t>حيث تداولها والاطلاع عليها </a:t>
            </a:r>
            <a:r>
              <a:rPr lang="ar-SA" sz="3200" dirty="0"/>
              <a:t>هناك:</a:t>
            </a:r>
            <a:r>
              <a:rPr lang="en-US" sz="3200" dirty="0"/>
              <a:t/>
            </a:r>
            <a:br>
              <a:rPr lang="en-US" sz="3200" dirty="0"/>
            </a:br>
            <a:r>
              <a:rPr lang="ar-SA" sz="3200" dirty="0"/>
              <a:t>- وثائق يجوز الاطلاع عليها وتداولها وهى </a:t>
            </a:r>
            <a:r>
              <a:rPr lang="ar-SA" sz="3200" dirty="0" err="1"/>
              <a:t>التى</a:t>
            </a:r>
            <a:r>
              <a:rPr lang="ar-SA" sz="3200" dirty="0"/>
              <a:t> تتعلق بموضوعات عامة غير سرية وتم نشرها أو إبلاغها للجهات والأشخاص الطبيعيين والاعتباريين ، وتتاح مثل هذه الوثائق للباحثين والدارسين للاستفادة منها </a:t>
            </a:r>
            <a:r>
              <a:rPr lang="ar-SA" sz="3200" dirty="0" err="1"/>
              <a:t>فى</a:t>
            </a:r>
            <a:r>
              <a:rPr lang="ar-SA" sz="3200" dirty="0"/>
              <a:t> البحث </a:t>
            </a:r>
            <a:r>
              <a:rPr lang="ar-SA" sz="3200" dirty="0" err="1"/>
              <a:t>العلمى</a:t>
            </a:r>
            <a:r>
              <a:rPr lang="ar-SA" sz="3200" dirty="0"/>
              <a:t> ، ومن أمثلتها الأنظمة واللوائح والسياسات والخطط والبرامج والميزانيات والإحصاءات والتقارير</a:t>
            </a:r>
            <a:r>
              <a:rPr lang="en-US" sz="3200" dirty="0"/>
              <a:t/>
            </a:r>
            <a:br>
              <a:rPr lang="en-US" sz="3200" dirty="0"/>
            </a:br>
            <a:r>
              <a:rPr lang="ar-SA" sz="3200" dirty="0"/>
              <a:t>- وثائق يحظر تداولها لغير الموظفين المختصين أو بأمرهم لسريتها أو لاشتمالها على معلومات تخص أشخاص معينين أو مؤسسات محددة وليس من المصلحة الاطلاع عليها أو إفشاء ما تتضمنه من معلومات</a:t>
            </a:r>
            <a:endParaRPr lang="en-US" sz="3200" dirty="0"/>
          </a:p>
        </p:txBody>
      </p:sp>
    </p:spTree>
    <p:extLst>
      <p:ext uri="{BB962C8B-B14F-4D97-AF65-F5344CB8AC3E}">
        <p14:creationId xmlns:p14="http://schemas.microsoft.com/office/powerpoint/2010/main" val="36285526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574032"/>
            <a:ext cx="8229600" cy="1143000"/>
          </a:xfrm>
        </p:spPr>
        <p:txBody>
          <a:bodyPr>
            <a:normAutofit fontScale="90000"/>
          </a:bodyPr>
          <a:lstStyle/>
          <a:p>
            <a:pPr algn="r"/>
            <a:r>
              <a:rPr lang="ar-SA" dirty="0"/>
              <a:t>6- وبالإضافة إلى ذلك تقسم الوثائق من </a:t>
            </a:r>
            <a:r>
              <a:rPr lang="ar-SA" b="1" dirty="0"/>
              <a:t>حيث المراحل العمرية</a:t>
            </a:r>
            <a:r>
              <a:rPr lang="ar-SA" dirty="0"/>
              <a:t> للوثيقة – كما سبق أن ذكرنا- إلى ثلاثة أنواع </a:t>
            </a:r>
            <a:r>
              <a:rPr lang="ar-SA" dirty="0" err="1"/>
              <a:t>هى</a:t>
            </a:r>
            <a:r>
              <a:rPr lang="ar-SA" dirty="0"/>
              <a:t> :</a:t>
            </a:r>
            <a:r>
              <a:rPr lang="en-US" dirty="0"/>
              <a:t/>
            </a:r>
            <a:br>
              <a:rPr lang="en-US" dirty="0"/>
            </a:br>
            <a:r>
              <a:rPr lang="ar-SA" dirty="0"/>
              <a:t>- الوثائق الإدارية </a:t>
            </a:r>
            <a:r>
              <a:rPr lang="en-US" dirty="0"/>
              <a:t/>
            </a:r>
            <a:br>
              <a:rPr lang="en-US" dirty="0"/>
            </a:br>
            <a:r>
              <a:rPr lang="ar-SA" dirty="0"/>
              <a:t>– والمحفوظات </a:t>
            </a:r>
            <a:r>
              <a:rPr lang="en-US" dirty="0"/>
              <a:t/>
            </a:r>
            <a:br>
              <a:rPr lang="en-US" dirty="0"/>
            </a:br>
            <a:r>
              <a:rPr lang="ar-SA" dirty="0" smtClean="0"/>
              <a:t>- </a:t>
            </a:r>
            <a:r>
              <a:rPr lang="ar-SA" dirty="0"/>
              <a:t>الوثائق التاريخية .</a:t>
            </a:r>
            <a:r>
              <a:rPr lang="en-US" dirty="0"/>
              <a:t/>
            </a:r>
            <a:br>
              <a:rPr lang="en-US" dirty="0"/>
            </a:br>
            <a:r>
              <a:rPr lang="ar-SA" dirty="0"/>
              <a:t> وهو التقسيم </a:t>
            </a:r>
            <a:r>
              <a:rPr lang="ar-SA" dirty="0" err="1"/>
              <a:t>الوظيفى</a:t>
            </a:r>
            <a:r>
              <a:rPr lang="ar-SA" dirty="0"/>
              <a:t> الشائع بين المتخصصين ، وسوف نتناولها بشيء من التفصيل :</a:t>
            </a:r>
            <a:endParaRPr lang="en-US" dirty="0"/>
          </a:p>
        </p:txBody>
      </p:sp>
    </p:spTree>
    <p:extLst>
      <p:ext uri="{BB962C8B-B14F-4D97-AF65-F5344CB8AC3E}">
        <p14:creationId xmlns:p14="http://schemas.microsoft.com/office/powerpoint/2010/main" val="36285526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060848"/>
            <a:ext cx="8229600" cy="1143000"/>
          </a:xfrm>
        </p:spPr>
        <p:txBody>
          <a:bodyPr/>
          <a:lstStyle/>
          <a:p>
            <a:r>
              <a:rPr lang="ar-SA" b="1" dirty="0" smtClean="0"/>
              <a:t>الوثائق </a:t>
            </a:r>
            <a:r>
              <a:rPr lang="ar-SA" b="1" dirty="0"/>
              <a:t>الإدارية</a:t>
            </a:r>
            <a:endParaRPr lang="en-US" dirty="0"/>
          </a:p>
        </p:txBody>
      </p:sp>
    </p:spTree>
    <p:extLst>
      <p:ext uri="{BB962C8B-B14F-4D97-AF65-F5344CB8AC3E}">
        <p14:creationId xmlns:p14="http://schemas.microsoft.com/office/powerpoint/2010/main" val="36285526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a:p>
        </p:txBody>
      </p:sp>
      <p:pic>
        <p:nvPicPr>
          <p:cNvPr id="51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08720"/>
            <a:ext cx="8626301" cy="5347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599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a:p>
        </p:txBody>
      </p:sp>
      <p:pic>
        <p:nvPicPr>
          <p:cNvPr id="716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80728"/>
            <a:ext cx="8349382" cy="5039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5997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060848"/>
            <a:ext cx="8229600" cy="1143000"/>
          </a:xfrm>
        </p:spPr>
        <p:txBody>
          <a:bodyPr/>
          <a:lstStyle/>
          <a:p>
            <a:r>
              <a:rPr lang="ar-SA" b="1" dirty="0"/>
              <a:t>المحفوظات </a:t>
            </a:r>
            <a:endParaRPr lang="ar-EG" dirty="0"/>
          </a:p>
        </p:txBody>
      </p:sp>
    </p:spTree>
    <p:extLst>
      <p:ext uri="{BB962C8B-B14F-4D97-AF65-F5344CB8AC3E}">
        <p14:creationId xmlns:p14="http://schemas.microsoft.com/office/powerpoint/2010/main" val="6135997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780928"/>
            <a:ext cx="8229600" cy="1143000"/>
          </a:xfrm>
        </p:spPr>
        <p:txBody>
          <a:bodyPr>
            <a:normAutofit fontScale="90000"/>
          </a:bodyPr>
          <a:lstStyle/>
          <a:p>
            <a:pPr algn="r"/>
            <a:r>
              <a:rPr lang="ar-SA" b="1" dirty="0"/>
              <a:t>تعريف المحفوظات </a:t>
            </a:r>
            <a:r>
              <a:rPr lang="en-US" dirty="0"/>
              <a:t/>
            </a:r>
            <a:br>
              <a:rPr lang="en-US" dirty="0"/>
            </a:br>
            <a:r>
              <a:rPr lang="ar-SA" dirty="0" err="1"/>
              <a:t>هى</a:t>
            </a:r>
            <a:r>
              <a:rPr lang="ar-SA" dirty="0"/>
              <a:t> جميع الوثائق الإدارية </a:t>
            </a:r>
            <a:r>
              <a:rPr lang="ar-SA" dirty="0" err="1"/>
              <a:t>التى</a:t>
            </a:r>
            <a:r>
              <a:rPr lang="ar-SA" dirty="0"/>
              <a:t> أنعدم تداولها تماماً </a:t>
            </a:r>
            <a:r>
              <a:rPr lang="ar-SA" dirty="0" err="1"/>
              <a:t>فى</a:t>
            </a:r>
            <a:r>
              <a:rPr lang="ar-SA" dirty="0"/>
              <a:t> إداراتها المنشئة وفقدت </a:t>
            </a:r>
            <a:r>
              <a:rPr lang="ar-SA" dirty="0" err="1"/>
              <a:t>بالتالى</a:t>
            </a:r>
            <a:r>
              <a:rPr lang="ar-SA" dirty="0"/>
              <a:t> قيمتها الإدارية وتم حفظها </a:t>
            </a:r>
            <a:r>
              <a:rPr lang="ar-SA" dirty="0" err="1"/>
              <a:t>فى</a:t>
            </a:r>
            <a:r>
              <a:rPr lang="ar-SA" dirty="0"/>
              <a:t> مكان منعزل بغرض تقييمها وغربلتها وانتقاء ماله قيمة للأبحاث التاريخية والاقتصادية والاجتماعية تمهيداً لتحويلها إلى دار الوثائق التاريخية و النظر </a:t>
            </a:r>
            <a:r>
              <a:rPr lang="ar-SA" dirty="0" err="1"/>
              <a:t>فى</a:t>
            </a:r>
            <a:r>
              <a:rPr lang="ar-SA" dirty="0"/>
              <a:t> إهلاك ما ليس له تلك القيمة. </a:t>
            </a:r>
            <a:endParaRPr lang="en-US" dirty="0"/>
          </a:p>
        </p:txBody>
      </p:sp>
    </p:spTree>
    <p:extLst>
      <p:ext uri="{BB962C8B-B14F-4D97-AF65-F5344CB8AC3E}">
        <p14:creationId xmlns:p14="http://schemas.microsoft.com/office/powerpoint/2010/main" val="28665664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790056"/>
            <a:ext cx="8229600" cy="1143000"/>
          </a:xfrm>
        </p:spPr>
        <p:txBody>
          <a:bodyPr>
            <a:noAutofit/>
          </a:bodyPr>
          <a:lstStyle/>
          <a:p>
            <a:pPr algn="r"/>
            <a:r>
              <a:rPr lang="ar-SA" sz="3600" b="1" dirty="0"/>
              <a:t>أهمية المحفوظات</a:t>
            </a:r>
            <a:r>
              <a:rPr lang="en-US" sz="3600" dirty="0"/>
              <a:t/>
            </a:r>
            <a:br>
              <a:rPr lang="en-US" sz="3600" dirty="0"/>
            </a:br>
            <a:r>
              <a:rPr lang="ar-SA" sz="3600" dirty="0"/>
              <a:t>تحتفظ بنفس أهمية الوثائق </a:t>
            </a:r>
            <a:r>
              <a:rPr lang="ar-SA" sz="3600" dirty="0" err="1"/>
              <a:t>فى</a:t>
            </a:r>
            <a:r>
              <a:rPr lang="ar-SA" sz="3600" dirty="0"/>
              <a:t> مرحلتها الإدارية حيث: </a:t>
            </a:r>
            <a:r>
              <a:rPr lang="en-US" sz="3600" dirty="0"/>
              <a:t/>
            </a:r>
            <a:br>
              <a:rPr lang="en-US" sz="3600" dirty="0"/>
            </a:br>
            <a:r>
              <a:rPr lang="ar-SA" sz="3600" dirty="0"/>
              <a:t>- يرجع إليها كأدلة إثبات عند الدخول </a:t>
            </a:r>
            <a:r>
              <a:rPr lang="ar-SA" sz="3600" dirty="0" err="1"/>
              <a:t>فى</a:t>
            </a:r>
            <a:r>
              <a:rPr lang="ar-SA" sz="3600" dirty="0"/>
              <a:t> منازعات بين المؤسسة </a:t>
            </a:r>
            <a:r>
              <a:rPr lang="ar-SA" sz="3600" dirty="0" err="1"/>
              <a:t>وأى</a:t>
            </a:r>
            <a:r>
              <a:rPr lang="ar-SA" sz="3600" dirty="0"/>
              <a:t> جهة أخرى</a:t>
            </a:r>
            <a:r>
              <a:rPr lang="en-US" sz="3600" dirty="0"/>
              <a:t/>
            </a:r>
            <a:br>
              <a:rPr lang="en-US" sz="3600" dirty="0"/>
            </a:br>
            <a:r>
              <a:rPr lang="ar-SA" sz="3600" dirty="0"/>
              <a:t>- تستخدم </a:t>
            </a:r>
            <a:r>
              <a:rPr lang="ar-SA" sz="3600" dirty="0" err="1"/>
              <a:t>فى</a:t>
            </a:r>
            <a:r>
              <a:rPr lang="ar-SA" sz="3600" dirty="0"/>
              <a:t> عمليات صنع القرار بالنسبة للمديرين ومتخذي القرار</a:t>
            </a:r>
            <a:r>
              <a:rPr lang="en-US" sz="3600" dirty="0"/>
              <a:t/>
            </a:r>
            <a:br>
              <a:rPr lang="en-US" sz="3600" dirty="0"/>
            </a:br>
            <a:r>
              <a:rPr lang="ar-SA" sz="3600" dirty="0"/>
              <a:t>- تستخدم كمرجع </a:t>
            </a:r>
            <a:r>
              <a:rPr lang="ar-SA" sz="3600" dirty="0" err="1"/>
              <a:t>تاريخى</a:t>
            </a:r>
            <a:r>
              <a:rPr lang="ar-SA" sz="3600" dirty="0"/>
              <a:t> لأعمال المؤسسة</a:t>
            </a:r>
            <a:r>
              <a:rPr lang="en-US" sz="3600" dirty="0"/>
              <a:t/>
            </a:r>
            <a:br>
              <a:rPr lang="en-US" sz="3600" dirty="0"/>
            </a:br>
            <a:r>
              <a:rPr lang="ar-SA" sz="3600" dirty="0"/>
              <a:t>- تجيب على أسئلة مختلفة عن تطور سير العمل </a:t>
            </a:r>
            <a:r>
              <a:rPr lang="ar-SA" sz="3600" dirty="0" err="1"/>
              <a:t>الإدارى</a:t>
            </a:r>
            <a:r>
              <a:rPr lang="ar-SA" sz="3600" dirty="0"/>
              <a:t> بالمؤسسة </a:t>
            </a:r>
            <a:endParaRPr lang="en-US" sz="3600" dirty="0"/>
          </a:p>
        </p:txBody>
      </p:sp>
    </p:spTree>
    <p:extLst>
      <p:ext uri="{BB962C8B-B14F-4D97-AF65-F5344CB8AC3E}">
        <p14:creationId xmlns:p14="http://schemas.microsoft.com/office/powerpoint/2010/main" val="28665664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060848"/>
            <a:ext cx="8229600" cy="1143000"/>
          </a:xfrm>
        </p:spPr>
        <p:txBody>
          <a:bodyPr>
            <a:normAutofit/>
          </a:bodyPr>
          <a:lstStyle/>
          <a:p>
            <a:r>
              <a:rPr lang="ar-SA" b="1" dirty="0"/>
              <a:t>الوثائق التاريخية </a:t>
            </a:r>
            <a:endParaRPr lang="ar-EG" dirty="0"/>
          </a:p>
        </p:txBody>
      </p:sp>
    </p:spTree>
    <p:extLst>
      <p:ext uri="{BB962C8B-B14F-4D97-AF65-F5344CB8AC3E}">
        <p14:creationId xmlns:p14="http://schemas.microsoft.com/office/powerpoint/2010/main" val="28665664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862064"/>
            <a:ext cx="8229600" cy="1143000"/>
          </a:xfrm>
        </p:spPr>
        <p:txBody>
          <a:bodyPr>
            <a:normAutofit fontScale="90000"/>
          </a:bodyPr>
          <a:lstStyle/>
          <a:p>
            <a:pPr algn="r"/>
            <a:r>
              <a:rPr lang="ar-SA" b="1" dirty="0"/>
              <a:t>تعريف الوثائق التاريخية </a:t>
            </a:r>
            <a:r>
              <a:rPr lang="en-US" dirty="0"/>
              <a:t/>
            </a:r>
            <a:br>
              <a:rPr lang="en-US" dirty="0"/>
            </a:br>
            <a:r>
              <a:rPr lang="ar-SA" dirty="0" err="1"/>
              <a:t>هى</a:t>
            </a:r>
            <a:r>
              <a:rPr lang="ar-SA" dirty="0"/>
              <a:t> ذلك الجزء من المحفوظات </a:t>
            </a:r>
            <a:r>
              <a:rPr lang="ar-SA" dirty="0" err="1"/>
              <a:t>التى</a:t>
            </a:r>
            <a:r>
              <a:rPr lang="ar-SA" dirty="0"/>
              <a:t> وضحت تماماً قيمته للأبحاث التاريخية والاقتصادية والاجتماعية والقانونية ، وأودعت دار الوثائق التاريخية ونظمت بالشكل </a:t>
            </a:r>
            <a:r>
              <a:rPr lang="ar-SA" dirty="0" err="1"/>
              <a:t>العلمى</a:t>
            </a:r>
            <a:r>
              <a:rPr lang="ar-SA" dirty="0"/>
              <a:t> الذى يجعلها صالحة للاستخدام من جانب الباحثين</a:t>
            </a:r>
            <a:r>
              <a:rPr lang="en-US" dirty="0"/>
              <a:t/>
            </a:r>
            <a:br>
              <a:rPr lang="en-US" dirty="0"/>
            </a:br>
            <a:endParaRPr lang="ar-EG" dirty="0"/>
          </a:p>
        </p:txBody>
      </p:sp>
    </p:spTree>
    <p:extLst>
      <p:ext uri="{BB962C8B-B14F-4D97-AF65-F5344CB8AC3E}">
        <p14:creationId xmlns:p14="http://schemas.microsoft.com/office/powerpoint/2010/main" val="286656645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679</Words>
  <Application>Microsoft Office PowerPoint</Application>
  <PresentationFormat>عرض على الشاشة (3:4)‏</PresentationFormat>
  <Paragraphs>33</Paragraphs>
  <Slides>28</Slides>
  <Notes>1</Notes>
  <HiddenSlides>0</HiddenSlides>
  <MMClips>0</MMClips>
  <ScaleCrop>false</ScaleCrop>
  <HeadingPairs>
    <vt:vector size="4" baseType="variant">
      <vt:variant>
        <vt:lpstr>نسق</vt:lpstr>
      </vt:variant>
      <vt:variant>
        <vt:i4>1</vt:i4>
      </vt:variant>
      <vt:variant>
        <vt:lpstr>عناوين الشرائح</vt:lpstr>
      </vt:variant>
      <vt:variant>
        <vt:i4>28</vt:i4>
      </vt:variant>
    </vt:vector>
  </HeadingPairs>
  <TitlesOfParts>
    <vt:vector size="29" baseType="lpstr">
      <vt:lpstr>نسق Office</vt:lpstr>
      <vt:lpstr>تنظيم وحفظ الوثائق الإلكترونية</vt:lpstr>
      <vt:lpstr>أولاً : مفهوم الوثيقة 1- من الناحية اللغوية كلمة وثيقة مشتقة من الفعل وثق أى ائتمن ، ووثَّق أى أحكم ، نقول ووثَّق الأمر أى أحكمه وأثبته ، والوثيقة هو المحكم ، والوثائق هى كل ما  يعتمد عليه أو يرجع إليه لإثبات أمر وإحكامه وإعطائه صفة التحقق ، أو يؤتمن على وديعة فكرية أو تاريخية تساعد فى البحث العلمى ، أو تكشف عن جوهر واقع ما أو تؤكد على إجراء تصرف قانونى سواء كان عام أم خاص  2- أما من الناحية الاصطلاحية فإننا نقصد بالوثيقة أى مستند أو محرر مسجل - سواء كان فى شكل مخطوط أو مطبوع أو مصوراً أوفى مادة سمعية أو بصرية أو مصغر فيلمى أوفى شكل إلكتروني – نتج عن تصرف قانونى أو واقعة قانونية لشخص طبيعى أو إعتبارى (مؤسسة) </vt:lpstr>
      <vt:lpstr>والتصرف القانونى هو التصرف الإرادي النابع من إرادة الشخص الفاعل القانونى ، وقد يكون تصرف فردى مثل الوقف والهبة والأوامر الصادرة عن المسئولين كلٍ فى درجته مثل الرؤساء والملوك والسلاطين والوزراء ورؤساء الحكومات والشركات والمؤسسات 000الخ وقد يكون تصرف ثنائى أو زوجى نابع من إرادتين مثل البيع والشراء والزواج والمعاهدات والاتفاقيات بين الدول والمؤسسات والإفراد 000الخ ، وقد يكون التصرف صادر عن عدة إرادات مثل اتفاقات المشاركة فى أى تصرف بين أكثر من شخصين     أما الواقعة القانونية فهى تصرف لاإرادي ، لا دخل لإرادة الشخص فيه مثل الوفاة.  </vt:lpstr>
      <vt:lpstr>عرض تقديمي في PowerPoint</vt:lpstr>
      <vt:lpstr>الموضوعية وعدم التحيز : حيث يتم تحريرها بشكل موضوعى من جانب الجهة الرسمية التى تنتجها ، وهى بهذه الصفة تعتبر جزء لا يتجزأ من نشاط المؤسسة التى انتجتها أو تلقتها، لذلك لا يتوقع منها سوى الحقيقة باعتبارها جزء من عمل الإدارة التى أنتجتها  </vt:lpstr>
      <vt:lpstr>المصداقية: وتعنى اشتمالها على معلومات صحيحة خالية من الشك لكونها خضعت للوصاية من الجهة الرسمية التى أنتجتها أو من ينوب عنها شرعا أو قانوناً، وذلك على عكس المعلومات الواردة فى المصادر الروائية كالكتب والدوريات فهى معرضة بشكل إرادي للخطأ والصواب.</vt:lpstr>
      <vt:lpstr>الطبيعية : حيث تتكون الوثائق طبيعيا من خلال ممارسة الجهة الرسمية لأعمالها وأنشطتها اليومية المستمرة </vt:lpstr>
      <vt:lpstr>العلاقات المتبادلة : حيث ترتبط كل وثيقة بعلاقات وطيدة مع بقية الوثائق الأخرى سواء أكانت داخل المجموعة الوثائقية أو خارجها ، لذلك يكون من الصعب – فى أحيان كثيرة - فهم ومحتويات وثيقة ما بدون الرجوع إلى الوثائق الأخرى التى ترتبط بها ، لذلك عند التنظيم يحسن ترتيب الوثائق وفقاً لمبدأ المنشأ أو الأصل.   </vt:lpstr>
      <vt:lpstr>نظرية الأعمار الثلاثة للوثائق</vt:lpstr>
      <vt:lpstr>الوثائق مثلها مثل كافة الأشياء لها مراحل عمرية ، ويقسم علماء الوثائق حياة الوثيقة إلى ثلاث مراحل تعرف بنظرية الأعمار الثلاثة للوثيقة ، وقد بنيت هذه النظرية على أساس القيمة الذاتية للوثائق منذ الولادة والنضج حتى التوقف والإهلاك. وهذه المراحل هى:</vt:lpstr>
      <vt:lpstr>1- العمر الإدارى وهى المرحلة الأولى وتبدأ منذ إنشاء الوثيقة فى المؤسسة الإدارية، وهنا تكون الوثائق مستخدمة بشكل منتظم خلال أوجه النشاط الإداري الجارى للمؤسسة التى أنتجتها ، ولذلك توصف الوثائق فى هذه المرحلة بأنها نشطة أو جارية ، وتسمى بالوثائق الإدارية ، ويطلق على هذا المرفق الذى يضمها ويعمل على ضبطها وحفظها وتنظيمها وتيسير إتاحتها للإفادة منها بمركز المعلومات الإدارية.</vt:lpstr>
      <vt:lpstr>2- العمر الوسيط : أو المرحلة الثانية حيث يتوقف استخدام الوثيقة الإدارية بصفة منتظمة خلال أوجه النشاط الجارى ولكنها تحتفظ ببعض الاستخدامات الإدارية العرضية ولذلك توصف الوثائق فى هذه المرحلة بأنها غير نشطة أو غير جارية وتسمى بالمحفوظات ، وهنا تمر الوثائق فى هذه المرحلة بأخطر فترات حياتها حيث يتقرر مصيرها بصفة نهائية فهى إما أن تحيا وتحول إلى الأرشيف التاريخى لتستخدم كمصدر للبحث العلمى والتاريخى ، وإما أن تعدم فوراً ، وحتى لا يكون الحكم على مصيرها مستعجلاً ولكى تتوافر ضمانات الدقة وعدم التسرع توضع فى مكان مستقل يتولى أمر فحصها وتقييمها والحكم عليها، فضلاً عن حفظها بقصد الرجوع إليها عند الحاجة، وهذا المكان يطلق عليه مركز الأرشيف الوسيط ، أو دار المحفوظات.</vt:lpstr>
      <vt:lpstr>3- العمر التاريخى : أو المرحلة الثالثة فى حياة الوثيقة حيث أصبحت لا تطلب للاستخدام الإدارى وتم تقييمها فى مركز الأرشيف الوسيط والحكم عليها بالحفظ الدائم لقيمتها الدائمة كمصدر لدراسة تاريخ الدولة ، وتسمى الوثائق فى هذه المرحلة بالوثائق التاريخية أو الأرشيف ، ويطلق على المرفق الذى يضمها ويعمل على ضبطها وحفظها وتنظيمها وتيسير إتاحتها للإفادة منها من قبل الباحثين والمؤرخين بدار الوثائق التاريخية أو مركز الوثائق القومية . </vt:lpstr>
      <vt:lpstr>أنواع الوثائق</vt:lpstr>
      <vt:lpstr>هناك أكثر من أساس يمكن اعتماده لتقسيم الوثائق إلى أنواع : 1- فمن حيث نوع المادة المكونة للوثيقة هناك:  الوثائق البردية – الورقية – السمعية أو الصوتية – البصرية – الفيلمية – الالكترونية أو الرقمية</vt:lpstr>
      <vt:lpstr>2- ومن حيث الموضوعات المحتواه فى الوثائق هناك الوثائق الدينية – السياسية – الاقتصادية – العسكرية – الإدارية – التاريخية – الأدبية </vt:lpstr>
      <vt:lpstr>3- ومن حيث علاقتها بالمؤسسات فهناك: وثائق المؤسسات الحكومية - الجامعات - وثائق المعابد– الأديرة– البنوك– المجالس التشريعية– المؤسسة العسكرية- المحاكم </vt:lpstr>
      <vt:lpstr>4- ومن حيث مصدرها هناك : الوثائق العامة الصادرة عن السلطة العامة والخاصة بالمجتمع ككل مثل الدساتير والقوانين والمعاهدات ، والوثائق الخاصة وهى الخاصة بالتصرفات القانونية للأفراد طبيعيين أو اعتباريين</vt:lpstr>
      <vt:lpstr>5- ومن حيث تداولها والاطلاع عليها هناك: - وثائق يجوز الاطلاع عليها وتداولها وهى التى تتعلق بموضوعات عامة غير سرية وتم نشرها أو إبلاغها للجهات والأشخاص الطبيعيين والاعتباريين ، وتتاح مثل هذه الوثائق للباحثين والدارسين للاستفادة منها فى البحث العلمى ، ومن أمثلتها الأنظمة واللوائح والسياسات والخطط والبرامج والميزانيات والإحصاءات والتقارير - وثائق يحظر تداولها لغير الموظفين المختصين أو بأمرهم لسريتها أو لاشتمالها على معلومات تخص أشخاص معينين أو مؤسسات محددة وليس من المصلحة الاطلاع عليها أو إفشاء ما تتضمنه من معلومات</vt:lpstr>
      <vt:lpstr>6- وبالإضافة إلى ذلك تقسم الوثائق من حيث المراحل العمرية للوثيقة – كما سبق أن ذكرنا- إلى ثلاثة أنواع هى : - الوثائق الإدارية  – والمحفوظات  - الوثائق التاريخية .  وهو التقسيم الوظيفى الشائع بين المتخصصين ، وسوف نتناولها بشيء من التفصيل :</vt:lpstr>
      <vt:lpstr>الوثائق الإدارية</vt:lpstr>
      <vt:lpstr>عرض تقديمي في PowerPoint</vt:lpstr>
      <vt:lpstr>عرض تقديمي في PowerPoint</vt:lpstr>
      <vt:lpstr>المحفوظات </vt:lpstr>
      <vt:lpstr>تعريف المحفوظات  هى جميع الوثائق الإدارية التى أنعدم تداولها تماماً فى إداراتها المنشئة وفقدت بالتالى قيمتها الإدارية وتم حفظها فى مكان منعزل بغرض تقييمها وغربلتها وانتقاء ماله قيمة للأبحاث التاريخية والاقتصادية والاجتماعية تمهيداً لتحويلها إلى دار الوثائق التاريخية و النظر فى إهلاك ما ليس له تلك القيمة. </vt:lpstr>
      <vt:lpstr>أهمية المحفوظات تحتفظ بنفس أهمية الوثائق فى مرحلتها الإدارية حيث:  - يرجع إليها كأدلة إثبات عند الدخول فى منازعات بين المؤسسة وأى جهة أخرى - تستخدم فى عمليات صنع القرار بالنسبة للمديرين ومتخذي القرار - تستخدم كمرجع تاريخى لأعمال المؤسسة - تجيب على أسئلة مختلفة عن تطور سير العمل الإدارى بالمؤسسة </vt:lpstr>
      <vt:lpstr>الوثائق التاريخية </vt:lpstr>
      <vt:lpstr>تعريف الوثائق التاريخية  هى ذلك الجزء من المحفوظات التى وضحت تماماً قيمته للأبحاث التاريخية والاقتصادية والاجتماعية والقانونية ، وأودعت دار الوثائق التاريخية ونظمت بالشكل العلمى الذى يجعلها صالحة للاستخدام من جانب الباحثين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تنظيم وحفظ الوثائق الإلكترونية</dc:title>
  <dc:creator>MESRA</dc:creator>
  <cp:lastModifiedBy>MESRA</cp:lastModifiedBy>
  <cp:revision>13</cp:revision>
  <dcterms:created xsi:type="dcterms:W3CDTF">2012-09-24T23:15:04Z</dcterms:created>
  <dcterms:modified xsi:type="dcterms:W3CDTF">2012-09-24T23:44:22Z</dcterms:modified>
</cp:coreProperties>
</file>