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9" r:id="rId3"/>
    <p:sldId id="260" r:id="rId4"/>
    <p:sldId id="261" r:id="rId5"/>
    <p:sldId id="262" r:id="rId6"/>
    <p:sldId id="263" r:id="rId7"/>
    <p:sldId id="264" r:id="rId8"/>
    <p:sldId id="265" r:id="rId9"/>
    <p:sldId id="295" r:id="rId10"/>
    <p:sldId id="266" r:id="rId11"/>
    <p:sldId id="267" r:id="rId12"/>
    <p:sldId id="268" r:id="rId13"/>
    <p:sldId id="269" r:id="rId14"/>
    <p:sldId id="280" r:id="rId15"/>
    <p:sldId id="279" r:id="rId16"/>
    <p:sldId id="282" r:id="rId17"/>
    <p:sldId id="283" r:id="rId18"/>
    <p:sldId id="284" r:id="rId19"/>
    <p:sldId id="285" r:id="rId20"/>
    <p:sldId id="288" r:id="rId21"/>
    <p:sldId id="281" r:id="rId22"/>
    <p:sldId id="270" r:id="rId23"/>
    <p:sldId id="271" r:id="rId24"/>
    <p:sldId id="272" r:id="rId25"/>
    <p:sldId id="273" r:id="rId26"/>
    <p:sldId id="274" r:id="rId27"/>
    <p:sldId id="275" r:id="rId28"/>
    <p:sldId id="276" r:id="rId29"/>
    <p:sldId id="277" r:id="rId30"/>
    <p:sldId id="278" r:id="rId31"/>
    <p:sldId id="289" r:id="rId32"/>
    <p:sldId id="290" r:id="rId33"/>
    <p:sldId id="291" r:id="rId34"/>
    <p:sldId id="292" r:id="rId35"/>
    <p:sldId id="293" r:id="rId36"/>
    <p:sldId id="294" r:id="rId3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66" d="100"/>
          <a:sy n="66" d="100"/>
        </p:scale>
        <p:origin x="-63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1472635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1808897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4266862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417149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341713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4139823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4276046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311936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267117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284135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256515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8000" r="-8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808BE15-7F4C-43E3-9FE0-049ED224F9CA}" type="datetimeFigureOut">
              <a:rPr lang="ar-EG" smtClean="0"/>
              <a:pPr/>
              <a:t>21/11/1433</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EE49ABB-915E-48D6-87C5-342C1D9444F4}" type="slidenum">
              <a:rPr lang="ar-EG" smtClean="0"/>
              <a:pPr/>
              <a:t>‹#›</a:t>
            </a:fld>
            <a:endParaRPr lang="ar-EG"/>
          </a:p>
        </p:txBody>
      </p:sp>
    </p:spTree>
    <p:extLst>
      <p:ext uri="{BB962C8B-B14F-4D97-AF65-F5344CB8AC3E}">
        <p14:creationId xmlns:p14="http://schemas.microsoft.com/office/powerpoint/2010/main" xmlns="" val="4224125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928662" y="2500306"/>
            <a:ext cx="7416824" cy="1015663"/>
          </a:xfrm>
          <a:prstGeom prst="rect">
            <a:avLst/>
          </a:prstGeom>
        </p:spPr>
        <p:txBody>
          <a:bodyPr wrap="square">
            <a:spAutoFit/>
          </a:bodyPr>
          <a:lstStyle/>
          <a:p>
            <a:pPr algn="ctr"/>
            <a:r>
              <a:rPr lang="ar-EG" sz="6000" b="1" dirty="0" smtClean="0"/>
              <a:t>الوسائط المتعددة </a:t>
            </a:r>
          </a:p>
        </p:txBody>
      </p:sp>
    </p:spTree>
    <p:extLst>
      <p:ext uri="{BB962C8B-B14F-4D97-AF65-F5344CB8AC3E}">
        <p14:creationId xmlns:p14="http://schemas.microsoft.com/office/powerpoint/2010/main" xmlns="" val="4220812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2565142"/>
            <a:ext cx="6768751" cy="2123658"/>
          </a:xfrm>
          <a:prstGeom prst="rect">
            <a:avLst/>
          </a:prstGeom>
        </p:spPr>
        <p:txBody>
          <a:bodyPr wrap="square">
            <a:spAutoFit/>
          </a:bodyPr>
          <a:lstStyle/>
          <a:p>
            <a:pPr algn="ctr"/>
            <a:r>
              <a:rPr lang="ar-EG" sz="6600" b="1" dirty="0"/>
              <a:t>الأهمية التعليمية للوسائط المتعددة </a:t>
            </a:r>
          </a:p>
        </p:txBody>
      </p:sp>
    </p:spTree>
    <p:extLst>
      <p:ext uri="{BB962C8B-B14F-4D97-AF65-F5344CB8AC3E}">
        <p14:creationId xmlns:p14="http://schemas.microsoft.com/office/powerpoint/2010/main" xmlns="" val="1265358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23520" y="1116539"/>
            <a:ext cx="4320480" cy="4524315"/>
          </a:xfrm>
          <a:prstGeom prst="rect">
            <a:avLst/>
          </a:prstGeom>
        </p:spPr>
        <p:txBody>
          <a:bodyPr wrap="square">
            <a:spAutoFit/>
          </a:bodyPr>
          <a:lstStyle/>
          <a:p>
            <a:pPr marL="457200" lvl="0" indent="-365125" algn="justLow">
              <a:buFont typeface="Arial" pitchFamily="34" charset="0"/>
              <a:buChar char="•"/>
            </a:pPr>
            <a:r>
              <a:rPr lang="ar-SA" sz="2400" b="1" dirty="0" smtClean="0"/>
              <a:t>تي</a:t>
            </a:r>
            <a:r>
              <a:rPr lang="ar-EG" sz="2400" b="1" dirty="0"/>
              <a:t>سر للطلاب عملية التعلم .</a:t>
            </a:r>
            <a:endParaRPr lang="en-US" sz="2400" b="1" dirty="0"/>
          </a:p>
          <a:p>
            <a:pPr marL="457200" lvl="0" indent="-365125" algn="justLow">
              <a:buFont typeface="Arial" pitchFamily="34" charset="0"/>
              <a:buChar char="•"/>
            </a:pPr>
            <a:r>
              <a:rPr lang="ar-EG" sz="2400" b="1" dirty="0" smtClean="0"/>
              <a:t>إعطاء </a:t>
            </a:r>
            <a:r>
              <a:rPr lang="ar-EG" sz="2400" b="1" dirty="0"/>
              <a:t>الفرصة للمعلومات بأن تقدم نفسها للطلاب </a:t>
            </a:r>
            <a:r>
              <a:rPr lang="ar-EG" sz="2400" b="1" dirty="0" smtClean="0"/>
              <a:t>في </a:t>
            </a:r>
            <a:r>
              <a:rPr lang="ar-EG" sz="2400" b="1" dirty="0"/>
              <a:t>أشكال مدمجة ومنظمة وبناء تفاعلي متلازم .</a:t>
            </a:r>
            <a:endParaRPr lang="en-US" sz="2400" b="1" dirty="0"/>
          </a:p>
          <a:p>
            <a:pPr marL="457200" lvl="0" indent="-365125" algn="justLow">
              <a:buFont typeface="Arial" pitchFamily="34" charset="0"/>
              <a:buChar char="•"/>
            </a:pPr>
            <a:r>
              <a:rPr lang="ar-EG" sz="2400" b="1" dirty="0"/>
              <a:t>تقدم أساليب تعلم ذاتي متنوعة الأشكال للطلاب بما يلائم قدراتهم، واحتياجاتهم، ورغباتهم، أي مراعاة الفروق الفردية بين المتعلمين.</a:t>
            </a:r>
            <a:endParaRPr lang="en-US" sz="2400" b="1" dirty="0"/>
          </a:p>
          <a:p>
            <a:pPr marL="457200" lvl="0" indent="-365125" algn="justLow">
              <a:buFont typeface="Arial" pitchFamily="34" charset="0"/>
              <a:buChar char="•"/>
            </a:pPr>
            <a:r>
              <a:rPr lang="ar-EG" sz="2400" b="1" dirty="0"/>
              <a:t>تحل مشكلة المفاهيم المجردة وطرق تعلمها فتقدمها كمعلومات واقعية</a:t>
            </a:r>
            <a:r>
              <a:rPr lang="ar-SA" sz="2400" b="1" dirty="0"/>
              <a:t>. </a:t>
            </a:r>
            <a:endParaRPr lang="en-US" sz="2400" b="1" dirty="0"/>
          </a:p>
          <a:p>
            <a:pPr marL="457200" lvl="0" indent="-365125" algn="justLow">
              <a:buFont typeface="Arial" pitchFamily="34" charset="0"/>
              <a:buChar char="•"/>
            </a:pPr>
            <a:r>
              <a:rPr lang="ar-EG" sz="2400" b="1" dirty="0"/>
              <a:t>تسمح للطلاب باستخدام المعلومات </a:t>
            </a:r>
            <a:r>
              <a:rPr lang="ar-EG" sz="2400" b="1" dirty="0" smtClean="0"/>
              <a:t>في </a:t>
            </a:r>
            <a:r>
              <a:rPr lang="ar-EG" sz="2400" b="1" dirty="0"/>
              <a:t>ضوء أهداف تعليمية محددة </a:t>
            </a:r>
            <a:r>
              <a:rPr lang="ar-EG" sz="2400" b="1" dirty="0" smtClean="0"/>
              <a:t>.</a:t>
            </a:r>
            <a:endParaRPr lang="en-US" sz="2400" b="1" dirty="0"/>
          </a:p>
        </p:txBody>
      </p:sp>
      <p:sp>
        <p:nvSpPr>
          <p:cNvPr id="3" name="مستطيل 2"/>
          <p:cNvSpPr/>
          <p:nvPr/>
        </p:nvSpPr>
        <p:spPr>
          <a:xfrm>
            <a:off x="1218158" y="476672"/>
            <a:ext cx="7734810" cy="646331"/>
          </a:xfrm>
          <a:prstGeom prst="rect">
            <a:avLst/>
          </a:prstGeom>
        </p:spPr>
        <p:txBody>
          <a:bodyPr wrap="none">
            <a:spAutoFit/>
          </a:bodyPr>
          <a:lstStyle/>
          <a:p>
            <a:r>
              <a:rPr lang="ar-SA" sz="3600" b="1" dirty="0" smtClean="0">
                <a:solidFill>
                  <a:srgbClr val="0000CC"/>
                </a:solidFill>
              </a:rPr>
              <a:t>تتمثل الأهمية التعليمية للوسائط المتعددة في أنها : </a:t>
            </a:r>
            <a:endParaRPr lang="en-US" sz="3600" b="1" dirty="0">
              <a:solidFill>
                <a:srgbClr val="0000CC"/>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842" y="1185139"/>
            <a:ext cx="4248150" cy="291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1386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63888" y="1412776"/>
            <a:ext cx="5472608" cy="4832092"/>
          </a:xfrm>
          <a:prstGeom prst="rect">
            <a:avLst/>
          </a:prstGeom>
        </p:spPr>
        <p:txBody>
          <a:bodyPr wrap="square">
            <a:spAutoFit/>
          </a:bodyPr>
          <a:lstStyle/>
          <a:p>
            <a:pPr marL="457200" lvl="0" indent="-457200" algn="justLow">
              <a:buFont typeface="Arial" pitchFamily="34" charset="0"/>
              <a:buChar char="•"/>
            </a:pPr>
            <a:r>
              <a:rPr lang="ar-SA" sz="2800" b="1" dirty="0"/>
              <a:t>زيادة </a:t>
            </a:r>
            <a:r>
              <a:rPr lang="ar-SA" sz="2800" b="1" dirty="0" smtClean="0"/>
              <a:t>دافعي</a:t>
            </a:r>
            <a:r>
              <a:rPr lang="ar-EG" sz="2800" b="1" dirty="0" smtClean="0"/>
              <a:t>ة</a:t>
            </a:r>
            <a:r>
              <a:rPr lang="ar-SA" sz="2800" b="1" dirty="0" smtClean="0"/>
              <a:t> </a:t>
            </a:r>
            <a:r>
              <a:rPr lang="ar-SA" sz="2800" b="1" dirty="0"/>
              <a:t>المتعلم، وذلك لما تتضمنه الوسائط المتعددة من وسائل متعددة تحتاج من المستخدم القيام بعدد من الاستجابات.</a:t>
            </a:r>
            <a:endParaRPr lang="en-US" sz="2800" b="1" dirty="0"/>
          </a:p>
          <a:p>
            <a:pPr marL="457200" lvl="0" indent="-457200" algn="justLow">
              <a:buFont typeface="Arial" pitchFamily="34" charset="0"/>
              <a:buChar char="•"/>
            </a:pPr>
            <a:r>
              <a:rPr lang="ar-EG" sz="2800" b="1" dirty="0"/>
              <a:t>تعمل على إثارة انتباه التلاميذ مما تؤدي </a:t>
            </a:r>
            <a:r>
              <a:rPr lang="ar-SA" sz="2800" b="1" dirty="0" smtClean="0"/>
              <a:t>إلى </a:t>
            </a:r>
            <a:r>
              <a:rPr lang="ar-EG" sz="2800" b="1" dirty="0" smtClean="0"/>
              <a:t>جذب </a:t>
            </a:r>
            <a:r>
              <a:rPr lang="ar-EG" sz="2800" b="1" dirty="0"/>
              <a:t>انتباههم طوال البرنامج.</a:t>
            </a:r>
            <a:endParaRPr lang="en-US" sz="2800" b="1" dirty="0"/>
          </a:p>
          <a:p>
            <a:pPr marL="457200" lvl="0" indent="-457200" algn="justLow">
              <a:buFont typeface="Arial" pitchFamily="34" charset="0"/>
              <a:buChar char="•"/>
            </a:pPr>
            <a:r>
              <a:rPr lang="ar-SA" sz="2800" b="1" dirty="0" smtClean="0"/>
              <a:t>تساعد </a:t>
            </a:r>
            <a:r>
              <a:rPr lang="ar-SA" sz="2800" b="1" dirty="0"/>
              <a:t>على بقاء أثر التعلم لفترة طويلة من الزمن.</a:t>
            </a:r>
            <a:endParaRPr lang="en-US" sz="2800" b="1" dirty="0"/>
          </a:p>
          <a:p>
            <a:pPr marL="457200" lvl="0" indent="-457200" algn="justLow">
              <a:buFont typeface="Arial" pitchFamily="34" charset="0"/>
              <a:buChar char="•"/>
            </a:pPr>
            <a:r>
              <a:rPr lang="ar-SA" sz="2800" b="1" dirty="0"/>
              <a:t>أمكانية استخدامها بشكل فردي أو جماعي لعروض جماعية .</a:t>
            </a:r>
            <a:endParaRPr lang="en-US" sz="2800" b="1" dirty="0"/>
          </a:p>
          <a:p>
            <a:pPr marL="457200" lvl="0" indent="-457200" algn="justLow">
              <a:buFont typeface="Arial" pitchFamily="34" charset="0"/>
              <a:buChar char="•"/>
            </a:pPr>
            <a:r>
              <a:rPr lang="ar-SA" sz="2800" b="1" dirty="0"/>
              <a:t>أكثر واقعية، وذلك لما تتضمنه العديد من الصور الفوتوغرافية ولقطات الفيديو.</a:t>
            </a:r>
            <a:endParaRPr lang="en-US" sz="2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552883"/>
            <a:ext cx="3096344" cy="3870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مستطيل 3"/>
          <p:cNvSpPr/>
          <p:nvPr/>
        </p:nvSpPr>
        <p:spPr>
          <a:xfrm>
            <a:off x="1218158" y="476672"/>
            <a:ext cx="7734810" cy="646331"/>
          </a:xfrm>
          <a:prstGeom prst="rect">
            <a:avLst/>
          </a:prstGeom>
        </p:spPr>
        <p:txBody>
          <a:bodyPr wrap="none">
            <a:spAutoFit/>
          </a:bodyPr>
          <a:lstStyle/>
          <a:p>
            <a:r>
              <a:rPr lang="ar-SA" sz="3600" b="1" dirty="0" smtClean="0">
                <a:solidFill>
                  <a:srgbClr val="0000CC"/>
                </a:solidFill>
              </a:rPr>
              <a:t>تتمثل الأهمية التعليمية للوسائط المتعددة في أنها : </a:t>
            </a:r>
            <a:endParaRPr lang="en-US" sz="3600" b="1" dirty="0">
              <a:solidFill>
                <a:srgbClr val="0000CC"/>
              </a:solidFill>
            </a:endParaRPr>
          </a:p>
        </p:txBody>
      </p:sp>
    </p:spTree>
    <p:extLst>
      <p:ext uri="{BB962C8B-B14F-4D97-AF65-F5344CB8AC3E}">
        <p14:creationId xmlns:p14="http://schemas.microsoft.com/office/powerpoint/2010/main" xmlns="" val="1036919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1197327"/>
            <a:ext cx="8208912" cy="4031873"/>
          </a:xfrm>
          <a:prstGeom prst="rect">
            <a:avLst/>
          </a:prstGeom>
        </p:spPr>
        <p:txBody>
          <a:bodyPr wrap="square">
            <a:spAutoFit/>
          </a:bodyPr>
          <a:lstStyle/>
          <a:p>
            <a:pPr marL="571500" lvl="0" indent="-571500" algn="justLow">
              <a:buFont typeface="Arial" pitchFamily="34" charset="0"/>
              <a:buChar char="•"/>
            </a:pPr>
            <a:r>
              <a:rPr lang="ar-EG" sz="3200" b="1" dirty="0"/>
              <a:t>تحقق عنصر التفاعل، </a:t>
            </a:r>
            <a:r>
              <a:rPr lang="ar-EG" sz="3200" b="1" dirty="0" smtClean="0"/>
              <a:t>أي </a:t>
            </a:r>
            <a:r>
              <a:rPr lang="ar-EG" sz="3200" b="1" dirty="0"/>
              <a:t>تسمح للطالب أن يتحكم </a:t>
            </a:r>
            <a:r>
              <a:rPr lang="ar-EG" sz="3200" b="1" dirty="0" smtClean="0"/>
              <a:t>في </a:t>
            </a:r>
            <a:r>
              <a:rPr lang="ar-EG" sz="3200" b="1" dirty="0"/>
              <a:t>عناصرها وخاصة أن استخدام الوسائط المتعددة يعتمد على دمج أكثر من وسيلة.</a:t>
            </a:r>
            <a:endParaRPr lang="en-US" sz="3200" b="1" dirty="0"/>
          </a:p>
          <a:p>
            <a:pPr marL="571500" lvl="0" indent="-571500" algn="justLow">
              <a:buFont typeface="Arial" pitchFamily="34" charset="0"/>
              <a:buChar char="•"/>
            </a:pPr>
            <a:r>
              <a:rPr lang="ar-EG" sz="3200" b="1" dirty="0" smtClean="0"/>
              <a:t>تحقق </a:t>
            </a:r>
            <a:r>
              <a:rPr lang="ar-EG" sz="3200" b="1" dirty="0"/>
              <a:t>عنصر التغذية الراجعة، بما يؤدي إلى ارتباط الطالب بالبيئة التعليمية وشعوره بالإنجاز والفاعلية .</a:t>
            </a:r>
            <a:endParaRPr lang="en-US" sz="3200" b="1" dirty="0"/>
          </a:p>
          <a:p>
            <a:pPr marL="571500" lvl="0" indent="-571500" algn="justLow">
              <a:buFont typeface="Arial" pitchFamily="34" charset="0"/>
              <a:buChar char="•"/>
            </a:pPr>
            <a:r>
              <a:rPr lang="ar-EG" sz="3200" b="1" dirty="0"/>
              <a:t>تراعي تعلم الطالب تبعاً لسرعته وقدراته الذاتية، وتترك للطالب حرية التنقل من موضوع لأخر بما ينمي فرص التعلم الذاتي . </a:t>
            </a:r>
            <a:endParaRPr lang="ar-EG" sz="3200" b="1" dirty="0" smtClean="0"/>
          </a:p>
        </p:txBody>
      </p:sp>
      <p:sp>
        <p:nvSpPr>
          <p:cNvPr id="3" name="مستطيل 2"/>
          <p:cNvSpPr/>
          <p:nvPr/>
        </p:nvSpPr>
        <p:spPr>
          <a:xfrm>
            <a:off x="1218158" y="476672"/>
            <a:ext cx="7734810" cy="646331"/>
          </a:xfrm>
          <a:prstGeom prst="rect">
            <a:avLst/>
          </a:prstGeom>
        </p:spPr>
        <p:txBody>
          <a:bodyPr wrap="none">
            <a:spAutoFit/>
          </a:bodyPr>
          <a:lstStyle/>
          <a:p>
            <a:r>
              <a:rPr lang="ar-SA" sz="3600" b="1" dirty="0" smtClean="0">
                <a:solidFill>
                  <a:srgbClr val="0000CC"/>
                </a:solidFill>
              </a:rPr>
              <a:t>تتمثل الأهمية التعليمية للوسائط المتعددة في أنها : </a:t>
            </a:r>
            <a:endParaRPr lang="en-US" sz="3600" b="1" dirty="0">
              <a:solidFill>
                <a:srgbClr val="0000CC"/>
              </a:solidFill>
            </a:endParaRPr>
          </a:p>
        </p:txBody>
      </p:sp>
    </p:spTree>
    <p:extLst>
      <p:ext uri="{BB962C8B-B14F-4D97-AF65-F5344CB8AC3E}">
        <p14:creationId xmlns:p14="http://schemas.microsoft.com/office/powerpoint/2010/main" xmlns="" val="3341208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1485359"/>
            <a:ext cx="8136904" cy="4031873"/>
          </a:xfrm>
          <a:prstGeom prst="rect">
            <a:avLst/>
          </a:prstGeom>
        </p:spPr>
        <p:txBody>
          <a:bodyPr wrap="square">
            <a:spAutoFit/>
          </a:bodyPr>
          <a:lstStyle/>
          <a:p>
            <a:pPr marL="457200" lvl="0" indent="-457200" algn="justLow">
              <a:buFont typeface="Arial" pitchFamily="34" charset="0"/>
              <a:buChar char="•"/>
            </a:pPr>
            <a:r>
              <a:rPr lang="ar-EG" sz="3200" b="1" dirty="0"/>
              <a:t>تتصف بصفات المعلم الجيد، خاصة فيما يتعلق بالصبر والدقة والكفاءة </a:t>
            </a:r>
            <a:r>
              <a:rPr lang="ar-EG" sz="3200" b="1" dirty="0" smtClean="0"/>
              <a:t>في </a:t>
            </a:r>
            <a:r>
              <a:rPr lang="ar-EG" sz="3200" b="1" dirty="0"/>
              <a:t>استخدام استراتيجيات فعالة ومتنوعة </a:t>
            </a:r>
            <a:r>
              <a:rPr lang="ar-EG" sz="3200" b="1" dirty="0" smtClean="0"/>
              <a:t>في </a:t>
            </a:r>
            <a:r>
              <a:rPr lang="ar-EG" sz="3200" b="1" dirty="0"/>
              <a:t>التدريس .</a:t>
            </a:r>
            <a:endParaRPr lang="en-US" sz="3200" b="1" dirty="0"/>
          </a:p>
          <a:p>
            <a:pPr marL="457200" lvl="0" indent="-457200" algn="justLow">
              <a:buFont typeface="Arial" pitchFamily="34" charset="0"/>
              <a:buChar char="•"/>
            </a:pPr>
            <a:r>
              <a:rPr lang="ar-EG" sz="3200" b="1" dirty="0"/>
              <a:t>تساعد المتعلم على تعرف مستواه الحقيقي من خلال التقويم الذاتي .</a:t>
            </a:r>
            <a:endParaRPr lang="en-US" sz="3200" b="1" dirty="0"/>
          </a:p>
          <a:p>
            <a:pPr marL="457200" lvl="0" indent="-457200" algn="justLow">
              <a:buFont typeface="Arial" pitchFamily="34" charset="0"/>
              <a:buChar char="•"/>
            </a:pPr>
            <a:r>
              <a:rPr lang="ar-EG" sz="3200" b="1" dirty="0"/>
              <a:t>تعمل على زيادة ثقة المتعلمين بأنفسهم .</a:t>
            </a:r>
            <a:endParaRPr lang="en-US" sz="3200" b="1" dirty="0"/>
          </a:p>
          <a:p>
            <a:pPr marL="457200" lvl="0" indent="-457200" algn="justLow">
              <a:buFont typeface="Arial" pitchFamily="34" charset="0"/>
              <a:buChar char="•"/>
            </a:pPr>
            <a:r>
              <a:rPr lang="ar-EG" sz="3200" b="1" dirty="0"/>
              <a:t>تساعد </a:t>
            </a:r>
            <a:r>
              <a:rPr lang="ar-SA" sz="3200" b="1" dirty="0" smtClean="0"/>
              <a:t>في</a:t>
            </a:r>
            <a:r>
              <a:rPr lang="ar-EG" sz="3200" b="1" dirty="0" smtClean="0"/>
              <a:t> </a:t>
            </a:r>
            <a:r>
              <a:rPr lang="ar-EG" sz="3200" b="1" dirty="0"/>
              <a:t>تنمية القدرة على حل المشكلات، وكذا الاتجاه نحو استخدام الكمبيوتر </a:t>
            </a:r>
            <a:r>
              <a:rPr lang="ar-EG" sz="3200" b="1" dirty="0" smtClean="0"/>
              <a:t>في عملية التعليم.</a:t>
            </a:r>
            <a:endParaRPr lang="en-US" sz="3200" b="1" dirty="0"/>
          </a:p>
        </p:txBody>
      </p:sp>
      <p:sp>
        <p:nvSpPr>
          <p:cNvPr id="3" name="مستطيل 2"/>
          <p:cNvSpPr/>
          <p:nvPr/>
        </p:nvSpPr>
        <p:spPr>
          <a:xfrm>
            <a:off x="1218158" y="622429"/>
            <a:ext cx="7734810" cy="646331"/>
          </a:xfrm>
          <a:prstGeom prst="rect">
            <a:avLst/>
          </a:prstGeom>
        </p:spPr>
        <p:txBody>
          <a:bodyPr wrap="none">
            <a:spAutoFit/>
          </a:bodyPr>
          <a:lstStyle/>
          <a:p>
            <a:r>
              <a:rPr lang="ar-SA" sz="3600" b="1" dirty="0" smtClean="0">
                <a:solidFill>
                  <a:srgbClr val="0000CC"/>
                </a:solidFill>
              </a:rPr>
              <a:t>تتمثل الأهمية التعليمية للوسائط المتعددة في أنها : </a:t>
            </a:r>
            <a:endParaRPr lang="en-US" sz="3600" b="1" dirty="0">
              <a:solidFill>
                <a:srgbClr val="0000CC"/>
              </a:solidFill>
            </a:endParaRPr>
          </a:p>
        </p:txBody>
      </p:sp>
    </p:spTree>
    <p:extLst>
      <p:ext uri="{BB962C8B-B14F-4D97-AF65-F5344CB8AC3E}">
        <p14:creationId xmlns:p14="http://schemas.microsoft.com/office/powerpoint/2010/main" xmlns="" val="3854184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52665" y="2890391"/>
            <a:ext cx="5120312" cy="830997"/>
          </a:xfrm>
          <a:prstGeom prst="rect">
            <a:avLst/>
          </a:prstGeom>
        </p:spPr>
        <p:txBody>
          <a:bodyPr wrap="none">
            <a:spAutoFit/>
          </a:bodyPr>
          <a:lstStyle/>
          <a:p>
            <a:pPr lvl="0"/>
            <a:r>
              <a:rPr lang="ar-SA" sz="4800" b="1" dirty="0"/>
              <a:t>مميزات الوسائط المتعددة</a:t>
            </a:r>
            <a:endParaRPr lang="en-US" sz="4800" dirty="0"/>
          </a:p>
        </p:txBody>
      </p:sp>
    </p:spTree>
    <p:extLst>
      <p:ext uri="{BB962C8B-B14F-4D97-AF65-F5344CB8AC3E}">
        <p14:creationId xmlns:p14="http://schemas.microsoft.com/office/powerpoint/2010/main" xmlns="" val="2592574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32048" y="1340768"/>
            <a:ext cx="8820472" cy="4524315"/>
          </a:xfrm>
          <a:prstGeom prst="rect">
            <a:avLst/>
          </a:prstGeom>
        </p:spPr>
        <p:txBody>
          <a:bodyPr wrap="square">
            <a:spAutoFit/>
          </a:bodyPr>
          <a:lstStyle/>
          <a:p>
            <a:pPr marL="800100" lvl="1" indent="-342900" algn="justLow">
              <a:buFont typeface="+mj-lt"/>
              <a:buAutoNum type="arabicPeriod"/>
            </a:pPr>
            <a:r>
              <a:rPr lang="ar-SA" sz="3200" b="1" dirty="0"/>
              <a:t>تنوع المثيرات </a:t>
            </a:r>
            <a:r>
              <a:rPr lang="ar-SA" sz="3200" b="1" dirty="0" err="1"/>
              <a:t>التى</a:t>
            </a:r>
            <a:r>
              <a:rPr lang="ar-SA" sz="3200" b="1" dirty="0"/>
              <a:t> تنشط الحواس المختلفة للمتعلم.</a:t>
            </a:r>
            <a:endParaRPr lang="en-US" sz="3200" b="1" dirty="0"/>
          </a:p>
          <a:p>
            <a:pPr marL="800100" lvl="1" indent="-342900" algn="justLow">
              <a:buFont typeface="+mj-lt"/>
              <a:buAutoNum type="arabicPeriod"/>
            </a:pPr>
            <a:r>
              <a:rPr lang="ar-SA" sz="3200" b="1" dirty="0"/>
              <a:t>الحيوية </a:t>
            </a:r>
            <a:r>
              <a:rPr lang="ar-SA" sz="3200" b="1" dirty="0" err="1"/>
              <a:t>فى</a:t>
            </a:r>
            <a:r>
              <a:rPr lang="ar-SA" sz="3200" b="1" dirty="0"/>
              <a:t> العرض باستخدام العناصر </a:t>
            </a:r>
            <a:r>
              <a:rPr lang="ar-SA" sz="3200" b="1" dirty="0" err="1"/>
              <a:t>التى</a:t>
            </a:r>
            <a:r>
              <a:rPr lang="ar-SA" sz="3200" b="1" dirty="0"/>
              <a:t> تمثل الحركة مما يجذب انتباه المتعلم.</a:t>
            </a:r>
            <a:endParaRPr lang="en-US" sz="3200" b="1" dirty="0"/>
          </a:p>
          <a:p>
            <a:pPr marL="800100" lvl="1" indent="-342900" algn="justLow">
              <a:buFont typeface="+mj-lt"/>
              <a:buAutoNum type="arabicPeriod"/>
            </a:pPr>
            <a:r>
              <a:rPr lang="ar-SA" sz="3200" b="1" dirty="0"/>
              <a:t>التفريعات وتعد من متطلبات تنظيم وبناء محتوى المعلومات </a:t>
            </a:r>
            <a:r>
              <a:rPr lang="ar-SA" sz="3200" b="1" dirty="0" err="1"/>
              <a:t>فى</a:t>
            </a:r>
            <a:r>
              <a:rPr lang="ar-SA" sz="3200" b="1" dirty="0"/>
              <a:t> برامج تكنولوجيا الوسائط المتعددة، حيث تربط بين المعلومات الرئيسية والفرعية.</a:t>
            </a:r>
            <a:endParaRPr lang="en-US" sz="3200" b="1" dirty="0"/>
          </a:p>
          <a:p>
            <a:pPr marL="800100" lvl="1" indent="-342900" algn="justLow">
              <a:buFont typeface="+mj-lt"/>
              <a:buAutoNum type="arabicPeriod"/>
            </a:pPr>
            <a:r>
              <a:rPr lang="ar-SA" sz="3200" b="1" dirty="0"/>
              <a:t>المرونة وتتضح فى إمكانية التحديث والتعديل فى هذه البرامج بعد إنتاجها، مما يتولد عنه إصدار جديد من لبرنامج</a:t>
            </a:r>
            <a:r>
              <a:rPr lang="ar-SA" sz="3200" b="1" dirty="0" smtClean="0"/>
              <a:t>.</a:t>
            </a:r>
            <a:endParaRPr lang="en-US" sz="3200" b="1" dirty="0"/>
          </a:p>
        </p:txBody>
      </p:sp>
      <p:sp>
        <p:nvSpPr>
          <p:cNvPr id="3" name="مستطيل 2"/>
          <p:cNvSpPr/>
          <p:nvPr/>
        </p:nvSpPr>
        <p:spPr>
          <a:xfrm>
            <a:off x="2071670" y="404664"/>
            <a:ext cx="5120312" cy="830997"/>
          </a:xfrm>
          <a:prstGeom prst="rect">
            <a:avLst/>
          </a:prstGeom>
        </p:spPr>
        <p:txBody>
          <a:bodyPr wrap="none">
            <a:spAutoFit/>
          </a:bodyPr>
          <a:lstStyle/>
          <a:p>
            <a:pPr lvl="0"/>
            <a:r>
              <a:rPr lang="ar-SA" sz="4800" b="1" dirty="0"/>
              <a:t>مميزات الوسائط المتعددة</a:t>
            </a:r>
            <a:endParaRPr lang="en-US" sz="4800" dirty="0"/>
          </a:p>
        </p:txBody>
      </p:sp>
    </p:spTree>
    <p:extLst>
      <p:ext uri="{BB962C8B-B14F-4D97-AF65-F5344CB8AC3E}">
        <p14:creationId xmlns:p14="http://schemas.microsoft.com/office/powerpoint/2010/main" xmlns="" val="3095988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1544012"/>
            <a:ext cx="8606190" cy="4031873"/>
          </a:xfrm>
          <a:prstGeom prst="rect">
            <a:avLst/>
          </a:prstGeom>
        </p:spPr>
        <p:txBody>
          <a:bodyPr wrap="square">
            <a:spAutoFit/>
          </a:bodyPr>
          <a:lstStyle/>
          <a:p>
            <a:pPr marL="971550" lvl="1" indent="-514350" algn="justLow"/>
            <a:r>
              <a:rPr lang="ar-SA" sz="3200" b="1" dirty="0" smtClean="0"/>
              <a:t>5- الاحتفاظ </a:t>
            </a:r>
            <a:r>
              <a:rPr lang="ar-SA" sz="3200" b="1" dirty="0"/>
              <a:t>بالمعلومات لفترة طويلة فى ذاكرة المتعلم.</a:t>
            </a:r>
            <a:endParaRPr lang="en-US" sz="3200" b="1" dirty="0"/>
          </a:p>
          <a:p>
            <a:pPr marL="971550" lvl="1" indent="-514350" algn="justLow"/>
            <a:r>
              <a:rPr lang="ar-SA" sz="3200" b="1" dirty="0" smtClean="0"/>
              <a:t>6- إتاحة </a:t>
            </a:r>
            <a:r>
              <a:rPr lang="ar-SA" sz="3200" b="1" dirty="0"/>
              <a:t>الفرصة للمتعلم ليستخدم موارد تعليمية متنوعة وغنية.</a:t>
            </a:r>
            <a:endParaRPr lang="en-US" sz="3200" b="1" dirty="0"/>
          </a:p>
          <a:p>
            <a:pPr marL="800100" lvl="1" indent="-342900" algn="justLow"/>
            <a:r>
              <a:rPr lang="ar-SA" sz="3200" b="1" dirty="0" smtClean="0"/>
              <a:t>7- السرعة </a:t>
            </a:r>
            <a:r>
              <a:rPr lang="ar-SA" sz="3200" b="1" dirty="0"/>
              <a:t>والمرونة </a:t>
            </a:r>
            <a:r>
              <a:rPr lang="ar-SA" sz="3200" b="1" dirty="0" smtClean="0"/>
              <a:t>التي </a:t>
            </a:r>
            <a:r>
              <a:rPr lang="ar-SA" sz="3200" b="1" dirty="0"/>
              <a:t>يتعلم بها المتعلم.</a:t>
            </a:r>
            <a:endParaRPr lang="en-US" sz="3200" b="1" dirty="0"/>
          </a:p>
          <a:p>
            <a:pPr marL="800100" lvl="1" indent="-342900" algn="justLow"/>
            <a:r>
              <a:rPr lang="ar-SA" sz="3200" b="1" dirty="0" smtClean="0"/>
              <a:t>8- إتاحة </a:t>
            </a:r>
            <a:r>
              <a:rPr lang="ar-SA" sz="3200" b="1" dirty="0"/>
              <a:t>الفرصة للتعلم الذاتي والتغذية </a:t>
            </a:r>
            <a:r>
              <a:rPr lang="ar-SA" sz="3200" b="1" dirty="0" smtClean="0"/>
              <a:t>الراجعة.</a:t>
            </a:r>
            <a:endParaRPr lang="en-US" sz="3200" b="1" dirty="0" smtClean="0"/>
          </a:p>
          <a:p>
            <a:pPr marL="800100" lvl="1" indent="-342900" algn="justLow"/>
            <a:r>
              <a:rPr lang="ar-SA" sz="3200" b="1" dirty="0" smtClean="0"/>
              <a:t>9- تترك للطالب حرية التنقل من موضوع لأخر بما ينمى فرص التعلم الذاتي.</a:t>
            </a:r>
            <a:endParaRPr lang="en-US" sz="3200" b="1" dirty="0" smtClean="0"/>
          </a:p>
          <a:p>
            <a:pPr marL="800100" lvl="1" indent="-342900" algn="justLow"/>
            <a:r>
              <a:rPr lang="ar-SA" sz="3200" b="1" dirty="0" smtClean="0"/>
              <a:t>10. تراعى </a:t>
            </a:r>
            <a:r>
              <a:rPr lang="ar-SA" sz="3200" b="1" dirty="0"/>
              <a:t>تعلم الطالب تبعاً لسرعته وقدرته الذاتية.</a:t>
            </a:r>
            <a:endParaRPr lang="en-US" sz="3200" b="1" dirty="0"/>
          </a:p>
        </p:txBody>
      </p:sp>
      <p:sp>
        <p:nvSpPr>
          <p:cNvPr id="3" name="مستطيل 2"/>
          <p:cNvSpPr/>
          <p:nvPr/>
        </p:nvSpPr>
        <p:spPr>
          <a:xfrm>
            <a:off x="2357422" y="571480"/>
            <a:ext cx="5120312" cy="830997"/>
          </a:xfrm>
          <a:prstGeom prst="rect">
            <a:avLst/>
          </a:prstGeom>
        </p:spPr>
        <p:txBody>
          <a:bodyPr wrap="none">
            <a:spAutoFit/>
          </a:bodyPr>
          <a:lstStyle/>
          <a:p>
            <a:pPr lvl="0"/>
            <a:r>
              <a:rPr lang="ar-SA" sz="4800" b="1" dirty="0"/>
              <a:t>مميزات الوسائط المتعددة</a:t>
            </a:r>
            <a:endParaRPr lang="en-US" sz="4800" dirty="0"/>
          </a:p>
        </p:txBody>
      </p:sp>
    </p:spTree>
    <p:extLst>
      <p:ext uri="{BB962C8B-B14F-4D97-AF65-F5344CB8AC3E}">
        <p14:creationId xmlns:p14="http://schemas.microsoft.com/office/powerpoint/2010/main" xmlns="" val="3095988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2276872"/>
            <a:ext cx="6768752" cy="1938992"/>
          </a:xfrm>
          <a:prstGeom prst="rect">
            <a:avLst/>
          </a:prstGeom>
        </p:spPr>
        <p:txBody>
          <a:bodyPr wrap="square">
            <a:spAutoFit/>
          </a:bodyPr>
          <a:lstStyle/>
          <a:p>
            <a:pPr lvl="0" algn="ctr"/>
            <a:r>
              <a:rPr lang="ar-SA" sz="6000" b="1" dirty="0"/>
              <a:t>معوقات </a:t>
            </a:r>
            <a:endParaRPr lang="ar-EG" sz="6000" b="1" dirty="0" smtClean="0"/>
          </a:p>
          <a:p>
            <a:pPr lvl="0" algn="ctr"/>
            <a:r>
              <a:rPr lang="ar-SA" sz="6000" b="1" dirty="0" smtClean="0"/>
              <a:t>استخدام </a:t>
            </a:r>
            <a:r>
              <a:rPr lang="ar-SA" sz="6000" b="1" dirty="0"/>
              <a:t>الوسائط </a:t>
            </a:r>
            <a:r>
              <a:rPr lang="ar-SA" sz="6000" b="1" dirty="0" smtClean="0"/>
              <a:t>المتعددة</a:t>
            </a:r>
            <a:endParaRPr lang="en-US" sz="6000" dirty="0"/>
          </a:p>
        </p:txBody>
      </p:sp>
    </p:spTree>
    <p:extLst>
      <p:ext uri="{BB962C8B-B14F-4D97-AF65-F5344CB8AC3E}">
        <p14:creationId xmlns:p14="http://schemas.microsoft.com/office/powerpoint/2010/main" xmlns="" val="2941967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908720"/>
            <a:ext cx="8352928" cy="5262979"/>
          </a:xfrm>
          <a:prstGeom prst="rect">
            <a:avLst/>
          </a:prstGeom>
        </p:spPr>
        <p:txBody>
          <a:bodyPr wrap="square">
            <a:spAutoFit/>
          </a:bodyPr>
          <a:lstStyle/>
          <a:p>
            <a:pPr marL="457200" lvl="0" indent="-457200" algn="justLow">
              <a:buFont typeface="Arial" pitchFamily="34" charset="0"/>
              <a:buChar char="•"/>
            </a:pPr>
            <a:r>
              <a:rPr lang="ar-SA" sz="2800" b="1" dirty="0"/>
              <a:t>تحتاج إلى تدريب المعلمين وتوعيتهم بأهمية تكنولوجيا الوسائط المتعددة وإمكانيتها فى تحسين وتطوير </a:t>
            </a:r>
            <a:r>
              <a:rPr lang="ar-SA" sz="2800" b="1" dirty="0" smtClean="0"/>
              <a:t>التعليم، وتدريبهم على </a:t>
            </a:r>
            <a:r>
              <a:rPr lang="ar-SA" sz="2800" b="1" dirty="0"/>
              <a:t>تصميم وإنتاج هذه البرامج فى المقررات المختلفة.</a:t>
            </a:r>
            <a:endParaRPr lang="en-US" sz="2800" b="1" dirty="0"/>
          </a:p>
          <a:p>
            <a:pPr marL="457200" lvl="0" indent="-457200" algn="justLow">
              <a:buFont typeface="Arial" pitchFamily="34" charset="0"/>
              <a:buChar char="•"/>
            </a:pPr>
            <a:r>
              <a:rPr lang="ar-SA" sz="2800" b="1" dirty="0"/>
              <a:t>الكلفة المباشرة للبرامج والأجهزة، وتعد هذه الكلفة كبيرة لحد ما، ويمكن أن تقل هذه الكلفة عند مقارنتها بالعائد من استخدام تكنولوجيا الوسائط المتعددة </a:t>
            </a:r>
            <a:r>
              <a:rPr lang="ar-SA" sz="2800" b="1" dirty="0" err="1"/>
              <a:t>فى</a:t>
            </a:r>
            <a:r>
              <a:rPr lang="ar-SA" sz="2800" b="1" dirty="0"/>
              <a:t> التعليم.</a:t>
            </a:r>
            <a:endParaRPr lang="en-US" sz="2800" b="1" dirty="0"/>
          </a:p>
          <a:p>
            <a:pPr marL="457200" lvl="0" indent="-457200" algn="justLow">
              <a:buFont typeface="Arial" pitchFamily="34" charset="0"/>
              <a:buChar char="•"/>
            </a:pPr>
            <a:r>
              <a:rPr lang="ar-SA" sz="2800" b="1" dirty="0"/>
              <a:t>الصعوبة </a:t>
            </a:r>
            <a:r>
              <a:rPr lang="ar-SA" sz="2800" b="1" dirty="0" err="1"/>
              <a:t>فى</a:t>
            </a:r>
            <a:r>
              <a:rPr lang="ar-SA" sz="2800" b="1" dirty="0"/>
              <a:t> اختيار البرمجيات المناسبة والحديثة، وأيضا صعوبة توافقها مع متطلبات تقديم كل المناهج والمقررات الدراسية.</a:t>
            </a:r>
            <a:endParaRPr lang="en-US" sz="2800" b="1" dirty="0"/>
          </a:p>
          <a:p>
            <a:pPr marL="457200" indent="-457200" algn="justLow">
              <a:buFont typeface="Arial" pitchFamily="34" charset="0"/>
              <a:buChar char="•"/>
            </a:pPr>
            <a:r>
              <a:rPr lang="ar-SA" sz="2800" b="1" dirty="0" smtClean="0"/>
              <a:t>وجود </a:t>
            </a:r>
            <a:r>
              <a:rPr lang="ar-SA" sz="2800" b="1" dirty="0"/>
              <a:t>الرهبة والتخوف من استخدام الكمبيوتر وبرامج الوسائط </a:t>
            </a:r>
            <a:r>
              <a:rPr lang="ar-SA" sz="2800" b="1" dirty="0" smtClean="0"/>
              <a:t>المتعددة.</a:t>
            </a:r>
            <a:endParaRPr lang="ar-EG" sz="2800" b="1" dirty="0"/>
          </a:p>
          <a:p>
            <a:pPr marL="457200" indent="-457200" algn="justLow">
              <a:buFont typeface="Arial" pitchFamily="34" charset="0"/>
              <a:buChar char="•"/>
            </a:pPr>
            <a:r>
              <a:rPr lang="ar-SA" sz="2800" b="1" dirty="0" smtClean="0"/>
              <a:t>الأمية </a:t>
            </a:r>
            <a:r>
              <a:rPr lang="ar-SA" sz="2800" b="1" dirty="0"/>
              <a:t>الكمبيوترية للمتعلمين وضرورة محوها، ويمكن محو هذه الأمية  من خلال إكساب وتدريب المتعلمين على هذه المهارات.</a:t>
            </a:r>
            <a:endParaRPr lang="en-US" sz="2800" b="1" dirty="0"/>
          </a:p>
        </p:txBody>
      </p:sp>
    </p:spTree>
    <p:extLst>
      <p:ext uri="{BB962C8B-B14F-4D97-AF65-F5344CB8AC3E}">
        <p14:creationId xmlns:p14="http://schemas.microsoft.com/office/powerpoint/2010/main" xmlns="" val="3710051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2708920"/>
            <a:ext cx="7037504" cy="1569660"/>
          </a:xfrm>
          <a:prstGeom prst="rect">
            <a:avLst/>
          </a:prstGeom>
        </p:spPr>
        <p:txBody>
          <a:bodyPr wrap="none">
            <a:spAutoFit/>
          </a:bodyPr>
          <a:lstStyle/>
          <a:p>
            <a:r>
              <a:rPr lang="ar-SA" sz="4800" b="1" dirty="0"/>
              <a:t>مواصفات برامج الوسائط المتعددة </a:t>
            </a:r>
            <a:endParaRPr lang="ar-EG" sz="4800" b="1" dirty="0" smtClean="0"/>
          </a:p>
          <a:p>
            <a:pPr algn="ctr"/>
            <a:r>
              <a:rPr lang="ar-SA" sz="4800" b="1" dirty="0" smtClean="0"/>
              <a:t>وإمكانياتها </a:t>
            </a:r>
            <a:endParaRPr lang="ar-EG" sz="4800" dirty="0"/>
          </a:p>
        </p:txBody>
      </p:sp>
    </p:spTree>
    <p:extLst>
      <p:ext uri="{BB962C8B-B14F-4D97-AF65-F5344CB8AC3E}">
        <p14:creationId xmlns:p14="http://schemas.microsoft.com/office/powerpoint/2010/main" xmlns="" val="2463994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3361153195"/>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algn="ctr" rtl="1">
                        <a:spcAft>
                          <a:spcPts val="0"/>
                        </a:spcAft>
                      </a:pPr>
                      <a:r>
                        <a:rPr lang="ar-EG" sz="3200" b="1" dirty="0">
                          <a:effectLst/>
                          <a:latin typeface="Times New Roman"/>
                          <a:ea typeface="Times New Roman"/>
                          <a:cs typeface="Simplified Arabic"/>
                        </a:rPr>
                        <a:t>1-</a:t>
                      </a:r>
                      <a:r>
                        <a:rPr lang="ar-EG" sz="3200" dirty="0">
                          <a:effectLst/>
                          <a:latin typeface="Times New Roman"/>
                          <a:ea typeface="Times New Roman"/>
                          <a:cs typeface="Simplified Arabic"/>
                        </a:rPr>
                        <a:t> ا</a:t>
                      </a:r>
                      <a:r>
                        <a:rPr lang="ar-EG" sz="3200" b="1" dirty="0">
                          <a:effectLst/>
                          <a:latin typeface="Times New Roman"/>
                          <a:ea typeface="Times New Roman"/>
                          <a:cs typeface="Simplified Arabic"/>
                        </a:rPr>
                        <a:t>لحركة</a:t>
                      </a:r>
                      <a:endParaRPr lang="en-US" sz="1800" dirty="0">
                        <a:effectLst/>
                        <a:latin typeface="Times New Roman"/>
                        <a:ea typeface="Times New Roman"/>
                        <a:cs typeface="Traditional Arabic"/>
                      </a:endParaRPr>
                    </a:p>
                    <a:p>
                      <a:pPr algn="ctr" rtl="1">
                        <a:spcAft>
                          <a:spcPts val="0"/>
                        </a:spcAft>
                      </a:pPr>
                      <a:r>
                        <a:rPr lang="en-US" sz="3200" b="1" dirty="0">
                          <a:effectLst/>
                          <a:latin typeface="Times New Roman"/>
                          <a:ea typeface="Times New Roman"/>
                          <a:cs typeface="Simplified Arabic"/>
                        </a:rPr>
                        <a:t>Animation</a:t>
                      </a:r>
                      <a:endParaRPr lang="en-US" sz="1800" dirty="0">
                        <a:effectLst/>
                        <a:latin typeface="Times New Roman"/>
                        <a:ea typeface="Times New Roman"/>
                        <a:cs typeface="Traditional Arabic"/>
                      </a:endParaRPr>
                    </a:p>
                  </a:txBody>
                  <a:tcPr marL="68580" marR="68580" marT="0" marB="0"/>
                </a:tc>
                <a:tc>
                  <a:txBody>
                    <a:bodyPr/>
                    <a:lstStyle/>
                    <a:p>
                      <a:pPr marL="342900" lvl="0" indent="-342900" algn="justLow" rtl="1">
                        <a:spcAft>
                          <a:spcPts val="0"/>
                        </a:spcAft>
                        <a:buFont typeface="Symbol"/>
                        <a:buChar char=""/>
                        <a:tabLst>
                          <a:tab pos="111760" algn="l"/>
                        </a:tabLst>
                      </a:pPr>
                      <a:r>
                        <a:rPr lang="ar-EG" sz="3200" dirty="0">
                          <a:effectLst/>
                          <a:latin typeface="Times New Roman"/>
                          <a:ea typeface="Times New Roman"/>
                          <a:cs typeface="Simplified Arabic"/>
                        </a:rPr>
                        <a:t>هناك طرق كثيرة فى برامج الوسائط المتعددة لخلق ترتيب حركي من بسيط إلى معقد .</a:t>
                      </a:r>
                      <a:endParaRPr lang="en-US" sz="1800" dirty="0">
                        <a:effectLst/>
                        <a:latin typeface="Times New Roman"/>
                        <a:ea typeface="Times New Roman"/>
                        <a:cs typeface="Simplified Arabic"/>
                      </a:endParaRPr>
                    </a:p>
                    <a:p>
                      <a:pPr marL="342900" lvl="0" indent="-342900" algn="justLow" rtl="1">
                        <a:spcAft>
                          <a:spcPts val="0"/>
                        </a:spcAft>
                        <a:buFont typeface="Symbol"/>
                        <a:buChar char=""/>
                        <a:tabLst>
                          <a:tab pos="111760" algn="l"/>
                        </a:tabLst>
                      </a:pPr>
                      <a:r>
                        <a:rPr lang="ar-EG" sz="3200" dirty="0">
                          <a:effectLst/>
                          <a:latin typeface="Times New Roman"/>
                          <a:ea typeface="Times New Roman"/>
                          <a:cs typeface="Simplified Arabic"/>
                        </a:rPr>
                        <a:t>يمكن تحريك معظم الصور والرسومات لتوضيح نقاط ولشرح حقائق ومفاهيم وشرح الخطوات المختلفة . </a:t>
                      </a:r>
                      <a:endParaRPr lang="en-US" sz="1800" dirty="0">
                        <a:effectLst/>
                        <a:latin typeface="Times New Roman"/>
                        <a:ea typeface="Times New Roman"/>
                        <a:cs typeface="Simplified Arabic"/>
                      </a:endParaRPr>
                    </a:p>
                    <a:p>
                      <a:pPr marL="342900" lvl="0" indent="-342900" algn="justLow" rtl="1">
                        <a:spcAft>
                          <a:spcPts val="0"/>
                        </a:spcAft>
                        <a:buFont typeface="Symbol"/>
                        <a:buChar char=""/>
                        <a:tabLst>
                          <a:tab pos="111760" algn="l"/>
                        </a:tabLst>
                      </a:pPr>
                      <a:r>
                        <a:rPr lang="ar-EG" sz="3200" dirty="0">
                          <a:effectLst/>
                          <a:latin typeface="Times New Roman"/>
                          <a:ea typeface="Times New Roman"/>
                          <a:cs typeface="Simplified Arabic"/>
                        </a:rPr>
                        <a:t>يمكن للحركة أن تزود بالصوت أو النص</a:t>
                      </a:r>
                      <a:r>
                        <a:rPr lang="ar-SA" sz="3200" dirty="0">
                          <a:effectLst/>
                          <a:latin typeface="Times New Roman"/>
                          <a:ea typeface="Times New Roman"/>
                          <a:cs typeface="Simplified Arabic"/>
                        </a:rPr>
                        <a:t>. </a:t>
                      </a:r>
                      <a:endParaRPr lang="en-US" sz="1800" dirty="0">
                        <a:effectLst/>
                        <a:latin typeface="Times New Roman"/>
                        <a:ea typeface="Times New Roman"/>
                        <a:cs typeface="Simplified Arabic"/>
                      </a:endParaRPr>
                    </a:p>
                    <a:p>
                      <a:pPr marL="342900" lvl="0" indent="-342900" algn="justLow" rtl="1">
                        <a:spcAft>
                          <a:spcPts val="0"/>
                        </a:spcAft>
                        <a:buFont typeface="Symbol"/>
                        <a:buChar char=""/>
                        <a:tabLst>
                          <a:tab pos="111760" algn="l"/>
                        </a:tabLst>
                      </a:pPr>
                      <a:r>
                        <a:rPr lang="ar-EG" sz="3200" dirty="0">
                          <a:effectLst/>
                          <a:latin typeface="Times New Roman"/>
                          <a:ea typeface="Times New Roman"/>
                          <a:cs typeface="Simplified Arabic"/>
                        </a:rPr>
                        <a:t>يمكن أن يتم جلب الحركة من برامج أخري .</a:t>
                      </a:r>
                      <a:endParaRPr lang="en-US" sz="1800" dirty="0">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69220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191779661"/>
              </p:ext>
            </p:extLst>
          </p:nvPr>
        </p:nvGraphicFramePr>
        <p:xfrm>
          <a:off x="395536" y="908720"/>
          <a:ext cx="8280920" cy="4872302"/>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2- التحكم</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Control</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 تحكم المتعلم " يمكن للمتعلمين أن يبحروا عبر البرامج فى ضوء مستوي قدراتهم.</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 تحكم الديناميكي من خلال البرنامج نفسه " نظام الوسائط المتعددة يمكن الكمبيوتر أن يتحكم أو يسيطر على الوسائط </a:t>
                      </a:r>
                      <a:r>
                        <a:rPr lang="ar-EG" sz="3200" kern="1200" dirty="0" err="1">
                          <a:solidFill>
                            <a:schemeClr val="dk1"/>
                          </a:solidFill>
                          <a:effectLst/>
                          <a:latin typeface="Times New Roman"/>
                          <a:ea typeface="Times New Roman"/>
                          <a:cs typeface="Simplified Arabic"/>
                        </a:rPr>
                        <a:t>الأخري</a:t>
                      </a:r>
                      <a:r>
                        <a:rPr lang="ar-EG" sz="3200" kern="1200" dirty="0">
                          <a:solidFill>
                            <a:schemeClr val="dk1"/>
                          </a:solidFill>
                          <a:effectLst/>
                          <a:latin typeface="Times New Roman"/>
                          <a:ea typeface="Times New Roman"/>
                          <a:cs typeface="Simplified Arabic"/>
                        </a:rPr>
                        <a:t>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 تحكم المتعلم المصاحب بإرشادات " عن طريق تقديم التوجيه والإرشاد من قبل البرنامج أثناء استخدام المتعلم له </a:t>
                      </a:r>
                      <a:r>
                        <a:rPr lang="ar-EG" sz="3200" kern="1200" dirty="0" err="1">
                          <a:solidFill>
                            <a:schemeClr val="dk1"/>
                          </a:solidFill>
                          <a:effectLst/>
                          <a:latin typeface="Times New Roman"/>
                          <a:ea typeface="Times New Roman"/>
                          <a:cs typeface="Simplified Arabic"/>
                        </a:rPr>
                        <a:t>فى</a:t>
                      </a:r>
                      <a:r>
                        <a:rPr lang="ar-EG" sz="3200" kern="1200" dirty="0">
                          <a:solidFill>
                            <a:schemeClr val="dk1"/>
                          </a:solidFill>
                          <a:effectLst/>
                          <a:latin typeface="Times New Roman"/>
                          <a:ea typeface="Times New Roman"/>
                          <a:cs typeface="Simplified Arabic"/>
                        </a:rPr>
                        <a:t> صورة مساعدة</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1911174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1043492620"/>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3- قاعدة البيانات</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Database</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يمكن تخزين المعلومات على الكمبيوتر </a:t>
                      </a:r>
                      <a:r>
                        <a:rPr lang="ar-EG" sz="3200" kern="1200" dirty="0" err="1">
                          <a:solidFill>
                            <a:schemeClr val="dk1"/>
                          </a:solidFill>
                          <a:effectLst/>
                          <a:latin typeface="Times New Roman"/>
                          <a:ea typeface="Times New Roman"/>
                          <a:cs typeface="Simplified Arabic"/>
                        </a:rPr>
                        <a:t>فى</a:t>
                      </a:r>
                      <a:r>
                        <a:rPr lang="ar-EG" sz="3200" kern="1200" dirty="0">
                          <a:solidFill>
                            <a:schemeClr val="dk1"/>
                          </a:solidFill>
                          <a:effectLst/>
                          <a:latin typeface="Times New Roman"/>
                          <a:ea typeface="Times New Roman"/>
                          <a:cs typeface="Simplified Arabic"/>
                        </a:rPr>
                        <a:t> ملفات مقسمة إلى مجموعة من السجلات ذات مجالات محدودة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قواعد البيانات تجعل من السهل البحث عن المعلومات واسترجاعها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تطبيقات الوسائط المتعددة يمكن استخدامها مع قواعد بيانات أخري على أسطوانات </a:t>
                      </a:r>
                      <a:r>
                        <a:rPr lang="en-US" sz="3200" kern="1200" dirty="0">
                          <a:solidFill>
                            <a:schemeClr val="dk1"/>
                          </a:solidFill>
                          <a:effectLst/>
                          <a:latin typeface="Times New Roman"/>
                          <a:ea typeface="Times New Roman"/>
                          <a:cs typeface="Simplified Arabic"/>
                        </a:rPr>
                        <a:t>CD</a:t>
                      </a:r>
                    </a:p>
                  </a:txBody>
                  <a:tcPr marL="68580" marR="68580" marT="0" marB="0"/>
                </a:tc>
              </a:tr>
            </a:tbl>
          </a:graphicData>
        </a:graphic>
      </p:graphicFrame>
    </p:spTree>
    <p:extLst>
      <p:ext uri="{BB962C8B-B14F-4D97-AF65-F5344CB8AC3E}">
        <p14:creationId xmlns:p14="http://schemas.microsoft.com/office/powerpoint/2010/main" xmlns="" val="4062546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30526937"/>
              </p:ext>
            </p:extLst>
          </p:nvPr>
        </p:nvGraphicFramePr>
        <p:xfrm>
          <a:off x="395536" y="908720"/>
          <a:ext cx="8280920" cy="5359982"/>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4-</a:t>
                      </a:r>
                      <a:r>
                        <a:rPr lang="ar-SA" sz="3200" kern="1200" dirty="0">
                          <a:solidFill>
                            <a:schemeClr val="dk1"/>
                          </a:solidFill>
                          <a:effectLst/>
                          <a:latin typeface="Times New Roman"/>
                          <a:ea typeface="Times New Roman"/>
                          <a:cs typeface="Simplified Arabic"/>
                        </a:rPr>
                        <a:t>ا</a:t>
                      </a:r>
                      <a:r>
                        <a:rPr lang="ar-EG" sz="3200" kern="1200" dirty="0">
                          <a:solidFill>
                            <a:schemeClr val="dk1"/>
                          </a:solidFill>
                          <a:effectLst/>
                          <a:latin typeface="Times New Roman"/>
                          <a:ea typeface="Times New Roman"/>
                          <a:cs typeface="Simplified Arabic"/>
                        </a:rPr>
                        <a:t>لرسومات</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Graphics</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يوجد الكثير من الصور المعلوماتية، ولكن ليس كلها يمكن استخدامها مع برامج الوسائط المتعددة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الصور يمكن أن تكون ملونة، وذات ظلال رمادية أو بيضاء أو سوداء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الصور الفوتوغرافية والخيالية يمكن استخدامها </a:t>
                      </a:r>
                      <a:r>
                        <a:rPr lang="ar-EG" sz="3200" kern="1200" dirty="0" err="1">
                          <a:solidFill>
                            <a:schemeClr val="dk1"/>
                          </a:solidFill>
                          <a:effectLst/>
                          <a:latin typeface="Times New Roman"/>
                          <a:ea typeface="Times New Roman"/>
                          <a:cs typeface="Simplified Arabic"/>
                        </a:rPr>
                        <a:t>فى</a:t>
                      </a:r>
                      <a:r>
                        <a:rPr lang="ar-EG" sz="3200" kern="1200" dirty="0">
                          <a:solidFill>
                            <a:schemeClr val="dk1"/>
                          </a:solidFill>
                          <a:effectLst/>
                          <a:latin typeface="Times New Roman"/>
                          <a:ea typeface="Times New Roman"/>
                          <a:cs typeface="Simplified Arabic"/>
                        </a:rPr>
                        <a:t> هذا النظام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الصور والرسومات يمكن استخدامها لشرح أي حقيقة أو مفهوم أو خطوه .</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977666619"/>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451654"/>
                <a:gridCol w="5829266"/>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5- التفاعل</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Interactivity</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مستويات عديدة </a:t>
                      </a:r>
                      <a:r>
                        <a:rPr lang="ar-EG" sz="3200" kern="1200" dirty="0" smtClean="0">
                          <a:solidFill>
                            <a:schemeClr val="dk1"/>
                          </a:solidFill>
                          <a:effectLst/>
                          <a:latin typeface="Times New Roman"/>
                          <a:ea typeface="Times New Roman"/>
                          <a:cs typeface="Simplified Arabic"/>
                        </a:rPr>
                        <a:t>من </a:t>
                      </a:r>
                      <a:r>
                        <a:rPr lang="ar-EG" sz="3200" kern="1200" dirty="0">
                          <a:solidFill>
                            <a:schemeClr val="dk1"/>
                          </a:solidFill>
                          <a:effectLst/>
                          <a:latin typeface="Times New Roman"/>
                          <a:ea typeface="Times New Roman"/>
                          <a:cs typeface="Simplified Arabic"/>
                        </a:rPr>
                        <a:t>التفاعل ممكنه مع نظام الوسائط المتعددة .</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685669212"/>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marL="0" indent="0" algn="ctr" rtl="1">
                        <a:spcAft>
                          <a:spcPts val="0"/>
                        </a:spcAft>
                        <a:buFont typeface="Arial" pitchFamily="34" charset="0"/>
                        <a:buNone/>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6- الترابط</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Linking</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يمكن ربط عناصر مختلفة معاً دون تتابعيه فمن السهل عمل روابط ولكنها ربما تكون مشوشة إذا لم تعرف بوضوح وتستخدم بثبات أثناء البرنامج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يمكن ربط البرامج ببرامج وسائط متعددة أخري تقتسم معها " تشاركها " </a:t>
                      </a:r>
                      <a:r>
                        <a:rPr lang="ar-EG" sz="3200" kern="1200" dirty="0" err="1">
                          <a:solidFill>
                            <a:schemeClr val="dk1"/>
                          </a:solidFill>
                          <a:effectLst/>
                          <a:latin typeface="Times New Roman"/>
                          <a:ea typeface="Times New Roman"/>
                          <a:cs typeface="Simplified Arabic"/>
                        </a:rPr>
                        <a:t>فى</a:t>
                      </a:r>
                      <a:r>
                        <a:rPr lang="ar-EG" sz="3200" kern="1200" dirty="0">
                          <a:solidFill>
                            <a:schemeClr val="dk1"/>
                          </a:solidFill>
                          <a:effectLst/>
                          <a:latin typeface="Times New Roman"/>
                          <a:ea typeface="Times New Roman"/>
                          <a:cs typeface="Simplified Arabic"/>
                        </a:rPr>
                        <a:t> الوظيفة . </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704637008"/>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258104"/>
                <a:gridCol w="6022816"/>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7- التقديم</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smtClean="0">
                          <a:solidFill>
                            <a:schemeClr val="dk1"/>
                          </a:solidFill>
                          <a:effectLst/>
                          <a:latin typeface="Times New Roman"/>
                          <a:ea typeface="Times New Roman"/>
                          <a:cs typeface="Simplified Arabic"/>
                        </a:rPr>
                        <a:t>Presentation</a:t>
                      </a:r>
                      <a:endParaRPr lang="ar-SA" sz="3200" kern="1200" dirty="0" smtClean="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endParaRPr lang="ar-SA" sz="3200" kern="1200" dirty="0" smtClean="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ar-EG" sz="3200" kern="1200" dirty="0" smtClean="0">
                          <a:solidFill>
                            <a:schemeClr val="dk1"/>
                          </a:solidFill>
                          <a:effectLst/>
                          <a:latin typeface="Times New Roman"/>
                          <a:ea typeface="Times New Roman"/>
                          <a:cs typeface="Simplified Arabic"/>
                        </a:rPr>
                        <a:t>8- الصوت</a:t>
                      </a:r>
                      <a:endParaRPr lang="en-US" sz="3200" kern="1200" dirty="0" smtClean="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smtClean="0">
                          <a:solidFill>
                            <a:schemeClr val="dk1"/>
                          </a:solidFill>
                          <a:effectLst/>
                          <a:latin typeface="Times New Roman"/>
                          <a:ea typeface="Times New Roman"/>
                          <a:cs typeface="Simplified Arabic"/>
                        </a:rPr>
                        <a:t>Sound</a:t>
                      </a:r>
                    </a:p>
                    <a:p>
                      <a:pPr marL="0" lvl="0" indent="0" algn="justLow" defTabSz="914400" rtl="1" eaLnBrk="1" latinLnBrk="0" hangingPunct="1">
                        <a:spcAft>
                          <a:spcPts val="0"/>
                        </a:spcAft>
                        <a:buFont typeface="Symbol"/>
                        <a:buNone/>
                        <a:tabLst>
                          <a:tab pos="111760" algn="l"/>
                        </a:tabLst>
                      </a:pPr>
                      <a:endParaRPr lang="en-US" sz="3200" kern="1200" dirty="0">
                        <a:solidFill>
                          <a:schemeClr val="dk1"/>
                        </a:solidFill>
                        <a:effectLst/>
                        <a:latin typeface="Times New Roman"/>
                        <a:ea typeface="Times New Roman"/>
                        <a:cs typeface="Simplified Arabic"/>
                      </a:endParaRP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تستطيع برامج الوسائط المتعددة تقد</a:t>
                      </a:r>
                      <a:r>
                        <a:rPr lang="ar-SA" sz="3200" kern="1200" dirty="0">
                          <a:solidFill>
                            <a:schemeClr val="dk1"/>
                          </a:solidFill>
                          <a:effectLst/>
                          <a:latin typeface="Times New Roman"/>
                          <a:ea typeface="Times New Roman"/>
                          <a:cs typeface="Simplified Arabic"/>
                        </a:rPr>
                        <a:t>ي</a:t>
                      </a:r>
                      <a:r>
                        <a:rPr lang="ar-EG" sz="3200" kern="1200" dirty="0">
                          <a:solidFill>
                            <a:schemeClr val="dk1"/>
                          </a:solidFill>
                          <a:effectLst/>
                          <a:latin typeface="Times New Roman"/>
                          <a:ea typeface="Times New Roman"/>
                          <a:cs typeface="Simplified Arabic"/>
                        </a:rPr>
                        <a:t>م معلومات بطرق مثيرة </a:t>
                      </a:r>
                      <a:r>
                        <a:rPr lang="ar-EG" sz="3200" kern="1200" dirty="0" smtClean="0">
                          <a:solidFill>
                            <a:schemeClr val="dk1"/>
                          </a:solidFill>
                          <a:effectLst/>
                          <a:latin typeface="Times New Roman"/>
                          <a:ea typeface="Times New Roman"/>
                          <a:cs typeface="Simplified Arabic"/>
                        </a:rPr>
                        <a:t>.</a:t>
                      </a:r>
                      <a:endParaRPr lang="ar-SA" sz="3200" kern="1200" dirty="0" smtClean="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None/>
                        <a:tabLst>
                          <a:tab pos="111760" algn="l"/>
                        </a:tabLst>
                      </a:pPr>
                      <a:endParaRPr lang="ar-SA" sz="3200" kern="1200" dirty="0" smtClean="0">
                        <a:solidFill>
                          <a:schemeClr val="dk1"/>
                        </a:solidFill>
                        <a:effectLst/>
                        <a:latin typeface="Times New Roman"/>
                        <a:ea typeface="Times New Roman"/>
                        <a:cs typeface="Simplified Arabic"/>
                      </a:endParaRPr>
                    </a:p>
                    <a:p>
                      <a:pPr marL="342900" marR="0" lvl="0" indent="-342900" algn="justLow" defTabSz="914400" rtl="1" eaLnBrk="1" fontAlgn="auto" latinLnBrk="0" hangingPunct="1">
                        <a:lnSpc>
                          <a:spcPct val="100000"/>
                        </a:lnSpc>
                        <a:spcBef>
                          <a:spcPts val="0"/>
                        </a:spcBef>
                        <a:spcAft>
                          <a:spcPts val="0"/>
                        </a:spcAft>
                        <a:buClrTx/>
                        <a:buSzTx/>
                        <a:buFont typeface="Symbol"/>
                        <a:buChar char=""/>
                        <a:tabLst>
                          <a:tab pos="111760" algn="l"/>
                        </a:tabLst>
                        <a:defRPr/>
                      </a:pPr>
                      <a:r>
                        <a:rPr lang="ar-EG" sz="3200" kern="1200" dirty="0" smtClean="0">
                          <a:solidFill>
                            <a:schemeClr val="dk1"/>
                          </a:solidFill>
                          <a:effectLst/>
                          <a:latin typeface="Times New Roman"/>
                          <a:ea typeface="Times New Roman"/>
                          <a:cs typeface="Simplified Arabic"/>
                        </a:rPr>
                        <a:t>الشرائط السمعية والمؤثرات الصوتية، والتآلف الصوتي من الممكن استخدامها مع برامج الوسائط المتعددة .  </a:t>
                      </a:r>
                      <a:endParaRPr lang="en-US" sz="3200" kern="1200" dirty="0" smtClean="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None/>
                        <a:tabLst>
                          <a:tab pos="111760" algn="l"/>
                        </a:tabLst>
                      </a:pP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1717169950"/>
              </p:ext>
            </p:extLst>
          </p:nvPr>
        </p:nvGraphicFramePr>
        <p:xfrm>
          <a:off x="395536" y="908720"/>
          <a:ext cx="8280920" cy="4872302"/>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ctr"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9- النص</a:t>
                      </a:r>
                      <a:endParaRPr lang="en-US" sz="3200" kern="1200" dirty="0">
                        <a:solidFill>
                          <a:schemeClr val="dk1"/>
                        </a:solidFill>
                        <a:effectLst/>
                        <a:latin typeface="Times New Roman"/>
                        <a:ea typeface="Times New Roman"/>
                        <a:cs typeface="Simplified Arabic"/>
                      </a:endParaRPr>
                    </a:p>
                    <a:p>
                      <a:pPr marL="0" lvl="0" indent="0" algn="ctr"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Text</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من السهل فى برامج الوسائط المتعددة الدخول والبحث عن نص معين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يمكن عرض النص بطرق شيقة ومحفزه </a:t>
                      </a:r>
                      <a:r>
                        <a:rPr lang="ar-EG" sz="3200" kern="1200" dirty="0" smtClean="0">
                          <a:solidFill>
                            <a:schemeClr val="dk1"/>
                          </a:solidFill>
                          <a:effectLst/>
                          <a:latin typeface="Times New Roman"/>
                          <a:ea typeface="Times New Roman"/>
                          <a:cs typeface="Simplified Arabic"/>
                        </a:rPr>
                        <a:t>.</a:t>
                      </a:r>
                    </a:p>
                    <a:p>
                      <a:pPr marL="342900" lvl="0" indent="-342900" algn="justLow" defTabSz="914400" rtl="1" eaLnBrk="1" latinLnBrk="0" hangingPunct="1">
                        <a:spcAft>
                          <a:spcPts val="0"/>
                        </a:spcAft>
                        <a:buFont typeface="Symbol"/>
                        <a:buChar char=""/>
                        <a:tabLst>
                          <a:tab pos="111760" algn="l"/>
                        </a:tabLst>
                      </a:pPr>
                      <a:r>
                        <a:rPr lang="ar-EG" sz="3200" kern="1200" dirty="0" smtClean="0">
                          <a:solidFill>
                            <a:schemeClr val="dk1"/>
                          </a:solidFill>
                          <a:effectLst/>
                          <a:latin typeface="Times New Roman"/>
                          <a:ea typeface="Times New Roman"/>
                          <a:cs typeface="Simplified Arabic"/>
                        </a:rPr>
                        <a:t>من السهل جلب النص من أي تطبيق آخر على الكمبيوتر .</a:t>
                      </a:r>
                      <a:endParaRPr lang="en-US" sz="3200" kern="1200" dirty="0" smtClean="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smtClean="0">
                          <a:solidFill>
                            <a:schemeClr val="dk1"/>
                          </a:solidFill>
                          <a:effectLst/>
                          <a:latin typeface="Times New Roman"/>
                          <a:ea typeface="Times New Roman"/>
                          <a:cs typeface="Simplified Arabic"/>
                        </a:rPr>
                        <a:t>الكلمات والجمل المفردة يمكن ربطها بأخري فى النص .</a:t>
                      </a:r>
                      <a:endParaRPr lang="en-US" sz="3200" kern="1200" dirty="0" smtClean="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smtClean="0">
                          <a:solidFill>
                            <a:schemeClr val="dk1"/>
                          </a:solidFill>
                          <a:effectLst/>
                          <a:latin typeface="Times New Roman"/>
                          <a:ea typeface="Times New Roman"/>
                          <a:cs typeface="Simplified Arabic"/>
                        </a:rPr>
                        <a:t>يوجد العديد من اللغات والخطوط المتنوعة .</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482819704"/>
              </p:ext>
            </p:extLst>
          </p:nvPr>
        </p:nvGraphicFramePr>
        <p:xfrm>
          <a:off x="395536" y="908720"/>
          <a:ext cx="8280920" cy="4752528"/>
        </p:xfrm>
        <a:graphic>
          <a:graphicData uri="http://schemas.openxmlformats.org/drawingml/2006/table">
            <a:tbl>
              <a:tblPr rtl="1" firstRow="1" bandRow="1">
                <a:tableStyleId>{5C22544A-7EE6-4342-B048-85BDC9FD1C3A}</a:tableStyleId>
              </a:tblPr>
              <a:tblGrid>
                <a:gridCol w="2047408"/>
                <a:gridCol w="6233512"/>
              </a:tblGrid>
              <a:tr h="970862">
                <a:tc>
                  <a:txBody>
                    <a:bodyPr/>
                    <a:lstStyle/>
                    <a:p>
                      <a:pPr algn="ctr" rtl="1">
                        <a:spcAft>
                          <a:spcPts val="0"/>
                        </a:spcAft>
                      </a:pPr>
                      <a:r>
                        <a:rPr lang="ar-EG" sz="4000" b="1" dirty="0">
                          <a:effectLst/>
                          <a:latin typeface="Times New Roman"/>
                          <a:ea typeface="Times New Roman"/>
                          <a:cs typeface="Simplified Arabic"/>
                        </a:rPr>
                        <a:t>الخاصية</a:t>
                      </a:r>
                      <a:endParaRPr lang="en-US" sz="4000" dirty="0">
                        <a:effectLst/>
                        <a:latin typeface="Times New Roman"/>
                        <a:ea typeface="Times New Roman"/>
                        <a:cs typeface="Traditional Arabic"/>
                      </a:endParaRPr>
                    </a:p>
                  </a:txBody>
                  <a:tcPr marL="68580" marR="68580" marT="0" marB="0"/>
                </a:tc>
                <a:tc>
                  <a:txBody>
                    <a:bodyPr/>
                    <a:lstStyle/>
                    <a:p>
                      <a:pPr algn="ctr" rtl="1">
                        <a:spcAft>
                          <a:spcPts val="0"/>
                        </a:spcAft>
                      </a:pPr>
                      <a:r>
                        <a:rPr lang="ar-EG" sz="4800" b="1" dirty="0">
                          <a:effectLst/>
                          <a:latin typeface="Times New Roman"/>
                          <a:ea typeface="Times New Roman"/>
                          <a:cs typeface="Simplified Arabic"/>
                        </a:rPr>
                        <a:t>القدرات " الإمكانات "</a:t>
                      </a:r>
                      <a:endParaRPr lang="en-US" sz="3200" dirty="0">
                        <a:effectLst/>
                        <a:latin typeface="Times New Roman"/>
                        <a:ea typeface="Times New Roman"/>
                        <a:cs typeface="Traditional Arabic"/>
                      </a:endParaRPr>
                    </a:p>
                  </a:txBody>
                  <a:tcPr marL="68580" marR="68580" marT="0" marB="0"/>
                </a:tc>
              </a:tr>
              <a:tr h="3781666">
                <a:tc>
                  <a:txBody>
                    <a:bodyPr/>
                    <a:lstStyle/>
                    <a:p>
                      <a:pPr marL="0" lvl="0" indent="0" algn="justLow" defTabSz="914400" rtl="1" eaLnBrk="1" latinLnBrk="0" hangingPunct="1">
                        <a:spcAft>
                          <a:spcPts val="0"/>
                        </a:spcAft>
                        <a:buFont typeface="Symbol"/>
                        <a:buNone/>
                        <a:tabLst>
                          <a:tab pos="111760" algn="l"/>
                        </a:tabLst>
                      </a:pPr>
                      <a:r>
                        <a:rPr lang="ar-EG" sz="3200" kern="1200" dirty="0">
                          <a:solidFill>
                            <a:schemeClr val="dk1"/>
                          </a:solidFill>
                          <a:effectLst/>
                          <a:latin typeface="Times New Roman"/>
                          <a:ea typeface="Times New Roman"/>
                          <a:cs typeface="Simplified Arabic"/>
                        </a:rPr>
                        <a:t>10- الفيديو</a:t>
                      </a:r>
                      <a:endParaRPr lang="en-US" sz="3200" kern="1200" dirty="0">
                        <a:solidFill>
                          <a:schemeClr val="dk1"/>
                        </a:solidFill>
                        <a:effectLst/>
                        <a:latin typeface="Times New Roman"/>
                        <a:ea typeface="Times New Roman"/>
                        <a:cs typeface="Simplified Arabic"/>
                      </a:endParaRPr>
                    </a:p>
                    <a:p>
                      <a:pPr marL="0" lvl="0" indent="0" algn="justLow" defTabSz="914400" rtl="1" eaLnBrk="1" latinLnBrk="0" hangingPunct="1">
                        <a:spcAft>
                          <a:spcPts val="0"/>
                        </a:spcAft>
                        <a:buFont typeface="Symbol"/>
                        <a:buNone/>
                        <a:tabLst>
                          <a:tab pos="111760" algn="l"/>
                        </a:tabLst>
                      </a:pPr>
                      <a:r>
                        <a:rPr lang="en-US" sz="3200" kern="1200" dirty="0">
                          <a:solidFill>
                            <a:schemeClr val="dk1"/>
                          </a:solidFill>
                          <a:effectLst/>
                          <a:latin typeface="Times New Roman"/>
                          <a:ea typeface="Times New Roman"/>
                          <a:cs typeface="Simplified Arabic"/>
                        </a:rPr>
                        <a:t>Video</a:t>
                      </a:r>
                    </a:p>
                  </a:txBody>
                  <a:tcPr marL="68580" marR="68580" marT="0" marB="0"/>
                </a:tc>
                <a:tc>
                  <a:txBody>
                    <a:bodyPr/>
                    <a:lstStyle/>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يمكن عرض الفيديو </a:t>
                      </a:r>
                      <a:r>
                        <a:rPr lang="ar-EG" sz="3200" kern="1200" dirty="0" err="1">
                          <a:solidFill>
                            <a:schemeClr val="dk1"/>
                          </a:solidFill>
                          <a:effectLst/>
                          <a:latin typeface="Times New Roman"/>
                          <a:ea typeface="Times New Roman"/>
                          <a:cs typeface="Simplified Arabic"/>
                        </a:rPr>
                        <a:t>فى</a:t>
                      </a:r>
                      <a:r>
                        <a:rPr lang="ar-EG" sz="3200" kern="1200" dirty="0">
                          <a:solidFill>
                            <a:schemeClr val="dk1"/>
                          </a:solidFill>
                          <a:effectLst/>
                          <a:latin typeface="Times New Roman"/>
                          <a:ea typeface="Times New Roman"/>
                          <a:cs typeface="Simplified Arabic"/>
                        </a:rPr>
                        <a:t> نظام الوسائط المتعددة باستخدام وسائل ربط بسيطة .</a:t>
                      </a:r>
                      <a:endParaRPr lang="en-US" sz="3200" kern="1200" dirty="0">
                        <a:solidFill>
                          <a:schemeClr val="dk1"/>
                        </a:solidFill>
                        <a:effectLst/>
                        <a:latin typeface="Times New Roman"/>
                        <a:ea typeface="Times New Roman"/>
                        <a:cs typeface="Simplified Arabic"/>
                      </a:endParaRPr>
                    </a:p>
                    <a:p>
                      <a:pPr marL="342900" lvl="0" indent="-342900" algn="justLow" defTabSz="914400" rtl="1" eaLnBrk="1" latinLnBrk="0" hangingPunct="1">
                        <a:spcAft>
                          <a:spcPts val="0"/>
                        </a:spcAft>
                        <a:buFont typeface="Symbol"/>
                        <a:buChar char=""/>
                        <a:tabLst>
                          <a:tab pos="111760" algn="l"/>
                        </a:tabLst>
                      </a:pPr>
                      <a:r>
                        <a:rPr lang="ar-EG" sz="3200" kern="1200" dirty="0">
                          <a:solidFill>
                            <a:schemeClr val="dk1"/>
                          </a:solidFill>
                          <a:effectLst/>
                          <a:latin typeface="Times New Roman"/>
                          <a:ea typeface="Times New Roman"/>
                          <a:cs typeface="Simplified Arabic"/>
                        </a:rPr>
                        <a:t>وحدات إدخال الفيديو يمكن أن تكون شرائط تجارية أو سينمائية أو منزلية .</a:t>
                      </a:r>
                      <a:endParaRPr lang="en-US" sz="3200" kern="1200" dirty="0">
                        <a:solidFill>
                          <a:schemeClr val="dk1"/>
                        </a:solidFill>
                        <a:effectLst/>
                        <a:latin typeface="Times New Roman"/>
                        <a:ea typeface="Times New Roman"/>
                        <a:cs typeface="Simplified Arabic"/>
                      </a:endParaRPr>
                    </a:p>
                  </a:txBody>
                  <a:tcPr marL="68580" marR="68580" marT="0" marB="0"/>
                </a:tc>
              </a:tr>
            </a:tbl>
          </a:graphicData>
        </a:graphic>
      </p:graphicFrame>
    </p:spTree>
    <p:extLst>
      <p:ext uri="{BB962C8B-B14F-4D97-AF65-F5344CB8AC3E}">
        <p14:creationId xmlns:p14="http://schemas.microsoft.com/office/powerpoint/2010/main" xmlns="" val="36302103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5" y="2420888"/>
            <a:ext cx="6696744" cy="1569660"/>
          </a:xfrm>
          <a:prstGeom prst="rect">
            <a:avLst/>
          </a:prstGeom>
        </p:spPr>
        <p:txBody>
          <a:bodyPr wrap="square">
            <a:spAutoFit/>
          </a:bodyPr>
          <a:lstStyle/>
          <a:p>
            <a:pPr algn="ctr"/>
            <a:r>
              <a:rPr lang="ar-SA" sz="4800" b="1" dirty="0"/>
              <a:t>الخصائص </a:t>
            </a:r>
            <a:r>
              <a:rPr lang="ar-SA" sz="4800" b="1" dirty="0" smtClean="0"/>
              <a:t>العامة</a:t>
            </a:r>
            <a:endParaRPr lang="ar-EG" sz="4800" b="1" dirty="0" smtClean="0"/>
          </a:p>
          <a:p>
            <a:pPr algn="ctr"/>
            <a:r>
              <a:rPr lang="ar-SA" sz="4800" b="1" dirty="0" smtClean="0"/>
              <a:t> </a:t>
            </a:r>
            <a:r>
              <a:rPr lang="ar-SA" sz="4800" b="1" dirty="0"/>
              <a:t>للبرمجية التعليمية الجيدة </a:t>
            </a:r>
            <a:endParaRPr lang="ar-EG" sz="4800" dirty="0"/>
          </a:p>
        </p:txBody>
      </p:sp>
    </p:spTree>
    <p:extLst>
      <p:ext uri="{BB962C8B-B14F-4D97-AF65-F5344CB8AC3E}">
        <p14:creationId xmlns:p14="http://schemas.microsoft.com/office/powerpoint/2010/main" xmlns="" val="1379702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836712"/>
            <a:ext cx="7992888" cy="5447645"/>
          </a:xfrm>
          <a:prstGeom prst="rect">
            <a:avLst/>
          </a:prstGeom>
        </p:spPr>
        <p:txBody>
          <a:bodyPr wrap="square">
            <a:spAutoFit/>
          </a:bodyPr>
          <a:lstStyle/>
          <a:p>
            <a:pPr algn="justLow"/>
            <a:r>
              <a:rPr lang="ar-SA" sz="3200" b="1" dirty="0">
                <a:solidFill>
                  <a:srgbClr val="0070C0"/>
                </a:solidFill>
              </a:rPr>
              <a:t>هناك مجموعة من الخصائص </a:t>
            </a:r>
            <a:r>
              <a:rPr lang="ar-SA" sz="3200" b="1" dirty="0" err="1">
                <a:solidFill>
                  <a:srgbClr val="0070C0"/>
                </a:solidFill>
              </a:rPr>
              <a:t>التى</a:t>
            </a:r>
            <a:r>
              <a:rPr lang="ar-SA" sz="3200" b="1" dirty="0">
                <a:solidFill>
                  <a:srgbClr val="0070C0"/>
                </a:solidFill>
              </a:rPr>
              <a:t> يجب أن تتوافر </a:t>
            </a:r>
            <a:r>
              <a:rPr lang="ar-SA" sz="3200" b="1" dirty="0" err="1">
                <a:solidFill>
                  <a:srgbClr val="0070C0"/>
                </a:solidFill>
              </a:rPr>
              <a:t>فى</a:t>
            </a:r>
            <a:r>
              <a:rPr lang="ar-SA" sz="3200" b="1" dirty="0">
                <a:solidFill>
                  <a:srgbClr val="0070C0"/>
                </a:solidFill>
              </a:rPr>
              <a:t> البرمجية التعليمية حتى تحقق الأهداف المنوطة من استخدامها بكفاءة وهى :-</a:t>
            </a:r>
            <a:endParaRPr lang="en-US" sz="3200" b="1" dirty="0">
              <a:solidFill>
                <a:srgbClr val="0070C0"/>
              </a:solidFill>
            </a:endParaRPr>
          </a:p>
          <a:p>
            <a:pPr marL="514350" lvl="0" indent="-514350" algn="justLow">
              <a:buFont typeface="+mj-lt"/>
              <a:buAutoNum type="arabicPeriod"/>
            </a:pPr>
            <a:r>
              <a:rPr lang="ar-SA" sz="2800" dirty="0"/>
              <a:t>تشد الانتباه.</a:t>
            </a:r>
            <a:endParaRPr lang="en-US" sz="2800" dirty="0"/>
          </a:p>
          <a:p>
            <a:pPr marL="514350" lvl="0" indent="-514350" algn="justLow">
              <a:buFont typeface="+mj-lt"/>
              <a:buAutoNum type="arabicPeriod"/>
            </a:pPr>
            <a:r>
              <a:rPr lang="ar-SA" sz="2800" dirty="0"/>
              <a:t>تبلغ المتعلم الهدف.</a:t>
            </a:r>
            <a:endParaRPr lang="en-US" sz="2800" dirty="0"/>
          </a:p>
          <a:p>
            <a:pPr marL="514350" lvl="0" indent="-514350" algn="justLow">
              <a:buFont typeface="+mj-lt"/>
              <a:buAutoNum type="arabicPeriod"/>
            </a:pPr>
            <a:r>
              <a:rPr lang="ar-SA" sz="2800" dirty="0"/>
              <a:t>تثير وتساعد على تذكر المتطلبات السابقة للتعلم.</a:t>
            </a:r>
            <a:endParaRPr lang="en-US" sz="2800" dirty="0"/>
          </a:p>
          <a:p>
            <a:pPr marL="514350" lvl="0" indent="-514350" algn="justLow">
              <a:buFont typeface="+mj-lt"/>
              <a:buAutoNum type="arabicPeriod"/>
            </a:pPr>
            <a:r>
              <a:rPr lang="ar-SA" sz="2800" dirty="0"/>
              <a:t>تقدم مواد تعليمية مثيرة.</a:t>
            </a:r>
            <a:endParaRPr lang="en-US" sz="2800" dirty="0"/>
          </a:p>
          <a:p>
            <a:pPr marL="514350" lvl="0" indent="-514350" algn="justLow">
              <a:buFont typeface="+mj-lt"/>
              <a:buAutoNum type="arabicPeriod"/>
            </a:pPr>
            <a:r>
              <a:rPr lang="ar-SA" sz="2800" dirty="0"/>
              <a:t>ترشد المتعلم.</a:t>
            </a:r>
            <a:endParaRPr lang="en-US" sz="2800" dirty="0"/>
          </a:p>
          <a:p>
            <a:pPr marL="514350" lvl="0" indent="-514350" algn="justLow">
              <a:buFont typeface="+mj-lt"/>
              <a:buAutoNum type="arabicPeriod"/>
            </a:pPr>
            <a:r>
              <a:rPr lang="ar-SA" sz="2800" dirty="0"/>
              <a:t>تقود إلى الإنجاز.</a:t>
            </a:r>
            <a:endParaRPr lang="en-US" sz="2800" dirty="0"/>
          </a:p>
          <a:p>
            <a:pPr marL="514350" lvl="0" indent="-514350" algn="justLow">
              <a:buFont typeface="+mj-lt"/>
              <a:buAutoNum type="arabicPeriod"/>
            </a:pPr>
            <a:r>
              <a:rPr lang="ar-SA" sz="2800" dirty="0"/>
              <a:t>توفر تغذية راجعة تتعلق بتصحيح الإنجاز.</a:t>
            </a:r>
            <a:endParaRPr lang="en-US" sz="2800" dirty="0"/>
          </a:p>
          <a:p>
            <a:pPr marL="514350" lvl="0" indent="-514350" algn="justLow">
              <a:buFont typeface="+mj-lt"/>
              <a:buAutoNum type="arabicPeriod"/>
            </a:pPr>
            <a:r>
              <a:rPr lang="ar-SA" sz="2800" dirty="0" smtClean="0"/>
              <a:t>تقًوم </a:t>
            </a:r>
            <a:r>
              <a:rPr lang="ar-SA" sz="2800" dirty="0"/>
              <a:t>الإنجاز.</a:t>
            </a:r>
            <a:endParaRPr lang="en-US" sz="2800" dirty="0"/>
          </a:p>
          <a:p>
            <a:pPr marL="514350" lvl="0" indent="-514350" algn="justLow">
              <a:buFont typeface="+mj-lt"/>
              <a:buAutoNum type="arabicPeriod"/>
            </a:pPr>
            <a:r>
              <a:rPr lang="ar-SA" sz="2800" dirty="0"/>
              <a:t>تساعد على التذكر ونقل أثر التعلم</a:t>
            </a:r>
            <a:r>
              <a:rPr lang="ar-SA" sz="2800" dirty="0" smtClean="0"/>
              <a:t>.</a:t>
            </a:r>
            <a:endParaRPr lang="en-US" sz="2800" dirty="0"/>
          </a:p>
        </p:txBody>
      </p:sp>
    </p:spTree>
    <p:extLst>
      <p:ext uri="{BB962C8B-B14F-4D97-AF65-F5344CB8AC3E}">
        <p14:creationId xmlns:p14="http://schemas.microsoft.com/office/powerpoint/2010/main" xmlns="" val="1189302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6144" y="1916832"/>
            <a:ext cx="7272808" cy="2585323"/>
          </a:xfrm>
          <a:prstGeom prst="rect">
            <a:avLst/>
          </a:prstGeom>
        </p:spPr>
        <p:txBody>
          <a:bodyPr wrap="square">
            <a:spAutoFit/>
          </a:bodyPr>
          <a:lstStyle/>
          <a:p>
            <a:pPr lvl="0" algn="ctr"/>
            <a:r>
              <a:rPr lang="ar-SA" sz="5400" b="1" dirty="0"/>
              <a:t>الاعتبارات </a:t>
            </a:r>
            <a:r>
              <a:rPr lang="ar-SA" sz="5400" b="1" dirty="0" smtClean="0"/>
              <a:t>التي </a:t>
            </a:r>
            <a:r>
              <a:rPr lang="ar-SA" sz="5400" b="1" dirty="0"/>
              <a:t>يجب مراعاتها عند تصميم برامج الوسائط المتعددة التعليمية</a:t>
            </a:r>
            <a:endParaRPr lang="en-US" sz="5400" dirty="0"/>
          </a:p>
        </p:txBody>
      </p:sp>
    </p:spTree>
    <p:extLst>
      <p:ext uri="{BB962C8B-B14F-4D97-AF65-F5344CB8AC3E}">
        <p14:creationId xmlns:p14="http://schemas.microsoft.com/office/powerpoint/2010/main" xmlns="" val="3662003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980728"/>
            <a:ext cx="8280920" cy="5632311"/>
          </a:xfrm>
          <a:prstGeom prst="rect">
            <a:avLst/>
          </a:prstGeom>
        </p:spPr>
        <p:txBody>
          <a:bodyPr wrap="square">
            <a:spAutoFit/>
          </a:bodyPr>
          <a:lstStyle/>
          <a:p>
            <a:pPr marL="441325" lvl="0" indent="-441325" algn="justLow">
              <a:buFont typeface="Arial" pitchFamily="34" charset="0"/>
              <a:buChar char="•"/>
              <a:tabLst>
                <a:tab pos="365125" algn="l"/>
              </a:tabLst>
            </a:pPr>
            <a:r>
              <a:rPr lang="ar-EG" sz="3600" dirty="0"/>
              <a:t>توفير مئات الوسائل المتعددة لا يعني أنه يجب تضمينها جميعاً بالبرنامج التعليمي</a:t>
            </a:r>
            <a:r>
              <a:rPr lang="ar-EG" sz="3600" dirty="0" smtClean="0"/>
              <a:t>، فعليه </a:t>
            </a:r>
            <a:r>
              <a:rPr lang="ar-EG" sz="3600" dirty="0"/>
              <a:t>الاختيار الدقيق من بينها بما يناسب </a:t>
            </a:r>
            <a:r>
              <a:rPr lang="ar-SA" sz="3600" dirty="0"/>
              <a:t>ال</a:t>
            </a:r>
            <a:r>
              <a:rPr lang="ar-EG" sz="3600" dirty="0"/>
              <a:t>محتوي </a:t>
            </a:r>
            <a:r>
              <a:rPr lang="ar-SA" sz="3600" dirty="0" smtClean="0">
                <a:solidFill>
                  <a:srgbClr val="FF0000"/>
                </a:solidFill>
              </a:rPr>
              <a:t>(العبرة ليست بالكم)</a:t>
            </a:r>
            <a:endParaRPr lang="en-US" sz="3600" dirty="0">
              <a:solidFill>
                <a:srgbClr val="FF0000"/>
              </a:solidFill>
            </a:endParaRPr>
          </a:p>
          <a:p>
            <a:pPr marL="441325" lvl="0" indent="-441325" algn="justLow">
              <a:buFont typeface="Arial" pitchFamily="34" charset="0"/>
              <a:buChar char="•"/>
              <a:tabLst>
                <a:tab pos="365125" algn="l"/>
              </a:tabLst>
            </a:pPr>
            <a:r>
              <a:rPr lang="ar-EG" sz="3600" dirty="0"/>
              <a:t>جميع الوسائل المتوفرة بالبرنامج التعليمي يجب أن تعضد المحتوي التعليمي بهدف توصيل المعلومات إلى الطلاب بسهولة وسرعة ودقة</a:t>
            </a:r>
            <a:r>
              <a:rPr lang="ar-SA" sz="3600" dirty="0"/>
              <a:t>. </a:t>
            </a:r>
            <a:r>
              <a:rPr lang="ar-EG" sz="3600" dirty="0"/>
              <a:t>  </a:t>
            </a:r>
            <a:endParaRPr lang="en-US" sz="3600" dirty="0"/>
          </a:p>
          <a:p>
            <a:pPr marL="441325" lvl="0" indent="-441325" algn="justLow">
              <a:buFont typeface="Arial" pitchFamily="34" charset="0"/>
              <a:buChar char="•"/>
              <a:tabLst>
                <a:tab pos="365125" algn="l"/>
              </a:tabLst>
            </a:pPr>
            <a:r>
              <a:rPr lang="ar-EG" sz="3600" dirty="0"/>
              <a:t>الابتعاد عن كل ما يشتت انتباه الطلاب أثناء دراسته للبرنامج حتى وإن كانت تلك الوسيلة أو السمة جذابة ومقبولة شكلاً .</a:t>
            </a:r>
            <a:endParaRPr lang="en-US" sz="3600" dirty="0"/>
          </a:p>
        </p:txBody>
      </p:sp>
    </p:spTree>
    <p:extLst>
      <p:ext uri="{BB962C8B-B14F-4D97-AF65-F5344CB8AC3E}">
        <p14:creationId xmlns:p14="http://schemas.microsoft.com/office/powerpoint/2010/main" xmlns="" val="21389840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908720"/>
            <a:ext cx="8352928" cy="5478423"/>
          </a:xfrm>
          <a:prstGeom prst="rect">
            <a:avLst/>
          </a:prstGeom>
        </p:spPr>
        <p:txBody>
          <a:bodyPr wrap="square">
            <a:spAutoFit/>
          </a:bodyPr>
          <a:lstStyle/>
          <a:p>
            <a:pPr marL="457200" lvl="0" indent="-457200" algn="justLow">
              <a:buFont typeface="Arial" pitchFamily="34" charset="0"/>
              <a:buChar char="•"/>
            </a:pPr>
            <a:r>
              <a:rPr lang="ar-EG" sz="3500" dirty="0"/>
              <a:t>أجعل شاشات البرنامج منسجمة وليست متكررة مع بعضها البعض، من حيث الحركة والانتقال من شاشة لأخرى، وأحجام العناوين والنصوص والألوان ونوع الخط، وغيرها من الوسائل </a:t>
            </a:r>
            <a:r>
              <a:rPr lang="ar-EG" sz="3500" dirty="0" err="1"/>
              <a:t>التى</a:t>
            </a:r>
            <a:r>
              <a:rPr lang="ar-EG" sz="3500" dirty="0"/>
              <a:t> يجب تضمينها بالبرنامج. </a:t>
            </a:r>
            <a:endParaRPr lang="en-US" sz="3500" dirty="0"/>
          </a:p>
          <a:p>
            <a:pPr marL="457200" lvl="0" indent="-457200" algn="justLow">
              <a:buFont typeface="Arial" pitchFamily="34" charset="0"/>
              <a:buChar char="•"/>
            </a:pPr>
            <a:r>
              <a:rPr lang="ar-EG" sz="3500" dirty="0"/>
              <a:t>أعتمد على التناقض بين لون خلفية الشاشة ولون كتابة النص التعليمي، بحيث إذا كانت خلفية الشاشة سوداء أو زرقاء </a:t>
            </a:r>
            <a:r>
              <a:rPr lang="ar-EG" sz="3500" dirty="0" err="1"/>
              <a:t>فأنة</a:t>
            </a:r>
            <a:r>
              <a:rPr lang="ar-EG" sz="3500" dirty="0"/>
              <a:t> يجب أن يكون لون النص أبيض أو أصفر.</a:t>
            </a:r>
            <a:endParaRPr lang="en-US" sz="3500" dirty="0"/>
          </a:p>
          <a:p>
            <a:pPr marL="457200" lvl="0" indent="-457200" algn="justLow">
              <a:buFont typeface="Arial" pitchFamily="34" charset="0"/>
              <a:buChar char="•"/>
            </a:pPr>
            <a:r>
              <a:rPr lang="ar-EG" sz="3500" dirty="0"/>
              <a:t>استخدم اللون للتركيز على بعض الكلمات أو الجمل الهامة بالنص .</a:t>
            </a:r>
            <a:endParaRPr lang="en-US" sz="3500" dirty="0"/>
          </a:p>
        </p:txBody>
      </p:sp>
    </p:spTree>
    <p:extLst>
      <p:ext uri="{BB962C8B-B14F-4D97-AF65-F5344CB8AC3E}">
        <p14:creationId xmlns:p14="http://schemas.microsoft.com/office/powerpoint/2010/main" xmlns="" val="25154401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861656"/>
            <a:ext cx="8244408" cy="5786199"/>
          </a:xfrm>
          <a:prstGeom prst="rect">
            <a:avLst/>
          </a:prstGeom>
        </p:spPr>
        <p:txBody>
          <a:bodyPr wrap="square">
            <a:spAutoFit/>
          </a:bodyPr>
          <a:lstStyle/>
          <a:p>
            <a:pPr marL="457200" lvl="0" indent="-457200" algn="justLow">
              <a:buFont typeface="Arial" pitchFamily="34" charset="0"/>
              <a:buChar char="•"/>
            </a:pPr>
            <a:r>
              <a:rPr lang="ar-EG" sz="3500" dirty="0"/>
              <a:t>حدد عدد </a:t>
            </a:r>
            <a:r>
              <a:rPr lang="ar-EG" sz="3500" dirty="0" err="1" smtClean="0"/>
              <a:t>سط</a:t>
            </a:r>
            <a:r>
              <a:rPr lang="ar-SA" sz="3500" dirty="0" smtClean="0"/>
              <a:t>و</a:t>
            </a:r>
            <a:r>
              <a:rPr lang="ar-EG" sz="3500" dirty="0" smtClean="0"/>
              <a:t>ر </a:t>
            </a:r>
            <a:r>
              <a:rPr lang="ar-EG" sz="3500" dirty="0"/>
              <a:t>النص بكل شاشة بحيث يتراوح ما بين 8 : 12 سطر كحد أقصي، وكذلك بالنسبة للرسومات والصور فيجب أن يتراوح عددها ما بين 2: 3 رسومات أو صور، فلا تجعل شاشة العرض </a:t>
            </a:r>
            <a:r>
              <a:rPr lang="ar-EG" sz="3500" dirty="0" smtClean="0"/>
              <a:t>مزدحمة.</a:t>
            </a:r>
            <a:endParaRPr lang="ar-SA" sz="3500" dirty="0" smtClean="0"/>
          </a:p>
          <a:p>
            <a:pPr marL="457200" lvl="0" indent="-457200" algn="justLow"/>
            <a:endParaRPr lang="en-US" sz="1400" dirty="0"/>
          </a:p>
          <a:p>
            <a:pPr marL="457200" lvl="0" indent="-457200" algn="justLow">
              <a:buFont typeface="Arial" pitchFamily="34" charset="0"/>
              <a:buChar char="•"/>
            </a:pPr>
            <a:r>
              <a:rPr lang="ar-EG" sz="3500" dirty="0" smtClean="0"/>
              <a:t>رتب </a:t>
            </a:r>
            <a:r>
              <a:rPr lang="ar-EG" sz="3500" dirty="0"/>
              <a:t>مكونات الشاشة بنظام محدد يتم </a:t>
            </a:r>
            <a:r>
              <a:rPr lang="ar-EG" sz="3500" dirty="0" smtClean="0"/>
              <a:t>إتباعه </a:t>
            </a:r>
            <a:r>
              <a:rPr lang="ar-EG" sz="3500" dirty="0"/>
              <a:t>بجميع شاشات البرنامج، ويفضل أن تكون الرسومات أو الصور فى بداية الشاشة ويأتي النص المعبر عنها لشرحها .</a:t>
            </a:r>
            <a:endParaRPr lang="en-US" sz="3500" dirty="0"/>
          </a:p>
          <a:p>
            <a:pPr marL="457200" lvl="0" indent="-457200" algn="justLow">
              <a:buFont typeface="Arial" pitchFamily="34" charset="0"/>
              <a:buChar char="•"/>
            </a:pPr>
            <a:r>
              <a:rPr lang="ar-EG" sz="3500" dirty="0"/>
              <a:t>حدد توقيت عرض الأفلام بدقة والانتهاء منها، وتزامن الحركة مع الصوت .</a:t>
            </a:r>
            <a:endParaRPr lang="en-US" sz="3500" dirty="0"/>
          </a:p>
        </p:txBody>
      </p:sp>
    </p:spTree>
    <p:extLst>
      <p:ext uri="{BB962C8B-B14F-4D97-AF65-F5344CB8AC3E}">
        <p14:creationId xmlns:p14="http://schemas.microsoft.com/office/powerpoint/2010/main" xmlns="" val="2501790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714356"/>
            <a:ext cx="8208912" cy="5632311"/>
          </a:xfrm>
          <a:prstGeom prst="rect">
            <a:avLst/>
          </a:prstGeom>
        </p:spPr>
        <p:txBody>
          <a:bodyPr wrap="square">
            <a:spAutoFit/>
          </a:bodyPr>
          <a:lstStyle/>
          <a:p>
            <a:pPr marL="285750" lvl="0" indent="-285750" algn="justLow">
              <a:buFont typeface="Arial" pitchFamily="34" charset="0"/>
              <a:buChar char="•"/>
            </a:pPr>
            <a:r>
              <a:rPr lang="ar-EG" sz="3600" dirty="0"/>
              <a:t>أجعل أماكن الأزرار بشاشات البرنامج محددة ، مع إعدادها بنوع خط ولون وحجم وحركة موحدة .</a:t>
            </a:r>
            <a:endParaRPr lang="en-US" sz="3600" dirty="0"/>
          </a:p>
          <a:p>
            <a:pPr marL="285750" lvl="0" indent="-285750" algn="justLow">
              <a:buFont typeface="Arial" pitchFamily="34" charset="0"/>
              <a:buChar char="•"/>
            </a:pPr>
            <a:r>
              <a:rPr lang="ar-EG" sz="3600" dirty="0"/>
              <a:t>لا تنجرف نحو ملأ البرنامج بالموسيقي والأجراس والصفير وتنسي أهداف البرنامج التعليمي .</a:t>
            </a:r>
            <a:endParaRPr lang="en-US" sz="3600" dirty="0"/>
          </a:p>
          <a:p>
            <a:pPr marL="285750" lvl="0" indent="-285750" algn="justLow">
              <a:buFont typeface="Arial" pitchFamily="34" charset="0"/>
              <a:buChar char="•"/>
            </a:pPr>
            <a:r>
              <a:rPr lang="ar-EG" sz="3600" dirty="0"/>
              <a:t>تحكم فى زمن عرض عناصر المعلومات المختلفة على الشاشة، من حيث متى تظهر الحركة ومتي </a:t>
            </a:r>
            <a:r>
              <a:rPr lang="ar-EG" sz="3600" dirty="0" smtClean="0"/>
              <a:t>تتوقف.</a:t>
            </a:r>
            <a:endParaRPr lang="en-US" sz="3600" dirty="0"/>
          </a:p>
          <a:p>
            <a:pPr marL="285750" lvl="0" indent="-285750" algn="justLow">
              <a:buFont typeface="Arial" pitchFamily="34" charset="0"/>
              <a:buChar char="•"/>
            </a:pPr>
            <a:r>
              <a:rPr lang="ar-EG" sz="3600" dirty="0"/>
              <a:t>يجب أن يكون الطالب قادراً على عرض تعليمات البرنامج، والرجوع للشاشات السابقة والخروج من البرنامج فى أي وقت يريد ذلك .       </a:t>
            </a:r>
            <a:endParaRPr lang="en-US" sz="3600" dirty="0"/>
          </a:p>
        </p:txBody>
      </p:sp>
    </p:spTree>
    <p:extLst>
      <p:ext uri="{BB962C8B-B14F-4D97-AF65-F5344CB8AC3E}">
        <p14:creationId xmlns:p14="http://schemas.microsoft.com/office/powerpoint/2010/main" xmlns="" val="42860542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2276872"/>
            <a:ext cx="7200799" cy="2123658"/>
          </a:xfrm>
          <a:prstGeom prst="rect">
            <a:avLst/>
          </a:prstGeom>
        </p:spPr>
        <p:txBody>
          <a:bodyPr wrap="square">
            <a:spAutoFit/>
          </a:bodyPr>
          <a:lstStyle/>
          <a:p>
            <a:pPr algn="ctr"/>
            <a:r>
              <a:rPr lang="ar-SA" sz="6600" b="1" dirty="0"/>
              <a:t>المفاهيم المرتبطة بمفهوم </a:t>
            </a:r>
            <a:r>
              <a:rPr lang="ar-SA" sz="6600" b="1" dirty="0" smtClean="0"/>
              <a:t>الوسائط </a:t>
            </a:r>
            <a:r>
              <a:rPr lang="ar-SA" sz="6600" b="1" dirty="0"/>
              <a:t>المتعددة</a:t>
            </a:r>
            <a:endParaRPr lang="ar-EG" sz="6600" b="1" dirty="0"/>
          </a:p>
        </p:txBody>
      </p:sp>
    </p:spTree>
    <p:extLst>
      <p:ext uri="{BB962C8B-B14F-4D97-AF65-F5344CB8AC3E}">
        <p14:creationId xmlns:p14="http://schemas.microsoft.com/office/powerpoint/2010/main" xmlns="" val="26034753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1052736"/>
            <a:ext cx="7992888" cy="4647426"/>
          </a:xfrm>
          <a:prstGeom prst="rect">
            <a:avLst/>
          </a:prstGeom>
        </p:spPr>
        <p:txBody>
          <a:bodyPr wrap="square">
            <a:spAutoFit/>
          </a:bodyPr>
          <a:lstStyle/>
          <a:p>
            <a:r>
              <a:rPr lang="ar-SA" sz="4000" b="1" u="sng" dirty="0">
                <a:solidFill>
                  <a:srgbClr val="0000CC"/>
                </a:solidFill>
              </a:rPr>
              <a:t>1-الهيبرميديا</a:t>
            </a:r>
            <a:r>
              <a:rPr lang="ar-SA" sz="4000" b="1" dirty="0">
                <a:solidFill>
                  <a:srgbClr val="0000CC"/>
                </a:solidFill>
              </a:rPr>
              <a:t>:    </a:t>
            </a:r>
            <a:r>
              <a:rPr lang="ar-SA" sz="4000" b="1" dirty="0" smtClean="0">
                <a:solidFill>
                  <a:srgbClr val="0000CC"/>
                </a:solidFill>
              </a:rPr>
              <a:t>           </a:t>
            </a:r>
            <a:r>
              <a:rPr lang="en-US" sz="4000" b="1" dirty="0" smtClean="0">
                <a:solidFill>
                  <a:srgbClr val="0000CC"/>
                </a:solidFill>
              </a:rPr>
              <a:t>Hypermedia</a:t>
            </a:r>
            <a:endParaRPr lang="en-US" sz="4000" b="1" dirty="0">
              <a:solidFill>
                <a:srgbClr val="0000CC"/>
              </a:solidFill>
            </a:endParaRPr>
          </a:p>
          <a:p>
            <a:pPr algn="justLow"/>
            <a:endParaRPr lang="ar-EG" sz="3200" b="1" dirty="0" smtClean="0"/>
          </a:p>
          <a:p>
            <a:pPr algn="justLow"/>
            <a:r>
              <a:rPr lang="ar-SA" sz="3200" dirty="0" smtClean="0"/>
              <a:t>يشير </a:t>
            </a:r>
            <a:r>
              <a:rPr lang="ar-SA" sz="3200" dirty="0"/>
              <a:t>مصطلح </a:t>
            </a:r>
            <a:r>
              <a:rPr lang="ar-SA" sz="3200" dirty="0" err="1"/>
              <a:t>الهيبرميديا</a:t>
            </a:r>
            <a:r>
              <a:rPr lang="ar-SA" sz="3200" dirty="0"/>
              <a:t> إلى استخدام جميع أنواع عناصر الوسائط المتعددة التي تحتويها عروض الكمبيوتر، ويوجد بين هذه العناصر وصلات أو ارتباطات (</a:t>
            </a:r>
            <a:r>
              <a:rPr lang="en-US" sz="3200" dirty="0"/>
              <a:t>Links</a:t>
            </a:r>
            <a:r>
              <a:rPr lang="ar-SA" sz="3200" dirty="0"/>
              <a:t> )أثناء العرض. وتشتمل عروض الكمبيوتر متعددة الوسائط عند استخدامها في تقديم عروض </a:t>
            </a:r>
            <a:r>
              <a:rPr lang="ar-SA" sz="3200" dirty="0" err="1"/>
              <a:t>الهيبرميديا</a:t>
            </a:r>
            <a:r>
              <a:rPr lang="ar-SA" sz="3200" dirty="0"/>
              <a:t> على النصوص التي يتم عرض محتواها بالصوت ، والصور المتحركة ، والرسوم المتحركة، والصور الثابتة، والفيديو0</a:t>
            </a:r>
            <a:endParaRPr lang="en-US" sz="3200" dirty="0"/>
          </a:p>
        </p:txBody>
      </p:sp>
    </p:spTree>
    <p:extLst>
      <p:ext uri="{BB962C8B-B14F-4D97-AF65-F5344CB8AC3E}">
        <p14:creationId xmlns:p14="http://schemas.microsoft.com/office/powerpoint/2010/main" xmlns="" val="30621394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95536" y="1136933"/>
            <a:ext cx="8352928" cy="4524315"/>
          </a:xfrm>
          <a:prstGeom prst="rect">
            <a:avLst/>
          </a:prstGeom>
        </p:spPr>
        <p:txBody>
          <a:bodyPr wrap="square">
            <a:spAutoFit/>
          </a:bodyPr>
          <a:lstStyle/>
          <a:p>
            <a:pPr algn="justLow"/>
            <a:r>
              <a:rPr lang="ar-SA" sz="3600" b="1" dirty="0"/>
              <a:t> </a:t>
            </a:r>
            <a:r>
              <a:rPr lang="ar-SA" sz="3600" dirty="0"/>
              <a:t>وفى عروض </a:t>
            </a:r>
            <a:r>
              <a:rPr lang="ar-SA" sz="3600" dirty="0" err="1"/>
              <a:t>الهيبرميديا</a:t>
            </a:r>
            <a:r>
              <a:rPr lang="ar-SA" sz="3600" dirty="0"/>
              <a:t> يوضح الكمبيوتر للمستخدمين علامات تعبر عن </a:t>
            </a:r>
            <a:r>
              <a:rPr lang="ar-SA" sz="3600" dirty="0">
                <a:solidFill>
                  <a:srgbClr val="0000CC"/>
                </a:solidFill>
              </a:rPr>
              <a:t>الوصلات </a:t>
            </a:r>
            <a:r>
              <a:rPr lang="ar-SA" sz="3600" dirty="0"/>
              <a:t>بين أجزاء المحتوى. وتعتبر عروض </a:t>
            </a:r>
            <a:r>
              <a:rPr lang="ar-SA" sz="3600" dirty="0" err="1"/>
              <a:t>الهيبرميديا</a:t>
            </a:r>
            <a:r>
              <a:rPr lang="ar-SA" sz="3600" dirty="0"/>
              <a:t> اليوم ثورة في نظام الإنترنت، إذ أنها توصل المستخدم بسهولة إلى المعلومات على شبكة الإنترنت في صورة وسائط متعددة، وقد تكون واجهة المستخدم مركزة حول البحث عن الكلمات والصور والنصوص، وتتيح عروض </a:t>
            </a:r>
            <a:r>
              <a:rPr lang="ar-SA" sz="3600" dirty="0" err="1"/>
              <a:t>الهيبرميديا</a:t>
            </a:r>
            <a:r>
              <a:rPr lang="ar-SA" sz="3600" dirty="0"/>
              <a:t> للمستخدم الانتقال إلى المعلومات التي يريدها مباشرة.</a:t>
            </a:r>
            <a:endParaRPr lang="ar-EG" sz="3600" dirty="0"/>
          </a:p>
        </p:txBody>
      </p:sp>
    </p:spTree>
    <p:extLst>
      <p:ext uri="{BB962C8B-B14F-4D97-AF65-F5344CB8AC3E}">
        <p14:creationId xmlns:p14="http://schemas.microsoft.com/office/powerpoint/2010/main" xmlns="" val="31136849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1052736"/>
            <a:ext cx="8424936" cy="4524315"/>
          </a:xfrm>
          <a:prstGeom prst="rect">
            <a:avLst/>
          </a:prstGeom>
        </p:spPr>
        <p:txBody>
          <a:bodyPr wrap="square">
            <a:spAutoFit/>
          </a:bodyPr>
          <a:lstStyle/>
          <a:p>
            <a:pPr algn="justLow"/>
            <a:r>
              <a:rPr lang="ar-SA" sz="3600" b="1" dirty="0"/>
              <a:t> </a:t>
            </a:r>
            <a:r>
              <a:rPr lang="ar-SA" sz="3600" dirty="0" err="1"/>
              <a:t>والهيبرميديا</a:t>
            </a:r>
            <a:r>
              <a:rPr lang="ar-SA" sz="3600" dirty="0"/>
              <a:t> في جوهرها عبارة عن برمجيات، تمكن المستخدم من البحث للوصول إلى المعلومات التي يريدها في </a:t>
            </a:r>
            <a:r>
              <a:rPr lang="ar-SA" sz="3600" dirty="0">
                <a:solidFill>
                  <a:srgbClr val="0000CC"/>
                </a:solidFill>
              </a:rPr>
              <a:t>صورة غير خطية </a:t>
            </a:r>
            <a:r>
              <a:rPr lang="ar-SA" sz="3600" dirty="0"/>
              <a:t>داخل تطبيقات الوسائط المتعددة  0 فالمستخدم يقوم بالقراءة على شاشة الكمبيوتر، فيجذب انتباهه بعض الكلمات التي تأخذ شكل لون أو تلميح معين (</a:t>
            </a:r>
            <a:r>
              <a:rPr lang="en-US" sz="3600" dirty="0">
                <a:solidFill>
                  <a:srgbClr val="FF0000"/>
                </a:solidFill>
              </a:rPr>
              <a:t>Hot Words</a:t>
            </a:r>
            <a:r>
              <a:rPr lang="ar-SA" sz="3600" dirty="0">
                <a:solidFill>
                  <a:srgbClr val="FF0000"/>
                </a:solidFill>
              </a:rPr>
              <a:t> </a:t>
            </a:r>
            <a:r>
              <a:rPr lang="ar-SA" sz="3600" dirty="0"/>
              <a:t>)، ويشاهد محتوى العرض هنا باستخدام الصوت، والموسيقى، والفيديو، وعناصر الوسائط المتعددة الأخرى أيضاً بالإضافة إلى النص في صورة متزامنة0</a:t>
            </a:r>
            <a:endParaRPr lang="ar-EG" sz="3600" dirty="0"/>
          </a:p>
        </p:txBody>
      </p:sp>
    </p:spTree>
    <p:extLst>
      <p:ext uri="{BB962C8B-B14F-4D97-AF65-F5344CB8AC3E}">
        <p14:creationId xmlns:p14="http://schemas.microsoft.com/office/powerpoint/2010/main" xmlns="" val="1915046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67544" y="1052736"/>
            <a:ext cx="8208912" cy="4154984"/>
          </a:xfrm>
          <a:prstGeom prst="rect">
            <a:avLst/>
          </a:prstGeom>
        </p:spPr>
        <p:txBody>
          <a:bodyPr wrap="square">
            <a:spAutoFit/>
          </a:bodyPr>
          <a:lstStyle/>
          <a:p>
            <a:r>
              <a:rPr lang="ar-SA" sz="4800" b="1" u="sng" dirty="0">
                <a:solidFill>
                  <a:srgbClr val="FF0000"/>
                </a:solidFill>
              </a:rPr>
              <a:t>2-الهيبرتكست:</a:t>
            </a:r>
            <a:r>
              <a:rPr lang="ar-SA" sz="4800" b="1" dirty="0">
                <a:solidFill>
                  <a:srgbClr val="FF0000"/>
                </a:solidFill>
              </a:rPr>
              <a:t>      </a:t>
            </a:r>
            <a:r>
              <a:rPr lang="en-US" sz="4800" b="1" u="sng" dirty="0" smtClean="0">
                <a:solidFill>
                  <a:srgbClr val="FF0000"/>
                </a:solidFill>
              </a:rPr>
              <a:t>Hypertext</a:t>
            </a:r>
            <a:endParaRPr lang="en-US" sz="4800" dirty="0">
              <a:solidFill>
                <a:srgbClr val="FF0000"/>
              </a:solidFill>
            </a:endParaRPr>
          </a:p>
          <a:p>
            <a:r>
              <a:rPr lang="ar-SA" sz="3600" dirty="0"/>
              <a:t>        </a:t>
            </a:r>
            <a:endParaRPr lang="ar-EG" sz="3600" dirty="0" smtClean="0"/>
          </a:p>
          <a:p>
            <a:pPr algn="justLow"/>
            <a:r>
              <a:rPr lang="ar-SA" sz="3600" dirty="0" err="1" smtClean="0"/>
              <a:t>الهيبرتكست</a:t>
            </a:r>
            <a:r>
              <a:rPr lang="ar-SA" sz="3600" dirty="0" smtClean="0"/>
              <a:t> </a:t>
            </a:r>
            <a:r>
              <a:rPr lang="ar-SA" sz="3600" dirty="0"/>
              <a:t>(أو النصوص الفائقة) هي تطبيقات تعتمد على النصوص التي يتم تنظيمها في صورة بيانات بينها وصلات (روابط ) متعددة0 وتلك الوصلات هي التي تمكن المستخدم من السير والتحرك ما بين النصوص والوثائق المكتوبة بأنماط متعددة للسير خلالها. </a:t>
            </a:r>
            <a:endParaRPr lang="en-US" sz="3600" dirty="0"/>
          </a:p>
        </p:txBody>
      </p:sp>
    </p:spTree>
    <p:extLst>
      <p:ext uri="{BB962C8B-B14F-4D97-AF65-F5344CB8AC3E}">
        <p14:creationId xmlns:p14="http://schemas.microsoft.com/office/powerpoint/2010/main" xmlns="" val="19150462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980728"/>
            <a:ext cx="8280920" cy="4524315"/>
          </a:xfrm>
          <a:prstGeom prst="rect">
            <a:avLst/>
          </a:prstGeom>
        </p:spPr>
        <p:txBody>
          <a:bodyPr wrap="square">
            <a:spAutoFit/>
          </a:bodyPr>
          <a:lstStyle/>
          <a:p>
            <a:pPr algn="justLow"/>
            <a:r>
              <a:rPr lang="ar-SA" sz="3200" b="1" dirty="0"/>
              <a:t> </a:t>
            </a:r>
            <a:r>
              <a:rPr lang="ar-EG" sz="3200" b="1" dirty="0" smtClean="0"/>
              <a:t>	</a:t>
            </a:r>
            <a:r>
              <a:rPr lang="ar-SA" sz="3200" dirty="0" smtClean="0"/>
              <a:t>ويعتبر </a:t>
            </a:r>
            <a:r>
              <a:rPr lang="ar-SA" sz="3200" dirty="0">
                <a:solidFill>
                  <a:srgbClr val="FF0000"/>
                </a:solidFill>
              </a:rPr>
              <a:t>النص</a:t>
            </a:r>
            <a:r>
              <a:rPr lang="ar-SA" sz="3200" dirty="0"/>
              <a:t> هو المتطلب الرئيسي في عروض </a:t>
            </a:r>
            <a:r>
              <a:rPr lang="ar-SA" sz="3200" dirty="0" err="1"/>
              <a:t>الهيبرتكست</a:t>
            </a:r>
            <a:r>
              <a:rPr lang="ar-SA" sz="3200" dirty="0"/>
              <a:t>، ويمكن أن يساعد النص بعض الصور والرسومات الخطية التي تشرح المحتوى؛ فالكلمات، والفقرات، والتعليمات، يتم ربطها معاً، ويمكن للمستخدم الإبحار خلال تلك النصوص في شكل غير خطى، وبسرعة مبهرة، ويمكنه العودة مرة أخرى إلى قائمة المحتويات الرئيسية في عرض </a:t>
            </a:r>
            <a:r>
              <a:rPr lang="ar-SA" sz="3200" dirty="0" err="1"/>
              <a:t>الهيبرتكست</a:t>
            </a:r>
            <a:r>
              <a:rPr lang="ar-SA" sz="3200" dirty="0"/>
              <a:t>، والكلمة الحارة أو </a:t>
            </a:r>
            <a:r>
              <a:rPr lang="ar-SA" sz="3200" dirty="0" smtClean="0"/>
              <a:t>الفعالة</a:t>
            </a:r>
            <a:r>
              <a:rPr lang="en-US" sz="3200" dirty="0"/>
              <a:t> </a:t>
            </a:r>
            <a:r>
              <a:rPr lang="ar-SA" sz="3200" dirty="0" smtClean="0"/>
              <a:t>(</a:t>
            </a:r>
            <a:r>
              <a:rPr lang="en-US" sz="3200" dirty="0" smtClean="0">
                <a:solidFill>
                  <a:srgbClr val="FF0000"/>
                </a:solidFill>
              </a:rPr>
              <a:t>Hot word</a:t>
            </a:r>
            <a:r>
              <a:rPr lang="ar-SA" sz="3200" dirty="0" smtClean="0"/>
              <a:t>) أو البقعة الساخنة ( </a:t>
            </a:r>
            <a:r>
              <a:rPr lang="en-US" sz="3200" dirty="0" smtClean="0">
                <a:solidFill>
                  <a:srgbClr val="FF0000"/>
                </a:solidFill>
              </a:rPr>
              <a:t>Hot Spot</a:t>
            </a:r>
            <a:r>
              <a:rPr lang="ar-SA" sz="3200" dirty="0" smtClean="0">
                <a:solidFill>
                  <a:srgbClr val="FF0000"/>
                </a:solidFill>
              </a:rPr>
              <a:t> </a:t>
            </a:r>
            <a:r>
              <a:rPr lang="ar-SA" sz="3200" dirty="0" smtClean="0"/>
              <a:t>) تعمل مثل الأزرار تماما في عروض الوسائط المتعددة، فعند ضغط المستخدم عليها تقوده إلى صفحات أو نصوص أخرى. </a:t>
            </a:r>
            <a:endParaRPr lang="ar-EG" sz="3200" dirty="0"/>
          </a:p>
        </p:txBody>
      </p:sp>
    </p:spTree>
    <p:extLst>
      <p:ext uri="{BB962C8B-B14F-4D97-AF65-F5344CB8AC3E}">
        <p14:creationId xmlns:p14="http://schemas.microsoft.com/office/powerpoint/2010/main" xmlns="" val="19150462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67544" y="980728"/>
            <a:ext cx="8280920" cy="5078313"/>
          </a:xfrm>
          <a:prstGeom prst="rect">
            <a:avLst/>
          </a:prstGeom>
        </p:spPr>
        <p:txBody>
          <a:bodyPr wrap="square">
            <a:spAutoFit/>
          </a:bodyPr>
          <a:lstStyle/>
          <a:p>
            <a:r>
              <a:rPr lang="ar-SA" sz="3600" b="1" u="sng" dirty="0">
                <a:solidFill>
                  <a:srgbClr val="FF0000"/>
                </a:solidFill>
              </a:rPr>
              <a:t>3-الصور الفائقة</a:t>
            </a:r>
            <a:r>
              <a:rPr lang="ar-SA" sz="3600" b="1" dirty="0">
                <a:solidFill>
                  <a:srgbClr val="FF0000"/>
                </a:solidFill>
              </a:rPr>
              <a:t>     </a:t>
            </a:r>
            <a:r>
              <a:rPr lang="ar-SA" sz="3600" b="1" u="sng" dirty="0" smtClean="0">
                <a:solidFill>
                  <a:srgbClr val="FF0000"/>
                </a:solidFill>
              </a:rPr>
              <a:t> </a:t>
            </a:r>
            <a:r>
              <a:rPr lang="en-US" sz="3600" b="1" dirty="0" smtClean="0">
                <a:solidFill>
                  <a:srgbClr val="FF0000"/>
                </a:solidFill>
              </a:rPr>
              <a:t>  </a:t>
            </a:r>
            <a:r>
              <a:rPr lang="en-US" sz="3600" b="1" u="sng" dirty="0" smtClean="0">
                <a:solidFill>
                  <a:srgbClr val="FF0000"/>
                </a:solidFill>
              </a:rPr>
              <a:t> </a:t>
            </a:r>
            <a:r>
              <a:rPr lang="en-US" sz="3600" b="1" u="sng" dirty="0" err="1" smtClean="0">
                <a:solidFill>
                  <a:srgbClr val="FF0000"/>
                </a:solidFill>
              </a:rPr>
              <a:t>Hyperpictures</a:t>
            </a:r>
            <a:endParaRPr lang="en-US" sz="3600" dirty="0">
              <a:solidFill>
                <a:srgbClr val="FF0000"/>
              </a:solidFill>
            </a:endParaRPr>
          </a:p>
          <a:p>
            <a:pPr algn="justLow"/>
            <a:r>
              <a:rPr lang="ar-SA" sz="3600" dirty="0"/>
              <a:t>        كما يحدث </a:t>
            </a:r>
            <a:r>
              <a:rPr lang="ar-SA" sz="3600" dirty="0" err="1"/>
              <a:t>فى</a:t>
            </a:r>
            <a:r>
              <a:rPr lang="ar-SA" sz="3600" dirty="0"/>
              <a:t> </a:t>
            </a:r>
            <a:r>
              <a:rPr lang="ar-SA" sz="3600" dirty="0" err="1"/>
              <a:t>الهيبرتكست</a:t>
            </a:r>
            <a:r>
              <a:rPr lang="ar-SA" sz="3600" dirty="0"/>
              <a:t> من تجزئة وتخزين للمعلومات والربط بينها بوصلات وعقد، كذلك أيضاً </a:t>
            </a:r>
            <a:r>
              <a:rPr lang="ar-SA" sz="3600" dirty="0" err="1"/>
              <a:t>فى</a:t>
            </a:r>
            <a:r>
              <a:rPr lang="ar-SA" sz="3600" dirty="0"/>
              <a:t> قواعد البيانات المصورة، يمكن تخزين الصور </a:t>
            </a:r>
            <a:r>
              <a:rPr lang="ar-SA" sz="3600" dirty="0" err="1"/>
              <a:t>فى</a:t>
            </a:r>
            <a:r>
              <a:rPr lang="ar-SA" sz="3600" dirty="0"/>
              <a:t> أجزاء، بينها وصلات يمثل كل جزء مفهوم أو فكرة أو مجال معين، ويتم ذلك </a:t>
            </a:r>
            <a:r>
              <a:rPr lang="ar-SA" sz="3600" dirty="0" err="1"/>
              <a:t>فى</a:t>
            </a:r>
            <a:r>
              <a:rPr lang="ar-SA" sz="3600" dirty="0"/>
              <a:t> عروض تكنولوجيا الوسائط المتعددة. ويمكن أن تتفرع كل صورة إلى العديد من الصور </a:t>
            </a:r>
            <a:r>
              <a:rPr lang="ar-SA" sz="3600" dirty="0" err="1"/>
              <a:t>التى</a:t>
            </a:r>
            <a:r>
              <a:rPr lang="ar-SA" sz="3600" dirty="0"/>
              <a:t> تظهر على الشاشة بالتتابع أو تملئ الشاشة بأكملها0</a:t>
            </a:r>
            <a:endParaRPr lang="en-US" sz="3600" b="1" dirty="0"/>
          </a:p>
        </p:txBody>
      </p:sp>
    </p:spTree>
    <p:extLst>
      <p:ext uri="{BB962C8B-B14F-4D97-AF65-F5344CB8AC3E}">
        <p14:creationId xmlns:p14="http://schemas.microsoft.com/office/powerpoint/2010/main" xmlns="" val="30793162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830317"/>
            <a:ext cx="8712968" cy="5262979"/>
          </a:xfrm>
          <a:prstGeom prst="rect">
            <a:avLst/>
          </a:prstGeom>
        </p:spPr>
        <p:txBody>
          <a:bodyPr wrap="square">
            <a:spAutoFit/>
          </a:bodyPr>
          <a:lstStyle/>
          <a:p>
            <a:r>
              <a:rPr lang="ar-SA" sz="2800" b="1" u="sng" dirty="0">
                <a:solidFill>
                  <a:srgbClr val="FF0000"/>
                </a:solidFill>
              </a:rPr>
              <a:t>4-الفيديو الفائق والصوت الفائق    </a:t>
            </a:r>
            <a:r>
              <a:rPr lang="en-US" sz="2800" b="1" u="sng" dirty="0" err="1">
                <a:solidFill>
                  <a:srgbClr val="FF0000"/>
                </a:solidFill>
              </a:rPr>
              <a:t>Hypervideo</a:t>
            </a:r>
            <a:r>
              <a:rPr lang="en-US" sz="2800" b="1" u="sng" dirty="0">
                <a:solidFill>
                  <a:srgbClr val="FF0000"/>
                </a:solidFill>
              </a:rPr>
              <a:t> and </a:t>
            </a:r>
            <a:r>
              <a:rPr lang="en-US" sz="2800" b="1" u="sng" dirty="0" err="1" smtClean="0">
                <a:solidFill>
                  <a:srgbClr val="FF0000"/>
                </a:solidFill>
              </a:rPr>
              <a:t>Hyperaudio</a:t>
            </a:r>
            <a:endParaRPr lang="en-US" sz="2800" dirty="0">
              <a:solidFill>
                <a:srgbClr val="FF0000"/>
              </a:solidFill>
            </a:endParaRPr>
          </a:p>
          <a:p>
            <a:pPr algn="justLow"/>
            <a:r>
              <a:rPr lang="ar-SA" sz="2800" dirty="0"/>
              <a:t>          نتيجة التطور السريع في عروض الوسائط الرقمية والتفاعلية، ولتعدد الاستخدامات لتلك المستحدثات، سواء على اسطوانات الليزر، أو على شبكات المعلومات المحلية والعالمية،  فقد صاحب ظهور مفهوم </a:t>
            </a:r>
            <a:r>
              <a:rPr lang="ar-SA" sz="2800" dirty="0" err="1"/>
              <a:t>الهيبرتكست</a:t>
            </a:r>
            <a:r>
              <a:rPr lang="ar-SA" sz="2800" dirty="0"/>
              <a:t>، </a:t>
            </a:r>
            <a:r>
              <a:rPr lang="ar-SA" sz="2800" dirty="0" err="1"/>
              <a:t>والهيبرميديا</a:t>
            </a:r>
            <a:r>
              <a:rPr lang="ar-SA" sz="2800" dirty="0"/>
              <a:t> وتقديم عروضهما من خلال الكمبيوتر، ظهور عدد من المفاهيم الجديدة في مجال الفيديو، والصوت، منها ما يسمى بالفيديو الفائق والصوت الفائق ( </a:t>
            </a:r>
            <a:r>
              <a:rPr lang="ar-SA" sz="2800" dirty="0" err="1"/>
              <a:t>الهيبرفيديو</a:t>
            </a:r>
            <a:r>
              <a:rPr lang="ar-SA" sz="2800" dirty="0"/>
              <a:t> </a:t>
            </a:r>
            <a:r>
              <a:rPr lang="ar-SA" sz="2800" dirty="0" err="1"/>
              <a:t>والهيبراوديو</a:t>
            </a:r>
            <a:r>
              <a:rPr lang="ar-SA" sz="2800" dirty="0"/>
              <a:t>) حيث يتم التزامن والربط بين </a:t>
            </a:r>
            <a:r>
              <a:rPr lang="ar-SA" sz="2800" dirty="0" err="1"/>
              <a:t>تتابعات</a:t>
            </a:r>
            <a:r>
              <a:rPr lang="ar-SA" sz="2800" dirty="0"/>
              <a:t> الفيديو، لتظهر على نفس الشاشة أو على مرات متتالية، كمزيد من التوضيح لفكرة معينة، أو لعرض خطوات إجراء مهارات معقدة  وتكون منظمة في قطاعات بينها وصلات يمكن الإبحار بينها، وبنفس الطريقة يكون الصوت الفائق من خلال العرض، للمزيد من الموسيقى والمؤثرات الصوتية والكلام المنطوق في الأغراض التعليمية والترفيهية المتنوعة.</a:t>
            </a:r>
            <a:endParaRPr lang="en-US" sz="2800" dirty="0"/>
          </a:p>
        </p:txBody>
      </p:sp>
    </p:spTree>
    <p:extLst>
      <p:ext uri="{BB962C8B-B14F-4D97-AF65-F5344CB8AC3E}">
        <p14:creationId xmlns:p14="http://schemas.microsoft.com/office/powerpoint/2010/main" xmlns="" val="3079316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1746</Words>
  <Application>Microsoft Office PowerPoint</Application>
  <PresentationFormat>عرض على الشاشة (3:4)‏</PresentationFormat>
  <Paragraphs>152</Paragraphs>
  <Slides>36</Slides>
  <Notes>0</Notes>
  <HiddenSlides>0</HiddenSlides>
  <MMClips>0</MMClips>
  <ScaleCrop>false</ScaleCrop>
  <HeadingPairs>
    <vt:vector size="4" baseType="variant">
      <vt:variant>
        <vt:lpstr>سمة</vt:lpstr>
      </vt:variant>
      <vt:variant>
        <vt:i4>1</vt:i4>
      </vt:variant>
      <vt:variant>
        <vt:lpstr>عناوين الشرائح</vt:lpstr>
      </vt:variant>
      <vt:variant>
        <vt:i4>36</vt:i4>
      </vt:variant>
    </vt:vector>
  </HeadingPairs>
  <TitlesOfParts>
    <vt:vector size="37" baseType="lpstr">
      <vt:lpstr>نسق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MESRA</dc:creator>
  <cp:lastModifiedBy>uqu</cp:lastModifiedBy>
  <cp:revision>43</cp:revision>
  <dcterms:created xsi:type="dcterms:W3CDTF">2012-09-30T20:42:44Z</dcterms:created>
  <dcterms:modified xsi:type="dcterms:W3CDTF">2012-10-06T10:32:24Z</dcterms:modified>
</cp:coreProperties>
</file>