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93" r:id="rId2"/>
    <p:sldId id="262" r:id="rId3"/>
    <p:sldId id="264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84" r:id="rId17"/>
    <p:sldId id="281" r:id="rId18"/>
    <p:sldId id="282" r:id="rId19"/>
    <p:sldId id="283" r:id="rId20"/>
    <p:sldId id="285" r:id="rId21"/>
    <p:sldId id="286" r:id="rId22"/>
  </p:sldIdLst>
  <p:sldSz cx="9144000" cy="6858000" type="screen4x3"/>
  <p:notesSz cx="6858000" cy="9144000"/>
  <p:defaultTextStyle>
    <a:defPPr>
      <a:defRPr lang="ar-EG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F0BB5"/>
    <a:srgbClr val="A50021"/>
    <a:srgbClr val="B10F2A"/>
    <a:srgbClr val="502604"/>
    <a:srgbClr val="00CC99"/>
    <a:srgbClr val="FFCC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40" d="100"/>
          <a:sy n="40" d="100"/>
        </p:scale>
        <p:origin x="-73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C0AE0-9C53-43B4-8048-2B7DCE3500E1}" type="datetimeFigureOut">
              <a:rPr lang="ar-EG" smtClean="0"/>
              <a:pPr/>
              <a:t>20/11/1433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D9826-27F8-433F-9641-00EB14008E01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C0AE0-9C53-43B4-8048-2B7DCE3500E1}" type="datetimeFigureOut">
              <a:rPr lang="ar-EG" smtClean="0"/>
              <a:pPr/>
              <a:t>20/11/1433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D9826-27F8-433F-9641-00EB14008E01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C0AE0-9C53-43B4-8048-2B7DCE3500E1}" type="datetimeFigureOut">
              <a:rPr lang="ar-EG" smtClean="0"/>
              <a:pPr/>
              <a:t>20/11/1433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D9826-27F8-433F-9641-00EB14008E01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C0AE0-9C53-43B4-8048-2B7DCE3500E1}" type="datetimeFigureOut">
              <a:rPr lang="ar-EG" smtClean="0"/>
              <a:pPr/>
              <a:t>20/11/1433</a:t>
            </a:fld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D9826-27F8-433F-9641-00EB14008E01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C0AE0-9C53-43B4-8048-2B7DCE3500E1}" type="datetimeFigureOut">
              <a:rPr lang="ar-EG" smtClean="0"/>
              <a:pPr/>
              <a:t>20/11/1433</a:t>
            </a:fld>
            <a:endParaRPr lang="ar-E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D9826-27F8-433F-9641-00EB14008E01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C0AE0-9C53-43B4-8048-2B7DCE3500E1}" type="datetimeFigureOut">
              <a:rPr lang="ar-EG" smtClean="0"/>
              <a:pPr/>
              <a:t>20/11/1433</a:t>
            </a:fld>
            <a:endParaRPr lang="ar-E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D9826-27F8-433F-9641-00EB14008E01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C0AE0-9C53-43B4-8048-2B7DCE3500E1}" type="datetimeFigureOut">
              <a:rPr lang="ar-EG" smtClean="0"/>
              <a:pPr/>
              <a:t>20/11/1433</a:t>
            </a:fld>
            <a:endParaRPr lang="ar-E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D9826-27F8-433F-9641-00EB14008E01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C0AE0-9C53-43B4-8048-2B7DCE3500E1}" type="datetimeFigureOut">
              <a:rPr lang="ar-EG" smtClean="0"/>
              <a:pPr/>
              <a:t>20/11/1433</a:t>
            </a:fld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D9826-27F8-433F-9641-00EB14008E01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E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C0AE0-9C53-43B4-8048-2B7DCE3500E1}" type="datetimeFigureOut">
              <a:rPr lang="ar-EG" smtClean="0"/>
              <a:pPr/>
              <a:t>20/11/1433</a:t>
            </a:fld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D9826-27F8-433F-9641-00EB14008E01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C0AE0-9C53-43B4-8048-2B7DCE3500E1}" type="datetimeFigureOut">
              <a:rPr lang="ar-EG" smtClean="0"/>
              <a:pPr/>
              <a:t>20/11/1433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D9826-27F8-433F-9641-00EB14008E01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C0AE0-9C53-43B4-8048-2B7DCE3500E1}" type="datetimeFigureOut">
              <a:rPr lang="ar-EG" smtClean="0"/>
              <a:pPr/>
              <a:t>20/11/1433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D9826-27F8-433F-9641-00EB14008E01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2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C0AE0-9C53-43B4-8048-2B7DCE3500E1}" type="datetimeFigureOut">
              <a:rPr lang="ar-EG" smtClean="0"/>
              <a:pPr/>
              <a:t>20/11/1433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AD9826-27F8-433F-9641-00EB14008E01}" type="slidenum">
              <a:rPr lang="ar-EG" smtClean="0"/>
              <a:pPr/>
              <a:t>‹#›</a:t>
            </a:fld>
            <a:endParaRPr lang="ar-E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EG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sscc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164084" cy="2161036"/>
          </a:xfrm>
          <a:prstGeom prst="rect">
            <a:avLst/>
          </a:prstGeom>
        </p:spPr>
      </p:pic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206699" y="548680"/>
            <a:ext cx="6469757" cy="5328592"/>
            <a:chOff x="1246" y="4186"/>
            <a:chExt cx="9736" cy="6652"/>
          </a:xfrm>
        </p:grpSpPr>
        <p:grpSp>
          <p:nvGrpSpPr>
            <p:cNvPr id="3" name="Group 3"/>
            <p:cNvGrpSpPr>
              <a:grpSpLocks/>
            </p:cNvGrpSpPr>
            <p:nvPr/>
          </p:nvGrpSpPr>
          <p:grpSpPr bwMode="auto">
            <a:xfrm>
              <a:off x="1246" y="4186"/>
              <a:ext cx="9736" cy="3234"/>
              <a:chOff x="967" y="3425"/>
              <a:chExt cx="9736" cy="3234"/>
            </a:xfrm>
          </p:grpSpPr>
          <p:sp>
            <p:nvSpPr>
              <p:cNvPr id="3076" name="UpRibbonSharp"/>
              <p:cNvSpPr>
                <a:spLocks noEditPoints="1" noChangeArrowheads="1"/>
              </p:cNvSpPr>
              <p:nvPr/>
            </p:nvSpPr>
            <p:spPr bwMode="auto">
              <a:xfrm>
                <a:off x="967" y="3425"/>
                <a:ext cx="9736" cy="3234"/>
              </a:xfrm>
              <a:custGeom>
                <a:avLst/>
                <a:gdLst>
                  <a:gd name="G0" fmla="+- 0 0 0"/>
                  <a:gd name="G1" fmla="+- 2700 0 0"/>
                  <a:gd name="G2" fmla="+- 2700 2700 0"/>
                  <a:gd name="G3" fmla="+- 21600 0 G2"/>
                  <a:gd name="G4" fmla="+- 21600 0 G1"/>
                  <a:gd name="G5" fmla="+- 21600 0 18900"/>
                  <a:gd name="G6" fmla="*/ 18900 1 2"/>
                  <a:gd name="G7" fmla="+- 21600 0 G6"/>
                  <a:gd name="G8" fmla="+- 18900 0 0"/>
                  <a:gd name="T0" fmla="*/ 10800 w 21600"/>
                  <a:gd name="T1" fmla="*/ 0 h 21600"/>
                  <a:gd name="T2" fmla="*/ 2700 w 21600"/>
                  <a:gd name="T3" fmla="*/ 12150 h 21600"/>
                  <a:gd name="T4" fmla="*/ 10800 w 21600"/>
                  <a:gd name="T5" fmla="*/ 18900 h 21600"/>
                  <a:gd name="T6" fmla="*/ 18900 w 21600"/>
                  <a:gd name="T7" fmla="*/ 1215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G1 w 21600"/>
                  <a:gd name="T13" fmla="*/ 0 h 21600"/>
                  <a:gd name="T14" fmla="*/ G4 w 21600"/>
                  <a:gd name="T15" fmla="*/ G8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 extrusionOk="0">
                    <a:moveTo>
                      <a:pt x="0" y="21600"/>
                    </a:moveTo>
                    <a:lnTo>
                      <a:pt x="5400" y="21600"/>
                    </a:lnTo>
                    <a:lnTo>
                      <a:pt x="5400" y="18900"/>
                    </a:lnTo>
                    <a:lnTo>
                      <a:pt x="16200" y="18900"/>
                    </a:lnTo>
                    <a:lnTo>
                      <a:pt x="16200" y="21600"/>
                    </a:lnTo>
                    <a:lnTo>
                      <a:pt x="21600" y="21600"/>
                    </a:lnTo>
                    <a:lnTo>
                      <a:pt x="18900" y="12150"/>
                    </a:lnTo>
                    <a:lnTo>
                      <a:pt x="21600" y="2700"/>
                    </a:lnTo>
                    <a:lnTo>
                      <a:pt x="18900" y="2700"/>
                    </a:lnTo>
                    <a:lnTo>
                      <a:pt x="18900" y="0"/>
                    </a:lnTo>
                    <a:lnTo>
                      <a:pt x="2700" y="0"/>
                    </a:lnTo>
                    <a:lnTo>
                      <a:pt x="2700" y="2700"/>
                    </a:lnTo>
                    <a:lnTo>
                      <a:pt x="0" y="2700"/>
                    </a:lnTo>
                    <a:lnTo>
                      <a:pt x="2700" y="12150"/>
                    </a:lnTo>
                    <a:close/>
                  </a:path>
                  <a:path w="21600" h="21600" fill="none" extrusionOk="0">
                    <a:moveTo>
                      <a:pt x="5400" y="18900"/>
                    </a:moveTo>
                    <a:lnTo>
                      <a:pt x="2700" y="18900"/>
                    </a:lnTo>
                    <a:lnTo>
                      <a:pt x="2700" y="2700"/>
                    </a:lnTo>
                  </a:path>
                  <a:path w="21600" h="21600" fill="none" extrusionOk="0">
                    <a:moveTo>
                      <a:pt x="2700" y="18900"/>
                    </a:moveTo>
                    <a:lnTo>
                      <a:pt x="5400" y="21600"/>
                    </a:lnTo>
                  </a:path>
                  <a:path w="21600" h="21600" fill="none" extrusionOk="0">
                    <a:moveTo>
                      <a:pt x="16200" y="18900"/>
                    </a:moveTo>
                    <a:lnTo>
                      <a:pt x="18900" y="18900"/>
                    </a:lnTo>
                    <a:lnTo>
                      <a:pt x="18900" y="2700"/>
                    </a:lnTo>
                  </a:path>
                  <a:path w="21600" h="21600" fill="none" extrusionOk="0">
                    <a:moveTo>
                      <a:pt x="18900" y="18900"/>
                    </a:moveTo>
                    <a:lnTo>
                      <a:pt x="16200" y="21600"/>
                    </a:lnTo>
                  </a:path>
                </a:pathLst>
              </a:custGeom>
              <a:gradFill rotWithShape="1">
                <a:gsLst>
                  <a:gs pos="0">
                    <a:srgbClr val="D9ECB2"/>
                  </a:gs>
                  <a:gs pos="50000">
                    <a:srgbClr val="FFFFFF"/>
                  </a:gs>
                  <a:gs pos="100000">
                    <a:srgbClr val="D9ECB2"/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rgbClr val="808080"/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EG"/>
              </a:p>
            </p:txBody>
          </p:sp>
          <p:sp>
            <p:nvSpPr>
              <p:cNvPr id="3077" name="Text Box 5"/>
              <p:cNvSpPr txBox="1">
                <a:spLocks noChangeArrowheads="1"/>
              </p:cNvSpPr>
              <p:nvPr/>
            </p:nvSpPr>
            <p:spPr bwMode="auto">
              <a:xfrm>
                <a:off x="2205" y="3459"/>
                <a:ext cx="7295" cy="2794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1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ea typeface="Arial" pitchFamily="34" charset="0"/>
                  <a:cs typeface="Arial" pitchFamily="34" charset="0"/>
                </a:endParaRPr>
              </a:p>
              <a:p>
                <a:pPr marL="0" marR="0" lvl="0" indent="0" algn="ctr" defTabSz="914400" rtl="1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ea typeface="Arial" pitchFamily="34" charset="0"/>
                  <a:cs typeface="Arial" pitchFamily="34" charset="0"/>
                </a:endParaRPr>
              </a:p>
              <a:p>
                <a:pPr marL="0" marR="0" lvl="0" indent="0" algn="ctr" defTabSz="914400" rtl="1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EG" sz="18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34" charset="0"/>
                    <a:ea typeface="Arial" pitchFamily="34" charset="0"/>
                    <a:cs typeface="Tahoma" pitchFamily="34" charset="0"/>
                  </a:rPr>
                  <a:t>ال</a:t>
                </a:r>
                <a:r>
                  <a:rPr kumimoji="0" lang="ar-SA" sz="18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34" charset="0"/>
                    <a:ea typeface="Arial" pitchFamily="34" charset="0"/>
                    <a:cs typeface="Tahoma" pitchFamily="34" charset="0"/>
                  </a:rPr>
                  <a:t>خطة </a:t>
                </a:r>
                <a:r>
                  <a:rPr kumimoji="0" lang="ar-EG" sz="18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34" charset="0"/>
                    <a:ea typeface="Arial" pitchFamily="34" charset="0"/>
                    <a:cs typeface="Tahoma" pitchFamily="34" charset="0"/>
                  </a:rPr>
                  <a:t>الاستراتجية ل</a:t>
                </a:r>
                <a:r>
                  <a:rPr kumimoji="0" lang="ar-SA" sz="18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34" charset="0"/>
                    <a:ea typeface="Arial" pitchFamily="34" charset="0"/>
                    <a:cs typeface="Tahoma" pitchFamily="34" charset="0"/>
                  </a:rPr>
                  <a:t>مركز الدراسات والاستشارات العلمية بكلية العلوم جامعة عين شمس</a:t>
                </a:r>
                <a:endParaRPr kumimoji="0" lang="ar-SA" sz="1400" b="1" i="0" u="sng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endParaRPr>
              </a:p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ar-EG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3078" name="Text Box 6"/>
            <p:cNvSpPr txBox="1">
              <a:spLocks noChangeArrowheads="1"/>
            </p:cNvSpPr>
            <p:nvPr/>
          </p:nvSpPr>
          <p:spPr bwMode="auto">
            <a:xfrm>
              <a:off x="2484" y="8337"/>
              <a:ext cx="7769" cy="250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ar-SA" sz="2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ا.د. وحيد محمود امام</a:t>
              </a:r>
            </a:p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ar-SA" sz="2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أستاذ البيئة بقسم علم الحيوان</a:t>
              </a:r>
            </a:p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ar-SA" sz="2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كلية العلوم-جامعة عين شمس</a:t>
              </a:r>
            </a:p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ar-SA" sz="2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مدير المركز</a:t>
              </a:r>
              <a:endParaRPr kumimoji="0" lang="ar-EG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sscc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164084" cy="2161036"/>
          </a:xfrm>
          <a:prstGeom prst="rect">
            <a:avLst/>
          </a:prstGeom>
        </p:spPr>
      </p:pic>
      <p:sp>
        <p:nvSpPr>
          <p:cNvPr id="9220" name="Line 4"/>
          <p:cNvSpPr>
            <a:spLocks noChangeShapeType="1"/>
          </p:cNvSpPr>
          <p:nvPr/>
        </p:nvSpPr>
        <p:spPr bwMode="auto">
          <a:xfrm>
            <a:off x="4644008" y="4005064"/>
            <a:ext cx="0" cy="457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EG"/>
          </a:p>
        </p:txBody>
      </p:sp>
      <p:sp>
        <p:nvSpPr>
          <p:cNvPr id="9218" name="Line 2"/>
          <p:cNvSpPr>
            <a:spLocks noChangeShapeType="1"/>
          </p:cNvSpPr>
          <p:nvPr/>
        </p:nvSpPr>
        <p:spPr bwMode="auto">
          <a:xfrm flipV="1">
            <a:off x="4788024" y="2204864"/>
            <a:ext cx="0" cy="40481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EG"/>
          </a:p>
        </p:txBody>
      </p:sp>
      <p:sp>
        <p:nvSpPr>
          <p:cNvPr id="9224" name="Line 8"/>
          <p:cNvSpPr>
            <a:spLocks noChangeShapeType="1"/>
          </p:cNvSpPr>
          <p:nvPr/>
        </p:nvSpPr>
        <p:spPr bwMode="auto">
          <a:xfrm flipH="1">
            <a:off x="3538736" y="3429000"/>
            <a:ext cx="4572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EG"/>
          </a:p>
        </p:txBody>
      </p:sp>
      <p:sp>
        <p:nvSpPr>
          <p:cNvPr id="9222" name="Line 6"/>
          <p:cNvSpPr>
            <a:spLocks noChangeShapeType="1"/>
          </p:cNvSpPr>
          <p:nvPr/>
        </p:nvSpPr>
        <p:spPr bwMode="auto">
          <a:xfrm>
            <a:off x="3324225" y="1657350"/>
            <a:ext cx="5715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EG"/>
          </a:p>
        </p:txBody>
      </p:sp>
      <p:sp>
        <p:nvSpPr>
          <p:cNvPr id="9223" name="AutoShape 7"/>
          <p:cNvSpPr>
            <a:spLocks noChangeShapeType="1"/>
          </p:cNvSpPr>
          <p:nvPr/>
        </p:nvSpPr>
        <p:spPr bwMode="auto">
          <a:xfrm>
            <a:off x="3538736" y="3284984"/>
            <a:ext cx="45720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EG"/>
          </a:p>
        </p:txBody>
      </p:sp>
      <p:sp>
        <p:nvSpPr>
          <p:cNvPr id="9217" name="AutoShape 1"/>
          <p:cNvSpPr>
            <a:spLocks noChangeShapeType="1"/>
          </p:cNvSpPr>
          <p:nvPr/>
        </p:nvSpPr>
        <p:spPr bwMode="auto">
          <a:xfrm>
            <a:off x="4572000" y="2233687"/>
            <a:ext cx="0" cy="40322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EG"/>
          </a:p>
        </p:txBody>
      </p:sp>
      <p:sp>
        <p:nvSpPr>
          <p:cNvPr id="9221" name="Line 5"/>
          <p:cNvSpPr>
            <a:spLocks noChangeShapeType="1"/>
          </p:cNvSpPr>
          <p:nvPr/>
        </p:nvSpPr>
        <p:spPr bwMode="auto">
          <a:xfrm flipH="1">
            <a:off x="3324225" y="1744663"/>
            <a:ext cx="5715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EG"/>
          </a:p>
        </p:txBody>
      </p:sp>
      <p:sp>
        <p:nvSpPr>
          <p:cNvPr id="9219" name="Line 3"/>
          <p:cNvSpPr>
            <a:spLocks noChangeShapeType="1"/>
          </p:cNvSpPr>
          <p:nvPr/>
        </p:nvSpPr>
        <p:spPr bwMode="auto">
          <a:xfrm flipV="1">
            <a:off x="4860032" y="4005064"/>
            <a:ext cx="0" cy="4048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EG"/>
          </a:p>
        </p:txBody>
      </p:sp>
      <p:grpSp>
        <p:nvGrpSpPr>
          <p:cNvPr id="9225" name="Group 9"/>
          <p:cNvGrpSpPr>
            <a:grpSpLocks/>
          </p:cNvGrpSpPr>
          <p:nvPr/>
        </p:nvGrpSpPr>
        <p:grpSpPr bwMode="auto">
          <a:xfrm>
            <a:off x="2051720" y="1196752"/>
            <a:ext cx="5976664" cy="4410174"/>
            <a:chOff x="2215" y="9081"/>
            <a:chExt cx="8300" cy="3770"/>
          </a:xfrm>
        </p:grpSpPr>
        <p:sp>
          <p:nvSpPr>
            <p:cNvPr id="9230" name="Text Box 14"/>
            <p:cNvSpPr txBox="1">
              <a:spLocks noChangeArrowheads="1"/>
            </p:cNvSpPr>
            <p:nvPr/>
          </p:nvSpPr>
          <p:spPr bwMode="auto">
            <a:xfrm>
              <a:off x="5040" y="10437"/>
              <a:ext cx="1980" cy="72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19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أدارة المركز</a:t>
              </a:r>
              <a:endParaRPr kumimoji="0" lang="ar-S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29" name="Text Box 13"/>
            <p:cNvSpPr txBox="1">
              <a:spLocks noChangeArrowheads="1"/>
            </p:cNvSpPr>
            <p:nvPr/>
          </p:nvSpPr>
          <p:spPr bwMode="auto">
            <a:xfrm>
              <a:off x="3680" y="9081"/>
              <a:ext cx="4403" cy="72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15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متخذي القرار من خارج الكلية</a:t>
              </a:r>
              <a:endParaRPr kumimoji="0" lang="ar-SA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ar-S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28" name="Text Box 12"/>
            <p:cNvSpPr txBox="1">
              <a:spLocks noChangeArrowheads="1"/>
            </p:cNvSpPr>
            <p:nvPr/>
          </p:nvSpPr>
          <p:spPr bwMode="auto">
            <a:xfrm>
              <a:off x="8175" y="10353"/>
              <a:ext cx="2340" cy="10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15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المجتمع المدني والمؤسسات الأخرى</a:t>
              </a:r>
              <a:endParaRPr kumimoji="0" lang="ar-S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ar-SA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27" name="Text Box 11"/>
            <p:cNvSpPr txBox="1">
              <a:spLocks noChangeArrowheads="1"/>
            </p:cNvSpPr>
            <p:nvPr/>
          </p:nvSpPr>
          <p:spPr bwMode="auto">
            <a:xfrm>
              <a:off x="2215" y="10437"/>
              <a:ext cx="1980" cy="72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15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جهات التمويل</a:t>
              </a:r>
              <a:endParaRPr kumimoji="0" lang="ar-S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26" name="Text Box 10"/>
            <p:cNvSpPr txBox="1">
              <a:spLocks noChangeArrowheads="1"/>
            </p:cNvSpPr>
            <p:nvPr/>
          </p:nvSpPr>
          <p:spPr bwMode="auto">
            <a:xfrm>
              <a:off x="4929" y="11972"/>
              <a:ext cx="1980" cy="87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15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الوحدات (الأعضاء)</a:t>
              </a:r>
              <a:endParaRPr kumimoji="0" lang="ar-SA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ar-S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9231" name="Rectangle 1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EG"/>
          </a:p>
        </p:txBody>
      </p:sp>
      <p:sp>
        <p:nvSpPr>
          <p:cNvPr id="9237" name="Rectangle 21"/>
          <p:cNvSpPr>
            <a:spLocks noChangeArrowheads="1"/>
          </p:cNvSpPr>
          <p:nvPr/>
        </p:nvSpPr>
        <p:spPr bwMode="auto">
          <a:xfrm>
            <a:off x="2627784" y="447636"/>
            <a:ext cx="4461671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الدور الرئيسىللمركز يمكن تمثيله فى الشكل التالى: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38" name="Rectangle 22"/>
          <p:cNvSpPr>
            <a:spLocks noChangeArrowheads="1"/>
          </p:cNvSpPr>
          <p:nvPr/>
        </p:nvSpPr>
        <p:spPr bwMode="auto">
          <a:xfrm>
            <a:off x="0" y="914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73075" algn="l"/>
              </a:tabLst>
            </a:pPr>
            <a:endParaRPr kumimoji="0" lang="ar-EG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AutoShape 7"/>
          <p:cNvSpPr>
            <a:spLocks noChangeShapeType="1"/>
          </p:cNvSpPr>
          <p:nvPr/>
        </p:nvSpPr>
        <p:spPr bwMode="auto">
          <a:xfrm>
            <a:off x="5724128" y="3429000"/>
            <a:ext cx="45720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EG"/>
          </a:p>
        </p:txBody>
      </p:sp>
      <p:sp>
        <p:nvSpPr>
          <p:cNvPr id="21" name="Line 8"/>
          <p:cNvSpPr>
            <a:spLocks noChangeShapeType="1"/>
          </p:cNvSpPr>
          <p:nvPr/>
        </p:nvSpPr>
        <p:spPr bwMode="auto">
          <a:xfrm flipH="1">
            <a:off x="5698976" y="3284984"/>
            <a:ext cx="4572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E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sscc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164084" cy="216103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23728" y="476672"/>
            <a:ext cx="6264696" cy="594008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u="sng" dirty="0">
                <a:solidFill>
                  <a:srgbClr val="0070C0"/>
                </a:solidFill>
              </a:rPr>
              <a:t>2-</a:t>
            </a:r>
            <a:r>
              <a:rPr lang="ar-SA" sz="2000" b="1" u="sng" dirty="0">
                <a:solidFill>
                  <a:srgbClr val="0070C0"/>
                </a:solidFill>
              </a:rPr>
              <a:t> تحليل المشاركين ذوي العلاقة المباشرة وغير المباشرة:</a:t>
            </a:r>
            <a:endParaRPr lang="en-US" sz="2000" dirty="0">
              <a:solidFill>
                <a:srgbClr val="0070C0"/>
              </a:solidFill>
            </a:endParaRPr>
          </a:p>
          <a:p>
            <a:pPr lvl="0">
              <a:buFont typeface="Courier New" pitchFamily="49" charset="0"/>
              <a:buChar char="o"/>
            </a:pPr>
            <a:r>
              <a:rPr lang="ar-SA" sz="2000" dirty="0" smtClean="0">
                <a:solidFill>
                  <a:srgbClr val="502604"/>
                </a:solidFill>
              </a:rPr>
              <a:t>من</a:t>
            </a:r>
            <a:r>
              <a:rPr lang="ar-SA" sz="2000" b="1" dirty="0" smtClean="0">
                <a:solidFill>
                  <a:srgbClr val="502604"/>
                </a:solidFill>
              </a:rPr>
              <a:t>ظمات </a:t>
            </a:r>
            <a:r>
              <a:rPr lang="ar-SA" sz="2000" b="1" dirty="0">
                <a:solidFill>
                  <a:srgbClr val="502604"/>
                </a:solidFill>
              </a:rPr>
              <a:t>المجتمع المدني</a:t>
            </a:r>
            <a:endParaRPr lang="en-US" sz="2000" b="1" dirty="0">
              <a:solidFill>
                <a:srgbClr val="502604"/>
              </a:solidFill>
            </a:endParaRPr>
          </a:p>
          <a:p>
            <a:pPr lvl="0">
              <a:buFont typeface="Courier New" pitchFamily="49" charset="0"/>
              <a:buChar char="o"/>
            </a:pPr>
            <a:r>
              <a:rPr lang="ar-SA" sz="2000" b="1" dirty="0">
                <a:solidFill>
                  <a:srgbClr val="502604"/>
                </a:solidFill>
              </a:rPr>
              <a:t>الجمعيات والاتحادات الأهلية</a:t>
            </a:r>
            <a:endParaRPr lang="en-US" sz="2000" b="1" dirty="0">
              <a:solidFill>
                <a:srgbClr val="502604"/>
              </a:solidFill>
            </a:endParaRPr>
          </a:p>
          <a:p>
            <a:pPr lvl="0">
              <a:buFont typeface="Courier New" pitchFamily="49" charset="0"/>
              <a:buChar char="o"/>
            </a:pPr>
            <a:endParaRPr lang="ar-EG" sz="2000" b="1" dirty="0" smtClean="0"/>
          </a:p>
          <a:p>
            <a:pPr lvl="0">
              <a:buFont typeface="Courier New" pitchFamily="49" charset="0"/>
              <a:buChar char="o"/>
            </a:pPr>
            <a:r>
              <a:rPr lang="ar-SA" sz="2000" b="1" dirty="0" smtClean="0">
                <a:solidFill>
                  <a:srgbClr val="502604"/>
                </a:solidFill>
              </a:rPr>
              <a:t>جهات </a:t>
            </a:r>
            <a:r>
              <a:rPr lang="ar-SA" sz="2000" b="1" dirty="0">
                <a:solidFill>
                  <a:srgbClr val="502604"/>
                </a:solidFill>
              </a:rPr>
              <a:t>التمويل الداخلي:</a:t>
            </a:r>
            <a:endParaRPr lang="en-US" sz="2000" dirty="0">
              <a:solidFill>
                <a:srgbClr val="502604"/>
              </a:solidFill>
            </a:endParaRPr>
          </a:p>
          <a:p>
            <a:pPr marL="457200"/>
            <a:r>
              <a:rPr lang="ar-SA" sz="2000" dirty="0" smtClean="0">
                <a:solidFill>
                  <a:srgbClr val="502604"/>
                </a:solidFill>
              </a:rPr>
              <a:t>*الوحدات الأعضاء</a:t>
            </a:r>
            <a:endParaRPr lang="en-US" sz="2000" dirty="0" smtClean="0">
              <a:solidFill>
                <a:srgbClr val="502604"/>
              </a:solidFill>
            </a:endParaRPr>
          </a:p>
          <a:p>
            <a:pPr marL="457200">
              <a:buFont typeface="Arial" pitchFamily="34" charset="0"/>
              <a:buChar char="•"/>
            </a:pPr>
            <a:r>
              <a:rPr lang="ar-SA" sz="2000" dirty="0" smtClean="0">
                <a:solidFill>
                  <a:srgbClr val="502604"/>
                </a:solidFill>
              </a:rPr>
              <a:t>المتبرعون</a:t>
            </a:r>
            <a:r>
              <a:rPr lang="ar-EG" sz="2000" dirty="0" smtClean="0">
                <a:solidFill>
                  <a:srgbClr val="502604"/>
                </a:solidFill>
              </a:rPr>
              <a:t> </a:t>
            </a:r>
          </a:p>
          <a:p>
            <a:pPr marL="457200">
              <a:buFont typeface="Arial" pitchFamily="34" charset="0"/>
              <a:buChar char="•"/>
            </a:pPr>
            <a:r>
              <a:rPr lang="ar-SA" sz="2000" dirty="0" smtClean="0">
                <a:solidFill>
                  <a:srgbClr val="502604"/>
                </a:solidFill>
              </a:rPr>
              <a:t>الكلية والجامعة</a:t>
            </a:r>
            <a:endParaRPr lang="en-US" sz="2000" dirty="0">
              <a:solidFill>
                <a:srgbClr val="502604"/>
              </a:solidFill>
            </a:endParaRPr>
          </a:p>
          <a:p>
            <a:r>
              <a:rPr lang="ar-SA" sz="2000" dirty="0" smtClean="0">
                <a:solidFill>
                  <a:srgbClr val="502604"/>
                </a:solidFill>
              </a:rPr>
              <a:t> </a:t>
            </a:r>
            <a:endParaRPr lang="en-US" sz="2000" dirty="0">
              <a:solidFill>
                <a:srgbClr val="502604"/>
              </a:solidFill>
            </a:endParaRPr>
          </a:p>
          <a:p>
            <a:pPr lvl="0">
              <a:buFont typeface="Courier New" pitchFamily="49" charset="0"/>
              <a:buChar char="o"/>
            </a:pPr>
            <a:r>
              <a:rPr lang="ar-SA" sz="2000" b="1" dirty="0">
                <a:solidFill>
                  <a:srgbClr val="502604"/>
                </a:solidFill>
              </a:rPr>
              <a:t>جهات التمويل الخارجي:</a:t>
            </a:r>
            <a:endParaRPr lang="en-US" sz="2000" dirty="0">
              <a:solidFill>
                <a:srgbClr val="502604"/>
              </a:solidFill>
            </a:endParaRPr>
          </a:p>
          <a:p>
            <a:pPr marL="528638"/>
            <a:r>
              <a:rPr lang="ar-SA" sz="2000" dirty="0">
                <a:solidFill>
                  <a:srgbClr val="502604"/>
                </a:solidFill>
              </a:rPr>
              <a:t>* الجهات المانحة الدولية</a:t>
            </a:r>
            <a:endParaRPr lang="en-US" sz="2000" dirty="0">
              <a:solidFill>
                <a:srgbClr val="502604"/>
              </a:solidFill>
            </a:endParaRPr>
          </a:p>
          <a:p>
            <a:pPr marL="528638"/>
            <a:r>
              <a:rPr lang="ar-SA" sz="2000" dirty="0">
                <a:solidFill>
                  <a:srgbClr val="502604"/>
                </a:solidFill>
              </a:rPr>
              <a:t>* صندوق حماية البيئة</a:t>
            </a:r>
            <a:endParaRPr lang="en-US" sz="2000" dirty="0">
              <a:solidFill>
                <a:srgbClr val="502604"/>
              </a:solidFill>
            </a:endParaRPr>
          </a:p>
          <a:p>
            <a:pPr marL="528638"/>
            <a:r>
              <a:rPr lang="ar-SA" sz="2000" dirty="0">
                <a:solidFill>
                  <a:srgbClr val="502604"/>
                </a:solidFill>
              </a:rPr>
              <a:t>* الصندوق الاجتماعي للتنمية</a:t>
            </a:r>
            <a:endParaRPr lang="en-US" sz="2000" dirty="0">
              <a:solidFill>
                <a:srgbClr val="502604"/>
              </a:solidFill>
            </a:endParaRPr>
          </a:p>
          <a:p>
            <a:pPr marL="528638">
              <a:buFont typeface="Arial" pitchFamily="34" charset="0"/>
              <a:buChar char="•"/>
            </a:pPr>
            <a:r>
              <a:rPr lang="ar-SA" sz="2000" dirty="0" smtClean="0">
                <a:solidFill>
                  <a:srgbClr val="502604"/>
                </a:solidFill>
              </a:rPr>
              <a:t>الجهات </a:t>
            </a:r>
            <a:r>
              <a:rPr lang="ar-SA" sz="2000" dirty="0">
                <a:solidFill>
                  <a:srgbClr val="502604"/>
                </a:solidFill>
              </a:rPr>
              <a:t>والمؤسسات المانحة المحلية (مستثمرين/ شركات/ بنوك</a:t>
            </a:r>
            <a:r>
              <a:rPr lang="ar-SA" sz="2000" dirty="0" smtClean="0">
                <a:solidFill>
                  <a:srgbClr val="502604"/>
                </a:solidFill>
              </a:rPr>
              <a:t>)</a:t>
            </a:r>
            <a:endParaRPr lang="ar-EG" sz="2000" dirty="0" smtClean="0">
              <a:solidFill>
                <a:srgbClr val="502604"/>
              </a:solidFill>
            </a:endParaRPr>
          </a:p>
          <a:p>
            <a:pPr marL="528638"/>
            <a:endParaRPr lang="en-US" sz="2000" dirty="0">
              <a:solidFill>
                <a:srgbClr val="502604"/>
              </a:solidFill>
            </a:endParaRPr>
          </a:p>
          <a:p>
            <a:pPr lvl="0">
              <a:buFont typeface="Courier New" pitchFamily="49" charset="0"/>
              <a:buChar char="o"/>
            </a:pPr>
            <a:r>
              <a:rPr lang="ar-EG" sz="2000" dirty="0" smtClean="0">
                <a:solidFill>
                  <a:srgbClr val="502604"/>
                </a:solidFill>
              </a:rPr>
              <a:t>ا</a:t>
            </a:r>
            <a:r>
              <a:rPr lang="ar-SA" sz="2000" b="1" dirty="0" smtClean="0">
                <a:solidFill>
                  <a:srgbClr val="502604"/>
                </a:solidFill>
              </a:rPr>
              <a:t>لمراكز </a:t>
            </a:r>
            <a:r>
              <a:rPr lang="ar-SA" sz="2000" b="1" dirty="0">
                <a:solidFill>
                  <a:srgbClr val="502604"/>
                </a:solidFill>
              </a:rPr>
              <a:t>القومية المتخصصة</a:t>
            </a:r>
            <a:endParaRPr lang="en-US" sz="2000" b="1" dirty="0">
              <a:solidFill>
                <a:srgbClr val="502604"/>
              </a:solidFill>
            </a:endParaRPr>
          </a:p>
          <a:p>
            <a:pPr lvl="0">
              <a:buFont typeface="Courier New" pitchFamily="49" charset="0"/>
              <a:buChar char="o"/>
            </a:pPr>
            <a:r>
              <a:rPr lang="ar-SA" sz="2000" b="1" dirty="0">
                <a:solidFill>
                  <a:srgbClr val="502604"/>
                </a:solidFill>
              </a:rPr>
              <a:t>الجامعات ومراكز البحوث</a:t>
            </a:r>
            <a:endParaRPr lang="en-US" sz="2000" b="1" dirty="0">
              <a:solidFill>
                <a:srgbClr val="502604"/>
              </a:solidFill>
            </a:endParaRPr>
          </a:p>
          <a:p>
            <a:pPr lvl="0">
              <a:buFont typeface="Courier New" pitchFamily="49" charset="0"/>
              <a:buChar char="o"/>
            </a:pPr>
            <a:r>
              <a:rPr lang="ar-SA" sz="2000" b="1" dirty="0">
                <a:solidFill>
                  <a:srgbClr val="502604"/>
                </a:solidFill>
              </a:rPr>
              <a:t>اكاديمية البحث العلمى</a:t>
            </a:r>
            <a:endParaRPr lang="en-US" sz="2000" b="1" dirty="0">
              <a:solidFill>
                <a:srgbClr val="502604"/>
              </a:solidFill>
            </a:endParaRPr>
          </a:p>
          <a:p>
            <a:pPr lvl="0">
              <a:buFont typeface="Courier New" pitchFamily="49" charset="0"/>
              <a:buChar char="o"/>
            </a:pPr>
            <a:r>
              <a:rPr lang="ar-SA" sz="2000" b="1" dirty="0">
                <a:solidFill>
                  <a:srgbClr val="502604"/>
                </a:solidFill>
              </a:rPr>
              <a:t>مراكز </a:t>
            </a:r>
            <a:r>
              <a:rPr lang="ar-SA" sz="2000" b="1" dirty="0" smtClean="0">
                <a:solidFill>
                  <a:srgbClr val="502604"/>
                </a:solidFill>
              </a:rPr>
              <a:t>المعلومات</a:t>
            </a:r>
            <a:endParaRPr lang="ar-EG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sscc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164084" cy="216103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23728" y="476672"/>
            <a:ext cx="6264696" cy="563231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u="sng" dirty="0">
                <a:solidFill>
                  <a:srgbClr val="0070C0"/>
                </a:solidFill>
              </a:rPr>
              <a:t>2-</a:t>
            </a:r>
            <a:r>
              <a:rPr lang="ar-SA" sz="2000" b="1" u="sng" dirty="0">
                <a:solidFill>
                  <a:srgbClr val="0070C0"/>
                </a:solidFill>
              </a:rPr>
              <a:t> تحليل المشاركين ذوي العلاقة المباشرة وغير </a:t>
            </a:r>
            <a:r>
              <a:rPr lang="ar-SA" sz="2000" b="1" u="sng" dirty="0" smtClean="0">
                <a:solidFill>
                  <a:srgbClr val="0070C0"/>
                </a:solidFill>
              </a:rPr>
              <a:t>المباشرة:</a:t>
            </a:r>
            <a:r>
              <a:rPr lang="ar-EG" sz="2000" dirty="0" smtClean="0">
                <a:solidFill>
                  <a:srgbClr val="0070C0"/>
                </a:solidFill>
              </a:rPr>
              <a:t> (تابع)</a:t>
            </a:r>
          </a:p>
          <a:p>
            <a:pPr lvl="0">
              <a:buFont typeface="Courier New" pitchFamily="49" charset="0"/>
              <a:buChar char="o"/>
            </a:pPr>
            <a:r>
              <a:rPr lang="ar-SA" sz="2000" b="1" dirty="0">
                <a:solidFill>
                  <a:srgbClr val="502604"/>
                </a:solidFill>
              </a:rPr>
              <a:t>وزارة الدولة لشئون البيئة</a:t>
            </a:r>
            <a:endParaRPr lang="en-US" sz="2000" b="1" dirty="0">
              <a:solidFill>
                <a:srgbClr val="502604"/>
              </a:solidFill>
            </a:endParaRPr>
          </a:p>
          <a:p>
            <a:pPr lvl="0">
              <a:buFont typeface="Courier New" pitchFamily="49" charset="0"/>
              <a:buChar char="o"/>
            </a:pPr>
            <a:r>
              <a:rPr lang="ar-SA" sz="2000" b="1" dirty="0">
                <a:solidFill>
                  <a:srgbClr val="502604"/>
                </a:solidFill>
              </a:rPr>
              <a:t>وزارة الصحة والسكان</a:t>
            </a:r>
            <a:endParaRPr lang="en-US" sz="2000" b="1" dirty="0">
              <a:solidFill>
                <a:srgbClr val="502604"/>
              </a:solidFill>
            </a:endParaRPr>
          </a:p>
          <a:p>
            <a:pPr lvl="0">
              <a:buFont typeface="Courier New" pitchFamily="49" charset="0"/>
              <a:buChar char="o"/>
            </a:pPr>
            <a:r>
              <a:rPr lang="ar-SA" sz="2000" b="1" dirty="0">
                <a:solidFill>
                  <a:srgbClr val="502604"/>
                </a:solidFill>
              </a:rPr>
              <a:t>وزارة الدولة للإدارة المحلية</a:t>
            </a:r>
            <a:endParaRPr lang="en-US" sz="2000" b="1" dirty="0">
              <a:solidFill>
                <a:srgbClr val="502604"/>
              </a:solidFill>
            </a:endParaRPr>
          </a:p>
          <a:p>
            <a:pPr lvl="0">
              <a:buFont typeface="Courier New" pitchFamily="49" charset="0"/>
              <a:buChar char="o"/>
            </a:pPr>
            <a:r>
              <a:rPr lang="ar-SA" sz="2000" b="1" dirty="0">
                <a:solidFill>
                  <a:srgbClr val="502604"/>
                </a:solidFill>
              </a:rPr>
              <a:t>وزارة التضامن الاجتماعي</a:t>
            </a:r>
            <a:endParaRPr lang="en-US" sz="2000" b="1" dirty="0">
              <a:solidFill>
                <a:srgbClr val="502604"/>
              </a:solidFill>
            </a:endParaRPr>
          </a:p>
          <a:p>
            <a:pPr lvl="0">
              <a:buFont typeface="Courier New" pitchFamily="49" charset="0"/>
              <a:buChar char="o"/>
            </a:pPr>
            <a:r>
              <a:rPr lang="ar-SA" sz="2000" b="1" dirty="0">
                <a:solidFill>
                  <a:srgbClr val="502604"/>
                </a:solidFill>
              </a:rPr>
              <a:t>وزارة الموارد المائية والري</a:t>
            </a:r>
            <a:endParaRPr lang="en-US" sz="2000" b="1" dirty="0">
              <a:solidFill>
                <a:srgbClr val="502604"/>
              </a:solidFill>
            </a:endParaRPr>
          </a:p>
          <a:p>
            <a:pPr lvl="0">
              <a:buFont typeface="Courier New" pitchFamily="49" charset="0"/>
              <a:buChar char="o"/>
            </a:pPr>
            <a:r>
              <a:rPr lang="ar-SA" sz="2000" b="1" dirty="0" smtClean="0">
                <a:solidFill>
                  <a:srgbClr val="502604"/>
                </a:solidFill>
              </a:rPr>
              <a:t>وزارة الداخلية</a:t>
            </a:r>
            <a:endParaRPr lang="ar-EG" sz="2000" b="1" dirty="0" smtClean="0">
              <a:solidFill>
                <a:srgbClr val="502604"/>
              </a:solidFill>
            </a:endParaRPr>
          </a:p>
          <a:p>
            <a:pPr lvl="0">
              <a:buFont typeface="Courier New" pitchFamily="49" charset="0"/>
              <a:buChar char="o"/>
            </a:pPr>
            <a:r>
              <a:rPr lang="ar-EG" sz="2000" b="1" dirty="0" smtClean="0">
                <a:solidFill>
                  <a:srgbClr val="502604"/>
                </a:solidFill>
              </a:rPr>
              <a:t>وزارة الدفاع</a:t>
            </a:r>
          </a:p>
          <a:p>
            <a:pPr lvl="0">
              <a:buFont typeface="Courier New" pitchFamily="49" charset="0"/>
              <a:buChar char="o"/>
            </a:pPr>
            <a:r>
              <a:rPr lang="ar-EG" sz="2000" b="1" dirty="0" smtClean="0">
                <a:solidFill>
                  <a:srgbClr val="502604"/>
                </a:solidFill>
              </a:rPr>
              <a:t>وزارة الصناعة والتجارة</a:t>
            </a:r>
          </a:p>
          <a:p>
            <a:pPr lvl="0">
              <a:buFont typeface="Courier New" pitchFamily="49" charset="0"/>
              <a:buChar char="o"/>
            </a:pPr>
            <a:r>
              <a:rPr lang="ar-EG" sz="2000" b="1" dirty="0" smtClean="0">
                <a:solidFill>
                  <a:srgbClr val="502604"/>
                </a:solidFill>
              </a:rPr>
              <a:t>وزارة الزراعة</a:t>
            </a:r>
            <a:endParaRPr lang="en-US" sz="2000" b="1" dirty="0">
              <a:solidFill>
                <a:srgbClr val="502604"/>
              </a:solidFill>
            </a:endParaRPr>
          </a:p>
          <a:p>
            <a:pPr lvl="0">
              <a:buFont typeface="Courier New" pitchFamily="49" charset="0"/>
              <a:buChar char="o"/>
            </a:pPr>
            <a:r>
              <a:rPr lang="ar-SA" sz="2000" b="1" dirty="0">
                <a:solidFill>
                  <a:srgbClr val="502604"/>
                </a:solidFill>
              </a:rPr>
              <a:t>وزارة الطاقة والكهرباء</a:t>
            </a:r>
            <a:endParaRPr lang="en-US" sz="2000" b="1" dirty="0">
              <a:solidFill>
                <a:srgbClr val="502604"/>
              </a:solidFill>
            </a:endParaRPr>
          </a:p>
          <a:p>
            <a:pPr lvl="0">
              <a:buFont typeface="Courier New" pitchFamily="49" charset="0"/>
              <a:buChar char="o"/>
            </a:pPr>
            <a:r>
              <a:rPr lang="ar-SA" sz="2000" b="1" dirty="0">
                <a:solidFill>
                  <a:srgbClr val="502604"/>
                </a:solidFill>
              </a:rPr>
              <a:t>وزارة الاسكان</a:t>
            </a:r>
            <a:endParaRPr lang="en-US" sz="2000" b="1" dirty="0">
              <a:solidFill>
                <a:srgbClr val="502604"/>
              </a:solidFill>
            </a:endParaRPr>
          </a:p>
          <a:p>
            <a:pPr lvl="0">
              <a:buFont typeface="Courier New" pitchFamily="49" charset="0"/>
              <a:buChar char="o"/>
            </a:pPr>
            <a:r>
              <a:rPr lang="ar-SA" sz="2000" b="1" dirty="0">
                <a:solidFill>
                  <a:srgbClr val="502604"/>
                </a:solidFill>
              </a:rPr>
              <a:t>وزارة التعاون الدولي</a:t>
            </a:r>
            <a:endParaRPr lang="en-US" sz="2000" b="1" dirty="0">
              <a:solidFill>
                <a:srgbClr val="502604"/>
              </a:solidFill>
            </a:endParaRPr>
          </a:p>
          <a:p>
            <a:pPr lvl="0">
              <a:buFont typeface="Courier New" pitchFamily="49" charset="0"/>
              <a:buChar char="o"/>
            </a:pPr>
            <a:r>
              <a:rPr lang="ar-SA" sz="2000" b="1" dirty="0">
                <a:solidFill>
                  <a:srgbClr val="502604"/>
                </a:solidFill>
              </a:rPr>
              <a:t>وزارة الثقافة (الآثار)</a:t>
            </a:r>
            <a:endParaRPr lang="en-US" sz="2000" b="1" dirty="0">
              <a:solidFill>
                <a:srgbClr val="502604"/>
              </a:solidFill>
            </a:endParaRPr>
          </a:p>
          <a:p>
            <a:pPr lvl="0">
              <a:buFont typeface="Courier New" pitchFamily="49" charset="0"/>
              <a:buChar char="o"/>
            </a:pPr>
            <a:r>
              <a:rPr lang="ar-EG" sz="2000" b="1" dirty="0" smtClean="0">
                <a:solidFill>
                  <a:srgbClr val="502604"/>
                </a:solidFill>
              </a:rPr>
              <a:t>المجلس القومى للشباب</a:t>
            </a:r>
            <a:endParaRPr lang="en-US" sz="2000" b="1" dirty="0">
              <a:solidFill>
                <a:srgbClr val="502604"/>
              </a:solidFill>
            </a:endParaRPr>
          </a:p>
          <a:p>
            <a:pPr lvl="0">
              <a:buFont typeface="Courier New" pitchFamily="49" charset="0"/>
              <a:buChar char="o"/>
            </a:pPr>
            <a:r>
              <a:rPr lang="ar-EG" sz="2000" b="1" dirty="0" smtClean="0">
                <a:solidFill>
                  <a:srgbClr val="502604"/>
                </a:solidFill>
              </a:rPr>
              <a:t>الاجهزة التنفيذية بال</a:t>
            </a:r>
            <a:r>
              <a:rPr lang="ar-SA" sz="2000" b="1" dirty="0" smtClean="0">
                <a:solidFill>
                  <a:srgbClr val="502604"/>
                </a:solidFill>
              </a:rPr>
              <a:t>محافظات</a:t>
            </a:r>
            <a:endParaRPr lang="en-US" sz="2000" b="1" dirty="0">
              <a:solidFill>
                <a:srgbClr val="502604"/>
              </a:solidFill>
            </a:endParaRPr>
          </a:p>
          <a:p>
            <a:pPr lvl="0">
              <a:buFont typeface="Courier New" pitchFamily="49" charset="0"/>
              <a:buChar char="o"/>
            </a:pPr>
            <a:r>
              <a:rPr lang="ar-SA" sz="2000" b="1" dirty="0" smtClean="0">
                <a:solidFill>
                  <a:srgbClr val="502604"/>
                </a:solidFill>
              </a:rPr>
              <a:t>أخرى</a:t>
            </a:r>
            <a:endParaRPr lang="ar-EG" sz="2000" b="1" dirty="0" smtClean="0">
              <a:solidFill>
                <a:srgbClr val="502604"/>
              </a:solidFill>
            </a:endParaRPr>
          </a:p>
          <a:p>
            <a:endParaRPr lang="ar-EG" sz="2000" dirty="0" smtClean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sscc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164084" cy="216103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51720" y="404664"/>
            <a:ext cx="6768752" cy="55092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u="sng" dirty="0">
                <a:solidFill>
                  <a:srgbClr val="0070C0"/>
                </a:solidFill>
              </a:rPr>
              <a:t>4- النتائج المطلوب تحقيقها من خلال الخطة:</a:t>
            </a:r>
            <a:endParaRPr lang="en-US" sz="3200" dirty="0">
              <a:solidFill>
                <a:srgbClr val="0070C0"/>
              </a:solidFill>
            </a:endParaRPr>
          </a:p>
          <a:p>
            <a:pPr marL="817563" lvl="1" indent="-649288">
              <a:buFont typeface="Wingdings" pitchFamily="2" charset="2"/>
              <a:buChar char="Ø"/>
            </a:pPr>
            <a:r>
              <a:rPr lang="ar-SA" sz="3200" b="1" dirty="0">
                <a:solidFill>
                  <a:srgbClr val="C00000"/>
                </a:solidFill>
              </a:rPr>
              <a:t>توفير المعلومات العلمية عن المركز ووحداته على موقع الكلية والجامعة</a:t>
            </a:r>
            <a:endParaRPr lang="en-US" sz="2800" b="1" dirty="0">
              <a:solidFill>
                <a:srgbClr val="C00000"/>
              </a:solidFill>
            </a:endParaRPr>
          </a:p>
          <a:p>
            <a:pPr marL="817563" lvl="1" indent="-649288">
              <a:buFont typeface="Wingdings" pitchFamily="2" charset="2"/>
              <a:buChar char="Ø"/>
            </a:pPr>
            <a:r>
              <a:rPr lang="ar-SA" sz="3200" b="1" dirty="0">
                <a:solidFill>
                  <a:srgbClr val="C00000"/>
                </a:solidFill>
              </a:rPr>
              <a:t>تدعيم وتنمية القدرات المؤسسية والإدارية للمركز</a:t>
            </a:r>
            <a:endParaRPr lang="en-US" sz="2800" b="1" dirty="0">
              <a:solidFill>
                <a:srgbClr val="C00000"/>
              </a:solidFill>
            </a:endParaRPr>
          </a:p>
          <a:p>
            <a:pPr marL="817563" lvl="1" indent="-649288">
              <a:buFont typeface="Wingdings" pitchFamily="2" charset="2"/>
              <a:buChar char="Ø"/>
            </a:pPr>
            <a:r>
              <a:rPr lang="ar-SA" sz="3200" b="1" dirty="0">
                <a:solidFill>
                  <a:srgbClr val="C00000"/>
                </a:solidFill>
              </a:rPr>
              <a:t>تفعيل انشطة الوحدات التابعة للمركز.</a:t>
            </a:r>
            <a:endParaRPr lang="en-US" sz="2800" b="1" dirty="0">
              <a:solidFill>
                <a:srgbClr val="C00000"/>
              </a:solidFill>
            </a:endParaRPr>
          </a:p>
          <a:p>
            <a:pPr marL="817563" lvl="1" indent="-649288">
              <a:buFont typeface="Wingdings" pitchFamily="2" charset="2"/>
              <a:buChar char="Ø"/>
            </a:pPr>
            <a:r>
              <a:rPr lang="ar-SA" sz="3200" b="1" dirty="0">
                <a:solidFill>
                  <a:srgbClr val="C00000"/>
                </a:solidFill>
              </a:rPr>
              <a:t>توفير التمويل</a:t>
            </a:r>
            <a:endParaRPr lang="en-US" sz="2800" b="1" dirty="0">
              <a:solidFill>
                <a:srgbClr val="C00000"/>
              </a:solidFill>
            </a:endParaRPr>
          </a:p>
          <a:p>
            <a:pPr marL="817563" lvl="1" indent="-649288">
              <a:buFont typeface="Wingdings" pitchFamily="2" charset="2"/>
              <a:buChar char="Ø"/>
            </a:pPr>
            <a:r>
              <a:rPr lang="ar-EG" sz="3200" b="1" dirty="0">
                <a:solidFill>
                  <a:srgbClr val="C00000"/>
                </a:solidFill>
              </a:rPr>
              <a:t>تفعيل دور المركز فى خدمة المجتمع والبيئة</a:t>
            </a:r>
            <a:endParaRPr lang="en-US" sz="2800" b="1" dirty="0">
              <a:solidFill>
                <a:srgbClr val="C00000"/>
              </a:solidFill>
            </a:endParaRPr>
          </a:p>
          <a:p>
            <a:pPr marL="817563" lvl="1" indent="-649288">
              <a:buFont typeface="Wingdings" pitchFamily="2" charset="2"/>
              <a:buChar char="Ø"/>
            </a:pPr>
            <a:r>
              <a:rPr lang="ar-EG" sz="3200" b="1" dirty="0">
                <a:solidFill>
                  <a:srgbClr val="C00000"/>
                </a:solidFill>
              </a:rPr>
              <a:t>تحقيق التنسيق والتعاون بين المركز والجهات الأخرى</a:t>
            </a:r>
            <a:endParaRPr lang="en-US" sz="2800" b="1" dirty="0">
              <a:solidFill>
                <a:srgbClr val="C00000"/>
              </a:solidFill>
            </a:endParaRPr>
          </a:p>
          <a:p>
            <a:pPr marL="817563" lvl="1" indent="-649288">
              <a:buFont typeface="Wingdings" pitchFamily="2" charset="2"/>
              <a:buChar char="Ø"/>
            </a:pPr>
            <a:r>
              <a:rPr lang="ar-SA" sz="3200" b="1" dirty="0">
                <a:solidFill>
                  <a:srgbClr val="C00000"/>
                </a:solidFill>
              </a:rPr>
              <a:t>تكثيف الأعلام والإعلان عن المركز </a:t>
            </a:r>
            <a:r>
              <a:rPr lang="ar-SA" sz="3200" b="1" dirty="0" smtClean="0">
                <a:solidFill>
                  <a:srgbClr val="C00000"/>
                </a:solidFill>
              </a:rPr>
              <a:t>ودوره</a:t>
            </a:r>
            <a:r>
              <a:rPr lang="ar-SA" sz="3200" b="1" dirty="0">
                <a:solidFill>
                  <a:srgbClr val="C00000"/>
                </a:solidFill>
              </a:rPr>
              <a:t> </a:t>
            </a:r>
            <a:endParaRPr lang="en-US" sz="28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sscc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164084" cy="216103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79712" y="476672"/>
            <a:ext cx="6552728" cy="61247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u="sng" dirty="0"/>
              <a:t>5</a:t>
            </a:r>
            <a:r>
              <a:rPr lang="ar-SA" sz="2800" b="1" u="sng" dirty="0">
                <a:solidFill>
                  <a:srgbClr val="0070C0"/>
                </a:solidFill>
              </a:rPr>
              <a:t>- مصفوفة تخطيط المشروع:</a:t>
            </a:r>
            <a:endParaRPr lang="en-US" sz="2800" dirty="0">
              <a:solidFill>
                <a:srgbClr val="0070C0"/>
              </a:solidFill>
            </a:endParaRPr>
          </a:p>
          <a:p>
            <a:r>
              <a:rPr lang="ar-SA" sz="2800" b="1" dirty="0"/>
              <a:t> </a:t>
            </a:r>
            <a:endParaRPr lang="en-US" sz="2800" dirty="0"/>
          </a:p>
          <a:p>
            <a:r>
              <a:rPr lang="ar-SA" sz="2800" b="1" u="sng" dirty="0"/>
              <a:t>ا</a:t>
            </a:r>
            <a:r>
              <a:rPr lang="ar-SA" sz="2800" b="1" u="sng" dirty="0">
                <a:solidFill>
                  <a:srgbClr val="C00000"/>
                </a:solidFill>
              </a:rPr>
              <a:t>لهدف العام</a:t>
            </a:r>
            <a:r>
              <a:rPr lang="ar-SA" sz="2800" dirty="0">
                <a:solidFill>
                  <a:srgbClr val="C00000"/>
                </a:solidFill>
              </a:rPr>
              <a:t> </a:t>
            </a:r>
            <a:r>
              <a:rPr lang="ar-SA" sz="2800" dirty="0">
                <a:solidFill>
                  <a:schemeClr val="accent2">
                    <a:lumMod val="75000"/>
                  </a:schemeClr>
                </a:solidFill>
              </a:rPr>
              <a:t>(والذي سيساهم المركز في تحقيق جزء </a:t>
            </a:r>
            <a:r>
              <a:rPr lang="ar-EG" sz="2800" dirty="0" smtClean="0">
                <a:solidFill>
                  <a:schemeClr val="accent2">
                    <a:lumMod val="75000"/>
                  </a:schemeClr>
                </a:solidFill>
              </a:rPr>
              <a:t>منه)</a:t>
            </a:r>
          </a:p>
          <a:p>
            <a:pPr algn="ctr"/>
            <a:endParaRPr lang="ar-EG" sz="2800" b="1" dirty="0" smtClean="0">
              <a:solidFill>
                <a:srgbClr val="A50021"/>
              </a:solidFill>
            </a:endParaRPr>
          </a:p>
          <a:p>
            <a:pPr algn="ctr"/>
            <a:r>
              <a:rPr lang="ar-EG" sz="2800" b="1" dirty="0" smtClean="0">
                <a:solidFill>
                  <a:srgbClr val="A50021"/>
                </a:solidFill>
              </a:rPr>
              <a:t>تأكيد </a:t>
            </a:r>
            <a:r>
              <a:rPr lang="ar-EG" sz="2800" b="1" dirty="0">
                <a:solidFill>
                  <a:srgbClr val="A50021"/>
                </a:solidFill>
              </a:rPr>
              <a:t>دور كلية العلوم فى حل المشاكل العلمية والتكنولوجية بالمجتمع</a:t>
            </a:r>
            <a:endParaRPr lang="en-US" sz="2800" dirty="0">
              <a:solidFill>
                <a:srgbClr val="A50021"/>
              </a:solidFill>
            </a:endParaRPr>
          </a:p>
          <a:p>
            <a:pPr algn="ctr"/>
            <a:r>
              <a:rPr lang="ar-SA" sz="2800" b="1" dirty="0">
                <a:solidFill>
                  <a:srgbClr val="A50021"/>
                </a:solidFill>
              </a:rPr>
              <a:t> </a:t>
            </a:r>
            <a:r>
              <a:rPr lang="en-US" sz="2800" dirty="0" smtClean="0">
                <a:solidFill>
                  <a:srgbClr val="A50021"/>
                </a:solidFill>
              </a:rPr>
              <a:t> </a:t>
            </a:r>
            <a:r>
              <a:rPr lang="ar-SA" sz="2800" b="1" dirty="0">
                <a:solidFill>
                  <a:srgbClr val="A50021"/>
                </a:solidFill>
              </a:rPr>
              <a:t> </a:t>
            </a:r>
            <a:endParaRPr lang="en-US" sz="2800" dirty="0">
              <a:solidFill>
                <a:srgbClr val="A50021"/>
              </a:solidFill>
            </a:endParaRPr>
          </a:p>
          <a:p>
            <a:r>
              <a:rPr lang="ar-SA" sz="2800" b="1" u="sng" dirty="0" smtClean="0">
                <a:solidFill>
                  <a:srgbClr val="C00000"/>
                </a:solidFill>
              </a:rPr>
              <a:t> </a:t>
            </a:r>
            <a:r>
              <a:rPr lang="ar-SA" sz="2800" b="1" u="sng" dirty="0">
                <a:solidFill>
                  <a:srgbClr val="C00000"/>
                </a:solidFill>
              </a:rPr>
              <a:t>الغرض</a:t>
            </a:r>
            <a:r>
              <a:rPr lang="en-US" sz="2800" b="1" u="sng" dirty="0">
                <a:solidFill>
                  <a:srgbClr val="C00000"/>
                </a:solidFill>
              </a:rPr>
              <a:t> </a:t>
            </a:r>
          </a:p>
          <a:p>
            <a:pPr algn="ctr"/>
            <a:endParaRPr lang="ar-EG" sz="2800" b="1" dirty="0" smtClean="0">
              <a:solidFill>
                <a:srgbClr val="A50021"/>
              </a:solidFill>
            </a:endParaRPr>
          </a:p>
          <a:p>
            <a:pPr algn="ctr"/>
            <a:r>
              <a:rPr lang="ar-EG" sz="2800" b="1" dirty="0" smtClean="0">
                <a:solidFill>
                  <a:srgbClr val="A50021"/>
                </a:solidFill>
              </a:rPr>
              <a:t>زيادة </a:t>
            </a:r>
            <a:r>
              <a:rPr lang="ar-EG" sz="2800" b="1" dirty="0">
                <a:solidFill>
                  <a:srgbClr val="A50021"/>
                </a:solidFill>
              </a:rPr>
              <a:t>مساهمة وتفعيل دور المركز فى تنمية المجتمع والحفاظ على البيئة</a:t>
            </a:r>
            <a:endParaRPr lang="en-US" sz="2800" dirty="0">
              <a:solidFill>
                <a:srgbClr val="A50021"/>
              </a:solidFill>
            </a:endParaRPr>
          </a:p>
          <a:p>
            <a:pPr algn="ctr"/>
            <a:r>
              <a:rPr lang="ar-SA" sz="2800" b="1" dirty="0">
                <a:solidFill>
                  <a:srgbClr val="A50021"/>
                </a:solidFill>
              </a:rPr>
              <a:t> </a:t>
            </a:r>
            <a:endParaRPr lang="en-US" sz="2800" dirty="0">
              <a:solidFill>
                <a:srgbClr val="A50021"/>
              </a:solidFill>
            </a:endParaRPr>
          </a:p>
          <a:p>
            <a:r>
              <a:rPr lang="ar-SA" sz="2800" b="1" dirty="0"/>
              <a:t> </a:t>
            </a:r>
            <a:endParaRPr lang="en-US" sz="2800" dirty="0"/>
          </a:p>
          <a:p>
            <a:endParaRPr lang="ar-EG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sscc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164084" cy="216103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19672" y="610136"/>
            <a:ext cx="7344816" cy="624786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u="sng" dirty="0">
                <a:solidFill>
                  <a:schemeClr val="accent2">
                    <a:lumMod val="75000"/>
                  </a:schemeClr>
                </a:solidFill>
              </a:rPr>
              <a:t>النتائج/ المخرجات</a:t>
            </a:r>
            <a:endParaRPr lang="en-US" sz="2400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ar-SA" sz="2400" b="1" dirty="0" smtClean="0">
                <a:solidFill>
                  <a:schemeClr val="accent2">
                    <a:lumMod val="75000"/>
                  </a:schemeClr>
                </a:solidFill>
              </a:rPr>
              <a:t>نتيجة </a:t>
            </a:r>
            <a:r>
              <a:rPr lang="ar-SA" sz="2400" b="1" dirty="0">
                <a:solidFill>
                  <a:schemeClr val="accent2">
                    <a:lumMod val="75000"/>
                  </a:schemeClr>
                </a:solidFill>
              </a:rPr>
              <a:t>رقم (1)</a:t>
            </a: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</a:p>
          <a:p>
            <a:pPr algn="ctr"/>
            <a:r>
              <a:rPr lang="ar-EG" sz="2400" b="1" dirty="0" smtClean="0">
                <a:solidFill>
                  <a:srgbClr val="0070C0"/>
                </a:solidFill>
              </a:rPr>
              <a:t>توفير المعلومات العلمية عن المركز ووحداته على </a:t>
            </a:r>
          </a:p>
          <a:p>
            <a:pPr algn="ctr"/>
            <a:r>
              <a:rPr lang="ar-EG" sz="2400" b="1" dirty="0" smtClean="0">
                <a:solidFill>
                  <a:srgbClr val="0070C0"/>
                </a:solidFill>
              </a:rPr>
              <a:t>موقع الكلية والجامعة</a:t>
            </a:r>
            <a:endParaRPr lang="en-US" sz="2000" dirty="0" smtClean="0">
              <a:solidFill>
                <a:srgbClr val="0070C0"/>
              </a:solidFill>
            </a:endParaRPr>
          </a:p>
          <a:p>
            <a:r>
              <a:rPr lang="ar-SA" sz="2400" dirty="0"/>
              <a:t> </a:t>
            </a:r>
            <a:r>
              <a:rPr lang="ar-SA" sz="2000" b="1" u="sng" dirty="0" smtClean="0">
                <a:solidFill>
                  <a:srgbClr val="A50021"/>
                </a:solidFill>
              </a:rPr>
              <a:t>الانشطة</a:t>
            </a:r>
            <a:endParaRPr lang="en-US" sz="2000" dirty="0">
              <a:solidFill>
                <a:srgbClr val="A50021"/>
              </a:solidFill>
            </a:endParaRPr>
          </a:p>
          <a:p>
            <a:pPr lvl="1"/>
            <a:r>
              <a:rPr lang="ar-EG" sz="2800" dirty="0" smtClean="0">
                <a:solidFill>
                  <a:srgbClr val="502604"/>
                </a:solidFill>
              </a:rPr>
              <a:t>1-1 </a:t>
            </a:r>
            <a:r>
              <a:rPr lang="ar-SA" sz="2800" dirty="0" smtClean="0">
                <a:solidFill>
                  <a:srgbClr val="502604"/>
                </a:solidFill>
              </a:rPr>
              <a:t>أنشاء </a:t>
            </a:r>
            <a:r>
              <a:rPr lang="ar-SA" sz="2800" dirty="0">
                <a:solidFill>
                  <a:srgbClr val="502604"/>
                </a:solidFill>
              </a:rPr>
              <a:t>موقع للمركز يضم  قاعدة بيانات عن الوحدات </a:t>
            </a:r>
            <a:endParaRPr lang="ar-EG" sz="2800" dirty="0" smtClean="0">
              <a:solidFill>
                <a:srgbClr val="502604"/>
              </a:solidFill>
            </a:endParaRPr>
          </a:p>
          <a:p>
            <a:pPr lvl="1"/>
            <a:r>
              <a:rPr lang="ar-EG" sz="2800" dirty="0">
                <a:solidFill>
                  <a:srgbClr val="502604"/>
                </a:solidFill>
              </a:rPr>
              <a:t> </a:t>
            </a:r>
            <a:r>
              <a:rPr lang="ar-EG" sz="2800" dirty="0" smtClean="0">
                <a:solidFill>
                  <a:srgbClr val="502604"/>
                </a:solidFill>
              </a:rPr>
              <a:t>      </a:t>
            </a:r>
            <a:r>
              <a:rPr lang="ar-SA" sz="2800" dirty="0" smtClean="0">
                <a:solidFill>
                  <a:srgbClr val="502604"/>
                </a:solidFill>
              </a:rPr>
              <a:t>والخبراء </a:t>
            </a:r>
            <a:r>
              <a:rPr lang="ar-SA" sz="2800" dirty="0">
                <a:solidFill>
                  <a:srgbClr val="502604"/>
                </a:solidFill>
              </a:rPr>
              <a:t>والتجهيزات</a:t>
            </a:r>
            <a:endParaRPr lang="en-US" sz="2800" dirty="0">
              <a:solidFill>
                <a:srgbClr val="502604"/>
              </a:solidFill>
            </a:endParaRPr>
          </a:p>
          <a:p>
            <a:pPr lvl="1"/>
            <a:r>
              <a:rPr lang="ar-EG" sz="2800" dirty="0" smtClean="0">
                <a:solidFill>
                  <a:srgbClr val="502604"/>
                </a:solidFill>
              </a:rPr>
              <a:t>1-2 </a:t>
            </a:r>
            <a:r>
              <a:rPr lang="ar-SA" sz="2800" dirty="0" smtClean="0">
                <a:solidFill>
                  <a:srgbClr val="502604"/>
                </a:solidFill>
              </a:rPr>
              <a:t>ربط </a:t>
            </a:r>
            <a:r>
              <a:rPr lang="ar-SA" sz="2800" dirty="0">
                <a:solidFill>
                  <a:srgbClr val="502604"/>
                </a:solidFill>
              </a:rPr>
              <a:t>موقع المركز بالمؤسسات والجمعيات والجهات </a:t>
            </a:r>
            <a:endParaRPr lang="ar-EG" sz="2800" dirty="0" smtClean="0">
              <a:solidFill>
                <a:srgbClr val="502604"/>
              </a:solidFill>
            </a:endParaRPr>
          </a:p>
          <a:p>
            <a:pPr lvl="1"/>
            <a:r>
              <a:rPr lang="ar-EG" sz="2800" dirty="0">
                <a:solidFill>
                  <a:srgbClr val="502604"/>
                </a:solidFill>
              </a:rPr>
              <a:t> </a:t>
            </a:r>
            <a:r>
              <a:rPr lang="ar-EG" sz="2800" dirty="0" smtClean="0">
                <a:solidFill>
                  <a:srgbClr val="502604"/>
                </a:solidFill>
              </a:rPr>
              <a:t>      </a:t>
            </a:r>
            <a:r>
              <a:rPr lang="ar-SA" sz="2800" dirty="0" smtClean="0">
                <a:solidFill>
                  <a:srgbClr val="502604"/>
                </a:solidFill>
              </a:rPr>
              <a:t>الأخرى </a:t>
            </a:r>
            <a:r>
              <a:rPr lang="ar-SA" sz="2800" dirty="0">
                <a:solidFill>
                  <a:srgbClr val="502604"/>
                </a:solidFill>
              </a:rPr>
              <a:t>داخليا وخارجيا</a:t>
            </a:r>
            <a:endParaRPr lang="en-US" sz="2800" dirty="0">
              <a:solidFill>
                <a:srgbClr val="502604"/>
              </a:solidFill>
            </a:endParaRPr>
          </a:p>
          <a:p>
            <a:pPr lvl="1"/>
            <a:r>
              <a:rPr lang="ar-EG" sz="2800" dirty="0" smtClean="0">
                <a:solidFill>
                  <a:srgbClr val="502604"/>
                </a:solidFill>
              </a:rPr>
              <a:t>1-3 </a:t>
            </a:r>
            <a:r>
              <a:rPr lang="ar-SA" sz="2800" dirty="0" smtClean="0">
                <a:solidFill>
                  <a:srgbClr val="502604"/>
                </a:solidFill>
              </a:rPr>
              <a:t>تبادل </a:t>
            </a:r>
            <a:r>
              <a:rPr lang="ar-SA" sz="2800" dirty="0">
                <a:solidFill>
                  <a:srgbClr val="502604"/>
                </a:solidFill>
              </a:rPr>
              <a:t>البيانات والمعلومات مع مراكز معلومات الجهات </a:t>
            </a:r>
            <a:endParaRPr lang="ar-EG" sz="2800" dirty="0" smtClean="0">
              <a:solidFill>
                <a:srgbClr val="502604"/>
              </a:solidFill>
            </a:endParaRPr>
          </a:p>
          <a:p>
            <a:pPr lvl="1"/>
            <a:r>
              <a:rPr lang="ar-EG" sz="2800" dirty="0">
                <a:solidFill>
                  <a:srgbClr val="502604"/>
                </a:solidFill>
              </a:rPr>
              <a:t> </a:t>
            </a:r>
            <a:r>
              <a:rPr lang="ar-EG" sz="2800" dirty="0" smtClean="0">
                <a:solidFill>
                  <a:srgbClr val="502604"/>
                </a:solidFill>
              </a:rPr>
              <a:t>     </a:t>
            </a:r>
            <a:r>
              <a:rPr lang="ar-SA" sz="2800" dirty="0" smtClean="0">
                <a:solidFill>
                  <a:srgbClr val="502604"/>
                </a:solidFill>
              </a:rPr>
              <a:t>ذات </a:t>
            </a:r>
            <a:r>
              <a:rPr lang="ar-SA" sz="2800" dirty="0">
                <a:solidFill>
                  <a:srgbClr val="502604"/>
                </a:solidFill>
              </a:rPr>
              <a:t>العلاقة</a:t>
            </a:r>
            <a:endParaRPr lang="en-US" sz="2800" dirty="0">
              <a:solidFill>
                <a:srgbClr val="502604"/>
              </a:solidFill>
            </a:endParaRPr>
          </a:p>
          <a:p>
            <a:pPr lvl="1"/>
            <a:r>
              <a:rPr lang="ar-EG" sz="2800" dirty="0" smtClean="0">
                <a:solidFill>
                  <a:srgbClr val="502604"/>
                </a:solidFill>
              </a:rPr>
              <a:t>1-4 </a:t>
            </a:r>
            <a:r>
              <a:rPr lang="ar-SA" sz="2800" dirty="0" smtClean="0">
                <a:solidFill>
                  <a:srgbClr val="502604"/>
                </a:solidFill>
              </a:rPr>
              <a:t>توثيق </a:t>
            </a:r>
            <a:r>
              <a:rPr lang="ar-SA" sz="2800" dirty="0">
                <a:solidFill>
                  <a:srgbClr val="502604"/>
                </a:solidFill>
              </a:rPr>
              <a:t>الأنشطة والتجارب الناجحة والتكنولوجيا داخل </a:t>
            </a:r>
            <a:endParaRPr lang="ar-EG" sz="2800" dirty="0" smtClean="0">
              <a:solidFill>
                <a:srgbClr val="502604"/>
              </a:solidFill>
            </a:endParaRPr>
          </a:p>
          <a:p>
            <a:pPr lvl="1"/>
            <a:r>
              <a:rPr lang="ar-EG" sz="2800" dirty="0">
                <a:solidFill>
                  <a:srgbClr val="502604"/>
                </a:solidFill>
              </a:rPr>
              <a:t> </a:t>
            </a:r>
            <a:r>
              <a:rPr lang="ar-EG" sz="2800" dirty="0" smtClean="0">
                <a:solidFill>
                  <a:srgbClr val="502604"/>
                </a:solidFill>
              </a:rPr>
              <a:t>     </a:t>
            </a:r>
            <a:r>
              <a:rPr lang="ar-SA" sz="2800" dirty="0" smtClean="0">
                <a:solidFill>
                  <a:srgbClr val="502604"/>
                </a:solidFill>
              </a:rPr>
              <a:t>الوحدات </a:t>
            </a:r>
            <a:r>
              <a:rPr lang="ar-SA" sz="2800" dirty="0">
                <a:solidFill>
                  <a:srgbClr val="502604"/>
                </a:solidFill>
              </a:rPr>
              <a:t>ونشرها</a:t>
            </a:r>
            <a:endParaRPr lang="en-US" sz="2800" dirty="0">
              <a:solidFill>
                <a:srgbClr val="502604"/>
              </a:solidFill>
            </a:endParaRPr>
          </a:p>
          <a:p>
            <a:pPr lvl="1"/>
            <a:r>
              <a:rPr lang="ar-EG" sz="2800" dirty="0" smtClean="0">
                <a:solidFill>
                  <a:srgbClr val="502604"/>
                </a:solidFill>
              </a:rPr>
              <a:t>1-5 تحديث </a:t>
            </a:r>
            <a:r>
              <a:rPr lang="ar-EG" sz="2800" dirty="0">
                <a:solidFill>
                  <a:srgbClr val="502604"/>
                </a:solidFill>
              </a:rPr>
              <a:t>المعلومات عن المركز ووحداته على موقع </a:t>
            </a:r>
            <a:endParaRPr lang="ar-EG" sz="2800" dirty="0" smtClean="0">
              <a:solidFill>
                <a:srgbClr val="502604"/>
              </a:solidFill>
            </a:endParaRPr>
          </a:p>
          <a:p>
            <a:pPr lvl="1"/>
            <a:r>
              <a:rPr lang="ar-EG" sz="2800" dirty="0">
                <a:solidFill>
                  <a:srgbClr val="502604"/>
                </a:solidFill>
              </a:rPr>
              <a:t> </a:t>
            </a:r>
            <a:r>
              <a:rPr lang="ar-EG" sz="2800" dirty="0" smtClean="0">
                <a:solidFill>
                  <a:srgbClr val="502604"/>
                </a:solidFill>
              </a:rPr>
              <a:t>     الكلية والجامعة</a:t>
            </a:r>
            <a:endParaRPr lang="ar-EG" sz="2000" dirty="0">
              <a:solidFill>
                <a:srgbClr val="502604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sscc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164084" cy="216103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31640" y="908720"/>
            <a:ext cx="7272808" cy="526297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u="sng" dirty="0">
                <a:solidFill>
                  <a:schemeClr val="accent5">
                    <a:lumMod val="50000"/>
                  </a:schemeClr>
                </a:solidFill>
              </a:rPr>
              <a:t>مؤشرات الإنجاز:</a:t>
            </a:r>
            <a:endParaRPr lang="en-US" sz="2800" dirty="0">
              <a:solidFill>
                <a:schemeClr val="accent5">
                  <a:lumMod val="50000"/>
                </a:schemeClr>
              </a:solidFill>
            </a:endParaRPr>
          </a:p>
          <a:p>
            <a:pPr lvl="1"/>
            <a:r>
              <a:rPr lang="ar-EG" sz="2800" dirty="0" smtClean="0">
                <a:solidFill>
                  <a:srgbClr val="502604"/>
                </a:solidFill>
              </a:rPr>
              <a:t>1-1 </a:t>
            </a:r>
            <a:r>
              <a:rPr lang="ar-SA" sz="2800" dirty="0" smtClean="0">
                <a:solidFill>
                  <a:srgbClr val="502604"/>
                </a:solidFill>
              </a:rPr>
              <a:t>موقع </a:t>
            </a:r>
            <a:r>
              <a:rPr lang="ar-SA" sz="2800" dirty="0">
                <a:solidFill>
                  <a:srgbClr val="502604"/>
                </a:solidFill>
              </a:rPr>
              <a:t>المركز ووحداته يعمل بصورة أولية في </a:t>
            </a:r>
            <a:endParaRPr lang="ar-EG" sz="2800" dirty="0" smtClean="0">
              <a:solidFill>
                <a:srgbClr val="502604"/>
              </a:solidFill>
            </a:endParaRPr>
          </a:p>
          <a:p>
            <a:pPr lvl="1"/>
            <a:r>
              <a:rPr lang="ar-EG" sz="2800" dirty="0">
                <a:solidFill>
                  <a:srgbClr val="502604"/>
                </a:solidFill>
              </a:rPr>
              <a:t> </a:t>
            </a:r>
            <a:r>
              <a:rPr lang="ar-EG" sz="2800" dirty="0" smtClean="0">
                <a:solidFill>
                  <a:srgbClr val="502604"/>
                </a:solidFill>
              </a:rPr>
              <a:t>     </a:t>
            </a:r>
            <a:r>
              <a:rPr lang="ar-SA" sz="2800" dirty="0" smtClean="0">
                <a:solidFill>
                  <a:srgbClr val="502604"/>
                </a:solidFill>
              </a:rPr>
              <a:t>ميعاد </a:t>
            </a:r>
            <a:r>
              <a:rPr lang="ar-SA" sz="2800" b="1" dirty="0">
                <a:solidFill>
                  <a:srgbClr val="502604"/>
                </a:solidFill>
              </a:rPr>
              <a:t>غايته الشهرين الاولين</a:t>
            </a:r>
            <a:r>
              <a:rPr lang="ar-SA" sz="2800" dirty="0">
                <a:solidFill>
                  <a:srgbClr val="502604"/>
                </a:solidFill>
              </a:rPr>
              <a:t> من الخطة</a:t>
            </a:r>
            <a:endParaRPr lang="en-US" sz="2800" dirty="0">
              <a:solidFill>
                <a:srgbClr val="502604"/>
              </a:solidFill>
            </a:endParaRPr>
          </a:p>
          <a:p>
            <a:pPr lvl="1"/>
            <a:r>
              <a:rPr lang="ar-EG" sz="2800" dirty="0" smtClean="0">
                <a:solidFill>
                  <a:srgbClr val="502604"/>
                </a:solidFill>
              </a:rPr>
              <a:t>1-2 </a:t>
            </a:r>
            <a:r>
              <a:rPr lang="ar-SA" sz="2800" dirty="0" smtClean="0">
                <a:solidFill>
                  <a:srgbClr val="502604"/>
                </a:solidFill>
              </a:rPr>
              <a:t>تم </a:t>
            </a:r>
            <a:r>
              <a:rPr lang="ar-SA" sz="2800" dirty="0">
                <a:solidFill>
                  <a:srgbClr val="502604"/>
                </a:solidFill>
              </a:rPr>
              <a:t>ربط موقع المركز بصفحتة على موقع الكلية </a:t>
            </a:r>
            <a:endParaRPr lang="ar-EG" sz="2800" dirty="0" smtClean="0">
              <a:solidFill>
                <a:srgbClr val="502604"/>
              </a:solidFill>
            </a:endParaRPr>
          </a:p>
          <a:p>
            <a:pPr lvl="1"/>
            <a:r>
              <a:rPr lang="ar-EG" sz="2800" dirty="0">
                <a:solidFill>
                  <a:srgbClr val="502604"/>
                </a:solidFill>
              </a:rPr>
              <a:t> </a:t>
            </a:r>
            <a:r>
              <a:rPr lang="ar-EG" sz="2800" dirty="0" smtClean="0">
                <a:solidFill>
                  <a:srgbClr val="502604"/>
                </a:solidFill>
              </a:rPr>
              <a:t>     </a:t>
            </a:r>
            <a:r>
              <a:rPr lang="ar-SA" sz="2800" dirty="0" smtClean="0">
                <a:solidFill>
                  <a:srgbClr val="502604"/>
                </a:solidFill>
              </a:rPr>
              <a:t>والجامعة </a:t>
            </a:r>
            <a:r>
              <a:rPr lang="ar-SA" sz="2800" b="1" dirty="0">
                <a:solidFill>
                  <a:srgbClr val="502604"/>
                </a:solidFill>
              </a:rPr>
              <a:t>الشهرين الاولين </a:t>
            </a:r>
            <a:r>
              <a:rPr lang="ar-SA" sz="2800" dirty="0">
                <a:solidFill>
                  <a:srgbClr val="502604"/>
                </a:solidFill>
              </a:rPr>
              <a:t>من الخطة.</a:t>
            </a:r>
            <a:endParaRPr lang="en-US" sz="2800" dirty="0">
              <a:solidFill>
                <a:srgbClr val="502604"/>
              </a:solidFill>
            </a:endParaRPr>
          </a:p>
          <a:p>
            <a:pPr lvl="1"/>
            <a:r>
              <a:rPr lang="ar-EG" sz="2800" dirty="0" smtClean="0">
                <a:solidFill>
                  <a:srgbClr val="502604"/>
                </a:solidFill>
              </a:rPr>
              <a:t>1-3 </a:t>
            </a:r>
            <a:r>
              <a:rPr lang="ar-SA" sz="2800" dirty="0" smtClean="0">
                <a:solidFill>
                  <a:srgbClr val="502604"/>
                </a:solidFill>
              </a:rPr>
              <a:t>قاعدة </a:t>
            </a:r>
            <a:r>
              <a:rPr lang="ar-SA" sz="2800" dirty="0">
                <a:solidFill>
                  <a:srgbClr val="502604"/>
                </a:solidFill>
              </a:rPr>
              <a:t>البيانات تغطي100.% من بيانات الوحدات </a:t>
            </a:r>
            <a:endParaRPr lang="ar-EG" sz="2800" dirty="0" smtClean="0">
              <a:solidFill>
                <a:srgbClr val="502604"/>
              </a:solidFill>
            </a:endParaRPr>
          </a:p>
          <a:p>
            <a:pPr lvl="1"/>
            <a:r>
              <a:rPr lang="ar-EG" sz="2800" dirty="0">
                <a:solidFill>
                  <a:srgbClr val="502604"/>
                </a:solidFill>
              </a:rPr>
              <a:t> </a:t>
            </a:r>
            <a:r>
              <a:rPr lang="ar-EG" sz="2800" dirty="0" smtClean="0">
                <a:solidFill>
                  <a:srgbClr val="502604"/>
                </a:solidFill>
              </a:rPr>
              <a:t>     </a:t>
            </a:r>
            <a:r>
              <a:rPr lang="ar-SA" sz="2800" dirty="0" smtClean="0">
                <a:solidFill>
                  <a:srgbClr val="502604"/>
                </a:solidFill>
              </a:rPr>
              <a:t>والمركز </a:t>
            </a:r>
            <a:r>
              <a:rPr lang="ar-SA" sz="2800" dirty="0">
                <a:solidFill>
                  <a:srgbClr val="502604"/>
                </a:solidFill>
              </a:rPr>
              <a:t>خلال </a:t>
            </a:r>
            <a:r>
              <a:rPr lang="ar-SA" sz="2800" b="1" dirty="0">
                <a:solidFill>
                  <a:srgbClr val="502604"/>
                </a:solidFill>
              </a:rPr>
              <a:t>2 شهر</a:t>
            </a:r>
            <a:r>
              <a:rPr lang="ar-SA" sz="2800" dirty="0">
                <a:solidFill>
                  <a:srgbClr val="502604"/>
                </a:solidFill>
              </a:rPr>
              <a:t> والتحديث يتم كل ثلاثة اشهر.</a:t>
            </a:r>
            <a:endParaRPr lang="en-US" sz="2800" dirty="0">
              <a:solidFill>
                <a:srgbClr val="502604"/>
              </a:solidFill>
            </a:endParaRPr>
          </a:p>
          <a:p>
            <a:pPr lvl="1"/>
            <a:r>
              <a:rPr lang="ar-EG" sz="2800" dirty="0" smtClean="0">
                <a:solidFill>
                  <a:srgbClr val="502604"/>
                </a:solidFill>
              </a:rPr>
              <a:t>1-4 </a:t>
            </a:r>
            <a:r>
              <a:rPr lang="ar-SA" sz="2800" dirty="0" smtClean="0">
                <a:solidFill>
                  <a:srgbClr val="502604"/>
                </a:solidFill>
              </a:rPr>
              <a:t>ربط </a:t>
            </a:r>
            <a:r>
              <a:rPr lang="ar-SA" sz="2800" dirty="0">
                <a:solidFill>
                  <a:srgbClr val="502604"/>
                </a:solidFill>
              </a:rPr>
              <a:t>ما لا يقل عن .</a:t>
            </a:r>
            <a:r>
              <a:rPr lang="ar-SA" sz="2800" b="1" dirty="0">
                <a:solidFill>
                  <a:srgbClr val="502604"/>
                </a:solidFill>
              </a:rPr>
              <a:t>200</a:t>
            </a:r>
            <a:r>
              <a:rPr lang="ar-SA" sz="2800" dirty="0">
                <a:solidFill>
                  <a:srgbClr val="502604"/>
                </a:solidFill>
              </a:rPr>
              <a:t> من الهيئات والمؤسسات </a:t>
            </a:r>
            <a:endParaRPr lang="ar-EG" sz="2800" dirty="0" smtClean="0">
              <a:solidFill>
                <a:srgbClr val="502604"/>
              </a:solidFill>
            </a:endParaRPr>
          </a:p>
          <a:p>
            <a:pPr lvl="1"/>
            <a:r>
              <a:rPr lang="ar-EG" sz="2800" dirty="0">
                <a:solidFill>
                  <a:srgbClr val="502604"/>
                </a:solidFill>
              </a:rPr>
              <a:t> </a:t>
            </a:r>
            <a:r>
              <a:rPr lang="ar-EG" sz="2800" dirty="0" smtClean="0">
                <a:solidFill>
                  <a:srgbClr val="502604"/>
                </a:solidFill>
              </a:rPr>
              <a:t>     </a:t>
            </a:r>
            <a:r>
              <a:rPr lang="ar-SA" sz="2800" dirty="0" smtClean="0">
                <a:solidFill>
                  <a:srgbClr val="502604"/>
                </a:solidFill>
              </a:rPr>
              <a:t>والاتحادات </a:t>
            </a:r>
            <a:r>
              <a:rPr lang="ar-SA" sz="2800" dirty="0">
                <a:solidFill>
                  <a:srgbClr val="502604"/>
                </a:solidFill>
              </a:rPr>
              <a:t>والجمعيات داخل وخارج مصر بموقع </a:t>
            </a:r>
            <a:endParaRPr lang="ar-EG" sz="2800" dirty="0" smtClean="0">
              <a:solidFill>
                <a:srgbClr val="502604"/>
              </a:solidFill>
            </a:endParaRPr>
          </a:p>
          <a:p>
            <a:pPr lvl="1"/>
            <a:r>
              <a:rPr lang="ar-EG" sz="2800" dirty="0">
                <a:solidFill>
                  <a:srgbClr val="502604"/>
                </a:solidFill>
              </a:rPr>
              <a:t> </a:t>
            </a:r>
            <a:r>
              <a:rPr lang="ar-EG" sz="2800" dirty="0" smtClean="0">
                <a:solidFill>
                  <a:srgbClr val="502604"/>
                </a:solidFill>
              </a:rPr>
              <a:t>     </a:t>
            </a:r>
            <a:r>
              <a:rPr lang="ar-SA" sz="2800" dirty="0" smtClean="0">
                <a:solidFill>
                  <a:srgbClr val="502604"/>
                </a:solidFill>
              </a:rPr>
              <a:t>المركز </a:t>
            </a:r>
            <a:r>
              <a:rPr lang="ar-SA" sz="2800" dirty="0">
                <a:solidFill>
                  <a:srgbClr val="502604"/>
                </a:solidFill>
              </a:rPr>
              <a:t>وصفحتة على موقع الكلية والجامعة خلال </a:t>
            </a:r>
            <a:endParaRPr lang="ar-EG" sz="2800" dirty="0" smtClean="0">
              <a:solidFill>
                <a:srgbClr val="502604"/>
              </a:solidFill>
            </a:endParaRPr>
          </a:p>
          <a:p>
            <a:pPr lvl="1"/>
            <a:r>
              <a:rPr lang="ar-EG" sz="2800" dirty="0">
                <a:solidFill>
                  <a:srgbClr val="502604"/>
                </a:solidFill>
              </a:rPr>
              <a:t> </a:t>
            </a:r>
            <a:r>
              <a:rPr lang="ar-EG" sz="2800" dirty="0" smtClean="0">
                <a:solidFill>
                  <a:srgbClr val="502604"/>
                </a:solidFill>
              </a:rPr>
              <a:t>     </a:t>
            </a:r>
            <a:r>
              <a:rPr lang="ar-SA" sz="2800" dirty="0" smtClean="0">
                <a:solidFill>
                  <a:srgbClr val="502604"/>
                </a:solidFill>
              </a:rPr>
              <a:t>العامين </a:t>
            </a:r>
            <a:r>
              <a:rPr lang="ar-SA" sz="2800" dirty="0">
                <a:solidFill>
                  <a:srgbClr val="502604"/>
                </a:solidFill>
              </a:rPr>
              <a:t>من الخطة.</a:t>
            </a:r>
            <a:endParaRPr lang="en-US" sz="2800" dirty="0">
              <a:solidFill>
                <a:srgbClr val="502604"/>
              </a:solidFill>
            </a:endParaRPr>
          </a:p>
          <a:p>
            <a:endParaRPr lang="ar-EG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sscc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164084" cy="216103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71600" y="836712"/>
            <a:ext cx="7704856" cy="57861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en-US" sz="1600" dirty="0">
              <a:solidFill>
                <a:srgbClr val="C00000"/>
              </a:solidFill>
            </a:endParaRPr>
          </a:p>
          <a:p>
            <a:r>
              <a:rPr lang="ar-SA" sz="2000" b="1" dirty="0" smtClean="0">
                <a:solidFill>
                  <a:srgbClr val="C00000"/>
                </a:solidFill>
              </a:rPr>
              <a:t>نتيجة </a:t>
            </a:r>
            <a:r>
              <a:rPr lang="ar-SA" sz="2000" b="1" dirty="0">
                <a:solidFill>
                  <a:srgbClr val="C00000"/>
                </a:solidFill>
              </a:rPr>
              <a:t>رقم (2)</a:t>
            </a:r>
            <a:r>
              <a:rPr lang="en-US" sz="2000" dirty="0" smtClean="0">
                <a:solidFill>
                  <a:srgbClr val="C00000"/>
                </a:solidFill>
              </a:rPr>
              <a:t> </a:t>
            </a:r>
            <a:r>
              <a:rPr lang="ar-SA" sz="1600" b="1" dirty="0">
                <a:solidFill>
                  <a:srgbClr val="C00000"/>
                </a:solidFill>
              </a:rPr>
              <a:t> </a:t>
            </a:r>
            <a:endParaRPr lang="en-US" sz="2400" dirty="0">
              <a:solidFill>
                <a:srgbClr val="2F0BB5"/>
              </a:solidFill>
            </a:endParaRPr>
          </a:p>
          <a:p>
            <a:pPr algn="ctr"/>
            <a:r>
              <a:rPr lang="ar-SA" sz="2400" dirty="0">
                <a:solidFill>
                  <a:srgbClr val="2F0BB5"/>
                </a:solidFill>
              </a:rPr>
              <a:t> </a:t>
            </a:r>
            <a:r>
              <a:rPr lang="ar-EG" sz="2400" b="1" dirty="0" smtClean="0">
                <a:solidFill>
                  <a:srgbClr val="2F0BB5"/>
                </a:solidFill>
              </a:rPr>
              <a:t> تدعيم وتنمية القدرات المؤسسية والإدارية للمركز</a:t>
            </a:r>
            <a:endParaRPr lang="en-US" sz="2400" dirty="0">
              <a:solidFill>
                <a:srgbClr val="2F0BB5"/>
              </a:solidFill>
            </a:endParaRPr>
          </a:p>
          <a:p>
            <a:r>
              <a:rPr lang="ar-SA" sz="1600" b="1" u="sng" dirty="0"/>
              <a:t>ا</a:t>
            </a:r>
            <a:r>
              <a:rPr lang="ar-SA" sz="2000" b="1" u="sng" dirty="0">
                <a:solidFill>
                  <a:srgbClr val="C00000"/>
                </a:solidFill>
              </a:rPr>
              <a:t>لانشطة</a:t>
            </a:r>
            <a:endParaRPr lang="en-US" sz="1600" dirty="0">
              <a:solidFill>
                <a:srgbClr val="C00000"/>
              </a:solidFill>
            </a:endParaRPr>
          </a:p>
          <a:p>
            <a:r>
              <a:rPr lang="ar-EG" dirty="0">
                <a:solidFill>
                  <a:srgbClr val="C00000"/>
                </a:solidFill>
              </a:rPr>
              <a:t>2-1 مراجعة الرؤية والرسالة للمركز.</a:t>
            </a:r>
            <a:endParaRPr lang="en-US" sz="1600" dirty="0">
              <a:solidFill>
                <a:srgbClr val="C00000"/>
              </a:solidFill>
            </a:endParaRPr>
          </a:p>
          <a:p>
            <a:r>
              <a:rPr lang="ar-EG" dirty="0">
                <a:solidFill>
                  <a:srgbClr val="C00000"/>
                </a:solidFill>
              </a:rPr>
              <a:t>2-2 مراجعة أهداف المركز ووضع الانشطة اللازمة لتفعيلها مع تحديد الموارد البشرية  والمالية </a:t>
            </a:r>
            <a:endParaRPr lang="en-US" sz="1600" dirty="0">
              <a:solidFill>
                <a:srgbClr val="C00000"/>
              </a:solidFill>
            </a:endParaRPr>
          </a:p>
          <a:p>
            <a:r>
              <a:rPr lang="ar-EG" dirty="0">
                <a:solidFill>
                  <a:srgbClr val="C00000"/>
                </a:solidFill>
              </a:rPr>
              <a:t>      ومصادرها وتوزيع المهام والمسئوليات</a:t>
            </a:r>
            <a:endParaRPr lang="en-US" sz="1600" dirty="0">
              <a:solidFill>
                <a:srgbClr val="C00000"/>
              </a:solidFill>
            </a:endParaRPr>
          </a:p>
          <a:p>
            <a:pPr lvl="1"/>
            <a:r>
              <a:rPr lang="ar-EG" dirty="0">
                <a:solidFill>
                  <a:srgbClr val="C00000"/>
                </a:solidFill>
              </a:rPr>
              <a:t>إعادة تشكيل مجلس أدارة المركز</a:t>
            </a:r>
            <a:endParaRPr lang="en-US" sz="1600" dirty="0">
              <a:solidFill>
                <a:srgbClr val="C00000"/>
              </a:solidFill>
            </a:endParaRPr>
          </a:p>
          <a:p>
            <a:r>
              <a:rPr lang="ar-EG" dirty="0">
                <a:solidFill>
                  <a:srgbClr val="C00000"/>
                </a:solidFill>
              </a:rPr>
              <a:t>2-3 مراجعة أهداف الوحدات وانشطتها فى السنوات الماضية </a:t>
            </a:r>
            <a:endParaRPr lang="ar-EG" dirty="0" smtClean="0">
              <a:solidFill>
                <a:srgbClr val="C00000"/>
              </a:solidFill>
            </a:endParaRPr>
          </a:p>
          <a:p>
            <a:r>
              <a:rPr lang="ar-EG" dirty="0" smtClean="0">
                <a:solidFill>
                  <a:srgbClr val="C00000"/>
                </a:solidFill>
              </a:rPr>
              <a:t>2-4 </a:t>
            </a:r>
            <a:r>
              <a:rPr lang="en-US" u="sng" dirty="0" smtClean="0">
                <a:solidFill>
                  <a:srgbClr val="C00000"/>
                </a:solidFill>
              </a:rPr>
              <a:t> </a:t>
            </a:r>
            <a:r>
              <a:rPr lang="ar-EG" dirty="0">
                <a:solidFill>
                  <a:srgbClr val="C00000"/>
                </a:solidFill>
              </a:rPr>
              <a:t>تجميع الوحدات المشتركة فى بعض أهدافها وانشطتها فى كيانات واحدة للاستفادة </a:t>
            </a:r>
            <a:endParaRPr lang="en-US" sz="1600" dirty="0">
              <a:solidFill>
                <a:srgbClr val="C00000"/>
              </a:solidFill>
            </a:endParaRPr>
          </a:p>
          <a:p>
            <a:r>
              <a:rPr lang="ar-EG" dirty="0">
                <a:solidFill>
                  <a:srgbClr val="C00000"/>
                </a:solidFill>
              </a:rPr>
              <a:t>       منها فى أعداد دراسات وتنفيذ مشروعات مشتركة ولامكانية الترويج لها فى </a:t>
            </a:r>
            <a:endParaRPr lang="en-US" sz="1600" dirty="0">
              <a:solidFill>
                <a:srgbClr val="C00000"/>
              </a:solidFill>
            </a:endParaRPr>
          </a:p>
          <a:p>
            <a:r>
              <a:rPr lang="ar-EG" dirty="0">
                <a:solidFill>
                  <a:srgbClr val="C00000"/>
                </a:solidFill>
              </a:rPr>
              <a:t>       المجتمع وبين الشركات والهيئات المحلية والاقليمية (مرفق مقترح بهذه التشابكات</a:t>
            </a:r>
            <a:r>
              <a:rPr lang="ar-EG" dirty="0" smtClean="0">
                <a:solidFill>
                  <a:srgbClr val="C00000"/>
                </a:solidFill>
              </a:rPr>
              <a:t>).</a:t>
            </a:r>
            <a:endParaRPr lang="ar-EG" sz="1600" dirty="0" smtClean="0">
              <a:solidFill>
                <a:srgbClr val="C00000"/>
              </a:solidFill>
            </a:endParaRPr>
          </a:p>
          <a:p>
            <a:r>
              <a:rPr lang="ar-EG" sz="1600" dirty="0" smtClean="0">
                <a:solidFill>
                  <a:srgbClr val="C00000"/>
                </a:solidFill>
              </a:rPr>
              <a:t>2-5   </a:t>
            </a:r>
            <a:r>
              <a:rPr lang="ar-SA" dirty="0" smtClean="0">
                <a:solidFill>
                  <a:srgbClr val="C00000"/>
                </a:solidFill>
              </a:rPr>
              <a:t>تدريب </a:t>
            </a:r>
            <a:r>
              <a:rPr lang="ar-SA" dirty="0">
                <a:solidFill>
                  <a:srgbClr val="C00000"/>
                </a:solidFill>
              </a:rPr>
              <a:t>أعضاء الوحدات والعاملين بالمركز فى بعض المجالات: تخطيط  استراتيجي/  تدبير </a:t>
            </a:r>
            <a:r>
              <a:rPr lang="ar-SA" dirty="0" smtClean="0">
                <a:solidFill>
                  <a:srgbClr val="C00000"/>
                </a:solidFill>
              </a:rPr>
              <a:t>ا</a:t>
            </a:r>
            <a:endParaRPr lang="ar-EG" dirty="0" smtClean="0">
              <a:solidFill>
                <a:srgbClr val="C00000"/>
              </a:solidFill>
            </a:endParaRPr>
          </a:p>
          <a:p>
            <a:r>
              <a:rPr lang="ar-EG" dirty="0">
                <a:solidFill>
                  <a:srgbClr val="C00000"/>
                </a:solidFill>
              </a:rPr>
              <a:t> </a:t>
            </a:r>
            <a:r>
              <a:rPr lang="ar-EG" dirty="0" smtClean="0">
                <a:solidFill>
                  <a:srgbClr val="C00000"/>
                </a:solidFill>
              </a:rPr>
              <a:t>      </a:t>
            </a:r>
            <a:r>
              <a:rPr lang="ar-SA" dirty="0" smtClean="0">
                <a:solidFill>
                  <a:srgbClr val="C00000"/>
                </a:solidFill>
              </a:rPr>
              <a:t>لتمويل</a:t>
            </a:r>
            <a:r>
              <a:rPr lang="ar-SA" dirty="0">
                <a:solidFill>
                  <a:srgbClr val="C00000"/>
                </a:solidFill>
              </a:rPr>
              <a:t>/ التسويق/ مهارات الاتصال/  الإدارة المالية/ كتابة مقترح مشروع/ ...... </a:t>
            </a:r>
            <a:r>
              <a:rPr lang="ar-SA" dirty="0" smtClean="0">
                <a:solidFill>
                  <a:srgbClr val="C00000"/>
                </a:solidFill>
              </a:rPr>
              <a:t>).</a:t>
            </a:r>
            <a:endParaRPr lang="ar-EG" sz="1600" dirty="0" smtClean="0">
              <a:solidFill>
                <a:srgbClr val="C00000"/>
              </a:solidFill>
            </a:endParaRPr>
          </a:p>
          <a:p>
            <a:r>
              <a:rPr lang="ar-EG" sz="1600" dirty="0" smtClean="0">
                <a:solidFill>
                  <a:srgbClr val="C00000"/>
                </a:solidFill>
              </a:rPr>
              <a:t>2-6   </a:t>
            </a:r>
            <a:r>
              <a:rPr lang="ar-SA" dirty="0" smtClean="0">
                <a:solidFill>
                  <a:srgbClr val="C00000"/>
                </a:solidFill>
              </a:rPr>
              <a:t>تنفيذ </a:t>
            </a:r>
            <a:r>
              <a:rPr lang="ar-SA" dirty="0">
                <a:solidFill>
                  <a:srgbClr val="C00000"/>
                </a:solidFill>
              </a:rPr>
              <a:t>زيارات تبادل خبرة مع المراكز المماثلة داخل وخارج </a:t>
            </a:r>
            <a:r>
              <a:rPr lang="ar-SA" dirty="0" smtClean="0">
                <a:solidFill>
                  <a:srgbClr val="C00000"/>
                </a:solidFill>
              </a:rPr>
              <a:t>الجامعة.</a:t>
            </a:r>
            <a:endParaRPr lang="ar-EG" sz="1600" dirty="0" smtClean="0">
              <a:solidFill>
                <a:srgbClr val="C00000"/>
              </a:solidFill>
            </a:endParaRPr>
          </a:p>
          <a:p>
            <a:r>
              <a:rPr lang="ar-EG" sz="1600" dirty="0" smtClean="0">
                <a:solidFill>
                  <a:srgbClr val="C00000"/>
                </a:solidFill>
              </a:rPr>
              <a:t>2-7   </a:t>
            </a:r>
            <a:r>
              <a:rPr lang="ar-EG" dirty="0" smtClean="0">
                <a:solidFill>
                  <a:srgbClr val="C00000"/>
                </a:solidFill>
              </a:rPr>
              <a:t>حصر </a:t>
            </a:r>
            <a:r>
              <a:rPr lang="ar-EG" dirty="0">
                <a:solidFill>
                  <a:srgbClr val="C00000"/>
                </a:solidFill>
              </a:rPr>
              <a:t>الاجهزة والمعدات والعاملين والاستشاريين فى وحدات المركز المختلفة </a:t>
            </a:r>
            <a:r>
              <a:rPr lang="ar-EG" dirty="0" smtClean="0">
                <a:solidFill>
                  <a:srgbClr val="C00000"/>
                </a:solidFill>
              </a:rPr>
              <a:t>واصدار </a:t>
            </a:r>
            <a:r>
              <a:rPr lang="ar-EG" dirty="0">
                <a:solidFill>
                  <a:srgbClr val="C00000"/>
                </a:solidFill>
              </a:rPr>
              <a:t>دليل </a:t>
            </a:r>
            <a:r>
              <a:rPr lang="ar-EG" dirty="0" smtClean="0">
                <a:solidFill>
                  <a:srgbClr val="C00000"/>
                </a:solidFill>
              </a:rPr>
              <a:t>  </a:t>
            </a:r>
          </a:p>
          <a:p>
            <a:r>
              <a:rPr lang="ar-EG" dirty="0">
                <a:solidFill>
                  <a:srgbClr val="C00000"/>
                </a:solidFill>
              </a:rPr>
              <a:t> </a:t>
            </a:r>
            <a:r>
              <a:rPr lang="ar-EG" dirty="0" smtClean="0">
                <a:solidFill>
                  <a:srgbClr val="C00000"/>
                </a:solidFill>
              </a:rPr>
              <a:t>      بذلك </a:t>
            </a:r>
            <a:r>
              <a:rPr lang="ar-EG" dirty="0">
                <a:solidFill>
                  <a:srgbClr val="C00000"/>
                </a:solidFill>
              </a:rPr>
              <a:t>مع تضمينه انشطة </a:t>
            </a:r>
            <a:r>
              <a:rPr lang="ar-EG" dirty="0" smtClean="0">
                <a:solidFill>
                  <a:srgbClr val="C00000"/>
                </a:solidFill>
              </a:rPr>
              <a:t>المركز.</a:t>
            </a:r>
          </a:p>
          <a:p>
            <a:r>
              <a:rPr lang="ar-EG" dirty="0" smtClean="0">
                <a:solidFill>
                  <a:srgbClr val="C00000"/>
                </a:solidFill>
              </a:rPr>
              <a:t>2-8  ايجاد </a:t>
            </a:r>
            <a:r>
              <a:rPr lang="ar-EG" dirty="0">
                <a:solidFill>
                  <a:srgbClr val="C00000"/>
                </a:solidFill>
              </a:rPr>
              <a:t>مقر أدارى وتوفير الكوادر الادارية والفنية والتسويقية </a:t>
            </a:r>
            <a:endParaRPr lang="en-US" dirty="0">
              <a:solidFill>
                <a:srgbClr val="C00000"/>
              </a:solidFill>
            </a:endParaRPr>
          </a:p>
          <a:p>
            <a:r>
              <a:rPr lang="ar-SA" sz="1600" dirty="0">
                <a:solidFill>
                  <a:srgbClr val="C00000"/>
                </a:solidFill>
              </a:rPr>
              <a:t>2-9  </a:t>
            </a:r>
            <a:r>
              <a:rPr lang="ar-SA" dirty="0">
                <a:solidFill>
                  <a:srgbClr val="C00000"/>
                </a:solidFill>
              </a:rPr>
              <a:t>أختيار منسق عام لمتابعة تنفيذ أنشطة الخطة و</a:t>
            </a:r>
            <a:r>
              <a:rPr lang="ar-SA" sz="1600" dirty="0">
                <a:solidFill>
                  <a:srgbClr val="C00000"/>
                </a:solidFill>
              </a:rPr>
              <a:t>وضع نظام متابعة وتقييم</a:t>
            </a:r>
            <a:endParaRPr lang="en-US" sz="1600" dirty="0">
              <a:solidFill>
                <a:srgbClr val="C00000"/>
              </a:solidFill>
            </a:endParaRPr>
          </a:p>
          <a:p>
            <a:endParaRPr lang="ar-EG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sscc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164084" cy="216103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59632" y="620688"/>
            <a:ext cx="7560840" cy="606319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u="sng" dirty="0">
                <a:solidFill>
                  <a:schemeClr val="accent3">
                    <a:lumMod val="50000"/>
                  </a:schemeClr>
                </a:solidFill>
              </a:rPr>
              <a:t>مؤشرات الإنجاز:</a:t>
            </a:r>
            <a:endParaRPr lang="en-US" sz="2800" dirty="0">
              <a:solidFill>
                <a:schemeClr val="accent3">
                  <a:lumMod val="50000"/>
                </a:schemeClr>
              </a:solidFill>
            </a:endParaRPr>
          </a:p>
          <a:p>
            <a:pPr marL="817563" lvl="1" indent="-552450"/>
            <a:r>
              <a:rPr lang="ar-EG" sz="2400" dirty="0" smtClean="0">
                <a:solidFill>
                  <a:srgbClr val="502604"/>
                </a:solidFill>
              </a:rPr>
              <a:t>2-1 </a:t>
            </a:r>
            <a:r>
              <a:rPr lang="ar-SA" sz="2400" dirty="0" smtClean="0">
                <a:solidFill>
                  <a:srgbClr val="502604"/>
                </a:solidFill>
              </a:rPr>
              <a:t>تم </a:t>
            </a:r>
            <a:r>
              <a:rPr lang="ar-SA" sz="2400" dirty="0">
                <a:solidFill>
                  <a:srgbClr val="502604"/>
                </a:solidFill>
              </a:rPr>
              <a:t>تشكيل مجلس الادارة في ميعاد غايته </a:t>
            </a:r>
            <a:r>
              <a:rPr lang="ar-SA" sz="2400" b="1" dirty="0">
                <a:solidFill>
                  <a:srgbClr val="502604"/>
                </a:solidFill>
              </a:rPr>
              <a:t>الشهر الاول </a:t>
            </a:r>
            <a:r>
              <a:rPr lang="ar-SA" sz="2400" dirty="0">
                <a:solidFill>
                  <a:srgbClr val="502604"/>
                </a:solidFill>
              </a:rPr>
              <a:t>للخطة.</a:t>
            </a:r>
            <a:endParaRPr lang="en-US" sz="2400" dirty="0">
              <a:solidFill>
                <a:srgbClr val="502604"/>
              </a:solidFill>
            </a:endParaRPr>
          </a:p>
          <a:p>
            <a:pPr marL="817563" lvl="1" indent="-552450"/>
            <a:r>
              <a:rPr lang="ar-EG" sz="2400" dirty="0" smtClean="0">
                <a:solidFill>
                  <a:srgbClr val="502604"/>
                </a:solidFill>
              </a:rPr>
              <a:t>2-2 </a:t>
            </a:r>
            <a:r>
              <a:rPr lang="ar-SA" sz="2400" dirty="0" smtClean="0">
                <a:solidFill>
                  <a:srgbClr val="502604"/>
                </a:solidFill>
              </a:rPr>
              <a:t>تم </a:t>
            </a:r>
            <a:r>
              <a:rPr lang="ar-SA" sz="2400" dirty="0">
                <a:solidFill>
                  <a:srgbClr val="502604"/>
                </a:solidFill>
              </a:rPr>
              <a:t>مراجعة الرؤية والرسالة للمركز ووضعها على موقع المركز ومطبوعات المركز خلال </a:t>
            </a:r>
            <a:r>
              <a:rPr lang="ar-SA" sz="2400" b="1" dirty="0">
                <a:solidFill>
                  <a:srgbClr val="502604"/>
                </a:solidFill>
              </a:rPr>
              <a:t>الاشهر الثلاث الاولى </a:t>
            </a:r>
            <a:r>
              <a:rPr lang="ar-SA" sz="2400" dirty="0">
                <a:solidFill>
                  <a:srgbClr val="502604"/>
                </a:solidFill>
              </a:rPr>
              <a:t>من الخطة.</a:t>
            </a:r>
            <a:endParaRPr lang="en-US" sz="2400" dirty="0">
              <a:solidFill>
                <a:srgbClr val="502604"/>
              </a:solidFill>
            </a:endParaRPr>
          </a:p>
          <a:p>
            <a:pPr marL="817563" lvl="1" indent="-552450"/>
            <a:r>
              <a:rPr lang="ar-EG" sz="2400" dirty="0" smtClean="0">
                <a:solidFill>
                  <a:srgbClr val="502604"/>
                </a:solidFill>
              </a:rPr>
              <a:t>2-3 </a:t>
            </a:r>
            <a:r>
              <a:rPr lang="ar-SA" sz="2400" dirty="0" smtClean="0">
                <a:solidFill>
                  <a:srgbClr val="502604"/>
                </a:solidFill>
              </a:rPr>
              <a:t>تم </a:t>
            </a:r>
            <a:r>
              <a:rPr lang="ar-SA" sz="2400" dirty="0">
                <a:solidFill>
                  <a:srgbClr val="502604"/>
                </a:solidFill>
              </a:rPr>
              <a:t>مراجعة أهداف الوحدات وانشطتها خلال </a:t>
            </a:r>
            <a:r>
              <a:rPr lang="ar-SA" sz="2400" b="1" dirty="0">
                <a:solidFill>
                  <a:srgbClr val="502604"/>
                </a:solidFill>
              </a:rPr>
              <a:t>الشهر الاول </a:t>
            </a:r>
            <a:r>
              <a:rPr lang="ar-SA" sz="2400" dirty="0">
                <a:solidFill>
                  <a:srgbClr val="502604"/>
                </a:solidFill>
              </a:rPr>
              <a:t>من الخطة.</a:t>
            </a:r>
            <a:endParaRPr lang="en-US" sz="2400" dirty="0">
              <a:solidFill>
                <a:srgbClr val="502604"/>
              </a:solidFill>
            </a:endParaRPr>
          </a:p>
          <a:p>
            <a:pPr marL="817563" lvl="1" indent="-552450"/>
            <a:r>
              <a:rPr lang="ar-EG" sz="2400" dirty="0" smtClean="0">
                <a:solidFill>
                  <a:srgbClr val="502604"/>
                </a:solidFill>
              </a:rPr>
              <a:t>2-4 </a:t>
            </a:r>
            <a:r>
              <a:rPr lang="ar-SA" sz="2400" dirty="0" smtClean="0">
                <a:solidFill>
                  <a:srgbClr val="502604"/>
                </a:solidFill>
              </a:rPr>
              <a:t>تم </a:t>
            </a:r>
            <a:r>
              <a:rPr lang="ar-SA" sz="2400" dirty="0">
                <a:solidFill>
                  <a:srgbClr val="502604"/>
                </a:solidFill>
              </a:rPr>
              <a:t>أختيار المنسق العام والقيام بدوره على ميعاد غايته </a:t>
            </a:r>
            <a:r>
              <a:rPr lang="ar-SA" sz="2400" b="1" dirty="0">
                <a:solidFill>
                  <a:srgbClr val="502604"/>
                </a:solidFill>
              </a:rPr>
              <a:t>الشهر الاول</a:t>
            </a:r>
            <a:r>
              <a:rPr lang="ar-SA" sz="2400" dirty="0">
                <a:solidFill>
                  <a:srgbClr val="502604"/>
                </a:solidFill>
              </a:rPr>
              <a:t> من الخطة.</a:t>
            </a:r>
            <a:endParaRPr lang="en-US" sz="2400" dirty="0">
              <a:solidFill>
                <a:srgbClr val="502604"/>
              </a:solidFill>
            </a:endParaRPr>
          </a:p>
          <a:p>
            <a:pPr marL="817563" lvl="1" indent="-552450"/>
            <a:r>
              <a:rPr lang="ar-EG" sz="2400" dirty="0" smtClean="0">
                <a:solidFill>
                  <a:srgbClr val="502604"/>
                </a:solidFill>
              </a:rPr>
              <a:t>2-5 </a:t>
            </a:r>
            <a:r>
              <a:rPr lang="ar-SA" sz="2400" dirty="0" smtClean="0">
                <a:solidFill>
                  <a:srgbClr val="502604"/>
                </a:solidFill>
              </a:rPr>
              <a:t>تم </a:t>
            </a:r>
            <a:r>
              <a:rPr lang="ar-SA" sz="2400" dirty="0">
                <a:solidFill>
                  <a:srgbClr val="502604"/>
                </a:solidFill>
              </a:rPr>
              <a:t>تنفيذ الدورات التدريبية لبناء قدرات أعضاء الوجدات والاداريين حسب مواعيد خطة التدريب الموضوعة فى </a:t>
            </a:r>
            <a:r>
              <a:rPr lang="ar-SA" sz="2400" b="1" dirty="0">
                <a:solidFill>
                  <a:srgbClr val="502604"/>
                </a:solidFill>
              </a:rPr>
              <a:t>الثلاثة اشهر الاولى</a:t>
            </a:r>
            <a:r>
              <a:rPr lang="ar-SA" sz="2400" dirty="0">
                <a:solidFill>
                  <a:srgbClr val="502604"/>
                </a:solidFill>
              </a:rPr>
              <a:t> من الخطة.</a:t>
            </a:r>
            <a:endParaRPr lang="en-US" sz="2400" dirty="0">
              <a:solidFill>
                <a:srgbClr val="502604"/>
              </a:solidFill>
            </a:endParaRPr>
          </a:p>
          <a:p>
            <a:pPr marL="817563" lvl="1" indent="-552450"/>
            <a:r>
              <a:rPr lang="ar-EG" sz="2400" dirty="0" smtClean="0">
                <a:solidFill>
                  <a:srgbClr val="502604"/>
                </a:solidFill>
              </a:rPr>
              <a:t>2-6 تم </a:t>
            </a:r>
            <a:r>
              <a:rPr lang="ar-SA" sz="2400" dirty="0">
                <a:solidFill>
                  <a:srgbClr val="502604"/>
                </a:solidFill>
              </a:rPr>
              <a:t>أصدار دليل بالخبراء والاجهزة بوحدات المركز فى موعد غايته  </a:t>
            </a:r>
            <a:r>
              <a:rPr lang="ar-SA" sz="2400" b="1" dirty="0">
                <a:solidFill>
                  <a:srgbClr val="502604"/>
                </a:solidFill>
              </a:rPr>
              <a:t>الستة أشهر الاولى</a:t>
            </a:r>
            <a:r>
              <a:rPr lang="ar-SA" sz="2400" dirty="0">
                <a:solidFill>
                  <a:srgbClr val="502604"/>
                </a:solidFill>
              </a:rPr>
              <a:t> من الخطة.</a:t>
            </a:r>
            <a:endParaRPr lang="en-US" sz="2400" dirty="0">
              <a:solidFill>
                <a:srgbClr val="502604"/>
              </a:solidFill>
            </a:endParaRPr>
          </a:p>
          <a:p>
            <a:pPr marL="817563" lvl="1" indent="-552450"/>
            <a:r>
              <a:rPr lang="ar-EG" sz="2400" dirty="0" smtClean="0">
                <a:solidFill>
                  <a:srgbClr val="502604"/>
                </a:solidFill>
              </a:rPr>
              <a:t>2-7 تم </a:t>
            </a:r>
            <a:r>
              <a:rPr lang="ar-EG" sz="2400" dirty="0">
                <a:solidFill>
                  <a:srgbClr val="502604"/>
                </a:solidFill>
              </a:rPr>
              <a:t>ايجاد مقر أدارى وتوفير الكوادر الادارية والفنية والتسويقية </a:t>
            </a:r>
            <a:r>
              <a:rPr lang="ar-SA" sz="2400" dirty="0">
                <a:solidFill>
                  <a:srgbClr val="502604"/>
                </a:solidFill>
              </a:rPr>
              <a:t>فى ميعاد غايته </a:t>
            </a:r>
            <a:r>
              <a:rPr lang="ar-SA" sz="2400" b="1" dirty="0">
                <a:solidFill>
                  <a:srgbClr val="502604"/>
                </a:solidFill>
              </a:rPr>
              <a:t>الثلاثة أشهر الاولى</a:t>
            </a:r>
            <a:r>
              <a:rPr lang="ar-SA" sz="2400" dirty="0">
                <a:solidFill>
                  <a:srgbClr val="502604"/>
                </a:solidFill>
              </a:rPr>
              <a:t> للخطة.</a:t>
            </a:r>
            <a:endParaRPr lang="en-US" sz="2400" dirty="0">
              <a:solidFill>
                <a:srgbClr val="502604"/>
              </a:solidFill>
            </a:endParaRPr>
          </a:p>
          <a:p>
            <a:pPr marL="817563" lvl="1" indent="-552450"/>
            <a:r>
              <a:rPr lang="ar-SA" sz="2400" dirty="0">
                <a:solidFill>
                  <a:srgbClr val="502604"/>
                </a:solidFill>
              </a:rPr>
              <a:t> </a:t>
            </a:r>
            <a:r>
              <a:rPr lang="ar-EG" sz="2400" dirty="0" smtClean="0">
                <a:solidFill>
                  <a:srgbClr val="502604"/>
                </a:solidFill>
              </a:rPr>
              <a:t>2-78 نظ</a:t>
            </a:r>
            <a:r>
              <a:rPr lang="ar-SA" sz="2400" dirty="0" smtClean="0">
                <a:solidFill>
                  <a:srgbClr val="502604"/>
                </a:solidFill>
              </a:rPr>
              <a:t>ام </a:t>
            </a:r>
            <a:r>
              <a:rPr lang="ar-SA" sz="2400" dirty="0">
                <a:solidFill>
                  <a:srgbClr val="502604"/>
                </a:solidFill>
              </a:rPr>
              <a:t>المتابعة والتقييم يعمل بفاعلية على ميعاد غايته </a:t>
            </a:r>
            <a:r>
              <a:rPr lang="ar-SA" sz="2400" b="1" dirty="0">
                <a:solidFill>
                  <a:srgbClr val="502604"/>
                </a:solidFill>
              </a:rPr>
              <a:t>نهاية العام الاول</a:t>
            </a:r>
            <a:r>
              <a:rPr lang="ar-SA" sz="2400" dirty="0">
                <a:solidFill>
                  <a:srgbClr val="502604"/>
                </a:solidFill>
              </a:rPr>
              <a:t> للخطة</a:t>
            </a:r>
            <a:r>
              <a:rPr lang="ar-SA" sz="2400" dirty="0" smtClean="0">
                <a:solidFill>
                  <a:srgbClr val="502604"/>
                </a:solidFill>
              </a:rPr>
              <a:t>.</a:t>
            </a:r>
            <a:endParaRPr lang="ar-EG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sscc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164084" cy="216103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47664" y="404664"/>
            <a:ext cx="7128792" cy="609397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solidFill>
                  <a:srgbClr val="C00000"/>
                </a:solidFill>
              </a:rPr>
              <a:t>نتيجة </a:t>
            </a:r>
            <a:r>
              <a:rPr lang="ar-SA" sz="2800" b="1" dirty="0">
                <a:solidFill>
                  <a:srgbClr val="C00000"/>
                </a:solidFill>
              </a:rPr>
              <a:t>رقم (3</a:t>
            </a:r>
            <a:r>
              <a:rPr lang="ar-SA" sz="2800" b="1" dirty="0" smtClean="0">
                <a:solidFill>
                  <a:srgbClr val="C00000"/>
                </a:solidFill>
              </a:rPr>
              <a:t>)</a:t>
            </a:r>
            <a:endParaRPr lang="en-US" sz="2800" b="1" dirty="0" smtClean="0">
              <a:solidFill>
                <a:srgbClr val="C00000"/>
              </a:solidFill>
            </a:endParaRPr>
          </a:p>
          <a:p>
            <a:pPr algn="ctr"/>
            <a:r>
              <a:rPr lang="ar-EG" sz="2800" b="1" dirty="0" smtClean="0">
                <a:solidFill>
                  <a:srgbClr val="C00000"/>
                </a:solidFill>
              </a:rPr>
              <a:t>تفعيل انشطة الوحدات التابعة للمركز</a:t>
            </a:r>
            <a:endParaRPr lang="en-US" sz="2400" dirty="0" smtClean="0">
              <a:solidFill>
                <a:srgbClr val="C00000"/>
              </a:solidFill>
            </a:endParaRPr>
          </a:p>
          <a:p>
            <a:r>
              <a:rPr lang="en-US" sz="2800" dirty="0" smtClean="0">
                <a:solidFill>
                  <a:srgbClr val="C00000"/>
                </a:solidFill>
              </a:rPr>
              <a:t> </a:t>
            </a:r>
            <a:r>
              <a:rPr lang="ar-SA" sz="2000" dirty="0">
                <a:solidFill>
                  <a:srgbClr val="C00000"/>
                </a:solidFill>
              </a:rPr>
              <a:t> </a:t>
            </a:r>
            <a:r>
              <a:rPr lang="ar-SA" sz="2800" b="1" u="sng" dirty="0" smtClean="0">
                <a:solidFill>
                  <a:srgbClr val="C00000"/>
                </a:solidFill>
              </a:rPr>
              <a:t>الانشطة</a:t>
            </a:r>
            <a:endParaRPr lang="en-US" sz="2800" dirty="0">
              <a:solidFill>
                <a:srgbClr val="C00000"/>
              </a:solidFill>
            </a:endParaRPr>
          </a:p>
          <a:p>
            <a:pPr lvl="1"/>
            <a:r>
              <a:rPr lang="ar-EG" dirty="0" smtClean="0">
                <a:solidFill>
                  <a:srgbClr val="502604"/>
                </a:solidFill>
              </a:rPr>
              <a:t>3-1  عمل </a:t>
            </a:r>
            <a:r>
              <a:rPr lang="ar-EG" dirty="0">
                <a:solidFill>
                  <a:srgbClr val="502604"/>
                </a:solidFill>
              </a:rPr>
              <a:t>مؤتمر علمى سنوى للمركز للتعريف بانشطته ومناقشة مشاكل التنمية الصناعية </a:t>
            </a:r>
            <a:endParaRPr lang="ar-EG" dirty="0" smtClean="0">
              <a:solidFill>
                <a:srgbClr val="502604"/>
              </a:solidFill>
            </a:endParaRPr>
          </a:p>
          <a:p>
            <a:pPr lvl="1"/>
            <a:r>
              <a:rPr lang="ar-EG" dirty="0">
                <a:solidFill>
                  <a:srgbClr val="502604"/>
                </a:solidFill>
              </a:rPr>
              <a:t> </a:t>
            </a:r>
            <a:r>
              <a:rPr lang="ar-EG" dirty="0" smtClean="0">
                <a:solidFill>
                  <a:srgbClr val="502604"/>
                </a:solidFill>
              </a:rPr>
              <a:t>      والبيئية </a:t>
            </a:r>
            <a:r>
              <a:rPr lang="ar-EG" dirty="0">
                <a:solidFill>
                  <a:srgbClr val="502604"/>
                </a:solidFill>
              </a:rPr>
              <a:t>وبمشاركة رجال الاعمال والشركات والجهات المانحة.</a:t>
            </a:r>
            <a:endParaRPr lang="en-US" sz="1600" dirty="0">
              <a:solidFill>
                <a:srgbClr val="502604"/>
              </a:solidFill>
            </a:endParaRPr>
          </a:p>
          <a:p>
            <a:pPr lvl="1"/>
            <a:r>
              <a:rPr lang="ar-EG" dirty="0" smtClean="0">
                <a:solidFill>
                  <a:srgbClr val="502604"/>
                </a:solidFill>
              </a:rPr>
              <a:t>3-2 تسجيل </a:t>
            </a:r>
            <a:r>
              <a:rPr lang="ar-EG" dirty="0">
                <a:solidFill>
                  <a:srgbClr val="502604"/>
                </a:solidFill>
              </a:rPr>
              <a:t>المركز ووحداته كجهة استشارية فى جهاز شئون البيئة ومركز تحديث </a:t>
            </a:r>
            <a:endParaRPr lang="ar-EG" dirty="0" smtClean="0">
              <a:solidFill>
                <a:srgbClr val="502604"/>
              </a:solidFill>
            </a:endParaRPr>
          </a:p>
          <a:p>
            <a:pPr lvl="1"/>
            <a:r>
              <a:rPr lang="ar-EG" dirty="0">
                <a:solidFill>
                  <a:srgbClr val="502604"/>
                </a:solidFill>
              </a:rPr>
              <a:t> </a:t>
            </a:r>
            <a:r>
              <a:rPr lang="ar-EG" dirty="0" smtClean="0">
                <a:solidFill>
                  <a:srgbClr val="502604"/>
                </a:solidFill>
              </a:rPr>
              <a:t>     الصناعة </a:t>
            </a:r>
            <a:r>
              <a:rPr lang="ar-EG" dirty="0">
                <a:solidFill>
                  <a:srgbClr val="502604"/>
                </a:solidFill>
              </a:rPr>
              <a:t>ومركز الانتاج الانظف ولدى الشركات العاملة فى داخل وخارج مصر </a:t>
            </a:r>
            <a:endParaRPr lang="ar-EG" dirty="0" smtClean="0">
              <a:solidFill>
                <a:srgbClr val="502604"/>
              </a:solidFill>
            </a:endParaRPr>
          </a:p>
          <a:p>
            <a:pPr lvl="1"/>
            <a:r>
              <a:rPr lang="ar-EG" dirty="0">
                <a:solidFill>
                  <a:srgbClr val="502604"/>
                </a:solidFill>
              </a:rPr>
              <a:t> </a:t>
            </a:r>
            <a:r>
              <a:rPr lang="ar-EG" dirty="0" smtClean="0">
                <a:solidFill>
                  <a:srgbClr val="502604"/>
                </a:solidFill>
              </a:rPr>
              <a:t>     لاعداد </a:t>
            </a:r>
            <a:r>
              <a:rPr lang="ar-EG" dirty="0">
                <a:solidFill>
                  <a:srgbClr val="502604"/>
                </a:solidFill>
              </a:rPr>
              <a:t>الدراسات العلمية والتكنولوجية وتقييم الاثر البيئى للمشروعات المختلفة وتوفيق </a:t>
            </a:r>
            <a:endParaRPr lang="ar-EG" dirty="0" smtClean="0">
              <a:solidFill>
                <a:srgbClr val="502604"/>
              </a:solidFill>
            </a:endParaRPr>
          </a:p>
          <a:p>
            <a:pPr lvl="1"/>
            <a:r>
              <a:rPr lang="ar-EG" dirty="0">
                <a:solidFill>
                  <a:srgbClr val="502604"/>
                </a:solidFill>
              </a:rPr>
              <a:t> </a:t>
            </a:r>
            <a:r>
              <a:rPr lang="ar-EG" dirty="0" smtClean="0">
                <a:solidFill>
                  <a:srgbClr val="502604"/>
                </a:solidFill>
              </a:rPr>
              <a:t>     أوضاعها </a:t>
            </a:r>
            <a:r>
              <a:rPr lang="ar-EG" dirty="0">
                <a:solidFill>
                  <a:srgbClr val="502604"/>
                </a:solidFill>
              </a:rPr>
              <a:t>البيئية.</a:t>
            </a:r>
            <a:endParaRPr lang="en-US" sz="1600" dirty="0">
              <a:solidFill>
                <a:srgbClr val="502604"/>
              </a:solidFill>
            </a:endParaRPr>
          </a:p>
          <a:p>
            <a:pPr lvl="1"/>
            <a:r>
              <a:rPr lang="ar-EG" dirty="0" smtClean="0">
                <a:solidFill>
                  <a:srgbClr val="502604"/>
                </a:solidFill>
              </a:rPr>
              <a:t>3-3 تنفيذ </a:t>
            </a:r>
            <a:r>
              <a:rPr lang="ar-EG" dirty="0">
                <a:solidFill>
                  <a:srgbClr val="502604"/>
                </a:solidFill>
              </a:rPr>
              <a:t>زيارات ميدانية لممثلى الوحدات المختلفة للشركات والهيئات لعرض نشاط </a:t>
            </a:r>
            <a:endParaRPr lang="en-US" sz="1600" dirty="0">
              <a:solidFill>
                <a:srgbClr val="502604"/>
              </a:solidFill>
            </a:endParaRPr>
          </a:p>
          <a:p>
            <a:r>
              <a:rPr lang="ar-EG" dirty="0" smtClean="0">
                <a:solidFill>
                  <a:srgbClr val="502604"/>
                </a:solidFill>
              </a:rPr>
              <a:t>            الوحدات </a:t>
            </a:r>
            <a:r>
              <a:rPr lang="ar-EG" dirty="0">
                <a:solidFill>
                  <a:srgbClr val="502604"/>
                </a:solidFill>
              </a:rPr>
              <a:t>والمركز.</a:t>
            </a:r>
            <a:endParaRPr lang="en-US" sz="1600" dirty="0">
              <a:solidFill>
                <a:srgbClr val="502604"/>
              </a:solidFill>
            </a:endParaRPr>
          </a:p>
          <a:p>
            <a:pPr lvl="1"/>
            <a:r>
              <a:rPr lang="ar-EG" dirty="0" smtClean="0">
                <a:solidFill>
                  <a:srgbClr val="502604"/>
                </a:solidFill>
              </a:rPr>
              <a:t>3-4 العمل </a:t>
            </a:r>
            <a:r>
              <a:rPr lang="ar-EG" dirty="0">
                <a:solidFill>
                  <a:srgbClr val="502604"/>
                </a:solidFill>
              </a:rPr>
              <a:t>على حصول المركز ووحداته على شهادة الجودة فى الادارة البيئة. </a:t>
            </a:r>
            <a:endParaRPr lang="en-US" sz="1600" dirty="0">
              <a:solidFill>
                <a:srgbClr val="502604"/>
              </a:solidFill>
            </a:endParaRPr>
          </a:p>
          <a:p>
            <a:pPr lvl="1"/>
            <a:r>
              <a:rPr lang="ar-EG" dirty="0">
                <a:solidFill>
                  <a:srgbClr val="502604"/>
                </a:solidFill>
              </a:rPr>
              <a:t> </a:t>
            </a:r>
            <a:r>
              <a:rPr lang="ar-EG" dirty="0" smtClean="0">
                <a:solidFill>
                  <a:srgbClr val="502604"/>
                </a:solidFill>
              </a:rPr>
              <a:t>3-5 تزويد </a:t>
            </a:r>
            <a:r>
              <a:rPr lang="ar-EG" dirty="0">
                <a:solidFill>
                  <a:srgbClr val="502604"/>
                </a:solidFill>
              </a:rPr>
              <a:t>الوحدات بالاجهزة والمعدات اللازمة لزيادة فاعليتها.</a:t>
            </a:r>
            <a:endParaRPr lang="en-US" sz="1600" dirty="0">
              <a:solidFill>
                <a:srgbClr val="502604"/>
              </a:solidFill>
            </a:endParaRPr>
          </a:p>
          <a:p>
            <a:pPr lvl="1"/>
            <a:r>
              <a:rPr lang="ar-EG" dirty="0" smtClean="0">
                <a:solidFill>
                  <a:srgbClr val="502604"/>
                </a:solidFill>
              </a:rPr>
              <a:t>3-6 تحقيق </a:t>
            </a:r>
            <a:r>
              <a:rPr lang="ar-EG" dirty="0">
                <a:solidFill>
                  <a:srgbClr val="502604"/>
                </a:solidFill>
              </a:rPr>
              <a:t>التواصل مع كافة الجهات التنفيذية للتعرف على مشاكلها البيئية ومساعدتها </a:t>
            </a:r>
            <a:endParaRPr lang="ar-EG" dirty="0" smtClean="0">
              <a:solidFill>
                <a:srgbClr val="502604"/>
              </a:solidFill>
            </a:endParaRPr>
          </a:p>
          <a:p>
            <a:pPr lvl="1"/>
            <a:r>
              <a:rPr lang="ar-EG" dirty="0">
                <a:solidFill>
                  <a:srgbClr val="502604"/>
                </a:solidFill>
              </a:rPr>
              <a:t> </a:t>
            </a:r>
            <a:r>
              <a:rPr lang="ar-EG" dirty="0" smtClean="0">
                <a:solidFill>
                  <a:srgbClr val="502604"/>
                </a:solidFill>
              </a:rPr>
              <a:t>    على </a:t>
            </a:r>
            <a:r>
              <a:rPr lang="ar-EG" dirty="0">
                <a:solidFill>
                  <a:srgbClr val="502604"/>
                </a:solidFill>
              </a:rPr>
              <a:t>حلها .</a:t>
            </a:r>
            <a:endParaRPr lang="en-US" sz="1600" dirty="0">
              <a:solidFill>
                <a:srgbClr val="502604"/>
              </a:solidFill>
            </a:endParaRPr>
          </a:p>
          <a:p>
            <a:pPr lvl="1"/>
            <a:r>
              <a:rPr lang="ar-EG" dirty="0" smtClean="0">
                <a:solidFill>
                  <a:srgbClr val="502604"/>
                </a:solidFill>
              </a:rPr>
              <a:t>3-7 </a:t>
            </a:r>
            <a:r>
              <a:rPr lang="ar-SA" dirty="0" smtClean="0">
                <a:solidFill>
                  <a:srgbClr val="502604"/>
                </a:solidFill>
              </a:rPr>
              <a:t>المشاركة </a:t>
            </a:r>
            <a:r>
              <a:rPr lang="ar-SA" dirty="0">
                <a:solidFill>
                  <a:srgbClr val="502604"/>
                </a:solidFill>
              </a:rPr>
              <a:t>فى أعداد دراسات مشروعات تنموية قومية</a:t>
            </a:r>
            <a:endParaRPr lang="en-US" sz="1600" dirty="0">
              <a:solidFill>
                <a:srgbClr val="502604"/>
              </a:solidFill>
            </a:endParaRPr>
          </a:p>
          <a:p>
            <a:pPr lvl="1"/>
            <a:r>
              <a:rPr lang="ar-EG" dirty="0" smtClean="0">
                <a:solidFill>
                  <a:srgbClr val="502604"/>
                </a:solidFill>
              </a:rPr>
              <a:t>3-8 التنسيق </a:t>
            </a:r>
            <a:r>
              <a:rPr lang="ar-EG" dirty="0">
                <a:solidFill>
                  <a:srgbClr val="502604"/>
                </a:solidFill>
              </a:rPr>
              <a:t>مع المعمل المركزى بالكلية للاستفادة من الاجهزة والكوادر البشرية به.</a:t>
            </a:r>
            <a:endParaRPr lang="en-US" sz="1600" dirty="0">
              <a:solidFill>
                <a:srgbClr val="502604"/>
              </a:solidFill>
            </a:endParaRPr>
          </a:p>
          <a:p>
            <a:pPr lvl="1"/>
            <a:r>
              <a:rPr lang="ar-EG" dirty="0" smtClean="0">
                <a:solidFill>
                  <a:srgbClr val="502604"/>
                </a:solidFill>
              </a:rPr>
              <a:t>3-9 التنسيق </a:t>
            </a:r>
            <a:r>
              <a:rPr lang="ar-EG" dirty="0">
                <a:solidFill>
                  <a:srgbClr val="502604"/>
                </a:solidFill>
              </a:rPr>
              <a:t>مع المراكز الاخرى بالكلية فى تنفيذ أنشطة مشتركة يتفق عليها (مؤتمرات- </a:t>
            </a:r>
            <a:endParaRPr lang="ar-EG" dirty="0" smtClean="0">
              <a:solidFill>
                <a:srgbClr val="502604"/>
              </a:solidFill>
            </a:endParaRPr>
          </a:p>
          <a:p>
            <a:pPr lvl="1"/>
            <a:r>
              <a:rPr lang="ar-EG" dirty="0">
                <a:solidFill>
                  <a:srgbClr val="502604"/>
                </a:solidFill>
              </a:rPr>
              <a:t> </a:t>
            </a:r>
            <a:r>
              <a:rPr lang="ar-EG" dirty="0" smtClean="0">
                <a:solidFill>
                  <a:srgbClr val="502604"/>
                </a:solidFill>
              </a:rPr>
              <a:t>     دورات- </a:t>
            </a:r>
            <a:r>
              <a:rPr lang="ar-EG" dirty="0">
                <a:solidFill>
                  <a:srgbClr val="502604"/>
                </a:solidFill>
              </a:rPr>
              <a:t>مشروعات.- التسويق للخدمات  </a:t>
            </a:r>
            <a:r>
              <a:rPr lang="ar-EG" dirty="0" smtClean="0">
                <a:solidFill>
                  <a:srgbClr val="502604"/>
                </a:solidFill>
              </a:rPr>
              <a:t>-..)</a:t>
            </a:r>
            <a:r>
              <a:rPr lang="ar-EG" dirty="0">
                <a:solidFill>
                  <a:srgbClr val="502604"/>
                </a:solidFill>
              </a:rPr>
              <a:t> </a:t>
            </a:r>
            <a:endParaRPr lang="en-US" sz="1600" dirty="0">
              <a:solidFill>
                <a:srgbClr val="502604"/>
              </a:solidFill>
            </a:endParaRPr>
          </a:p>
          <a:p>
            <a:endParaRPr lang="ar-EG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sscc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164084" cy="216103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19672" y="476672"/>
            <a:ext cx="7200800" cy="59708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u="sng" dirty="0">
                <a:solidFill>
                  <a:schemeClr val="accent3">
                    <a:lumMod val="50000"/>
                  </a:schemeClr>
                </a:solidFill>
              </a:rPr>
              <a:t>مؤشرات الإنجاز:</a:t>
            </a:r>
            <a:endParaRPr lang="en-US" sz="2400" dirty="0">
              <a:solidFill>
                <a:schemeClr val="accent3">
                  <a:lumMod val="50000"/>
                </a:schemeClr>
              </a:solidFill>
            </a:endParaRPr>
          </a:p>
          <a:p>
            <a:pPr lvl="1"/>
            <a:r>
              <a:rPr lang="ar-EG" sz="2000" dirty="0" smtClean="0">
                <a:solidFill>
                  <a:srgbClr val="502604"/>
                </a:solidFill>
              </a:rPr>
              <a:t>3-1 </a:t>
            </a:r>
            <a:r>
              <a:rPr lang="ar-SA" sz="2000" dirty="0" smtClean="0">
                <a:solidFill>
                  <a:srgbClr val="502604"/>
                </a:solidFill>
              </a:rPr>
              <a:t>تم </a:t>
            </a:r>
            <a:r>
              <a:rPr lang="ar-SA" sz="2000" dirty="0">
                <a:solidFill>
                  <a:srgbClr val="502604"/>
                </a:solidFill>
              </a:rPr>
              <a:t>تسجيل المركز ووحداته كأستشارى فى جهاز شئون البيئة فى موعد </a:t>
            </a:r>
            <a:endParaRPr lang="ar-EG" sz="2000" dirty="0" smtClean="0">
              <a:solidFill>
                <a:srgbClr val="502604"/>
              </a:solidFill>
            </a:endParaRPr>
          </a:p>
          <a:p>
            <a:pPr lvl="1"/>
            <a:r>
              <a:rPr lang="ar-EG" sz="2000" dirty="0">
                <a:solidFill>
                  <a:srgbClr val="502604"/>
                </a:solidFill>
              </a:rPr>
              <a:t> </a:t>
            </a:r>
            <a:r>
              <a:rPr lang="ar-EG" sz="2000" dirty="0" smtClean="0">
                <a:solidFill>
                  <a:srgbClr val="502604"/>
                </a:solidFill>
              </a:rPr>
              <a:t>     </a:t>
            </a:r>
            <a:r>
              <a:rPr lang="ar-SA" sz="2000" dirty="0" smtClean="0">
                <a:solidFill>
                  <a:srgbClr val="502604"/>
                </a:solidFill>
              </a:rPr>
              <a:t>غايته</a:t>
            </a:r>
            <a:r>
              <a:rPr lang="ar-EG" sz="2000" dirty="0" smtClean="0">
                <a:solidFill>
                  <a:srgbClr val="502604"/>
                </a:solidFill>
              </a:rPr>
              <a:t> </a:t>
            </a:r>
            <a:r>
              <a:rPr lang="ar-SA" sz="2000" b="1" dirty="0" smtClean="0">
                <a:solidFill>
                  <a:srgbClr val="502604"/>
                </a:solidFill>
              </a:rPr>
              <a:t>نهاية </a:t>
            </a:r>
            <a:r>
              <a:rPr lang="ar-SA" sz="2000" b="1" dirty="0">
                <a:solidFill>
                  <a:srgbClr val="502604"/>
                </a:solidFill>
              </a:rPr>
              <a:t>العام الاول</a:t>
            </a:r>
            <a:r>
              <a:rPr lang="ar-SA" sz="2000" dirty="0">
                <a:solidFill>
                  <a:srgbClr val="502604"/>
                </a:solidFill>
              </a:rPr>
              <a:t> للخطة.</a:t>
            </a:r>
            <a:endParaRPr lang="en-US" dirty="0">
              <a:solidFill>
                <a:srgbClr val="502604"/>
              </a:solidFill>
            </a:endParaRPr>
          </a:p>
          <a:p>
            <a:pPr lvl="1"/>
            <a:r>
              <a:rPr lang="ar-EG" sz="2000" dirty="0" smtClean="0">
                <a:solidFill>
                  <a:srgbClr val="502604"/>
                </a:solidFill>
              </a:rPr>
              <a:t>3-2  </a:t>
            </a:r>
            <a:r>
              <a:rPr lang="ar-SA" sz="2000" dirty="0" smtClean="0">
                <a:solidFill>
                  <a:srgbClr val="502604"/>
                </a:solidFill>
              </a:rPr>
              <a:t>تم </a:t>
            </a:r>
            <a:r>
              <a:rPr lang="ar-SA" sz="2000" dirty="0">
                <a:solidFill>
                  <a:srgbClr val="502604"/>
                </a:solidFill>
              </a:rPr>
              <a:t>تسجيل المركز ووحداته كأستشارى فى اتحاد الصناعات المصرية ومركز </a:t>
            </a:r>
            <a:endParaRPr lang="ar-EG" sz="2000" dirty="0" smtClean="0">
              <a:solidFill>
                <a:srgbClr val="502604"/>
              </a:solidFill>
            </a:endParaRPr>
          </a:p>
          <a:p>
            <a:pPr lvl="1"/>
            <a:r>
              <a:rPr lang="ar-EG" sz="2000" dirty="0">
                <a:solidFill>
                  <a:srgbClr val="502604"/>
                </a:solidFill>
              </a:rPr>
              <a:t> </a:t>
            </a:r>
            <a:r>
              <a:rPr lang="ar-EG" sz="2000" dirty="0" smtClean="0">
                <a:solidFill>
                  <a:srgbClr val="502604"/>
                </a:solidFill>
              </a:rPr>
              <a:t>      </a:t>
            </a:r>
            <a:r>
              <a:rPr lang="ar-SA" sz="2000" dirty="0" smtClean="0">
                <a:solidFill>
                  <a:srgbClr val="502604"/>
                </a:solidFill>
              </a:rPr>
              <a:t>الانتاج </a:t>
            </a:r>
            <a:r>
              <a:rPr lang="ar-SA" sz="2000" dirty="0">
                <a:solidFill>
                  <a:srgbClr val="502604"/>
                </a:solidFill>
              </a:rPr>
              <a:t>الانظف فى موعد غايته </a:t>
            </a:r>
            <a:r>
              <a:rPr lang="ar-SA" sz="2000" b="1" dirty="0">
                <a:solidFill>
                  <a:srgbClr val="502604"/>
                </a:solidFill>
              </a:rPr>
              <a:t>الستة اشهر الاولى</a:t>
            </a:r>
            <a:r>
              <a:rPr lang="ar-SA" sz="2000" dirty="0">
                <a:solidFill>
                  <a:srgbClr val="502604"/>
                </a:solidFill>
              </a:rPr>
              <a:t> للخطة.</a:t>
            </a:r>
            <a:endParaRPr lang="en-US" dirty="0">
              <a:solidFill>
                <a:srgbClr val="502604"/>
              </a:solidFill>
            </a:endParaRPr>
          </a:p>
          <a:p>
            <a:pPr lvl="1"/>
            <a:r>
              <a:rPr lang="ar-EG" sz="2000" dirty="0" smtClean="0">
                <a:solidFill>
                  <a:srgbClr val="502604"/>
                </a:solidFill>
              </a:rPr>
              <a:t>3-3   تم </a:t>
            </a:r>
            <a:r>
              <a:rPr lang="ar-EG" sz="2000" dirty="0">
                <a:solidFill>
                  <a:srgbClr val="502604"/>
                </a:solidFill>
              </a:rPr>
              <a:t>عمل مؤتمر علمى سنوى للمركز للتعريف بانشطته وبحضور ممثلى </a:t>
            </a:r>
            <a:endParaRPr lang="ar-EG" sz="2000" dirty="0" smtClean="0">
              <a:solidFill>
                <a:srgbClr val="502604"/>
              </a:solidFill>
            </a:endParaRPr>
          </a:p>
          <a:p>
            <a:pPr lvl="1"/>
            <a:r>
              <a:rPr lang="ar-EG" sz="2000" dirty="0">
                <a:solidFill>
                  <a:srgbClr val="502604"/>
                </a:solidFill>
              </a:rPr>
              <a:t> </a:t>
            </a:r>
            <a:r>
              <a:rPr lang="ar-EG" sz="2000" dirty="0" smtClean="0">
                <a:solidFill>
                  <a:srgbClr val="502604"/>
                </a:solidFill>
              </a:rPr>
              <a:t>       الشركات </a:t>
            </a:r>
            <a:r>
              <a:rPr lang="ar-EG" sz="2000" dirty="0">
                <a:solidFill>
                  <a:srgbClr val="502604"/>
                </a:solidFill>
              </a:rPr>
              <a:t>والمؤسسات الصناعية والبيئية وبمشاركة رجال الاعمال والجهات </a:t>
            </a:r>
            <a:endParaRPr lang="ar-EG" sz="2000" dirty="0" smtClean="0">
              <a:solidFill>
                <a:srgbClr val="502604"/>
              </a:solidFill>
            </a:endParaRPr>
          </a:p>
          <a:p>
            <a:pPr lvl="1"/>
            <a:r>
              <a:rPr lang="ar-EG" sz="2000" dirty="0">
                <a:solidFill>
                  <a:srgbClr val="502604"/>
                </a:solidFill>
              </a:rPr>
              <a:t> </a:t>
            </a:r>
            <a:r>
              <a:rPr lang="ar-EG" sz="2000" dirty="0" smtClean="0">
                <a:solidFill>
                  <a:srgbClr val="502604"/>
                </a:solidFill>
              </a:rPr>
              <a:t>       المانحة </a:t>
            </a:r>
            <a:r>
              <a:rPr lang="ar-EG" sz="2000" dirty="0">
                <a:solidFill>
                  <a:srgbClr val="502604"/>
                </a:solidFill>
              </a:rPr>
              <a:t>فى </a:t>
            </a:r>
            <a:r>
              <a:rPr lang="ar-EG" sz="2000" b="1" dirty="0">
                <a:solidFill>
                  <a:srgbClr val="502604"/>
                </a:solidFill>
              </a:rPr>
              <a:t>الثلاثة أشهر الاولى</a:t>
            </a:r>
            <a:r>
              <a:rPr lang="ar-EG" sz="2000" dirty="0">
                <a:solidFill>
                  <a:srgbClr val="502604"/>
                </a:solidFill>
              </a:rPr>
              <a:t> من الخطة.</a:t>
            </a:r>
            <a:endParaRPr lang="en-US" dirty="0">
              <a:solidFill>
                <a:srgbClr val="502604"/>
              </a:solidFill>
            </a:endParaRPr>
          </a:p>
          <a:p>
            <a:pPr lvl="1"/>
            <a:r>
              <a:rPr lang="ar-EG" sz="2000" dirty="0" smtClean="0">
                <a:solidFill>
                  <a:srgbClr val="502604"/>
                </a:solidFill>
              </a:rPr>
              <a:t>3-4   </a:t>
            </a:r>
            <a:r>
              <a:rPr lang="ar-SA" sz="2000" dirty="0" smtClean="0">
                <a:solidFill>
                  <a:srgbClr val="502604"/>
                </a:solidFill>
              </a:rPr>
              <a:t>تم </a:t>
            </a:r>
            <a:r>
              <a:rPr lang="ar-SA" sz="2000" dirty="0">
                <a:solidFill>
                  <a:srgbClr val="502604"/>
                </a:solidFill>
              </a:rPr>
              <a:t>تسجيل المركز ووحداته كأستشارى وكجهة تقديم خدمات لدى عدد </a:t>
            </a:r>
            <a:r>
              <a:rPr lang="ar-SA" sz="2000" b="1" dirty="0">
                <a:solidFill>
                  <a:srgbClr val="502604"/>
                </a:solidFill>
              </a:rPr>
              <a:t>50</a:t>
            </a:r>
            <a:r>
              <a:rPr lang="ar-SA" sz="2000" dirty="0">
                <a:solidFill>
                  <a:srgbClr val="502604"/>
                </a:solidFill>
              </a:rPr>
              <a:t> </a:t>
            </a:r>
            <a:endParaRPr lang="ar-EG" sz="2000" dirty="0" smtClean="0">
              <a:solidFill>
                <a:srgbClr val="502604"/>
              </a:solidFill>
            </a:endParaRPr>
          </a:p>
          <a:p>
            <a:pPr lvl="1" indent="71438"/>
            <a:r>
              <a:rPr lang="ar-EG" sz="2000" dirty="0">
                <a:solidFill>
                  <a:srgbClr val="502604"/>
                </a:solidFill>
              </a:rPr>
              <a:t> </a:t>
            </a:r>
            <a:r>
              <a:rPr lang="ar-EG" sz="2000" dirty="0" smtClean="0">
                <a:solidFill>
                  <a:srgbClr val="502604"/>
                </a:solidFill>
              </a:rPr>
              <a:t>      </a:t>
            </a:r>
            <a:r>
              <a:rPr lang="ar-SA" sz="2000" dirty="0" smtClean="0">
                <a:solidFill>
                  <a:srgbClr val="502604"/>
                </a:solidFill>
              </a:rPr>
              <a:t>شركة </a:t>
            </a:r>
            <a:r>
              <a:rPr lang="ar-SA" sz="2000" dirty="0">
                <a:solidFill>
                  <a:srgbClr val="502604"/>
                </a:solidFill>
              </a:rPr>
              <a:t>ومؤسسة خاصة وحكومية فى </a:t>
            </a:r>
            <a:r>
              <a:rPr lang="ar-SA" sz="2000" b="1" dirty="0">
                <a:solidFill>
                  <a:srgbClr val="502604"/>
                </a:solidFill>
              </a:rPr>
              <a:t>الثلاثة أشهر الاولى</a:t>
            </a:r>
            <a:r>
              <a:rPr lang="ar-SA" sz="2000" dirty="0">
                <a:solidFill>
                  <a:srgbClr val="502604"/>
                </a:solidFill>
              </a:rPr>
              <a:t> من الخطة وعدد </a:t>
            </a:r>
            <a:r>
              <a:rPr lang="ar-EG" sz="2000" dirty="0" smtClean="0">
                <a:solidFill>
                  <a:srgbClr val="502604"/>
                </a:solidFill>
              </a:rPr>
              <a:t>  </a:t>
            </a:r>
          </a:p>
          <a:p>
            <a:pPr lvl="1" indent="71438"/>
            <a:r>
              <a:rPr lang="ar-EG" sz="2000" dirty="0">
                <a:solidFill>
                  <a:srgbClr val="502604"/>
                </a:solidFill>
              </a:rPr>
              <a:t> </a:t>
            </a:r>
            <a:r>
              <a:rPr lang="ar-EG" sz="2000" dirty="0" smtClean="0">
                <a:solidFill>
                  <a:srgbClr val="502604"/>
                </a:solidFill>
              </a:rPr>
              <a:t>      100 </a:t>
            </a:r>
            <a:r>
              <a:rPr lang="ar-SA" sz="2000" dirty="0" smtClean="0">
                <a:solidFill>
                  <a:srgbClr val="502604"/>
                </a:solidFill>
              </a:rPr>
              <a:t>فى </a:t>
            </a:r>
            <a:r>
              <a:rPr lang="ar-SA" sz="2000" dirty="0">
                <a:solidFill>
                  <a:srgbClr val="502604"/>
                </a:solidFill>
              </a:rPr>
              <a:t>الثلاثة أشهر الثانية وعدد </a:t>
            </a:r>
            <a:r>
              <a:rPr lang="ar-SA" sz="2000" b="1" dirty="0">
                <a:solidFill>
                  <a:srgbClr val="502604"/>
                </a:solidFill>
              </a:rPr>
              <a:t>200</a:t>
            </a:r>
            <a:r>
              <a:rPr lang="ar-SA" sz="2000" dirty="0">
                <a:solidFill>
                  <a:srgbClr val="502604"/>
                </a:solidFill>
              </a:rPr>
              <a:t> فى نهاية العام الاول.</a:t>
            </a:r>
            <a:endParaRPr lang="en-US" dirty="0">
              <a:solidFill>
                <a:srgbClr val="502604"/>
              </a:solidFill>
            </a:endParaRPr>
          </a:p>
          <a:p>
            <a:pPr lvl="1"/>
            <a:r>
              <a:rPr lang="ar-EG" sz="2000" dirty="0" smtClean="0">
                <a:solidFill>
                  <a:srgbClr val="502604"/>
                </a:solidFill>
              </a:rPr>
              <a:t>3-5   حصل </a:t>
            </a:r>
            <a:r>
              <a:rPr lang="ar-EG" sz="2000" dirty="0">
                <a:solidFill>
                  <a:srgbClr val="502604"/>
                </a:solidFill>
              </a:rPr>
              <a:t>المركز على شهادة الجودة فى الادارة فى موعد غايته نهاية السنة </a:t>
            </a:r>
            <a:r>
              <a:rPr lang="ar-EG" sz="2000" dirty="0" smtClean="0">
                <a:solidFill>
                  <a:srgbClr val="502604"/>
                </a:solidFill>
              </a:rPr>
              <a:t>         </a:t>
            </a:r>
          </a:p>
          <a:p>
            <a:pPr lvl="1"/>
            <a:r>
              <a:rPr lang="ar-EG" sz="2000" dirty="0">
                <a:solidFill>
                  <a:srgbClr val="502604"/>
                </a:solidFill>
              </a:rPr>
              <a:t> </a:t>
            </a:r>
            <a:r>
              <a:rPr lang="ar-EG" sz="2000" dirty="0" smtClean="0">
                <a:solidFill>
                  <a:srgbClr val="502604"/>
                </a:solidFill>
              </a:rPr>
              <a:t>       الثانية</a:t>
            </a:r>
            <a:endParaRPr lang="en-US" dirty="0">
              <a:solidFill>
                <a:srgbClr val="502604"/>
              </a:solidFill>
            </a:endParaRPr>
          </a:p>
          <a:p>
            <a:pPr lvl="1"/>
            <a:r>
              <a:rPr lang="ar-EG" sz="2000" dirty="0" smtClean="0">
                <a:solidFill>
                  <a:srgbClr val="502604"/>
                </a:solidFill>
              </a:rPr>
              <a:t>3-6    تم </a:t>
            </a:r>
            <a:r>
              <a:rPr lang="ar-EG" sz="2000" dirty="0">
                <a:solidFill>
                  <a:srgbClr val="502604"/>
                </a:solidFill>
              </a:rPr>
              <a:t>توفير</a:t>
            </a:r>
            <a:r>
              <a:rPr lang="ar-EG" sz="2000" b="1" dirty="0">
                <a:solidFill>
                  <a:srgbClr val="502604"/>
                </a:solidFill>
              </a:rPr>
              <a:t> 20% </a:t>
            </a:r>
            <a:r>
              <a:rPr lang="ar-EG" sz="2000" dirty="0">
                <a:solidFill>
                  <a:srgbClr val="502604"/>
                </a:solidFill>
              </a:rPr>
              <a:t>من احتياج الوحدات من الاجهزة فى </a:t>
            </a:r>
            <a:r>
              <a:rPr lang="ar-EG" sz="2000" b="1" dirty="0">
                <a:solidFill>
                  <a:srgbClr val="502604"/>
                </a:solidFill>
              </a:rPr>
              <a:t>الستة أشهر الاولى</a:t>
            </a:r>
            <a:r>
              <a:rPr lang="ar-EG" sz="2000" dirty="0">
                <a:solidFill>
                  <a:srgbClr val="502604"/>
                </a:solidFill>
              </a:rPr>
              <a:t> و </a:t>
            </a:r>
            <a:r>
              <a:rPr lang="ar-EG" sz="2000" dirty="0" smtClean="0">
                <a:solidFill>
                  <a:srgbClr val="502604"/>
                </a:solidFill>
              </a:rPr>
              <a:t>  </a:t>
            </a:r>
          </a:p>
          <a:p>
            <a:pPr lvl="1"/>
            <a:r>
              <a:rPr lang="ar-EG" sz="2000" dirty="0">
                <a:solidFill>
                  <a:srgbClr val="502604"/>
                </a:solidFill>
              </a:rPr>
              <a:t> </a:t>
            </a:r>
            <a:r>
              <a:rPr lang="ar-EG" sz="2000" dirty="0" smtClean="0">
                <a:solidFill>
                  <a:srgbClr val="502604"/>
                </a:solidFill>
              </a:rPr>
              <a:t>        </a:t>
            </a:r>
            <a:r>
              <a:rPr lang="ar-EG" sz="2000" b="1" dirty="0" smtClean="0">
                <a:solidFill>
                  <a:srgbClr val="502604"/>
                </a:solidFill>
              </a:rPr>
              <a:t>50 %</a:t>
            </a:r>
            <a:r>
              <a:rPr lang="ar-EG" sz="2000" dirty="0" smtClean="0">
                <a:solidFill>
                  <a:srgbClr val="502604"/>
                </a:solidFill>
              </a:rPr>
              <a:t> </a:t>
            </a:r>
            <a:r>
              <a:rPr lang="ar-EG" sz="2000" dirty="0">
                <a:solidFill>
                  <a:srgbClr val="502604"/>
                </a:solidFill>
              </a:rPr>
              <a:t>فى </a:t>
            </a:r>
            <a:r>
              <a:rPr lang="ar-EG" sz="2000" b="1" dirty="0">
                <a:solidFill>
                  <a:srgbClr val="502604"/>
                </a:solidFill>
              </a:rPr>
              <a:t>نهاية العام الاول</a:t>
            </a:r>
            <a:r>
              <a:rPr lang="ar-EG" sz="2000" dirty="0">
                <a:solidFill>
                  <a:srgbClr val="502604"/>
                </a:solidFill>
              </a:rPr>
              <a:t> و</a:t>
            </a:r>
            <a:r>
              <a:rPr lang="ar-EG" sz="2000" b="1" dirty="0">
                <a:solidFill>
                  <a:srgbClr val="502604"/>
                </a:solidFill>
              </a:rPr>
              <a:t> 100%</a:t>
            </a:r>
            <a:r>
              <a:rPr lang="ar-EG" sz="2000" dirty="0">
                <a:solidFill>
                  <a:srgbClr val="502604"/>
                </a:solidFill>
              </a:rPr>
              <a:t> فى </a:t>
            </a:r>
            <a:r>
              <a:rPr lang="ar-EG" sz="2000" b="1" dirty="0">
                <a:solidFill>
                  <a:srgbClr val="502604"/>
                </a:solidFill>
              </a:rPr>
              <a:t>نهاية العام الثانى</a:t>
            </a:r>
            <a:r>
              <a:rPr lang="ar-EG" sz="2000" dirty="0">
                <a:solidFill>
                  <a:srgbClr val="502604"/>
                </a:solidFill>
              </a:rPr>
              <a:t>.</a:t>
            </a:r>
            <a:endParaRPr lang="en-US" dirty="0">
              <a:solidFill>
                <a:srgbClr val="502604"/>
              </a:solidFill>
            </a:endParaRPr>
          </a:p>
          <a:p>
            <a:pPr lvl="1"/>
            <a:r>
              <a:rPr lang="ar-EG" sz="2000" dirty="0" smtClean="0">
                <a:solidFill>
                  <a:srgbClr val="502604"/>
                </a:solidFill>
              </a:rPr>
              <a:t>3-7     </a:t>
            </a:r>
            <a:r>
              <a:rPr lang="ar-SA" sz="2000" dirty="0" smtClean="0">
                <a:solidFill>
                  <a:srgbClr val="502604"/>
                </a:solidFill>
              </a:rPr>
              <a:t>المشاركة </a:t>
            </a:r>
            <a:r>
              <a:rPr lang="ar-SA" sz="2000" dirty="0">
                <a:solidFill>
                  <a:srgbClr val="502604"/>
                </a:solidFill>
              </a:rPr>
              <a:t>فى أعداد دراسات </a:t>
            </a:r>
            <a:r>
              <a:rPr lang="ar-EG" sz="2000" dirty="0">
                <a:solidFill>
                  <a:srgbClr val="502604"/>
                </a:solidFill>
              </a:rPr>
              <a:t>عدد </a:t>
            </a:r>
            <a:r>
              <a:rPr lang="ar-EG" sz="2000" b="1" dirty="0">
                <a:solidFill>
                  <a:srgbClr val="502604"/>
                </a:solidFill>
              </a:rPr>
              <a:t>واحد </a:t>
            </a:r>
            <a:r>
              <a:rPr lang="ar-SA" sz="2000" b="1" dirty="0">
                <a:solidFill>
                  <a:srgbClr val="502604"/>
                </a:solidFill>
              </a:rPr>
              <a:t>مشروع تنموى قومى</a:t>
            </a:r>
            <a:r>
              <a:rPr lang="ar-SA" sz="2000" dirty="0">
                <a:solidFill>
                  <a:srgbClr val="502604"/>
                </a:solidFill>
              </a:rPr>
              <a:t> فى </a:t>
            </a:r>
            <a:r>
              <a:rPr lang="ar-SA" sz="2000" b="1" dirty="0">
                <a:solidFill>
                  <a:srgbClr val="502604"/>
                </a:solidFill>
              </a:rPr>
              <a:t>السنة</a:t>
            </a:r>
            <a:r>
              <a:rPr lang="ar-SA" sz="2000" dirty="0">
                <a:solidFill>
                  <a:srgbClr val="502604"/>
                </a:solidFill>
              </a:rPr>
              <a:t> </a:t>
            </a:r>
            <a:endParaRPr lang="ar-EG" sz="2000" dirty="0" smtClean="0">
              <a:solidFill>
                <a:srgbClr val="502604"/>
              </a:solidFill>
            </a:endParaRPr>
          </a:p>
          <a:p>
            <a:pPr lvl="1"/>
            <a:r>
              <a:rPr lang="ar-EG" sz="2000" dirty="0">
                <a:solidFill>
                  <a:srgbClr val="502604"/>
                </a:solidFill>
              </a:rPr>
              <a:t> </a:t>
            </a:r>
            <a:r>
              <a:rPr lang="ar-EG" sz="2000" dirty="0" smtClean="0">
                <a:solidFill>
                  <a:srgbClr val="502604"/>
                </a:solidFill>
              </a:rPr>
              <a:t>        </a:t>
            </a:r>
            <a:r>
              <a:rPr lang="ar-SA" sz="2000" dirty="0" smtClean="0">
                <a:solidFill>
                  <a:srgbClr val="502604"/>
                </a:solidFill>
              </a:rPr>
              <a:t>ا</a:t>
            </a:r>
            <a:r>
              <a:rPr lang="ar-SA" sz="2000" b="1" dirty="0" smtClean="0">
                <a:solidFill>
                  <a:srgbClr val="502604"/>
                </a:solidFill>
              </a:rPr>
              <a:t>لاولى</a:t>
            </a:r>
            <a:r>
              <a:rPr lang="ar-SA" sz="2000" b="1" dirty="0">
                <a:solidFill>
                  <a:srgbClr val="502604"/>
                </a:solidFill>
              </a:rPr>
              <a:t>.</a:t>
            </a:r>
            <a:endParaRPr lang="en-US" b="1" dirty="0">
              <a:solidFill>
                <a:srgbClr val="502604"/>
              </a:solidFill>
            </a:endParaRPr>
          </a:p>
          <a:p>
            <a:r>
              <a:rPr lang="ar-EG" sz="2000" dirty="0">
                <a:solidFill>
                  <a:srgbClr val="502604"/>
                </a:solidFill>
              </a:rPr>
              <a:t> </a:t>
            </a:r>
            <a:endParaRPr lang="en-US" dirty="0">
              <a:solidFill>
                <a:srgbClr val="502604"/>
              </a:solidFill>
            </a:endParaRPr>
          </a:p>
          <a:p>
            <a:endParaRPr lang="ar-E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sscc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164084" cy="216103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63688" y="332656"/>
            <a:ext cx="7056784" cy="572464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dirty="0" smtClean="0">
                <a:solidFill>
                  <a:srgbClr val="C00000"/>
                </a:solidFill>
              </a:rPr>
              <a:t>نتيجة </a:t>
            </a:r>
            <a:r>
              <a:rPr lang="ar-SA" sz="3200" b="1" dirty="0">
                <a:solidFill>
                  <a:srgbClr val="C00000"/>
                </a:solidFill>
              </a:rPr>
              <a:t>رقم (4)</a:t>
            </a:r>
            <a:r>
              <a:rPr lang="en-US" sz="3200" dirty="0" smtClean="0">
                <a:solidFill>
                  <a:srgbClr val="C00000"/>
                </a:solidFill>
              </a:rPr>
              <a:t> </a:t>
            </a:r>
            <a:r>
              <a:rPr lang="ar-SA" sz="2400" b="1" dirty="0">
                <a:solidFill>
                  <a:srgbClr val="C00000"/>
                </a:solidFill>
              </a:rPr>
              <a:t> </a:t>
            </a:r>
            <a:endParaRPr lang="en-US" sz="2400" dirty="0">
              <a:solidFill>
                <a:srgbClr val="C00000"/>
              </a:solidFill>
            </a:endParaRPr>
          </a:p>
          <a:p>
            <a:pPr algn="ctr"/>
            <a:r>
              <a:rPr lang="ar-EG" sz="3200" b="1" dirty="0" smtClean="0">
                <a:solidFill>
                  <a:schemeClr val="tx2"/>
                </a:solidFill>
              </a:rPr>
              <a:t>تنمية موارد الموارد</a:t>
            </a:r>
            <a:r>
              <a:rPr lang="ar-SA" sz="3200" dirty="0">
                <a:solidFill>
                  <a:schemeClr val="tx2"/>
                </a:solidFill>
              </a:rPr>
              <a:t> </a:t>
            </a:r>
            <a:endParaRPr lang="en-US" sz="3200" dirty="0">
              <a:solidFill>
                <a:schemeClr val="tx2"/>
              </a:solidFill>
            </a:endParaRPr>
          </a:p>
          <a:p>
            <a:r>
              <a:rPr lang="ar-SA" sz="3200" b="1" u="sng" dirty="0">
                <a:solidFill>
                  <a:srgbClr val="C00000"/>
                </a:solidFill>
              </a:rPr>
              <a:t>الانشطة</a:t>
            </a:r>
            <a:endParaRPr lang="en-US" b="1" dirty="0">
              <a:solidFill>
                <a:srgbClr val="C00000"/>
              </a:solidFill>
            </a:endParaRPr>
          </a:p>
          <a:p>
            <a:pPr lvl="1"/>
            <a:r>
              <a:rPr lang="ar-EG" dirty="0" smtClean="0">
                <a:solidFill>
                  <a:schemeClr val="accent2">
                    <a:lumMod val="50000"/>
                  </a:schemeClr>
                </a:solidFill>
              </a:rPr>
              <a:t>4-1 عمل </a:t>
            </a:r>
            <a:r>
              <a:rPr lang="ar-EG" dirty="0">
                <a:solidFill>
                  <a:schemeClr val="accent2">
                    <a:lumMod val="50000"/>
                  </a:schemeClr>
                </a:solidFill>
              </a:rPr>
              <a:t>معارض سنوية للشركات العاملة فى مجال البيئة والطاقة والمنتجة او الموردة </a:t>
            </a:r>
            <a:r>
              <a:rPr lang="ar-EG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  <a:p>
            <a:pPr lvl="1"/>
            <a:r>
              <a:rPr lang="ar-EG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ar-EG" dirty="0" smtClean="0">
                <a:solidFill>
                  <a:schemeClr val="accent2">
                    <a:lumMod val="50000"/>
                  </a:schemeClr>
                </a:solidFill>
              </a:rPr>
              <a:t>     للاجهزة  </a:t>
            </a:r>
            <a:r>
              <a:rPr lang="ar-EG" dirty="0">
                <a:solidFill>
                  <a:schemeClr val="accent2">
                    <a:lumMod val="50000"/>
                  </a:schemeClr>
                </a:solidFill>
              </a:rPr>
              <a:t>العلمية والصناعية لزيادة دخل المركز </a:t>
            </a:r>
            <a:r>
              <a:rPr lang="ar-EG" dirty="0" smtClean="0">
                <a:solidFill>
                  <a:schemeClr val="accent2">
                    <a:lumMod val="50000"/>
                  </a:schemeClr>
                </a:solidFill>
              </a:rPr>
              <a:t>ووحداته.</a:t>
            </a:r>
          </a:p>
          <a:p>
            <a:pPr lvl="1"/>
            <a:r>
              <a:rPr lang="ar-EG" dirty="0" smtClean="0">
                <a:solidFill>
                  <a:schemeClr val="accent2">
                    <a:lumMod val="50000"/>
                  </a:schemeClr>
                </a:solidFill>
              </a:rPr>
              <a:t>4-2 </a:t>
            </a:r>
            <a:r>
              <a:rPr lang="ar-EG" dirty="0">
                <a:solidFill>
                  <a:schemeClr val="accent2">
                    <a:lumMod val="50000"/>
                  </a:schemeClr>
                </a:solidFill>
              </a:rPr>
              <a:t>وضع برنامج تدريبى سنوى برسوم يضم كافة وحدات المركز يتم تسويقه لدى </a:t>
            </a:r>
            <a:endParaRPr lang="ar-EG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lvl="1"/>
            <a:r>
              <a:rPr lang="ar-EG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ar-EG" dirty="0" smtClean="0">
                <a:solidFill>
                  <a:schemeClr val="accent2">
                    <a:lumMod val="50000"/>
                  </a:schemeClr>
                </a:solidFill>
              </a:rPr>
              <a:t>     الشركات </a:t>
            </a:r>
            <a:r>
              <a:rPr lang="ar-EG" dirty="0">
                <a:solidFill>
                  <a:schemeClr val="accent2">
                    <a:lumMod val="50000"/>
                  </a:schemeClr>
                </a:solidFill>
              </a:rPr>
              <a:t>والمؤسسات والافراد بالداخل والخارج كما يراعى بناء قدرات الخريجين </a:t>
            </a:r>
            <a:endParaRPr lang="ar-EG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lvl="1"/>
            <a:r>
              <a:rPr lang="ar-EG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ar-EG" dirty="0" smtClean="0">
                <a:solidFill>
                  <a:schemeClr val="accent2">
                    <a:lumMod val="50000"/>
                  </a:schemeClr>
                </a:solidFill>
              </a:rPr>
              <a:t>      لتأهيلهم </a:t>
            </a:r>
            <a:r>
              <a:rPr lang="ar-EG" dirty="0">
                <a:solidFill>
                  <a:schemeClr val="accent2">
                    <a:lumMod val="50000"/>
                  </a:schemeClr>
                </a:solidFill>
              </a:rPr>
              <a:t>للالتحاق بسوق </a:t>
            </a:r>
            <a:r>
              <a:rPr lang="ar-EG" dirty="0" smtClean="0">
                <a:solidFill>
                  <a:schemeClr val="accent2">
                    <a:lumMod val="50000"/>
                  </a:schemeClr>
                </a:solidFill>
              </a:rPr>
              <a:t>العمل.</a:t>
            </a:r>
            <a:endParaRPr lang="ar-EG" sz="16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lvl="1"/>
            <a:r>
              <a:rPr lang="ar-EG" sz="1600" dirty="0" smtClean="0">
                <a:solidFill>
                  <a:schemeClr val="accent2">
                    <a:lumMod val="50000"/>
                  </a:schemeClr>
                </a:solidFill>
              </a:rPr>
              <a:t>4-3 </a:t>
            </a:r>
            <a:r>
              <a:rPr lang="ar-EG" dirty="0" smtClean="0">
                <a:solidFill>
                  <a:schemeClr val="accent2">
                    <a:lumMod val="50000"/>
                  </a:schemeClr>
                </a:solidFill>
              </a:rPr>
              <a:t>دعوة </a:t>
            </a:r>
            <a:r>
              <a:rPr lang="ar-EG" dirty="0">
                <a:solidFill>
                  <a:schemeClr val="accent2">
                    <a:lumMod val="50000"/>
                  </a:schemeClr>
                </a:solidFill>
              </a:rPr>
              <a:t>جهات داعمة لانشطة المركز بالداخل والخارج تقوم بتمويل مشروعات تجريبية </a:t>
            </a:r>
            <a:endParaRPr lang="ar-EG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lvl="1"/>
            <a:r>
              <a:rPr lang="ar-EG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ar-EG" dirty="0" smtClean="0">
                <a:solidFill>
                  <a:schemeClr val="accent2">
                    <a:lumMod val="50000"/>
                  </a:schemeClr>
                </a:solidFill>
              </a:rPr>
              <a:t>    لحل </a:t>
            </a:r>
            <a:r>
              <a:rPr lang="ar-EG" dirty="0">
                <a:solidFill>
                  <a:schemeClr val="accent2">
                    <a:lumMod val="50000"/>
                  </a:schemeClr>
                </a:solidFill>
              </a:rPr>
              <a:t>مشاكل بيئية فى مصر وخاصة ما يتعلق بالطاقة الجديدة والمتجددة (الطاقة </a:t>
            </a:r>
            <a:endParaRPr lang="ar-EG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lvl="1"/>
            <a:r>
              <a:rPr lang="ar-EG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ar-EG" dirty="0" smtClean="0">
                <a:solidFill>
                  <a:schemeClr val="accent2">
                    <a:lumMod val="50000"/>
                  </a:schemeClr>
                </a:solidFill>
              </a:rPr>
              <a:t>    الشمسية-الوقود </a:t>
            </a:r>
            <a:r>
              <a:rPr lang="ar-EG" dirty="0">
                <a:solidFill>
                  <a:schemeClr val="accent2">
                    <a:lumMod val="50000"/>
                  </a:schemeClr>
                </a:solidFill>
              </a:rPr>
              <a:t>الحيوى) ومعالجة تلوث المياه وخاصة مياه الصرف الصناعى .</a:t>
            </a:r>
            <a:endParaRPr lang="en-US" sz="1600" dirty="0">
              <a:solidFill>
                <a:schemeClr val="accent2">
                  <a:lumMod val="50000"/>
                </a:schemeClr>
              </a:solidFill>
            </a:endParaRPr>
          </a:p>
          <a:p>
            <a:pPr lvl="1"/>
            <a:r>
              <a:rPr lang="ar-EG" dirty="0" smtClean="0">
                <a:solidFill>
                  <a:schemeClr val="accent2">
                    <a:lumMod val="50000"/>
                  </a:schemeClr>
                </a:solidFill>
              </a:rPr>
              <a:t>4-4 </a:t>
            </a:r>
            <a:r>
              <a:rPr lang="ar-SA" dirty="0" smtClean="0">
                <a:solidFill>
                  <a:schemeClr val="accent2">
                    <a:lumMod val="50000"/>
                  </a:schemeClr>
                </a:solidFill>
              </a:rPr>
              <a:t>تنفيذ </a:t>
            </a:r>
            <a:r>
              <a:rPr lang="ar-SA" dirty="0">
                <a:solidFill>
                  <a:schemeClr val="accent2">
                    <a:lumMod val="50000"/>
                  </a:schemeClr>
                </a:solidFill>
              </a:rPr>
              <a:t>استشارات ودراسات ( تقييم الأثر البيئي/ شهادات </a:t>
            </a:r>
            <a:r>
              <a:rPr lang="ar-SA" dirty="0" smtClean="0">
                <a:solidFill>
                  <a:schemeClr val="accent2">
                    <a:lumMod val="50000"/>
                  </a:schemeClr>
                </a:solidFill>
              </a:rPr>
              <a:t>الايزو</a:t>
            </a:r>
            <a:r>
              <a:rPr lang="ar-EG" dirty="0" smtClean="0">
                <a:solidFill>
                  <a:schemeClr val="accent2">
                    <a:lumMod val="50000"/>
                  </a:schemeClr>
                </a:solidFill>
              </a:rPr>
              <a:t>  .........</a:t>
            </a:r>
            <a:r>
              <a:rPr lang="ar-SA" dirty="0" smtClean="0">
                <a:solidFill>
                  <a:schemeClr val="accent2">
                    <a:lumMod val="50000"/>
                  </a:schemeClr>
                </a:solidFill>
              </a:rPr>
              <a:t>) </a:t>
            </a:r>
            <a:r>
              <a:rPr lang="ar-SA" dirty="0">
                <a:solidFill>
                  <a:schemeClr val="accent2">
                    <a:lumMod val="50000"/>
                  </a:schemeClr>
                </a:solidFill>
              </a:rPr>
              <a:t>.</a:t>
            </a:r>
            <a:endParaRPr lang="en-US" sz="1600" dirty="0">
              <a:solidFill>
                <a:schemeClr val="accent2">
                  <a:lumMod val="50000"/>
                </a:schemeClr>
              </a:solidFill>
            </a:endParaRPr>
          </a:p>
          <a:p>
            <a:pPr lvl="1"/>
            <a:r>
              <a:rPr lang="ar-EG" dirty="0" smtClean="0">
                <a:solidFill>
                  <a:schemeClr val="accent2">
                    <a:lumMod val="50000"/>
                  </a:schemeClr>
                </a:solidFill>
              </a:rPr>
              <a:t>4-5 </a:t>
            </a:r>
            <a:r>
              <a:rPr lang="ar-SA" dirty="0" smtClean="0">
                <a:solidFill>
                  <a:schemeClr val="accent2">
                    <a:lumMod val="50000"/>
                  </a:schemeClr>
                </a:solidFill>
              </a:rPr>
              <a:t>تحفيز </a:t>
            </a:r>
            <a:r>
              <a:rPr lang="ar-SA" dirty="0">
                <a:solidFill>
                  <a:schemeClr val="accent2">
                    <a:lumMod val="50000"/>
                  </a:schemeClr>
                </a:solidFill>
              </a:rPr>
              <a:t>رجال الأعمال (القطاع الخاص) بتغطية بعض الأنشطة من مبدأ المسئولية </a:t>
            </a:r>
            <a:endParaRPr lang="ar-EG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lvl="1"/>
            <a:r>
              <a:rPr lang="ar-EG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ar-EG" dirty="0" smtClean="0">
                <a:solidFill>
                  <a:schemeClr val="accent2">
                    <a:lumMod val="50000"/>
                  </a:schemeClr>
                </a:solidFill>
              </a:rPr>
              <a:t>    </a:t>
            </a:r>
            <a:r>
              <a:rPr lang="ar-SA" dirty="0" smtClean="0">
                <a:solidFill>
                  <a:schemeClr val="accent2">
                    <a:lumMod val="50000"/>
                  </a:schemeClr>
                </a:solidFill>
              </a:rPr>
              <a:t>الاجتماعية</a:t>
            </a:r>
            <a:r>
              <a:rPr lang="ar-SA" dirty="0">
                <a:solidFill>
                  <a:schemeClr val="accent2">
                    <a:lumMod val="50000"/>
                  </a:schemeClr>
                </a:solidFill>
              </a:rPr>
              <a:t>.</a:t>
            </a:r>
            <a:endParaRPr lang="en-US" sz="1600" dirty="0">
              <a:solidFill>
                <a:schemeClr val="accent2">
                  <a:lumMod val="50000"/>
                </a:schemeClr>
              </a:solidFill>
            </a:endParaRPr>
          </a:p>
          <a:p>
            <a:pPr lvl="1"/>
            <a:r>
              <a:rPr lang="ar-EG" dirty="0" smtClean="0">
                <a:solidFill>
                  <a:schemeClr val="accent2">
                    <a:lumMod val="50000"/>
                  </a:schemeClr>
                </a:solidFill>
              </a:rPr>
              <a:t>4-6 </a:t>
            </a:r>
            <a:r>
              <a:rPr lang="ar-SA" dirty="0" smtClean="0">
                <a:solidFill>
                  <a:schemeClr val="accent2">
                    <a:lumMod val="50000"/>
                  </a:schemeClr>
                </a:solidFill>
              </a:rPr>
              <a:t>قبول </a:t>
            </a:r>
            <a:r>
              <a:rPr lang="ar-SA" dirty="0">
                <a:solidFill>
                  <a:schemeClr val="accent2">
                    <a:lumMod val="50000"/>
                  </a:schemeClr>
                </a:solidFill>
              </a:rPr>
              <a:t>منح عينية وتبرعات نقدية</a:t>
            </a:r>
            <a:r>
              <a:rPr lang="ar-EG" dirty="0">
                <a:solidFill>
                  <a:schemeClr val="accent2">
                    <a:lumMod val="50000"/>
                  </a:schemeClr>
                </a:solidFill>
              </a:rPr>
              <a:t>.</a:t>
            </a:r>
            <a:endParaRPr lang="en-US" sz="1600" dirty="0">
              <a:solidFill>
                <a:schemeClr val="accent2">
                  <a:lumMod val="50000"/>
                </a:schemeClr>
              </a:solidFill>
            </a:endParaRPr>
          </a:p>
          <a:p>
            <a:pPr lvl="1"/>
            <a:r>
              <a:rPr lang="ar-EG" dirty="0" smtClean="0">
                <a:solidFill>
                  <a:schemeClr val="accent2">
                    <a:lumMod val="50000"/>
                  </a:schemeClr>
                </a:solidFill>
              </a:rPr>
              <a:t>4-7 </a:t>
            </a:r>
            <a:r>
              <a:rPr lang="ar-SA" dirty="0" smtClean="0">
                <a:solidFill>
                  <a:schemeClr val="accent2">
                    <a:lumMod val="50000"/>
                  </a:schemeClr>
                </a:solidFill>
              </a:rPr>
              <a:t>تقديم </a:t>
            </a:r>
            <a:r>
              <a:rPr lang="ar-SA" dirty="0">
                <a:solidFill>
                  <a:schemeClr val="accent2">
                    <a:lumMod val="50000"/>
                  </a:schemeClr>
                </a:solidFill>
              </a:rPr>
              <a:t>مشروعات للجهات المانحة داخليا وخارجيا</a:t>
            </a:r>
            <a:r>
              <a:rPr lang="ar-EG" dirty="0">
                <a:solidFill>
                  <a:schemeClr val="accent2">
                    <a:lumMod val="50000"/>
                  </a:schemeClr>
                </a:solidFill>
              </a:rPr>
              <a:t> (بالاشتراك مع المعمل المركزى والمراكز الاخرى بالكلية)</a:t>
            </a:r>
            <a:endParaRPr lang="en-US" sz="1600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ar-E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sscc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164084" cy="216103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19672" y="764704"/>
            <a:ext cx="6912768" cy="538609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u="sng" dirty="0">
                <a:solidFill>
                  <a:schemeClr val="accent3">
                    <a:lumMod val="50000"/>
                  </a:schemeClr>
                </a:solidFill>
              </a:rPr>
              <a:t>مؤشرات الإنجاز:</a:t>
            </a:r>
            <a:endParaRPr lang="en-US" sz="2400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ar-SA" sz="2400" dirty="0">
                <a:solidFill>
                  <a:srgbClr val="502604"/>
                </a:solidFill>
              </a:rPr>
              <a:t>3-1 </a:t>
            </a:r>
            <a:r>
              <a:rPr lang="ar-EG" sz="2400" dirty="0" smtClean="0">
                <a:solidFill>
                  <a:srgbClr val="502604"/>
                </a:solidFill>
              </a:rPr>
              <a:t>  </a:t>
            </a:r>
            <a:r>
              <a:rPr lang="ar-SA" sz="2400" dirty="0" smtClean="0">
                <a:solidFill>
                  <a:srgbClr val="502604"/>
                </a:solidFill>
              </a:rPr>
              <a:t>تغطية </a:t>
            </a:r>
            <a:r>
              <a:rPr lang="ar-SA" sz="2400" dirty="0">
                <a:solidFill>
                  <a:srgbClr val="502604"/>
                </a:solidFill>
              </a:rPr>
              <a:t>تكاليف الهيكل الادارى والفنى للمركز بنسبة </a:t>
            </a:r>
            <a:r>
              <a:rPr lang="ar-SA" sz="2400" b="1" dirty="0">
                <a:solidFill>
                  <a:srgbClr val="502604"/>
                </a:solidFill>
              </a:rPr>
              <a:t>100%</a:t>
            </a:r>
            <a:endParaRPr lang="en-US" sz="2400" b="1" dirty="0">
              <a:solidFill>
                <a:srgbClr val="502604"/>
              </a:solidFill>
            </a:endParaRPr>
          </a:p>
          <a:p>
            <a:r>
              <a:rPr lang="ar-SA" sz="2400" dirty="0">
                <a:solidFill>
                  <a:srgbClr val="502604"/>
                </a:solidFill>
              </a:rPr>
              <a:t>3-2 </a:t>
            </a:r>
            <a:r>
              <a:rPr lang="ar-EG" sz="2400" dirty="0" smtClean="0">
                <a:solidFill>
                  <a:srgbClr val="502604"/>
                </a:solidFill>
              </a:rPr>
              <a:t>  </a:t>
            </a:r>
            <a:r>
              <a:rPr lang="ar-SA" sz="2400" dirty="0" smtClean="0">
                <a:solidFill>
                  <a:srgbClr val="502604"/>
                </a:solidFill>
              </a:rPr>
              <a:t>تغطية </a:t>
            </a:r>
            <a:r>
              <a:rPr lang="ar-SA" sz="2400" b="1" dirty="0">
                <a:solidFill>
                  <a:srgbClr val="502604"/>
                </a:solidFill>
              </a:rPr>
              <a:t>20% </a:t>
            </a:r>
            <a:r>
              <a:rPr lang="ar-SA" sz="2400" dirty="0">
                <a:solidFill>
                  <a:srgbClr val="502604"/>
                </a:solidFill>
              </a:rPr>
              <a:t>من التجهيزات فى </a:t>
            </a:r>
            <a:r>
              <a:rPr lang="ar-SA" sz="2400" b="1" dirty="0">
                <a:solidFill>
                  <a:srgbClr val="502604"/>
                </a:solidFill>
              </a:rPr>
              <a:t>الستة أشهر الاولى</a:t>
            </a:r>
            <a:r>
              <a:rPr lang="ar-SA" sz="2400" dirty="0">
                <a:solidFill>
                  <a:srgbClr val="502604"/>
                </a:solidFill>
              </a:rPr>
              <a:t> من الخطة </a:t>
            </a:r>
            <a:endParaRPr lang="ar-EG" sz="2400" dirty="0" smtClean="0">
              <a:solidFill>
                <a:srgbClr val="502604"/>
              </a:solidFill>
            </a:endParaRPr>
          </a:p>
          <a:p>
            <a:r>
              <a:rPr lang="ar-EG" sz="2400" dirty="0" smtClean="0">
                <a:solidFill>
                  <a:srgbClr val="502604"/>
                </a:solidFill>
              </a:rPr>
              <a:t>        </a:t>
            </a:r>
            <a:r>
              <a:rPr lang="ar-SA" sz="2400" dirty="0" smtClean="0">
                <a:solidFill>
                  <a:srgbClr val="502604"/>
                </a:solidFill>
              </a:rPr>
              <a:t>و </a:t>
            </a:r>
            <a:r>
              <a:rPr lang="ar-SA" sz="2400" b="1" dirty="0">
                <a:solidFill>
                  <a:srgbClr val="502604"/>
                </a:solidFill>
              </a:rPr>
              <a:t>50%</a:t>
            </a:r>
            <a:r>
              <a:rPr lang="ar-SA" sz="2400" dirty="0">
                <a:solidFill>
                  <a:srgbClr val="502604"/>
                </a:solidFill>
              </a:rPr>
              <a:t> فى </a:t>
            </a:r>
            <a:r>
              <a:rPr lang="ar-SA" sz="2400" b="1" dirty="0">
                <a:solidFill>
                  <a:srgbClr val="502604"/>
                </a:solidFill>
              </a:rPr>
              <a:t>نهاية العام الاول</a:t>
            </a:r>
            <a:r>
              <a:rPr lang="ar-SA" sz="2400" dirty="0">
                <a:solidFill>
                  <a:srgbClr val="502604"/>
                </a:solidFill>
              </a:rPr>
              <a:t> و</a:t>
            </a:r>
            <a:r>
              <a:rPr lang="ar-SA" sz="2400" b="1" dirty="0">
                <a:solidFill>
                  <a:srgbClr val="502604"/>
                </a:solidFill>
              </a:rPr>
              <a:t> 100 فى نهاية العام الثانى</a:t>
            </a:r>
            <a:r>
              <a:rPr lang="ar-SA" sz="2400" dirty="0">
                <a:solidFill>
                  <a:srgbClr val="502604"/>
                </a:solidFill>
              </a:rPr>
              <a:t>.</a:t>
            </a:r>
            <a:endParaRPr lang="en-US" sz="2400" dirty="0">
              <a:solidFill>
                <a:srgbClr val="502604"/>
              </a:solidFill>
            </a:endParaRPr>
          </a:p>
          <a:p>
            <a:r>
              <a:rPr lang="ar-SA" sz="2400" dirty="0">
                <a:solidFill>
                  <a:srgbClr val="502604"/>
                </a:solidFill>
              </a:rPr>
              <a:t>3-2 </a:t>
            </a:r>
            <a:r>
              <a:rPr lang="ar-EG" sz="2400" dirty="0" smtClean="0">
                <a:solidFill>
                  <a:srgbClr val="502604"/>
                </a:solidFill>
              </a:rPr>
              <a:t>  </a:t>
            </a:r>
            <a:r>
              <a:rPr lang="ar-SA" sz="2400" dirty="0" smtClean="0">
                <a:solidFill>
                  <a:srgbClr val="502604"/>
                </a:solidFill>
              </a:rPr>
              <a:t>التمويل </a:t>
            </a:r>
            <a:r>
              <a:rPr lang="ar-SA" sz="2400" dirty="0">
                <a:solidFill>
                  <a:srgbClr val="502604"/>
                </a:solidFill>
              </a:rPr>
              <a:t>من </a:t>
            </a:r>
            <a:r>
              <a:rPr lang="ar-SA" sz="2400" b="1" dirty="0">
                <a:solidFill>
                  <a:srgbClr val="502604"/>
                </a:solidFill>
              </a:rPr>
              <a:t>مشاريع بحثية</a:t>
            </a:r>
            <a:r>
              <a:rPr lang="ar-SA" sz="2400" dirty="0">
                <a:solidFill>
                  <a:srgbClr val="502604"/>
                </a:solidFill>
              </a:rPr>
              <a:t> تمثل </a:t>
            </a:r>
            <a:r>
              <a:rPr lang="ar-SA" sz="2400" b="1" dirty="0">
                <a:solidFill>
                  <a:srgbClr val="502604"/>
                </a:solidFill>
              </a:rPr>
              <a:t>نسبة 20% </a:t>
            </a:r>
            <a:r>
              <a:rPr lang="ar-SA" sz="2400" dirty="0">
                <a:solidFill>
                  <a:srgbClr val="502604"/>
                </a:solidFill>
              </a:rPr>
              <a:t>من قيمة الميزانية </a:t>
            </a:r>
            <a:endParaRPr lang="ar-EG" sz="2400" dirty="0" smtClean="0">
              <a:solidFill>
                <a:srgbClr val="502604"/>
              </a:solidFill>
            </a:endParaRPr>
          </a:p>
          <a:p>
            <a:r>
              <a:rPr lang="ar-EG" sz="2400" dirty="0">
                <a:solidFill>
                  <a:srgbClr val="502604"/>
                </a:solidFill>
              </a:rPr>
              <a:t> </a:t>
            </a:r>
            <a:r>
              <a:rPr lang="ar-EG" sz="2400" dirty="0" smtClean="0">
                <a:solidFill>
                  <a:srgbClr val="502604"/>
                </a:solidFill>
              </a:rPr>
              <a:t>       </a:t>
            </a:r>
            <a:r>
              <a:rPr lang="ar-SA" sz="2400" dirty="0" smtClean="0">
                <a:solidFill>
                  <a:srgbClr val="502604"/>
                </a:solidFill>
              </a:rPr>
              <a:t>السنوية </a:t>
            </a:r>
            <a:r>
              <a:rPr lang="ar-SA" sz="2400" dirty="0">
                <a:solidFill>
                  <a:srgbClr val="502604"/>
                </a:solidFill>
              </a:rPr>
              <a:t>للمركز.</a:t>
            </a:r>
            <a:endParaRPr lang="en-US" sz="2400" dirty="0">
              <a:solidFill>
                <a:srgbClr val="502604"/>
              </a:solidFill>
            </a:endParaRPr>
          </a:p>
          <a:p>
            <a:r>
              <a:rPr lang="ar-SA" sz="2400" dirty="0">
                <a:solidFill>
                  <a:srgbClr val="502604"/>
                </a:solidFill>
              </a:rPr>
              <a:t>3-3 </a:t>
            </a:r>
            <a:r>
              <a:rPr lang="ar-EG" sz="2400" dirty="0" smtClean="0">
                <a:solidFill>
                  <a:srgbClr val="502604"/>
                </a:solidFill>
              </a:rPr>
              <a:t>  </a:t>
            </a:r>
            <a:r>
              <a:rPr lang="ar-SA" sz="2400" dirty="0" smtClean="0">
                <a:solidFill>
                  <a:srgbClr val="502604"/>
                </a:solidFill>
              </a:rPr>
              <a:t>تمويل </a:t>
            </a:r>
            <a:r>
              <a:rPr lang="ar-SA" sz="2400" dirty="0">
                <a:solidFill>
                  <a:srgbClr val="502604"/>
                </a:solidFill>
              </a:rPr>
              <a:t>بعض الأنشطة (.عدد </a:t>
            </a:r>
            <a:r>
              <a:rPr lang="ar-EG" sz="2400" dirty="0" smtClean="0">
                <a:solidFill>
                  <a:srgbClr val="502604"/>
                </a:solidFill>
              </a:rPr>
              <a:t>10</a:t>
            </a:r>
            <a:r>
              <a:rPr lang="ar-SA" sz="2400" dirty="0" smtClean="0">
                <a:solidFill>
                  <a:srgbClr val="502604"/>
                </a:solidFill>
              </a:rPr>
              <a:t>) </a:t>
            </a:r>
            <a:r>
              <a:rPr lang="ar-SA" sz="2400" dirty="0">
                <a:solidFill>
                  <a:srgbClr val="502604"/>
                </a:solidFill>
              </a:rPr>
              <a:t>من قبل الغير كل عام.</a:t>
            </a:r>
            <a:endParaRPr lang="en-US" sz="2400" dirty="0">
              <a:solidFill>
                <a:srgbClr val="502604"/>
              </a:solidFill>
            </a:endParaRPr>
          </a:p>
          <a:p>
            <a:r>
              <a:rPr lang="ar-SA" sz="2400" dirty="0" smtClean="0">
                <a:solidFill>
                  <a:srgbClr val="502604"/>
                </a:solidFill>
              </a:rPr>
              <a:t>3-4</a:t>
            </a:r>
            <a:r>
              <a:rPr lang="ar-EG" sz="2400" dirty="0" smtClean="0">
                <a:solidFill>
                  <a:srgbClr val="502604"/>
                </a:solidFill>
              </a:rPr>
              <a:t>  </a:t>
            </a:r>
            <a:r>
              <a:rPr lang="ar-SA" sz="2400" dirty="0" smtClean="0">
                <a:solidFill>
                  <a:srgbClr val="502604"/>
                </a:solidFill>
              </a:rPr>
              <a:t>الحصول </a:t>
            </a:r>
            <a:r>
              <a:rPr lang="ar-SA" sz="2400" dirty="0">
                <a:solidFill>
                  <a:srgbClr val="502604"/>
                </a:solidFill>
              </a:rPr>
              <a:t>على </a:t>
            </a:r>
            <a:r>
              <a:rPr lang="ar-SA" sz="2400" dirty="0" smtClean="0">
                <a:solidFill>
                  <a:srgbClr val="502604"/>
                </a:solidFill>
              </a:rPr>
              <a:t>عدد</a:t>
            </a:r>
            <a:r>
              <a:rPr lang="ar-EG" sz="2400" dirty="0" smtClean="0">
                <a:solidFill>
                  <a:srgbClr val="502604"/>
                </a:solidFill>
              </a:rPr>
              <a:t> </a:t>
            </a:r>
            <a:r>
              <a:rPr lang="ar-SA" sz="2400" b="1" dirty="0" smtClean="0">
                <a:solidFill>
                  <a:srgbClr val="502604"/>
                </a:solidFill>
              </a:rPr>
              <a:t> </a:t>
            </a:r>
            <a:r>
              <a:rPr lang="ar-SA" sz="2400" b="1" dirty="0">
                <a:solidFill>
                  <a:srgbClr val="502604"/>
                </a:solidFill>
              </a:rPr>
              <a:t>2</a:t>
            </a:r>
            <a:r>
              <a:rPr lang="ar-SA" sz="2400" dirty="0">
                <a:solidFill>
                  <a:srgbClr val="502604"/>
                </a:solidFill>
              </a:rPr>
              <a:t> منحة من جهات مانحة داخلية أو خارجية </a:t>
            </a:r>
            <a:endParaRPr lang="ar-EG" sz="2400" dirty="0" smtClean="0">
              <a:solidFill>
                <a:srgbClr val="502604"/>
              </a:solidFill>
            </a:endParaRPr>
          </a:p>
          <a:p>
            <a:r>
              <a:rPr lang="ar-EG" sz="2400" dirty="0">
                <a:solidFill>
                  <a:srgbClr val="502604"/>
                </a:solidFill>
              </a:rPr>
              <a:t> </a:t>
            </a:r>
            <a:r>
              <a:rPr lang="ar-EG" sz="2400" dirty="0" smtClean="0">
                <a:solidFill>
                  <a:srgbClr val="502604"/>
                </a:solidFill>
              </a:rPr>
              <a:t>       </a:t>
            </a:r>
            <a:r>
              <a:rPr lang="ar-SA" sz="2400" dirty="0" smtClean="0">
                <a:solidFill>
                  <a:srgbClr val="502604"/>
                </a:solidFill>
              </a:rPr>
              <a:t>خلال </a:t>
            </a:r>
            <a:r>
              <a:rPr lang="ar-SA" sz="2400" dirty="0">
                <a:solidFill>
                  <a:srgbClr val="502604"/>
                </a:solidFill>
              </a:rPr>
              <a:t>مدة </a:t>
            </a:r>
            <a:r>
              <a:rPr lang="ar-SA" sz="2400" b="1" dirty="0">
                <a:solidFill>
                  <a:srgbClr val="502604"/>
                </a:solidFill>
              </a:rPr>
              <a:t>عامين</a:t>
            </a:r>
            <a:r>
              <a:rPr lang="ar-SA" sz="2400" dirty="0">
                <a:solidFill>
                  <a:srgbClr val="502604"/>
                </a:solidFill>
              </a:rPr>
              <a:t> من الخطة.</a:t>
            </a:r>
            <a:endParaRPr lang="en-US" sz="2400" dirty="0">
              <a:solidFill>
                <a:srgbClr val="502604"/>
              </a:solidFill>
            </a:endParaRPr>
          </a:p>
          <a:p>
            <a:r>
              <a:rPr lang="ar-SA" sz="2400" dirty="0">
                <a:solidFill>
                  <a:srgbClr val="502604"/>
                </a:solidFill>
              </a:rPr>
              <a:t>3-5 </a:t>
            </a:r>
            <a:r>
              <a:rPr lang="ar-EG" sz="2400" dirty="0" smtClean="0">
                <a:solidFill>
                  <a:srgbClr val="502604"/>
                </a:solidFill>
              </a:rPr>
              <a:t>  </a:t>
            </a:r>
            <a:r>
              <a:rPr lang="ar-SA" sz="2400" dirty="0" smtClean="0">
                <a:solidFill>
                  <a:srgbClr val="502604"/>
                </a:solidFill>
              </a:rPr>
              <a:t>زيادة </a:t>
            </a:r>
            <a:r>
              <a:rPr lang="ar-SA" sz="2400" dirty="0">
                <a:solidFill>
                  <a:srgbClr val="502604"/>
                </a:solidFill>
              </a:rPr>
              <a:t>صافى الايرادات والمصروفات السنوية بنسبة </a:t>
            </a:r>
            <a:r>
              <a:rPr lang="ar-SA" sz="2400" b="1" dirty="0" smtClean="0">
                <a:solidFill>
                  <a:srgbClr val="502604"/>
                </a:solidFill>
              </a:rPr>
              <a:t>50</a:t>
            </a:r>
            <a:r>
              <a:rPr lang="ar-EG" sz="2400" b="1" dirty="0" smtClean="0">
                <a:solidFill>
                  <a:srgbClr val="502604"/>
                </a:solidFill>
              </a:rPr>
              <a:t>%</a:t>
            </a:r>
            <a:r>
              <a:rPr lang="ar-SA" sz="2400" dirty="0" smtClean="0">
                <a:solidFill>
                  <a:srgbClr val="502604"/>
                </a:solidFill>
              </a:rPr>
              <a:t> </a:t>
            </a:r>
            <a:r>
              <a:rPr lang="ar-SA" sz="2400" dirty="0">
                <a:solidFill>
                  <a:srgbClr val="502604"/>
                </a:solidFill>
              </a:rPr>
              <a:t>فى </a:t>
            </a:r>
            <a:endParaRPr lang="ar-EG" sz="2400" dirty="0" smtClean="0">
              <a:solidFill>
                <a:srgbClr val="502604"/>
              </a:solidFill>
            </a:endParaRPr>
          </a:p>
          <a:p>
            <a:r>
              <a:rPr lang="ar-EG" sz="2400" b="1" dirty="0">
                <a:solidFill>
                  <a:srgbClr val="502604"/>
                </a:solidFill>
              </a:rPr>
              <a:t> </a:t>
            </a:r>
            <a:r>
              <a:rPr lang="ar-EG" sz="2400" b="1" dirty="0" smtClean="0">
                <a:solidFill>
                  <a:srgbClr val="502604"/>
                </a:solidFill>
              </a:rPr>
              <a:t>       </a:t>
            </a:r>
            <a:r>
              <a:rPr lang="ar-SA" sz="2400" b="1" dirty="0" smtClean="0">
                <a:solidFill>
                  <a:srgbClr val="502604"/>
                </a:solidFill>
              </a:rPr>
              <a:t>نهاية </a:t>
            </a:r>
            <a:r>
              <a:rPr lang="ar-SA" sz="2400" b="1" dirty="0">
                <a:solidFill>
                  <a:srgbClr val="502604"/>
                </a:solidFill>
              </a:rPr>
              <a:t>العام الاول</a:t>
            </a:r>
            <a:r>
              <a:rPr lang="ar-SA" sz="2400" dirty="0">
                <a:solidFill>
                  <a:srgbClr val="502604"/>
                </a:solidFill>
              </a:rPr>
              <a:t> من الخطة وبنسبة </a:t>
            </a:r>
            <a:r>
              <a:rPr lang="ar-SA" sz="2400" b="1" dirty="0">
                <a:solidFill>
                  <a:srgbClr val="502604"/>
                </a:solidFill>
              </a:rPr>
              <a:t>100% فى نهاية العام </a:t>
            </a:r>
            <a:endParaRPr lang="ar-EG" sz="2400" b="1" dirty="0" smtClean="0">
              <a:solidFill>
                <a:srgbClr val="502604"/>
              </a:solidFill>
            </a:endParaRPr>
          </a:p>
          <a:p>
            <a:r>
              <a:rPr lang="ar-EG" sz="2400" b="1" dirty="0">
                <a:solidFill>
                  <a:srgbClr val="502604"/>
                </a:solidFill>
              </a:rPr>
              <a:t> </a:t>
            </a:r>
            <a:r>
              <a:rPr lang="ar-EG" sz="2400" b="1" dirty="0" smtClean="0">
                <a:solidFill>
                  <a:srgbClr val="502604"/>
                </a:solidFill>
              </a:rPr>
              <a:t>       </a:t>
            </a:r>
            <a:r>
              <a:rPr lang="ar-SA" sz="2400" b="1" dirty="0" smtClean="0">
                <a:solidFill>
                  <a:srgbClr val="502604"/>
                </a:solidFill>
              </a:rPr>
              <a:t>الثانى</a:t>
            </a:r>
            <a:r>
              <a:rPr lang="ar-SA" sz="2400" dirty="0" smtClean="0">
                <a:solidFill>
                  <a:srgbClr val="502604"/>
                </a:solidFill>
              </a:rPr>
              <a:t> </a:t>
            </a:r>
            <a:r>
              <a:rPr lang="ar-SA" sz="2400" dirty="0">
                <a:solidFill>
                  <a:srgbClr val="502604"/>
                </a:solidFill>
              </a:rPr>
              <a:t>. </a:t>
            </a:r>
            <a:endParaRPr lang="en-US" sz="2400" dirty="0">
              <a:solidFill>
                <a:srgbClr val="502604"/>
              </a:solidFill>
            </a:endParaRPr>
          </a:p>
          <a:p>
            <a:r>
              <a:rPr lang="ar-SA" sz="2400" b="1" dirty="0"/>
              <a:t> </a:t>
            </a:r>
            <a:endParaRPr lang="en-US" sz="2400" dirty="0"/>
          </a:p>
          <a:p>
            <a:endParaRPr lang="ar-EG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sscc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164084" cy="216103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7584" y="836712"/>
            <a:ext cx="7776864" cy="498598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>
                <a:solidFill>
                  <a:srgbClr val="C00000"/>
                </a:solidFill>
              </a:rPr>
              <a:t>نتيجة رقم (5)</a:t>
            </a:r>
            <a:endParaRPr lang="en-US" sz="2800" dirty="0">
              <a:solidFill>
                <a:srgbClr val="C00000"/>
              </a:solidFill>
            </a:endParaRPr>
          </a:p>
          <a:p>
            <a:pPr algn="ctr"/>
            <a:r>
              <a:rPr lang="ar-EG" sz="2800" b="1" dirty="0">
                <a:solidFill>
                  <a:srgbClr val="002060"/>
                </a:solidFill>
              </a:rPr>
              <a:t>تفعيل دور المركز فى خدمة المجتمع والبيئة</a:t>
            </a:r>
            <a:endParaRPr lang="en-US" sz="2800" dirty="0">
              <a:solidFill>
                <a:srgbClr val="002060"/>
              </a:solidFill>
            </a:endParaRPr>
          </a:p>
          <a:p>
            <a:r>
              <a:rPr lang="ar-SA" sz="2800" dirty="0"/>
              <a:t> </a:t>
            </a:r>
            <a:r>
              <a:rPr lang="ar-SA" sz="2800" b="1" u="sng" dirty="0" smtClean="0">
                <a:solidFill>
                  <a:srgbClr val="C00000"/>
                </a:solidFill>
              </a:rPr>
              <a:t>الانشطة</a:t>
            </a:r>
            <a:endParaRPr lang="en-US" dirty="0">
              <a:solidFill>
                <a:srgbClr val="C00000"/>
              </a:solidFill>
            </a:endParaRPr>
          </a:p>
          <a:p>
            <a:r>
              <a:rPr lang="ar-SA" sz="2400" dirty="0">
                <a:solidFill>
                  <a:srgbClr val="A50021"/>
                </a:solidFill>
              </a:rPr>
              <a:t>5-1  استطلاع رأى المجتمع المحيط بالجامعة بالخدمات البيئية المطلوب </a:t>
            </a:r>
            <a:endParaRPr lang="en-US" sz="2400" dirty="0" smtClean="0">
              <a:solidFill>
                <a:srgbClr val="A50021"/>
              </a:solidFill>
            </a:endParaRPr>
          </a:p>
          <a:p>
            <a:r>
              <a:rPr lang="en-US" sz="2400" dirty="0">
                <a:solidFill>
                  <a:srgbClr val="A50021"/>
                </a:solidFill>
              </a:rPr>
              <a:t> </a:t>
            </a:r>
            <a:r>
              <a:rPr lang="en-US" sz="2400" dirty="0" smtClean="0">
                <a:solidFill>
                  <a:srgbClr val="A50021"/>
                </a:solidFill>
              </a:rPr>
              <a:t>        </a:t>
            </a:r>
            <a:r>
              <a:rPr lang="ar-SA" sz="2400" dirty="0" smtClean="0">
                <a:solidFill>
                  <a:srgbClr val="A50021"/>
                </a:solidFill>
              </a:rPr>
              <a:t>توفيرها</a:t>
            </a:r>
            <a:r>
              <a:rPr lang="ar-SA" sz="2400" dirty="0">
                <a:solidFill>
                  <a:srgbClr val="A50021"/>
                </a:solidFill>
              </a:rPr>
              <a:t>.</a:t>
            </a:r>
            <a:endParaRPr lang="en-US" sz="2400" dirty="0">
              <a:solidFill>
                <a:srgbClr val="A50021"/>
              </a:solidFill>
            </a:endParaRPr>
          </a:p>
          <a:p>
            <a:r>
              <a:rPr lang="ar-SA" sz="2400" dirty="0">
                <a:solidFill>
                  <a:srgbClr val="A50021"/>
                </a:solidFill>
              </a:rPr>
              <a:t>5-2 </a:t>
            </a:r>
            <a:r>
              <a:rPr lang="en-US" sz="2400" dirty="0" smtClean="0">
                <a:solidFill>
                  <a:srgbClr val="A50021"/>
                </a:solidFill>
              </a:rPr>
              <a:t> </a:t>
            </a:r>
            <a:r>
              <a:rPr lang="ar-SA" sz="2400" dirty="0" smtClean="0">
                <a:solidFill>
                  <a:srgbClr val="A50021"/>
                </a:solidFill>
              </a:rPr>
              <a:t>أعداد </a:t>
            </a:r>
            <a:r>
              <a:rPr lang="ar-SA" sz="2400" dirty="0">
                <a:solidFill>
                  <a:srgbClr val="A50021"/>
                </a:solidFill>
              </a:rPr>
              <a:t>مشروعات ودراسات لحل هذه المشاكل </a:t>
            </a:r>
            <a:endParaRPr lang="en-US" sz="2400" dirty="0">
              <a:solidFill>
                <a:srgbClr val="A50021"/>
              </a:solidFill>
            </a:endParaRPr>
          </a:p>
          <a:p>
            <a:r>
              <a:rPr lang="ar-SA" sz="2400" dirty="0">
                <a:solidFill>
                  <a:srgbClr val="A50021"/>
                </a:solidFill>
              </a:rPr>
              <a:t>5-3 </a:t>
            </a:r>
            <a:r>
              <a:rPr lang="en-US" sz="2400" dirty="0" smtClean="0">
                <a:solidFill>
                  <a:srgbClr val="A50021"/>
                </a:solidFill>
              </a:rPr>
              <a:t>  </a:t>
            </a:r>
            <a:r>
              <a:rPr lang="ar-SA" sz="2400" dirty="0" smtClean="0">
                <a:solidFill>
                  <a:srgbClr val="A50021"/>
                </a:solidFill>
              </a:rPr>
              <a:t>قدم </a:t>
            </a:r>
            <a:r>
              <a:rPr lang="ar-SA" sz="2400" dirty="0">
                <a:solidFill>
                  <a:srgbClr val="A50021"/>
                </a:solidFill>
              </a:rPr>
              <a:t>المشروعات للجهات المانحة والاجهزة المعنية مباشرة أو من خلال </a:t>
            </a:r>
            <a:endParaRPr lang="en-US" sz="2400" dirty="0" smtClean="0">
              <a:solidFill>
                <a:srgbClr val="A50021"/>
              </a:solidFill>
            </a:endParaRPr>
          </a:p>
          <a:p>
            <a:r>
              <a:rPr lang="en-US" sz="2400" dirty="0">
                <a:solidFill>
                  <a:srgbClr val="A50021"/>
                </a:solidFill>
              </a:rPr>
              <a:t> </a:t>
            </a:r>
            <a:r>
              <a:rPr lang="en-US" sz="2400" dirty="0" smtClean="0">
                <a:solidFill>
                  <a:srgbClr val="A50021"/>
                </a:solidFill>
              </a:rPr>
              <a:t>        </a:t>
            </a:r>
            <a:r>
              <a:rPr lang="ar-SA" sz="2400" dirty="0" smtClean="0">
                <a:solidFill>
                  <a:srgbClr val="A50021"/>
                </a:solidFill>
              </a:rPr>
              <a:t>جمعيات </a:t>
            </a:r>
            <a:r>
              <a:rPr lang="ar-SA" sz="2400" dirty="0">
                <a:solidFill>
                  <a:srgbClr val="A50021"/>
                </a:solidFill>
              </a:rPr>
              <a:t>أهلية للحصول على تمويل لها .</a:t>
            </a:r>
            <a:endParaRPr lang="en-US" sz="2400" dirty="0">
              <a:solidFill>
                <a:srgbClr val="A50021"/>
              </a:solidFill>
            </a:endParaRPr>
          </a:p>
          <a:p>
            <a:r>
              <a:rPr lang="ar-SA" sz="2400" dirty="0">
                <a:solidFill>
                  <a:srgbClr val="A50021"/>
                </a:solidFill>
              </a:rPr>
              <a:t>5-4 </a:t>
            </a:r>
            <a:r>
              <a:rPr lang="en-US" sz="2400" dirty="0" smtClean="0">
                <a:solidFill>
                  <a:srgbClr val="A50021"/>
                </a:solidFill>
              </a:rPr>
              <a:t>  </a:t>
            </a:r>
            <a:r>
              <a:rPr lang="ar-SA" sz="2400" dirty="0" smtClean="0">
                <a:solidFill>
                  <a:srgbClr val="A50021"/>
                </a:solidFill>
              </a:rPr>
              <a:t>يتولى </a:t>
            </a:r>
            <a:r>
              <a:rPr lang="ar-SA" sz="2400" dirty="0">
                <a:solidFill>
                  <a:srgbClr val="A50021"/>
                </a:solidFill>
              </a:rPr>
              <a:t>المركز الاشراف على التنفيذ.</a:t>
            </a:r>
            <a:endParaRPr lang="en-US" sz="2400" dirty="0">
              <a:solidFill>
                <a:srgbClr val="A50021"/>
              </a:solidFill>
            </a:endParaRPr>
          </a:p>
          <a:p>
            <a:r>
              <a:rPr lang="ar-SA" sz="2400" dirty="0">
                <a:solidFill>
                  <a:srgbClr val="A50021"/>
                </a:solidFill>
              </a:rPr>
              <a:t>5-5 عقد ندوات ولقاءات توعية بيئية دورية مع الجمعيات بمحافظة القاهرة</a:t>
            </a:r>
            <a:endParaRPr lang="en-US" sz="2400" dirty="0">
              <a:solidFill>
                <a:srgbClr val="A50021"/>
              </a:solidFill>
            </a:endParaRPr>
          </a:p>
          <a:p>
            <a:r>
              <a:rPr lang="ar-SA" sz="2400" dirty="0">
                <a:solidFill>
                  <a:srgbClr val="A50021"/>
                </a:solidFill>
              </a:rPr>
              <a:t>5-6 </a:t>
            </a:r>
            <a:r>
              <a:rPr lang="en-US" sz="2400" dirty="0" smtClean="0">
                <a:solidFill>
                  <a:srgbClr val="A50021"/>
                </a:solidFill>
              </a:rPr>
              <a:t> </a:t>
            </a:r>
            <a:r>
              <a:rPr lang="ar-SA" sz="2400" dirty="0" smtClean="0">
                <a:solidFill>
                  <a:srgbClr val="A50021"/>
                </a:solidFill>
              </a:rPr>
              <a:t>توقيع </a:t>
            </a:r>
            <a:r>
              <a:rPr lang="ar-SA" sz="2400" dirty="0">
                <a:solidFill>
                  <a:srgbClr val="A50021"/>
                </a:solidFill>
              </a:rPr>
              <a:t>برتوكول تعاون مع الاتحاد النوعى للجمعيات العاملة فى مجال </a:t>
            </a:r>
            <a:endParaRPr lang="en-US" sz="2400" dirty="0" smtClean="0">
              <a:solidFill>
                <a:srgbClr val="A50021"/>
              </a:solidFill>
            </a:endParaRPr>
          </a:p>
          <a:p>
            <a:r>
              <a:rPr lang="en-US" sz="2400" dirty="0">
                <a:solidFill>
                  <a:srgbClr val="A50021"/>
                </a:solidFill>
              </a:rPr>
              <a:t> </a:t>
            </a:r>
            <a:r>
              <a:rPr lang="en-US" sz="2400" dirty="0" smtClean="0">
                <a:solidFill>
                  <a:srgbClr val="A50021"/>
                </a:solidFill>
              </a:rPr>
              <a:t>       </a:t>
            </a:r>
            <a:r>
              <a:rPr lang="ar-SA" sz="2400" dirty="0" smtClean="0">
                <a:solidFill>
                  <a:srgbClr val="A50021"/>
                </a:solidFill>
              </a:rPr>
              <a:t>البيئة بمصر</a:t>
            </a:r>
            <a:r>
              <a:rPr lang="en-US" sz="2400" dirty="0" smtClean="0">
                <a:solidFill>
                  <a:srgbClr val="A50021"/>
                </a:solidFill>
              </a:rPr>
              <a:t> </a:t>
            </a:r>
            <a:r>
              <a:rPr lang="ar-SA" sz="2400" dirty="0" smtClean="0">
                <a:solidFill>
                  <a:srgbClr val="A50021"/>
                </a:solidFill>
              </a:rPr>
              <a:t>لتقديم </a:t>
            </a:r>
            <a:r>
              <a:rPr lang="ar-SA" sz="2400" dirty="0">
                <a:solidFill>
                  <a:srgbClr val="A50021"/>
                </a:solidFill>
              </a:rPr>
              <a:t>الدعم الفنى لعدد 4 الاف جمعية بيئية .</a:t>
            </a:r>
            <a:endParaRPr lang="en-US" sz="2400" dirty="0">
              <a:solidFill>
                <a:srgbClr val="A50021"/>
              </a:solidFill>
            </a:endParaRPr>
          </a:p>
          <a:p>
            <a:endParaRPr lang="ar-EG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sscc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164084" cy="216103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7584" y="836712"/>
            <a:ext cx="7776864" cy="504753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>
                <a:solidFill>
                  <a:srgbClr val="C00000"/>
                </a:solidFill>
              </a:rPr>
              <a:t>نتيجة رقم (5)</a:t>
            </a:r>
            <a:endParaRPr lang="en-US" sz="2800" dirty="0">
              <a:solidFill>
                <a:srgbClr val="C00000"/>
              </a:solidFill>
            </a:endParaRPr>
          </a:p>
          <a:p>
            <a:pPr algn="ctr"/>
            <a:r>
              <a:rPr lang="ar-EG" sz="2800" b="1" dirty="0">
                <a:solidFill>
                  <a:srgbClr val="002060"/>
                </a:solidFill>
              </a:rPr>
              <a:t>تفعيل دور المركز فى خدمة المجتمع والبيئة</a:t>
            </a:r>
            <a:endParaRPr lang="en-US" sz="2800" dirty="0">
              <a:solidFill>
                <a:srgbClr val="002060"/>
              </a:solidFill>
            </a:endParaRPr>
          </a:p>
          <a:p>
            <a:r>
              <a:rPr lang="ar-SA" sz="2800" dirty="0"/>
              <a:t> </a:t>
            </a:r>
            <a:r>
              <a:rPr lang="ar-SA" sz="2800" b="1" u="sng" dirty="0" smtClean="0">
                <a:solidFill>
                  <a:srgbClr val="C00000"/>
                </a:solidFill>
              </a:rPr>
              <a:t>الانشطة</a:t>
            </a:r>
            <a:endParaRPr lang="en-US" sz="2000" dirty="0">
              <a:solidFill>
                <a:srgbClr val="C00000"/>
              </a:solidFill>
            </a:endParaRPr>
          </a:p>
          <a:p>
            <a:r>
              <a:rPr lang="ar-SA" sz="2000" dirty="0" smtClean="0"/>
              <a:t>5-7 </a:t>
            </a:r>
            <a:r>
              <a:rPr lang="en-US" sz="2000" dirty="0" smtClean="0"/>
              <a:t>  </a:t>
            </a:r>
            <a:r>
              <a:rPr lang="ar-SA" sz="2000" dirty="0" smtClean="0"/>
              <a:t>توقيع </a:t>
            </a:r>
            <a:r>
              <a:rPr lang="ar-SA" sz="2000" dirty="0"/>
              <a:t>برتوكول تعاون مع الاتحاد النوعى لجمعيات التنمية الاقتصادية بمصر لتقديم </a:t>
            </a:r>
            <a:endParaRPr lang="en-US" sz="2000" dirty="0"/>
          </a:p>
          <a:p>
            <a:r>
              <a:rPr lang="ar-SA" sz="2000" dirty="0"/>
              <a:t>     </a:t>
            </a:r>
            <a:r>
              <a:rPr lang="en-US" sz="2000" dirty="0" smtClean="0"/>
              <a:t>  </a:t>
            </a:r>
            <a:r>
              <a:rPr lang="ar-SA" sz="2000" dirty="0" smtClean="0"/>
              <a:t>ا</a:t>
            </a:r>
            <a:r>
              <a:rPr lang="en-US" sz="2000" dirty="0" smtClean="0"/>
              <a:t> </a:t>
            </a:r>
            <a:r>
              <a:rPr lang="ar-SA" sz="2000" dirty="0" smtClean="0"/>
              <a:t>لدعم </a:t>
            </a:r>
            <a:r>
              <a:rPr lang="ar-SA" sz="2000" dirty="0"/>
              <a:t>الفنى وبناء قدرات الاعضاء لعدد 500 جمعية .</a:t>
            </a:r>
            <a:endParaRPr lang="en-US" sz="2000" dirty="0"/>
          </a:p>
          <a:p>
            <a:r>
              <a:rPr lang="ar-SA" sz="2000" dirty="0"/>
              <a:t>5-8 </a:t>
            </a:r>
            <a:r>
              <a:rPr lang="en-US" sz="2000" dirty="0" smtClean="0"/>
              <a:t>  </a:t>
            </a:r>
            <a:r>
              <a:rPr lang="ar-SA" sz="2000" dirty="0" smtClean="0"/>
              <a:t>ربط </a:t>
            </a:r>
            <a:r>
              <a:rPr lang="ar-SA" sz="2000" dirty="0"/>
              <a:t>صفحة المركز على موقع الكلية بمواقع الا</a:t>
            </a:r>
            <a:r>
              <a:rPr lang="ar-EG" sz="2000" dirty="0"/>
              <a:t>ت</a:t>
            </a:r>
            <a:r>
              <a:rPr lang="ar-SA" sz="2000" dirty="0"/>
              <a:t>حادات النوعية والاتحاد العام </a:t>
            </a:r>
            <a:endParaRPr lang="en-US" sz="2000" dirty="0"/>
          </a:p>
          <a:p>
            <a:r>
              <a:rPr lang="ar-SA" sz="2000" dirty="0"/>
              <a:t>  </a:t>
            </a:r>
            <a:r>
              <a:rPr lang="en-US" sz="2000" dirty="0" smtClean="0"/>
              <a:t>       </a:t>
            </a:r>
            <a:r>
              <a:rPr lang="ar-SA" sz="2000" dirty="0" smtClean="0"/>
              <a:t>للجمعيات </a:t>
            </a:r>
            <a:r>
              <a:rPr lang="ar-SA" sz="2000" dirty="0"/>
              <a:t>والمؤسسات الاهلية والذى يضم 37 الف جمعية و الاتحاد النوعى لجمعيات </a:t>
            </a:r>
            <a:r>
              <a:rPr lang="en-US" sz="2000" dirty="0" smtClean="0"/>
              <a:t>  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        </a:t>
            </a:r>
            <a:r>
              <a:rPr lang="ar-SA" sz="2000" dirty="0" smtClean="0"/>
              <a:t>التنمية </a:t>
            </a:r>
            <a:r>
              <a:rPr lang="ar-SA" sz="2000" dirty="0"/>
              <a:t>الاقتصادية .</a:t>
            </a:r>
            <a:endParaRPr lang="en-US" sz="2000" dirty="0"/>
          </a:p>
          <a:p>
            <a:r>
              <a:rPr lang="ar-SA" sz="2000" dirty="0"/>
              <a:t>5-9 </a:t>
            </a:r>
            <a:r>
              <a:rPr lang="en-US" sz="2000" dirty="0" smtClean="0"/>
              <a:t> </a:t>
            </a:r>
            <a:r>
              <a:rPr lang="ar-SA" sz="2000" dirty="0" smtClean="0"/>
              <a:t>أعداد </a:t>
            </a:r>
            <a:r>
              <a:rPr lang="ar-SA" sz="2000" dirty="0"/>
              <a:t>برامج تدريب على </a:t>
            </a:r>
            <a:r>
              <a:rPr lang="en-US" sz="2000" dirty="0"/>
              <a:t>ICDL </a:t>
            </a:r>
            <a:r>
              <a:rPr lang="ar-SA" sz="2000" dirty="0"/>
              <a:t>للشباب بالجمعيات برسوم رمزية أو بتمويل من </a:t>
            </a:r>
            <a:endParaRPr lang="en-US" sz="2000" dirty="0"/>
          </a:p>
          <a:p>
            <a:r>
              <a:rPr lang="ar-SA" sz="2000" dirty="0"/>
              <a:t>      </a:t>
            </a:r>
            <a:r>
              <a:rPr lang="en-US" sz="2000" dirty="0" smtClean="0"/>
              <a:t> </a:t>
            </a:r>
            <a:r>
              <a:rPr lang="ar-SA" sz="2000" dirty="0" smtClean="0"/>
              <a:t>جهات </a:t>
            </a:r>
            <a:r>
              <a:rPr lang="ar-SA" sz="2000" dirty="0"/>
              <a:t>داعمة (موبينيل-فودافون-الصندوق الاجتماعى-وزارة الاتصالات-.....). </a:t>
            </a:r>
            <a:endParaRPr lang="en-US" sz="2000" dirty="0"/>
          </a:p>
          <a:p>
            <a:r>
              <a:rPr lang="ar-SA" sz="2000" dirty="0"/>
              <a:t>5-10 مساعدة الجمعيات فى كتابة مشروعات وتقديمها الى الجهات المانحة مع اشراف المركز </a:t>
            </a:r>
            <a:endParaRPr lang="en-US" sz="2000" dirty="0" smtClean="0"/>
          </a:p>
          <a:p>
            <a:r>
              <a:rPr lang="en-US" sz="2000" dirty="0"/>
              <a:t> </a:t>
            </a:r>
            <a:r>
              <a:rPr lang="en-US" sz="2000" dirty="0" smtClean="0"/>
              <a:t>        </a:t>
            </a:r>
            <a:r>
              <a:rPr lang="ar-SA" sz="2000" dirty="0" smtClean="0"/>
              <a:t>على </a:t>
            </a:r>
            <a:r>
              <a:rPr lang="ar-SA" sz="2000" dirty="0"/>
              <a:t>التنفيذ .</a:t>
            </a:r>
            <a:endParaRPr lang="en-US" sz="2000" dirty="0"/>
          </a:p>
          <a:p>
            <a:r>
              <a:rPr lang="ar-SA" sz="2000" dirty="0"/>
              <a:t>5-11 عمل بروتوكول تعاون مع جهة داعمة (موبينيل) لتوفير فرص عمل ومشروعات </a:t>
            </a:r>
            <a:endParaRPr lang="en-US" sz="2000" dirty="0" smtClean="0"/>
          </a:p>
          <a:p>
            <a:r>
              <a:rPr lang="en-US" sz="2000" dirty="0"/>
              <a:t> </a:t>
            </a:r>
            <a:r>
              <a:rPr lang="en-US" sz="2000" dirty="0" smtClean="0"/>
              <a:t>         </a:t>
            </a:r>
            <a:r>
              <a:rPr lang="ar-SA" sz="2000" dirty="0" smtClean="0"/>
              <a:t>للخريجين </a:t>
            </a:r>
            <a:r>
              <a:rPr lang="ar-SA" sz="2000" dirty="0"/>
              <a:t>من كلية العلوم.</a:t>
            </a:r>
            <a:endParaRPr lang="en-US" sz="2000" dirty="0"/>
          </a:p>
          <a:p>
            <a:endParaRPr lang="ar-EG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sscc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164084" cy="216103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47664" y="1196752"/>
            <a:ext cx="7200800" cy="458587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u="sng" dirty="0">
                <a:solidFill>
                  <a:schemeClr val="accent3">
                    <a:lumMod val="50000"/>
                  </a:schemeClr>
                </a:solidFill>
              </a:rPr>
              <a:t>مؤشرات الإنجاز:</a:t>
            </a:r>
            <a:endParaRPr lang="en-US" sz="2800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ar-SA" sz="2400" dirty="0">
                <a:solidFill>
                  <a:srgbClr val="A50021"/>
                </a:solidFill>
              </a:rPr>
              <a:t>5-1 تم توقيع برتوكول تعاون مع الاتحاد النوعى لجمعيات البيئة فى </a:t>
            </a:r>
            <a:endParaRPr lang="ar-EG" sz="2400" dirty="0" smtClean="0">
              <a:solidFill>
                <a:srgbClr val="A50021"/>
              </a:solidFill>
            </a:endParaRPr>
          </a:p>
          <a:p>
            <a:r>
              <a:rPr lang="ar-EG" sz="2400" dirty="0">
                <a:solidFill>
                  <a:srgbClr val="A50021"/>
                </a:solidFill>
              </a:rPr>
              <a:t> </a:t>
            </a:r>
            <a:r>
              <a:rPr lang="ar-EG" sz="2400" dirty="0" smtClean="0">
                <a:solidFill>
                  <a:srgbClr val="A50021"/>
                </a:solidFill>
              </a:rPr>
              <a:t>     </a:t>
            </a:r>
            <a:r>
              <a:rPr lang="ar-SA" sz="2400" dirty="0" smtClean="0">
                <a:solidFill>
                  <a:srgbClr val="A50021"/>
                </a:solidFill>
              </a:rPr>
              <a:t>الثلاثة </a:t>
            </a:r>
            <a:r>
              <a:rPr lang="ar-SA" sz="2400" dirty="0">
                <a:solidFill>
                  <a:srgbClr val="A50021"/>
                </a:solidFill>
              </a:rPr>
              <a:t>أشهر الاولى </a:t>
            </a:r>
            <a:r>
              <a:rPr lang="ar-SA" sz="2400" dirty="0" smtClean="0">
                <a:solidFill>
                  <a:srgbClr val="A50021"/>
                </a:solidFill>
              </a:rPr>
              <a:t>ومع </a:t>
            </a:r>
            <a:r>
              <a:rPr lang="ar-SA" sz="2400" dirty="0">
                <a:solidFill>
                  <a:srgbClr val="A50021"/>
                </a:solidFill>
              </a:rPr>
              <a:t>اتحاد جمعيات التنمية الاقتصادية والاتحاد </a:t>
            </a:r>
            <a:r>
              <a:rPr lang="ar-EG" sz="2400" dirty="0" smtClean="0">
                <a:solidFill>
                  <a:srgbClr val="A50021"/>
                </a:solidFill>
              </a:rPr>
              <a:t>  </a:t>
            </a:r>
          </a:p>
          <a:p>
            <a:r>
              <a:rPr lang="ar-EG" sz="2400" dirty="0">
                <a:solidFill>
                  <a:srgbClr val="A50021"/>
                </a:solidFill>
              </a:rPr>
              <a:t> </a:t>
            </a:r>
            <a:r>
              <a:rPr lang="ar-EG" sz="2400" dirty="0" smtClean="0">
                <a:solidFill>
                  <a:srgbClr val="A50021"/>
                </a:solidFill>
              </a:rPr>
              <a:t>     </a:t>
            </a:r>
            <a:r>
              <a:rPr lang="ar-SA" sz="2400" dirty="0" smtClean="0">
                <a:solidFill>
                  <a:srgbClr val="A50021"/>
                </a:solidFill>
              </a:rPr>
              <a:t>العام </a:t>
            </a:r>
            <a:r>
              <a:rPr lang="ar-SA" sz="2400" dirty="0">
                <a:solidFill>
                  <a:srgbClr val="A50021"/>
                </a:solidFill>
              </a:rPr>
              <a:t>وموبينيل فى نهاية العام الاول </a:t>
            </a:r>
            <a:r>
              <a:rPr lang="ar-SA" sz="2400" dirty="0" smtClean="0">
                <a:solidFill>
                  <a:srgbClr val="A50021"/>
                </a:solidFill>
              </a:rPr>
              <a:t>من</a:t>
            </a:r>
            <a:r>
              <a:rPr lang="ar-EG" sz="2400" dirty="0" smtClean="0">
                <a:solidFill>
                  <a:srgbClr val="A50021"/>
                </a:solidFill>
              </a:rPr>
              <a:t> </a:t>
            </a:r>
            <a:r>
              <a:rPr lang="ar-SA" sz="2400" dirty="0" smtClean="0">
                <a:solidFill>
                  <a:srgbClr val="A50021"/>
                </a:solidFill>
              </a:rPr>
              <a:t>الخطة</a:t>
            </a:r>
            <a:r>
              <a:rPr lang="ar-SA" sz="2400" dirty="0">
                <a:solidFill>
                  <a:srgbClr val="A50021"/>
                </a:solidFill>
              </a:rPr>
              <a:t>. </a:t>
            </a:r>
            <a:endParaRPr lang="en-US" sz="2400" dirty="0">
              <a:solidFill>
                <a:srgbClr val="A50021"/>
              </a:solidFill>
            </a:endParaRPr>
          </a:p>
          <a:p>
            <a:r>
              <a:rPr lang="ar-SA" sz="2400" dirty="0">
                <a:solidFill>
                  <a:srgbClr val="A50021"/>
                </a:solidFill>
              </a:rPr>
              <a:t>5-2 أقامة عدد.3 مشروع مشترك مع الجمعيات خلال مدة عامين من </a:t>
            </a:r>
            <a:endParaRPr lang="ar-EG" sz="2400" dirty="0" smtClean="0">
              <a:solidFill>
                <a:srgbClr val="A50021"/>
              </a:solidFill>
            </a:endParaRPr>
          </a:p>
          <a:p>
            <a:r>
              <a:rPr lang="ar-EG" sz="2400" dirty="0">
                <a:solidFill>
                  <a:srgbClr val="A50021"/>
                </a:solidFill>
              </a:rPr>
              <a:t> </a:t>
            </a:r>
            <a:r>
              <a:rPr lang="ar-EG" sz="2400" dirty="0" smtClean="0">
                <a:solidFill>
                  <a:srgbClr val="A50021"/>
                </a:solidFill>
              </a:rPr>
              <a:t>    </a:t>
            </a:r>
            <a:r>
              <a:rPr lang="ar-SA" sz="2400" dirty="0" smtClean="0">
                <a:solidFill>
                  <a:srgbClr val="A50021"/>
                </a:solidFill>
              </a:rPr>
              <a:t>الخطة</a:t>
            </a:r>
            <a:endParaRPr lang="en-US" sz="2400" dirty="0">
              <a:solidFill>
                <a:srgbClr val="A50021"/>
              </a:solidFill>
            </a:endParaRPr>
          </a:p>
          <a:p>
            <a:r>
              <a:rPr lang="ar-SA" sz="2400" dirty="0">
                <a:solidFill>
                  <a:srgbClr val="A50021"/>
                </a:solidFill>
              </a:rPr>
              <a:t>5-3 أقامة عدد 30 برنامج تدريبى فى مجال تكنولوجيا المعلومات وعدد </a:t>
            </a:r>
            <a:r>
              <a:rPr lang="ar-EG" sz="2400" dirty="0" smtClean="0">
                <a:solidFill>
                  <a:srgbClr val="A50021"/>
                </a:solidFill>
              </a:rPr>
              <a:t> </a:t>
            </a:r>
          </a:p>
          <a:p>
            <a:r>
              <a:rPr lang="ar-EG" sz="2400" dirty="0">
                <a:solidFill>
                  <a:srgbClr val="A50021"/>
                </a:solidFill>
              </a:rPr>
              <a:t> </a:t>
            </a:r>
            <a:r>
              <a:rPr lang="ar-EG" sz="2400" dirty="0" smtClean="0">
                <a:solidFill>
                  <a:srgbClr val="A50021"/>
                </a:solidFill>
              </a:rPr>
              <a:t>     30 </a:t>
            </a:r>
            <a:r>
              <a:rPr lang="ar-SA" sz="2400" dirty="0" smtClean="0">
                <a:solidFill>
                  <a:srgbClr val="A50021"/>
                </a:solidFill>
              </a:rPr>
              <a:t>فى </a:t>
            </a:r>
            <a:r>
              <a:rPr lang="ar-SA" sz="2400" dirty="0">
                <a:solidFill>
                  <a:srgbClr val="A50021"/>
                </a:solidFill>
              </a:rPr>
              <a:t>مجالات </a:t>
            </a:r>
            <a:r>
              <a:rPr lang="ar-SA" sz="2400" dirty="0" smtClean="0">
                <a:solidFill>
                  <a:srgbClr val="A50021"/>
                </a:solidFill>
              </a:rPr>
              <a:t>أخرى </a:t>
            </a:r>
            <a:r>
              <a:rPr lang="ar-SA" sz="2400" dirty="0">
                <a:solidFill>
                  <a:srgbClr val="A50021"/>
                </a:solidFill>
              </a:rPr>
              <a:t>للجمعيات فى نهاية عامين من الخطة. </a:t>
            </a:r>
            <a:endParaRPr lang="en-US" sz="2400" dirty="0">
              <a:solidFill>
                <a:srgbClr val="A50021"/>
              </a:solidFill>
            </a:endParaRPr>
          </a:p>
          <a:p>
            <a:r>
              <a:rPr lang="ar-SA" sz="2400" dirty="0">
                <a:solidFill>
                  <a:srgbClr val="A50021"/>
                </a:solidFill>
              </a:rPr>
              <a:t>5-4- تم ربط صفحة المركز على موقع الكلية مع عدد  30جمعية واتحاد </a:t>
            </a:r>
            <a:endParaRPr lang="ar-EG" sz="2400" dirty="0" smtClean="0">
              <a:solidFill>
                <a:srgbClr val="A50021"/>
              </a:solidFill>
            </a:endParaRPr>
          </a:p>
          <a:p>
            <a:r>
              <a:rPr lang="ar-EG" sz="2400" dirty="0">
                <a:solidFill>
                  <a:srgbClr val="A50021"/>
                </a:solidFill>
              </a:rPr>
              <a:t> </a:t>
            </a:r>
            <a:r>
              <a:rPr lang="ar-EG" sz="2400" dirty="0" smtClean="0">
                <a:solidFill>
                  <a:srgbClr val="A50021"/>
                </a:solidFill>
              </a:rPr>
              <a:t>      </a:t>
            </a:r>
            <a:r>
              <a:rPr lang="ar-SA" sz="2400" dirty="0" smtClean="0">
                <a:solidFill>
                  <a:srgbClr val="A50021"/>
                </a:solidFill>
              </a:rPr>
              <a:t>فى </a:t>
            </a:r>
            <a:r>
              <a:rPr lang="ar-SA" sz="2400" dirty="0">
                <a:solidFill>
                  <a:srgbClr val="A50021"/>
                </a:solidFill>
              </a:rPr>
              <a:t>نهاية العام </a:t>
            </a:r>
            <a:r>
              <a:rPr lang="ar-SA" sz="2400" dirty="0" smtClean="0">
                <a:solidFill>
                  <a:srgbClr val="A50021"/>
                </a:solidFill>
              </a:rPr>
              <a:t>الاول </a:t>
            </a:r>
            <a:r>
              <a:rPr lang="ar-SA" sz="2400" dirty="0">
                <a:solidFill>
                  <a:srgbClr val="A50021"/>
                </a:solidFill>
              </a:rPr>
              <a:t>وعدد 60 فى نهاية العام الثانى</a:t>
            </a:r>
            <a:r>
              <a:rPr lang="ar-SA" sz="2400" dirty="0" smtClean="0">
                <a:solidFill>
                  <a:srgbClr val="A50021"/>
                </a:solidFill>
              </a:rPr>
              <a:t>.</a:t>
            </a:r>
            <a:endParaRPr lang="en-US" sz="2400" dirty="0">
              <a:solidFill>
                <a:srgbClr val="A50021"/>
              </a:solidFill>
            </a:endParaRPr>
          </a:p>
          <a:p>
            <a:r>
              <a:rPr lang="ar-SA" sz="2400" dirty="0">
                <a:solidFill>
                  <a:srgbClr val="A50021"/>
                </a:solidFill>
              </a:rPr>
              <a:t> </a:t>
            </a:r>
            <a:endParaRPr lang="en-US" sz="2400" dirty="0">
              <a:solidFill>
                <a:srgbClr val="A50021"/>
              </a:solidFill>
            </a:endParaRPr>
          </a:p>
          <a:p>
            <a:endParaRPr lang="ar-EG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sscc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164084" cy="216103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59632" y="692696"/>
            <a:ext cx="7416824" cy="58785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B10F2A"/>
                </a:solidFill>
              </a:rPr>
              <a:t>نتيجة </a:t>
            </a:r>
            <a:r>
              <a:rPr lang="ar-SA" sz="2400" b="1" dirty="0">
                <a:solidFill>
                  <a:srgbClr val="B10F2A"/>
                </a:solidFill>
              </a:rPr>
              <a:t>رقم (6)</a:t>
            </a:r>
            <a:r>
              <a:rPr lang="en-US" sz="2400" dirty="0" smtClean="0">
                <a:solidFill>
                  <a:srgbClr val="B10F2A"/>
                </a:solidFill>
              </a:rPr>
              <a:t> </a:t>
            </a:r>
            <a:r>
              <a:rPr lang="ar-SA" sz="2400" b="1" dirty="0">
                <a:solidFill>
                  <a:srgbClr val="B10F2A"/>
                </a:solidFill>
              </a:rPr>
              <a:t> </a:t>
            </a:r>
            <a:endParaRPr lang="en-US" sz="2400" dirty="0">
              <a:solidFill>
                <a:srgbClr val="B10F2A"/>
              </a:solidFill>
            </a:endParaRPr>
          </a:p>
          <a:p>
            <a:pPr algn="ctr"/>
            <a:r>
              <a:rPr lang="ar-SA" sz="2400" dirty="0"/>
              <a:t> </a:t>
            </a:r>
            <a:r>
              <a:rPr lang="ar-EG" sz="2400" b="1" dirty="0" smtClean="0">
                <a:solidFill>
                  <a:srgbClr val="0070C0"/>
                </a:solidFill>
              </a:rPr>
              <a:t>تحقيق التنسيق والتعاون بين المركز والجهات الأخرى</a:t>
            </a:r>
            <a:endParaRPr lang="en-US" sz="2400" dirty="0" smtClean="0">
              <a:solidFill>
                <a:srgbClr val="0070C0"/>
              </a:solidFill>
            </a:endParaRPr>
          </a:p>
          <a:p>
            <a:endParaRPr lang="en-US" sz="2400" dirty="0">
              <a:solidFill>
                <a:srgbClr val="C00000"/>
              </a:solidFill>
            </a:endParaRPr>
          </a:p>
          <a:p>
            <a:r>
              <a:rPr lang="ar-SA" sz="2400" b="1" u="sng" dirty="0">
                <a:solidFill>
                  <a:srgbClr val="C00000"/>
                </a:solidFill>
              </a:rPr>
              <a:t>الانشطة</a:t>
            </a:r>
            <a:endParaRPr lang="en-US" dirty="0">
              <a:solidFill>
                <a:srgbClr val="C00000"/>
              </a:solidFill>
            </a:endParaRPr>
          </a:p>
          <a:p>
            <a:r>
              <a:rPr lang="ar-SA" sz="2000" dirty="0">
                <a:solidFill>
                  <a:schemeClr val="accent6">
                    <a:lumMod val="50000"/>
                  </a:schemeClr>
                </a:solidFill>
              </a:rPr>
              <a:t>6-1 عقد ندوات ولقاءات دورية مع ممثلى القطاع الخاص وبعض الجهات الحكومية ذات </a:t>
            </a:r>
            <a:endParaRPr lang="en-US" sz="2000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ar-SA" sz="2000" dirty="0">
                <a:solidFill>
                  <a:schemeClr val="accent6">
                    <a:lumMod val="50000"/>
                  </a:schemeClr>
                </a:solidFill>
              </a:rPr>
              <a:t>    </a:t>
            </a:r>
            <a:r>
              <a:rPr lang="ar-EG" sz="2000" dirty="0" smtClean="0">
                <a:solidFill>
                  <a:schemeClr val="accent6">
                    <a:lumMod val="50000"/>
                  </a:schemeClr>
                </a:solidFill>
              </a:rPr>
              <a:t>  </a:t>
            </a:r>
            <a:r>
              <a:rPr lang="ar-SA" sz="2000" dirty="0" smtClean="0">
                <a:solidFill>
                  <a:schemeClr val="accent6">
                    <a:lumMod val="50000"/>
                  </a:schemeClr>
                </a:solidFill>
              </a:rPr>
              <a:t> العلاقة</a:t>
            </a:r>
            <a:r>
              <a:rPr lang="ar-EG" sz="20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endParaRPr lang="en-US" sz="2000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ar-SA" sz="2000" dirty="0">
                <a:solidFill>
                  <a:schemeClr val="accent6">
                    <a:lumMod val="50000"/>
                  </a:schemeClr>
                </a:solidFill>
              </a:rPr>
              <a:t>6-2  تعريف الجهات الحكومية وغير الحكومية والقطاع الخاص ومتخذي القرار وجهات </a:t>
            </a:r>
            <a:endParaRPr lang="en-US" sz="2000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ar-SA" sz="2000" dirty="0">
                <a:solidFill>
                  <a:schemeClr val="accent6">
                    <a:lumMod val="50000"/>
                  </a:schemeClr>
                </a:solidFill>
              </a:rPr>
              <a:t>     </a:t>
            </a:r>
            <a:r>
              <a:rPr lang="ar-EG" sz="2000" dirty="0" smtClean="0">
                <a:solidFill>
                  <a:schemeClr val="accent6">
                    <a:lumMod val="50000"/>
                  </a:schemeClr>
                </a:solidFill>
              </a:rPr>
              <a:t>  </a:t>
            </a:r>
            <a:r>
              <a:rPr lang="ar-SA" sz="2000" dirty="0" smtClean="0">
                <a:solidFill>
                  <a:schemeClr val="accent6">
                    <a:lumMod val="50000"/>
                  </a:schemeClr>
                </a:solidFill>
              </a:rPr>
              <a:t>التمويل </a:t>
            </a:r>
            <a:r>
              <a:rPr lang="ar-SA" sz="2000" dirty="0">
                <a:solidFill>
                  <a:schemeClr val="accent6">
                    <a:lumMod val="50000"/>
                  </a:schemeClr>
                </a:solidFill>
              </a:rPr>
              <a:t>بدور المركز </a:t>
            </a:r>
            <a:r>
              <a:rPr lang="ar-SA" sz="2000" dirty="0" smtClean="0">
                <a:solidFill>
                  <a:schemeClr val="accent6">
                    <a:lumMod val="50000"/>
                  </a:schemeClr>
                </a:solidFill>
              </a:rPr>
              <a:t>ووحداته</a:t>
            </a:r>
            <a:r>
              <a:rPr lang="ar-EG" sz="2000" dirty="0" smtClean="0">
                <a:solidFill>
                  <a:schemeClr val="accent6">
                    <a:lumMod val="50000"/>
                  </a:schemeClr>
                </a:solidFill>
              </a:rPr>
              <a:t> وكذلك المراكز الاخرى بالكلية والمعمل المركزى</a:t>
            </a:r>
            <a:endParaRPr lang="en-US" sz="2000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ar-EG" sz="2000" dirty="0">
                <a:solidFill>
                  <a:schemeClr val="accent6">
                    <a:lumMod val="50000"/>
                  </a:schemeClr>
                </a:solidFill>
              </a:rPr>
              <a:t>6-3 </a:t>
            </a:r>
            <a:r>
              <a:rPr lang="ar-EG" sz="2000" dirty="0" smtClean="0">
                <a:solidFill>
                  <a:schemeClr val="accent6">
                    <a:lumMod val="50000"/>
                  </a:schemeClr>
                </a:solidFill>
              </a:rPr>
              <a:t> توقيع </a:t>
            </a:r>
            <a:r>
              <a:rPr lang="ar-EG" sz="2000" dirty="0">
                <a:solidFill>
                  <a:schemeClr val="accent6">
                    <a:lumMod val="50000"/>
                  </a:schemeClr>
                </a:solidFill>
              </a:rPr>
              <a:t>بروتوكولات تعاون مشتركة مع بعض الشركات تتيح للمركز اعداد الدراسات </a:t>
            </a:r>
            <a:r>
              <a:rPr lang="ar-EG" sz="20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</a:p>
          <a:p>
            <a:r>
              <a:rPr lang="ar-EG" sz="20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ar-EG" sz="2000" dirty="0" smtClean="0">
                <a:solidFill>
                  <a:schemeClr val="accent6">
                    <a:lumMod val="50000"/>
                  </a:schemeClr>
                </a:solidFill>
              </a:rPr>
              <a:t>      العلمية </a:t>
            </a:r>
            <a:r>
              <a:rPr lang="ar-EG" sz="2000" dirty="0">
                <a:solidFill>
                  <a:schemeClr val="accent6">
                    <a:lumMod val="50000"/>
                  </a:schemeClr>
                </a:solidFill>
              </a:rPr>
              <a:t>والتكنولوجية  وعمل القياسات البيئبة اللازمة (بالتعاون مع المعمل المركزى)  </a:t>
            </a:r>
            <a:endParaRPr lang="ar-EG" sz="2000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ar-EG" sz="20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ar-EG" sz="2000" dirty="0" smtClean="0">
                <a:solidFill>
                  <a:schemeClr val="accent6">
                    <a:lumMod val="50000"/>
                  </a:schemeClr>
                </a:solidFill>
              </a:rPr>
              <a:t>      لتقديمها  </a:t>
            </a:r>
            <a:r>
              <a:rPr lang="ar-EG" sz="2000" dirty="0">
                <a:solidFill>
                  <a:schemeClr val="accent6">
                    <a:lumMod val="50000"/>
                  </a:schemeClr>
                </a:solidFill>
              </a:rPr>
              <a:t>الى الجهات المانحة واتحاد الصناعات المصرية وجهاز شئون البيئة وبنك </a:t>
            </a:r>
            <a:endParaRPr lang="ar-EG" sz="2000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ar-EG" sz="20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ar-EG" sz="2000" dirty="0" smtClean="0">
                <a:solidFill>
                  <a:schemeClr val="accent6">
                    <a:lumMod val="50000"/>
                  </a:schemeClr>
                </a:solidFill>
              </a:rPr>
              <a:t>     التعمير </a:t>
            </a:r>
            <a:r>
              <a:rPr lang="ar-EG" sz="2000" dirty="0">
                <a:solidFill>
                  <a:schemeClr val="accent6">
                    <a:lumMod val="50000"/>
                  </a:schemeClr>
                </a:solidFill>
              </a:rPr>
              <a:t>الالمانى للحصول على التمويل اللازم لتوفيق اوضاع هذه الشركات (يشمل </a:t>
            </a:r>
            <a:endParaRPr lang="ar-EG" sz="2000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ar-EG" sz="20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ar-EG" sz="2000" dirty="0" smtClean="0">
                <a:solidFill>
                  <a:schemeClr val="accent6">
                    <a:lumMod val="50000"/>
                  </a:schemeClr>
                </a:solidFill>
              </a:rPr>
              <a:t>     ذلك </a:t>
            </a:r>
            <a:r>
              <a:rPr lang="ar-EG" sz="2000" dirty="0">
                <a:solidFill>
                  <a:schemeClr val="accent6">
                    <a:lumMod val="50000"/>
                  </a:schemeClr>
                </a:solidFill>
              </a:rPr>
              <a:t>اصحاب مصانع الطوب والسراميك  ومواد البناء ودبغ الجلود والمنتجات الغذائية </a:t>
            </a:r>
            <a:endParaRPr lang="ar-EG" sz="2000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ar-EG" sz="20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ar-EG" sz="2000" dirty="0" smtClean="0">
                <a:solidFill>
                  <a:schemeClr val="accent6">
                    <a:lumMod val="50000"/>
                  </a:schemeClr>
                </a:solidFill>
              </a:rPr>
              <a:t>     وغيرها</a:t>
            </a:r>
            <a:r>
              <a:rPr lang="ar-EG" sz="2000" dirty="0">
                <a:solidFill>
                  <a:schemeClr val="accent6">
                    <a:lumMod val="50000"/>
                  </a:schemeClr>
                </a:solidFill>
              </a:rPr>
              <a:t>).</a:t>
            </a:r>
            <a:endParaRPr lang="en-US" sz="2000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ar-EG" sz="2000" dirty="0">
                <a:solidFill>
                  <a:schemeClr val="accent6">
                    <a:lumMod val="50000"/>
                  </a:schemeClr>
                </a:solidFill>
              </a:rPr>
              <a:t>6-4 عمل بروتوكول تعاون مع جهات مماثلة داخل وخارج مصر لتبادل الخبرات </a:t>
            </a:r>
            <a:endParaRPr lang="en-US" sz="2000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ar-EG" sz="2000" dirty="0">
                <a:solidFill>
                  <a:schemeClr val="accent6">
                    <a:lumMod val="50000"/>
                  </a:schemeClr>
                </a:solidFill>
              </a:rPr>
              <a:t>       والزيارات والتعاون المشترك فى أعداد الدراسات وتنفيذ المشروعات المشتركة.</a:t>
            </a:r>
            <a:endParaRPr lang="en-US" sz="2000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ar-SA" sz="2000" b="1" dirty="0">
                <a:solidFill>
                  <a:schemeClr val="accent6">
                    <a:lumMod val="50000"/>
                  </a:schemeClr>
                </a:solidFill>
              </a:rPr>
              <a:t> </a:t>
            </a:r>
            <a:endParaRPr lang="en-US" sz="2000" dirty="0">
              <a:solidFill>
                <a:schemeClr val="accent6">
                  <a:lumMod val="50000"/>
                </a:schemeClr>
              </a:solidFill>
            </a:endParaRPr>
          </a:p>
          <a:p>
            <a:endParaRPr lang="ar-EG" sz="20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sscc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164084" cy="216103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75656" y="692696"/>
            <a:ext cx="7272808" cy="440120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u="sng" dirty="0">
                <a:solidFill>
                  <a:schemeClr val="accent3">
                    <a:lumMod val="50000"/>
                  </a:schemeClr>
                </a:solidFill>
              </a:rPr>
              <a:t>مؤشرات الإنجاز</a:t>
            </a:r>
            <a:r>
              <a:rPr lang="ar-SA" sz="2800" b="1" u="sng" dirty="0" smtClean="0">
                <a:solidFill>
                  <a:schemeClr val="accent3">
                    <a:lumMod val="50000"/>
                  </a:schemeClr>
                </a:solidFill>
              </a:rPr>
              <a:t>:</a:t>
            </a:r>
            <a:endParaRPr lang="ar-EG" sz="2800" b="1" u="sng" dirty="0" smtClean="0">
              <a:solidFill>
                <a:schemeClr val="accent3">
                  <a:lumMod val="50000"/>
                </a:schemeClr>
              </a:solidFill>
            </a:endParaRPr>
          </a:p>
          <a:p>
            <a:endParaRPr lang="en-US" sz="2800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ar-SA" sz="2800" dirty="0"/>
              <a:t>6</a:t>
            </a:r>
            <a:r>
              <a:rPr lang="ar-SA" sz="2800" dirty="0">
                <a:solidFill>
                  <a:srgbClr val="C00000"/>
                </a:solidFill>
              </a:rPr>
              <a:t>-1 </a:t>
            </a:r>
            <a:r>
              <a:rPr lang="ar-EG" sz="2800" dirty="0" smtClean="0">
                <a:solidFill>
                  <a:srgbClr val="C00000"/>
                </a:solidFill>
              </a:rPr>
              <a:t> </a:t>
            </a:r>
            <a:r>
              <a:rPr lang="ar-SA" sz="2800" dirty="0" smtClean="0">
                <a:solidFill>
                  <a:srgbClr val="C00000"/>
                </a:solidFill>
              </a:rPr>
              <a:t>توقيع </a:t>
            </a:r>
            <a:r>
              <a:rPr lang="ar-SA" sz="2800" dirty="0">
                <a:solidFill>
                  <a:srgbClr val="C00000"/>
                </a:solidFill>
              </a:rPr>
              <a:t>عدد </a:t>
            </a:r>
            <a:r>
              <a:rPr lang="ar-SA" sz="2800" b="1" dirty="0">
                <a:solidFill>
                  <a:srgbClr val="C00000"/>
                </a:solidFill>
              </a:rPr>
              <a:t>3</a:t>
            </a:r>
            <a:r>
              <a:rPr lang="ar-SA" sz="2800" dirty="0">
                <a:solidFill>
                  <a:srgbClr val="C00000"/>
                </a:solidFill>
              </a:rPr>
              <a:t> بروتوكول تعاون مع جهات بحثية وعلمية </a:t>
            </a:r>
            <a:endParaRPr lang="ar-EG" sz="2800" dirty="0" smtClean="0">
              <a:solidFill>
                <a:srgbClr val="C00000"/>
              </a:solidFill>
            </a:endParaRPr>
          </a:p>
          <a:p>
            <a:r>
              <a:rPr lang="ar-EG" sz="2800" dirty="0">
                <a:solidFill>
                  <a:srgbClr val="C00000"/>
                </a:solidFill>
              </a:rPr>
              <a:t> </a:t>
            </a:r>
            <a:r>
              <a:rPr lang="ar-EG" sz="2800" dirty="0" smtClean="0">
                <a:solidFill>
                  <a:srgbClr val="C00000"/>
                </a:solidFill>
              </a:rPr>
              <a:t>      </a:t>
            </a:r>
            <a:r>
              <a:rPr lang="ar-SA" sz="2800" dirty="0" smtClean="0">
                <a:solidFill>
                  <a:srgbClr val="C00000"/>
                </a:solidFill>
              </a:rPr>
              <a:t>مماثلة </a:t>
            </a:r>
            <a:r>
              <a:rPr lang="ar-SA" sz="2800" dirty="0">
                <a:solidFill>
                  <a:srgbClr val="C00000"/>
                </a:solidFill>
              </a:rPr>
              <a:t>داخل مصر وعدد </a:t>
            </a:r>
            <a:r>
              <a:rPr lang="ar-SA" sz="2800" b="1" dirty="0">
                <a:solidFill>
                  <a:srgbClr val="C00000"/>
                </a:solidFill>
              </a:rPr>
              <a:t>3</a:t>
            </a:r>
            <a:r>
              <a:rPr lang="ar-SA" sz="2800" dirty="0">
                <a:solidFill>
                  <a:srgbClr val="C00000"/>
                </a:solidFill>
              </a:rPr>
              <a:t> جهة مماثلة خارج مصر.</a:t>
            </a:r>
            <a:endParaRPr lang="en-US" sz="2800" dirty="0">
              <a:solidFill>
                <a:srgbClr val="C00000"/>
              </a:solidFill>
            </a:endParaRPr>
          </a:p>
          <a:p>
            <a:r>
              <a:rPr lang="ar-SA" sz="2800" dirty="0">
                <a:solidFill>
                  <a:srgbClr val="C00000"/>
                </a:solidFill>
              </a:rPr>
              <a:t>6-2 </a:t>
            </a:r>
            <a:r>
              <a:rPr lang="ar-EG" sz="2800" dirty="0" smtClean="0">
                <a:solidFill>
                  <a:srgbClr val="C00000"/>
                </a:solidFill>
              </a:rPr>
              <a:t> </a:t>
            </a:r>
            <a:r>
              <a:rPr lang="ar-SA" sz="2800" dirty="0" smtClean="0">
                <a:solidFill>
                  <a:srgbClr val="C00000"/>
                </a:solidFill>
              </a:rPr>
              <a:t>المشاركة </a:t>
            </a:r>
            <a:r>
              <a:rPr lang="ar-SA" sz="2800" dirty="0">
                <a:solidFill>
                  <a:srgbClr val="C00000"/>
                </a:solidFill>
              </a:rPr>
              <a:t>في عدد.</a:t>
            </a:r>
            <a:r>
              <a:rPr lang="ar-SA" sz="2800" b="1" dirty="0">
                <a:solidFill>
                  <a:srgbClr val="C00000"/>
                </a:solidFill>
              </a:rPr>
              <a:t>6</a:t>
            </a:r>
            <a:r>
              <a:rPr lang="ar-SA" sz="2800" dirty="0">
                <a:solidFill>
                  <a:srgbClr val="C00000"/>
                </a:solidFill>
              </a:rPr>
              <a:t> تشاط مشترك مع جهات أخرى.</a:t>
            </a:r>
            <a:endParaRPr lang="en-US" sz="2800" dirty="0">
              <a:solidFill>
                <a:srgbClr val="C00000"/>
              </a:solidFill>
            </a:endParaRPr>
          </a:p>
          <a:p>
            <a:r>
              <a:rPr lang="ar-SA" sz="2800" dirty="0">
                <a:solidFill>
                  <a:srgbClr val="C00000"/>
                </a:solidFill>
              </a:rPr>
              <a:t>6-3</a:t>
            </a:r>
            <a:r>
              <a:rPr lang="ar-EG" sz="2800" dirty="0">
                <a:solidFill>
                  <a:srgbClr val="C00000"/>
                </a:solidFill>
              </a:rPr>
              <a:t> </a:t>
            </a:r>
            <a:r>
              <a:rPr lang="ar-EG" sz="2800" dirty="0" smtClean="0">
                <a:solidFill>
                  <a:srgbClr val="C00000"/>
                </a:solidFill>
              </a:rPr>
              <a:t> تم </a:t>
            </a:r>
            <a:r>
              <a:rPr lang="ar-EG" sz="2800" dirty="0">
                <a:solidFill>
                  <a:srgbClr val="C00000"/>
                </a:solidFill>
              </a:rPr>
              <a:t>عمل  عدد </a:t>
            </a:r>
            <a:r>
              <a:rPr lang="ar-EG" sz="2800" b="1" dirty="0">
                <a:solidFill>
                  <a:srgbClr val="C00000"/>
                </a:solidFill>
              </a:rPr>
              <a:t>5</a:t>
            </a:r>
            <a:r>
              <a:rPr lang="ar-EG" sz="2800" dirty="0">
                <a:solidFill>
                  <a:srgbClr val="C00000"/>
                </a:solidFill>
              </a:rPr>
              <a:t> </a:t>
            </a:r>
            <a:r>
              <a:rPr lang="ar-EG" sz="2800" dirty="0" smtClean="0">
                <a:solidFill>
                  <a:srgbClr val="C00000"/>
                </a:solidFill>
              </a:rPr>
              <a:t>بروتوكول </a:t>
            </a:r>
            <a:r>
              <a:rPr lang="ar-EG" sz="2800" dirty="0">
                <a:solidFill>
                  <a:srgbClr val="C00000"/>
                </a:solidFill>
              </a:rPr>
              <a:t>تعاون مع الشركات </a:t>
            </a:r>
            <a:endParaRPr lang="ar-EG" sz="2800" dirty="0" smtClean="0">
              <a:solidFill>
                <a:srgbClr val="C00000"/>
              </a:solidFill>
            </a:endParaRPr>
          </a:p>
          <a:p>
            <a:r>
              <a:rPr lang="ar-EG" sz="2800" dirty="0">
                <a:solidFill>
                  <a:srgbClr val="C00000"/>
                </a:solidFill>
              </a:rPr>
              <a:t> </a:t>
            </a:r>
            <a:r>
              <a:rPr lang="ar-EG" sz="2800" dirty="0" smtClean="0">
                <a:solidFill>
                  <a:srgbClr val="C00000"/>
                </a:solidFill>
              </a:rPr>
              <a:t>      والمؤسسات </a:t>
            </a:r>
            <a:r>
              <a:rPr lang="ar-EG" sz="2800" dirty="0">
                <a:solidFill>
                  <a:srgbClr val="C00000"/>
                </a:solidFill>
              </a:rPr>
              <a:t>بالداخل والخارج </a:t>
            </a:r>
            <a:r>
              <a:rPr lang="ar-EG" sz="2800" dirty="0" smtClean="0">
                <a:solidFill>
                  <a:srgbClr val="C00000"/>
                </a:solidFill>
              </a:rPr>
              <a:t>فى نهاية </a:t>
            </a:r>
            <a:r>
              <a:rPr lang="ar-EG" sz="2800" dirty="0">
                <a:solidFill>
                  <a:srgbClr val="C00000"/>
                </a:solidFill>
              </a:rPr>
              <a:t>السنة الاولى من </a:t>
            </a:r>
            <a:endParaRPr lang="ar-EG" sz="2800" dirty="0" smtClean="0">
              <a:solidFill>
                <a:srgbClr val="C00000"/>
              </a:solidFill>
            </a:endParaRPr>
          </a:p>
          <a:p>
            <a:r>
              <a:rPr lang="ar-EG" sz="2800" dirty="0">
                <a:solidFill>
                  <a:srgbClr val="C00000"/>
                </a:solidFill>
              </a:rPr>
              <a:t> </a:t>
            </a:r>
            <a:r>
              <a:rPr lang="ar-EG" sz="2800" dirty="0" smtClean="0">
                <a:solidFill>
                  <a:srgbClr val="C00000"/>
                </a:solidFill>
              </a:rPr>
              <a:t>      الخطة </a:t>
            </a:r>
            <a:r>
              <a:rPr lang="ar-EG" sz="2800" dirty="0">
                <a:solidFill>
                  <a:srgbClr val="C00000"/>
                </a:solidFill>
              </a:rPr>
              <a:t>وعدد </a:t>
            </a:r>
            <a:r>
              <a:rPr lang="ar-EG" sz="2800" b="1" dirty="0">
                <a:solidFill>
                  <a:srgbClr val="C00000"/>
                </a:solidFill>
              </a:rPr>
              <a:t>10</a:t>
            </a:r>
            <a:r>
              <a:rPr lang="ar-EG" sz="2800" dirty="0">
                <a:solidFill>
                  <a:srgbClr val="C00000"/>
                </a:solidFill>
              </a:rPr>
              <a:t> برتوكول فى </a:t>
            </a:r>
            <a:r>
              <a:rPr lang="ar-EG" sz="2800" b="1" dirty="0">
                <a:solidFill>
                  <a:srgbClr val="C00000"/>
                </a:solidFill>
              </a:rPr>
              <a:t>نهاية السنة الثانية</a:t>
            </a:r>
            <a:r>
              <a:rPr lang="ar-EG" sz="2800" dirty="0" smtClean="0">
                <a:solidFill>
                  <a:srgbClr val="C00000"/>
                </a:solidFill>
              </a:rPr>
              <a:t>.</a:t>
            </a:r>
            <a:endParaRPr lang="en-US" sz="2800" dirty="0"/>
          </a:p>
          <a:p>
            <a:r>
              <a:rPr lang="ar-EG" sz="2800" dirty="0"/>
              <a:t> </a:t>
            </a:r>
            <a:endParaRPr lang="en-US" sz="2800" dirty="0"/>
          </a:p>
          <a:p>
            <a:endParaRPr lang="ar-EG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sscc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164084" cy="216103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59632" y="1052736"/>
            <a:ext cx="7560840" cy="526297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solidFill>
                  <a:srgbClr val="C00000"/>
                </a:solidFill>
              </a:rPr>
              <a:t>نتيجة </a:t>
            </a:r>
            <a:r>
              <a:rPr lang="ar-SA" sz="2800" b="1" dirty="0">
                <a:solidFill>
                  <a:srgbClr val="C00000"/>
                </a:solidFill>
              </a:rPr>
              <a:t>رقم (7)</a:t>
            </a:r>
            <a:r>
              <a:rPr lang="en-US" sz="2800" dirty="0" smtClean="0">
                <a:solidFill>
                  <a:srgbClr val="C00000"/>
                </a:solidFill>
              </a:rPr>
              <a:t> </a:t>
            </a:r>
            <a:r>
              <a:rPr lang="ar-SA" sz="2800" dirty="0">
                <a:solidFill>
                  <a:srgbClr val="C00000"/>
                </a:solidFill>
              </a:rPr>
              <a:t> </a:t>
            </a:r>
            <a:endParaRPr lang="ar-EG" sz="2800" dirty="0" smtClean="0">
              <a:solidFill>
                <a:srgbClr val="C00000"/>
              </a:solidFill>
            </a:endParaRPr>
          </a:p>
          <a:p>
            <a:pPr algn="ctr"/>
            <a:r>
              <a:rPr lang="ar-EG" sz="2800" b="1" dirty="0" smtClean="0">
                <a:solidFill>
                  <a:srgbClr val="0070C0"/>
                </a:solidFill>
              </a:rPr>
              <a:t>تكثيف الإعلام والإعلان عن المركز ودوره</a:t>
            </a:r>
            <a:endParaRPr lang="en-US" sz="2800" dirty="0">
              <a:solidFill>
                <a:srgbClr val="0070C0"/>
              </a:solidFill>
            </a:endParaRPr>
          </a:p>
          <a:p>
            <a:r>
              <a:rPr lang="ar-SA" sz="2800" b="1" u="sng" dirty="0">
                <a:solidFill>
                  <a:srgbClr val="C00000"/>
                </a:solidFill>
              </a:rPr>
              <a:t>الانشطة</a:t>
            </a:r>
            <a:endParaRPr lang="en-US" dirty="0">
              <a:solidFill>
                <a:srgbClr val="C00000"/>
              </a:solidFill>
            </a:endParaRPr>
          </a:p>
          <a:p>
            <a:r>
              <a:rPr lang="ar-SA" dirty="0">
                <a:solidFill>
                  <a:srgbClr val="A50021"/>
                </a:solidFill>
              </a:rPr>
              <a:t>7-1 </a:t>
            </a:r>
            <a:r>
              <a:rPr lang="ar-EG" dirty="0">
                <a:solidFill>
                  <a:srgbClr val="A50021"/>
                </a:solidFill>
              </a:rPr>
              <a:t>أعداد برنامج اعلامى للتسويق للمركز ووحداته </a:t>
            </a:r>
            <a:r>
              <a:rPr lang="ar-SA" dirty="0">
                <a:solidFill>
                  <a:srgbClr val="A50021"/>
                </a:solidFill>
              </a:rPr>
              <a:t>يشمل الانشطة والتجهيزات والانجازات الداخلية </a:t>
            </a:r>
            <a:endParaRPr lang="en-US" dirty="0">
              <a:solidFill>
                <a:srgbClr val="A50021"/>
              </a:solidFill>
            </a:endParaRPr>
          </a:p>
          <a:p>
            <a:r>
              <a:rPr lang="ar-SA" dirty="0">
                <a:solidFill>
                  <a:srgbClr val="A50021"/>
                </a:solidFill>
              </a:rPr>
              <a:t>      والخارجية.</a:t>
            </a:r>
            <a:endParaRPr lang="en-US" dirty="0">
              <a:solidFill>
                <a:srgbClr val="A50021"/>
              </a:solidFill>
            </a:endParaRPr>
          </a:p>
          <a:p>
            <a:r>
              <a:rPr lang="ar-SA" dirty="0">
                <a:solidFill>
                  <a:srgbClr val="A50021"/>
                </a:solidFill>
              </a:rPr>
              <a:t>7-2 </a:t>
            </a:r>
            <a:r>
              <a:rPr lang="ar-EG" dirty="0">
                <a:solidFill>
                  <a:srgbClr val="A50021"/>
                </a:solidFill>
              </a:rPr>
              <a:t>أعداد المطبوعات اللازمة من كتيبات ومطويات </a:t>
            </a:r>
            <a:r>
              <a:rPr lang="ar-SA" dirty="0">
                <a:solidFill>
                  <a:srgbClr val="A50021"/>
                </a:solidFill>
              </a:rPr>
              <a:t>ونشرات دورية وغير الدورية والتوسع فى </a:t>
            </a:r>
            <a:endParaRPr lang="en-US" dirty="0">
              <a:solidFill>
                <a:srgbClr val="A50021"/>
              </a:solidFill>
            </a:endParaRPr>
          </a:p>
          <a:p>
            <a:r>
              <a:rPr lang="ar-SA" dirty="0">
                <a:solidFill>
                  <a:srgbClr val="A50021"/>
                </a:solidFill>
              </a:rPr>
              <a:t>       توزيعها</a:t>
            </a:r>
            <a:endParaRPr lang="en-US" dirty="0">
              <a:solidFill>
                <a:srgbClr val="A50021"/>
              </a:solidFill>
            </a:endParaRPr>
          </a:p>
          <a:p>
            <a:r>
              <a:rPr lang="ar-SA" dirty="0">
                <a:solidFill>
                  <a:srgbClr val="A50021"/>
                </a:solidFill>
              </a:rPr>
              <a:t>7-3 تطوير موقع المركز وصفحته على موقع الكلية والجامعة  وعمل خدمة المعلومات والبيانات</a:t>
            </a:r>
            <a:endParaRPr lang="en-US" dirty="0">
              <a:solidFill>
                <a:srgbClr val="A50021"/>
              </a:solidFill>
            </a:endParaRPr>
          </a:p>
          <a:p>
            <a:r>
              <a:rPr lang="ar-SA" dirty="0">
                <a:solidFill>
                  <a:srgbClr val="A50021"/>
                </a:solidFill>
              </a:rPr>
              <a:t>7-4 تنظيم مؤتمر سنوي للمركز (يدعى إلية كل القطاعات المعنية والمهتمة من الاجهزة الاعلامية)</a:t>
            </a:r>
            <a:endParaRPr lang="en-US" dirty="0">
              <a:solidFill>
                <a:srgbClr val="A50021"/>
              </a:solidFill>
            </a:endParaRPr>
          </a:p>
          <a:p>
            <a:r>
              <a:rPr lang="ar-SA" dirty="0">
                <a:solidFill>
                  <a:srgbClr val="A50021"/>
                </a:solidFill>
              </a:rPr>
              <a:t>7-5 اصدرا كتيبات واسطوانات تعريفية بالمركز ودوره ونشاطه فى تنمية المجتمع وحل المشاكل </a:t>
            </a:r>
            <a:endParaRPr lang="en-US" dirty="0">
              <a:solidFill>
                <a:srgbClr val="A50021"/>
              </a:solidFill>
            </a:endParaRPr>
          </a:p>
          <a:p>
            <a:r>
              <a:rPr lang="ar-SA" dirty="0">
                <a:solidFill>
                  <a:srgbClr val="A50021"/>
                </a:solidFill>
              </a:rPr>
              <a:t>      البيئة.</a:t>
            </a:r>
            <a:endParaRPr lang="en-US" dirty="0">
              <a:solidFill>
                <a:srgbClr val="A50021"/>
              </a:solidFill>
            </a:endParaRPr>
          </a:p>
          <a:p>
            <a:r>
              <a:rPr lang="ar-SA" dirty="0">
                <a:solidFill>
                  <a:srgbClr val="A50021"/>
                </a:solidFill>
              </a:rPr>
              <a:t>7-6 لقاءات تلفزيونية/ إذاعية/ صحفية</a:t>
            </a:r>
            <a:endParaRPr lang="en-US" dirty="0">
              <a:solidFill>
                <a:srgbClr val="A50021"/>
              </a:solidFill>
            </a:endParaRPr>
          </a:p>
          <a:p>
            <a:r>
              <a:rPr lang="ar-SA" dirty="0">
                <a:solidFill>
                  <a:srgbClr val="A50021"/>
                </a:solidFill>
              </a:rPr>
              <a:t>7-7 المشاركة في المؤتمرات الأخرى للكليات والمراكز البحثية والاتحادات النوعية والجمعيات.</a:t>
            </a:r>
            <a:endParaRPr lang="en-US" dirty="0">
              <a:solidFill>
                <a:srgbClr val="A50021"/>
              </a:solidFill>
            </a:endParaRPr>
          </a:p>
          <a:p>
            <a:r>
              <a:rPr lang="ar-SA" dirty="0">
                <a:solidFill>
                  <a:srgbClr val="A50021"/>
                </a:solidFill>
              </a:rPr>
              <a:t>7-8 المشاركة في أسبوع البيئة السنوي في الجامعات المصرية</a:t>
            </a:r>
            <a:endParaRPr lang="en-US" dirty="0">
              <a:solidFill>
                <a:srgbClr val="A50021"/>
              </a:solidFill>
            </a:endParaRPr>
          </a:p>
          <a:p>
            <a:r>
              <a:rPr lang="ar-SA" dirty="0">
                <a:solidFill>
                  <a:srgbClr val="A50021"/>
                </a:solidFill>
              </a:rPr>
              <a:t>7-9 المشاركة في كافة المناسبات القومية والإقليمية والدولية عن البيئة</a:t>
            </a:r>
            <a:endParaRPr lang="en-US" dirty="0">
              <a:solidFill>
                <a:srgbClr val="A50021"/>
              </a:solidFill>
            </a:endParaRPr>
          </a:p>
          <a:p>
            <a:r>
              <a:rPr lang="ar-SA" dirty="0">
                <a:solidFill>
                  <a:srgbClr val="A50021"/>
                </a:solidFill>
              </a:rPr>
              <a:t>7-10 المشاركة في يوم البيئة الوطني والعربي والعالمي</a:t>
            </a:r>
            <a:endParaRPr lang="en-US" dirty="0">
              <a:solidFill>
                <a:srgbClr val="A50021"/>
              </a:solidFill>
            </a:endParaRPr>
          </a:p>
          <a:p>
            <a:endParaRPr lang="ar-E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sscc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164084" cy="216103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07704" y="1052736"/>
            <a:ext cx="6696744" cy="532453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u="sng" dirty="0">
                <a:solidFill>
                  <a:schemeClr val="accent3">
                    <a:lumMod val="50000"/>
                  </a:schemeClr>
                </a:solidFill>
              </a:rPr>
              <a:t>مؤشرات الإنجاز:</a:t>
            </a:r>
            <a:endParaRPr lang="en-US" sz="3200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ar-SA" sz="2800" dirty="0">
                <a:solidFill>
                  <a:srgbClr val="A50021"/>
                </a:solidFill>
              </a:rPr>
              <a:t>7-1 اصدرا عدد .......... نشرة/ </a:t>
            </a:r>
            <a:r>
              <a:rPr lang="en-US" sz="2800" dirty="0">
                <a:solidFill>
                  <a:srgbClr val="A50021"/>
                </a:solidFill>
              </a:rPr>
              <a:t>CD</a:t>
            </a:r>
            <a:r>
              <a:rPr lang="ar-SA" sz="2800" dirty="0">
                <a:solidFill>
                  <a:srgbClr val="A50021"/>
                </a:solidFill>
              </a:rPr>
              <a:t>/ كتيبات خلال </a:t>
            </a:r>
            <a:r>
              <a:rPr lang="ar-SA" sz="2800" b="1" dirty="0">
                <a:solidFill>
                  <a:srgbClr val="A50021"/>
                </a:solidFill>
              </a:rPr>
              <a:t>عامين</a:t>
            </a:r>
            <a:r>
              <a:rPr lang="ar-SA" sz="2800" dirty="0">
                <a:solidFill>
                  <a:srgbClr val="A50021"/>
                </a:solidFill>
              </a:rPr>
              <a:t> من مدة الخطة.</a:t>
            </a:r>
            <a:endParaRPr lang="en-US" sz="2800" dirty="0">
              <a:solidFill>
                <a:srgbClr val="A50021"/>
              </a:solidFill>
            </a:endParaRPr>
          </a:p>
          <a:p>
            <a:r>
              <a:rPr lang="ar-SA" sz="2800" dirty="0" smtClean="0">
                <a:solidFill>
                  <a:srgbClr val="A50021"/>
                </a:solidFill>
              </a:rPr>
              <a:t>7-2 اعداد البرنامج الاعلامى حول انشطة المركز ووحداته خلال </a:t>
            </a:r>
            <a:r>
              <a:rPr lang="ar-SA" sz="2800" b="1" dirty="0" smtClean="0">
                <a:solidFill>
                  <a:srgbClr val="A50021"/>
                </a:solidFill>
              </a:rPr>
              <a:t>الثلاثة اشهر الاولى </a:t>
            </a:r>
            <a:r>
              <a:rPr lang="ar-SA" sz="2800" dirty="0" smtClean="0">
                <a:solidFill>
                  <a:srgbClr val="A50021"/>
                </a:solidFill>
              </a:rPr>
              <a:t>من الخطة.</a:t>
            </a:r>
            <a:endParaRPr lang="en-US" sz="2800" dirty="0" smtClean="0">
              <a:solidFill>
                <a:srgbClr val="A50021"/>
              </a:solidFill>
            </a:endParaRPr>
          </a:p>
          <a:p>
            <a:r>
              <a:rPr lang="ar-SA" sz="2800" dirty="0" smtClean="0">
                <a:solidFill>
                  <a:srgbClr val="A50021"/>
                </a:solidFill>
              </a:rPr>
              <a:t> </a:t>
            </a:r>
            <a:r>
              <a:rPr lang="ar-SA" sz="2800" dirty="0">
                <a:solidFill>
                  <a:srgbClr val="A50021"/>
                </a:solidFill>
              </a:rPr>
              <a:t>7-3 دعوة المركز للمشاركة فى </a:t>
            </a:r>
            <a:r>
              <a:rPr lang="ar-SA" sz="2800" b="1" dirty="0">
                <a:solidFill>
                  <a:srgbClr val="A50021"/>
                </a:solidFill>
              </a:rPr>
              <a:t>10 مناسبة/ مؤتمر خلال عامين.</a:t>
            </a:r>
            <a:endParaRPr lang="en-US" sz="2800" b="1" dirty="0">
              <a:solidFill>
                <a:srgbClr val="A50021"/>
              </a:solidFill>
            </a:endParaRPr>
          </a:p>
          <a:p>
            <a:r>
              <a:rPr lang="ar-SA" sz="2800" dirty="0">
                <a:solidFill>
                  <a:srgbClr val="A50021"/>
                </a:solidFill>
              </a:rPr>
              <a:t>7-4 مشاركة المركز فى عدد </a:t>
            </a:r>
            <a:r>
              <a:rPr lang="ar-SA" sz="2800" b="1" dirty="0">
                <a:solidFill>
                  <a:srgbClr val="A50021"/>
                </a:solidFill>
              </a:rPr>
              <a:t>6</a:t>
            </a:r>
            <a:r>
              <a:rPr lang="ar-SA" sz="2800" dirty="0">
                <a:solidFill>
                  <a:srgbClr val="A50021"/>
                </a:solidFill>
              </a:rPr>
              <a:t> لقاء اذاعى ، </a:t>
            </a:r>
            <a:r>
              <a:rPr lang="ar-SA" sz="2800" b="1" dirty="0">
                <a:solidFill>
                  <a:srgbClr val="A50021"/>
                </a:solidFill>
              </a:rPr>
              <a:t>4</a:t>
            </a:r>
            <a:r>
              <a:rPr lang="ar-SA" sz="2800" dirty="0">
                <a:solidFill>
                  <a:srgbClr val="A50021"/>
                </a:solidFill>
              </a:rPr>
              <a:t> لقاء تليفزيونى ، </a:t>
            </a:r>
            <a:r>
              <a:rPr lang="ar-SA" sz="2800" b="1" dirty="0">
                <a:solidFill>
                  <a:srgbClr val="A50021"/>
                </a:solidFill>
              </a:rPr>
              <a:t>10</a:t>
            </a:r>
            <a:r>
              <a:rPr lang="ar-SA" sz="2800" dirty="0">
                <a:solidFill>
                  <a:srgbClr val="A50021"/>
                </a:solidFill>
              </a:rPr>
              <a:t> مقال صحفى </a:t>
            </a:r>
            <a:r>
              <a:rPr lang="ar-SA" sz="2800" b="1" dirty="0">
                <a:solidFill>
                  <a:srgbClr val="A50021"/>
                </a:solidFill>
              </a:rPr>
              <a:t>خلال العامين</a:t>
            </a:r>
            <a:r>
              <a:rPr lang="ar-SA" sz="2800" dirty="0">
                <a:solidFill>
                  <a:srgbClr val="A50021"/>
                </a:solidFill>
              </a:rPr>
              <a:t> من </a:t>
            </a:r>
            <a:endParaRPr lang="en-US" sz="2800" dirty="0">
              <a:solidFill>
                <a:srgbClr val="A50021"/>
              </a:solidFill>
            </a:endParaRPr>
          </a:p>
          <a:p>
            <a:r>
              <a:rPr lang="ar-SA" sz="2800" dirty="0">
                <a:solidFill>
                  <a:srgbClr val="A50021"/>
                </a:solidFill>
              </a:rPr>
              <a:t>      الخطة.</a:t>
            </a:r>
            <a:endParaRPr lang="en-US" sz="2800" dirty="0">
              <a:solidFill>
                <a:srgbClr val="A50021"/>
              </a:solidFill>
            </a:endParaRPr>
          </a:p>
          <a:p>
            <a:r>
              <a:rPr lang="ar-SA" sz="2800" dirty="0"/>
              <a:t/>
            </a:r>
            <a:br>
              <a:rPr lang="ar-SA" sz="2800" dirty="0"/>
            </a:br>
            <a:endParaRPr lang="ar-EG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1035</Words>
  <Application>Microsoft Office PowerPoint</Application>
  <PresentationFormat>On-screen Show (4:3)</PresentationFormat>
  <Paragraphs>274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z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</dc:creator>
  <cp:lastModifiedBy>a</cp:lastModifiedBy>
  <cp:revision>52</cp:revision>
  <dcterms:created xsi:type="dcterms:W3CDTF">2012-09-04T22:47:13Z</dcterms:created>
  <dcterms:modified xsi:type="dcterms:W3CDTF">2012-10-05T20:31:19Z</dcterms:modified>
</cp:coreProperties>
</file>