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96" r:id="rId2"/>
    <p:sldId id="257" r:id="rId3"/>
    <p:sldId id="297" r:id="rId4"/>
    <p:sldId id="258" r:id="rId5"/>
    <p:sldId id="260" r:id="rId6"/>
    <p:sldId id="259" r:id="rId7"/>
    <p:sldId id="261" r:id="rId8"/>
    <p:sldId id="262" r:id="rId9"/>
    <p:sldId id="298" r:id="rId10"/>
    <p:sldId id="263" r:id="rId11"/>
    <p:sldId id="264" r:id="rId12"/>
    <p:sldId id="299" r:id="rId13"/>
    <p:sldId id="265" r:id="rId14"/>
    <p:sldId id="266" r:id="rId15"/>
    <p:sldId id="267" r:id="rId1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6985" autoAdjust="0"/>
    <p:restoredTop sz="94660"/>
  </p:normalViewPr>
  <p:slideViewPr>
    <p:cSldViewPr>
      <p:cViewPr varScale="1">
        <p:scale>
          <a:sx n="66" d="100"/>
          <a:sy n="66" d="100"/>
        </p:scale>
        <p:origin x="-72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3409524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76400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1151349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917365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4175828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2841269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1202697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474672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185242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96586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398833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8000" r="-8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CAA139-9D62-4DB1-A897-4F738B7DD7B0}" type="datetimeFigureOut">
              <a:rPr lang="ar-EG" smtClean="0"/>
              <a:pPr/>
              <a:t>14/11/1433</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17C4F93-4983-401D-98A8-519308B77AAB}" type="slidenum">
              <a:rPr lang="ar-EG" smtClean="0"/>
              <a:pPr/>
              <a:t>‹#›</a:t>
            </a:fld>
            <a:endParaRPr lang="ar-EG"/>
          </a:p>
        </p:txBody>
      </p:sp>
    </p:spTree>
    <p:extLst>
      <p:ext uri="{BB962C8B-B14F-4D97-AF65-F5344CB8AC3E}">
        <p14:creationId xmlns:p14="http://schemas.microsoft.com/office/powerpoint/2010/main" xmlns="" val="3877643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99592" y="1862822"/>
            <a:ext cx="7416824" cy="1938992"/>
          </a:xfrm>
          <a:prstGeom prst="rect">
            <a:avLst/>
          </a:prstGeom>
        </p:spPr>
        <p:txBody>
          <a:bodyPr wrap="square">
            <a:spAutoFit/>
          </a:bodyPr>
          <a:lstStyle/>
          <a:p>
            <a:pPr algn="ctr"/>
            <a:endParaRPr lang="ar-EG" sz="6000" b="1" dirty="0" smtClean="0"/>
          </a:p>
          <a:p>
            <a:pPr algn="ctr"/>
            <a:r>
              <a:rPr lang="ar-EG" sz="6000" b="1" dirty="0" smtClean="0"/>
              <a:t>الوسائط </a:t>
            </a:r>
            <a:r>
              <a:rPr lang="ar-EG" sz="6000" b="1" dirty="0"/>
              <a:t>المتعددة </a:t>
            </a:r>
            <a:endParaRPr lang="ar-EG" sz="6000" dirty="0"/>
          </a:p>
        </p:txBody>
      </p:sp>
    </p:spTree>
    <p:extLst>
      <p:ext uri="{BB962C8B-B14F-4D97-AF65-F5344CB8AC3E}">
        <p14:creationId xmlns:p14="http://schemas.microsoft.com/office/powerpoint/2010/main" xmlns="" val="361240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716016" y="568091"/>
            <a:ext cx="4216222" cy="646331"/>
          </a:xfrm>
          <a:prstGeom prst="rect">
            <a:avLst/>
          </a:prstGeom>
        </p:spPr>
        <p:txBody>
          <a:bodyPr wrap="square">
            <a:spAutoFit/>
          </a:bodyPr>
          <a:lstStyle/>
          <a:p>
            <a:r>
              <a:rPr lang="ar-EG" sz="3600" b="1" dirty="0" smtClean="0">
                <a:solidFill>
                  <a:srgbClr val="C00000"/>
                </a:solidFill>
              </a:rPr>
              <a:t>الأهداف التعليمية للدرس:</a:t>
            </a:r>
            <a:endParaRPr lang="ar-EG" sz="3600" dirty="0">
              <a:solidFill>
                <a:srgbClr val="C00000"/>
              </a:solidFill>
            </a:endParaRPr>
          </a:p>
        </p:txBody>
      </p:sp>
      <p:sp>
        <p:nvSpPr>
          <p:cNvPr id="5" name="مستطيل 4"/>
          <p:cNvSpPr/>
          <p:nvPr/>
        </p:nvSpPr>
        <p:spPr>
          <a:xfrm>
            <a:off x="285720" y="1405015"/>
            <a:ext cx="8561704" cy="4524315"/>
          </a:xfrm>
          <a:prstGeom prst="rect">
            <a:avLst/>
          </a:prstGeom>
        </p:spPr>
        <p:txBody>
          <a:bodyPr wrap="square">
            <a:spAutoFit/>
          </a:bodyPr>
          <a:lstStyle/>
          <a:p>
            <a:r>
              <a:rPr lang="ar-EG" sz="3600" b="1" dirty="0" smtClean="0">
                <a:solidFill>
                  <a:srgbClr val="002060"/>
                </a:solidFill>
                <a:latin typeface="Simplified Arabic" pitchFamily="18" charset="-78"/>
                <a:cs typeface="Simplified Arabic" pitchFamily="18" charset="-78"/>
              </a:rPr>
              <a:t>ينبغي بعد انتهاء المحاضرة ان تكون الطالبة قادرة على أن:</a:t>
            </a:r>
          </a:p>
          <a:p>
            <a:pPr marL="457200" indent="-457200">
              <a:buFont typeface="Arial" pitchFamily="34" charset="0"/>
              <a:buChar char="•"/>
            </a:pPr>
            <a:r>
              <a:rPr lang="ar-SA" sz="3600" b="1" dirty="0" smtClean="0">
                <a:latin typeface="Simplified Arabic" pitchFamily="18" charset="-78"/>
                <a:cs typeface="Simplified Arabic" pitchFamily="18" charset="-78"/>
              </a:rPr>
              <a:t>ت</a:t>
            </a:r>
            <a:r>
              <a:rPr lang="ar-EG" sz="3600" b="1" dirty="0" smtClean="0">
                <a:latin typeface="Simplified Arabic" pitchFamily="18" charset="-78"/>
                <a:cs typeface="Simplified Arabic" pitchFamily="18" charset="-78"/>
              </a:rPr>
              <a:t>درك </a:t>
            </a:r>
            <a:r>
              <a:rPr lang="ar-EG" sz="3600" b="1" dirty="0" smtClean="0">
                <a:latin typeface="Simplified Arabic" pitchFamily="18" charset="-78"/>
                <a:cs typeface="Simplified Arabic" pitchFamily="18" charset="-78"/>
              </a:rPr>
              <a:t>أهمية الوسائط المتعددة</a:t>
            </a:r>
            <a:r>
              <a:rPr lang="ar-EG" sz="3600" b="1" dirty="0" smtClean="0">
                <a:latin typeface="Simplified Arabic" pitchFamily="18" charset="-78"/>
                <a:cs typeface="Simplified Arabic" pitchFamily="18" charset="-78"/>
              </a:rPr>
              <a:t>.</a:t>
            </a:r>
            <a:endParaRPr lang="en-US" sz="3600" b="1" dirty="0" smtClean="0">
              <a:latin typeface="Simplified Arabic" pitchFamily="18" charset="-78"/>
              <a:cs typeface="Simplified Arabic" pitchFamily="18" charset="-78"/>
            </a:endParaRPr>
          </a:p>
          <a:p>
            <a:pPr marL="457200" indent="-457200">
              <a:buFont typeface="Arial" pitchFamily="34" charset="0"/>
              <a:buChar char="•"/>
            </a:pPr>
            <a:r>
              <a:rPr lang="ar-SA" sz="3600" b="1" dirty="0" smtClean="0">
                <a:latin typeface="Simplified Arabic" pitchFamily="18" charset="-78"/>
                <a:cs typeface="Simplified Arabic" pitchFamily="18" charset="-78"/>
              </a:rPr>
              <a:t>توزع نسب استقبال المعلومات عن طريق الحواس المختلفة.</a:t>
            </a:r>
          </a:p>
          <a:p>
            <a:pPr marL="457200" indent="-457200">
              <a:buFont typeface="Arial" pitchFamily="34" charset="0"/>
              <a:buChar char="•"/>
            </a:pPr>
            <a:r>
              <a:rPr lang="ar-SA" sz="3600" b="1" dirty="0" smtClean="0">
                <a:latin typeface="Simplified Arabic" pitchFamily="18" charset="-78"/>
                <a:cs typeface="Simplified Arabic" pitchFamily="18" charset="-78"/>
              </a:rPr>
              <a:t>تذكر أمثلة مظاهر </a:t>
            </a:r>
            <a:r>
              <a:rPr lang="ar-SA" sz="3600" b="1" dirty="0" smtClean="0">
                <a:latin typeface="Simplified Arabic" pitchFamily="18" charset="-78"/>
                <a:cs typeface="Simplified Arabic" pitchFamily="18" charset="-78"/>
              </a:rPr>
              <a:t>تأثير تكنولوجيا الوسائط المتعددة في </a:t>
            </a:r>
            <a:r>
              <a:rPr lang="ar-SA" sz="3600" b="1" dirty="0" smtClean="0">
                <a:latin typeface="Simplified Arabic" pitchFamily="18" charset="-78"/>
                <a:cs typeface="Simplified Arabic" pitchFamily="18" charset="-78"/>
              </a:rPr>
              <a:t>مجال المكتبات والمعلومات</a:t>
            </a:r>
            <a:endParaRPr lang="ar-EG" sz="3600" b="1" dirty="0" smtClean="0">
              <a:latin typeface="Simplified Arabic" pitchFamily="18" charset="-78"/>
              <a:cs typeface="Simplified Arabic" pitchFamily="18" charset="-78"/>
            </a:endParaRPr>
          </a:p>
          <a:p>
            <a:pPr marL="457200" indent="-457200">
              <a:buFont typeface="Arial" pitchFamily="34" charset="0"/>
              <a:buChar char="•"/>
            </a:pPr>
            <a:r>
              <a:rPr lang="ar-SA" sz="3600" b="1" dirty="0" smtClean="0">
                <a:latin typeface="Simplified Arabic" pitchFamily="18" charset="-78"/>
                <a:cs typeface="Simplified Arabic" pitchFamily="18" charset="-78"/>
              </a:rPr>
              <a:t>توضح عوامل </a:t>
            </a:r>
            <a:r>
              <a:rPr lang="ar-SA" sz="3600" b="1" dirty="0" smtClean="0">
                <a:latin typeface="Simplified Arabic" pitchFamily="18" charset="-78"/>
                <a:cs typeface="Simplified Arabic" pitchFamily="18" charset="-78"/>
              </a:rPr>
              <a:t>تطور الوسائط المتعددة </a:t>
            </a:r>
            <a:endParaRPr lang="ar-EG" sz="3600" dirty="0" smtClean="0">
              <a:latin typeface="Simplified Arabic" pitchFamily="18" charset="-78"/>
              <a:cs typeface="Simplified Arabic" pitchFamily="18" charset="-78"/>
            </a:endParaRPr>
          </a:p>
        </p:txBody>
      </p:sp>
    </p:spTree>
    <p:extLst>
      <p:ext uri="{BB962C8B-B14F-4D97-AF65-F5344CB8AC3E}">
        <p14:creationId xmlns:p14="http://schemas.microsoft.com/office/powerpoint/2010/main" xmlns="" val="1968654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043608" y="2604252"/>
            <a:ext cx="7023076" cy="1200329"/>
          </a:xfrm>
          <a:prstGeom prst="rect">
            <a:avLst/>
          </a:prstGeom>
        </p:spPr>
        <p:txBody>
          <a:bodyPr wrap="none">
            <a:spAutoFit/>
          </a:bodyPr>
          <a:lstStyle/>
          <a:p>
            <a:r>
              <a:rPr lang="ar-SA" sz="7200" b="1" dirty="0"/>
              <a:t>أهمية الوسائط المتعددة</a:t>
            </a:r>
            <a:endParaRPr lang="ar-EG" sz="7200" dirty="0"/>
          </a:p>
        </p:txBody>
      </p:sp>
    </p:spTree>
    <p:extLst>
      <p:ext uri="{BB962C8B-B14F-4D97-AF65-F5344CB8AC3E}">
        <p14:creationId xmlns:p14="http://schemas.microsoft.com/office/powerpoint/2010/main" xmlns="" val="7175327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350" y="1285875"/>
            <a:ext cx="8877300" cy="428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860514"/>
            <a:ext cx="8424936" cy="5016758"/>
          </a:xfrm>
          <a:prstGeom prst="rect">
            <a:avLst/>
          </a:prstGeom>
        </p:spPr>
        <p:txBody>
          <a:bodyPr wrap="square">
            <a:spAutoFit/>
          </a:bodyPr>
          <a:lstStyle/>
          <a:p>
            <a:pPr algn="justLow"/>
            <a:r>
              <a:rPr lang="ar-EG" sz="3200" b="1" dirty="0" smtClean="0"/>
              <a:t>	</a:t>
            </a:r>
            <a:r>
              <a:rPr lang="ar-SA" sz="3200" b="1" dirty="0" smtClean="0"/>
              <a:t>ولعل </a:t>
            </a:r>
            <a:r>
              <a:rPr lang="ar-SA" sz="3200" b="1" dirty="0"/>
              <a:t>الهدف من </a:t>
            </a:r>
            <a:r>
              <a:rPr lang="ar-EG" sz="3200" b="1" dirty="0"/>
              <a:t>توظيف تكنولوجيا</a:t>
            </a:r>
            <a:r>
              <a:rPr lang="ar-SA" sz="3200" b="1" dirty="0"/>
              <a:t> الوسائط المتعددة هو تعلم كيفية النظر الى الكون من خلال حواسنا وتحقيق التفاعل مع محيطنا، وتبني تفسيرا لهذا التفاعل، </a:t>
            </a:r>
            <a:r>
              <a:rPr lang="ar-SA" sz="3200" b="1" dirty="0">
                <a:solidFill>
                  <a:srgbClr val="C00000"/>
                </a:solidFill>
              </a:rPr>
              <a:t>فعلى سبيل المثال</a:t>
            </a:r>
            <a:r>
              <a:rPr lang="ar-SA" sz="3200" b="1" dirty="0"/>
              <a:t>، لنفترض انك تتحدث إلى صديق على الهاتف فكل ما تستطيع استقباله هو أن تسمع صوته، فلا يمكنك مثلاً رؤية وجه الشخص الآخر، وبالتالي فإنه ينقصك التعبيرات والإيماءات التي تصاحب ما يقول، رغم أن لها الأثر البالغ في تحقيق الاتصال، </a:t>
            </a:r>
            <a:r>
              <a:rPr lang="ar-SA" sz="3200" b="1" dirty="0" smtClean="0"/>
              <a:t>وبالتالي </a:t>
            </a:r>
            <a:r>
              <a:rPr lang="ar-SA" sz="3200" b="1" dirty="0"/>
              <a:t>فإن عليك أن تنتظر بعض الوقت حتى تستنتج الهدف منها، ويتضح من كل هذا أنه كلما كانت المعلومات التي ترسل أكثر وضوحاً كلما كانت نتيجة الاتصال أكثر تأثيراً وفاعلية.</a:t>
            </a:r>
            <a:endParaRPr lang="en-US" sz="3200" b="1" dirty="0"/>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95536" y="335558"/>
            <a:ext cx="8496944"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85775" algn="justLow" defTabSz="914400" rtl="1" eaLnBrk="1" fontAlgn="base" latinLnBrk="0" hangingPunct="1">
              <a:lnSpc>
                <a:spcPct val="100000"/>
              </a:lnSpc>
              <a:spcBef>
                <a:spcPct val="0"/>
              </a:spcBef>
              <a:spcAft>
                <a:spcPct val="0"/>
              </a:spcAft>
              <a:buClrTx/>
              <a:buSzTx/>
              <a:buFontTx/>
              <a:buNone/>
              <a:tabLst/>
            </a:pPr>
            <a:r>
              <a:rPr kumimoji="0" lang="ar-EG"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والشكل التالي </a:t>
            </a:r>
            <a:r>
              <a:rPr kumimoji="0" lang="ar-SA"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يوضح </a:t>
            </a:r>
            <a:r>
              <a:rPr kumimoji="0" lang="ar-SA" sz="3200" b="1" i="0" u="none" strike="noStrike" cap="none" normalizeH="0" baseline="0" dirty="0" smtClean="0">
                <a:ln>
                  <a:noFill/>
                </a:ln>
                <a:solidFill>
                  <a:srgbClr val="C00000"/>
                </a:solidFill>
                <a:effectLst/>
                <a:latin typeface="Simplified Arabic" pitchFamily="18" charset="-78"/>
                <a:ea typeface="Times New Roman" pitchFamily="18" charset="0"/>
                <a:cs typeface="Simplified Arabic" pitchFamily="18" charset="-78"/>
              </a:rPr>
              <a:t>نسب استقبال المعلومات </a:t>
            </a:r>
            <a:r>
              <a:rPr kumimoji="0" lang="ar-SA"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عن طريق الحواس</a:t>
            </a:r>
            <a:r>
              <a:rPr kumimoji="0" lang="ar-EG"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a:t>
            </a:r>
            <a:r>
              <a:rPr kumimoji="0" lang="ar-SA"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فسنجد أن الحواس تستقبل المثيرات بنسب مختلفة</a:t>
            </a:r>
            <a:r>
              <a:rPr kumimoji="0" lang="ar-EG" sz="32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Picture 1" descr="noby1 cop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35288" y="1587700"/>
            <a:ext cx="4320480" cy="4649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00600" y="770216"/>
            <a:ext cx="4091880" cy="5262979"/>
          </a:xfrm>
          <a:prstGeom prst="rect">
            <a:avLst/>
          </a:prstGeom>
        </p:spPr>
        <p:txBody>
          <a:bodyPr wrap="square">
            <a:spAutoFit/>
          </a:bodyPr>
          <a:lstStyle/>
          <a:p>
            <a:pPr algn="justLow"/>
            <a:r>
              <a:rPr lang="ar-SA" sz="2400" b="1" dirty="0"/>
              <a:t>ففي الماضي كان جهاز الكمبيوتر قادرا على </a:t>
            </a:r>
            <a:r>
              <a:rPr lang="ar-SA" sz="2400" b="1" dirty="0">
                <a:solidFill>
                  <a:srgbClr val="C00000"/>
                </a:solidFill>
              </a:rPr>
              <a:t>نقل النص </a:t>
            </a:r>
            <a:r>
              <a:rPr lang="ar-SA" sz="2400" b="1" dirty="0"/>
              <a:t>فقط ، ثم أمكن الحصول على الصوت والصور معاً ، ثم تطور الأمر وأصبح الكومبيوتر من الوسائط المتعددة، فأصبح جهازاً شخصياً لديه القدرة على قراءة الأصوات، وإنتاج الصور وتشغيل ملفات الفيديو ، وهي متاحة بسهولة وعلى نطاق واسع للاستخدام وبذلك تُعد الوسائط المتعددة من أقوي الوسائل لنقل المعلومات ، ومن ثم أصبحت إحدى الدعائم الرئيسة التي تعتمد عليها المجتمعات في عملية الاتصال والتواصل بشكل عام وفي مجال الإعلان بشكل خاص</a:t>
            </a:r>
            <a:r>
              <a:rPr lang="ar-EG" sz="2400" b="1" dirty="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3" y="1340768"/>
            <a:ext cx="4401616" cy="36724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208941"/>
            <a:ext cx="8568952" cy="4524315"/>
          </a:xfrm>
          <a:prstGeom prst="rect">
            <a:avLst/>
          </a:prstGeom>
        </p:spPr>
        <p:txBody>
          <a:bodyPr wrap="square">
            <a:spAutoFit/>
          </a:bodyPr>
          <a:lstStyle/>
          <a:p>
            <a:pPr algn="justLow"/>
            <a:r>
              <a:rPr lang="ar-EG" sz="3600" b="1" dirty="0" smtClean="0"/>
              <a:t>وبذلك بجد أن </a:t>
            </a:r>
            <a:r>
              <a:rPr lang="ar-SA" sz="3600" b="1" dirty="0" smtClean="0"/>
              <a:t>الوسائط </a:t>
            </a:r>
            <a:r>
              <a:rPr lang="ar-SA" sz="3600" b="1" dirty="0"/>
              <a:t>المتعددة </a:t>
            </a:r>
            <a:r>
              <a:rPr lang="ar-SA" sz="3600" b="1" dirty="0" smtClean="0"/>
              <a:t>ظهرت في </a:t>
            </a:r>
            <a:r>
              <a:rPr lang="ar-SA" sz="3600" b="1" dirty="0"/>
              <a:t>القرن الحادي والعشرين </a:t>
            </a:r>
            <a:r>
              <a:rPr lang="ar-SA" sz="3600" b="1" dirty="0" smtClean="0"/>
              <a:t>كإحدى </a:t>
            </a:r>
            <a:r>
              <a:rPr lang="ar-SA" sz="3600" b="1" dirty="0"/>
              <a:t>أقوي الأشكال </a:t>
            </a:r>
            <a:r>
              <a:rPr lang="ar-SA" sz="3600" b="1" u="sng" dirty="0">
                <a:solidFill>
                  <a:srgbClr val="C00000"/>
                </a:solidFill>
              </a:rPr>
              <a:t>لنقل المعلومات والرسائل </a:t>
            </a:r>
            <a:r>
              <a:rPr lang="ar-SA" sz="3600" b="1" dirty="0"/>
              <a:t>سواء أكانت </a:t>
            </a:r>
            <a:r>
              <a:rPr lang="ar-SA" sz="3600" b="1" dirty="0">
                <a:solidFill>
                  <a:srgbClr val="0070C0"/>
                </a:solidFill>
              </a:rPr>
              <a:t>بصرية أم نصية </a:t>
            </a:r>
            <a:r>
              <a:rPr lang="ar-SA" sz="3600" b="1" dirty="0"/>
              <a:t>أم غيرها، ففي الحقيقة فإن الوسائط المتعددة تعمل على تغيير طبيعة القراءة وكذلك طبيعة </a:t>
            </a:r>
            <a:r>
              <a:rPr lang="ar-SA" sz="3600" b="1" dirty="0">
                <a:solidFill>
                  <a:schemeClr val="accent3">
                    <a:lumMod val="75000"/>
                  </a:schemeClr>
                </a:solidFill>
              </a:rPr>
              <a:t>الصورة</a:t>
            </a:r>
            <a:r>
              <a:rPr lang="ar-SA" sz="3600" b="1" dirty="0"/>
              <a:t> </a:t>
            </a:r>
            <a:r>
              <a:rPr lang="ar-SA" sz="3600" b="1" dirty="0">
                <a:solidFill>
                  <a:schemeClr val="accent3">
                    <a:lumMod val="75000"/>
                  </a:schemeClr>
                </a:solidFill>
              </a:rPr>
              <a:t>والفيديو</a:t>
            </a:r>
            <a:r>
              <a:rPr lang="ar-SA" sz="3600" b="1" dirty="0"/>
              <a:t>، فهي تجعل القراءة ديناميكية </a:t>
            </a:r>
            <a:r>
              <a:rPr lang="ar-SA" sz="3600" b="1" dirty="0" smtClean="0"/>
              <a:t>بإعطائها </a:t>
            </a:r>
            <a:r>
              <a:rPr lang="ar-SA" sz="3600" b="1" dirty="0"/>
              <a:t>أبعاداً جديدة، وهذا في حد ذاته يُعد إنجازاً ليس فقط </a:t>
            </a:r>
            <a:r>
              <a:rPr lang="ar-SA" sz="3600" b="1" dirty="0" smtClean="0"/>
              <a:t>لديناميكية </a:t>
            </a:r>
            <a:r>
              <a:rPr lang="ar-SA" sz="3600" b="1" dirty="0"/>
              <a:t>الكتابة بل لإعطائها حياة تشمل الصوت والصورة والموسيقي والفيديو</a:t>
            </a:r>
            <a:endParaRPr lang="ar-EG" sz="3600" b="1" dirty="0"/>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24744"/>
            <a:ext cx="8229600" cy="4104456"/>
          </a:xfrm>
        </p:spPr>
        <p:txBody>
          <a:bodyPr>
            <a:noAutofit/>
          </a:bodyPr>
          <a:lstStyle/>
          <a:p>
            <a:r>
              <a:rPr lang="ar-EG" sz="5400" b="1" dirty="0" smtClean="0">
                <a:solidFill>
                  <a:srgbClr val="C00000"/>
                </a:solidFill>
              </a:rPr>
              <a:t>نشاط تعليمي</a:t>
            </a:r>
            <a:br>
              <a:rPr lang="ar-EG" sz="5400" b="1" dirty="0" smtClean="0">
                <a:solidFill>
                  <a:srgbClr val="C00000"/>
                </a:solidFill>
              </a:rPr>
            </a:br>
            <a:r>
              <a:rPr lang="ar-EG" sz="5400" b="1" dirty="0" smtClean="0">
                <a:solidFill>
                  <a:srgbClr val="0000CC"/>
                </a:solidFill>
              </a:rPr>
              <a:t/>
            </a:r>
            <a:br>
              <a:rPr lang="ar-EG" sz="5400" b="1" dirty="0" smtClean="0">
                <a:solidFill>
                  <a:srgbClr val="0000CC"/>
                </a:solidFill>
              </a:rPr>
            </a:br>
            <a:r>
              <a:rPr lang="ar-EG" sz="4800" b="1" dirty="0" smtClean="0">
                <a:solidFill>
                  <a:srgbClr val="0000CC"/>
                </a:solidFill>
              </a:rPr>
              <a:t>تعاوني مع زميلاتك في بيان أهمية الوسائط المتعددة في مجال المكتبات والمعلومات</a:t>
            </a:r>
            <a:endParaRPr lang="ar-EG" sz="4800" b="1" dirty="0">
              <a:solidFill>
                <a:srgbClr val="0000CC"/>
              </a:solidFill>
            </a:endParaRPr>
          </a:p>
        </p:txBody>
      </p:sp>
    </p:spTree>
    <p:extLst>
      <p:ext uri="{BB962C8B-B14F-4D97-AF65-F5344CB8AC3E}">
        <p14:creationId xmlns:p14="http://schemas.microsoft.com/office/powerpoint/2010/main" xmlns="" val="2485662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53475" y="332656"/>
            <a:ext cx="7839005" cy="584775"/>
          </a:xfrm>
          <a:prstGeom prst="rect">
            <a:avLst/>
          </a:prstGeom>
        </p:spPr>
        <p:txBody>
          <a:bodyPr wrap="none">
            <a:spAutoFit/>
          </a:bodyPr>
          <a:lstStyle/>
          <a:p>
            <a:r>
              <a:rPr lang="ar-SA" sz="3200" b="1" dirty="0">
                <a:solidFill>
                  <a:srgbClr val="0000CC"/>
                </a:solidFill>
              </a:rPr>
              <a:t>مظاهر تأثير تكنولوجيا الوسائط المتعددة في الحياة اليومية</a:t>
            </a:r>
            <a:endParaRPr lang="ar-EG" sz="3200" dirty="0">
              <a:solidFill>
                <a:srgbClr val="0000CC"/>
              </a:solidFill>
            </a:endParaRPr>
          </a:p>
        </p:txBody>
      </p:sp>
      <p:sp>
        <p:nvSpPr>
          <p:cNvPr id="3" name="مستطيل 2"/>
          <p:cNvSpPr/>
          <p:nvPr/>
        </p:nvSpPr>
        <p:spPr>
          <a:xfrm>
            <a:off x="323528" y="1124744"/>
            <a:ext cx="8424936" cy="4647426"/>
          </a:xfrm>
          <a:prstGeom prst="rect">
            <a:avLst/>
          </a:prstGeom>
        </p:spPr>
        <p:txBody>
          <a:bodyPr wrap="square">
            <a:spAutoFit/>
          </a:bodyPr>
          <a:lstStyle/>
          <a:p>
            <a:r>
              <a:rPr lang="ar-EG" sz="2800" b="1" dirty="0" smtClean="0">
                <a:solidFill>
                  <a:srgbClr val="7030A0"/>
                </a:solidFill>
              </a:rPr>
              <a:t> يتضح ذلك في عدة نقاط منها ما يلي: </a:t>
            </a:r>
          </a:p>
          <a:p>
            <a:pPr marL="441325" indent="-441325" algn="justLow"/>
            <a:r>
              <a:rPr lang="ar-EG" sz="2400" b="1" dirty="0" smtClean="0"/>
              <a:t>1-	تواصل الوسائط المتعددة وتغلغلها في حياتنا اليومية عن طريق وسائل التسلية والمعلومات.</a:t>
            </a:r>
          </a:p>
          <a:p>
            <a:pPr marL="441325" indent="-441325" algn="justLow"/>
            <a:r>
              <a:rPr lang="ar-EG" sz="2400" b="1" dirty="0" smtClean="0"/>
              <a:t>2-	</a:t>
            </a:r>
            <a:r>
              <a:rPr lang="ar-EG" sz="2400" b="1" dirty="0"/>
              <a:t>تزايد عدد المؤسسات التجارية والتربوية ودور التسلية التي أنشأت منتجات ناجحة بتقنية الوسائط المتعددة.</a:t>
            </a:r>
          </a:p>
          <a:p>
            <a:pPr marL="441325" indent="-441325" algn="justLow"/>
            <a:r>
              <a:rPr lang="ar-EG" sz="2400" b="1" dirty="0"/>
              <a:t>3-	أفادت تقنية الوسائط المتعددة كافة قطاعات المجتمعات.</a:t>
            </a:r>
          </a:p>
          <a:p>
            <a:pPr marL="441325" indent="-441325" algn="justLow"/>
            <a:r>
              <a:rPr lang="ar-EG" sz="2400" b="1" dirty="0"/>
              <a:t>4-	الأعمال التجارية والانشطة التعليمية والترفيهية والثقافية هي المجال الأكثر نجاحاً بالنسبة إلى الوسائط المتعددة حالياً، ومع تزايد التنافس أصبح من الضروري تقديم خدمات أفضل وتوفير معلومات حديثة بشكل مستمر.</a:t>
            </a:r>
          </a:p>
          <a:p>
            <a:pPr marL="441325" indent="-441325" algn="justLow"/>
            <a:r>
              <a:rPr lang="ar-EG" sz="2400" b="1" dirty="0"/>
              <a:t>5-	توفر طبيعة الوسائط المتعددة لعروض الأعمال التجارية والتدريب والتعليم والثقافة شكلاً جديداً لعرض المنتج والتدريب والتعليم بجعل فيلم فيديو وملفات أصوات أو عرض يتلاءم مع الزبائن.</a:t>
            </a:r>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4408" y="751344"/>
            <a:ext cx="8668072" cy="5632311"/>
          </a:xfrm>
          <a:prstGeom prst="rect">
            <a:avLst/>
          </a:prstGeom>
        </p:spPr>
        <p:txBody>
          <a:bodyPr wrap="square">
            <a:spAutoFit/>
          </a:bodyPr>
          <a:lstStyle/>
          <a:p>
            <a:pPr marL="441325" lvl="0" indent="-441325" algn="justLow"/>
            <a:r>
              <a:rPr lang="ar-EG" sz="2400" b="1" dirty="0"/>
              <a:t>6- </a:t>
            </a:r>
            <a:r>
              <a:rPr lang="ar-SA" sz="2400" b="1" dirty="0"/>
              <a:t>قامت العديد من المؤسسات بإنشاء قواعد بيانات قوية تستطيع تخزين وتوزيع الوسائط الرقمية بسهولة تيسر الوصول إلى كافة أنواع الوسائط مباشرة من سطح مكتب الكومبيوتر.</a:t>
            </a:r>
            <a:endParaRPr lang="en-US" sz="2400" b="1" dirty="0"/>
          </a:p>
          <a:p>
            <a:pPr marL="441325" lvl="0" indent="-441325" algn="justLow"/>
            <a:r>
              <a:rPr lang="ar-EG" sz="2400" b="1" dirty="0"/>
              <a:t>7- </a:t>
            </a:r>
            <a:r>
              <a:rPr lang="ar-SA" sz="2400" b="1" dirty="0"/>
              <a:t>من استخدامات الوسائط المتعددة أكشاك المعلومات والبيانات اذ يحتوي الكشك </a:t>
            </a:r>
            <a:r>
              <a:rPr lang="en-US" sz="2400" b="1" dirty="0"/>
              <a:t>Kiosk</a:t>
            </a:r>
            <a:r>
              <a:rPr lang="ar-SA" sz="2400" b="1" dirty="0"/>
              <a:t> على كومبيوتر مع شاشة تعمل بالمس تتيح للناس التحكم بأزرار على الشاشة تستطيع توفير المعلومات عن شركة أو خدمة معينة إضافة إلى تجميع المعلومات عن زبائن محتملين.</a:t>
            </a:r>
            <a:endParaRPr lang="en-US" sz="2400" b="1" dirty="0"/>
          </a:p>
          <a:p>
            <a:pPr marL="441325" lvl="0" indent="-441325" algn="justLow"/>
            <a:r>
              <a:rPr lang="ar-EG" sz="2400" b="1" dirty="0"/>
              <a:t>8- </a:t>
            </a:r>
            <a:r>
              <a:rPr lang="ar-SA" sz="2400" b="1" dirty="0"/>
              <a:t>يمتد دور الوسائط المتعددة في التعليم ليشمل العملية التعليمية ومؤسسات التعليم كلها فالمعلمون يؤدون جزءاً أساسياً من عملية التعليم بواسطة الوسائط المتعددة، كما تعزز الوسائط المتعددة أساليب التثقيف، وتوفر الوسائط المتعددة في مجال التعليم طريقة جديدة للمعلمين تساعد على تشجيع الفضول لدي المتعلم.</a:t>
            </a:r>
            <a:endParaRPr lang="en-US" sz="2400" b="1" dirty="0"/>
          </a:p>
          <a:p>
            <a:pPr marL="441325" indent="-441325" algn="justLow"/>
            <a:r>
              <a:rPr lang="ar-EG" sz="2400" b="1" dirty="0"/>
              <a:t>9- </a:t>
            </a:r>
            <a:r>
              <a:rPr lang="ar-SA" sz="2400" b="1" dirty="0"/>
              <a:t>استعمال شاشة عرض كبيرة ونظام وسائط متعددة يستطيع المعلمون استعمالها لتعزيز خطة الدرس وحث التلاميذ على طرح أسئلة، تيسر الطبيعة التفاعلية للوسائط المتعددة على المعلم الرد على أسئلة التلاميذ بإجابات نصوص وصوت ورسوم وحركة. </a:t>
            </a:r>
            <a:endParaRPr lang="ar-EG" sz="2400" b="1" dirty="0"/>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67544" y="1124744"/>
            <a:ext cx="8229600" cy="4104456"/>
          </a:xfrm>
        </p:spPr>
        <p:txBody>
          <a:bodyPr>
            <a:noAutofit/>
          </a:bodyPr>
          <a:lstStyle/>
          <a:p>
            <a:r>
              <a:rPr lang="ar-EG" sz="5400" b="1" dirty="0" smtClean="0">
                <a:solidFill>
                  <a:srgbClr val="C00000"/>
                </a:solidFill>
              </a:rPr>
              <a:t>نشاط تعليمي 2</a:t>
            </a:r>
            <a:br>
              <a:rPr lang="ar-EG" sz="5400" b="1" dirty="0" smtClean="0">
                <a:solidFill>
                  <a:srgbClr val="C00000"/>
                </a:solidFill>
              </a:rPr>
            </a:br>
            <a:r>
              <a:rPr lang="ar-EG" sz="5400" b="1" dirty="0" smtClean="0">
                <a:solidFill>
                  <a:srgbClr val="0000CC"/>
                </a:solidFill>
              </a:rPr>
              <a:t/>
            </a:r>
            <a:br>
              <a:rPr lang="ar-EG" sz="5400" b="1" dirty="0" smtClean="0">
                <a:solidFill>
                  <a:srgbClr val="0000CC"/>
                </a:solidFill>
              </a:rPr>
            </a:br>
            <a:r>
              <a:rPr lang="ar-EG" sz="4800" b="1" dirty="0">
                <a:solidFill>
                  <a:srgbClr val="0000CC"/>
                </a:solidFill>
              </a:rPr>
              <a:t>وضحي </a:t>
            </a:r>
            <a:r>
              <a:rPr lang="ar-SA" sz="4800" b="1" dirty="0">
                <a:solidFill>
                  <a:srgbClr val="0000CC"/>
                </a:solidFill>
              </a:rPr>
              <a:t>مظاهر تأثير تكنولوجيا الوسائط المتعددة </a:t>
            </a:r>
            <a:r>
              <a:rPr lang="ar-EG" sz="4800" b="1" dirty="0" smtClean="0">
                <a:solidFill>
                  <a:srgbClr val="0000CC"/>
                </a:solidFill>
              </a:rPr>
              <a:t>على مجال المكتبات والمعلومات</a:t>
            </a:r>
            <a:endParaRPr lang="ar-EG" sz="4800" dirty="0">
              <a:solidFill>
                <a:srgbClr val="0000CC"/>
              </a:solidFill>
            </a:endParaRPr>
          </a:p>
        </p:txBody>
      </p:sp>
    </p:spTree>
    <p:extLst>
      <p:ext uri="{BB962C8B-B14F-4D97-AF65-F5344CB8AC3E}">
        <p14:creationId xmlns:p14="http://schemas.microsoft.com/office/powerpoint/2010/main" xmlns="" val="3298664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2701369"/>
            <a:ext cx="7829387" cy="1015663"/>
          </a:xfrm>
          <a:prstGeom prst="rect">
            <a:avLst/>
          </a:prstGeom>
        </p:spPr>
        <p:txBody>
          <a:bodyPr wrap="none">
            <a:spAutoFit/>
          </a:bodyPr>
          <a:lstStyle/>
          <a:p>
            <a:r>
              <a:rPr lang="ar-SA" sz="6000" b="1" dirty="0"/>
              <a:t>عوامل تطور الوسائط المتعددة </a:t>
            </a:r>
            <a:endParaRPr lang="ar-EG" sz="6000" dirty="0"/>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88032" y="260648"/>
            <a:ext cx="8604448" cy="6247864"/>
          </a:xfrm>
          <a:prstGeom prst="rect">
            <a:avLst/>
          </a:prstGeom>
        </p:spPr>
        <p:txBody>
          <a:bodyPr wrap="square">
            <a:spAutoFit/>
          </a:bodyPr>
          <a:lstStyle/>
          <a:p>
            <a:pPr algn="justLow"/>
            <a:r>
              <a:rPr lang="ar-EG" sz="4000" b="1" dirty="0" smtClean="0">
                <a:solidFill>
                  <a:srgbClr val="FF0000"/>
                </a:solidFill>
              </a:rPr>
              <a:t>هناك </a:t>
            </a:r>
            <a:r>
              <a:rPr lang="ar-SA" sz="4000" b="1" dirty="0" smtClean="0">
                <a:solidFill>
                  <a:srgbClr val="FF0000"/>
                </a:solidFill>
              </a:rPr>
              <a:t>عدد </a:t>
            </a:r>
            <a:r>
              <a:rPr lang="ar-SA" sz="4000" b="1" dirty="0">
                <a:solidFill>
                  <a:srgbClr val="FF0000"/>
                </a:solidFill>
              </a:rPr>
              <a:t>من العوامل التي أدت وشاركت في صنع هذه التقنية وانتشارها على نطاق واسع منها</a:t>
            </a:r>
            <a:r>
              <a:rPr lang="ar-SA" sz="4000" b="1" dirty="0" smtClean="0">
                <a:solidFill>
                  <a:srgbClr val="FF0000"/>
                </a:solidFill>
              </a:rPr>
              <a:t>:</a:t>
            </a:r>
            <a:endParaRPr lang="ar-EG" sz="4000" b="1" dirty="0" smtClean="0">
              <a:solidFill>
                <a:srgbClr val="FF0000"/>
              </a:solidFill>
            </a:endParaRPr>
          </a:p>
          <a:p>
            <a:pPr marL="514350" lvl="0" indent="-514350" algn="justLow">
              <a:buFont typeface="+mj-lt"/>
              <a:buAutoNum type="arabicPeriod"/>
            </a:pPr>
            <a:endParaRPr lang="ar-EG" b="1" dirty="0" smtClean="0"/>
          </a:p>
          <a:p>
            <a:pPr marL="514350" lvl="0" indent="-514350" algn="justLow">
              <a:buFont typeface="+mj-lt"/>
              <a:buAutoNum type="arabicPeriod"/>
            </a:pPr>
            <a:r>
              <a:rPr lang="ar-SA" sz="3200" b="1" dirty="0" smtClean="0"/>
              <a:t>فاعلية </a:t>
            </a:r>
            <a:r>
              <a:rPr lang="ar-SA" sz="3200" b="1" dirty="0"/>
              <a:t>الحاسب في أداء وظائفه ونمو قدراته بشكل  أكبر  وتنوع  إمكانياته ، ويكفي للتدليل على ذلك حاسب المفكرة </a:t>
            </a:r>
            <a:r>
              <a:rPr lang="en-US" sz="3200" b="1" dirty="0"/>
              <a:t>Note book</a:t>
            </a:r>
            <a:r>
              <a:rPr lang="ar-SA" sz="3200" b="1" dirty="0"/>
              <a:t> أو الحاسب المحمول </a:t>
            </a:r>
            <a:r>
              <a:rPr lang="en-US" sz="3200" b="1" dirty="0"/>
              <a:t>Portable </a:t>
            </a:r>
            <a:r>
              <a:rPr lang="ar-SA" sz="3200" b="1" dirty="0"/>
              <a:t> فهو أسرع وأقوي وأكثر </a:t>
            </a:r>
            <a:r>
              <a:rPr lang="ar-SA" sz="3200" b="1" dirty="0" err="1"/>
              <a:t>إستيعاباً</a:t>
            </a:r>
            <a:r>
              <a:rPr lang="ar-SA" sz="3200" b="1" dirty="0"/>
              <a:t> من الحاسب الذي كان يحتاج إلي حجرات مكيفة إضافة الي سهولة الاستخدام.</a:t>
            </a:r>
            <a:endParaRPr lang="en-US" sz="3200" b="1" dirty="0"/>
          </a:p>
          <a:p>
            <a:pPr marL="514350" lvl="0" indent="-514350" algn="justLow">
              <a:buFont typeface="+mj-lt"/>
              <a:buAutoNum type="arabicPeriod"/>
            </a:pPr>
            <a:r>
              <a:rPr lang="ar-SA" sz="3200" b="1" dirty="0"/>
              <a:t>ارتفاع جودة أداء المعدات ودقة عملها ورخص تكلفتها وسرعتها ، مما كان له أثر مباشر في </a:t>
            </a:r>
            <a:r>
              <a:rPr lang="ar-SA" sz="3200" b="1" dirty="0" err="1"/>
              <a:t>إستخدام</a:t>
            </a:r>
            <a:r>
              <a:rPr lang="ar-SA" sz="3200" b="1" dirty="0"/>
              <a:t> النظم الرقمية بدلاً من الإشارات التماثلية وبالتالي قد أصبح ممكناً ربط هذه المعدات مع الحاسب الذي يعمل بالنظم الرقمية</a:t>
            </a:r>
            <a:r>
              <a:rPr lang="ar-SA" sz="3200" b="1" dirty="0" smtClean="0"/>
              <a:t>.</a:t>
            </a:r>
            <a:endParaRPr lang="ar-EG" sz="3200" b="1" dirty="0" smtClean="0">
              <a:solidFill>
                <a:srgbClr val="FF0000"/>
              </a:solidFill>
            </a:endParaRPr>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853440"/>
            <a:ext cx="8234496" cy="5016758"/>
          </a:xfrm>
          <a:prstGeom prst="rect">
            <a:avLst/>
          </a:prstGeom>
        </p:spPr>
        <p:txBody>
          <a:bodyPr wrap="square">
            <a:spAutoFit/>
          </a:bodyPr>
          <a:lstStyle/>
          <a:p>
            <a:pPr marL="441325" indent="-441325" algn="justLow"/>
            <a:r>
              <a:rPr lang="ar-EG" sz="3200" b="1" dirty="0" smtClean="0"/>
              <a:t>3. </a:t>
            </a:r>
            <a:r>
              <a:rPr lang="ar-SA" sz="3200" b="1" dirty="0" smtClean="0"/>
              <a:t>دعم </a:t>
            </a:r>
            <a:r>
              <a:rPr lang="ar-SA" sz="3200" b="1" dirty="0"/>
              <a:t>التغيير في نمط التعامل مع المعدات بجعل ألة واحدة تتولي القيام بمهام متعددة اذا </a:t>
            </a:r>
            <a:r>
              <a:rPr lang="ar-SA" sz="3200" b="1" dirty="0" smtClean="0"/>
              <a:t>امتازت </a:t>
            </a:r>
            <a:r>
              <a:rPr lang="ar-SA" sz="3200" b="1" dirty="0"/>
              <a:t>بسهولة التعامل </a:t>
            </a:r>
            <a:r>
              <a:rPr lang="ar-SA" sz="3200" b="1" dirty="0" smtClean="0"/>
              <a:t>معها.</a:t>
            </a:r>
            <a:endParaRPr lang="ar-EG" sz="3200" b="1" dirty="0" smtClean="0"/>
          </a:p>
          <a:p>
            <a:pPr marL="441325" indent="-441325" algn="justLow"/>
            <a:r>
              <a:rPr lang="ar-EG" sz="3200" b="1" dirty="0"/>
              <a:t>4. </a:t>
            </a:r>
            <a:r>
              <a:rPr lang="ar-SA" sz="3200" b="1" dirty="0"/>
              <a:t>أبحاث الذكاء الاصطناعي كانت تقود الي الاستفادة من الانجازات التي تحقق في مجالات تقنية حركة </a:t>
            </a:r>
            <a:r>
              <a:rPr lang="ar-SA" sz="3200" b="1" dirty="0" smtClean="0"/>
              <a:t>الآلات </a:t>
            </a:r>
            <a:r>
              <a:rPr lang="ar-SA" sz="3200" b="1" dirty="0"/>
              <a:t>المبرمجة والرؤية في الحاسب والتعرف على الحديث مما أضاف أبعاداً جديدة الي دمج المعدات المختلفة بأليات الذكاء الاصطناعي وحقق تزاوجاً بين موضوعات البحث.</a:t>
            </a:r>
            <a:endParaRPr lang="ar-EG" sz="3200" b="1" dirty="0"/>
          </a:p>
          <a:p>
            <a:pPr algn="justLow"/>
            <a:r>
              <a:rPr lang="ar-EG" sz="3200" b="1" dirty="0" smtClean="0"/>
              <a:t>5. </a:t>
            </a:r>
            <a:r>
              <a:rPr lang="ar-SA" sz="3200" b="1" dirty="0" smtClean="0"/>
              <a:t>التجارة </a:t>
            </a:r>
            <a:r>
              <a:rPr lang="ar-SA" sz="3200" b="1" dirty="0"/>
              <a:t>وحروب السيطرة </a:t>
            </a:r>
            <a:r>
              <a:rPr lang="ar-SA" sz="3200" b="1" dirty="0" smtClean="0"/>
              <a:t>الاقتصادية.</a:t>
            </a:r>
            <a:endParaRPr lang="ar-EG" sz="3200" b="1" dirty="0" smtClean="0"/>
          </a:p>
          <a:p>
            <a:pPr algn="justLow"/>
            <a:r>
              <a:rPr lang="ar-EG" sz="3200" b="1" dirty="0" smtClean="0"/>
              <a:t>6. </a:t>
            </a:r>
            <a:r>
              <a:rPr lang="ar-SA" sz="3200" b="1" dirty="0" smtClean="0"/>
              <a:t>التطور </a:t>
            </a:r>
            <a:r>
              <a:rPr lang="ar-SA" sz="3200" b="1" dirty="0"/>
              <a:t>والنمو السريع </a:t>
            </a:r>
            <a:r>
              <a:rPr lang="ar-SA" sz="3200" b="1" dirty="0" smtClean="0"/>
              <a:t>ل</a:t>
            </a:r>
            <a:r>
              <a:rPr lang="ar-EG" sz="3200" b="1" dirty="0" smtClean="0"/>
              <a:t>لأنترنت</a:t>
            </a:r>
            <a:r>
              <a:rPr lang="ar-SA" sz="3200" b="1" dirty="0" smtClean="0"/>
              <a:t>. </a:t>
            </a:r>
            <a:endParaRPr lang="ar-EG" sz="3200" b="1" dirty="0"/>
          </a:p>
        </p:txBody>
      </p:sp>
    </p:spTree>
    <p:extLst>
      <p:ext uri="{BB962C8B-B14F-4D97-AF65-F5344CB8AC3E}">
        <p14:creationId xmlns:p14="http://schemas.microsoft.com/office/powerpoint/2010/main" xmlns="" val="108648802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570</Words>
  <Application>Microsoft Office PowerPoint</Application>
  <PresentationFormat>عرض على الشاشة (3:4)‏</PresentationFormat>
  <Paragraphs>35</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نسق Office</vt:lpstr>
      <vt:lpstr>الشريحة 1</vt:lpstr>
      <vt:lpstr>الشريحة 2</vt:lpstr>
      <vt:lpstr>الشريحة 3</vt:lpstr>
      <vt:lpstr>الشريحة 4</vt:lpstr>
      <vt:lpstr>الشريحة 5</vt:lpstr>
      <vt:lpstr>الشريحة 6</vt:lpstr>
      <vt:lpstr>الشريحة 7</vt:lpstr>
      <vt:lpstr>الشريحة 8</vt:lpstr>
      <vt:lpstr>نشاط تعليمي  تعاوني مع زميلاتك في بيان أهمية الوسائط المتعددة في مجال المكتبات والمعلومات</vt:lpstr>
      <vt:lpstr>الشريحة 10</vt:lpstr>
      <vt:lpstr>الشريحة 11</vt:lpstr>
      <vt:lpstr>نشاط تعليمي 2  وضحي مظاهر تأثير تكنولوجيا الوسائط المتعددة على مجال المكتبات والمعلومات</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MESRA</dc:creator>
  <cp:lastModifiedBy>uqu</cp:lastModifiedBy>
  <cp:revision>28</cp:revision>
  <dcterms:created xsi:type="dcterms:W3CDTF">2012-09-28T14:39:45Z</dcterms:created>
  <dcterms:modified xsi:type="dcterms:W3CDTF">2012-09-29T10:36:29Z</dcterms:modified>
</cp:coreProperties>
</file>