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32" r:id="rId1"/>
  </p:sldMasterIdLst>
  <p:sldIdLst>
    <p:sldId id="285" r:id="rId2"/>
    <p:sldId id="286" r:id="rId3"/>
    <p:sldId id="287" r:id="rId4"/>
    <p:sldId id="284" r:id="rId5"/>
    <p:sldId id="259" r:id="rId6"/>
    <p:sldId id="260" r:id="rId7"/>
    <p:sldId id="261" r:id="rId8"/>
    <p:sldId id="262" r:id="rId9"/>
    <p:sldId id="263" r:id="rId10"/>
    <p:sldId id="264" r:id="rId11"/>
    <p:sldId id="265" r:id="rId12"/>
    <p:sldId id="266" r:id="rId13"/>
    <p:sldId id="268" r:id="rId14"/>
    <p:sldId id="269"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506"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14" name="عنوان 13"/>
          <p:cNvSpPr>
            <a:spLocks noGrp="1"/>
          </p:cNvSpPr>
          <p:nvPr>
            <p:ph type="ctrTitle"/>
          </p:nvPr>
        </p:nvSpPr>
        <p:spPr>
          <a:xfrm>
            <a:off x="1432560" y="359898"/>
            <a:ext cx="7406640" cy="1472184"/>
          </a:xfrm>
        </p:spPr>
        <p:txBody>
          <a:bodyPr anchor="b"/>
          <a:lstStyle>
            <a:lvl1pPr algn="l">
              <a:defRPr/>
            </a:lvl1pPr>
            <a:extLst/>
          </a:lstStyle>
          <a:p>
            <a:r>
              <a:rPr kumimoji="0" lang="ar-SA" smtClean="0"/>
              <a:t>انقر لتحرير نمط العنوان الرئيسي</a:t>
            </a:r>
            <a:endParaRPr kumimoji="0" lang="en-US"/>
          </a:p>
        </p:txBody>
      </p:sp>
      <p:sp>
        <p:nvSpPr>
          <p:cNvPr id="22" name="عنوان فرعي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ar-SA" smtClean="0"/>
              <a:t>انقر لتحرير نمط العنوان الثانوي الرئيسي</a:t>
            </a:r>
            <a:endParaRPr kumimoji="0" lang="en-US"/>
          </a:p>
        </p:txBody>
      </p:sp>
      <p:sp>
        <p:nvSpPr>
          <p:cNvPr id="7" name="عنصر نائب للتاريخ 6"/>
          <p:cNvSpPr>
            <a:spLocks noGrp="1"/>
          </p:cNvSpPr>
          <p:nvPr>
            <p:ph type="dt" sz="half" idx="10"/>
          </p:nvPr>
        </p:nvSpPr>
        <p:spPr/>
        <p:txBody>
          <a:bodyPr/>
          <a:lstStyle>
            <a:extLst/>
          </a:lstStyle>
          <a:p>
            <a:fld id="{D708F555-E098-4ACE-A62B-FB8F3BAFA14B}" type="datetimeFigureOut">
              <a:rPr lang="ar-SA" smtClean="0"/>
              <a:pPr/>
              <a:t>09/11/1433</a:t>
            </a:fld>
            <a:endParaRPr lang="ar-SA"/>
          </a:p>
        </p:txBody>
      </p:sp>
      <p:sp>
        <p:nvSpPr>
          <p:cNvPr id="20" name="عنصر نائب للتذييل 19"/>
          <p:cNvSpPr>
            <a:spLocks noGrp="1"/>
          </p:cNvSpPr>
          <p:nvPr>
            <p:ph type="ftr" sz="quarter" idx="11"/>
          </p:nvPr>
        </p:nvSpPr>
        <p:spPr/>
        <p:txBody>
          <a:bodyPr/>
          <a:lstStyle>
            <a:extLst/>
          </a:lstStyle>
          <a:p>
            <a:endParaRPr lang="ar-SA"/>
          </a:p>
        </p:txBody>
      </p:sp>
      <p:sp>
        <p:nvSpPr>
          <p:cNvPr id="10" name="عنصر نائب لرقم الشريحة 9"/>
          <p:cNvSpPr>
            <a:spLocks noGrp="1"/>
          </p:cNvSpPr>
          <p:nvPr>
            <p:ph type="sldNum" sz="quarter" idx="12"/>
          </p:nvPr>
        </p:nvSpPr>
        <p:spPr/>
        <p:txBody>
          <a:bodyPr/>
          <a:lstStyle>
            <a:extLst/>
          </a:lstStyle>
          <a:p>
            <a:fld id="{78F05628-F4B4-43A0-A8AC-D9148F8D2650}" type="slidenum">
              <a:rPr lang="ar-SA" smtClean="0"/>
              <a:pPr/>
              <a:t>‹#›</a:t>
            </a:fld>
            <a:endParaRPr lang="ar-SA"/>
          </a:p>
        </p:txBody>
      </p:sp>
      <p:sp>
        <p:nvSpPr>
          <p:cNvPr id="8" name="شكل بيضاوي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شكل بيضاوي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D708F555-E098-4ACE-A62B-FB8F3BAFA14B}" type="datetimeFigureOut">
              <a:rPr lang="ar-SA" smtClean="0"/>
              <a:pPr/>
              <a:t>09/11/1433</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78F05628-F4B4-43A0-A8AC-D9148F8D2650}"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spTree>
      <p:nvGrpSpPr>
        <p:cNvPr id="1" name=""/>
        <p:cNvGrpSpPr/>
        <p:nvPr/>
      </p:nvGrpSpPr>
      <p:grpSpPr>
        <a:xfrm>
          <a:off x="0" y="0"/>
          <a:ext cx="0" cy="0"/>
          <a:chOff x="0" y="0"/>
          <a:chExt cx="0" cy="0"/>
        </a:xfrm>
      </p:grpSpPr>
      <p:sp>
        <p:nvSpPr>
          <p:cNvPr id="7" name="مستطيل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وان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extLst/>
          </a:lstStyle>
          <a:p>
            <a:fld id="{D708F555-E098-4ACE-A62B-FB8F3BAFA14B}" type="datetimeFigureOut">
              <a:rPr lang="ar-SA" smtClean="0"/>
              <a:pPr/>
              <a:t>09/11/1433</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78F05628-F4B4-43A0-A8AC-D9148F8D2650}" type="slidenum">
              <a:rPr lang="ar-SA" smtClean="0"/>
              <a:pPr/>
              <a:t>‹#›</a:t>
            </a:fld>
            <a:endParaRPr lang="ar-SA"/>
          </a:p>
        </p:txBody>
      </p:sp>
      <p:sp>
        <p:nvSpPr>
          <p:cNvPr id="10" name="مستطيل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شكل بيضاوي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شكل بيضاوي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320"/>
            <a:ext cx="7498080" cy="1143000"/>
          </a:xfrm>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D708F555-E098-4ACE-A62B-FB8F3BAFA14B}" type="datetimeFigureOut">
              <a:rPr lang="ar-SA" smtClean="0"/>
              <a:pPr/>
              <a:t>09/11/1433</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78F05628-F4B4-43A0-A8AC-D9148F8D2650}"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extLst/>
          </a:lstStyle>
          <a:p>
            <a:fld id="{D708F555-E098-4ACE-A62B-FB8F3BAFA14B}" type="datetimeFigureOut">
              <a:rPr lang="ar-SA" smtClean="0"/>
              <a:pPr/>
              <a:t>09/11/1433</a:t>
            </a:fld>
            <a:endParaRPr lang="ar-SA"/>
          </a:p>
        </p:txBody>
      </p:sp>
      <p:sp>
        <p:nvSpPr>
          <p:cNvPr id="8" name="عنصر نائب للتذييل 7"/>
          <p:cNvSpPr>
            <a:spLocks noGrp="1"/>
          </p:cNvSpPr>
          <p:nvPr>
            <p:ph type="ftr" sz="quarter" idx="11"/>
          </p:nvPr>
        </p:nvSpPr>
        <p:spPr/>
        <p:txBody>
          <a:bodyPr/>
          <a:lstStyle>
            <a:extLst/>
          </a:lstStyle>
          <a:p>
            <a:endParaRPr lang="ar-SA"/>
          </a:p>
        </p:txBody>
      </p:sp>
      <p:sp>
        <p:nvSpPr>
          <p:cNvPr id="9" name="عنصر نائب لرقم الشريحة 8"/>
          <p:cNvSpPr>
            <a:spLocks noGrp="1"/>
          </p:cNvSpPr>
          <p:nvPr>
            <p:ph type="sldNum" sz="quarter" idx="12"/>
          </p:nvPr>
        </p:nvSpPr>
        <p:spPr/>
        <p:txBody>
          <a:bodyPr/>
          <a:lstStyle>
            <a:extLst/>
          </a:lstStyle>
          <a:p>
            <a:fld id="{78F05628-F4B4-43A0-A8AC-D9148F8D2650}"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320"/>
            <a:ext cx="7498080" cy="1143000"/>
          </a:xfrm>
        </p:spPr>
        <p:txBody>
          <a:bodyPr anchor="ctr"/>
          <a:lstStyle>
            <a:extLst/>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extLst/>
          </a:lstStyle>
          <a:p>
            <a:fld id="{D708F555-E098-4ACE-A62B-FB8F3BAFA14B}" type="datetimeFigureOut">
              <a:rPr lang="ar-SA" smtClean="0"/>
              <a:pPr/>
              <a:t>09/11/1433</a:t>
            </a:fld>
            <a:endParaRPr lang="ar-SA"/>
          </a:p>
        </p:txBody>
      </p:sp>
      <p:sp>
        <p:nvSpPr>
          <p:cNvPr id="4" name="عنصر نائب للتذييل 3"/>
          <p:cNvSpPr>
            <a:spLocks noGrp="1"/>
          </p:cNvSpPr>
          <p:nvPr>
            <p:ph type="ftr" sz="quarter" idx="11"/>
          </p:nvPr>
        </p:nvSpPr>
        <p:spPr/>
        <p:txBody>
          <a:bodyPr/>
          <a:lstStyle>
            <a:extLst/>
          </a:lstStyle>
          <a:p>
            <a:endParaRPr lang="ar-SA"/>
          </a:p>
        </p:txBody>
      </p:sp>
      <p:sp>
        <p:nvSpPr>
          <p:cNvPr id="5" name="عنصر نائب لرقم الشريحة 4"/>
          <p:cNvSpPr>
            <a:spLocks noGrp="1"/>
          </p:cNvSpPr>
          <p:nvPr>
            <p:ph type="sldNum" sz="quarter" idx="12"/>
          </p:nvPr>
        </p:nvSpPr>
        <p:spPr/>
        <p:txBody>
          <a:bodyPr/>
          <a:lstStyle>
            <a:extLst/>
          </a:lstStyle>
          <a:p>
            <a:fld id="{78F05628-F4B4-43A0-A8AC-D9148F8D2650}"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5" name="مستطيل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صر نائب للتاريخ 1"/>
          <p:cNvSpPr>
            <a:spLocks noGrp="1"/>
          </p:cNvSpPr>
          <p:nvPr>
            <p:ph type="dt" sz="half" idx="10"/>
          </p:nvPr>
        </p:nvSpPr>
        <p:spPr/>
        <p:txBody>
          <a:bodyPr/>
          <a:lstStyle>
            <a:extLst/>
          </a:lstStyle>
          <a:p>
            <a:fld id="{D708F555-E098-4ACE-A62B-FB8F3BAFA14B}" type="datetimeFigureOut">
              <a:rPr lang="ar-SA" smtClean="0"/>
              <a:pPr/>
              <a:t>09/11/1433</a:t>
            </a:fld>
            <a:endParaRPr lang="ar-SA"/>
          </a:p>
        </p:txBody>
      </p:sp>
      <p:sp>
        <p:nvSpPr>
          <p:cNvPr id="3" name="عنصر نائب للتذييل 2"/>
          <p:cNvSpPr>
            <a:spLocks noGrp="1"/>
          </p:cNvSpPr>
          <p:nvPr>
            <p:ph type="ftr" sz="quarter" idx="11"/>
          </p:nvPr>
        </p:nvSpPr>
        <p:spPr/>
        <p:txBody>
          <a:bodyPr/>
          <a:lstStyle>
            <a:extLst/>
          </a:lstStyle>
          <a:p>
            <a:endParaRPr lang="ar-SA"/>
          </a:p>
        </p:txBody>
      </p:sp>
      <p:sp>
        <p:nvSpPr>
          <p:cNvPr id="4" name="عنصر نائب لرقم الشريحة 3"/>
          <p:cNvSpPr>
            <a:spLocks noGrp="1"/>
          </p:cNvSpPr>
          <p:nvPr>
            <p:ph type="sldNum" sz="quarter" idx="12"/>
          </p:nvPr>
        </p:nvSpPr>
        <p:spPr/>
        <p:txBody>
          <a:bodyPr/>
          <a:lstStyle>
            <a:extLst/>
          </a:lstStyle>
          <a:p>
            <a:fld id="{78F05628-F4B4-43A0-A8AC-D9148F8D2650}" type="slidenum">
              <a:rPr lang="ar-SA" smtClean="0"/>
              <a:pPr/>
              <a:t>‹#›</a:t>
            </a:fld>
            <a:endParaRPr lang="ar-SA"/>
          </a:p>
        </p:txBody>
      </p:sp>
      <p:sp>
        <p:nvSpPr>
          <p:cNvPr id="6" name="مستطيل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D708F555-E098-4ACE-A62B-FB8F3BAFA14B}" type="datetimeFigureOut">
              <a:rPr lang="ar-SA" smtClean="0"/>
              <a:pPr/>
              <a:t>09/11/1433</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78F05628-F4B4-43A0-A8AC-D9148F8D2650}"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ar-SA" smtClean="0"/>
              <a:t>انقر لتحرير نمط العنوان الرئيسي</a:t>
            </a:r>
            <a:endParaRPr kumimoji="0" lang="en-US"/>
          </a:p>
        </p:txBody>
      </p:sp>
      <p:sp>
        <p:nvSpPr>
          <p:cNvPr id="5" name="عنصر نائب للتاريخ 4"/>
          <p:cNvSpPr>
            <a:spLocks noGrp="1"/>
          </p:cNvSpPr>
          <p:nvPr>
            <p:ph type="dt" sz="half" idx="10"/>
          </p:nvPr>
        </p:nvSpPr>
        <p:spPr/>
        <p:txBody>
          <a:bodyPr/>
          <a:lstStyle>
            <a:extLst/>
          </a:lstStyle>
          <a:p>
            <a:fld id="{D708F555-E098-4ACE-A62B-FB8F3BAFA14B}" type="datetimeFigureOut">
              <a:rPr lang="ar-SA" smtClean="0"/>
              <a:pPr/>
              <a:t>09/11/1433</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78F05628-F4B4-43A0-A8AC-D9148F8D2650}" type="slidenum">
              <a:rPr lang="ar-SA" smtClean="0"/>
              <a:pPr/>
              <a:t>‹#›</a:t>
            </a:fld>
            <a:endParaRPr lang="ar-SA"/>
          </a:p>
        </p:txBody>
      </p:sp>
      <p:sp>
        <p:nvSpPr>
          <p:cNvPr id="8" name="مستطيل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عنصر نائب للصورة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ar-SA" smtClean="0"/>
              <a:t>انقر فوق الرمز لإضافة صورة</a:t>
            </a:r>
            <a:endParaRPr kumimoji="0" lang="en-US" dirty="0"/>
          </a:p>
        </p:txBody>
      </p:sp>
      <p:sp>
        <p:nvSpPr>
          <p:cNvPr id="9" name="مخطط انسيابي: معالجة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مخطط انسيابي: معالجة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عنصر نائب للنص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ar-SA" smtClean="0"/>
              <a:t>انقر لتحرير أنماط النص الرئيسي</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D708F555-E098-4ACE-A62B-FB8F3BAFA14B}" type="datetimeFigureOut">
              <a:rPr lang="ar-SA" smtClean="0"/>
              <a:pPr/>
              <a:t>09/11/1433</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78F05628-F4B4-43A0-A8AC-D9148F8D2650}"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858000" y="274639"/>
            <a:ext cx="1828800" cy="5851525"/>
          </a:xfrm>
        </p:spPr>
        <p:txBody>
          <a:bodyPr vert="eaVert"/>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1143000" y="274640"/>
            <a:ext cx="5562600" cy="5851525"/>
          </a:xfrm>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D708F555-E098-4ACE-A62B-FB8F3BAFA14B}" type="datetimeFigureOut">
              <a:rPr lang="ar-SA" smtClean="0"/>
              <a:pPr/>
              <a:t>09/11/1433</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78F05628-F4B4-43A0-A8AC-D9148F8D2650}"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دائري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شكل بيضاوي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دائرة مجوفة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مستطيل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عنصر نائب للعنوان 4"/>
          <p:cNvSpPr>
            <a:spLocks noGrp="1"/>
          </p:cNvSpPr>
          <p:nvPr>
            <p:ph type="title"/>
          </p:nvPr>
        </p:nvSpPr>
        <p:spPr>
          <a:xfrm>
            <a:off x="1435608" y="274638"/>
            <a:ext cx="7498080" cy="1143000"/>
          </a:xfrm>
          <a:prstGeom prst="rect">
            <a:avLst/>
          </a:prstGeom>
        </p:spPr>
        <p:txBody>
          <a:bodyPr anchor="ctr">
            <a:normAutofit/>
          </a:bodyPr>
          <a:lstStyle>
            <a:extLst/>
          </a:lstStyle>
          <a:p>
            <a:r>
              <a:rPr kumimoji="0" lang="ar-SA" smtClean="0"/>
              <a:t>انقر لتحرير نمط العنوان الرئيسي</a:t>
            </a:r>
            <a:endParaRPr kumimoji="0" lang="en-US"/>
          </a:p>
        </p:txBody>
      </p:sp>
      <p:sp>
        <p:nvSpPr>
          <p:cNvPr id="9" name="عنصر نائب للنص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24" name="عنصر نائب للتاريخ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D708F555-E098-4ACE-A62B-FB8F3BAFA14B}" type="datetimeFigureOut">
              <a:rPr lang="ar-SA" smtClean="0"/>
              <a:pPr/>
              <a:t>09/11/1433</a:t>
            </a:fld>
            <a:endParaRPr lang="ar-SA"/>
          </a:p>
        </p:txBody>
      </p:sp>
      <p:sp>
        <p:nvSpPr>
          <p:cNvPr id="10" name="عنصر نائب للتذييل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ar-SA"/>
          </a:p>
        </p:txBody>
      </p:sp>
      <p:sp>
        <p:nvSpPr>
          <p:cNvPr id="22" name="عنصر نائب لرقم الشريحة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78F05628-F4B4-43A0-A8AC-D9148F8D2650}" type="slidenum">
              <a:rPr lang="ar-SA" smtClean="0"/>
              <a:pPr/>
              <a:t>‹#›</a:t>
            </a:fld>
            <a:endParaRPr lang="ar-SA"/>
          </a:p>
        </p:txBody>
      </p:sp>
      <p:sp>
        <p:nvSpPr>
          <p:cNvPr id="15" name="مستطيل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rtl="1"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r" rtl="1"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r" rtl="1"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r" rtl="1"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r" rtl="1"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r" rtl="1"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r" rtl="1"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عنوان فرعي 8"/>
          <p:cNvSpPr>
            <a:spLocks noGrp="1"/>
          </p:cNvSpPr>
          <p:nvPr>
            <p:ph type="subTitle" idx="1"/>
          </p:nvPr>
        </p:nvSpPr>
        <p:spPr>
          <a:xfrm>
            <a:off x="1071538" y="2071678"/>
            <a:ext cx="7696224" cy="4071966"/>
          </a:xfrm>
        </p:spPr>
        <p:txBody>
          <a:bodyPr>
            <a:normAutofit/>
          </a:bodyPr>
          <a:lstStyle/>
          <a:p>
            <a:pPr algn="ctr"/>
            <a:r>
              <a:rPr lang="ar-SA" sz="6000" b="1" dirty="0" smtClean="0">
                <a:solidFill>
                  <a:srgbClr val="FF0000"/>
                </a:solidFill>
              </a:rPr>
              <a:t/>
            </a:r>
            <a:br>
              <a:rPr lang="ar-SA" sz="6000" b="1" dirty="0" smtClean="0">
                <a:solidFill>
                  <a:srgbClr val="FF0000"/>
                </a:solidFill>
              </a:rPr>
            </a:br>
            <a:r>
              <a:rPr lang="ar-SA" sz="6000" b="1" dirty="0" smtClean="0">
                <a:solidFill>
                  <a:srgbClr val="FF0000"/>
                </a:solidFill>
              </a:rPr>
              <a:t>إنتاج الوسائط المتعددة</a:t>
            </a:r>
            <a:br>
              <a:rPr lang="ar-SA" sz="6000" b="1" dirty="0" smtClean="0">
                <a:solidFill>
                  <a:srgbClr val="FF0000"/>
                </a:solidFill>
              </a:rPr>
            </a:br>
            <a:r>
              <a:rPr lang="ar-SA" sz="6000" b="1" dirty="0" smtClean="0">
                <a:solidFill>
                  <a:srgbClr val="FF0000"/>
                </a:solidFill>
              </a:rPr>
              <a:t/>
            </a:r>
            <a:br>
              <a:rPr lang="ar-SA" sz="6000" b="1" dirty="0" smtClean="0">
                <a:solidFill>
                  <a:srgbClr val="FF0000"/>
                </a:solidFill>
              </a:rPr>
            </a:br>
            <a:endParaRPr lang="en-US" sz="6000" dirty="0">
              <a:solidFill>
                <a:srgbClr val="FF0000"/>
              </a:solidFill>
              <a:latin typeface="Simplified Arabic" pitchFamily="18" charset="-78"/>
              <a:cs typeface="Simplified Arabic" pitchFamily="18" charset="-78"/>
            </a:endParaRPr>
          </a:p>
        </p:txBody>
      </p:sp>
      <p:sp>
        <p:nvSpPr>
          <p:cNvPr id="4" name="عنوان 3"/>
          <p:cNvSpPr>
            <a:spLocks noGrp="1"/>
          </p:cNvSpPr>
          <p:nvPr>
            <p:ph type="ctrTitle"/>
          </p:nvPr>
        </p:nvSpPr>
        <p:spPr>
          <a:xfrm>
            <a:off x="1500166" y="-1472184"/>
            <a:ext cx="7406640" cy="972094"/>
          </a:xfrm>
        </p:spPr>
        <p:txBody>
          <a:bodyPr/>
          <a:lstStyle/>
          <a:p>
            <a:endParaRPr lang="ar-SA" dirty="0"/>
          </a:p>
        </p:txBody>
      </p:sp>
    </p:spTree>
    <p:extLst>
      <p:ext uri="{BB962C8B-B14F-4D97-AF65-F5344CB8AC3E}">
        <p14:creationId xmlns:p14="http://schemas.microsoft.com/office/powerpoint/2010/main" val="294122671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عنوان فرعي 8"/>
          <p:cNvSpPr>
            <a:spLocks noGrp="1"/>
          </p:cNvSpPr>
          <p:nvPr>
            <p:ph type="subTitle" idx="1"/>
          </p:nvPr>
        </p:nvSpPr>
        <p:spPr>
          <a:xfrm>
            <a:off x="1071538" y="476672"/>
            <a:ext cx="7892950" cy="4071966"/>
          </a:xfrm>
        </p:spPr>
        <p:txBody>
          <a:bodyPr>
            <a:noAutofit/>
          </a:bodyPr>
          <a:lstStyle/>
          <a:p>
            <a:pPr algn="r"/>
            <a:r>
              <a:rPr lang="ar-EG" sz="4400" b="1" dirty="0" smtClean="0">
                <a:solidFill>
                  <a:srgbClr val="FF0000"/>
                </a:solidFill>
              </a:rPr>
              <a:t>أهداف المحاضرة</a:t>
            </a:r>
            <a:r>
              <a:rPr lang="ar-EG" sz="7200" dirty="0" smtClean="0">
                <a:solidFill>
                  <a:srgbClr val="FF0000"/>
                </a:solidFill>
                <a:latin typeface="Simplified Arabic" pitchFamily="18" charset="-78"/>
                <a:cs typeface="Simplified Arabic" pitchFamily="18" charset="-78"/>
              </a:rPr>
              <a:t>:</a:t>
            </a:r>
          </a:p>
          <a:p>
            <a:pPr algn="r"/>
            <a:r>
              <a:rPr lang="ar-EG" sz="3200" b="1" dirty="0" smtClean="0">
                <a:solidFill>
                  <a:srgbClr val="002060"/>
                </a:solidFill>
                <a:latin typeface="Simplified Arabic" pitchFamily="18" charset="-78"/>
                <a:cs typeface="Simplified Arabic" pitchFamily="18" charset="-78"/>
              </a:rPr>
              <a:t>ينبغي بعد انتهاء المحاضرة ان تكون الطالبة قادرة على أن:</a:t>
            </a:r>
            <a:endParaRPr lang="ar-EG" sz="4000" b="1" dirty="0" smtClean="0">
              <a:solidFill>
                <a:srgbClr val="002060"/>
              </a:solidFill>
              <a:latin typeface="Simplified Arabic" pitchFamily="18" charset="-78"/>
              <a:cs typeface="Simplified Arabic" pitchFamily="18" charset="-78"/>
            </a:endParaRPr>
          </a:p>
          <a:p>
            <a:pPr algn="r"/>
            <a:r>
              <a:rPr lang="ar-EG" sz="3600" b="1" dirty="0" smtClean="0">
                <a:solidFill>
                  <a:schemeClr val="tx1"/>
                </a:solidFill>
                <a:latin typeface="Simplified Arabic" pitchFamily="18" charset="-78"/>
                <a:cs typeface="Simplified Arabic" pitchFamily="18" charset="-78"/>
              </a:rPr>
              <a:t>1-  تحددي </a:t>
            </a:r>
            <a:r>
              <a:rPr lang="ar-SA" sz="3600" b="1" dirty="0">
                <a:solidFill>
                  <a:schemeClr val="tx1"/>
                </a:solidFill>
                <a:latin typeface="Simplified Arabic" pitchFamily="18" charset="-78"/>
                <a:cs typeface="Simplified Arabic" pitchFamily="18" charset="-78"/>
              </a:rPr>
              <a:t>مفهوم الوسائط </a:t>
            </a:r>
            <a:r>
              <a:rPr lang="ar-SA" sz="3600" b="1" dirty="0" smtClean="0">
                <a:solidFill>
                  <a:schemeClr val="tx1"/>
                </a:solidFill>
                <a:latin typeface="Simplified Arabic" pitchFamily="18" charset="-78"/>
                <a:cs typeface="Simplified Arabic" pitchFamily="18" charset="-78"/>
              </a:rPr>
              <a:t>المتعددة</a:t>
            </a:r>
            <a:r>
              <a:rPr lang="ar-EG" sz="3600" b="1" dirty="0" smtClean="0">
                <a:solidFill>
                  <a:schemeClr val="tx1"/>
                </a:solidFill>
                <a:latin typeface="Simplified Arabic" pitchFamily="18" charset="-78"/>
                <a:cs typeface="Simplified Arabic" pitchFamily="18" charset="-78"/>
              </a:rPr>
              <a:t>.</a:t>
            </a:r>
          </a:p>
          <a:p>
            <a:pPr algn="r"/>
            <a:r>
              <a:rPr lang="ar-EG" sz="3600" b="1" dirty="0">
                <a:solidFill>
                  <a:schemeClr val="tx1"/>
                </a:solidFill>
                <a:latin typeface="Simplified Arabic" pitchFamily="18" charset="-78"/>
                <a:cs typeface="Simplified Arabic" pitchFamily="18" charset="-78"/>
              </a:rPr>
              <a:t>2- </a:t>
            </a:r>
            <a:r>
              <a:rPr lang="ar-EG" sz="3600" b="1" dirty="0" smtClean="0">
                <a:solidFill>
                  <a:schemeClr val="tx1"/>
                </a:solidFill>
                <a:latin typeface="Simplified Arabic" pitchFamily="18" charset="-78"/>
                <a:cs typeface="Simplified Arabic" pitchFamily="18" charset="-78"/>
              </a:rPr>
              <a:t>تعددي </a:t>
            </a:r>
            <a:r>
              <a:rPr lang="ar-SA" sz="3600" b="1" dirty="0">
                <a:solidFill>
                  <a:schemeClr val="tx1"/>
                </a:solidFill>
                <a:latin typeface="Simplified Arabic" pitchFamily="18" charset="-78"/>
                <a:cs typeface="Simplified Arabic" pitchFamily="18" charset="-78"/>
              </a:rPr>
              <a:t>خصائص الوسائط المتعددة</a:t>
            </a:r>
            <a:r>
              <a:rPr lang="ar-EG" sz="3600" b="1" dirty="0">
                <a:solidFill>
                  <a:schemeClr val="tx1"/>
                </a:solidFill>
                <a:latin typeface="Simplified Arabic" pitchFamily="18" charset="-78"/>
                <a:cs typeface="Simplified Arabic" pitchFamily="18" charset="-78"/>
              </a:rPr>
              <a:t>.</a:t>
            </a:r>
          </a:p>
          <a:p>
            <a:pPr algn="r"/>
            <a:r>
              <a:rPr lang="ar-EG" sz="3600" b="1" dirty="0">
                <a:solidFill>
                  <a:schemeClr val="tx1"/>
                </a:solidFill>
                <a:latin typeface="Simplified Arabic" pitchFamily="18" charset="-78"/>
                <a:cs typeface="Simplified Arabic" pitchFamily="18" charset="-78"/>
              </a:rPr>
              <a:t>3- </a:t>
            </a:r>
            <a:r>
              <a:rPr lang="ar-EG" sz="3600" b="1" dirty="0" smtClean="0">
                <a:solidFill>
                  <a:schemeClr val="tx1"/>
                </a:solidFill>
                <a:latin typeface="Simplified Arabic" pitchFamily="18" charset="-78"/>
                <a:cs typeface="Simplified Arabic" pitchFamily="18" charset="-78"/>
              </a:rPr>
              <a:t>تذكري </a:t>
            </a:r>
            <a:r>
              <a:rPr lang="ar-SA" sz="3600" b="1" dirty="0">
                <a:solidFill>
                  <a:schemeClr val="tx1"/>
                </a:solidFill>
                <a:latin typeface="Simplified Arabic" pitchFamily="18" charset="-78"/>
                <a:cs typeface="Simplified Arabic" pitchFamily="18" charset="-78"/>
              </a:rPr>
              <a:t>عناصر برامج  الكمبيوتر متعددة </a:t>
            </a:r>
            <a:r>
              <a:rPr lang="ar-SA" sz="3600" b="1" dirty="0" smtClean="0">
                <a:solidFill>
                  <a:schemeClr val="tx1"/>
                </a:solidFill>
                <a:latin typeface="Simplified Arabic" pitchFamily="18" charset="-78"/>
                <a:cs typeface="Simplified Arabic" pitchFamily="18" charset="-78"/>
              </a:rPr>
              <a:t>الوسائط</a:t>
            </a:r>
            <a:r>
              <a:rPr lang="ar-EG" sz="3600" b="1" dirty="0" smtClean="0">
                <a:solidFill>
                  <a:schemeClr val="tx1"/>
                </a:solidFill>
                <a:latin typeface="Simplified Arabic" pitchFamily="18" charset="-78"/>
                <a:cs typeface="Simplified Arabic" pitchFamily="18" charset="-78"/>
              </a:rPr>
              <a:t>.</a:t>
            </a:r>
          </a:p>
          <a:p>
            <a:pPr algn="r"/>
            <a:r>
              <a:rPr lang="ar-EG" sz="3600" b="1" dirty="0" smtClean="0">
                <a:solidFill>
                  <a:schemeClr val="tx1"/>
                </a:solidFill>
                <a:latin typeface="Simplified Arabic" pitchFamily="18" charset="-78"/>
                <a:cs typeface="Simplified Arabic" pitchFamily="18" charset="-78"/>
              </a:rPr>
              <a:t>4- توضحي </a:t>
            </a:r>
            <a:r>
              <a:rPr lang="ar-SA" sz="3600" b="1" dirty="0" smtClean="0">
                <a:solidFill>
                  <a:schemeClr val="tx1"/>
                </a:solidFill>
                <a:latin typeface="Simplified Arabic" pitchFamily="18" charset="-78"/>
                <a:cs typeface="Simplified Arabic" pitchFamily="18" charset="-78"/>
              </a:rPr>
              <a:t>الحد </a:t>
            </a:r>
            <a:r>
              <a:rPr lang="ar-SA" sz="3600" b="1" dirty="0">
                <a:solidFill>
                  <a:schemeClr val="tx1"/>
                </a:solidFill>
                <a:latin typeface="Simplified Arabic" pitchFamily="18" charset="-78"/>
                <a:cs typeface="Simplified Arabic" pitchFamily="18" charset="-78"/>
              </a:rPr>
              <a:t>الأمثل للعناصر الواجب توافرها في برامج الكمبيوتر متعددة الوسائط</a:t>
            </a:r>
            <a:endParaRPr lang="en-US" sz="3600" b="1" dirty="0">
              <a:solidFill>
                <a:schemeClr val="tx1"/>
              </a:solidFill>
              <a:latin typeface="Simplified Arabic" pitchFamily="18" charset="-78"/>
              <a:cs typeface="Simplified Arabic" pitchFamily="18" charset="-78"/>
            </a:endParaRPr>
          </a:p>
          <a:p>
            <a:pPr algn="r"/>
            <a:r>
              <a:rPr lang="ar-EG" sz="2800" b="1" dirty="0" smtClean="0">
                <a:solidFill>
                  <a:schemeClr val="tx1"/>
                </a:solidFill>
                <a:latin typeface="Simplified Arabic" pitchFamily="18" charset="-78"/>
                <a:cs typeface="Simplified Arabic" pitchFamily="18" charset="-78"/>
              </a:rPr>
              <a:t> </a:t>
            </a:r>
            <a:endParaRPr lang="ar-EG" sz="2800" b="1" dirty="0">
              <a:solidFill>
                <a:schemeClr val="tx1"/>
              </a:solidFill>
              <a:latin typeface="Simplified Arabic" pitchFamily="18" charset="-78"/>
              <a:cs typeface="Simplified Arabic" pitchFamily="18" charset="-78"/>
            </a:endParaRPr>
          </a:p>
        </p:txBody>
      </p:sp>
      <p:sp>
        <p:nvSpPr>
          <p:cNvPr id="4" name="عنوان 3"/>
          <p:cNvSpPr>
            <a:spLocks noGrp="1"/>
          </p:cNvSpPr>
          <p:nvPr>
            <p:ph type="ctrTitle"/>
          </p:nvPr>
        </p:nvSpPr>
        <p:spPr>
          <a:xfrm>
            <a:off x="1500166" y="-1472184"/>
            <a:ext cx="7406640" cy="972094"/>
          </a:xfrm>
        </p:spPr>
        <p:txBody>
          <a:bodyPr/>
          <a:lstStyle/>
          <a:p>
            <a:endParaRPr lang="ar-SA" dirty="0"/>
          </a:p>
        </p:txBody>
      </p:sp>
    </p:spTree>
    <p:extLst>
      <p:ext uri="{BB962C8B-B14F-4D97-AF65-F5344CB8AC3E}">
        <p14:creationId xmlns:p14="http://schemas.microsoft.com/office/powerpoint/2010/main" val="215226819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عنوان فرعي 8"/>
          <p:cNvSpPr>
            <a:spLocks noGrp="1"/>
          </p:cNvSpPr>
          <p:nvPr>
            <p:ph type="subTitle" idx="1"/>
          </p:nvPr>
        </p:nvSpPr>
        <p:spPr>
          <a:xfrm>
            <a:off x="1115616" y="188640"/>
            <a:ext cx="7696224" cy="565234"/>
          </a:xfrm>
        </p:spPr>
        <p:txBody>
          <a:bodyPr>
            <a:noAutofit/>
          </a:bodyPr>
          <a:lstStyle/>
          <a:p>
            <a:pPr algn="ctr"/>
            <a:r>
              <a:rPr lang="ar-SA" sz="3200" b="1" dirty="0" smtClean="0">
                <a:solidFill>
                  <a:srgbClr val="FF0000"/>
                </a:solidFill>
              </a:rPr>
              <a:t>الوسائط المتعددة</a:t>
            </a:r>
            <a:endParaRPr lang="en-US" sz="3200" dirty="0">
              <a:solidFill>
                <a:srgbClr val="FF0000"/>
              </a:solidFill>
              <a:latin typeface="Simplified Arabic" pitchFamily="18" charset="-78"/>
              <a:cs typeface="Simplified Arabic" pitchFamily="18" charset="-78"/>
            </a:endParaRPr>
          </a:p>
        </p:txBody>
      </p:sp>
      <p:sp>
        <p:nvSpPr>
          <p:cNvPr id="4" name="عنوان 3"/>
          <p:cNvSpPr>
            <a:spLocks noGrp="1"/>
          </p:cNvSpPr>
          <p:nvPr>
            <p:ph type="ctrTitle"/>
          </p:nvPr>
        </p:nvSpPr>
        <p:spPr>
          <a:xfrm>
            <a:off x="1500166" y="-1472184"/>
            <a:ext cx="7406640" cy="972094"/>
          </a:xfrm>
        </p:spPr>
        <p:txBody>
          <a:bodyPr/>
          <a:lstStyle/>
          <a:p>
            <a:endParaRPr lang="ar-SA"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3814" y="961999"/>
            <a:ext cx="6564610" cy="5466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6729789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عنوان 7"/>
          <p:cNvSpPr>
            <a:spLocks noGrp="1"/>
          </p:cNvSpPr>
          <p:nvPr>
            <p:ph type="ctrTitle"/>
          </p:nvPr>
        </p:nvSpPr>
        <p:spPr>
          <a:xfrm>
            <a:off x="571472" y="928670"/>
            <a:ext cx="8267728" cy="1472184"/>
          </a:xfrm>
        </p:spPr>
        <p:txBody>
          <a:bodyPr>
            <a:normAutofit fontScale="90000"/>
          </a:bodyPr>
          <a:lstStyle/>
          <a:p>
            <a:pPr algn="ctr"/>
            <a:r>
              <a:rPr lang="ar-SA" b="1" dirty="0" smtClean="0"/>
              <a:t/>
            </a:r>
            <a:br>
              <a:rPr lang="ar-SA" b="1" dirty="0" smtClean="0"/>
            </a:br>
            <a:r>
              <a:rPr lang="ar-SA" b="1" dirty="0" smtClean="0"/>
              <a:t>الوسائط المتعددة</a:t>
            </a:r>
            <a:br>
              <a:rPr lang="ar-SA" b="1" dirty="0" smtClean="0"/>
            </a:br>
            <a:r>
              <a:rPr lang="ar-SA" b="1" dirty="0" smtClean="0"/>
              <a:t/>
            </a:r>
            <a:br>
              <a:rPr lang="ar-SA" b="1" dirty="0" smtClean="0"/>
            </a:br>
            <a:endParaRPr lang="ar-SA" dirty="0"/>
          </a:p>
        </p:txBody>
      </p:sp>
      <p:sp>
        <p:nvSpPr>
          <p:cNvPr id="9" name="عنوان فرعي 8"/>
          <p:cNvSpPr>
            <a:spLocks noGrp="1"/>
          </p:cNvSpPr>
          <p:nvPr>
            <p:ph type="subTitle" idx="1"/>
          </p:nvPr>
        </p:nvSpPr>
        <p:spPr>
          <a:xfrm>
            <a:off x="1142976" y="1500174"/>
            <a:ext cx="7696224" cy="4071966"/>
          </a:xfrm>
        </p:spPr>
        <p:txBody>
          <a:bodyPr>
            <a:normAutofit fontScale="92500" lnSpcReduction="10000"/>
          </a:bodyPr>
          <a:lstStyle/>
          <a:p>
            <a:pPr algn="just"/>
            <a:r>
              <a:rPr lang="ar-SA" b="1" dirty="0" smtClean="0">
                <a:latin typeface="Simplified Arabic" pitchFamily="18" charset="-78"/>
                <a:cs typeface="Simplified Arabic" pitchFamily="18" charset="-78"/>
              </a:rPr>
              <a:t>مفهوم الوسائط المتعددة:</a:t>
            </a:r>
            <a:endParaRPr lang="en-US" b="1" dirty="0" smtClean="0">
              <a:latin typeface="Simplified Arabic" pitchFamily="18" charset="-78"/>
              <a:cs typeface="Simplified Arabic" pitchFamily="18" charset="-78"/>
            </a:endParaRPr>
          </a:p>
          <a:p>
            <a:pPr algn="just"/>
            <a:r>
              <a:rPr lang="ar-SA" dirty="0" smtClean="0">
                <a:latin typeface="Simplified Arabic" pitchFamily="18" charset="-78"/>
                <a:cs typeface="Simplified Arabic" pitchFamily="18" charset="-78"/>
              </a:rPr>
              <a:t>	مفهوم الوسائط المتعددة من المفاهيم التي حظيت بالعديد من التعاريف التي حاولت إلقاء الضوء علي هذا المفهوم حتى يستبين للقارئ ويتضح، وسوف نجد في هذه التعاريف أنها تحاول أن تظهر الخصائص المميزة للمفهوم وعناصره وإمكاناته. وفيما يلي عرض لمجموعه من هذه التعريفات:</a:t>
            </a:r>
          </a:p>
          <a:p>
            <a:pPr algn="just"/>
            <a:endParaRPr lang="en-US" dirty="0" smtClean="0">
              <a:latin typeface="Simplified Arabic" pitchFamily="18" charset="-78"/>
              <a:cs typeface="Simplified Arabic" pitchFamily="18" charset="-78"/>
            </a:endParaRPr>
          </a:p>
          <a:p>
            <a:pPr algn="just"/>
            <a:r>
              <a:rPr lang="ar-SA" dirty="0" smtClean="0">
                <a:latin typeface="Simplified Arabic" pitchFamily="18" charset="-78"/>
                <a:cs typeface="Simplified Arabic" pitchFamily="18" charset="-78"/>
              </a:rPr>
              <a:t>	يعرف (</a:t>
            </a:r>
            <a:r>
              <a:rPr lang="en-US" dirty="0" smtClean="0">
                <a:latin typeface="Simplified Arabic" pitchFamily="18" charset="-78"/>
                <a:cs typeface="Simplified Arabic" pitchFamily="18" charset="-78"/>
              </a:rPr>
              <a:t>Gayeski,1994,9</a:t>
            </a:r>
            <a:r>
              <a:rPr lang="ar-SA" dirty="0" smtClean="0">
                <a:latin typeface="Simplified Arabic" pitchFamily="18" charset="-78"/>
                <a:cs typeface="Simplified Arabic" pitchFamily="18" charset="-78"/>
              </a:rPr>
              <a:t>) برامج الوسائط المتعددة المتفاعلة بأنها فئة من نظم الاتصال المتفاعلة، التي يمكن إنتاجها وتقديمها بواسطة الكمبيوتر المجهز لذلك الغرض، لتخزين، ونقل، واسترجاع المعلومات الموجودة في إطار شبكة من اللغة المنطوقة، والمسموعة، والنصوص المكتوبة، والموسيقي، والرسومات الخطية، والصور الثابتة، والفيديو، أو الصور المتحركة.</a:t>
            </a:r>
            <a:endParaRPr lang="en-US" dirty="0">
              <a:latin typeface="Simplified Arabic" pitchFamily="18" charset="-78"/>
              <a:cs typeface="Simplified Arabic" pitchFamily="18" charset="-78"/>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عنوان 7"/>
          <p:cNvSpPr>
            <a:spLocks noGrp="1"/>
          </p:cNvSpPr>
          <p:nvPr>
            <p:ph type="ctrTitle"/>
          </p:nvPr>
        </p:nvSpPr>
        <p:spPr>
          <a:xfrm>
            <a:off x="571472" y="928670"/>
            <a:ext cx="8267728" cy="1472184"/>
          </a:xfrm>
        </p:spPr>
        <p:txBody>
          <a:bodyPr>
            <a:normAutofit fontScale="90000"/>
          </a:bodyPr>
          <a:lstStyle/>
          <a:p>
            <a:pPr algn="ctr"/>
            <a:r>
              <a:rPr lang="ar-SA" b="1" dirty="0" smtClean="0"/>
              <a:t/>
            </a:r>
            <a:br>
              <a:rPr lang="ar-SA" b="1" dirty="0" smtClean="0"/>
            </a:br>
            <a:r>
              <a:rPr lang="ar-SA" b="1" dirty="0" smtClean="0"/>
              <a:t>الوسائط المتعددة</a:t>
            </a:r>
            <a:br>
              <a:rPr lang="ar-SA" b="1" dirty="0" smtClean="0"/>
            </a:br>
            <a:r>
              <a:rPr lang="ar-SA" b="1" dirty="0" smtClean="0"/>
              <a:t/>
            </a:r>
            <a:br>
              <a:rPr lang="ar-SA" b="1" dirty="0" smtClean="0"/>
            </a:br>
            <a:endParaRPr lang="ar-SA" dirty="0"/>
          </a:p>
        </p:txBody>
      </p:sp>
      <p:sp>
        <p:nvSpPr>
          <p:cNvPr id="9" name="عنوان فرعي 8"/>
          <p:cNvSpPr>
            <a:spLocks noGrp="1"/>
          </p:cNvSpPr>
          <p:nvPr>
            <p:ph type="subTitle" idx="1"/>
          </p:nvPr>
        </p:nvSpPr>
        <p:spPr>
          <a:xfrm>
            <a:off x="1142976" y="1500174"/>
            <a:ext cx="7696224" cy="4429156"/>
          </a:xfrm>
        </p:spPr>
        <p:txBody>
          <a:bodyPr>
            <a:normAutofit/>
          </a:bodyPr>
          <a:lstStyle/>
          <a:p>
            <a:pPr algn="just"/>
            <a:r>
              <a:rPr lang="ar-SA" b="1" dirty="0" smtClean="0">
                <a:latin typeface="Simplified Arabic" pitchFamily="18" charset="-78"/>
                <a:cs typeface="Simplified Arabic" pitchFamily="18" charset="-78"/>
              </a:rPr>
              <a:t>مفهوم الوسائط المتعددة:</a:t>
            </a:r>
            <a:endParaRPr lang="en-US" b="1" dirty="0" smtClean="0">
              <a:latin typeface="Simplified Arabic" pitchFamily="18" charset="-78"/>
              <a:cs typeface="Simplified Arabic" pitchFamily="18" charset="-78"/>
            </a:endParaRPr>
          </a:p>
          <a:p>
            <a:pPr algn="just"/>
            <a:r>
              <a:rPr lang="ar-SA" dirty="0" smtClean="0">
                <a:latin typeface="Simplified Arabic" pitchFamily="18" charset="-78"/>
                <a:cs typeface="Simplified Arabic" pitchFamily="18" charset="-78"/>
              </a:rPr>
              <a:t>	 ويعرف (</a:t>
            </a:r>
            <a:r>
              <a:rPr lang="en-US" dirty="0" smtClean="0">
                <a:latin typeface="Simplified Arabic" pitchFamily="18" charset="-78"/>
                <a:cs typeface="Simplified Arabic" pitchFamily="18" charset="-78"/>
              </a:rPr>
              <a:t>Galbreath,1994,15</a:t>
            </a:r>
            <a:r>
              <a:rPr lang="ar-SA" dirty="0" smtClean="0">
                <a:latin typeface="Simplified Arabic" pitchFamily="18" charset="-78"/>
                <a:cs typeface="Simplified Arabic" pitchFamily="18" charset="-78"/>
              </a:rPr>
              <a:t>)  برامج الوسائط المتعددة بأنها برامج تمزج بين الكتابات والصور الثابتة، المتحركة، التسجيلات الصوتية والرسومات الخطية لعرض الرسالة، وهي التي يستطيع المتعلم أن يتفاعل معها مستعينا بالكمبيوتر.</a:t>
            </a:r>
          </a:p>
          <a:p>
            <a:pPr algn="just"/>
            <a:endParaRPr lang="en-US" dirty="0" smtClean="0">
              <a:latin typeface="Simplified Arabic" pitchFamily="18" charset="-78"/>
              <a:cs typeface="Simplified Arabic" pitchFamily="18" charset="-78"/>
            </a:endParaRPr>
          </a:p>
          <a:p>
            <a:pPr algn="just"/>
            <a:r>
              <a:rPr lang="ar-SA" dirty="0" smtClean="0">
                <a:latin typeface="Simplified Arabic" pitchFamily="18" charset="-78"/>
                <a:cs typeface="Simplified Arabic" pitchFamily="18" charset="-78"/>
              </a:rPr>
              <a:t>       ويرى روبنسون (</a:t>
            </a:r>
            <a:r>
              <a:rPr lang="en-US" dirty="0" smtClean="0">
                <a:latin typeface="Simplified Arabic" pitchFamily="18" charset="-78"/>
                <a:cs typeface="Simplified Arabic" pitchFamily="18" charset="-78"/>
              </a:rPr>
              <a:t>Rubinson,1995,1</a:t>
            </a:r>
            <a:r>
              <a:rPr lang="ar-SA" dirty="0" smtClean="0">
                <a:latin typeface="Simplified Arabic" pitchFamily="18" charset="-78"/>
                <a:cs typeface="Simplified Arabic" pitchFamily="18" charset="-78"/>
              </a:rPr>
              <a:t>) أن برامج الكمبيوتر متعددة الوسائط هي تكامل بين وسيلتين أو أكثر من وسائل الاتصال مثل النصوص، والصوت، والصور الثابتة، والصور المتحركة، لنقل الأفكار والمعلومات للمستفيدين، ويمكن استخدامها في أغراض التعليم والترفيه.</a:t>
            </a:r>
            <a:endParaRPr lang="en-US" dirty="0">
              <a:latin typeface="Simplified Arabic" pitchFamily="18" charset="-78"/>
              <a:cs typeface="Simplified Arabic" pitchFamily="18" charset="-78"/>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عنوان 7"/>
          <p:cNvSpPr>
            <a:spLocks noGrp="1"/>
          </p:cNvSpPr>
          <p:nvPr>
            <p:ph type="ctrTitle"/>
          </p:nvPr>
        </p:nvSpPr>
        <p:spPr>
          <a:xfrm>
            <a:off x="571472" y="928670"/>
            <a:ext cx="8267728" cy="1472184"/>
          </a:xfrm>
        </p:spPr>
        <p:txBody>
          <a:bodyPr>
            <a:normAutofit fontScale="90000"/>
          </a:bodyPr>
          <a:lstStyle/>
          <a:p>
            <a:pPr algn="ctr"/>
            <a:r>
              <a:rPr lang="ar-SA" b="1" dirty="0" smtClean="0"/>
              <a:t/>
            </a:r>
            <a:br>
              <a:rPr lang="ar-SA" b="1" dirty="0" smtClean="0"/>
            </a:br>
            <a:r>
              <a:rPr lang="ar-SA" b="1" dirty="0" smtClean="0"/>
              <a:t>الوسائط المتعددة</a:t>
            </a:r>
            <a:br>
              <a:rPr lang="ar-SA" b="1" dirty="0" smtClean="0"/>
            </a:br>
            <a:r>
              <a:rPr lang="ar-SA" b="1" dirty="0" smtClean="0"/>
              <a:t/>
            </a:r>
            <a:br>
              <a:rPr lang="ar-SA" b="1" dirty="0" smtClean="0"/>
            </a:br>
            <a:endParaRPr lang="ar-SA" dirty="0"/>
          </a:p>
        </p:txBody>
      </p:sp>
      <p:sp>
        <p:nvSpPr>
          <p:cNvPr id="9" name="عنوان فرعي 8"/>
          <p:cNvSpPr>
            <a:spLocks noGrp="1"/>
          </p:cNvSpPr>
          <p:nvPr>
            <p:ph type="subTitle" idx="1"/>
          </p:nvPr>
        </p:nvSpPr>
        <p:spPr>
          <a:xfrm>
            <a:off x="1142976" y="1500174"/>
            <a:ext cx="7696224" cy="4071966"/>
          </a:xfrm>
        </p:spPr>
        <p:txBody>
          <a:bodyPr>
            <a:normAutofit/>
          </a:bodyPr>
          <a:lstStyle/>
          <a:p>
            <a:pPr algn="just"/>
            <a:r>
              <a:rPr lang="ar-SA" b="1" dirty="0" smtClean="0"/>
              <a:t>مفهوم الوسائط المتعددة:</a:t>
            </a:r>
          </a:p>
          <a:p>
            <a:pPr algn="just"/>
            <a:endParaRPr lang="en-US" b="1" dirty="0" smtClean="0"/>
          </a:p>
          <a:p>
            <a:pPr algn="just"/>
            <a:r>
              <a:rPr lang="ar-SA" dirty="0" smtClean="0">
                <a:latin typeface="Simplified Arabic" pitchFamily="18" charset="-78"/>
                <a:cs typeface="Simplified Arabic" pitchFamily="18" charset="-78"/>
              </a:rPr>
              <a:t>	ويري (</a:t>
            </a:r>
            <a:r>
              <a:rPr lang="en-US" dirty="0" smtClean="0">
                <a:latin typeface="Simplified Arabic" pitchFamily="18" charset="-78"/>
                <a:cs typeface="Simplified Arabic" pitchFamily="18" charset="-78"/>
              </a:rPr>
              <a:t>Hofstetter,f,1995,3</a:t>
            </a:r>
            <a:r>
              <a:rPr lang="ar-SA" dirty="0" smtClean="0">
                <a:latin typeface="Simplified Arabic" pitchFamily="18" charset="-78"/>
                <a:cs typeface="Simplified Arabic" pitchFamily="18" charset="-78"/>
              </a:rPr>
              <a:t>) أن تكنولوجيا الوسائط المتعددة تعني إمكانية استخدام الكمبيوتر في مزج وتقديم النصوص المكتوبة، والرسومات الخطية، والصور الثابتة والمتحركة، والصوت في نظام متكامل، وربط هذه الوسائط ببعضها في العرض، بحيث يمكن للمتعلم أن ينتقل، ويتحرك، ويبحر، ويتفاعل بنفسه مما يجعل العملية التعليمية أكثر إثارة وفاعلية.</a:t>
            </a:r>
            <a:endParaRPr lang="en-US" dirty="0" smtClean="0">
              <a:latin typeface="Simplified Arabic" pitchFamily="18" charset="-78"/>
              <a:cs typeface="Simplified Arabic" pitchFamily="18" charset="-78"/>
            </a:endParaRPr>
          </a:p>
          <a:p>
            <a:pPr algn="just"/>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عنوان 7"/>
          <p:cNvSpPr>
            <a:spLocks noGrp="1"/>
          </p:cNvSpPr>
          <p:nvPr>
            <p:ph type="ctrTitle"/>
          </p:nvPr>
        </p:nvSpPr>
        <p:spPr>
          <a:xfrm>
            <a:off x="571472" y="928670"/>
            <a:ext cx="8267728" cy="1472184"/>
          </a:xfrm>
        </p:spPr>
        <p:txBody>
          <a:bodyPr>
            <a:normAutofit fontScale="90000"/>
          </a:bodyPr>
          <a:lstStyle/>
          <a:p>
            <a:pPr algn="ctr"/>
            <a:r>
              <a:rPr lang="ar-SA" b="1" dirty="0" smtClean="0"/>
              <a:t/>
            </a:r>
            <a:br>
              <a:rPr lang="ar-SA" b="1" dirty="0" smtClean="0"/>
            </a:br>
            <a:r>
              <a:rPr lang="ar-SA" b="1" dirty="0" smtClean="0"/>
              <a:t>الوسائط المتعددة</a:t>
            </a:r>
            <a:br>
              <a:rPr lang="ar-SA" b="1" dirty="0" smtClean="0"/>
            </a:br>
            <a:r>
              <a:rPr lang="ar-SA" b="1" dirty="0" smtClean="0"/>
              <a:t/>
            </a:r>
            <a:br>
              <a:rPr lang="ar-SA" b="1" dirty="0" smtClean="0"/>
            </a:br>
            <a:endParaRPr lang="ar-SA" dirty="0"/>
          </a:p>
        </p:txBody>
      </p:sp>
      <p:sp>
        <p:nvSpPr>
          <p:cNvPr id="9" name="عنوان فرعي 8"/>
          <p:cNvSpPr>
            <a:spLocks noGrp="1"/>
          </p:cNvSpPr>
          <p:nvPr>
            <p:ph type="subTitle" idx="1"/>
          </p:nvPr>
        </p:nvSpPr>
        <p:spPr>
          <a:xfrm>
            <a:off x="1142976" y="1500174"/>
            <a:ext cx="7696224" cy="4071966"/>
          </a:xfrm>
        </p:spPr>
        <p:txBody>
          <a:bodyPr>
            <a:normAutofit/>
          </a:bodyPr>
          <a:lstStyle/>
          <a:p>
            <a:pPr algn="just"/>
            <a:r>
              <a:rPr lang="ar-SA" b="1" dirty="0" smtClean="0"/>
              <a:t>مفهوم الوسائط المتعددة:</a:t>
            </a:r>
          </a:p>
          <a:p>
            <a:pPr algn="just"/>
            <a:endParaRPr lang="en-US" b="1" dirty="0" smtClean="0"/>
          </a:p>
          <a:p>
            <a:pPr algn="just"/>
            <a:r>
              <a:rPr lang="ar-SA" dirty="0" smtClean="0">
                <a:latin typeface="Simplified Arabic" pitchFamily="18" charset="-78"/>
                <a:cs typeface="Simplified Arabic" pitchFamily="18" charset="-78"/>
              </a:rPr>
              <a:t>	 ويعرفها (</a:t>
            </a:r>
            <a:r>
              <a:rPr lang="en-US" dirty="0" smtClean="0">
                <a:latin typeface="Simplified Arabic" pitchFamily="18" charset="-78"/>
                <a:cs typeface="Simplified Arabic" pitchFamily="18" charset="-78"/>
              </a:rPr>
              <a:t>Peck,D,1998,3</a:t>
            </a:r>
            <a:r>
              <a:rPr lang="ar-SA" dirty="0" smtClean="0">
                <a:latin typeface="Simplified Arabic" pitchFamily="18" charset="-78"/>
                <a:cs typeface="Simplified Arabic" pitchFamily="18" charset="-78"/>
              </a:rPr>
              <a:t>) بأنها جمع اثنتين أو أكثر من الوسائط لإيجاد تسلسل فعال للأحداث التي تستخدم في الاتصال، تنقل الأفكار عادة من خلال الصوت والمثيرات البصرية، وتتم عملية إنتاج عروض الوسائط المتعددة واستخدامها والتفاعل معها من خلال الكمبيوتر.</a:t>
            </a:r>
            <a:endParaRPr lang="en-US" dirty="0">
              <a:latin typeface="Simplified Arabic" pitchFamily="18" charset="-78"/>
              <a:cs typeface="Simplified Arabic" pitchFamily="18" charset="-78"/>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عنوان 7"/>
          <p:cNvSpPr>
            <a:spLocks noGrp="1"/>
          </p:cNvSpPr>
          <p:nvPr>
            <p:ph type="ctrTitle"/>
          </p:nvPr>
        </p:nvSpPr>
        <p:spPr>
          <a:xfrm>
            <a:off x="571472" y="928670"/>
            <a:ext cx="8267728" cy="1472184"/>
          </a:xfrm>
        </p:spPr>
        <p:txBody>
          <a:bodyPr>
            <a:normAutofit fontScale="90000"/>
          </a:bodyPr>
          <a:lstStyle/>
          <a:p>
            <a:pPr algn="ctr"/>
            <a:r>
              <a:rPr lang="ar-SA" b="1" dirty="0" smtClean="0"/>
              <a:t/>
            </a:r>
            <a:br>
              <a:rPr lang="ar-SA" b="1" dirty="0" smtClean="0"/>
            </a:br>
            <a:r>
              <a:rPr lang="ar-SA" b="1" dirty="0" smtClean="0"/>
              <a:t>الوسائط المتعددة</a:t>
            </a:r>
            <a:br>
              <a:rPr lang="ar-SA" b="1" dirty="0" smtClean="0"/>
            </a:br>
            <a:r>
              <a:rPr lang="ar-SA" b="1" dirty="0" smtClean="0"/>
              <a:t/>
            </a:r>
            <a:br>
              <a:rPr lang="ar-SA" b="1" dirty="0" smtClean="0"/>
            </a:br>
            <a:endParaRPr lang="ar-SA" dirty="0"/>
          </a:p>
        </p:txBody>
      </p:sp>
      <p:sp>
        <p:nvSpPr>
          <p:cNvPr id="9" name="عنوان فرعي 8"/>
          <p:cNvSpPr>
            <a:spLocks noGrp="1"/>
          </p:cNvSpPr>
          <p:nvPr>
            <p:ph type="subTitle" idx="1"/>
          </p:nvPr>
        </p:nvSpPr>
        <p:spPr>
          <a:xfrm>
            <a:off x="1142976" y="1500174"/>
            <a:ext cx="7696224" cy="4071966"/>
          </a:xfrm>
        </p:spPr>
        <p:txBody>
          <a:bodyPr>
            <a:normAutofit fontScale="92500" lnSpcReduction="20000"/>
          </a:bodyPr>
          <a:lstStyle/>
          <a:p>
            <a:pPr algn="just"/>
            <a:r>
              <a:rPr lang="ar-SA" b="1" dirty="0" smtClean="0"/>
              <a:t>مفهوم الوسائط المتعددة:</a:t>
            </a:r>
          </a:p>
          <a:p>
            <a:pPr algn="just"/>
            <a:endParaRPr lang="en-US" b="1" dirty="0" smtClean="0"/>
          </a:p>
          <a:p>
            <a:pPr algn="just"/>
            <a:r>
              <a:rPr lang="ar-SA" dirty="0" smtClean="0">
                <a:latin typeface="Simplified Arabic" pitchFamily="18" charset="-78"/>
                <a:cs typeface="Simplified Arabic" pitchFamily="18" charset="-78"/>
              </a:rPr>
              <a:t>	 ويعرفها (عارف رشاد،1996،43) بأنها استخدام إمكانيات الكمبيوتر لمزج النصوص والبيانات، والأشكال، والصوت، والصور المتحركة في عرض أو إنتاج واحد متزامن.</a:t>
            </a:r>
          </a:p>
          <a:p>
            <a:pPr algn="just"/>
            <a:endParaRPr lang="en-US" dirty="0" smtClean="0">
              <a:latin typeface="Simplified Arabic" pitchFamily="18" charset="-78"/>
              <a:cs typeface="Simplified Arabic" pitchFamily="18" charset="-78"/>
            </a:endParaRPr>
          </a:p>
          <a:p>
            <a:pPr algn="just"/>
            <a:r>
              <a:rPr lang="ar-SA" dirty="0" smtClean="0">
                <a:latin typeface="Simplified Arabic" pitchFamily="18" charset="-78"/>
                <a:cs typeface="Simplified Arabic" pitchFamily="18" charset="-78"/>
              </a:rPr>
              <a:t>     كما يري (أحمد منصور،1997،46) أنها مجموعة من الوسائط التعليمية تتكامل مع بعضها البعض، ويكمل كل منهما الآخر، من أجل التدريس أو العرض لموضوع معين.</a:t>
            </a:r>
          </a:p>
          <a:p>
            <a:pPr algn="just"/>
            <a:endParaRPr lang="en-US" dirty="0" smtClean="0">
              <a:latin typeface="Simplified Arabic" pitchFamily="18" charset="-78"/>
              <a:cs typeface="Simplified Arabic" pitchFamily="18" charset="-78"/>
            </a:endParaRPr>
          </a:p>
          <a:p>
            <a:pPr algn="just"/>
            <a:r>
              <a:rPr lang="ar-SA" dirty="0" smtClean="0">
                <a:latin typeface="Simplified Arabic" pitchFamily="18" charset="-78"/>
                <a:cs typeface="Simplified Arabic" pitchFamily="18" charset="-78"/>
              </a:rPr>
              <a:t>     ويعرفها أيضا (حسن حسيني جامع،1999،85) أنها مزج متناهي القوة للنص والرسومات والصوت والفيديو تحت تحكم الكمبيوتر.</a:t>
            </a:r>
            <a:endParaRPr lang="en-US" dirty="0">
              <a:latin typeface="Simplified Arabic" pitchFamily="18" charset="-78"/>
              <a:cs typeface="Simplified Arabic" pitchFamily="18" charset="-78"/>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عنوان 7"/>
          <p:cNvSpPr>
            <a:spLocks noGrp="1"/>
          </p:cNvSpPr>
          <p:nvPr>
            <p:ph type="ctrTitle"/>
          </p:nvPr>
        </p:nvSpPr>
        <p:spPr>
          <a:xfrm>
            <a:off x="571472" y="928670"/>
            <a:ext cx="8267728" cy="1472184"/>
          </a:xfrm>
        </p:spPr>
        <p:txBody>
          <a:bodyPr>
            <a:normAutofit fontScale="90000"/>
          </a:bodyPr>
          <a:lstStyle/>
          <a:p>
            <a:pPr algn="ctr"/>
            <a:r>
              <a:rPr lang="ar-SA" b="1" dirty="0" smtClean="0"/>
              <a:t/>
            </a:r>
            <a:br>
              <a:rPr lang="ar-SA" b="1" dirty="0" smtClean="0"/>
            </a:br>
            <a:r>
              <a:rPr lang="ar-SA" b="1" dirty="0" smtClean="0"/>
              <a:t>الوسائط المتعددة</a:t>
            </a:r>
            <a:br>
              <a:rPr lang="ar-SA" b="1" dirty="0" smtClean="0"/>
            </a:br>
            <a:r>
              <a:rPr lang="ar-SA" b="1" dirty="0" smtClean="0"/>
              <a:t/>
            </a:r>
            <a:br>
              <a:rPr lang="ar-SA" b="1" dirty="0" smtClean="0"/>
            </a:br>
            <a:endParaRPr lang="ar-SA" dirty="0"/>
          </a:p>
        </p:txBody>
      </p:sp>
      <p:sp>
        <p:nvSpPr>
          <p:cNvPr id="9" name="عنوان فرعي 8"/>
          <p:cNvSpPr>
            <a:spLocks noGrp="1"/>
          </p:cNvSpPr>
          <p:nvPr>
            <p:ph type="subTitle" idx="1"/>
          </p:nvPr>
        </p:nvSpPr>
        <p:spPr>
          <a:xfrm>
            <a:off x="1142976" y="1500174"/>
            <a:ext cx="7696224" cy="4071966"/>
          </a:xfrm>
        </p:spPr>
        <p:txBody>
          <a:bodyPr>
            <a:normAutofit fontScale="92500"/>
          </a:bodyPr>
          <a:lstStyle/>
          <a:p>
            <a:pPr algn="just"/>
            <a:r>
              <a:rPr lang="ar-SA" b="1" dirty="0" smtClean="0"/>
              <a:t>مفهوم الوسائط المتعددة:</a:t>
            </a:r>
          </a:p>
          <a:p>
            <a:pPr algn="just"/>
            <a:endParaRPr lang="en-US" b="1" dirty="0" smtClean="0"/>
          </a:p>
          <a:p>
            <a:pPr algn="just"/>
            <a:r>
              <a:rPr lang="ar-SA" dirty="0" smtClean="0">
                <a:latin typeface="Simplified Arabic" pitchFamily="18" charset="-78"/>
                <a:cs typeface="Simplified Arabic" pitchFamily="18" charset="-78"/>
              </a:rPr>
              <a:t>	بينما يشير (علي عبد المنعم،2000،235) إلى أنه يمكن النظر إلى الوسائط التعليمية علي أنها أدوات ترميز الرسالة التعليمية من لغة لفظية مكتوبة علي هيئة نصوص </a:t>
            </a:r>
            <a:r>
              <a:rPr lang="en-US" dirty="0" smtClean="0">
                <a:latin typeface="Simplified Arabic" pitchFamily="18" charset="-78"/>
                <a:cs typeface="Simplified Arabic" pitchFamily="18" charset="-78"/>
              </a:rPr>
              <a:t>Texts</a:t>
            </a:r>
            <a:r>
              <a:rPr lang="ar-SA" dirty="0" smtClean="0">
                <a:latin typeface="Simplified Arabic" pitchFamily="18" charset="-78"/>
                <a:cs typeface="Simplified Arabic" pitchFamily="18" charset="-78"/>
              </a:rPr>
              <a:t>، أم مسموعة منطوقة </a:t>
            </a:r>
            <a:r>
              <a:rPr lang="en-US" dirty="0" smtClean="0">
                <a:latin typeface="Simplified Arabic" pitchFamily="18" charset="-78"/>
                <a:cs typeface="Simplified Arabic" pitchFamily="18" charset="-78"/>
              </a:rPr>
              <a:t>Spoken Words</a:t>
            </a:r>
            <a:r>
              <a:rPr lang="ar-SA" dirty="0" smtClean="0">
                <a:latin typeface="Simplified Arabic" pitchFamily="18" charset="-78"/>
                <a:cs typeface="Simplified Arabic" pitchFamily="18" charset="-78"/>
              </a:rPr>
              <a:t>، وكذا الرسومات الخطية </a:t>
            </a:r>
            <a:r>
              <a:rPr lang="en-US" dirty="0" smtClean="0">
                <a:latin typeface="Simplified Arabic" pitchFamily="18" charset="-78"/>
                <a:cs typeface="Simplified Arabic" pitchFamily="18" charset="-78"/>
              </a:rPr>
              <a:t>Graphics</a:t>
            </a:r>
            <a:r>
              <a:rPr lang="ar-SA" dirty="0" smtClean="0">
                <a:latin typeface="Simplified Arabic" pitchFamily="18" charset="-78"/>
                <a:cs typeface="Simplified Arabic" pitchFamily="18" charset="-78"/>
              </a:rPr>
              <a:t> بكافة أنماطها؛ من رسوم بيانية ولوحات تخطيطية ورسوم توضيحية وغيرها، هذا بالإضافة إلى الرسوم المتحركة </a:t>
            </a:r>
            <a:r>
              <a:rPr lang="en-US" dirty="0" smtClean="0">
                <a:latin typeface="Simplified Arabic" pitchFamily="18" charset="-78"/>
                <a:cs typeface="Simplified Arabic" pitchFamily="18" charset="-78"/>
              </a:rPr>
              <a:t>Animations</a:t>
            </a:r>
            <a:r>
              <a:rPr lang="ar-SA" dirty="0" smtClean="0">
                <a:latin typeface="Simplified Arabic" pitchFamily="18" charset="-78"/>
                <a:cs typeface="Simplified Arabic" pitchFamily="18" charset="-78"/>
              </a:rPr>
              <a:t> ، والصور المتحركة</a:t>
            </a:r>
            <a:r>
              <a:rPr lang="en-US" dirty="0" smtClean="0">
                <a:latin typeface="Simplified Arabic" pitchFamily="18" charset="-78"/>
                <a:cs typeface="Simplified Arabic" pitchFamily="18" charset="-78"/>
              </a:rPr>
              <a:t>Pictures  Motion</a:t>
            </a:r>
            <a:r>
              <a:rPr lang="ar-SA" dirty="0" smtClean="0">
                <a:latin typeface="Simplified Arabic" pitchFamily="18" charset="-78"/>
                <a:cs typeface="Simplified Arabic" pitchFamily="18" charset="-78"/>
              </a:rPr>
              <a:t> والصور الثابتة </a:t>
            </a:r>
            <a:r>
              <a:rPr lang="en-US" dirty="0" smtClean="0">
                <a:latin typeface="Simplified Arabic" pitchFamily="18" charset="-78"/>
                <a:cs typeface="Simplified Arabic" pitchFamily="18" charset="-78"/>
              </a:rPr>
              <a:t>Still Pictures</a:t>
            </a:r>
            <a:r>
              <a:rPr lang="ar-SA" dirty="0" smtClean="0">
                <a:latin typeface="Simplified Arabic" pitchFamily="18" charset="-78"/>
                <a:cs typeface="Simplified Arabic" pitchFamily="18" charset="-78"/>
              </a:rPr>
              <a:t>، كما يمكن استخدام خليط أو مزيج من هذه الأدوات لعرض فكره أو مفهوم أو مبدأ أو أي نوع آخر من أنواع المحتوي.</a:t>
            </a:r>
            <a:endParaRPr lang="en-US" dirty="0">
              <a:latin typeface="Simplified Arabic" pitchFamily="18" charset="-78"/>
              <a:cs typeface="Simplified Arabic" pitchFamily="18" charset="-78"/>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عنوان 7"/>
          <p:cNvSpPr>
            <a:spLocks noGrp="1"/>
          </p:cNvSpPr>
          <p:nvPr>
            <p:ph type="ctrTitle"/>
          </p:nvPr>
        </p:nvSpPr>
        <p:spPr>
          <a:xfrm>
            <a:off x="571472" y="928670"/>
            <a:ext cx="8267728" cy="1472184"/>
          </a:xfrm>
        </p:spPr>
        <p:txBody>
          <a:bodyPr>
            <a:normAutofit fontScale="90000"/>
          </a:bodyPr>
          <a:lstStyle/>
          <a:p>
            <a:pPr algn="ctr"/>
            <a:r>
              <a:rPr lang="ar-SA" b="1" dirty="0" smtClean="0"/>
              <a:t/>
            </a:r>
            <a:br>
              <a:rPr lang="ar-SA" b="1" dirty="0" smtClean="0"/>
            </a:br>
            <a:r>
              <a:rPr lang="ar-SA" b="1" dirty="0" smtClean="0"/>
              <a:t>الوسائط المتعددة</a:t>
            </a:r>
            <a:br>
              <a:rPr lang="ar-SA" b="1" dirty="0" smtClean="0"/>
            </a:br>
            <a:r>
              <a:rPr lang="ar-SA" b="1" dirty="0" smtClean="0"/>
              <a:t/>
            </a:r>
            <a:br>
              <a:rPr lang="ar-SA" b="1" dirty="0" smtClean="0"/>
            </a:br>
            <a:endParaRPr lang="ar-SA" dirty="0"/>
          </a:p>
        </p:txBody>
      </p:sp>
      <p:sp>
        <p:nvSpPr>
          <p:cNvPr id="9" name="عنوان فرعي 8"/>
          <p:cNvSpPr>
            <a:spLocks noGrp="1"/>
          </p:cNvSpPr>
          <p:nvPr>
            <p:ph type="subTitle" idx="1"/>
          </p:nvPr>
        </p:nvSpPr>
        <p:spPr>
          <a:xfrm>
            <a:off x="1142976" y="1500174"/>
            <a:ext cx="7696224" cy="4071966"/>
          </a:xfrm>
        </p:spPr>
        <p:txBody>
          <a:bodyPr>
            <a:normAutofit/>
          </a:bodyPr>
          <a:lstStyle/>
          <a:p>
            <a:pPr algn="just"/>
            <a:r>
              <a:rPr lang="ar-SA" b="1" dirty="0" smtClean="0"/>
              <a:t>مفهوم الوسائط المتعددة:</a:t>
            </a:r>
          </a:p>
          <a:p>
            <a:pPr algn="just"/>
            <a:endParaRPr lang="en-US" b="1" dirty="0" smtClean="0"/>
          </a:p>
          <a:p>
            <a:pPr algn="just"/>
            <a:r>
              <a:rPr lang="ar-SA" dirty="0" smtClean="0">
                <a:latin typeface="Simplified Arabic" pitchFamily="18" charset="-78"/>
                <a:cs typeface="Simplified Arabic" pitchFamily="18" charset="-78"/>
              </a:rPr>
              <a:t>	</a:t>
            </a:r>
            <a:r>
              <a:rPr lang="ar-SA" b="1" dirty="0" smtClean="0">
                <a:latin typeface="Simplified Arabic" pitchFamily="18" charset="-78"/>
                <a:cs typeface="Simplified Arabic" pitchFamily="18" charset="-78"/>
              </a:rPr>
              <a:t>وعلي ضوء ما تقدم</a:t>
            </a:r>
            <a:r>
              <a:rPr lang="ar-SA" dirty="0" smtClean="0">
                <a:latin typeface="Simplified Arabic" pitchFamily="18" charset="-78"/>
                <a:cs typeface="Simplified Arabic" pitchFamily="18" charset="-78"/>
              </a:rPr>
              <a:t> </a:t>
            </a:r>
            <a:r>
              <a:rPr lang="ar-SA" b="1" dirty="0" smtClean="0">
                <a:latin typeface="Simplified Arabic" pitchFamily="18" charset="-78"/>
                <a:cs typeface="Simplified Arabic" pitchFamily="18" charset="-78"/>
              </a:rPr>
              <a:t>يمكن تعريف برامج الكمبيوتر متعددة الوسائط بأنها:</a:t>
            </a:r>
            <a:endParaRPr lang="en-US" dirty="0" smtClean="0">
              <a:latin typeface="Simplified Arabic" pitchFamily="18" charset="-78"/>
              <a:cs typeface="Simplified Arabic" pitchFamily="18" charset="-78"/>
            </a:endParaRPr>
          </a:p>
          <a:p>
            <a:pPr algn="just"/>
            <a:r>
              <a:rPr lang="ar-SA" dirty="0" smtClean="0">
                <a:latin typeface="Simplified Arabic" pitchFamily="18" charset="-78"/>
                <a:cs typeface="Simplified Arabic" pitchFamily="18" charset="-78"/>
              </a:rPr>
              <a:t>	عبارة عن منظومة متكاملة من الوسائط التعليمية تستخدم لتقديم المحتوي العلمي، تشمل النصوص المكتوبة، والمنطوقة، والرسوم التخطيطية، والصور الثابتة والمتحركة، والرسوم المتحركة، ولقطات الفيديو، التي يتم إنتاجها بإحدى برامج التأليف، التي تقدم من خلال الكمبيوتر مما يتيح للمتعلم التفاعل والتحكم في معلومات البرنامج. </a:t>
            </a:r>
            <a:endParaRPr lang="en-US" dirty="0" smtClean="0">
              <a:latin typeface="Simplified Arabic" pitchFamily="18" charset="-78"/>
              <a:cs typeface="Simplified Arabic" pitchFamily="18" charset="-78"/>
            </a:endParaRPr>
          </a:p>
          <a:p>
            <a:pPr algn="just"/>
            <a:endParaRPr lang="en-US" dirty="0">
              <a:latin typeface="Simplified Arabic" pitchFamily="18" charset="-78"/>
              <a:cs typeface="Simplified Arabic" pitchFamily="18" charset="-78"/>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عنوان 7"/>
          <p:cNvSpPr>
            <a:spLocks noGrp="1"/>
          </p:cNvSpPr>
          <p:nvPr>
            <p:ph type="ctrTitle"/>
          </p:nvPr>
        </p:nvSpPr>
        <p:spPr>
          <a:xfrm>
            <a:off x="571472" y="928670"/>
            <a:ext cx="8267728" cy="1472184"/>
          </a:xfrm>
        </p:spPr>
        <p:txBody>
          <a:bodyPr>
            <a:normAutofit fontScale="90000"/>
          </a:bodyPr>
          <a:lstStyle/>
          <a:p>
            <a:pPr algn="ctr"/>
            <a:r>
              <a:rPr lang="ar-SA" b="1" dirty="0" smtClean="0"/>
              <a:t/>
            </a:r>
            <a:br>
              <a:rPr lang="ar-SA" b="1" dirty="0" smtClean="0"/>
            </a:br>
            <a:r>
              <a:rPr lang="ar-SA" b="1" dirty="0" smtClean="0"/>
              <a:t>الوسائط المتعددة</a:t>
            </a:r>
            <a:br>
              <a:rPr lang="ar-SA" b="1" dirty="0" smtClean="0"/>
            </a:br>
            <a:r>
              <a:rPr lang="ar-SA" b="1" dirty="0" smtClean="0"/>
              <a:t/>
            </a:r>
            <a:br>
              <a:rPr lang="ar-SA" b="1" dirty="0" smtClean="0"/>
            </a:br>
            <a:endParaRPr lang="ar-SA" dirty="0"/>
          </a:p>
        </p:txBody>
      </p:sp>
      <p:sp>
        <p:nvSpPr>
          <p:cNvPr id="9" name="عنوان فرعي 8"/>
          <p:cNvSpPr>
            <a:spLocks noGrp="1"/>
          </p:cNvSpPr>
          <p:nvPr>
            <p:ph type="subTitle" idx="1"/>
          </p:nvPr>
        </p:nvSpPr>
        <p:spPr>
          <a:xfrm>
            <a:off x="1142976" y="1500174"/>
            <a:ext cx="7696224" cy="4572032"/>
          </a:xfrm>
        </p:spPr>
        <p:txBody>
          <a:bodyPr>
            <a:normAutofit/>
          </a:bodyPr>
          <a:lstStyle/>
          <a:p>
            <a:pPr algn="just"/>
            <a:r>
              <a:rPr lang="ar-SA" b="1" dirty="0" smtClean="0"/>
              <a:t>2- خصائص الوسائط المتعددة:</a:t>
            </a:r>
            <a:endParaRPr lang="en-US" b="1" dirty="0" smtClean="0"/>
          </a:p>
          <a:p>
            <a:pPr algn="just"/>
            <a:r>
              <a:rPr lang="ar-SA" sz="2400" dirty="0" smtClean="0"/>
              <a:t>	تتميز برامج الكمبيوتر متعددة الوسائط بعدة خصائص جعلتها تتناسب مع  طبيعة التعلم، وتظهر هذه الخصائص من خلال عناصر تشغيلها وتصميمها وإنتاجها، فمن خصائصها:</a:t>
            </a:r>
            <a:endParaRPr lang="ar-SA" sz="2400" b="1" dirty="0" smtClean="0"/>
          </a:p>
          <a:p>
            <a:pPr algn="just"/>
            <a:r>
              <a:rPr lang="ar-SA" sz="2200" b="1" dirty="0" smtClean="0"/>
              <a:t>	أ- التفاعلية</a:t>
            </a:r>
            <a:endParaRPr lang="en-US" sz="2200" dirty="0" smtClean="0"/>
          </a:p>
          <a:p>
            <a:pPr algn="just"/>
            <a:r>
              <a:rPr lang="ar-SA" sz="2200" b="1" dirty="0" smtClean="0"/>
              <a:t>	ب- الفردية</a:t>
            </a:r>
            <a:endParaRPr lang="en-US" sz="2200" dirty="0" smtClean="0"/>
          </a:p>
          <a:p>
            <a:pPr algn="just"/>
            <a:r>
              <a:rPr lang="ar-SA" sz="2200" b="1" dirty="0" smtClean="0"/>
              <a:t>	ج- التنوع</a:t>
            </a:r>
            <a:endParaRPr lang="en-US" sz="2200" dirty="0" smtClean="0"/>
          </a:p>
          <a:p>
            <a:pPr algn="just"/>
            <a:r>
              <a:rPr lang="ar-SA" sz="2200" b="1" dirty="0" smtClean="0"/>
              <a:t>	د-  التكامل</a:t>
            </a:r>
            <a:endParaRPr lang="en-US" sz="2200" dirty="0" smtClean="0"/>
          </a:p>
          <a:p>
            <a:pPr algn="just"/>
            <a:r>
              <a:rPr lang="ar-SA" sz="2200" b="1" dirty="0" smtClean="0"/>
              <a:t>	هـ- التزامن</a:t>
            </a:r>
            <a:endParaRPr lang="en-US" sz="2200" dirty="0" smtClean="0"/>
          </a:p>
          <a:p>
            <a:pPr algn="just"/>
            <a:r>
              <a:rPr lang="ar-SA" sz="2200" b="1" dirty="0" smtClean="0"/>
              <a:t>	و- المرونة</a:t>
            </a:r>
            <a:endParaRPr lang="en-US" sz="2200" dirty="0" smtClean="0"/>
          </a:p>
          <a:p>
            <a:pPr algn="just"/>
            <a:r>
              <a:rPr lang="ar-SA" sz="2200" b="1" dirty="0" smtClean="0"/>
              <a:t>	ز- الإلكترونية</a:t>
            </a:r>
            <a:endParaRPr lang="en-US" sz="2200" dirty="0" smtClean="0"/>
          </a:p>
          <a:p>
            <a:pPr algn="just"/>
            <a:endParaRPr lang="en-US" dirty="0">
              <a:latin typeface="Simplified Arabic" pitchFamily="18" charset="-78"/>
              <a:cs typeface="Simplified Arabic" pitchFamily="18" charset="-78"/>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عنوان 7"/>
          <p:cNvSpPr>
            <a:spLocks noGrp="1"/>
          </p:cNvSpPr>
          <p:nvPr>
            <p:ph type="ctrTitle"/>
          </p:nvPr>
        </p:nvSpPr>
        <p:spPr>
          <a:xfrm>
            <a:off x="571472" y="928670"/>
            <a:ext cx="8267728" cy="1472184"/>
          </a:xfrm>
        </p:spPr>
        <p:txBody>
          <a:bodyPr>
            <a:normAutofit fontScale="90000"/>
          </a:bodyPr>
          <a:lstStyle/>
          <a:p>
            <a:pPr algn="ctr"/>
            <a:r>
              <a:rPr lang="ar-SA" b="1" dirty="0" smtClean="0"/>
              <a:t/>
            </a:r>
            <a:br>
              <a:rPr lang="ar-SA" b="1" dirty="0" smtClean="0"/>
            </a:br>
            <a:r>
              <a:rPr lang="ar-SA" b="1" dirty="0" smtClean="0"/>
              <a:t>الوسائط المتعددة</a:t>
            </a:r>
            <a:br>
              <a:rPr lang="ar-SA" b="1" dirty="0" smtClean="0"/>
            </a:br>
            <a:r>
              <a:rPr lang="ar-SA" b="1" dirty="0" smtClean="0"/>
              <a:t/>
            </a:r>
            <a:br>
              <a:rPr lang="ar-SA" b="1" dirty="0" smtClean="0"/>
            </a:br>
            <a:endParaRPr lang="ar-SA" dirty="0"/>
          </a:p>
        </p:txBody>
      </p:sp>
      <p:sp>
        <p:nvSpPr>
          <p:cNvPr id="9" name="عنوان فرعي 8"/>
          <p:cNvSpPr>
            <a:spLocks noGrp="1"/>
          </p:cNvSpPr>
          <p:nvPr>
            <p:ph type="subTitle" idx="1"/>
          </p:nvPr>
        </p:nvSpPr>
        <p:spPr>
          <a:xfrm>
            <a:off x="1142976" y="1500174"/>
            <a:ext cx="7696224" cy="4572032"/>
          </a:xfrm>
        </p:spPr>
        <p:txBody>
          <a:bodyPr>
            <a:normAutofit/>
          </a:bodyPr>
          <a:lstStyle/>
          <a:p>
            <a:pPr algn="just"/>
            <a:r>
              <a:rPr lang="ar-SA" sz="2400" b="1" dirty="0" smtClean="0">
                <a:latin typeface="Simplified Arabic" pitchFamily="18" charset="-78"/>
                <a:cs typeface="Simplified Arabic" pitchFamily="18" charset="-78"/>
              </a:rPr>
              <a:t>أ- التفاعلية:                    </a:t>
            </a:r>
            <a:r>
              <a:rPr lang="en-US" sz="2400" b="1" dirty="0" smtClean="0">
                <a:latin typeface="Simplified Arabic" pitchFamily="18" charset="-78"/>
                <a:cs typeface="Simplified Arabic" pitchFamily="18" charset="-78"/>
              </a:rPr>
              <a:t>                         Interactivity</a:t>
            </a:r>
            <a:endParaRPr lang="en-US" sz="2400" dirty="0" smtClean="0">
              <a:latin typeface="Simplified Arabic" pitchFamily="18" charset="-78"/>
              <a:cs typeface="Simplified Arabic" pitchFamily="18" charset="-78"/>
            </a:endParaRPr>
          </a:p>
          <a:p>
            <a:pPr algn="just"/>
            <a:r>
              <a:rPr lang="ar-SA" sz="2400" dirty="0" smtClean="0">
                <a:latin typeface="Simplified Arabic" pitchFamily="18" charset="-78"/>
                <a:cs typeface="Simplified Arabic" pitchFamily="18" charset="-78"/>
              </a:rPr>
              <a:t>         تصف التفاعلية أنماط الاتصال في موقف التعلم، وتوفر بيئة اتصال ثنائية الاتجاه علي الأقل، وهي بذلك تسمح للمتعلم بدرجة من الحرية؛ فيستطيع أن يتحكم في معدل عرض محتوي المادة المنقولة ليختار المعدل الذي يناسبه، كما يستطيع أن يختار من بين العديد من البدائل في موقف التعلم، ويمكنه أن يتفرع إلى النقاط المتشابكة أثناء العرض، ويمكن للمتعلم أن يتحاور مع الجهاز الذي يقدم له المحتوي، كما يستطيع أن يتجول داخل المادة المعروضة، ويتم ذلك من خلال العديد من الأنشطة، والقرارات التي تحدث في موقف التعلم تكون في يد المتعلم ذاته، وليست من جانب البرنامج (علي عبد المنعم،عرفة احمد حسن،2000،8).</a:t>
            </a:r>
            <a:endParaRPr lang="en-US" sz="2400" dirty="0" smtClean="0">
              <a:latin typeface="Simplified Arabic" pitchFamily="18" charset="-78"/>
              <a:cs typeface="Simplified Arabic" pitchFamily="18" charset="-78"/>
            </a:endParaRPr>
          </a:p>
          <a:p>
            <a:pPr algn="just"/>
            <a:endParaRPr lang="en-US" sz="2400" dirty="0">
              <a:latin typeface="Simplified Arabic" pitchFamily="18" charset="-78"/>
              <a:cs typeface="Simplified Arabic" pitchFamily="18" charset="-78"/>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عنوان 7"/>
          <p:cNvSpPr>
            <a:spLocks noGrp="1"/>
          </p:cNvSpPr>
          <p:nvPr>
            <p:ph type="ctrTitle"/>
          </p:nvPr>
        </p:nvSpPr>
        <p:spPr>
          <a:xfrm>
            <a:off x="571472" y="928670"/>
            <a:ext cx="8267728" cy="1472184"/>
          </a:xfrm>
        </p:spPr>
        <p:txBody>
          <a:bodyPr>
            <a:normAutofit fontScale="90000"/>
          </a:bodyPr>
          <a:lstStyle/>
          <a:p>
            <a:pPr algn="ctr"/>
            <a:r>
              <a:rPr lang="ar-SA" b="1" dirty="0" smtClean="0"/>
              <a:t/>
            </a:r>
            <a:br>
              <a:rPr lang="ar-SA" b="1" dirty="0" smtClean="0"/>
            </a:br>
            <a:r>
              <a:rPr lang="ar-SA" b="1" dirty="0" smtClean="0"/>
              <a:t>الوسائط المتعددة</a:t>
            </a:r>
            <a:br>
              <a:rPr lang="ar-SA" b="1" dirty="0" smtClean="0"/>
            </a:br>
            <a:r>
              <a:rPr lang="ar-SA" b="1" dirty="0" smtClean="0"/>
              <a:t/>
            </a:r>
            <a:br>
              <a:rPr lang="ar-SA" b="1" dirty="0" smtClean="0"/>
            </a:br>
            <a:endParaRPr lang="ar-SA" dirty="0"/>
          </a:p>
        </p:txBody>
      </p:sp>
      <p:sp>
        <p:nvSpPr>
          <p:cNvPr id="9" name="عنوان فرعي 8"/>
          <p:cNvSpPr>
            <a:spLocks noGrp="1"/>
          </p:cNvSpPr>
          <p:nvPr>
            <p:ph type="subTitle" idx="1"/>
          </p:nvPr>
        </p:nvSpPr>
        <p:spPr>
          <a:xfrm>
            <a:off x="1142976" y="1500174"/>
            <a:ext cx="7696224" cy="4572032"/>
          </a:xfrm>
        </p:spPr>
        <p:txBody>
          <a:bodyPr>
            <a:normAutofit/>
          </a:bodyPr>
          <a:lstStyle/>
          <a:p>
            <a:pPr algn="justLow"/>
            <a:r>
              <a:rPr lang="ar-SA" sz="2200" dirty="0" smtClean="0">
                <a:latin typeface="Simplified Arabic" pitchFamily="18" charset="-78"/>
                <a:cs typeface="Simplified Arabic" pitchFamily="18" charset="-78"/>
              </a:rPr>
              <a:t> </a:t>
            </a:r>
            <a:r>
              <a:rPr lang="ar-SA" sz="2200" b="1" dirty="0" smtClean="0">
                <a:latin typeface="Simplified Arabic" pitchFamily="18" charset="-78"/>
                <a:cs typeface="Simplified Arabic" pitchFamily="18" charset="-78"/>
              </a:rPr>
              <a:t>ب- الفردية:                      </a:t>
            </a:r>
            <a:r>
              <a:rPr lang="en-US" sz="2200" b="1" dirty="0" smtClean="0">
                <a:latin typeface="Simplified Arabic" pitchFamily="18" charset="-78"/>
                <a:cs typeface="Simplified Arabic" pitchFamily="18" charset="-78"/>
              </a:rPr>
              <a:t>Individuality</a:t>
            </a:r>
            <a:endParaRPr lang="en-US" sz="2200" dirty="0" smtClean="0">
              <a:latin typeface="Simplified Arabic" pitchFamily="18" charset="-78"/>
              <a:cs typeface="Simplified Arabic" pitchFamily="18" charset="-78"/>
            </a:endParaRPr>
          </a:p>
          <a:p>
            <a:pPr algn="justLow"/>
            <a:r>
              <a:rPr lang="ar-SA" sz="2200" dirty="0" smtClean="0">
                <a:latin typeface="Simplified Arabic" pitchFamily="18" charset="-78"/>
                <a:cs typeface="Simplified Arabic" pitchFamily="18" charset="-78"/>
              </a:rPr>
              <a:t>        بات من المسلم به أنه توجد فروق فردية بين المتعلمين، وهذا ما أكدته  نظريات علم النفس، هذه الفروق تحدث تباينا ملحوظا بين الأفراد في الاستجابة لشتي المواقف التعليمية، مما أدي إلى حتمية مراعاة تلك الفروق عند تصميم المواقف التعليمية، ومن ثم الاهتمام بعملية تفريد المواقف التعليمية.</a:t>
            </a:r>
            <a:endParaRPr lang="en-US" sz="2200" dirty="0" smtClean="0">
              <a:latin typeface="Simplified Arabic" pitchFamily="18" charset="-78"/>
              <a:cs typeface="Simplified Arabic" pitchFamily="18" charset="-78"/>
            </a:endParaRPr>
          </a:p>
          <a:p>
            <a:pPr algn="justLow"/>
            <a:r>
              <a:rPr lang="ar-SA" sz="2200" dirty="0" smtClean="0">
                <a:latin typeface="Simplified Arabic" pitchFamily="18" charset="-78"/>
                <a:cs typeface="Simplified Arabic" pitchFamily="18" charset="-78"/>
              </a:rPr>
              <a:t>        وتسمح معظم المستحدثات التكنولوجية بتفريد المواقف التعليمية لتناسب المتغيرات في شخصيات المتعلمين، وقدراتهم، واستعداداتهم، وخبراتهم السابقة، وتعتمد أيضا برامج الوسائط التعليمية علي تفريد المواقف التعليمية فهي تقوم أساسا علي مبدأ الخطو الذاتي</a:t>
            </a:r>
            <a:r>
              <a:rPr lang="en-US" sz="2200" dirty="0" smtClean="0">
                <a:latin typeface="Simplified Arabic" pitchFamily="18" charset="-78"/>
                <a:cs typeface="Simplified Arabic" pitchFamily="18" charset="-78"/>
              </a:rPr>
              <a:t>Self Pacing</a:t>
            </a:r>
            <a:r>
              <a:rPr lang="ar-SA" sz="2200" dirty="0" smtClean="0">
                <a:latin typeface="Simplified Arabic" pitchFamily="18" charset="-78"/>
                <a:cs typeface="Simplified Arabic" pitchFamily="18" charset="-78"/>
              </a:rPr>
              <a:t> للمتعلم وذلك للوصول به لتحقيق الهدف المنشود، ويتم تزويد المتعلمين بمستويات متعددة من التوجيه والقدرة علي التعلم الذاتي، وخاصة الذين يعتمدون علي الرؤية والناحية البصرية في التعلم.                                                  </a:t>
            </a:r>
            <a:endParaRPr lang="en-US" sz="2200" dirty="0">
              <a:latin typeface="Simplified Arabic" pitchFamily="18" charset="-78"/>
              <a:cs typeface="Simplified Arabic" pitchFamily="18" charset="-78"/>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عنوان 7"/>
          <p:cNvSpPr>
            <a:spLocks noGrp="1"/>
          </p:cNvSpPr>
          <p:nvPr>
            <p:ph type="ctrTitle"/>
          </p:nvPr>
        </p:nvSpPr>
        <p:spPr>
          <a:xfrm>
            <a:off x="571472" y="928670"/>
            <a:ext cx="8267728" cy="1472184"/>
          </a:xfrm>
        </p:spPr>
        <p:txBody>
          <a:bodyPr>
            <a:normAutofit fontScale="90000"/>
          </a:bodyPr>
          <a:lstStyle/>
          <a:p>
            <a:pPr algn="ctr"/>
            <a:r>
              <a:rPr lang="ar-SA" b="1" dirty="0" smtClean="0"/>
              <a:t/>
            </a:r>
            <a:br>
              <a:rPr lang="ar-SA" b="1" dirty="0" smtClean="0"/>
            </a:br>
            <a:r>
              <a:rPr lang="ar-SA" b="1" dirty="0" smtClean="0"/>
              <a:t>الوسائط المتعددة</a:t>
            </a:r>
            <a:br>
              <a:rPr lang="ar-SA" b="1" dirty="0" smtClean="0"/>
            </a:br>
            <a:r>
              <a:rPr lang="ar-SA" b="1" dirty="0" smtClean="0"/>
              <a:t/>
            </a:r>
            <a:br>
              <a:rPr lang="ar-SA" b="1" dirty="0" smtClean="0"/>
            </a:br>
            <a:endParaRPr lang="ar-SA" dirty="0"/>
          </a:p>
        </p:txBody>
      </p:sp>
      <p:sp>
        <p:nvSpPr>
          <p:cNvPr id="9" name="عنوان فرعي 8"/>
          <p:cNvSpPr>
            <a:spLocks noGrp="1"/>
          </p:cNvSpPr>
          <p:nvPr>
            <p:ph type="subTitle" idx="1"/>
          </p:nvPr>
        </p:nvSpPr>
        <p:spPr>
          <a:xfrm>
            <a:off x="1142976" y="1500174"/>
            <a:ext cx="7696224" cy="4572032"/>
          </a:xfrm>
        </p:spPr>
        <p:txBody>
          <a:bodyPr>
            <a:normAutofit fontScale="92500"/>
          </a:bodyPr>
          <a:lstStyle/>
          <a:p>
            <a:pPr algn="just"/>
            <a:r>
              <a:rPr lang="ar-SA" sz="2400" b="1" dirty="0" smtClean="0">
                <a:latin typeface="Simplified Arabic" pitchFamily="18" charset="-78"/>
                <a:cs typeface="Simplified Arabic" pitchFamily="18" charset="-78"/>
              </a:rPr>
              <a:t>ج- التنوع:                                </a:t>
            </a:r>
            <a:r>
              <a:rPr lang="en-US" sz="2400" b="1" dirty="0" smtClean="0">
                <a:latin typeface="Simplified Arabic" pitchFamily="18" charset="-78"/>
                <a:cs typeface="Simplified Arabic" pitchFamily="18" charset="-78"/>
              </a:rPr>
              <a:t>Variation</a:t>
            </a:r>
            <a:endParaRPr lang="en-US" sz="2400" dirty="0" smtClean="0">
              <a:latin typeface="Simplified Arabic" pitchFamily="18" charset="-78"/>
              <a:cs typeface="Simplified Arabic" pitchFamily="18" charset="-78"/>
            </a:endParaRPr>
          </a:p>
          <a:p>
            <a:pPr algn="just"/>
            <a:r>
              <a:rPr lang="ar-SA" sz="2400" dirty="0" smtClean="0">
                <a:latin typeface="Simplified Arabic" pitchFamily="18" charset="-78"/>
                <a:cs typeface="Simplified Arabic" pitchFamily="18" charset="-78"/>
              </a:rPr>
              <a:t>     مما يميز برامج الكمبيوتر متعددة الوسائط التنوع في العناصر المكونة لهذه البرامج؛ حيث يمكن التحكم في هذه العناصر، حتى تتلاءم وتتمشى مع قدرات المتعلمين الذين يستخدمون هذه البرامج، وذلك عن طريق تعدد العناصر المكونة لهذه البرامج، التي تجعل للقائم علي إنتاج هذه البرامج الفرصة ليتحكم في تتابعها، بحيث تناسب قدرات وإمكانات المتعلمين وكذلك محتوي المادة المعروضة.</a:t>
            </a:r>
            <a:endParaRPr lang="en-US" sz="2400" dirty="0" smtClean="0">
              <a:latin typeface="Simplified Arabic" pitchFamily="18" charset="-78"/>
              <a:cs typeface="Simplified Arabic" pitchFamily="18" charset="-78"/>
            </a:endParaRPr>
          </a:p>
          <a:p>
            <a:pPr algn="just"/>
            <a:r>
              <a:rPr lang="ar-SA" sz="2400" dirty="0" smtClean="0">
                <a:latin typeface="Simplified Arabic" pitchFamily="18" charset="-78"/>
                <a:cs typeface="Simplified Arabic" pitchFamily="18" charset="-78"/>
              </a:rPr>
              <a:t>       وتوفر برامج الكمبيوتر متعددة الوسائط بيئة تعلم متنوعة يجد فيها كل متعلم ما يناسبه، ويتحقق ذلك إجرائيا عن طريق توفير مجموعة من البدائل والخيارات التعليمية أمام المتعلم، وتتمثل هذه الخيارات في الأنشطة التعليمية، والمواد التعليمية، والاختبارات، ومواعيد التقدم لها، كما تتمثل في تعدد مستويات المحتوي، وتعدد أساليب التعلم، ويرتبط تحقيق التنوع بخاصية التفاعلية من ناحية، وخاصية الفردية من ناحية أخرى، وتختلف برامج الوسائط المتعددة في مقدار ما تمنحه للمتعلم من حرية في اختيار البدائل، كما تختلف في مقدار الخيارات المتاحة ومدي تنوعها. </a:t>
            </a:r>
            <a:endParaRPr lang="en-US" sz="2400" dirty="0">
              <a:latin typeface="Simplified Arabic" pitchFamily="18" charset="-78"/>
              <a:cs typeface="Simplified Arabic" pitchFamily="18" charset="-78"/>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عنوان 7"/>
          <p:cNvSpPr>
            <a:spLocks noGrp="1"/>
          </p:cNvSpPr>
          <p:nvPr>
            <p:ph type="ctrTitle"/>
          </p:nvPr>
        </p:nvSpPr>
        <p:spPr>
          <a:xfrm>
            <a:off x="571472" y="928670"/>
            <a:ext cx="8267728" cy="1472184"/>
          </a:xfrm>
        </p:spPr>
        <p:txBody>
          <a:bodyPr>
            <a:normAutofit fontScale="90000"/>
          </a:bodyPr>
          <a:lstStyle/>
          <a:p>
            <a:pPr algn="ctr"/>
            <a:r>
              <a:rPr lang="ar-SA" b="1" dirty="0" smtClean="0"/>
              <a:t/>
            </a:r>
            <a:br>
              <a:rPr lang="ar-SA" b="1" dirty="0" smtClean="0"/>
            </a:br>
            <a:r>
              <a:rPr lang="ar-SA" b="1" dirty="0" smtClean="0"/>
              <a:t>الوسائط المتعددة</a:t>
            </a:r>
            <a:br>
              <a:rPr lang="ar-SA" b="1" dirty="0" smtClean="0"/>
            </a:br>
            <a:r>
              <a:rPr lang="ar-SA" b="1" dirty="0" smtClean="0"/>
              <a:t/>
            </a:r>
            <a:br>
              <a:rPr lang="ar-SA" b="1" dirty="0" smtClean="0"/>
            </a:br>
            <a:endParaRPr lang="ar-SA" dirty="0"/>
          </a:p>
        </p:txBody>
      </p:sp>
      <p:sp>
        <p:nvSpPr>
          <p:cNvPr id="9" name="عنوان فرعي 8"/>
          <p:cNvSpPr>
            <a:spLocks noGrp="1"/>
          </p:cNvSpPr>
          <p:nvPr>
            <p:ph type="subTitle" idx="1"/>
          </p:nvPr>
        </p:nvSpPr>
        <p:spPr>
          <a:xfrm>
            <a:off x="1142976" y="1500174"/>
            <a:ext cx="7696224" cy="4572032"/>
          </a:xfrm>
        </p:spPr>
        <p:txBody>
          <a:bodyPr>
            <a:normAutofit/>
          </a:bodyPr>
          <a:lstStyle/>
          <a:p>
            <a:pPr algn="just"/>
            <a:r>
              <a:rPr lang="ar-SA" sz="2400" dirty="0" smtClean="0">
                <a:latin typeface="Simplified Arabic" pitchFamily="18" charset="-78"/>
                <a:cs typeface="Simplified Arabic" pitchFamily="18" charset="-78"/>
              </a:rPr>
              <a:t>	</a:t>
            </a:r>
            <a:r>
              <a:rPr lang="ar-SA" sz="2400" b="1" dirty="0" smtClean="0">
                <a:latin typeface="Simplified Arabic" pitchFamily="18" charset="-78"/>
                <a:cs typeface="Simplified Arabic" pitchFamily="18" charset="-78"/>
              </a:rPr>
              <a:t>د-  التكامل:                   </a:t>
            </a:r>
            <a:r>
              <a:rPr lang="en-US" sz="2400" b="1" dirty="0" smtClean="0">
                <a:latin typeface="Simplified Arabic" pitchFamily="18" charset="-78"/>
                <a:cs typeface="Simplified Arabic" pitchFamily="18" charset="-78"/>
              </a:rPr>
              <a:t>Integration</a:t>
            </a:r>
            <a:endParaRPr lang="en-US" sz="2400" dirty="0" smtClean="0">
              <a:latin typeface="Simplified Arabic" pitchFamily="18" charset="-78"/>
              <a:cs typeface="Simplified Arabic" pitchFamily="18" charset="-78"/>
            </a:endParaRPr>
          </a:p>
          <a:p>
            <a:pPr algn="just"/>
            <a:r>
              <a:rPr lang="ar-SA" sz="2400" dirty="0" smtClean="0">
                <a:latin typeface="Simplified Arabic" pitchFamily="18" charset="-78"/>
                <a:cs typeface="Simplified Arabic" pitchFamily="18" charset="-78"/>
              </a:rPr>
              <a:t>        هذا العنصر المهم والمحدد لإمكانية برامج الوسائط المتعددة هو التكامل بين مكونات هذه النوعية من الوسائط المتعددة المتفاعلة معا، فهذه الوسائط لا تعرض واحدة تلو الأخرى، وإنما تتكامل في إطار واحد لتحقق الهدف المرجو منها، وتقاس قوة هذه البرامج بمدي تكامل عناصرها تكاملا وظيفيا، والتي تعتمد علي خصائص المتعلمين ومحتوي المادة المعروضة وإلا سوف يؤثر ذلك علي جودة العرض، وبالتالي سوف يؤثر علي درجة التفاعل بين المتعلم والعرض، ففي استراتيجيات التعليم المفرد فإن الوحدات التعليمية الصغيرة </a:t>
            </a:r>
            <a:r>
              <a:rPr lang="en-US" sz="2400" dirty="0" smtClean="0">
                <a:latin typeface="Simplified Arabic" pitchFamily="18" charset="-78"/>
                <a:cs typeface="Simplified Arabic" pitchFamily="18" charset="-78"/>
              </a:rPr>
              <a:t>Modules</a:t>
            </a:r>
            <a:r>
              <a:rPr lang="ar-SA" sz="2400" dirty="0" smtClean="0">
                <a:latin typeface="Simplified Arabic" pitchFamily="18" charset="-78"/>
                <a:cs typeface="Simplified Arabic" pitchFamily="18" charset="-78"/>
              </a:rPr>
              <a:t> لا تستخدم إلا من خلال نظام شامل، تتكامل فيه هذه الوحدات مع باقي مكونات النظام لتحقيق الهدف المنشود. (علي عبد المنعم،2000،229).</a:t>
            </a:r>
            <a:endParaRPr lang="en-US" sz="2400" dirty="0" smtClean="0">
              <a:latin typeface="Simplified Arabic" pitchFamily="18" charset="-78"/>
              <a:cs typeface="Simplified Arabic" pitchFamily="18" charset="-78"/>
            </a:endParaRPr>
          </a:p>
          <a:p>
            <a:pPr algn="just"/>
            <a:endParaRPr lang="en-US" sz="2400" dirty="0">
              <a:latin typeface="Simplified Arabic" pitchFamily="18" charset="-78"/>
              <a:cs typeface="Simplified Arabic" pitchFamily="18" charset="-78"/>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عنوان 7"/>
          <p:cNvSpPr>
            <a:spLocks noGrp="1"/>
          </p:cNvSpPr>
          <p:nvPr>
            <p:ph type="ctrTitle"/>
          </p:nvPr>
        </p:nvSpPr>
        <p:spPr>
          <a:xfrm>
            <a:off x="571472" y="928670"/>
            <a:ext cx="8267728" cy="1472184"/>
          </a:xfrm>
        </p:spPr>
        <p:txBody>
          <a:bodyPr>
            <a:normAutofit fontScale="90000"/>
          </a:bodyPr>
          <a:lstStyle/>
          <a:p>
            <a:pPr algn="ctr"/>
            <a:r>
              <a:rPr lang="ar-SA" b="1" dirty="0" smtClean="0"/>
              <a:t/>
            </a:r>
            <a:br>
              <a:rPr lang="ar-SA" b="1" dirty="0" smtClean="0"/>
            </a:br>
            <a:r>
              <a:rPr lang="ar-SA" b="1" dirty="0" smtClean="0"/>
              <a:t>الوسائط المتعددة</a:t>
            </a:r>
            <a:br>
              <a:rPr lang="ar-SA" b="1" dirty="0" smtClean="0"/>
            </a:br>
            <a:r>
              <a:rPr lang="ar-SA" b="1" dirty="0" smtClean="0"/>
              <a:t/>
            </a:r>
            <a:br>
              <a:rPr lang="ar-SA" b="1" dirty="0" smtClean="0"/>
            </a:br>
            <a:endParaRPr lang="ar-SA" dirty="0"/>
          </a:p>
        </p:txBody>
      </p:sp>
      <p:sp>
        <p:nvSpPr>
          <p:cNvPr id="9" name="عنوان فرعي 8"/>
          <p:cNvSpPr>
            <a:spLocks noGrp="1"/>
          </p:cNvSpPr>
          <p:nvPr>
            <p:ph type="subTitle" idx="1"/>
          </p:nvPr>
        </p:nvSpPr>
        <p:spPr>
          <a:xfrm>
            <a:off x="1142976" y="1500174"/>
            <a:ext cx="7696224" cy="4572032"/>
          </a:xfrm>
        </p:spPr>
        <p:txBody>
          <a:bodyPr>
            <a:normAutofit/>
          </a:bodyPr>
          <a:lstStyle/>
          <a:p>
            <a:pPr algn="just"/>
            <a:r>
              <a:rPr lang="ar-SA" sz="2400" dirty="0" smtClean="0">
                <a:latin typeface="Simplified Arabic" pitchFamily="18" charset="-78"/>
                <a:cs typeface="Simplified Arabic" pitchFamily="18" charset="-78"/>
              </a:rPr>
              <a:t>	</a:t>
            </a:r>
            <a:r>
              <a:rPr lang="ar-SA" sz="2400" b="1" dirty="0" smtClean="0">
                <a:latin typeface="Simplified Arabic" pitchFamily="18" charset="-78"/>
                <a:cs typeface="Simplified Arabic" pitchFamily="18" charset="-78"/>
              </a:rPr>
              <a:t>هـ- التزامن:                          </a:t>
            </a:r>
            <a:r>
              <a:rPr lang="en-US" sz="2400" b="1" dirty="0" smtClean="0">
                <a:latin typeface="Simplified Arabic" pitchFamily="18" charset="-78"/>
                <a:cs typeface="Simplified Arabic" pitchFamily="18" charset="-78"/>
              </a:rPr>
              <a:t>Timing</a:t>
            </a:r>
            <a:r>
              <a:rPr lang="ar-SA" sz="2400" b="1" dirty="0" smtClean="0">
                <a:latin typeface="Simplified Arabic" pitchFamily="18" charset="-78"/>
                <a:cs typeface="Simplified Arabic" pitchFamily="18" charset="-78"/>
              </a:rPr>
              <a:t> </a:t>
            </a:r>
            <a:endParaRPr lang="en-US" sz="2400" dirty="0" smtClean="0">
              <a:latin typeface="Simplified Arabic" pitchFamily="18" charset="-78"/>
              <a:cs typeface="Simplified Arabic" pitchFamily="18" charset="-78"/>
            </a:endParaRPr>
          </a:p>
          <a:p>
            <a:pPr algn="just"/>
            <a:r>
              <a:rPr lang="ar-SA" sz="2400" dirty="0" smtClean="0">
                <a:latin typeface="Simplified Arabic" pitchFamily="18" charset="-78"/>
                <a:cs typeface="Simplified Arabic" pitchFamily="18" charset="-78"/>
              </a:rPr>
              <a:t>     التزامن هو مناسبة توقيتات تداخل العناصر المختلفة الموجودة في برامج الوسائط المتعددة، لتتناسب مع سرعة العرض وقدرات المتعلم، وذلك من خلال تزامن الصوت مع الصورة مع النص المكتوب وغيرها من الأيقونات الأخرى، لأن هذا يؤثر علي العنصرين الآخرين ويحققهما وهما التفاعل والتكامل.(علي عبد المنعم،1996،101).</a:t>
            </a:r>
            <a:endParaRPr lang="en-US" sz="2400" dirty="0" smtClean="0">
              <a:latin typeface="Simplified Arabic" pitchFamily="18" charset="-78"/>
              <a:cs typeface="Simplified Arabic" pitchFamily="18" charset="-78"/>
            </a:endParaRPr>
          </a:p>
          <a:p>
            <a:pPr algn="just"/>
            <a:endParaRPr lang="en-US" sz="2400" dirty="0">
              <a:latin typeface="Simplified Arabic" pitchFamily="18" charset="-78"/>
              <a:cs typeface="Simplified Arabic" pitchFamily="18" charset="-78"/>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عنوان 7"/>
          <p:cNvSpPr>
            <a:spLocks noGrp="1"/>
          </p:cNvSpPr>
          <p:nvPr>
            <p:ph type="ctrTitle"/>
          </p:nvPr>
        </p:nvSpPr>
        <p:spPr>
          <a:xfrm>
            <a:off x="571472" y="928670"/>
            <a:ext cx="8267728" cy="1472184"/>
          </a:xfrm>
        </p:spPr>
        <p:txBody>
          <a:bodyPr>
            <a:normAutofit fontScale="90000"/>
          </a:bodyPr>
          <a:lstStyle/>
          <a:p>
            <a:pPr algn="ctr"/>
            <a:r>
              <a:rPr lang="ar-SA" b="1" dirty="0" smtClean="0"/>
              <a:t/>
            </a:r>
            <a:br>
              <a:rPr lang="ar-SA" b="1" dirty="0" smtClean="0"/>
            </a:br>
            <a:r>
              <a:rPr lang="ar-SA" b="1" dirty="0" smtClean="0"/>
              <a:t>الوسائط المتعددة</a:t>
            </a:r>
            <a:br>
              <a:rPr lang="ar-SA" b="1" dirty="0" smtClean="0"/>
            </a:br>
            <a:r>
              <a:rPr lang="ar-SA" b="1" dirty="0" smtClean="0"/>
              <a:t/>
            </a:r>
            <a:br>
              <a:rPr lang="ar-SA" b="1" dirty="0" smtClean="0"/>
            </a:br>
            <a:endParaRPr lang="ar-SA" dirty="0"/>
          </a:p>
        </p:txBody>
      </p:sp>
      <p:sp>
        <p:nvSpPr>
          <p:cNvPr id="9" name="عنوان فرعي 8"/>
          <p:cNvSpPr>
            <a:spLocks noGrp="1"/>
          </p:cNvSpPr>
          <p:nvPr>
            <p:ph type="subTitle" idx="1"/>
          </p:nvPr>
        </p:nvSpPr>
        <p:spPr>
          <a:xfrm>
            <a:off x="1142976" y="1500174"/>
            <a:ext cx="7696224" cy="4572032"/>
          </a:xfrm>
        </p:spPr>
        <p:txBody>
          <a:bodyPr>
            <a:normAutofit/>
          </a:bodyPr>
          <a:lstStyle/>
          <a:p>
            <a:pPr algn="just"/>
            <a:r>
              <a:rPr lang="ar-SA" sz="2400" dirty="0" smtClean="0">
                <a:latin typeface="Simplified Arabic" pitchFamily="18" charset="-78"/>
                <a:cs typeface="Simplified Arabic" pitchFamily="18" charset="-78"/>
              </a:rPr>
              <a:t>	</a:t>
            </a:r>
            <a:r>
              <a:rPr lang="ar-SA" sz="2400" b="1" dirty="0" smtClean="0">
                <a:latin typeface="Simplified Arabic" pitchFamily="18" charset="-78"/>
                <a:cs typeface="Simplified Arabic" pitchFamily="18" charset="-78"/>
              </a:rPr>
              <a:t>و- المرونة:                          </a:t>
            </a:r>
            <a:r>
              <a:rPr lang="en-US" sz="2400" b="1" dirty="0" smtClean="0">
                <a:latin typeface="Simplified Arabic" pitchFamily="18" charset="-78"/>
                <a:cs typeface="Simplified Arabic" pitchFamily="18" charset="-78"/>
              </a:rPr>
              <a:t>Flexibility</a:t>
            </a:r>
            <a:endParaRPr lang="en-US" sz="2400" dirty="0" smtClean="0">
              <a:latin typeface="Simplified Arabic" pitchFamily="18" charset="-78"/>
              <a:cs typeface="Simplified Arabic" pitchFamily="18" charset="-78"/>
            </a:endParaRPr>
          </a:p>
          <a:p>
            <a:pPr algn="just"/>
            <a:r>
              <a:rPr lang="ar-SA" sz="2400" dirty="0" smtClean="0">
                <a:latin typeface="Simplified Arabic" pitchFamily="18" charset="-78"/>
                <a:cs typeface="Simplified Arabic" pitchFamily="18" charset="-78"/>
              </a:rPr>
              <a:t> 	تعد المرونة من الخصائص المميزة والهامة في برامج الكمبيوتر متعددة الوسائط، بمعني إمكانية التحكم في عناصر الوسائط المتعددة عن طريق حذف عنصر منها، أو إضافة عنصر آخر، وإجراء أي تعديل سواء كان ذلك في عملية التصميم، أو الإنتاج، أو العرض نفسه، وذلك حتى تتناسب مع الجمهور المستفيد من هذه العروض.</a:t>
            </a:r>
            <a:endParaRPr lang="en-US" sz="2400" dirty="0">
              <a:latin typeface="Simplified Arabic" pitchFamily="18" charset="-78"/>
              <a:cs typeface="Simplified Arabic" pitchFamily="18" charset="-78"/>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عنوان 7"/>
          <p:cNvSpPr>
            <a:spLocks noGrp="1"/>
          </p:cNvSpPr>
          <p:nvPr>
            <p:ph type="ctrTitle"/>
          </p:nvPr>
        </p:nvSpPr>
        <p:spPr>
          <a:xfrm>
            <a:off x="571472" y="928670"/>
            <a:ext cx="8267728" cy="1472184"/>
          </a:xfrm>
        </p:spPr>
        <p:txBody>
          <a:bodyPr>
            <a:normAutofit fontScale="90000"/>
          </a:bodyPr>
          <a:lstStyle/>
          <a:p>
            <a:pPr algn="ctr"/>
            <a:r>
              <a:rPr lang="ar-SA" b="1" dirty="0" smtClean="0"/>
              <a:t/>
            </a:r>
            <a:br>
              <a:rPr lang="ar-SA" b="1" dirty="0" smtClean="0"/>
            </a:br>
            <a:r>
              <a:rPr lang="ar-SA" b="1" dirty="0" smtClean="0"/>
              <a:t>الوسائط المتعددة</a:t>
            </a:r>
            <a:br>
              <a:rPr lang="ar-SA" b="1" dirty="0" smtClean="0"/>
            </a:br>
            <a:r>
              <a:rPr lang="ar-SA" b="1" dirty="0" smtClean="0"/>
              <a:t/>
            </a:r>
            <a:br>
              <a:rPr lang="ar-SA" b="1" dirty="0" smtClean="0"/>
            </a:br>
            <a:endParaRPr lang="ar-SA" dirty="0"/>
          </a:p>
        </p:txBody>
      </p:sp>
      <p:sp>
        <p:nvSpPr>
          <p:cNvPr id="9" name="عنوان فرعي 8"/>
          <p:cNvSpPr>
            <a:spLocks noGrp="1"/>
          </p:cNvSpPr>
          <p:nvPr>
            <p:ph type="subTitle" idx="1"/>
          </p:nvPr>
        </p:nvSpPr>
        <p:spPr>
          <a:xfrm>
            <a:off x="1142976" y="1500174"/>
            <a:ext cx="7696224" cy="4572032"/>
          </a:xfrm>
        </p:spPr>
        <p:txBody>
          <a:bodyPr>
            <a:normAutofit/>
          </a:bodyPr>
          <a:lstStyle/>
          <a:p>
            <a:pPr algn="just"/>
            <a:r>
              <a:rPr lang="ar-SA" sz="2400" dirty="0" smtClean="0">
                <a:latin typeface="Simplified Arabic" pitchFamily="18" charset="-78"/>
                <a:cs typeface="Simplified Arabic" pitchFamily="18" charset="-78"/>
              </a:rPr>
              <a:t>	</a:t>
            </a:r>
            <a:r>
              <a:rPr lang="ar-SA" sz="2400" b="1" dirty="0" smtClean="0">
                <a:latin typeface="Simplified Arabic" pitchFamily="18" charset="-78"/>
                <a:cs typeface="Simplified Arabic" pitchFamily="18" charset="-78"/>
              </a:rPr>
              <a:t>ز- الإلكترونية:                     </a:t>
            </a:r>
            <a:r>
              <a:rPr lang="en-US" sz="2400" b="1" dirty="0" smtClean="0">
                <a:latin typeface="Simplified Arabic" pitchFamily="18" charset="-78"/>
                <a:cs typeface="Simplified Arabic" pitchFamily="18" charset="-78"/>
              </a:rPr>
              <a:t>Electronic</a:t>
            </a:r>
            <a:r>
              <a:rPr lang="en-US" sz="2400" dirty="0" smtClean="0">
                <a:latin typeface="Simplified Arabic" pitchFamily="18" charset="-78"/>
                <a:cs typeface="Simplified Arabic" pitchFamily="18" charset="-78"/>
              </a:rPr>
              <a:t> </a:t>
            </a:r>
            <a:endParaRPr lang="ar-SA" sz="2400" dirty="0" smtClean="0">
              <a:latin typeface="Simplified Arabic" pitchFamily="18" charset="-78"/>
              <a:cs typeface="Simplified Arabic" pitchFamily="18" charset="-78"/>
            </a:endParaRPr>
          </a:p>
          <a:p>
            <a:pPr algn="just"/>
            <a:endParaRPr lang="en-US" sz="2400" dirty="0" smtClean="0">
              <a:latin typeface="Simplified Arabic" pitchFamily="18" charset="-78"/>
              <a:cs typeface="Simplified Arabic" pitchFamily="18" charset="-78"/>
            </a:endParaRPr>
          </a:p>
          <a:p>
            <a:pPr algn="just"/>
            <a:r>
              <a:rPr lang="ar-SA" sz="2400" dirty="0" smtClean="0">
                <a:latin typeface="Simplified Arabic" pitchFamily="18" charset="-78"/>
                <a:cs typeface="Simplified Arabic" pitchFamily="18" charset="-78"/>
              </a:rPr>
              <a:t> 	 برامج الكمبيوتر متعددة الوسائط تتطلب لإنتاجها وتقديمها توافر الأجهزة الإلكترونية المتطورة التي تعمل بطريقه رقمية مثل الكمبيوتر، وشبكات المعلومات، والملحقات الخاصة بالكمبيوتر، والوسائل التي تتصف بالآلية والسرعة والدقة في معالجة وتقديم المعلومات، كما أن الأجهزة التي تشارك في إنتاج برامج الكمبيوتر متعددة الوسائط مثل الكاميرات الرقمية، والماسحات الضوئية، ومشغلات الفيديو تعمل جميعها بطريقة إليكترونية.</a:t>
            </a:r>
            <a:endParaRPr lang="en-US" sz="2400" dirty="0">
              <a:latin typeface="Simplified Arabic" pitchFamily="18" charset="-78"/>
              <a:cs typeface="Simplified Arabic" pitchFamily="18" charset="-78"/>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عنوان 7"/>
          <p:cNvSpPr>
            <a:spLocks noGrp="1"/>
          </p:cNvSpPr>
          <p:nvPr>
            <p:ph type="ctrTitle"/>
          </p:nvPr>
        </p:nvSpPr>
        <p:spPr>
          <a:xfrm>
            <a:off x="571472" y="928670"/>
            <a:ext cx="8267728" cy="1472184"/>
          </a:xfrm>
        </p:spPr>
        <p:txBody>
          <a:bodyPr>
            <a:normAutofit fontScale="90000"/>
          </a:bodyPr>
          <a:lstStyle/>
          <a:p>
            <a:pPr algn="ctr"/>
            <a:r>
              <a:rPr lang="ar-SA" b="1" dirty="0" smtClean="0"/>
              <a:t/>
            </a:r>
            <a:br>
              <a:rPr lang="ar-SA" b="1" dirty="0" smtClean="0"/>
            </a:br>
            <a:r>
              <a:rPr lang="ar-SA" b="1" dirty="0" smtClean="0"/>
              <a:t>الوسائط المتعددة</a:t>
            </a:r>
            <a:br>
              <a:rPr lang="ar-SA" b="1" dirty="0" smtClean="0"/>
            </a:br>
            <a:r>
              <a:rPr lang="ar-SA" b="1" dirty="0" smtClean="0"/>
              <a:t/>
            </a:r>
            <a:br>
              <a:rPr lang="ar-SA" b="1" dirty="0" smtClean="0"/>
            </a:br>
            <a:endParaRPr lang="ar-SA" dirty="0"/>
          </a:p>
        </p:txBody>
      </p:sp>
      <p:sp>
        <p:nvSpPr>
          <p:cNvPr id="9" name="عنوان فرعي 8"/>
          <p:cNvSpPr>
            <a:spLocks noGrp="1"/>
          </p:cNvSpPr>
          <p:nvPr>
            <p:ph type="subTitle" idx="1"/>
          </p:nvPr>
        </p:nvSpPr>
        <p:spPr>
          <a:xfrm>
            <a:off x="1142976" y="1500174"/>
            <a:ext cx="7696224" cy="4572032"/>
          </a:xfrm>
        </p:spPr>
        <p:txBody>
          <a:bodyPr>
            <a:normAutofit lnSpcReduction="10000"/>
          </a:bodyPr>
          <a:lstStyle/>
          <a:p>
            <a:pPr algn="just"/>
            <a:r>
              <a:rPr lang="ar-SA" sz="2400" b="1" dirty="0" smtClean="0"/>
              <a:t>عناصر برامج  الكمبيوتر متعددة الوسائط:</a:t>
            </a:r>
          </a:p>
          <a:p>
            <a:pPr algn="just"/>
            <a:r>
              <a:rPr lang="ar-SA" sz="2400" dirty="0" smtClean="0"/>
              <a:t>يتكون برنامج الوسائط المتعددة من عناصر أساسية تتفاعل معا أو بعض منها، لعرض حقيقة أو مفهوم أو مبدأ، عن طريق عرضها من خلال جهاز الكمبيوتر، وهذه العناصر هي:</a:t>
            </a:r>
          </a:p>
          <a:p>
            <a:pPr lvl="1" algn="just"/>
            <a:r>
              <a:rPr lang="ar-SA" sz="2600" b="1" dirty="0" smtClean="0"/>
              <a:t>أ- النصوص المكتوبة</a:t>
            </a:r>
            <a:endParaRPr lang="en-US" sz="2600" dirty="0" smtClean="0"/>
          </a:p>
          <a:p>
            <a:pPr lvl="1" algn="just"/>
            <a:r>
              <a:rPr lang="ar-SA" sz="2600" b="1" dirty="0" smtClean="0"/>
              <a:t>ب- اللغة المنطوقة</a:t>
            </a:r>
            <a:endParaRPr lang="en-US" sz="2600" dirty="0" smtClean="0"/>
          </a:p>
          <a:p>
            <a:pPr lvl="1" algn="just"/>
            <a:r>
              <a:rPr lang="en-US" sz="2600" b="1" dirty="0" smtClean="0"/>
              <a:t> </a:t>
            </a:r>
            <a:r>
              <a:rPr lang="ar-SA" sz="2600" b="1" dirty="0" smtClean="0"/>
              <a:t>ج- الموسيقي</a:t>
            </a:r>
            <a:endParaRPr lang="en-US" sz="2600" dirty="0" smtClean="0"/>
          </a:p>
          <a:p>
            <a:pPr lvl="1" algn="just"/>
            <a:r>
              <a:rPr lang="ar-SA" sz="2600" b="1" dirty="0" smtClean="0"/>
              <a:t>د- الرسومات والتكوينات الخطية</a:t>
            </a:r>
            <a:endParaRPr lang="en-US" sz="2600" dirty="0" smtClean="0"/>
          </a:p>
          <a:p>
            <a:pPr lvl="1" algn="just"/>
            <a:r>
              <a:rPr lang="ar-SA" sz="2600" b="1" dirty="0" smtClean="0"/>
              <a:t>هـ- الصور الثابتة</a:t>
            </a:r>
            <a:endParaRPr lang="en-US" sz="2600" dirty="0" smtClean="0"/>
          </a:p>
          <a:p>
            <a:pPr lvl="1" algn="just"/>
            <a:r>
              <a:rPr lang="ar-SA" sz="2600" b="1" dirty="0" smtClean="0"/>
              <a:t>و- الصور المتحركة</a:t>
            </a:r>
            <a:endParaRPr lang="en-US" sz="2600" dirty="0" smtClean="0"/>
          </a:p>
          <a:p>
            <a:pPr lvl="1" algn="just"/>
            <a:r>
              <a:rPr lang="ar-SA" sz="2600" b="1" dirty="0" smtClean="0"/>
              <a:t>ز- الرسوم المتحركة</a:t>
            </a:r>
            <a:endParaRPr lang="en-US" sz="2600" dirty="0" smtClean="0"/>
          </a:p>
          <a:p>
            <a:pPr algn="just"/>
            <a:endParaRPr lang="en-US" sz="2400" dirty="0" smtClean="0"/>
          </a:p>
          <a:p>
            <a:pPr algn="just"/>
            <a:endParaRPr lang="en-US" sz="2400" b="1"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عنوان 7"/>
          <p:cNvSpPr>
            <a:spLocks noGrp="1"/>
          </p:cNvSpPr>
          <p:nvPr>
            <p:ph type="ctrTitle"/>
          </p:nvPr>
        </p:nvSpPr>
        <p:spPr>
          <a:xfrm>
            <a:off x="571472" y="928670"/>
            <a:ext cx="8267728" cy="1472184"/>
          </a:xfrm>
        </p:spPr>
        <p:txBody>
          <a:bodyPr>
            <a:normAutofit fontScale="90000"/>
          </a:bodyPr>
          <a:lstStyle/>
          <a:p>
            <a:pPr algn="ctr"/>
            <a:r>
              <a:rPr lang="ar-SA" b="1" dirty="0" smtClean="0"/>
              <a:t/>
            </a:r>
            <a:br>
              <a:rPr lang="ar-SA" b="1" dirty="0" smtClean="0"/>
            </a:br>
            <a:r>
              <a:rPr lang="ar-SA" b="1" dirty="0" smtClean="0"/>
              <a:t>الوسائط المتعددة</a:t>
            </a:r>
            <a:br>
              <a:rPr lang="ar-SA" b="1" dirty="0" smtClean="0"/>
            </a:br>
            <a:r>
              <a:rPr lang="ar-SA" b="1" dirty="0" smtClean="0"/>
              <a:t/>
            </a:r>
            <a:br>
              <a:rPr lang="ar-SA" b="1" dirty="0" smtClean="0"/>
            </a:br>
            <a:endParaRPr lang="ar-SA" dirty="0"/>
          </a:p>
        </p:txBody>
      </p:sp>
      <p:sp>
        <p:nvSpPr>
          <p:cNvPr id="9" name="عنوان فرعي 8"/>
          <p:cNvSpPr>
            <a:spLocks noGrp="1"/>
          </p:cNvSpPr>
          <p:nvPr>
            <p:ph type="subTitle" idx="1"/>
          </p:nvPr>
        </p:nvSpPr>
        <p:spPr>
          <a:xfrm>
            <a:off x="1142976" y="1500174"/>
            <a:ext cx="7696224" cy="4572032"/>
          </a:xfrm>
        </p:spPr>
        <p:txBody>
          <a:bodyPr>
            <a:normAutofit fontScale="92500"/>
          </a:bodyPr>
          <a:lstStyle/>
          <a:p>
            <a:pPr algn="just"/>
            <a:r>
              <a:rPr lang="ar-SA" sz="2400" b="1" dirty="0" smtClean="0">
                <a:latin typeface="Simplified Arabic" pitchFamily="18" charset="-78"/>
                <a:cs typeface="Simplified Arabic" pitchFamily="18" charset="-78"/>
              </a:rPr>
              <a:t>أ- النصوص المكتوبة:          </a:t>
            </a:r>
            <a:r>
              <a:rPr lang="en-US" sz="2400" b="1" dirty="0" smtClean="0">
                <a:latin typeface="Simplified Arabic" pitchFamily="18" charset="-78"/>
                <a:cs typeface="Simplified Arabic" pitchFamily="18" charset="-78"/>
              </a:rPr>
              <a:t>Texts</a:t>
            </a:r>
            <a:endParaRPr lang="en-US" sz="2400" dirty="0" smtClean="0">
              <a:latin typeface="Simplified Arabic" pitchFamily="18" charset="-78"/>
              <a:cs typeface="Simplified Arabic" pitchFamily="18" charset="-78"/>
            </a:endParaRPr>
          </a:p>
          <a:p>
            <a:pPr algn="just"/>
            <a:r>
              <a:rPr lang="ar-SA" sz="2400" dirty="0" smtClean="0">
                <a:latin typeface="Simplified Arabic" pitchFamily="18" charset="-78"/>
                <a:cs typeface="Simplified Arabic" pitchFamily="18" charset="-78"/>
              </a:rPr>
              <a:t>        يعتبر النص من المكونات الرئيسية في عروض تكنولوجيا الوسائط المتعددة، ويأتي هذا النص في صورة كلمات، وفقرات، وجمل تستخدم لتوضيح الأفكار،وعرض الحقائق للموضوع،وعرض العناوين الرئيسية، وقد تظهر فقرات أجزاء من النصوص علي الشاشة، إما لتعريف المستخدم بأهداف البرنامج، أو لإعطائه بعض الإرشادات التوجيهية الخاصة بطريقة سيرة في العرض، أو لتقديم محتوي العرض من المفاهيم والمعلومات، وأيضا لتعريف المستخدم بأساليب الإبحار في العرض وتقديم المساعدة له عند الحاجة، وقد تأتى النصوص لتشرح أيضا مكونات بعض الصور في العرض. (هاشم سعيد،2000،40).  </a:t>
            </a:r>
            <a:endParaRPr lang="en-US" sz="2400" dirty="0" smtClean="0">
              <a:latin typeface="Simplified Arabic" pitchFamily="18" charset="-78"/>
              <a:cs typeface="Simplified Arabic" pitchFamily="18" charset="-78"/>
            </a:endParaRPr>
          </a:p>
          <a:p>
            <a:pPr algn="just"/>
            <a:r>
              <a:rPr lang="ar-SA" sz="2400" dirty="0" smtClean="0">
                <a:latin typeface="Simplified Arabic" pitchFamily="18" charset="-78"/>
                <a:cs typeface="Simplified Arabic" pitchFamily="18" charset="-78"/>
              </a:rPr>
              <a:t>        ويتم التعامل مع النصوص المكتوبة بحركة واحدة من المستخدم؛ عن طريق الضغط علي الفأرة مثلا أو الضغط علي مفتاح من مفاتيح لوحة المفاتيح، أو لمس الشاشة بأحد الأصابع، أو بالقلم الضوئي. (علي عبد المنعم،2000،241).</a:t>
            </a:r>
            <a:endParaRPr lang="en-US" sz="2400" dirty="0" smtClean="0">
              <a:latin typeface="Simplified Arabic" pitchFamily="18" charset="-78"/>
              <a:cs typeface="Simplified Arabic" pitchFamily="18" charset="-78"/>
            </a:endParaRPr>
          </a:p>
          <a:p>
            <a:pPr algn="just"/>
            <a:endParaRPr lang="en-US" sz="2400" dirty="0" smtClean="0"/>
          </a:p>
          <a:p>
            <a:pPr algn="just"/>
            <a:endParaRPr lang="en-US" sz="2400" b="1"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عنوان 7"/>
          <p:cNvSpPr>
            <a:spLocks noGrp="1"/>
          </p:cNvSpPr>
          <p:nvPr>
            <p:ph type="ctrTitle"/>
          </p:nvPr>
        </p:nvSpPr>
        <p:spPr>
          <a:xfrm>
            <a:off x="571472" y="928670"/>
            <a:ext cx="8267728" cy="1472184"/>
          </a:xfrm>
        </p:spPr>
        <p:txBody>
          <a:bodyPr>
            <a:normAutofit fontScale="90000"/>
          </a:bodyPr>
          <a:lstStyle/>
          <a:p>
            <a:pPr algn="ctr"/>
            <a:r>
              <a:rPr lang="ar-SA" b="1" dirty="0" smtClean="0"/>
              <a:t/>
            </a:r>
            <a:br>
              <a:rPr lang="ar-SA" b="1" dirty="0" smtClean="0"/>
            </a:br>
            <a:r>
              <a:rPr lang="ar-SA" b="1" dirty="0" smtClean="0"/>
              <a:t>الوسائط المتعددة</a:t>
            </a:r>
            <a:br>
              <a:rPr lang="ar-SA" b="1" dirty="0" smtClean="0"/>
            </a:br>
            <a:r>
              <a:rPr lang="ar-SA" b="1" dirty="0" smtClean="0"/>
              <a:t/>
            </a:r>
            <a:br>
              <a:rPr lang="ar-SA" b="1" dirty="0" smtClean="0"/>
            </a:br>
            <a:endParaRPr lang="ar-SA" dirty="0"/>
          </a:p>
        </p:txBody>
      </p:sp>
      <p:sp>
        <p:nvSpPr>
          <p:cNvPr id="9" name="عنوان فرعي 8"/>
          <p:cNvSpPr>
            <a:spLocks noGrp="1"/>
          </p:cNvSpPr>
          <p:nvPr>
            <p:ph type="subTitle" idx="1"/>
          </p:nvPr>
        </p:nvSpPr>
        <p:spPr>
          <a:xfrm>
            <a:off x="1142976" y="1500174"/>
            <a:ext cx="7696224" cy="1928826"/>
          </a:xfrm>
        </p:spPr>
        <p:txBody>
          <a:bodyPr>
            <a:normAutofit/>
          </a:bodyPr>
          <a:lstStyle/>
          <a:p>
            <a:pPr algn="just"/>
            <a:r>
              <a:rPr lang="ar-SA" sz="2000" b="1" dirty="0" smtClean="0">
                <a:latin typeface="Simplified Arabic" pitchFamily="18" charset="-78"/>
                <a:cs typeface="Simplified Arabic" pitchFamily="18" charset="-78"/>
              </a:rPr>
              <a:t>ب- اللغة المنطوقة:                       </a:t>
            </a:r>
            <a:r>
              <a:rPr lang="en-US" sz="2000" b="1" dirty="0" smtClean="0">
                <a:latin typeface="Simplified Arabic" pitchFamily="18" charset="-78"/>
                <a:cs typeface="Simplified Arabic" pitchFamily="18" charset="-78"/>
              </a:rPr>
              <a:t>Spoken Words</a:t>
            </a:r>
            <a:r>
              <a:rPr lang="ar-SA" sz="2000" b="1" dirty="0" smtClean="0">
                <a:latin typeface="Simplified Arabic" pitchFamily="18" charset="-78"/>
                <a:cs typeface="Simplified Arabic" pitchFamily="18" charset="-78"/>
              </a:rPr>
              <a:t>   </a:t>
            </a:r>
            <a:endParaRPr lang="en-US" sz="2000" dirty="0" smtClean="0">
              <a:latin typeface="Simplified Arabic" pitchFamily="18" charset="-78"/>
              <a:cs typeface="Simplified Arabic" pitchFamily="18" charset="-78"/>
            </a:endParaRPr>
          </a:p>
          <a:p>
            <a:pPr algn="just"/>
            <a:r>
              <a:rPr lang="ar-SA" sz="2000" dirty="0" smtClean="0">
                <a:latin typeface="Simplified Arabic" pitchFamily="18" charset="-78"/>
                <a:cs typeface="Simplified Arabic" pitchFamily="18" charset="-78"/>
              </a:rPr>
              <a:t> 	 يتم إدخال اللغة المنطوقة إلى الكمبيوتر، عن طريق شرائط الكاسيت، أو شرائط الفيديو، أويتم إدخال الصوت إلى الجهاز مباشرة باستخدام ميكروفون خاص للكمبيوتر، حتى يمكن إدخال الصوت إلى الجهاز، وهذه اللغة تعبير عن الكلام المنطوق، وقد تسهل الفهم، وتعمل علي شد الانتباه وتزيد من فرص التفاعل.</a:t>
            </a:r>
            <a:endParaRPr lang="en-US" sz="2000" dirty="0" smtClean="0">
              <a:latin typeface="Simplified Arabic" pitchFamily="18" charset="-78"/>
              <a:cs typeface="Simplified Arabic" pitchFamily="18" charset="-78"/>
            </a:endParaRPr>
          </a:p>
          <a:p>
            <a:pPr algn="just"/>
            <a:endParaRPr lang="en-US" sz="2400" dirty="0" smtClean="0">
              <a:latin typeface="Simplified Arabic" pitchFamily="18" charset="-78"/>
              <a:cs typeface="Simplified Arabic" pitchFamily="18" charset="-78"/>
            </a:endParaRPr>
          </a:p>
          <a:p>
            <a:pPr algn="just"/>
            <a:endParaRPr lang="en-US" sz="2400" b="1" dirty="0">
              <a:latin typeface="Simplified Arabic" pitchFamily="18" charset="-78"/>
              <a:cs typeface="Simplified Arabic" pitchFamily="18" charset="-78"/>
            </a:endParaRPr>
          </a:p>
        </p:txBody>
      </p:sp>
      <p:sp>
        <p:nvSpPr>
          <p:cNvPr id="4" name="عنوان فرعي 8"/>
          <p:cNvSpPr txBox="1">
            <a:spLocks/>
          </p:cNvSpPr>
          <p:nvPr/>
        </p:nvSpPr>
        <p:spPr>
          <a:xfrm>
            <a:off x="1214414" y="3643314"/>
            <a:ext cx="7696224" cy="2357454"/>
          </a:xfrm>
          <a:prstGeom prst="rect">
            <a:avLst/>
          </a:prstGeom>
        </p:spPr>
        <p:txBody>
          <a:bodyPr tIns="0">
            <a:normAutofit/>
          </a:bodyPr>
          <a:lstStyle/>
          <a:p>
            <a:pPr algn="just"/>
            <a:r>
              <a:rPr lang="en-US" sz="2000" b="1" dirty="0" smtClean="0">
                <a:latin typeface="Simplified Arabic" pitchFamily="18" charset="-78"/>
                <a:cs typeface="Simplified Arabic" pitchFamily="18" charset="-78"/>
              </a:rPr>
              <a:t> </a:t>
            </a:r>
            <a:r>
              <a:rPr lang="ar-SA" sz="2000" b="1" dirty="0" smtClean="0">
                <a:latin typeface="Simplified Arabic" pitchFamily="18" charset="-78"/>
                <a:cs typeface="Simplified Arabic" pitchFamily="18" charset="-78"/>
              </a:rPr>
              <a:t>ج- الموسيقي:                           </a:t>
            </a:r>
            <a:r>
              <a:rPr lang="en-US" sz="2000" b="1" dirty="0" smtClean="0">
                <a:latin typeface="Simplified Arabic" pitchFamily="18" charset="-78"/>
                <a:cs typeface="Simplified Arabic" pitchFamily="18" charset="-78"/>
              </a:rPr>
              <a:t>Music       </a:t>
            </a:r>
            <a:endParaRPr lang="en-US" sz="2000" dirty="0" smtClean="0">
              <a:latin typeface="Simplified Arabic" pitchFamily="18" charset="-78"/>
              <a:cs typeface="Simplified Arabic" pitchFamily="18" charset="-78"/>
            </a:endParaRPr>
          </a:p>
          <a:p>
            <a:pPr algn="just"/>
            <a:r>
              <a:rPr lang="ar-SA" sz="2000" dirty="0" smtClean="0">
                <a:latin typeface="Simplified Arabic" pitchFamily="18" charset="-78"/>
                <a:cs typeface="Simplified Arabic" pitchFamily="18" charset="-78"/>
              </a:rPr>
              <a:t>  	وهي أصوات موسيقية تصاحب المثيرات البصرية التي تظهر علي الشاشة، ويمكن أن تكون نبرات صوتية، كمؤثرات خاصة ومؤثرات صوتية، كأصوات رياح وأمطار وحيوانات وطيور وآلات وغيرها، ويمكن عن طريق وصلة خاصة لربط الآلات الموسيقية بأجهزة الكمبيوتر، للتحكم فيها عن طريق الكمبيوتر، وهي عبارة عن ملف لبعض الأوامر المسجلة لحركات موسيقية، مثل الضغط علي مفاتيح البيانو وهي تسجل علي هيئة نبضات صوتية.    					</a:t>
            </a:r>
            <a:endParaRPr lang="en-US" sz="2000" dirty="0" smtClean="0">
              <a:latin typeface="Simplified Arabic" pitchFamily="18" charset="-78"/>
              <a:cs typeface="Simplified Arabic" pitchFamily="18" charset="-78"/>
            </a:endParaRPr>
          </a:p>
          <a:p>
            <a:pPr marL="27432" marR="0" lvl="0" indent="0" algn="just" defTabSz="914400" rtl="1" eaLnBrk="1" fontAlgn="auto" latinLnBrk="0" hangingPunct="1">
              <a:lnSpc>
                <a:spcPct val="100000"/>
              </a:lnSpc>
              <a:spcBef>
                <a:spcPts val="600"/>
              </a:spcBef>
              <a:spcAft>
                <a:spcPts val="0"/>
              </a:spcAft>
              <a:buClr>
                <a:schemeClr val="accent1"/>
              </a:buClr>
              <a:buSzPct val="80000"/>
              <a:buFont typeface="Wingdings 2"/>
              <a:buNone/>
              <a:tabLst/>
              <a:defRPr/>
            </a:pPr>
            <a:endParaRPr kumimoji="0" lang="en-US" sz="2400" b="0" i="0" u="none" strike="noStrike" kern="1200" cap="none" spc="0" normalizeH="0" baseline="0" noProof="0" dirty="0" smtClean="0">
              <a:ln>
                <a:noFill/>
              </a:ln>
              <a:solidFill>
                <a:schemeClr val="tx2">
                  <a:shade val="30000"/>
                  <a:satMod val="150000"/>
                </a:schemeClr>
              </a:solidFill>
              <a:effectLst/>
              <a:uLnTx/>
              <a:uFillTx/>
              <a:latin typeface="Simplified Arabic" pitchFamily="18" charset="-78"/>
              <a:ea typeface="+mn-ea"/>
              <a:cs typeface="Simplified Arabic" pitchFamily="18" charset="-78"/>
            </a:endParaRPr>
          </a:p>
          <a:p>
            <a:pPr marL="27432" marR="0" lvl="0" indent="0" algn="just" defTabSz="914400" rtl="1" eaLnBrk="1" fontAlgn="auto" latinLnBrk="0" hangingPunct="1">
              <a:lnSpc>
                <a:spcPct val="100000"/>
              </a:lnSpc>
              <a:spcBef>
                <a:spcPts val="600"/>
              </a:spcBef>
              <a:spcAft>
                <a:spcPts val="0"/>
              </a:spcAft>
              <a:buClr>
                <a:schemeClr val="accent1"/>
              </a:buClr>
              <a:buSzPct val="80000"/>
              <a:buFont typeface="Wingdings 2"/>
              <a:buNone/>
              <a:tabLst/>
              <a:defRPr/>
            </a:pPr>
            <a:endParaRPr kumimoji="0" lang="en-US" sz="2400" b="1" i="0" u="none" strike="noStrike" kern="1200" cap="none" spc="0" normalizeH="0" baseline="0" noProof="0" dirty="0">
              <a:ln>
                <a:noFill/>
              </a:ln>
              <a:solidFill>
                <a:schemeClr val="tx2">
                  <a:shade val="30000"/>
                  <a:satMod val="150000"/>
                </a:schemeClr>
              </a:solidFill>
              <a:effectLst/>
              <a:uLnTx/>
              <a:uFillTx/>
              <a:latin typeface="Simplified Arabic" pitchFamily="18" charset="-78"/>
              <a:ea typeface="+mn-ea"/>
              <a:cs typeface="Simplified Arabic" pitchFamily="18" charset="-78"/>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عنوان 7"/>
          <p:cNvSpPr>
            <a:spLocks noGrp="1"/>
          </p:cNvSpPr>
          <p:nvPr>
            <p:ph type="ctrTitle"/>
          </p:nvPr>
        </p:nvSpPr>
        <p:spPr>
          <a:xfrm>
            <a:off x="571472" y="928670"/>
            <a:ext cx="8267728" cy="1472184"/>
          </a:xfrm>
        </p:spPr>
        <p:txBody>
          <a:bodyPr>
            <a:normAutofit fontScale="90000"/>
          </a:bodyPr>
          <a:lstStyle/>
          <a:p>
            <a:pPr algn="ctr"/>
            <a:r>
              <a:rPr lang="ar-SA" b="1" dirty="0" smtClean="0"/>
              <a:t/>
            </a:r>
            <a:br>
              <a:rPr lang="ar-SA" b="1" dirty="0" smtClean="0"/>
            </a:br>
            <a:r>
              <a:rPr lang="ar-SA" b="1" dirty="0" smtClean="0"/>
              <a:t>الوسائط المتعددة</a:t>
            </a:r>
            <a:br>
              <a:rPr lang="ar-SA" b="1" dirty="0" smtClean="0"/>
            </a:br>
            <a:r>
              <a:rPr lang="ar-SA" b="1" dirty="0" smtClean="0"/>
              <a:t/>
            </a:r>
            <a:br>
              <a:rPr lang="ar-SA" b="1" dirty="0" smtClean="0"/>
            </a:br>
            <a:endParaRPr lang="ar-SA" dirty="0"/>
          </a:p>
        </p:txBody>
      </p:sp>
      <p:sp>
        <p:nvSpPr>
          <p:cNvPr id="9" name="عنوان فرعي 8"/>
          <p:cNvSpPr>
            <a:spLocks noGrp="1"/>
          </p:cNvSpPr>
          <p:nvPr>
            <p:ph type="subTitle" idx="1"/>
          </p:nvPr>
        </p:nvSpPr>
        <p:spPr>
          <a:xfrm>
            <a:off x="1142976" y="1500174"/>
            <a:ext cx="7696224" cy="5072098"/>
          </a:xfrm>
        </p:spPr>
        <p:txBody>
          <a:bodyPr>
            <a:normAutofit/>
          </a:bodyPr>
          <a:lstStyle/>
          <a:p>
            <a:pPr algn="just"/>
            <a:r>
              <a:rPr lang="ar-SA" sz="2000" b="1" dirty="0" smtClean="0"/>
              <a:t>د- الرسومات والتكوينات الخطية:                    </a:t>
            </a:r>
            <a:r>
              <a:rPr lang="en-US" sz="2000" b="1" dirty="0" smtClean="0"/>
              <a:t>Graphics</a:t>
            </a:r>
            <a:endParaRPr lang="en-US" sz="2000" dirty="0" smtClean="0"/>
          </a:p>
          <a:p>
            <a:pPr algn="just"/>
            <a:r>
              <a:rPr lang="ar-SA" sz="2000" dirty="0" smtClean="0"/>
              <a:t> 	 الرسومات والتكوينات الخطية تمثيل حر بالخطوط والأشكال لمفهوم أو لإحساس أو لشيء ما، ويعمل هذا التمثيل علي تجسيد ما يعبر عنه تجسيدا مرئيا، يظهر العلاقات أو المكونات، أو التفاصيل، أو الأحداث، أو العمليات بصوره تسهل عملية الإدراك العقلي. </a:t>
            </a:r>
            <a:endParaRPr lang="en-US" sz="2000" dirty="0" smtClean="0"/>
          </a:p>
          <a:p>
            <a:pPr algn="just"/>
            <a:r>
              <a:rPr lang="ar-SA" sz="2000" dirty="0" smtClean="0"/>
              <a:t> 					 </a:t>
            </a:r>
            <a:endParaRPr lang="en-US" sz="2000" dirty="0" smtClean="0"/>
          </a:p>
          <a:p>
            <a:pPr algn="just"/>
            <a:r>
              <a:rPr lang="ar-SA" sz="2000" dirty="0" smtClean="0"/>
              <a:t> 	 ويشير (فتح الباب عبد الحليم) إلى أن هذا التمثيل يكون حرا أي عدم تقيد الرسم بكل التفاصيل الموجودة في الأشياء التي يمثلها، إذ يركز عادة علي الخطوط الأساسية فيها، ويظهرها بقصد التعبير عن المعني المطلوب.				  	وهذه الرسومات والتكوينات الخطية يمكن تصميمها عن طريق برامج كمبيوترية خاصة ومتخصصة في هذا المجال، مثل برامج </a:t>
            </a:r>
            <a:r>
              <a:rPr lang="en-US" sz="2000" dirty="0" smtClean="0"/>
              <a:t>Power Point / Excel</a:t>
            </a:r>
            <a:r>
              <a:rPr lang="ar-SA" sz="2000" dirty="0" smtClean="0"/>
              <a:t> وهناك فئة عريضة من أنواع الرسومات والتكوينات الخطية والتي يمكن عرض بعض منها في المصور التصنيفي والذي يمثله الشكل التالي.</a:t>
            </a:r>
            <a:endParaRPr lang="en-US" sz="2000" dirty="0" smtClean="0"/>
          </a:p>
          <a:p>
            <a:pPr algn="just"/>
            <a:endParaRPr lang="en-US" sz="2400" b="1" dirty="0">
              <a:latin typeface="Simplified Arabic" pitchFamily="18" charset="-78"/>
              <a:cs typeface="Simplified Arabic" pitchFamily="18" charset="-78"/>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عنوان 7"/>
          <p:cNvSpPr>
            <a:spLocks noGrp="1"/>
          </p:cNvSpPr>
          <p:nvPr>
            <p:ph type="ctrTitle"/>
          </p:nvPr>
        </p:nvSpPr>
        <p:spPr>
          <a:xfrm>
            <a:off x="571472" y="928670"/>
            <a:ext cx="8267728" cy="1472184"/>
          </a:xfrm>
        </p:spPr>
        <p:txBody>
          <a:bodyPr>
            <a:normAutofit fontScale="90000"/>
          </a:bodyPr>
          <a:lstStyle/>
          <a:p>
            <a:pPr algn="ctr"/>
            <a:r>
              <a:rPr lang="ar-SA" b="1" dirty="0" smtClean="0"/>
              <a:t/>
            </a:r>
            <a:br>
              <a:rPr lang="ar-SA" b="1" dirty="0" smtClean="0"/>
            </a:br>
            <a:r>
              <a:rPr lang="ar-SA" b="1" dirty="0" smtClean="0"/>
              <a:t>الوسائط المتعددة</a:t>
            </a:r>
            <a:br>
              <a:rPr lang="ar-SA" b="1" dirty="0" smtClean="0"/>
            </a:br>
            <a:r>
              <a:rPr lang="ar-SA" b="1" dirty="0" smtClean="0"/>
              <a:t/>
            </a:r>
            <a:br>
              <a:rPr lang="ar-SA" b="1" dirty="0" smtClean="0"/>
            </a:br>
            <a:endParaRPr lang="ar-SA" dirty="0"/>
          </a:p>
        </p:txBody>
      </p:sp>
      <p:sp>
        <p:nvSpPr>
          <p:cNvPr id="4" name="مستطيل 3"/>
          <p:cNvSpPr/>
          <p:nvPr/>
        </p:nvSpPr>
        <p:spPr>
          <a:xfrm>
            <a:off x="2643174" y="1357298"/>
            <a:ext cx="3857652" cy="4286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b="1" dirty="0" smtClean="0"/>
              <a:t>أنواع الرسومات والتكوينات الخطية</a:t>
            </a:r>
            <a:endParaRPr lang="ar-SA" b="1" dirty="0"/>
          </a:p>
        </p:txBody>
      </p:sp>
      <p:grpSp>
        <p:nvGrpSpPr>
          <p:cNvPr id="53" name="مجموعة 52"/>
          <p:cNvGrpSpPr/>
          <p:nvPr/>
        </p:nvGrpSpPr>
        <p:grpSpPr>
          <a:xfrm>
            <a:off x="1121670" y="1786720"/>
            <a:ext cx="7665172" cy="4356924"/>
            <a:chOff x="1121670" y="1786720"/>
            <a:chExt cx="7665172" cy="4356924"/>
          </a:xfrm>
        </p:grpSpPr>
        <p:cxnSp>
          <p:nvCxnSpPr>
            <p:cNvPr id="6" name="رابط كسهم مستقيم 5"/>
            <p:cNvCxnSpPr>
              <a:stCxn id="4" idx="2"/>
            </p:cNvCxnSpPr>
            <p:nvPr/>
          </p:nvCxnSpPr>
          <p:spPr>
            <a:xfrm rot="5400000">
              <a:off x="4250529" y="2107397"/>
              <a:ext cx="642942"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 name="مستطيل 6"/>
            <p:cNvSpPr/>
            <p:nvPr/>
          </p:nvSpPr>
          <p:spPr>
            <a:xfrm>
              <a:off x="7500958" y="2857496"/>
              <a:ext cx="1285884" cy="5715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b="1" dirty="0" smtClean="0"/>
                <a:t>رسوم بيانية</a:t>
              </a:r>
              <a:endParaRPr lang="ar-SA" b="1" dirty="0"/>
            </a:p>
          </p:txBody>
        </p:sp>
        <p:sp>
          <p:nvSpPr>
            <p:cNvPr id="10" name="مستطيل 9"/>
            <p:cNvSpPr/>
            <p:nvPr/>
          </p:nvSpPr>
          <p:spPr>
            <a:xfrm>
              <a:off x="5998496" y="2841850"/>
              <a:ext cx="1285884" cy="5715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b="1" dirty="0" smtClean="0"/>
                <a:t>رسوم توضيحية</a:t>
              </a:r>
              <a:endParaRPr lang="ar-SA" b="1" dirty="0"/>
            </a:p>
          </p:txBody>
        </p:sp>
        <p:sp>
          <p:nvSpPr>
            <p:cNvPr id="11" name="مستطيل 10"/>
            <p:cNvSpPr/>
            <p:nvPr/>
          </p:nvSpPr>
          <p:spPr>
            <a:xfrm>
              <a:off x="4437978" y="2870878"/>
              <a:ext cx="1285884" cy="5715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b="1" dirty="0" smtClean="0"/>
                <a:t>خرائط</a:t>
              </a:r>
              <a:endParaRPr lang="ar-SA" b="1" dirty="0"/>
            </a:p>
          </p:txBody>
        </p:sp>
        <p:sp>
          <p:nvSpPr>
            <p:cNvPr id="12" name="مستطيل 11"/>
            <p:cNvSpPr/>
            <p:nvPr/>
          </p:nvSpPr>
          <p:spPr>
            <a:xfrm>
              <a:off x="2838446" y="2870878"/>
              <a:ext cx="1285884" cy="5715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b="1" dirty="0" smtClean="0"/>
                <a:t>كاريكاتير</a:t>
              </a:r>
              <a:endParaRPr lang="ar-SA" b="1" dirty="0"/>
            </a:p>
          </p:txBody>
        </p:sp>
        <p:sp>
          <p:nvSpPr>
            <p:cNvPr id="13" name="مستطيل 12"/>
            <p:cNvSpPr/>
            <p:nvPr/>
          </p:nvSpPr>
          <p:spPr>
            <a:xfrm>
              <a:off x="1121670" y="2869746"/>
              <a:ext cx="1285884" cy="5715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b="1" dirty="0" smtClean="0"/>
                <a:t>لوحات</a:t>
              </a:r>
            </a:p>
          </p:txBody>
        </p:sp>
        <p:cxnSp>
          <p:nvCxnSpPr>
            <p:cNvPr id="15" name="رابط مستقيم 14"/>
            <p:cNvCxnSpPr/>
            <p:nvPr/>
          </p:nvCxnSpPr>
          <p:spPr>
            <a:xfrm rot="10800000">
              <a:off x="1428728" y="2428868"/>
              <a:ext cx="6643734"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رابط كسهم مستقيم 16"/>
            <p:cNvCxnSpPr/>
            <p:nvPr/>
          </p:nvCxnSpPr>
          <p:spPr>
            <a:xfrm rot="5400000">
              <a:off x="7859280" y="2642050"/>
              <a:ext cx="428628"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رابط كسهم مستقيم 17"/>
            <p:cNvCxnSpPr/>
            <p:nvPr/>
          </p:nvCxnSpPr>
          <p:spPr>
            <a:xfrm rot="5400000">
              <a:off x="6358744" y="2642388"/>
              <a:ext cx="428628"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رابط كسهم مستقيم 18"/>
            <p:cNvCxnSpPr/>
            <p:nvPr/>
          </p:nvCxnSpPr>
          <p:spPr>
            <a:xfrm rot="5400000">
              <a:off x="4715670" y="2641256"/>
              <a:ext cx="428628"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0" name="رابط كسهم مستقيم 19"/>
            <p:cNvCxnSpPr/>
            <p:nvPr/>
          </p:nvCxnSpPr>
          <p:spPr>
            <a:xfrm rot="5400000">
              <a:off x="3358348" y="2642388"/>
              <a:ext cx="428628"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1" name="رابط كسهم مستقيم 20"/>
            <p:cNvCxnSpPr/>
            <p:nvPr/>
          </p:nvCxnSpPr>
          <p:spPr>
            <a:xfrm rot="5400000">
              <a:off x="1215208" y="2642388"/>
              <a:ext cx="428628"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3" name="رابط كسهم مستقيم 22"/>
            <p:cNvCxnSpPr>
              <a:stCxn id="7" idx="2"/>
            </p:cNvCxnSpPr>
            <p:nvPr/>
          </p:nvCxnSpPr>
          <p:spPr>
            <a:xfrm rot="5400000">
              <a:off x="7750991" y="3821909"/>
              <a:ext cx="785818"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5" name="رابط مستقيم 24"/>
            <p:cNvCxnSpPr/>
            <p:nvPr/>
          </p:nvCxnSpPr>
          <p:spPr>
            <a:xfrm rot="10800000">
              <a:off x="3143240" y="3857628"/>
              <a:ext cx="5000660" cy="1588"/>
            </a:xfrm>
            <a:prstGeom prst="line">
              <a:avLst/>
            </a:prstGeom>
          </p:spPr>
          <p:style>
            <a:lnRef idx="1">
              <a:schemeClr val="accent1"/>
            </a:lnRef>
            <a:fillRef idx="0">
              <a:schemeClr val="accent1"/>
            </a:fillRef>
            <a:effectRef idx="0">
              <a:schemeClr val="accent1"/>
            </a:effectRef>
            <a:fontRef idx="minor">
              <a:schemeClr val="tx1"/>
            </a:fontRef>
          </p:style>
        </p:cxnSp>
        <p:sp>
          <p:nvSpPr>
            <p:cNvPr id="27" name="مستطيل 26"/>
            <p:cNvSpPr/>
            <p:nvPr/>
          </p:nvSpPr>
          <p:spPr>
            <a:xfrm>
              <a:off x="6715140" y="5572140"/>
              <a:ext cx="1285884" cy="5715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b="1" dirty="0" smtClean="0"/>
                <a:t>زمنية</a:t>
              </a:r>
            </a:p>
          </p:txBody>
        </p:sp>
        <p:sp>
          <p:nvSpPr>
            <p:cNvPr id="28" name="مستطيل 27"/>
            <p:cNvSpPr/>
            <p:nvPr/>
          </p:nvSpPr>
          <p:spPr>
            <a:xfrm>
              <a:off x="5214942" y="5572140"/>
              <a:ext cx="1285884" cy="5715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b="1" dirty="0" smtClean="0"/>
                <a:t>شجرية</a:t>
              </a:r>
            </a:p>
          </p:txBody>
        </p:sp>
        <p:sp>
          <p:nvSpPr>
            <p:cNvPr id="29" name="مستطيل 28"/>
            <p:cNvSpPr/>
            <p:nvPr/>
          </p:nvSpPr>
          <p:spPr>
            <a:xfrm>
              <a:off x="3500430" y="5572140"/>
              <a:ext cx="1285884" cy="5715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b="1" dirty="0" smtClean="0"/>
                <a:t>تتبعيه</a:t>
              </a:r>
            </a:p>
          </p:txBody>
        </p:sp>
        <p:sp>
          <p:nvSpPr>
            <p:cNvPr id="30" name="مستطيل 29"/>
            <p:cNvSpPr/>
            <p:nvPr/>
          </p:nvSpPr>
          <p:spPr>
            <a:xfrm>
              <a:off x="1857356" y="5572140"/>
              <a:ext cx="1285884" cy="5715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b="1" dirty="0" smtClean="0"/>
                <a:t>تنظيمية</a:t>
              </a:r>
            </a:p>
          </p:txBody>
        </p:sp>
        <p:cxnSp>
          <p:nvCxnSpPr>
            <p:cNvPr id="32" name="رابط كسهم مستقيم 31"/>
            <p:cNvCxnSpPr/>
            <p:nvPr/>
          </p:nvCxnSpPr>
          <p:spPr>
            <a:xfrm rot="5400000">
              <a:off x="2929720" y="4071148"/>
              <a:ext cx="428628"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4" name="رابط كسهم مستقيم 33"/>
            <p:cNvCxnSpPr/>
            <p:nvPr/>
          </p:nvCxnSpPr>
          <p:spPr>
            <a:xfrm rot="5400000">
              <a:off x="4644232" y="4071148"/>
              <a:ext cx="428628"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6" name="رابط كسهم مستقيم 35"/>
            <p:cNvCxnSpPr/>
            <p:nvPr/>
          </p:nvCxnSpPr>
          <p:spPr>
            <a:xfrm rot="5400000">
              <a:off x="6358744" y="4071148"/>
              <a:ext cx="428628"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0" name="رابط كسهم مستقيم 39"/>
            <p:cNvCxnSpPr/>
            <p:nvPr/>
          </p:nvCxnSpPr>
          <p:spPr>
            <a:xfrm rot="5400000">
              <a:off x="571869" y="4285859"/>
              <a:ext cx="1714512" cy="79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2" name="رابط مستقيم 41"/>
            <p:cNvCxnSpPr/>
            <p:nvPr/>
          </p:nvCxnSpPr>
          <p:spPr>
            <a:xfrm>
              <a:off x="1428728" y="5143512"/>
              <a:ext cx="5786478" cy="1588"/>
            </a:xfrm>
            <a:prstGeom prst="line">
              <a:avLst/>
            </a:prstGeom>
          </p:spPr>
          <p:style>
            <a:lnRef idx="1">
              <a:schemeClr val="accent1"/>
            </a:lnRef>
            <a:fillRef idx="0">
              <a:schemeClr val="accent1"/>
            </a:fillRef>
            <a:effectRef idx="0">
              <a:schemeClr val="accent1"/>
            </a:effectRef>
            <a:fontRef idx="minor">
              <a:schemeClr val="tx1"/>
            </a:fontRef>
          </p:style>
        </p:cxnSp>
        <p:sp>
          <p:nvSpPr>
            <p:cNvPr id="44" name="مستطيل 43"/>
            <p:cNvSpPr/>
            <p:nvPr/>
          </p:nvSpPr>
          <p:spPr>
            <a:xfrm>
              <a:off x="7429520" y="4257228"/>
              <a:ext cx="1285884" cy="5715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b="1" dirty="0" smtClean="0"/>
                <a:t>بالخطوط</a:t>
              </a:r>
            </a:p>
          </p:txBody>
        </p:sp>
        <p:sp>
          <p:nvSpPr>
            <p:cNvPr id="45" name="مستطيل 44"/>
            <p:cNvSpPr/>
            <p:nvPr/>
          </p:nvSpPr>
          <p:spPr>
            <a:xfrm>
              <a:off x="5929322" y="4257228"/>
              <a:ext cx="1285884" cy="5715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b="1" dirty="0" smtClean="0"/>
                <a:t>بالأعمدة</a:t>
              </a:r>
            </a:p>
          </p:txBody>
        </p:sp>
        <p:sp>
          <p:nvSpPr>
            <p:cNvPr id="46" name="مستطيل 45"/>
            <p:cNvSpPr/>
            <p:nvPr/>
          </p:nvSpPr>
          <p:spPr>
            <a:xfrm>
              <a:off x="4214810" y="4257228"/>
              <a:ext cx="1285884" cy="5715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b="1" dirty="0" smtClean="0"/>
                <a:t>بالدائرة</a:t>
              </a:r>
            </a:p>
          </p:txBody>
        </p:sp>
        <p:sp>
          <p:nvSpPr>
            <p:cNvPr id="47" name="مستطيل 46"/>
            <p:cNvSpPr/>
            <p:nvPr/>
          </p:nvSpPr>
          <p:spPr>
            <a:xfrm>
              <a:off x="2571736" y="4257228"/>
              <a:ext cx="1285884" cy="5715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b="1" dirty="0" smtClean="0"/>
                <a:t>بالصور</a:t>
              </a:r>
            </a:p>
          </p:txBody>
        </p:sp>
        <p:cxnSp>
          <p:nvCxnSpPr>
            <p:cNvPr id="48" name="رابط كسهم مستقيم 47"/>
            <p:cNvCxnSpPr/>
            <p:nvPr/>
          </p:nvCxnSpPr>
          <p:spPr>
            <a:xfrm rot="5400000">
              <a:off x="2358216" y="5357032"/>
              <a:ext cx="428628"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9" name="رابط كسهم مستقيم 48"/>
            <p:cNvCxnSpPr/>
            <p:nvPr/>
          </p:nvCxnSpPr>
          <p:spPr>
            <a:xfrm rot="5400000">
              <a:off x="3786976" y="5357032"/>
              <a:ext cx="428628"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0" name="رابط كسهم مستقيم 49"/>
            <p:cNvCxnSpPr/>
            <p:nvPr/>
          </p:nvCxnSpPr>
          <p:spPr>
            <a:xfrm rot="5400000">
              <a:off x="5572926" y="5357032"/>
              <a:ext cx="428628"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2" name="رابط كسهم مستقيم 51"/>
            <p:cNvCxnSpPr/>
            <p:nvPr/>
          </p:nvCxnSpPr>
          <p:spPr>
            <a:xfrm rot="5400000">
              <a:off x="7001686" y="5357032"/>
              <a:ext cx="428628"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عنوان 7"/>
          <p:cNvSpPr>
            <a:spLocks noGrp="1"/>
          </p:cNvSpPr>
          <p:nvPr>
            <p:ph type="ctrTitle"/>
          </p:nvPr>
        </p:nvSpPr>
        <p:spPr>
          <a:xfrm>
            <a:off x="571472" y="928670"/>
            <a:ext cx="8267728" cy="1472184"/>
          </a:xfrm>
        </p:spPr>
        <p:txBody>
          <a:bodyPr>
            <a:normAutofit fontScale="90000"/>
          </a:bodyPr>
          <a:lstStyle/>
          <a:p>
            <a:pPr algn="ctr"/>
            <a:r>
              <a:rPr lang="ar-SA" b="1" dirty="0" smtClean="0"/>
              <a:t/>
            </a:r>
            <a:br>
              <a:rPr lang="ar-SA" b="1" dirty="0" smtClean="0"/>
            </a:br>
            <a:r>
              <a:rPr lang="ar-SA" b="1" dirty="0" smtClean="0"/>
              <a:t>الوسائط المتعددة</a:t>
            </a:r>
            <a:br>
              <a:rPr lang="ar-SA" b="1" dirty="0" smtClean="0"/>
            </a:br>
            <a:r>
              <a:rPr lang="ar-SA" b="1" dirty="0" smtClean="0"/>
              <a:t/>
            </a:r>
            <a:br>
              <a:rPr lang="ar-SA" b="1" dirty="0" smtClean="0"/>
            </a:br>
            <a:endParaRPr lang="ar-SA" dirty="0"/>
          </a:p>
        </p:txBody>
      </p:sp>
      <p:sp>
        <p:nvSpPr>
          <p:cNvPr id="9" name="عنوان فرعي 8"/>
          <p:cNvSpPr>
            <a:spLocks noGrp="1"/>
          </p:cNvSpPr>
          <p:nvPr>
            <p:ph type="subTitle" idx="1"/>
          </p:nvPr>
        </p:nvSpPr>
        <p:spPr>
          <a:xfrm>
            <a:off x="1142976" y="1500174"/>
            <a:ext cx="7696224" cy="2000264"/>
          </a:xfrm>
        </p:spPr>
        <p:txBody>
          <a:bodyPr>
            <a:normAutofit/>
          </a:bodyPr>
          <a:lstStyle/>
          <a:p>
            <a:pPr algn="just"/>
            <a:r>
              <a:rPr lang="ar-SA" sz="2000" b="1" dirty="0" smtClean="0">
                <a:latin typeface="Simplified Arabic" pitchFamily="18" charset="-78"/>
                <a:cs typeface="Simplified Arabic" pitchFamily="18" charset="-78"/>
              </a:rPr>
              <a:t>هـ- الصور الثابتة: </a:t>
            </a:r>
            <a:endParaRPr lang="en-US" sz="2000" dirty="0" smtClean="0">
              <a:latin typeface="Simplified Arabic" pitchFamily="18" charset="-78"/>
              <a:cs typeface="Simplified Arabic" pitchFamily="18" charset="-78"/>
            </a:endParaRPr>
          </a:p>
          <a:p>
            <a:pPr algn="just"/>
            <a:r>
              <a:rPr lang="ar-SA" sz="2000" dirty="0" smtClean="0">
                <a:latin typeface="Simplified Arabic" pitchFamily="18" charset="-78"/>
                <a:cs typeface="Simplified Arabic" pitchFamily="18" charset="-78"/>
              </a:rPr>
              <a:t> تعد الصور الثابتة من أهم العناصر في برامج الكمبيوتر متعددة الوسائط، والصور الثابتة عبارة عن لقطات لأشياء حقيقية في صورة ثابتة، يمكن عرضها لأي فترة زمنية، وفي حالة إنتاج برامج الكمبيوتر متعددة الوسائط يمكن الحصول علي هذه الصور من مصادر متعددة؛ كالكتب الدراسية، والمراجع المتخصصة من خلال الماسح الضوئي، ويمكن إجراء التعديلات المطلوبة عليها عند نقلها إلى الكمبيوتر عن طريق برامج خاصة.</a:t>
            </a:r>
            <a:endParaRPr lang="en-US" sz="2000" dirty="0" smtClean="0">
              <a:latin typeface="Simplified Arabic" pitchFamily="18" charset="-78"/>
              <a:cs typeface="Simplified Arabic" pitchFamily="18" charset="-78"/>
            </a:endParaRPr>
          </a:p>
          <a:p>
            <a:pPr algn="just"/>
            <a:endParaRPr lang="en-US" sz="2400" b="1" dirty="0">
              <a:latin typeface="Simplified Arabic" pitchFamily="18" charset="-78"/>
              <a:cs typeface="Simplified Arabic" pitchFamily="18" charset="-78"/>
            </a:endParaRPr>
          </a:p>
        </p:txBody>
      </p:sp>
      <p:sp>
        <p:nvSpPr>
          <p:cNvPr id="4" name="عنوان فرعي 8"/>
          <p:cNvSpPr txBox="1">
            <a:spLocks/>
          </p:cNvSpPr>
          <p:nvPr/>
        </p:nvSpPr>
        <p:spPr>
          <a:xfrm>
            <a:off x="1071538" y="3714752"/>
            <a:ext cx="7696224" cy="2000264"/>
          </a:xfrm>
          <a:prstGeom prst="rect">
            <a:avLst/>
          </a:prstGeom>
        </p:spPr>
        <p:txBody>
          <a:bodyPr tIns="0">
            <a:normAutofit lnSpcReduction="10000"/>
          </a:bodyPr>
          <a:lstStyle/>
          <a:p>
            <a:pPr algn="just"/>
            <a:r>
              <a:rPr lang="ar-SA" sz="2000" b="1" dirty="0" smtClean="0"/>
              <a:t>و- الصور المتحركة:</a:t>
            </a:r>
            <a:endParaRPr lang="en-US" sz="2000" dirty="0" smtClean="0"/>
          </a:p>
          <a:p>
            <a:pPr algn="just"/>
            <a:r>
              <a:rPr lang="ar-SA" sz="2000" dirty="0" smtClean="0"/>
              <a:t>هي من العناصر الهامة في برامج الكمبيوتر متعددة الوسائط، وهذه الصور عبارة عن مجموعة من لقطات الفيديو، التي تعرض بسرعة معينة لكي يراها المشاهد مستمرة الحركة.</a:t>
            </a:r>
            <a:endParaRPr lang="en-US" sz="2000" dirty="0" smtClean="0"/>
          </a:p>
          <a:p>
            <a:pPr algn="just"/>
            <a:r>
              <a:rPr lang="ar-SA" sz="2000" dirty="0" smtClean="0"/>
              <a:t>ويري (علي عبد المنعم،2000،243) أن الصور المتحركة تظهر في صورة لقطات فيلمية متحركة، سجلت بطريقة رقمية وتعرض بطريقة رقمية أيضا، وتتعدد مصادرها لتشمل كاميرا الفيديو، وعروض التليفزيون، واسطوانات الفيديو عن طريق مشغلاتها، وهذه اللقطات يمكن إسراعها وإبطائها وإرجاعها.</a:t>
            </a:r>
            <a:endParaRPr lang="en-US" sz="2000" dirty="0" smtClean="0"/>
          </a:p>
          <a:p>
            <a:pPr marL="27432" marR="0" lvl="0" indent="0" algn="just" defTabSz="914400" rtl="1" eaLnBrk="1" fontAlgn="auto" latinLnBrk="0" hangingPunct="1">
              <a:lnSpc>
                <a:spcPct val="100000"/>
              </a:lnSpc>
              <a:spcBef>
                <a:spcPts val="600"/>
              </a:spcBef>
              <a:spcAft>
                <a:spcPts val="0"/>
              </a:spcAft>
              <a:buClr>
                <a:schemeClr val="accent1"/>
              </a:buClr>
              <a:buSzPct val="80000"/>
              <a:buFont typeface="Wingdings 2"/>
              <a:buNone/>
              <a:tabLst/>
              <a:defRPr/>
            </a:pPr>
            <a:endParaRPr kumimoji="0" lang="en-US" sz="2400" b="1" i="0" u="none" strike="noStrike" kern="1200" cap="none" spc="0" normalizeH="0" baseline="0" noProof="0" dirty="0">
              <a:ln>
                <a:noFill/>
              </a:ln>
              <a:solidFill>
                <a:schemeClr val="tx2">
                  <a:shade val="30000"/>
                  <a:satMod val="150000"/>
                </a:schemeClr>
              </a:solidFill>
              <a:effectLst/>
              <a:uLnTx/>
              <a:uFillTx/>
              <a:latin typeface="Simplified Arabic" pitchFamily="18" charset="-78"/>
              <a:ea typeface="+mn-ea"/>
              <a:cs typeface="Simplified Arabic" pitchFamily="18" charset="-78"/>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عنوان 7"/>
          <p:cNvSpPr>
            <a:spLocks noGrp="1"/>
          </p:cNvSpPr>
          <p:nvPr>
            <p:ph type="ctrTitle"/>
          </p:nvPr>
        </p:nvSpPr>
        <p:spPr>
          <a:xfrm>
            <a:off x="571472" y="928670"/>
            <a:ext cx="8267728" cy="1472184"/>
          </a:xfrm>
        </p:spPr>
        <p:txBody>
          <a:bodyPr>
            <a:normAutofit fontScale="90000"/>
          </a:bodyPr>
          <a:lstStyle/>
          <a:p>
            <a:pPr algn="ctr"/>
            <a:r>
              <a:rPr lang="ar-SA" b="1" dirty="0" smtClean="0"/>
              <a:t/>
            </a:r>
            <a:br>
              <a:rPr lang="ar-SA" b="1" dirty="0" smtClean="0"/>
            </a:br>
            <a:r>
              <a:rPr lang="ar-SA" b="1" dirty="0" smtClean="0"/>
              <a:t>الوسائط المتعددة</a:t>
            </a:r>
            <a:br>
              <a:rPr lang="ar-SA" b="1" dirty="0" smtClean="0"/>
            </a:br>
            <a:r>
              <a:rPr lang="ar-SA" b="1" dirty="0" smtClean="0"/>
              <a:t/>
            </a:r>
            <a:br>
              <a:rPr lang="ar-SA" b="1" dirty="0" smtClean="0"/>
            </a:br>
            <a:endParaRPr lang="ar-SA" dirty="0"/>
          </a:p>
        </p:txBody>
      </p:sp>
      <p:sp>
        <p:nvSpPr>
          <p:cNvPr id="9" name="عنوان فرعي 8"/>
          <p:cNvSpPr>
            <a:spLocks noGrp="1"/>
          </p:cNvSpPr>
          <p:nvPr>
            <p:ph type="subTitle" idx="1"/>
          </p:nvPr>
        </p:nvSpPr>
        <p:spPr>
          <a:xfrm>
            <a:off x="1142976" y="1500174"/>
            <a:ext cx="7696224" cy="4357718"/>
          </a:xfrm>
        </p:spPr>
        <p:txBody>
          <a:bodyPr>
            <a:normAutofit/>
          </a:bodyPr>
          <a:lstStyle/>
          <a:p>
            <a:pPr algn="just"/>
            <a:r>
              <a:rPr lang="ar-SA" sz="2000" b="1" dirty="0" smtClean="0">
                <a:latin typeface="Simplified Arabic" pitchFamily="18" charset="-78"/>
                <a:cs typeface="Simplified Arabic" pitchFamily="18" charset="-78"/>
              </a:rPr>
              <a:t>ز- الرسوم المتحركة:</a:t>
            </a:r>
            <a:endParaRPr lang="en-US" sz="2000" dirty="0" smtClean="0">
              <a:latin typeface="Simplified Arabic" pitchFamily="18" charset="-78"/>
              <a:cs typeface="Simplified Arabic" pitchFamily="18" charset="-78"/>
            </a:endParaRPr>
          </a:p>
          <a:p>
            <a:pPr algn="just"/>
            <a:r>
              <a:rPr lang="ar-SA" sz="2000" dirty="0" smtClean="0">
                <a:latin typeface="Simplified Arabic" pitchFamily="18" charset="-78"/>
                <a:cs typeface="Simplified Arabic" pitchFamily="18" charset="-78"/>
              </a:rPr>
              <a:t>     الرسوم المتحركة عبارة عن صور لأشياء غير متحركة، ويمكن إظهارها وكأنها تتحرك، وذلك من خلال مؤثرات انتقال معينة، وعرضها بسرعة معينة،  وهذه الرسوم تكون في صورة رسومات متشابهة متتابعة في تسلسلها، يتم عرضها بصورة سريعة توحي بالحركة؛ حيث يوجد اختلاف بسيط جدا بين الصورة والصورة التي تليها. (أسامة سعيد هنداوي،2002،27)</a:t>
            </a:r>
          </a:p>
          <a:p>
            <a:pPr algn="just"/>
            <a:endParaRPr lang="ar-SA" sz="2000" dirty="0" smtClean="0">
              <a:latin typeface="Simplified Arabic" pitchFamily="18" charset="-78"/>
              <a:cs typeface="Simplified Arabic" pitchFamily="18" charset="-78"/>
            </a:endParaRPr>
          </a:p>
          <a:p>
            <a:pPr algn="just"/>
            <a:r>
              <a:rPr lang="ar-SA" sz="2000" dirty="0" smtClean="0"/>
              <a:t> 	وتمتاز الرسوم المتحركة بأنها تعمل علي تيسير عملية التعليم والتعلم، وذلك من خلال جذب انتباه المتعلم واهتمامه بصفة مستمرة، كما تعد وسيلة فعالة في شرح وتفسير المعلومات المركبة والصعبة الخاصة بموضوع التعلم.</a:t>
            </a:r>
            <a:endParaRPr lang="en-US" sz="2400" b="1" dirty="0" smtClean="0">
              <a:latin typeface="Simplified Arabic" pitchFamily="18" charset="-78"/>
              <a:cs typeface="Simplified Arabic" pitchFamily="18" charset="-78"/>
            </a:endParaRPr>
          </a:p>
          <a:p>
            <a:pPr algn="just"/>
            <a:endParaRPr lang="en-US" sz="2000" dirty="0" smtClean="0">
              <a:latin typeface="Simplified Arabic" pitchFamily="18" charset="-78"/>
              <a:cs typeface="Simplified Arabic" pitchFamily="18" charset="-78"/>
            </a:endParaRPr>
          </a:p>
          <a:p>
            <a:pPr algn="just"/>
            <a:endParaRPr lang="en-US" sz="2400" b="1" dirty="0">
              <a:latin typeface="Simplified Arabic" pitchFamily="18" charset="-78"/>
              <a:cs typeface="Simplified Arabic" pitchFamily="18" charset="-78"/>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عنوان 7"/>
          <p:cNvSpPr>
            <a:spLocks noGrp="1"/>
          </p:cNvSpPr>
          <p:nvPr>
            <p:ph type="ctrTitle"/>
          </p:nvPr>
        </p:nvSpPr>
        <p:spPr>
          <a:xfrm>
            <a:off x="571472" y="928670"/>
            <a:ext cx="8267728" cy="1472184"/>
          </a:xfrm>
        </p:spPr>
        <p:txBody>
          <a:bodyPr>
            <a:normAutofit fontScale="90000"/>
          </a:bodyPr>
          <a:lstStyle/>
          <a:p>
            <a:pPr algn="ctr"/>
            <a:r>
              <a:rPr lang="ar-SA" b="1" dirty="0" smtClean="0"/>
              <a:t/>
            </a:r>
            <a:br>
              <a:rPr lang="ar-SA" b="1" dirty="0" smtClean="0"/>
            </a:br>
            <a:r>
              <a:rPr lang="ar-SA" b="1" dirty="0" smtClean="0"/>
              <a:t>الوسائط المتعددة</a:t>
            </a:r>
            <a:br>
              <a:rPr lang="ar-SA" b="1" dirty="0" smtClean="0"/>
            </a:br>
            <a:r>
              <a:rPr lang="ar-SA" b="1" dirty="0" smtClean="0"/>
              <a:t/>
            </a:r>
            <a:br>
              <a:rPr lang="ar-SA" b="1" dirty="0" smtClean="0"/>
            </a:br>
            <a:endParaRPr lang="ar-SA" dirty="0"/>
          </a:p>
        </p:txBody>
      </p:sp>
      <p:sp>
        <p:nvSpPr>
          <p:cNvPr id="9" name="عنوان فرعي 8"/>
          <p:cNvSpPr>
            <a:spLocks noGrp="1"/>
          </p:cNvSpPr>
          <p:nvPr>
            <p:ph type="subTitle" idx="1"/>
          </p:nvPr>
        </p:nvSpPr>
        <p:spPr>
          <a:xfrm>
            <a:off x="1142976" y="1214422"/>
            <a:ext cx="7696224" cy="5214974"/>
          </a:xfrm>
        </p:spPr>
        <p:txBody>
          <a:bodyPr>
            <a:normAutofit/>
          </a:bodyPr>
          <a:lstStyle/>
          <a:p>
            <a:pPr algn="r"/>
            <a:r>
              <a:rPr lang="ar-SA" sz="2400" b="1" dirty="0">
                <a:solidFill>
                  <a:schemeClr val="tx1"/>
                </a:solidFill>
                <a:latin typeface="Simplified Arabic" pitchFamily="18" charset="-78"/>
                <a:cs typeface="Simplified Arabic" pitchFamily="18" charset="-78"/>
              </a:rPr>
              <a:t>الحد الأمثل للعناصر الواجب توافرها في برامج الكمبيوتر متعددة الوسائط</a:t>
            </a:r>
            <a:endParaRPr lang="en-US" sz="2400" b="1" dirty="0">
              <a:solidFill>
                <a:schemeClr val="tx1"/>
              </a:solidFill>
              <a:latin typeface="Simplified Arabic" pitchFamily="18" charset="-78"/>
              <a:cs typeface="Simplified Arabic" pitchFamily="18" charset="-78"/>
            </a:endParaRPr>
          </a:p>
          <a:p>
            <a:pPr algn="just"/>
            <a:r>
              <a:rPr lang="ar-SA" sz="2000" dirty="0" smtClean="0">
                <a:latin typeface="Simplified Arabic" pitchFamily="18" charset="-78"/>
                <a:cs typeface="Simplified Arabic" pitchFamily="18" charset="-78"/>
              </a:rPr>
              <a:t> مما لاشك فيه أن التعدد يتطلب وجود حد أدني من هذه العناصر، حتى يمكن أن نطلق عليها "وسائط متعددة "، وعليه فإنه لا يشترط وجود جميع هذه العناصر في البرنامج الواحد، وهناك من يري أنه عند اعتبار شاشة الكمبيوتر، فإن الحد الأدنى لعدد العناصر الذي يمكن أن يستخدم لعرض حقيقة أو مفهوم أو مبدأ، يجب ألا يقل عن اثنين ولكن ينتفي شرط التعددية في هذه الحالة؛ حيث يرتبط ذلك بثنائية الوسائل وليس بتعداداتها، وعند اعتبار البرنامج ككل فإنه يمكن القول إن عدد العناصر المستخدمة لا ينبغي أن يقل بأي حال من الأحوال عن ثلاثة عناصر.</a:t>
            </a:r>
            <a:endParaRPr lang="en-US" sz="2000" dirty="0" smtClean="0">
              <a:latin typeface="Simplified Arabic" pitchFamily="18" charset="-78"/>
              <a:cs typeface="Simplified Arabic" pitchFamily="18" charset="-78"/>
            </a:endParaRPr>
          </a:p>
          <a:p>
            <a:pPr algn="just"/>
            <a:r>
              <a:rPr lang="ar-SA" sz="2400" dirty="0" smtClean="0">
                <a:latin typeface="Simplified Arabic" pitchFamily="18" charset="-78"/>
                <a:cs typeface="Simplified Arabic" pitchFamily="18" charset="-78"/>
              </a:rPr>
              <a:t> والعبرة في برامج الوسائط المتعددة ليست تعدد الوسائط بصرف النظر عن قيمتها في خدمة الموضوع المعروض بارتباطها بالمحتوي المراد عرضه، ومتطلبات عرضه من صوت أو رسوم متحركة وخلافة، بل فيما يتعلق بنوعية الأهداف التعليمية المراد تحقيقها، وفي هذا الصدد ظهر الآن في مجال الوسائط المتعددة مفهوم المثالية، والذي يشير إلى مناسبة الوسائط المستخدمة لعرض محتوي البرنامج باعتبارها الوسائط المثالية. </a:t>
            </a:r>
            <a:endParaRPr lang="en-US" sz="2400" b="1" dirty="0">
              <a:latin typeface="Simplified Arabic" pitchFamily="18" charset="-78"/>
              <a:cs typeface="Simplified Arabic" pitchFamily="18" charset="-78"/>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انقلاب">
  <a:themeElements>
    <a:clrScheme name="انقلاب">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انقلاب">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انقلاب">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126</TotalTime>
  <Words>1119</Words>
  <Application>Microsoft Office PowerPoint</Application>
  <PresentationFormat>عرض على الشاشة (3:4)‏</PresentationFormat>
  <Paragraphs>132</Paragraphs>
  <Slides>26</Slides>
  <Notes>0</Notes>
  <HiddenSlides>0</HiddenSlides>
  <MMClips>0</MMClips>
  <ScaleCrop>false</ScaleCrop>
  <HeadingPairs>
    <vt:vector size="4" baseType="variant">
      <vt:variant>
        <vt:lpstr>نسق</vt:lpstr>
      </vt:variant>
      <vt:variant>
        <vt:i4>1</vt:i4>
      </vt:variant>
      <vt:variant>
        <vt:lpstr>عناوين الشرائح</vt:lpstr>
      </vt:variant>
      <vt:variant>
        <vt:i4>26</vt:i4>
      </vt:variant>
    </vt:vector>
  </HeadingPairs>
  <TitlesOfParts>
    <vt:vector size="27" baseType="lpstr">
      <vt:lpstr>انقلاب</vt:lpstr>
      <vt:lpstr>عرض تقديمي في PowerPoint</vt:lpstr>
      <vt:lpstr>عرض تقديمي في PowerPoint</vt:lpstr>
      <vt:lpstr>عرض تقديمي في PowerPoint</vt:lpstr>
      <vt:lpstr> الوسائط المتعددة  </vt:lpstr>
      <vt:lpstr> الوسائط المتعددة  </vt:lpstr>
      <vt:lpstr> الوسائط المتعددة  </vt:lpstr>
      <vt:lpstr> الوسائط المتعددة  </vt:lpstr>
      <vt:lpstr> الوسائط المتعددة  </vt:lpstr>
      <vt:lpstr> الوسائط المتعددة  </vt:lpstr>
      <vt:lpstr> الوسائط المتعددة  </vt:lpstr>
      <vt:lpstr> الوسائط المتعددة  </vt:lpstr>
      <vt:lpstr> الوسائط المتعددة  </vt:lpstr>
      <vt:lpstr> الوسائط المتعددة  </vt:lpstr>
      <vt:lpstr> الوسائط المتعددة  </vt:lpstr>
      <vt:lpstr> الوسائط المتعددة  </vt:lpstr>
      <vt:lpstr> الوسائط المتعددة  </vt:lpstr>
      <vt:lpstr> الوسائط المتعددة  </vt:lpstr>
      <vt:lpstr> الوسائط المتعددة  </vt:lpstr>
      <vt:lpstr> الوسائط المتعددة  </vt:lpstr>
      <vt:lpstr> الوسائط المتعددة  </vt:lpstr>
      <vt:lpstr> الوسائط المتعددة  </vt:lpstr>
      <vt:lpstr> الوسائط المتعددة  </vt:lpstr>
      <vt:lpstr> الوسائط المتعددة  </vt:lpstr>
      <vt:lpstr> الوسائط المتعددة  </vt:lpstr>
      <vt:lpstr> الوسائط المتعددة  </vt:lpstr>
      <vt:lpstr> الوسائط المتعددة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الوسائط المتعددة  </dc:title>
  <dc:creator>laptophome</dc:creator>
  <cp:lastModifiedBy>MESRA</cp:lastModifiedBy>
  <cp:revision>22</cp:revision>
  <dcterms:created xsi:type="dcterms:W3CDTF">2012-09-06T19:41:14Z</dcterms:created>
  <dcterms:modified xsi:type="dcterms:W3CDTF">2012-09-24T06:05:12Z</dcterms:modified>
</cp:coreProperties>
</file>