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8"/>
  </p:notesMasterIdLst>
  <p:sldIdLst>
    <p:sldId id="294" r:id="rId2"/>
    <p:sldId id="297" r:id="rId3"/>
    <p:sldId id="267" r:id="rId4"/>
    <p:sldId id="260" r:id="rId5"/>
    <p:sldId id="266" r:id="rId6"/>
    <p:sldId id="268" r:id="rId7"/>
    <p:sldId id="270" r:id="rId8"/>
    <p:sldId id="261" r:id="rId9"/>
    <p:sldId id="277" r:id="rId10"/>
    <p:sldId id="275" r:id="rId11"/>
    <p:sldId id="262" r:id="rId12"/>
    <p:sldId id="278" r:id="rId13"/>
    <p:sldId id="282" r:id="rId14"/>
    <p:sldId id="280" r:id="rId15"/>
    <p:sldId id="281" r:id="rId16"/>
    <p:sldId id="283" r:id="rId17"/>
    <p:sldId id="286" r:id="rId18"/>
    <p:sldId id="296" r:id="rId19"/>
    <p:sldId id="288" r:id="rId20"/>
    <p:sldId id="289" r:id="rId21"/>
    <p:sldId id="290" r:id="rId22"/>
    <p:sldId id="291" r:id="rId23"/>
    <p:sldId id="293" r:id="rId24"/>
    <p:sldId id="264" r:id="rId25"/>
    <p:sldId id="265" r:id="rId26"/>
    <p:sldId id="295" r:id="rId27"/>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6600"/>
    <a:srgbClr val="660033"/>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15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C1827F5-4C44-4B53-88CD-D5F9A2DC3656}" type="datetimeFigureOut">
              <a:rPr lang="ar-JO" smtClean="0"/>
              <a:pPr/>
              <a:t>24/08/1433</a:t>
            </a:fld>
            <a:endParaRPr lang="ar-JO"/>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72735FB-D90B-4B97-92E9-4B554F04DC7F}" type="slidenum">
              <a:rPr lang="ar-JO" smtClean="0"/>
              <a:pPr/>
              <a:t>‹#›</a:t>
            </a:fld>
            <a:endParaRPr lang="ar-JO"/>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JO"/>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JO"/>
          </a:p>
        </p:txBody>
      </p:sp>
      <p:sp>
        <p:nvSpPr>
          <p:cNvPr id="4" name="عنصر نائب للتاريخ 3"/>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تاريخ 4"/>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7" name="عنصر نائب للتاريخ 6"/>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8" name="عنصر نائب للتذييل 7"/>
          <p:cNvSpPr>
            <a:spLocks noGrp="1"/>
          </p:cNvSpPr>
          <p:nvPr>
            <p:ph type="ftr" sz="quarter" idx="11"/>
          </p:nvPr>
        </p:nvSpPr>
        <p:spPr/>
        <p:txBody>
          <a:bodyPr/>
          <a:lstStyle/>
          <a:p>
            <a:endParaRPr lang="ar-JO"/>
          </a:p>
        </p:txBody>
      </p:sp>
      <p:sp>
        <p:nvSpPr>
          <p:cNvPr id="9" name="عنصر نائب لرقم الشريحة 8"/>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تاريخ 2"/>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4" name="عنصر نائب للتذييل 3"/>
          <p:cNvSpPr>
            <a:spLocks noGrp="1"/>
          </p:cNvSpPr>
          <p:nvPr>
            <p:ph type="ftr" sz="quarter" idx="11"/>
          </p:nvPr>
        </p:nvSpPr>
        <p:spPr/>
        <p:txBody>
          <a:bodyPr/>
          <a:lstStyle/>
          <a:p>
            <a:endParaRPr lang="ar-JO"/>
          </a:p>
        </p:txBody>
      </p:sp>
      <p:sp>
        <p:nvSpPr>
          <p:cNvPr id="5" name="عنصر نائب لرقم الشريحة 4"/>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3" name="عنصر نائب للتذييل 2"/>
          <p:cNvSpPr>
            <a:spLocks noGrp="1"/>
          </p:cNvSpPr>
          <p:nvPr>
            <p:ph type="ftr" sz="quarter" idx="11"/>
          </p:nvPr>
        </p:nvSpPr>
        <p:spPr/>
        <p:txBody>
          <a:bodyPr/>
          <a:lstStyle/>
          <a:p>
            <a:endParaRPr lang="ar-JO"/>
          </a:p>
        </p:txBody>
      </p:sp>
      <p:sp>
        <p:nvSpPr>
          <p:cNvPr id="4" name="عنصر نائب لرقم الشريحة 3"/>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341AD6EB-F7A6-47D9-8897-A574B1F37608}"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058A53-7D41-4C8D-AAB2-472985D8F234}" type="datetimeFigureOut">
              <a:rPr lang="ar-JO" smtClean="0"/>
              <a:pPr/>
              <a:t>24/08/1433</a:t>
            </a:fld>
            <a:endParaRPr lang="ar-JO"/>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41AD6EB-F7A6-47D9-8897-A574B1F37608}"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Nails%20Story.ppsx"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funderstanding.com/learning_styles.cfm"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5.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1602;&#1589;&#1577;%20&#1606;&#1591;&#1608;&#1591;&#1577;.pp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836712"/>
            <a:ext cx="8229600" cy="1143000"/>
          </a:xfrm>
        </p:spPr>
        <p:txBody>
          <a:bodyPr>
            <a:normAutofit fontScale="90000"/>
          </a:bodyPr>
          <a:lstStyle/>
          <a:p>
            <a:r>
              <a:rPr lang="ar-JO"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ورشة تدريبية بعنوان</a:t>
            </a:r>
            <a:br>
              <a:rPr lang="ar-JO"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ar-JO"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ar-JO"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ar-JO"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عنصر نائب للمحتوى 2"/>
          <p:cNvSpPr>
            <a:spLocks noGrp="1"/>
          </p:cNvSpPr>
          <p:nvPr>
            <p:ph idx="1"/>
          </p:nvPr>
        </p:nvSpPr>
        <p:spPr>
          <a:xfrm>
            <a:off x="457200" y="2071389"/>
            <a:ext cx="8229600" cy="4525963"/>
          </a:xfrm>
        </p:spPr>
        <p:txBody>
          <a:bodyPr/>
          <a:lstStyle/>
          <a:p>
            <a:pPr>
              <a:buNone/>
            </a:pPr>
            <a:endParaRPr lang="ar-JO" dirty="0" smtClean="0">
              <a:solidFill>
                <a:srgbClr val="FFC000"/>
              </a:solidFill>
            </a:endParaRPr>
          </a:p>
          <a:p>
            <a:pPr algn="ctr">
              <a:buNone/>
            </a:pPr>
            <a:r>
              <a:rPr lang="ar-JO" sz="5400" b="1" cap="all" dirty="0" smtClean="0">
                <a:ln w="9000" cmpd="sng">
                  <a:noFill/>
                  <a:prstDash val="solid"/>
                </a:ln>
                <a:solidFill>
                  <a:srgbClr val="FFC000"/>
                </a:solidFill>
                <a:effectLst>
                  <a:reflection blurRad="6350" stA="60000" endA="900" endPos="60000" dist="29997" dir="5400000" sy="-100000" algn="bl" rotWithShape="0"/>
                </a:effectLst>
                <a:latin typeface="Kristen ITC" pitchFamily="66" charset="0"/>
                <a:cs typeface="PT Bold Arch" pitchFamily="2" charset="-78"/>
              </a:rPr>
              <a:t>اكتشف </a:t>
            </a:r>
            <a:r>
              <a:rPr lang="ar-JO" sz="5400" b="1" cap="all" dirty="0" err="1" smtClean="0">
                <a:ln w="9000" cmpd="sng">
                  <a:noFill/>
                  <a:prstDash val="solid"/>
                </a:ln>
                <a:solidFill>
                  <a:srgbClr val="FFC000"/>
                </a:solidFill>
                <a:effectLst>
                  <a:reflection blurRad="6350" stA="60000" endA="900" endPos="60000" dist="29997" dir="5400000" sy="-100000" algn="bl" rotWithShape="0"/>
                </a:effectLst>
                <a:latin typeface="Kristen ITC" pitchFamily="66" charset="0"/>
                <a:cs typeface="PT Bold Arch" pitchFamily="2" charset="-78"/>
              </a:rPr>
              <a:t>نفسك ..</a:t>
            </a:r>
            <a:r>
              <a:rPr lang="ar-JO" sz="5400" b="1" cap="all" dirty="0" smtClean="0">
                <a:ln w="9000" cmpd="sng">
                  <a:noFill/>
                  <a:prstDash val="solid"/>
                </a:ln>
                <a:solidFill>
                  <a:srgbClr val="FFC000"/>
                </a:solidFill>
                <a:effectLst>
                  <a:reflection blurRad="6350" stA="60000" endA="900" endPos="60000" dist="29997" dir="5400000" sy="-100000" algn="bl" rotWithShape="0"/>
                </a:effectLst>
                <a:latin typeface="Kristen ITC" pitchFamily="66" charset="0"/>
                <a:cs typeface="PT Bold Arch" pitchFamily="2" charset="-78"/>
              </a:rPr>
              <a:t> </a:t>
            </a:r>
            <a:r>
              <a:rPr lang="ar-JO" sz="5400" b="1" cap="all" dirty="0" err="1" smtClean="0">
                <a:ln w="9000" cmpd="sng">
                  <a:noFill/>
                  <a:prstDash val="solid"/>
                </a:ln>
                <a:solidFill>
                  <a:srgbClr val="FFC000"/>
                </a:solidFill>
                <a:effectLst>
                  <a:reflection blurRad="6350" stA="60000" endA="900" endPos="60000" dist="29997" dir="5400000" sy="-100000" algn="bl" rotWithShape="0"/>
                </a:effectLst>
                <a:latin typeface="Kristen ITC" pitchFamily="66" charset="0"/>
                <a:cs typeface="PT Bold Arch" pitchFamily="2" charset="-78"/>
              </a:rPr>
              <a:t>وغيرك !!</a:t>
            </a:r>
            <a:endParaRPr lang="ar-JO" sz="5400" b="1" cap="all" dirty="0" smtClean="0">
              <a:ln w="9000" cmpd="sng">
                <a:noFill/>
                <a:prstDash val="solid"/>
              </a:ln>
              <a:solidFill>
                <a:srgbClr val="FFC000"/>
              </a:solidFill>
              <a:effectLst>
                <a:reflection blurRad="6350" stA="60000" endA="900" endPos="60000" dist="29997" dir="5400000" sy="-100000" algn="bl" rotWithShape="0"/>
              </a:effectLst>
              <a:latin typeface="Kristen ITC" pitchFamily="66" charset="0"/>
              <a:cs typeface="PT Bold Arch" pitchFamily="2" charset="-78"/>
            </a:endParaRPr>
          </a:p>
          <a:p>
            <a:pPr algn="ctr">
              <a:buNone/>
            </a:pPr>
            <a:r>
              <a:rPr lang="ar-JO" sz="5400" b="1" cap="all" dirty="0" smtClean="0">
                <a:ln w="9000" cmpd="sng">
                  <a:noFill/>
                  <a:prstDash val="solid"/>
                </a:ln>
                <a:solidFill>
                  <a:srgbClr val="FFFF00"/>
                </a:solidFill>
                <a:effectLst>
                  <a:reflection blurRad="6350" stA="60000" endA="900" endPos="60000" dist="29997" dir="5400000" sy="-100000" algn="bl" rotWithShape="0"/>
                </a:effectLst>
                <a:latin typeface="Kristen ITC" pitchFamily="66" charset="0"/>
                <a:cs typeface="PT Bold Arch" pitchFamily="2" charset="-78"/>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endPar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هل للمسامير </a:t>
            </a:r>
            <a:r>
              <a:rPr lang="ar-JO"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قصة </a:t>
            </a:r>
            <a:r>
              <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..لنشاهدها معا انقر </a:t>
            </a:r>
            <a:r>
              <a:rPr lang="ar-JO"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hlinkClick r:id="rId3" action="ppaction://hlinkpres?slideindex=1&amp;slidetitle="/>
              </a:rPr>
              <a:t>هنا </a:t>
            </a:r>
            <a:endParaRPr lang="ar-JO"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71800" y="152400"/>
            <a:ext cx="5638800" cy="1295400"/>
          </a:xfrm>
        </p:spPr>
        <p:txBody>
          <a:bodyPr/>
          <a:lstStyle/>
          <a:p>
            <a:r>
              <a:rPr lang="ar-SA" sz="5400" b="1" kern="1200" cap="all" dirty="0" smtClean="0">
                <a:ln w="9000" cmpd="sng">
                  <a:noFill/>
                  <a:prstDash val="solid"/>
                </a:ln>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6200000" scaled="1"/>
                  <a:tileRect/>
                </a:gradFill>
                <a:effectLst>
                  <a:reflection blurRad="6350" stA="60000" endA="900" endPos="60000" dist="29997" dir="5400000" sy="-100000" algn="bl" rotWithShape="0"/>
                </a:effectLst>
                <a:latin typeface="Kristen ITC" pitchFamily="66" charset="0"/>
                <a:ea typeface="+mn-ea"/>
                <a:cs typeface="PT Bold Arch" pitchFamily="2" charset="-78"/>
              </a:rPr>
              <a:t>لماذا نحن هنا ؟ </a:t>
            </a:r>
            <a:r>
              <a:rPr lang="ar-SA" sz="7200" b="1" kern="1200" cap="all" dirty="0" smtClean="0">
                <a:ln w="9000" cmpd="sng">
                  <a:noFill/>
                  <a:prstDash val="solid"/>
                </a:ln>
                <a:solidFill>
                  <a:srgbClr val="FFC000"/>
                </a:solidFill>
                <a:effectLst>
                  <a:reflection blurRad="6350" stA="60000" endA="900" endPos="60000" dist="29997" dir="5400000" sy="-100000" algn="bl" rotWithShape="0"/>
                </a:effectLst>
                <a:latin typeface="Kristen ITC" pitchFamily="66" charset="0"/>
                <a:ea typeface="+mn-ea"/>
                <a:cs typeface="PT Bold Arch" pitchFamily="2" charset="-78"/>
              </a:rPr>
              <a:t>؟</a:t>
            </a:r>
            <a:endParaRPr lang="ar-SA" sz="5400" b="1" kern="1200" cap="all" dirty="0">
              <a:ln w="9000" cmpd="sng">
                <a:noFill/>
                <a:prstDash val="solid"/>
              </a:ln>
              <a:solidFill>
                <a:srgbClr val="FFC000"/>
              </a:solidFill>
              <a:effectLst>
                <a:reflection blurRad="6350" stA="60000" endA="900" endPos="60000" dist="29997" dir="5400000" sy="-100000" algn="bl" rotWithShape="0"/>
              </a:effectLst>
              <a:latin typeface="Kristen ITC" pitchFamily="66" charset="0"/>
              <a:ea typeface="+mn-ea"/>
              <a:cs typeface="PT Bold Arch" pitchFamily="2" charset="-78"/>
            </a:endParaRPr>
          </a:p>
        </p:txBody>
      </p:sp>
      <p:sp>
        <p:nvSpPr>
          <p:cNvPr id="6" name="مستطيل 5"/>
          <p:cNvSpPr/>
          <p:nvPr/>
        </p:nvSpPr>
        <p:spPr>
          <a:xfrm>
            <a:off x="611560" y="1916832"/>
            <a:ext cx="7632848" cy="3539430"/>
          </a:xfrm>
          <a:prstGeom prst="rect">
            <a:avLst/>
          </a:prstGeom>
        </p:spPr>
        <p:txBody>
          <a:bodyPr wrap="square">
            <a:spAutoFit/>
          </a:bodyPr>
          <a:lstStyle/>
          <a:p>
            <a:pPr marL="971550" lvl="1" indent="-514350">
              <a:buFont typeface="Wingdings" pitchFamily="2" charset="2"/>
              <a:buChar char="q"/>
            </a:pPr>
            <a:r>
              <a:rPr lang="ar-JO" sz="3200" b="1" dirty="0" smtClean="0">
                <a:solidFill>
                  <a:srgbClr val="008000"/>
                </a:solidFill>
                <a:cs typeface="AdvertisingBold" pitchFamily="2" charset="-78"/>
              </a:rPr>
              <a:t>تعريف </a:t>
            </a:r>
            <a:r>
              <a:rPr lang="ar-JO" sz="3200" b="1" dirty="0" err="1" smtClean="0">
                <a:solidFill>
                  <a:srgbClr val="008000"/>
                </a:solidFill>
                <a:cs typeface="AdvertisingBold" pitchFamily="2" charset="-78"/>
              </a:rPr>
              <a:t>نظرية (</a:t>
            </a:r>
            <a:r>
              <a:rPr lang="en-US" sz="3200" b="1" dirty="0" smtClean="0">
                <a:solidFill>
                  <a:srgbClr val="008000"/>
                </a:solidFill>
                <a:cs typeface="AdvertisingBold" pitchFamily="2" charset="-78"/>
              </a:rPr>
              <a:t>VAK</a:t>
            </a:r>
            <a:r>
              <a:rPr lang="ar-JO" sz="3200" b="1" dirty="0" smtClean="0">
                <a:solidFill>
                  <a:srgbClr val="008000"/>
                </a:solidFill>
                <a:cs typeface="AdvertisingBold" pitchFamily="2" charset="-78"/>
              </a:rPr>
              <a:t>) لأنماط التعلم.</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تحديد نمط تعلم </a:t>
            </a:r>
            <a:r>
              <a:rPr lang="ar-JO" sz="3200" b="1" dirty="0" err="1" smtClean="0">
                <a:solidFill>
                  <a:srgbClr val="008000"/>
                </a:solidFill>
                <a:cs typeface="AdvertisingBold" pitchFamily="2" charset="-78"/>
              </a:rPr>
              <a:t>المتدرب .</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تعداد أنماط التعلم.</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التمييز بين أنماط التعلم.</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اقتراح إجراءات تراعي  أنماط تعلم الطلبة.</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تقدير أهمية مراعاة أنماط التعلم على العملية التعليمية.</a:t>
            </a:r>
            <a:endParaRPr lang="en-US" sz="3200" b="1" dirty="0" smtClean="0">
              <a:solidFill>
                <a:srgbClr val="008000"/>
              </a:solidFill>
              <a:cs typeface="AdvertisingBold" pitchFamily="2" charset="-78"/>
            </a:endParaRPr>
          </a:p>
          <a:p>
            <a:pPr marL="971550" lvl="1" indent="-514350">
              <a:buFont typeface="Wingdings" pitchFamily="2" charset="2"/>
              <a:buChar char="q"/>
            </a:pPr>
            <a:r>
              <a:rPr lang="ar-JO" sz="3200" b="1" dirty="0" smtClean="0">
                <a:solidFill>
                  <a:srgbClr val="008000"/>
                </a:solidFill>
                <a:cs typeface="AdvertisingBold" pitchFamily="2" charset="-78"/>
              </a:rPr>
              <a:t>تصميم أنشطة صفية تراعي أنماط التعلم المختلفة</a:t>
            </a:r>
            <a:r>
              <a:rPr lang="ar-JO" sz="2400" b="1" dirty="0" smtClean="0">
                <a:solidFill>
                  <a:schemeClr val="accent3">
                    <a:lumMod val="50000"/>
                  </a:schemeClr>
                </a:solidFill>
              </a:rPr>
              <a:t>.</a:t>
            </a:r>
            <a:endParaRPr lang="en-US" sz="4000" dirty="0" smtClean="0">
              <a:solidFill>
                <a:schemeClr val="accent3">
                  <a:lumMod val="50000"/>
                </a:schemeClr>
              </a:solidFill>
            </a:endParaRPr>
          </a:p>
        </p:txBody>
      </p:sp>
      <p:sp>
        <p:nvSpPr>
          <p:cNvPr id="7" name="مستطيل 6"/>
          <p:cNvSpPr/>
          <p:nvPr/>
        </p:nvSpPr>
        <p:spPr>
          <a:xfrm>
            <a:off x="467544" y="5589240"/>
            <a:ext cx="8280920" cy="10772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ar-SA" sz="3200" b="1" dirty="0" smtClean="0">
                <a:solidFill>
                  <a:srgbClr val="008000"/>
                </a:solidFill>
                <a:cs typeface="AdvertisingBold" pitchFamily="2" charset="-78"/>
              </a:rPr>
              <a:t>ماذا لو أتيح لك اختيار طريقتك الخاصة في </a:t>
            </a:r>
            <a:r>
              <a:rPr lang="ar-JO" sz="3200" b="1" dirty="0" err="1" smtClean="0">
                <a:solidFill>
                  <a:srgbClr val="008000"/>
                </a:solidFill>
                <a:cs typeface="AdvertisingBold" pitchFamily="2" charset="-78"/>
              </a:rPr>
              <a:t>التعلم ...</a:t>
            </a:r>
            <a:r>
              <a:rPr lang="ar-SA" sz="3200" b="1" dirty="0" smtClean="0">
                <a:solidFill>
                  <a:srgbClr val="008000"/>
                </a:solidFill>
                <a:cs typeface="AdvertisingBold" pitchFamily="2" charset="-78"/>
              </a:rPr>
              <a:t> </a:t>
            </a:r>
            <a:r>
              <a:rPr lang="ar-SA" sz="3200" b="1" dirty="0" err="1" smtClean="0">
                <a:solidFill>
                  <a:srgbClr val="FFC000"/>
                </a:solidFill>
              </a:rPr>
              <a:t>!!</a:t>
            </a:r>
            <a:r>
              <a:rPr lang="ar-JO" sz="3200" b="1" dirty="0" smtClean="0">
                <a:solidFill>
                  <a:srgbClr val="FFC000"/>
                </a:solidFill>
              </a:rPr>
              <a:t>  </a:t>
            </a:r>
          </a:p>
          <a:p>
            <a:r>
              <a:rPr lang="ar-JO" sz="3200" b="1" dirty="0" smtClean="0">
                <a:solidFill>
                  <a:srgbClr val="FFC000"/>
                </a:solidFill>
              </a:rPr>
              <a:t>							ماذا </a:t>
            </a:r>
            <a:r>
              <a:rPr lang="ar-JO" sz="3200" b="1" dirty="0" err="1" smtClean="0">
                <a:solidFill>
                  <a:srgbClr val="FFC000"/>
                </a:solidFill>
              </a:rPr>
              <a:t>ستكون؟</a:t>
            </a:r>
            <a:r>
              <a:rPr lang="ar-JO" sz="3200" b="1" dirty="0" smtClean="0">
                <a:solidFill>
                  <a:srgbClr val="FFC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a:t>                   </a:t>
            </a:r>
          </a:p>
        </p:txBody>
      </p:sp>
      <p:pic>
        <p:nvPicPr>
          <p:cNvPr id="8704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2267744" y="0"/>
            <a:ext cx="6156176"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7043" name="Rectangle 3"/>
          <p:cNvSpPr>
            <a:spLocks noGrp="1" noChangeArrowheads="1"/>
          </p:cNvSpPr>
          <p:nvPr>
            <p:ph type="body" idx="1"/>
          </p:nvPr>
        </p:nvSpPr>
        <p:spPr>
          <a:xfrm>
            <a:off x="251520" y="1700808"/>
            <a:ext cx="8568952" cy="4752528"/>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miter lim="800000"/>
            <a:headEnd/>
            <a:tailEnd/>
          </a:ln>
          <a:effectLst>
            <a:reflection blurRad="6350" stA="50000" endA="300" endPos="55500" dist="50800" dir="5400000" sy="-100000" algn="bl" rotWithShape="0"/>
          </a:effectLst>
          <a:scene3d>
            <a:camera prst="orthographicFront">
              <a:rot lat="0" lon="0" rev="0"/>
            </a:camera>
            <a:lightRig rig="contrasting" dir="t">
              <a:rot lat="0" lon="0" rev="7800000"/>
            </a:lightRig>
          </a:scene3d>
          <a:sp3d>
            <a:bevelT w="139700" h="139700"/>
          </a:sp3d>
        </p:spPr>
        <p:txBody>
          <a:bodyPr>
            <a:noAutofit/>
          </a:bodyPr>
          <a:lstStyle/>
          <a:p>
            <a:pPr algn="ctr" rtl="1">
              <a:buFontTx/>
              <a:buNone/>
            </a:pPr>
            <a:r>
              <a:rPr lang="ar-SA" sz="6600" b="1" dirty="0" smtClean="0">
                <a:solidFill>
                  <a:srgbClr val="CC0099"/>
                </a:solidFill>
                <a:effectLst>
                  <a:outerShdw blurRad="38100" dist="38100" dir="2700000" algn="tl">
                    <a:srgbClr val="000000"/>
                  </a:outerShdw>
                </a:effectLst>
                <a:cs typeface="PT Bold Arch" pitchFamily="2" charset="-78"/>
              </a:rPr>
              <a:t>إضاءة</a:t>
            </a:r>
          </a:p>
          <a:p>
            <a:pPr algn="ctr" rtl="1">
              <a:buFontTx/>
              <a:buNone/>
            </a:pPr>
            <a:r>
              <a:rPr lang="ar-SA" sz="4000" b="1" dirty="0"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كل ما نحاول تقديمه هنا هو إلقاء الضوء على طريق جديد تعبر منه عملية التعليم لتحقق أمنيات</a:t>
            </a:r>
            <a:r>
              <a:rPr lang="ar-JO" sz="4000" b="1" dirty="0"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 طالباتنا </a:t>
            </a:r>
            <a:r>
              <a:rPr lang="ar-SA" sz="4000" b="1" dirty="0"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  وتحقق أهدافنا </a:t>
            </a:r>
            <a:r>
              <a:rPr lang="ar-SA" sz="4000" b="1" dirty="0" err="1"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معاً..</a:t>
            </a:r>
            <a:r>
              <a:rPr lang="ar-SA" sz="4000" b="1" dirty="0"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 فإن أصبنا فمن الله وإن أخ</a:t>
            </a:r>
            <a:r>
              <a:rPr lang="ar-JO" sz="4000" b="1" dirty="0" err="1" smtClean="0">
                <a:solidFill>
                  <a:srgbClr val="008000"/>
                </a:solidFill>
                <a:effectLst>
                  <a:outerShdw blurRad="38100" dist="38100" dir="2700000" algn="tl">
                    <a:srgbClr val="000000">
                      <a:alpha val="43137"/>
                    </a:srgbClr>
                  </a:outerShdw>
                </a:effectLst>
                <a:latin typeface="Adobe Caslon Pro" pitchFamily="18" charset="0"/>
                <a:cs typeface="AdvertisingBold" pitchFamily="2" charset="-78"/>
              </a:rPr>
              <a:t>طئنا</a:t>
            </a:r>
            <a:r>
              <a:rPr lang="ar-SA" sz="4400" b="1" dirty="0" smtClean="0">
                <a:solidFill>
                  <a:srgbClr val="008000"/>
                </a:solidFill>
                <a:effectLst>
                  <a:outerShdw blurRad="38100" dist="38100" dir="2700000" algn="tl">
                    <a:srgbClr val="000000">
                      <a:alpha val="43137"/>
                    </a:srgbClr>
                  </a:outerShdw>
                </a:effectLst>
                <a:cs typeface="AdvertisingBold" pitchFamily="2" charset="-78"/>
              </a:rPr>
              <a:t> فمن أنفسنا والشيطان</a:t>
            </a:r>
            <a:r>
              <a:rPr lang="ar-SA" sz="4000" b="1" dirty="0" smtClean="0">
                <a:solidFill>
                  <a:srgbClr val="008000"/>
                </a:solidFill>
                <a:effectLst>
                  <a:outerShdw blurRad="38100" dist="38100" dir="2700000" algn="tl">
                    <a:srgbClr val="000000">
                      <a:alpha val="43137"/>
                    </a:srgbClr>
                  </a:outerShdw>
                </a:effectLst>
                <a:cs typeface="AdvertisingBold" pitchFamily="2" charset="-78"/>
              </a:rPr>
              <a:t>..</a:t>
            </a:r>
          </a:p>
          <a:p>
            <a:pPr algn="ctr" rtl="1">
              <a:buFontTx/>
              <a:buNone/>
            </a:pPr>
            <a:endParaRPr lang="en-US" b="1" dirty="0">
              <a:solidFill>
                <a:srgbClr val="008000"/>
              </a:solidFill>
              <a:effectLst>
                <a:outerShdw blurRad="38100" dist="38100" dir="2700000" algn="tl">
                  <a:srgbClr val="000000">
                    <a:alpha val="43137"/>
                  </a:srgbClr>
                </a:outerShdw>
              </a:effectLst>
              <a:cs typeface="Advertising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7043">
                                            <p:bg/>
                                          </p:spTgt>
                                        </p:tgtEl>
                                        <p:attrNameLst>
                                          <p:attrName>style.visibility</p:attrName>
                                        </p:attrNameLst>
                                      </p:cBhvr>
                                      <p:to>
                                        <p:strVal val="visible"/>
                                      </p:to>
                                    </p:set>
                                    <p:anim calcmode="lin" valueType="num">
                                      <p:cBhvr>
                                        <p:cTn id="7" dur="1000" fill="hold"/>
                                        <p:tgtEl>
                                          <p:spTgt spid="87043">
                                            <p:bg/>
                                          </p:spTgt>
                                        </p:tgtEl>
                                        <p:attrNameLst>
                                          <p:attrName>ppt_w</p:attrName>
                                        </p:attrNameLst>
                                      </p:cBhvr>
                                      <p:tavLst>
                                        <p:tav tm="0">
                                          <p:val>
                                            <p:strVal val="#ppt_w*0.70"/>
                                          </p:val>
                                        </p:tav>
                                        <p:tav tm="100000">
                                          <p:val>
                                            <p:strVal val="#ppt_w"/>
                                          </p:val>
                                        </p:tav>
                                      </p:tavLst>
                                    </p:anim>
                                    <p:anim calcmode="lin" valueType="num">
                                      <p:cBhvr>
                                        <p:cTn id="8" dur="1000" fill="hold"/>
                                        <p:tgtEl>
                                          <p:spTgt spid="87043">
                                            <p:bg/>
                                          </p:spTgt>
                                        </p:tgtEl>
                                        <p:attrNameLst>
                                          <p:attrName>ppt_h</p:attrName>
                                        </p:attrNameLst>
                                      </p:cBhvr>
                                      <p:tavLst>
                                        <p:tav tm="0">
                                          <p:val>
                                            <p:strVal val="#ppt_h"/>
                                          </p:val>
                                        </p:tav>
                                        <p:tav tm="100000">
                                          <p:val>
                                            <p:strVal val="#ppt_h"/>
                                          </p:val>
                                        </p:tav>
                                      </p:tavLst>
                                    </p:anim>
                                    <p:animEffect transition="in" filter="fade">
                                      <p:cBhvr>
                                        <p:cTn id="9" dur="1000"/>
                                        <p:tgtEl>
                                          <p:spTgt spid="8704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7043">
                                            <p:txEl>
                                              <p:pRg st="0" end="0"/>
                                            </p:txEl>
                                          </p:spTgt>
                                        </p:tgtEl>
                                        <p:attrNameLst>
                                          <p:attrName>style.visibility</p:attrName>
                                        </p:attrNameLst>
                                      </p:cBhvr>
                                      <p:to>
                                        <p:strVal val="visible"/>
                                      </p:to>
                                    </p:set>
                                    <p:anim calcmode="lin" valueType="num">
                                      <p:cBhvr>
                                        <p:cTn id="14" dur="1000" fill="hold"/>
                                        <p:tgtEl>
                                          <p:spTgt spid="8704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8704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870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87043">
                                            <p:txEl>
                                              <p:pRg st="1" end="1"/>
                                            </p:txEl>
                                          </p:spTgt>
                                        </p:tgtEl>
                                        <p:attrNameLst>
                                          <p:attrName>style.visibility</p:attrName>
                                        </p:attrNameLst>
                                      </p:cBhvr>
                                      <p:to>
                                        <p:strVal val="visible"/>
                                      </p:to>
                                    </p:set>
                                    <p:anim calcmode="lin" valueType="num">
                                      <p:cBhvr>
                                        <p:cTn id="21" dur="1000" fill="hold"/>
                                        <p:tgtEl>
                                          <p:spTgt spid="8704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8704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870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normAutofit/>
          </a:bodyPr>
          <a:lstStyle/>
          <a:p>
            <a:pPr algn="r" eaLnBrk="1" hangingPunct="1"/>
            <a:r>
              <a:rPr lang="ar-JO" dirty="0" smtClean="0">
                <a:latin typeface="Adobe Arabic" pitchFamily="18" charset="-78"/>
                <a:cs typeface="Adobe Arabic" pitchFamily="18" charset="-78"/>
              </a:rPr>
              <a:t> </a:t>
            </a:r>
            <a:r>
              <a:rPr lang="ar-JO" dirty="0" err="1" smtClean="0">
                <a:latin typeface="Adobe Arabic" pitchFamily="18" charset="-78"/>
                <a:cs typeface="Adobe Arabic" pitchFamily="18" charset="-78"/>
              </a:rPr>
              <a:t>عزيزتي ..</a:t>
            </a:r>
            <a:r>
              <a:rPr lang="ar-JO" dirty="0" smtClean="0">
                <a:latin typeface="Adobe Arabic" pitchFamily="18" charset="-78"/>
                <a:cs typeface="Adobe Arabic" pitchFamily="18" charset="-78"/>
              </a:rPr>
              <a:t> لنقرأ معا قصة  الطالبة </a:t>
            </a:r>
            <a:r>
              <a:rPr lang="ar-JO" dirty="0" err="1" smtClean="0">
                <a:latin typeface="Adobe Arabic" pitchFamily="18" charset="-78"/>
                <a:cs typeface="Adobe Arabic" pitchFamily="18" charset="-78"/>
              </a:rPr>
              <a:t>ديما</a:t>
            </a:r>
            <a:r>
              <a:rPr lang="ar-JO" dirty="0" smtClean="0">
                <a:latin typeface="Adobe Arabic" pitchFamily="18" charset="-78"/>
                <a:cs typeface="Adobe Arabic" pitchFamily="18" charset="-78"/>
              </a:rPr>
              <a:t> </a:t>
            </a:r>
            <a:r>
              <a:rPr lang="ar-JO" dirty="0" err="1" smtClean="0"/>
              <a:t>...</a:t>
            </a:r>
            <a:r>
              <a:rPr lang="ar-JO" dirty="0" smtClean="0"/>
              <a:t>	</a:t>
            </a:r>
            <a:endParaRPr lang="fr-CA" dirty="0" smtClean="0"/>
          </a:p>
        </p:txBody>
      </p:sp>
      <p:sp>
        <p:nvSpPr>
          <p:cNvPr id="5123" name="Espace réservé du contenu 2"/>
          <p:cNvSpPr>
            <a:spLocks noGrp="1"/>
          </p:cNvSpPr>
          <p:nvPr>
            <p:ph idx="1"/>
          </p:nvPr>
        </p:nvSpPr>
        <p:spPr>
          <a:xfrm>
            <a:off x="611560" y="1412776"/>
            <a:ext cx="8229600" cy="4286250"/>
          </a:xfrm>
        </p:spPr>
        <p:txBody>
          <a:bodyPr>
            <a:noAutofit/>
          </a:bodyPr>
          <a:lstStyle/>
          <a:p>
            <a:pPr eaLnBrk="1" hangingPunct="1">
              <a:buFont typeface="Arial" pitchFamily="34" charset="0"/>
              <a:buNone/>
            </a:pPr>
            <a:r>
              <a:rPr lang="ar-JO" sz="4400" dirty="0" err="1" smtClean="0">
                <a:latin typeface="Adobe Arabic" pitchFamily="18" charset="-78"/>
                <a:cs typeface="Adobe Arabic" pitchFamily="18" charset="-78"/>
              </a:rPr>
              <a:t>ديما</a:t>
            </a:r>
            <a:r>
              <a:rPr lang="ar-JO" sz="4400" dirty="0" smtClean="0">
                <a:latin typeface="Adobe Arabic" pitchFamily="18" charset="-78"/>
                <a:cs typeface="Adobe Arabic" pitchFamily="18" charset="-78"/>
              </a:rPr>
              <a:t> طالبة في الصف السابع  وهي طالبة مجتهدة ونشيطة ولكن نشاطها وحركتها يسببان ازعاجا لمعلماتها فهي تردد كل ما تتعلمه في الصف كأغنية تترنم على الحانها في الحصة وخارجها، وفي يوم من الايام قامت احدى المعلمات بتوبيخها توبيخا شديدا وذلك </a:t>
            </a:r>
            <a:r>
              <a:rPr lang="ar-JO" sz="4400" dirty="0" err="1" smtClean="0">
                <a:latin typeface="Adobe Arabic" pitchFamily="18" charset="-78"/>
                <a:cs typeface="Adobe Arabic" pitchFamily="18" charset="-78"/>
              </a:rPr>
              <a:t>لانها</a:t>
            </a:r>
            <a:r>
              <a:rPr lang="ar-JO" sz="4400" dirty="0" smtClean="0">
                <a:latin typeface="Adobe Arabic" pitchFamily="18" charset="-78"/>
                <a:cs typeface="Adobe Arabic" pitchFamily="18" charset="-78"/>
              </a:rPr>
              <a:t> اخذت تردد درس اللغة العربية </a:t>
            </a:r>
          </a:p>
          <a:p>
            <a:pPr eaLnBrk="1" hangingPunct="1">
              <a:buFont typeface="Arial" pitchFamily="34" charset="0"/>
              <a:buNone/>
            </a:pPr>
            <a:r>
              <a:rPr lang="ar-JO" sz="4400" dirty="0" smtClean="0">
                <a:latin typeface="Adobe Arabic" pitchFamily="18" charset="-78"/>
                <a:cs typeface="Adobe Arabic" pitchFamily="18" charset="-78"/>
              </a:rPr>
              <a:t> على شكل اغنية.</a:t>
            </a:r>
            <a:endParaRPr lang="fr-CA" sz="4400" dirty="0" smtClean="0">
              <a:latin typeface="Adobe Arabic" pitchFamily="18" charset="-78"/>
              <a:cs typeface="Adobe Arabic" pitchFamily="18" charset="-78"/>
            </a:endParaRPr>
          </a:p>
        </p:txBody>
      </p:sp>
      <p:pic>
        <p:nvPicPr>
          <p:cNvPr id="1026" name="Picture 2" descr="C:\Users\Dream\Downloads\images.jpg"/>
          <p:cNvPicPr>
            <a:picLocks noChangeAspect="1" noChangeArrowheads="1"/>
          </p:cNvPicPr>
          <p:nvPr/>
        </p:nvPicPr>
        <p:blipFill>
          <a:blip r:embed="rId3" cstate="print"/>
          <a:srcRect/>
          <a:stretch>
            <a:fillRect/>
          </a:stretch>
        </p:blipFill>
        <p:spPr bwMode="auto">
          <a:xfrm>
            <a:off x="395536" y="188640"/>
            <a:ext cx="1802135" cy="1762440"/>
          </a:xfrm>
          <a:prstGeom prst="ellipse">
            <a:avLst/>
          </a:prstGeom>
          <a:ln>
            <a:noFill/>
          </a:ln>
          <a:effectLst>
            <a:softEdge rad="112500"/>
          </a:effectLst>
        </p:spPr>
      </p:pic>
      <p:sp>
        <p:nvSpPr>
          <p:cNvPr id="6" name="مربع نص 5"/>
          <p:cNvSpPr txBox="1"/>
          <p:nvPr/>
        </p:nvSpPr>
        <p:spPr>
          <a:xfrm>
            <a:off x="755576" y="1268760"/>
            <a:ext cx="1008112" cy="369332"/>
          </a:xfrm>
          <a:prstGeom prst="rect">
            <a:avLst/>
          </a:prstGeom>
          <a:noFill/>
        </p:spPr>
        <p:txBody>
          <a:bodyPr wrap="square" rtlCol="1">
            <a:spAutoFit/>
          </a:bodyPr>
          <a:lstStyle/>
          <a:p>
            <a:r>
              <a:rPr lang="ar-JO" dirty="0" smtClean="0"/>
              <a:t>20 دقائق</a:t>
            </a:r>
            <a:endParaRPr lang="ar-JO"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179512" y="476672"/>
            <a:ext cx="7056784" cy="597666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buFont typeface="Arial" pitchFamily="34" charset="0"/>
              <a:buNone/>
            </a:pP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عزيزاتي</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المعلمات...</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لنتأمل معا هذه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القصة ..</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محاولين الحصول على اجابات لهذه الاسئلة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معا ...</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a:t>
            </a:r>
          </a:p>
          <a:p>
            <a:pPr eaLnBrk="1" hangingPunct="1"/>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ما رأيك بهذه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القصة؟</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هل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تؤيدي</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معلمة اللغة العربية في توبيخها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لديما</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هل تستحق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ديما</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التوبيخ   ..؟</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لو كنت مكان هذه المعلمة هل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تتصرفي</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بنفس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الاسلوب .؟</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برأيك </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لماذا تحول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ديما</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كل ما تتعلمه إلى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أغنية ..؟؟</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هل جميع الطالبات يتعلمن بنفس طريقة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ديما</a:t>
            </a:r>
            <a:r>
              <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rPr>
              <a:t> </a:t>
            </a:r>
            <a:r>
              <a:rPr lang="ar-JO" sz="3600" b="1" dirty="0" err="1" smtClean="0">
                <a:ln w="11430"/>
                <a:effectLst>
                  <a:outerShdw blurRad="50800" dist="39000" dir="5460000" algn="tl">
                    <a:srgbClr val="000000">
                      <a:alpha val="38000"/>
                    </a:srgbClr>
                  </a:outerShdw>
                </a:effectLst>
                <a:latin typeface="Adobe Arabic" pitchFamily="18" charset="-78"/>
                <a:cs typeface="Adobe Arabic" pitchFamily="18" charset="-78"/>
              </a:rPr>
              <a:t>؟</a:t>
            </a: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a:p>
            <a:pPr eaLnBrk="1" hangingPunct="1">
              <a:buNone/>
            </a:pPr>
            <a:endParaRPr lang="ar-JO" sz="3600" b="1" dirty="0" smtClean="0">
              <a:ln w="11430"/>
              <a:effectLst>
                <a:outerShdw blurRad="50800" dist="39000" dir="5460000" algn="tl">
                  <a:srgbClr val="000000">
                    <a:alpha val="38000"/>
                  </a:srgbClr>
                </a:outerShdw>
              </a:effectLst>
              <a:latin typeface="Adobe Arabic" pitchFamily="18" charset="-78"/>
              <a:cs typeface="Adobe Arabic" pitchFamily="18" charset="-78"/>
            </a:endParaRPr>
          </a:p>
        </p:txBody>
      </p:sp>
      <p:pic>
        <p:nvPicPr>
          <p:cNvPr id="5" name="Picture 2" descr="C:\Users\Dream\Downloads\images.jpg"/>
          <p:cNvPicPr>
            <a:picLocks noChangeAspect="1" noChangeArrowheads="1"/>
          </p:cNvPicPr>
          <p:nvPr/>
        </p:nvPicPr>
        <p:blipFill>
          <a:blip r:embed="rId3" cstate="print"/>
          <a:srcRect/>
          <a:stretch>
            <a:fillRect/>
          </a:stretch>
        </p:blipFill>
        <p:spPr bwMode="auto">
          <a:xfrm>
            <a:off x="7092280" y="188640"/>
            <a:ext cx="1802135" cy="1762440"/>
          </a:xfrm>
          <a:prstGeom prst="ellipse">
            <a:avLst/>
          </a:prstGeom>
          <a:ln>
            <a:noFill/>
          </a:ln>
          <a:effectLst>
            <a:softEdge rad="112500"/>
          </a:effectLst>
        </p:spPr>
      </p:pic>
      <p:sp>
        <p:nvSpPr>
          <p:cNvPr id="7" name="مربع نص 6"/>
          <p:cNvSpPr txBox="1"/>
          <p:nvPr/>
        </p:nvSpPr>
        <p:spPr>
          <a:xfrm>
            <a:off x="7524328" y="1340768"/>
            <a:ext cx="1008112" cy="369332"/>
          </a:xfrm>
          <a:prstGeom prst="rect">
            <a:avLst/>
          </a:prstGeom>
          <a:noFill/>
        </p:spPr>
        <p:txBody>
          <a:bodyPr wrap="square" rtlCol="1">
            <a:spAutoFit/>
          </a:bodyPr>
          <a:lstStyle/>
          <a:p>
            <a:r>
              <a:rPr lang="ar-JO" b="1" dirty="0" smtClean="0"/>
              <a:t>10 دقائق</a:t>
            </a:r>
            <a:endParaRPr lang="ar-JO"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457200" y="620688"/>
            <a:ext cx="8534400" cy="5505475"/>
          </a:xfrm>
        </p:spPr>
        <p:txBody>
          <a:bodyPr>
            <a:normAutofit/>
          </a:bodyPr>
          <a:lstStyle/>
          <a:p>
            <a:pPr>
              <a:buFontTx/>
              <a:buNone/>
            </a:pPr>
            <a:r>
              <a:rPr lang="en-US" dirty="0"/>
              <a:t/>
            </a:r>
            <a:br>
              <a:rPr lang="en-US" dirty="0"/>
            </a:br>
            <a:r>
              <a:rPr lang="ar-JO" sz="3600" b="1" dirty="0" smtClean="0">
                <a:latin typeface="Adobe Arabic" pitchFamily="18" charset="-78"/>
                <a:cs typeface="Adobe Arabic" pitchFamily="18" charset="-78"/>
              </a:rPr>
              <a:t>هذه القصة </a:t>
            </a:r>
            <a:r>
              <a:rPr lang="ar-QA" sz="3600" b="1" dirty="0" smtClean="0">
                <a:latin typeface="Adobe Arabic" pitchFamily="18" charset="-78"/>
                <a:cs typeface="Adobe Arabic" pitchFamily="18" charset="-78"/>
              </a:rPr>
              <a:t> </a:t>
            </a:r>
            <a:r>
              <a:rPr lang="ar-QA" sz="3600" b="1" dirty="0">
                <a:latin typeface="Adobe Arabic" pitchFamily="18" charset="-78"/>
                <a:cs typeface="Adobe Arabic" pitchFamily="18" charset="-78"/>
              </a:rPr>
              <a:t>في التعلم </a:t>
            </a:r>
            <a:r>
              <a:rPr lang="ar-JO" sz="3600" b="1" dirty="0" smtClean="0">
                <a:latin typeface="Adobe Arabic" pitchFamily="18" charset="-78"/>
                <a:cs typeface="Adobe Arabic" pitchFamily="18" charset="-78"/>
              </a:rPr>
              <a:t>ت</a:t>
            </a:r>
            <a:r>
              <a:rPr lang="ar-QA" sz="3600" b="1" dirty="0" err="1" smtClean="0">
                <a:latin typeface="Adobe Arabic" pitchFamily="18" charset="-78"/>
                <a:cs typeface="Adobe Arabic" pitchFamily="18" charset="-78"/>
              </a:rPr>
              <a:t>ؤكد</a:t>
            </a:r>
            <a:r>
              <a:rPr lang="ar-QA" sz="3600" b="1" dirty="0" smtClean="0">
                <a:latin typeface="Adobe Arabic" pitchFamily="18" charset="-78"/>
                <a:cs typeface="Adobe Arabic" pitchFamily="18" charset="-78"/>
              </a:rPr>
              <a:t> عل</a:t>
            </a:r>
            <a:r>
              <a:rPr lang="ar-JO" sz="3600" b="1" dirty="0" smtClean="0">
                <a:latin typeface="Adobe Arabic" pitchFamily="18" charset="-78"/>
                <a:cs typeface="Adobe Arabic" pitchFamily="18" charset="-78"/>
              </a:rPr>
              <a:t>ى </a:t>
            </a:r>
            <a:r>
              <a:rPr lang="ar-QA" sz="3600" b="1" dirty="0" smtClean="0">
                <a:latin typeface="Adobe Arabic" pitchFamily="18" charset="-78"/>
                <a:cs typeface="Adobe Arabic" pitchFamily="18" charset="-78"/>
              </a:rPr>
              <a:t> </a:t>
            </a:r>
            <a:r>
              <a:rPr lang="ar-QA" sz="8000" b="1" dirty="0">
                <a:solidFill>
                  <a:srgbClr val="C00000"/>
                </a:solidFill>
                <a:latin typeface="Adobe Arabic" pitchFamily="18" charset="-78"/>
                <a:cs typeface="Adobe Arabic" pitchFamily="18" charset="-78"/>
              </a:rPr>
              <a:t>حقيقة </a:t>
            </a:r>
            <a:r>
              <a:rPr lang="ar-JO" sz="8000" b="1" dirty="0" err="1" smtClean="0">
                <a:latin typeface="Adobe Arabic" pitchFamily="18" charset="-78"/>
                <a:cs typeface="Adobe Arabic" pitchFamily="18" charset="-78"/>
              </a:rPr>
              <a:t>...</a:t>
            </a:r>
            <a:endParaRPr lang="ar-JO" sz="3600" b="1" dirty="0" smtClean="0">
              <a:latin typeface="Adobe Arabic" pitchFamily="18" charset="-78"/>
              <a:cs typeface="Adobe Arabic" pitchFamily="18" charset="-78"/>
            </a:endParaRPr>
          </a:p>
          <a:p>
            <a:r>
              <a:rPr lang="ar-JO" sz="3600" b="1" dirty="0" smtClean="0">
                <a:latin typeface="Adobe Arabic" pitchFamily="18" charset="-78"/>
                <a:cs typeface="Adobe Arabic" pitchFamily="18" charset="-78"/>
              </a:rPr>
              <a:t>أن  الاختلاف بين المتعلمين من الأمور الأساسية في عملية التعلم ويطلق عليه التربويون مصطلح الفروق الفردية بين الطلبة.</a:t>
            </a:r>
          </a:p>
          <a:p>
            <a:endParaRPr lang="ar-JO" sz="3600" b="1" dirty="0" smtClean="0">
              <a:latin typeface="Adobe Arabic" pitchFamily="18" charset="-78"/>
              <a:cs typeface="Adobe Arabic" pitchFamily="18" charset="-78"/>
            </a:endParaRPr>
          </a:p>
          <a:p>
            <a:pPr>
              <a:buFontTx/>
              <a:buNone/>
            </a:pPr>
            <a:r>
              <a:rPr lang="ar-QA" sz="3600" b="1" dirty="0" smtClean="0">
                <a:solidFill>
                  <a:srgbClr val="006600"/>
                </a:solidFill>
                <a:latin typeface="Adobe Arabic" pitchFamily="18" charset="-78"/>
                <a:cs typeface="Adobe Arabic" pitchFamily="18" charset="-78"/>
              </a:rPr>
              <a:t>أن </a:t>
            </a:r>
            <a:r>
              <a:rPr lang="ar-QA" sz="3600" b="1" dirty="0">
                <a:solidFill>
                  <a:srgbClr val="006600"/>
                </a:solidFill>
                <a:latin typeface="Adobe Arabic" pitchFamily="18" charset="-78"/>
                <a:cs typeface="Adobe Arabic" pitchFamily="18" charset="-78"/>
              </a:rPr>
              <a:t>الافراد يتلقون و يعالجون المعلومات بطرق </a:t>
            </a:r>
            <a:r>
              <a:rPr lang="ar-QA" sz="3600" b="1" dirty="0" err="1">
                <a:solidFill>
                  <a:srgbClr val="006600"/>
                </a:solidFill>
                <a:latin typeface="Adobe Arabic" pitchFamily="18" charset="-78"/>
                <a:cs typeface="Adobe Arabic" pitchFamily="18" charset="-78"/>
              </a:rPr>
              <a:t>مختلفة </a:t>
            </a:r>
            <a:r>
              <a:rPr lang="ar-QA" sz="3600" b="1" dirty="0">
                <a:solidFill>
                  <a:srgbClr val="006600"/>
                </a:solidFill>
                <a:latin typeface="Adobe Arabic" pitchFamily="18" charset="-78"/>
                <a:cs typeface="Adobe Arabic" pitchFamily="18" charset="-78"/>
              </a:rPr>
              <a:t>.و تتضمن نظرية أنماط التعلم بأن </a:t>
            </a:r>
            <a:r>
              <a:rPr lang="ar-QA" sz="3600" b="1" dirty="0" smtClean="0">
                <a:solidFill>
                  <a:srgbClr val="006600"/>
                </a:solidFill>
                <a:latin typeface="Adobe Arabic" pitchFamily="18" charset="-78"/>
                <a:cs typeface="Adobe Arabic" pitchFamily="18" charset="-78"/>
              </a:rPr>
              <a:t>ك</a:t>
            </a:r>
            <a:r>
              <a:rPr lang="ar-JO" sz="3600" b="1" dirty="0" smtClean="0">
                <a:solidFill>
                  <a:srgbClr val="006600"/>
                </a:solidFill>
                <a:latin typeface="Adobe Arabic" pitchFamily="18" charset="-78"/>
                <a:cs typeface="Adobe Arabic" pitchFamily="18" charset="-78"/>
              </a:rPr>
              <a:t>ل </a:t>
            </a:r>
            <a:r>
              <a:rPr lang="ar-QA" sz="3600" b="1" dirty="0" smtClean="0">
                <a:solidFill>
                  <a:srgbClr val="006600"/>
                </a:solidFill>
                <a:latin typeface="Adobe Arabic" pitchFamily="18" charset="-78"/>
                <a:cs typeface="Adobe Arabic" pitchFamily="18" charset="-78"/>
              </a:rPr>
              <a:t>ما</a:t>
            </a:r>
            <a:r>
              <a:rPr lang="ar-JO" sz="3600" b="1" dirty="0" smtClean="0">
                <a:solidFill>
                  <a:srgbClr val="006600"/>
                </a:solidFill>
                <a:latin typeface="Adobe Arabic" pitchFamily="18" charset="-78"/>
                <a:cs typeface="Adobe Arabic" pitchFamily="18" charset="-78"/>
              </a:rPr>
              <a:t> </a:t>
            </a:r>
            <a:r>
              <a:rPr lang="ar-QA" sz="3600" b="1" dirty="0" smtClean="0">
                <a:solidFill>
                  <a:srgbClr val="006600"/>
                </a:solidFill>
                <a:latin typeface="Adobe Arabic" pitchFamily="18" charset="-78"/>
                <a:cs typeface="Adobe Arabic" pitchFamily="18" charset="-78"/>
              </a:rPr>
              <a:t>يتعلم</a:t>
            </a:r>
            <a:r>
              <a:rPr lang="ar-JO" sz="3600" b="1" dirty="0" smtClean="0">
                <a:solidFill>
                  <a:srgbClr val="006600"/>
                </a:solidFill>
                <a:latin typeface="Adobe Arabic" pitchFamily="18" charset="-78"/>
                <a:cs typeface="Adobe Arabic" pitchFamily="18" charset="-78"/>
              </a:rPr>
              <a:t>ه </a:t>
            </a:r>
            <a:r>
              <a:rPr lang="ar-QA" sz="3600" b="1" dirty="0" smtClean="0">
                <a:solidFill>
                  <a:srgbClr val="006600"/>
                </a:solidFill>
                <a:latin typeface="Adobe Arabic" pitchFamily="18" charset="-78"/>
                <a:cs typeface="Adobe Arabic" pitchFamily="18" charset="-78"/>
              </a:rPr>
              <a:t>الفرد </a:t>
            </a:r>
            <a:r>
              <a:rPr lang="ar-QA" sz="3600" b="1" dirty="0">
                <a:solidFill>
                  <a:srgbClr val="006600"/>
                </a:solidFill>
                <a:latin typeface="Adobe Arabic" pitchFamily="18" charset="-78"/>
                <a:cs typeface="Adobe Arabic" pitchFamily="18" charset="-78"/>
              </a:rPr>
              <a:t>و يحتفظ </a:t>
            </a:r>
            <a:r>
              <a:rPr lang="ar-QA" sz="3600" b="1" dirty="0" err="1">
                <a:solidFill>
                  <a:srgbClr val="006600"/>
                </a:solidFill>
                <a:latin typeface="Adobe Arabic" pitchFamily="18" charset="-78"/>
                <a:cs typeface="Adobe Arabic" pitchFamily="18" charset="-78"/>
              </a:rPr>
              <a:t>به</a:t>
            </a:r>
            <a:r>
              <a:rPr lang="ar-QA" sz="3600" b="1" dirty="0">
                <a:solidFill>
                  <a:srgbClr val="006600"/>
                </a:solidFill>
                <a:latin typeface="Adobe Arabic" pitchFamily="18" charset="-78"/>
                <a:cs typeface="Adobe Arabic" pitchFamily="18" charset="-78"/>
              </a:rPr>
              <a:t> يعتمد علي </a:t>
            </a:r>
            <a:r>
              <a:rPr lang="ar-QA" sz="3600" b="1" dirty="0" smtClean="0">
                <a:solidFill>
                  <a:srgbClr val="006600"/>
                </a:solidFill>
                <a:latin typeface="Adobe Arabic" pitchFamily="18" charset="-78"/>
                <a:cs typeface="Adobe Arabic" pitchFamily="18" charset="-78"/>
              </a:rPr>
              <a:t>مد</a:t>
            </a:r>
            <a:r>
              <a:rPr lang="ar-JO" sz="3600" b="1" dirty="0" smtClean="0">
                <a:solidFill>
                  <a:srgbClr val="006600"/>
                </a:solidFill>
                <a:latin typeface="Adobe Arabic" pitchFamily="18" charset="-78"/>
                <a:cs typeface="Adobe Arabic" pitchFamily="18" charset="-78"/>
              </a:rPr>
              <a:t>ى </a:t>
            </a:r>
            <a:r>
              <a:rPr lang="ar-QA" sz="3600" b="1" dirty="0" smtClean="0">
                <a:solidFill>
                  <a:srgbClr val="006600"/>
                </a:solidFill>
                <a:latin typeface="Adobe Arabic" pitchFamily="18" charset="-78"/>
                <a:cs typeface="Adobe Arabic" pitchFamily="18" charset="-78"/>
              </a:rPr>
              <a:t>ارتباط </a:t>
            </a:r>
            <a:r>
              <a:rPr lang="ar-QA" sz="3600" b="1" dirty="0">
                <a:solidFill>
                  <a:srgbClr val="006600"/>
                </a:solidFill>
                <a:latin typeface="Adobe Arabic" pitchFamily="18" charset="-78"/>
                <a:cs typeface="Adobe Arabic" pitchFamily="18" charset="-78"/>
              </a:rPr>
              <a:t>الخبرة التعليمية التي مر </a:t>
            </a:r>
            <a:r>
              <a:rPr lang="ar-QA" sz="3600" b="1" dirty="0" err="1">
                <a:solidFill>
                  <a:srgbClr val="006600"/>
                </a:solidFill>
                <a:latin typeface="Adobe Arabic" pitchFamily="18" charset="-78"/>
                <a:cs typeface="Adobe Arabic" pitchFamily="18" charset="-78"/>
              </a:rPr>
              <a:t>بها</a:t>
            </a:r>
            <a:r>
              <a:rPr lang="ar-QA" sz="3600" b="1" dirty="0">
                <a:solidFill>
                  <a:srgbClr val="006600"/>
                </a:solidFill>
                <a:latin typeface="Adobe Arabic" pitchFamily="18" charset="-78"/>
                <a:cs typeface="Adobe Arabic" pitchFamily="18" charset="-78"/>
              </a:rPr>
              <a:t> بنمط التعلم لديه.</a:t>
            </a:r>
          </a:p>
          <a:p>
            <a:pPr>
              <a:buFontTx/>
              <a:buNone/>
            </a:pPr>
            <a:endParaRPr lang="ar-QA" sz="3600" b="1" dirty="0">
              <a:latin typeface="Adobe Arabic" pitchFamily="18" charset="-78"/>
              <a:cs typeface="Adobe Arabic" pitchFamily="18" charset="-78"/>
            </a:endParaRPr>
          </a:p>
          <a:p>
            <a:pPr>
              <a:buFontTx/>
              <a:buNone/>
            </a:pPr>
            <a:endParaRPr lang="en-US" dirty="0">
              <a:hlinkClick r:id="rId3"/>
            </a:endParaRPr>
          </a:p>
          <a:p>
            <a:pPr algn="l">
              <a:buFontTx/>
              <a:buNone/>
            </a:pPr>
            <a:endParaRPr lang="en-US"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547664" y="188640"/>
            <a:ext cx="6870700" cy="990600"/>
          </a:xfrm>
        </p:spPr>
        <p:txBody>
          <a:bodyPr>
            <a:noAutofit/>
          </a:bodyPr>
          <a:lstStyle/>
          <a:p>
            <a:r>
              <a:rPr lang="ar-JO" sz="7200" dirty="0" err="1" smtClean="0">
                <a:solidFill>
                  <a:srgbClr val="C00000"/>
                </a:solidFill>
                <a:effectLst>
                  <a:glow rad="139700">
                    <a:schemeClr val="accent2">
                      <a:satMod val="175000"/>
                      <a:alpha val="40000"/>
                    </a:schemeClr>
                  </a:glow>
                  <a:reflection blurRad="6350" stA="60000" endA="900" endPos="60000" dist="29997" dir="5400000" sy="-100000" algn="bl" rotWithShape="0"/>
                </a:effectLst>
                <a:latin typeface="Adobe Caslon Pro" pitchFamily="18" charset="0"/>
                <a:cs typeface="Adobe Arabic" pitchFamily="18" charset="-78"/>
              </a:rPr>
              <a:t>كما ...</a:t>
            </a:r>
            <a:endParaRPr lang="ar-SA" sz="7200" dirty="0">
              <a:solidFill>
                <a:srgbClr val="C00000"/>
              </a:solidFill>
              <a:effectLst>
                <a:glow rad="139700">
                  <a:schemeClr val="accent2">
                    <a:satMod val="175000"/>
                    <a:alpha val="40000"/>
                  </a:schemeClr>
                </a:glow>
                <a:reflection blurRad="6350" stA="60000" endA="900" endPos="60000" dist="29997" dir="5400000" sy="-100000" algn="bl" rotWithShape="0"/>
              </a:effectLst>
              <a:latin typeface="Adobe Caslon Pro" pitchFamily="18" charset="0"/>
              <a:cs typeface="Adobe Arabic" pitchFamily="18" charset="-78"/>
            </a:endParaRPr>
          </a:p>
        </p:txBody>
      </p:sp>
      <p:sp>
        <p:nvSpPr>
          <p:cNvPr id="3" name="عنصر نائب للمحتوى 2"/>
          <p:cNvSpPr>
            <a:spLocks noGrp="1"/>
          </p:cNvSpPr>
          <p:nvPr>
            <p:ph idx="1"/>
          </p:nvPr>
        </p:nvSpPr>
        <p:spPr>
          <a:xfrm>
            <a:off x="251520" y="980728"/>
            <a:ext cx="8496944" cy="5256584"/>
          </a:xfrm>
        </p:spPr>
        <p:txBody>
          <a:bodyPr>
            <a:noAutofit/>
          </a:bodyPr>
          <a:lstStyle/>
          <a:p>
            <a:pPr>
              <a:buClr>
                <a:schemeClr val="bg2"/>
              </a:buClr>
            </a:pPr>
            <a:r>
              <a:rPr lang="ar-JO" dirty="0" smtClean="0">
                <a:solidFill>
                  <a:srgbClr val="C00000"/>
                </a:solidFill>
                <a:effectLst>
                  <a:glow rad="139700">
                    <a:schemeClr val="accent2">
                      <a:satMod val="175000"/>
                      <a:alpha val="40000"/>
                    </a:schemeClr>
                  </a:glow>
                  <a:reflection blurRad="6350" stA="60000" endA="900" endPos="60000" dist="29997" dir="5400000" sy="-100000" algn="bl" rotWithShape="0"/>
                </a:effectLst>
                <a:latin typeface="Adobe Caslon Pro" pitchFamily="18" charset="0"/>
                <a:cs typeface="Adobe Arabic" pitchFamily="18" charset="-78"/>
              </a:rPr>
              <a:t>أثبتت  </a:t>
            </a:r>
            <a:r>
              <a:rPr lang="ar-SA" b="1" dirty="0" smtClean="0">
                <a:latin typeface="Adobe Arabic" pitchFamily="18" charset="-78"/>
                <a:cs typeface="Adobe Arabic" pitchFamily="18" charset="-78"/>
              </a:rPr>
              <a:t>البحوث العلمية الخاصة بالدماغ أنه لا يوجد طالبتين متشابهتين</a:t>
            </a:r>
          </a:p>
          <a:p>
            <a:pPr>
              <a:buClr>
                <a:schemeClr val="bg2"/>
              </a:buClr>
            </a:pPr>
            <a:r>
              <a:rPr lang="ar-SA" b="1" dirty="0" smtClean="0">
                <a:latin typeface="Adobe Arabic" pitchFamily="18" charset="-78"/>
                <a:cs typeface="Adobe Arabic" pitchFamily="18" charset="-78"/>
              </a:rPr>
              <a:t>لا يوجد طالبتين تتعلمان بنفس الطريقة</a:t>
            </a:r>
            <a:r>
              <a:rPr lang="ar-JO" b="1" dirty="0" smtClean="0">
                <a:latin typeface="Adobe Arabic" pitchFamily="18" charset="-78"/>
                <a:cs typeface="Adobe Arabic" pitchFamily="18" charset="-78"/>
              </a:rPr>
              <a:t> </a:t>
            </a:r>
            <a:r>
              <a:rPr lang="ar-JO" b="1" dirty="0" err="1" smtClean="0">
                <a:latin typeface="Adobe Arabic" pitchFamily="18" charset="-78"/>
                <a:cs typeface="Adobe Arabic" pitchFamily="18" charset="-78"/>
              </a:rPr>
              <a:t>.</a:t>
            </a:r>
            <a:endParaRPr lang="ar-SA" b="1" dirty="0" smtClean="0">
              <a:latin typeface="Adobe Arabic" pitchFamily="18" charset="-78"/>
              <a:cs typeface="Adobe Arabic" pitchFamily="18" charset="-78"/>
            </a:endParaRPr>
          </a:p>
          <a:p>
            <a:pPr>
              <a:buClr>
                <a:schemeClr val="bg2"/>
              </a:buClr>
            </a:pPr>
            <a:r>
              <a:rPr lang="ar-SA" b="1" dirty="0" smtClean="0">
                <a:latin typeface="Adobe Arabic" pitchFamily="18" charset="-78"/>
                <a:cs typeface="Adobe Arabic" pitchFamily="18" charset="-78"/>
              </a:rPr>
              <a:t>ما يعتبر اثراء علمي لطالبة قد لا يعتبر كذلك لأخرى</a:t>
            </a:r>
          </a:p>
          <a:p>
            <a:r>
              <a:rPr lang="ar-SA" b="1" dirty="0" smtClean="0">
                <a:latin typeface="Adobe Arabic" pitchFamily="18" charset="-78"/>
                <a:cs typeface="Adobe Arabic" pitchFamily="18" charset="-78"/>
              </a:rPr>
              <a:t>عندما تقوم معلمة بشرح مهارة للطالبات بنفس الطريقة فإن الفرصة هي أن تتناسب الطريقة بشكل سريع مع 33% من الطالبات  وتحتاج إلى جهد أكبر مع 33% من الطالبات , أما 33% الأخرى فستظل حائرة تضيع وقتها دون </a:t>
            </a:r>
            <a:r>
              <a:rPr lang="ar-SA" b="1" dirty="0" err="1" smtClean="0">
                <a:latin typeface="Adobe Arabic" pitchFamily="18" charset="-78"/>
                <a:cs typeface="Adobe Arabic" pitchFamily="18" charset="-78"/>
              </a:rPr>
              <a:t>جدوى.</a:t>
            </a:r>
            <a:r>
              <a:rPr lang="ar-SA" b="1" dirty="0" smtClean="0">
                <a:latin typeface="Adobe Arabic" pitchFamily="18" charset="-78"/>
                <a:cs typeface="Adobe Arabic" pitchFamily="18" charset="-78"/>
              </a:rPr>
              <a:t> </a:t>
            </a:r>
            <a:endParaRPr lang="ar-JO" b="1" dirty="0" smtClean="0">
              <a:latin typeface="Adobe Arabic" pitchFamily="18" charset="-78"/>
              <a:cs typeface="Adobe Arabic" pitchFamily="18" charset="-78"/>
            </a:endParaRPr>
          </a:p>
          <a:p>
            <a:r>
              <a:rPr lang="ar-QA" b="1" dirty="0" smtClean="0">
                <a:latin typeface="Adobe Arabic" pitchFamily="18" charset="-78"/>
                <a:cs typeface="Adobe Arabic" pitchFamily="18" charset="-78"/>
              </a:rPr>
              <a:t>إنّ التَّعلُّمَ </a:t>
            </a:r>
            <a:r>
              <a:rPr lang="ar-QA" b="1" dirty="0" err="1" smtClean="0">
                <a:latin typeface="Adobe Arabic" pitchFamily="18" charset="-78"/>
                <a:cs typeface="Adobe Arabic" pitchFamily="18" charset="-78"/>
              </a:rPr>
              <a:t>الحقيقِيَّ</a:t>
            </a:r>
            <a:r>
              <a:rPr lang="ar-QA" b="1" dirty="0" smtClean="0">
                <a:latin typeface="Adobe Arabic" pitchFamily="18" charset="-78"/>
                <a:cs typeface="Adobe Arabic" pitchFamily="18" charset="-78"/>
              </a:rPr>
              <a:t> ليس </a:t>
            </a:r>
            <a:r>
              <a:rPr lang="ar-QA" b="1" dirty="0" err="1" smtClean="0">
                <a:latin typeface="Adobe Arabic" pitchFamily="18" charset="-78"/>
                <a:cs typeface="Adobe Arabic" pitchFamily="18" charset="-78"/>
              </a:rPr>
              <a:t>الحفظ.</a:t>
            </a:r>
            <a:r>
              <a:rPr lang="ar-QA" b="1" dirty="0" smtClean="0">
                <a:latin typeface="Adobe Arabic" pitchFamily="18" charset="-78"/>
                <a:cs typeface="Adobe Arabic" pitchFamily="18" charset="-78"/>
              </a:rPr>
              <a:t> فمعظمُ ما نحفظه يضيع خلال </a:t>
            </a:r>
            <a:r>
              <a:rPr lang="ar-QA" b="1" dirty="0" err="1" smtClean="0">
                <a:latin typeface="Adobe Arabic" pitchFamily="18" charset="-78"/>
                <a:cs typeface="Adobe Arabic" pitchFamily="18" charset="-78"/>
              </a:rPr>
              <a:t>ساعات.</a:t>
            </a:r>
            <a:r>
              <a:rPr lang="ar-QA" b="1" dirty="0" smtClean="0">
                <a:latin typeface="Adobe Arabic" pitchFamily="18" charset="-78"/>
                <a:cs typeface="Adobe Arabic" pitchFamily="18" charset="-78"/>
              </a:rPr>
              <a:t> فالتَّعلُّم ليس شيئًا نبتلعُه مرةً واحدةً، ولكي نحتفظَ بما </a:t>
            </a:r>
            <a:r>
              <a:rPr lang="ar-QA" b="1" dirty="0" err="1" smtClean="0">
                <a:latin typeface="Adobe Arabic" pitchFamily="18" charset="-78"/>
                <a:cs typeface="Adobe Arabic" pitchFamily="18" charset="-78"/>
              </a:rPr>
              <a:t>تعلمناه..</a:t>
            </a:r>
            <a:r>
              <a:rPr lang="ar-QA" b="1" dirty="0" smtClean="0">
                <a:latin typeface="Adobe Arabic" pitchFamily="18" charset="-78"/>
                <a:cs typeface="Adobe Arabic" pitchFamily="18" charset="-78"/>
              </a:rPr>
              <a:t> علينا أن نمضغَه جيِّدًا</a:t>
            </a:r>
            <a:endParaRPr lang="ar-SA" b="1" dirty="0" smtClean="0">
              <a:latin typeface="Adobe Arabic" pitchFamily="18" charset="-78"/>
              <a:cs typeface="Adobe Arabic" pitchFamily="18" charset="-78"/>
            </a:endParaRPr>
          </a:p>
          <a:p>
            <a:endParaRPr lang="en-US" b="1" dirty="0" smtClean="0">
              <a:latin typeface="Adobe Arabic" pitchFamily="18" charset="-78"/>
              <a:cs typeface="Adobe Arabic" pitchFamily="18" charset="-78"/>
            </a:endParaRPr>
          </a:p>
        </p:txBody>
      </p:sp>
    </p:spTree>
    <p:extLst>
      <p:ext uri="{BB962C8B-B14F-4D97-AF65-F5344CB8AC3E}">
        <p14:creationId xmlns="" xmlns:p14="http://schemas.microsoft.com/office/powerpoint/2010/main" val="32475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179512" y="1268760"/>
            <a:ext cx="8229600" cy="4525963"/>
          </a:xfrm>
        </p:spPr>
        <p:txBody>
          <a:bodyPr>
            <a:noAutofit/>
          </a:bodyPr>
          <a:lstStyle/>
          <a:p>
            <a:pPr marL="342900" lvl="1" indent="-342900">
              <a:buFont typeface="Arial" pitchFamily="34" charset="0"/>
              <a:buChar char="•"/>
            </a:pPr>
            <a:r>
              <a:rPr lang="ar-JO" sz="3600" b="1" dirty="0" smtClean="0">
                <a:latin typeface="Adobe Arabic" pitchFamily="18" charset="-78"/>
                <a:cs typeface="Adobe Arabic" pitchFamily="18" charset="-78"/>
              </a:rPr>
              <a:t>الت</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عل</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م يأتي كال</a:t>
            </a:r>
            <a:r>
              <a:rPr lang="ar-QA" sz="3600" b="1" dirty="0" smtClean="0">
                <a:latin typeface="Adobe Arabic" pitchFamily="18" charset="-78"/>
                <a:cs typeface="Adobe Arabic" pitchFamily="18" charset="-78"/>
              </a:rPr>
              <a:t>أ</a:t>
            </a:r>
            <a:r>
              <a:rPr lang="ar-SA" sz="3600" b="1" dirty="0" err="1" smtClean="0">
                <a:latin typeface="Adobe Arabic" pitchFamily="18" charset="-78"/>
                <a:cs typeface="Adobe Arabic" pitchFamily="18" charset="-78"/>
              </a:rPr>
              <a:t>مواج</a:t>
            </a:r>
            <a:r>
              <a:rPr lang="ar-SA" sz="3600" b="1" dirty="0" smtClean="0">
                <a:latin typeface="Adobe Arabic" pitchFamily="18" charset="-78"/>
                <a:cs typeface="Adobe Arabic" pitchFamily="18" charset="-78"/>
              </a:rPr>
              <a:t> من خلال الت</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عرض بصور</a:t>
            </a:r>
            <a:r>
              <a:rPr lang="ar-QA" sz="3600" b="1" dirty="0" smtClean="0">
                <a:latin typeface="Adobe Arabic" pitchFamily="18" charset="-78"/>
                <a:cs typeface="Adobe Arabic" pitchFamily="18" charset="-78"/>
              </a:rPr>
              <a:t>ة</a:t>
            </a:r>
            <a:r>
              <a:rPr lang="ar-SA" sz="3600" b="1" dirty="0" smtClean="0">
                <a:latin typeface="Adobe Arabic" pitchFamily="18" charset="-78"/>
                <a:cs typeface="Adobe Arabic" pitchFamily="18" charset="-78"/>
              </a:rPr>
              <a:t> مستمر</a:t>
            </a:r>
            <a:r>
              <a:rPr lang="ar-QA" sz="3600" b="1" dirty="0" smtClean="0">
                <a:latin typeface="Adobe Arabic" pitchFamily="18" charset="-78"/>
                <a:cs typeface="Adobe Arabic" pitchFamily="18" charset="-78"/>
              </a:rPr>
              <a:t>ة</a:t>
            </a:r>
            <a:r>
              <a:rPr lang="ar-SA" sz="3600" b="1" dirty="0" smtClean="0">
                <a:latin typeface="Adobe Arabic" pitchFamily="18" charset="-78"/>
                <a:cs typeface="Adobe Arabic" pitchFamily="18" charset="-78"/>
              </a:rPr>
              <a:t> للمعرف</a:t>
            </a:r>
            <a:r>
              <a:rPr lang="ar-QA" sz="3600" b="1" dirty="0" smtClean="0">
                <a:latin typeface="Adobe Arabic" pitchFamily="18" charset="-78"/>
                <a:cs typeface="Adobe Arabic" pitchFamily="18" charset="-78"/>
              </a:rPr>
              <a:t>ة </a:t>
            </a:r>
            <a:r>
              <a:rPr lang="ar-SA" sz="3600" b="1" dirty="0" smtClean="0">
                <a:latin typeface="Adobe Arabic" pitchFamily="18" charset="-78"/>
                <a:cs typeface="Adobe Arabic" pitchFamily="18" charset="-78"/>
              </a:rPr>
              <a:t>باستخدام الحواس المتعدد</a:t>
            </a:r>
            <a:r>
              <a:rPr lang="ar-QA" sz="3600" b="1" dirty="0" smtClean="0">
                <a:latin typeface="Adobe Arabic" pitchFamily="18" charset="-78"/>
                <a:cs typeface="Adobe Arabic" pitchFamily="18" charset="-78"/>
              </a:rPr>
              <a:t>ة.</a:t>
            </a:r>
            <a:endParaRPr lang="ar-JO" sz="3600" b="1" dirty="0" smtClean="0">
              <a:latin typeface="Adobe Arabic" pitchFamily="18" charset="-78"/>
              <a:cs typeface="Adobe Arabic" pitchFamily="18" charset="-78"/>
            </a:endParaRPr>
          </a:p>
          <a:p>
            <a:pPr marL="342900" lvl="1" indent="-342900">
              <a:buFont typeface="Arial" pitchFamily="34" charset="0"/>
              <a:buChar char="•"/>
            </a:pPr>
            <a:endParaRPr lang="ar-JO" sz="3600" b="1" dirty="0" smtClean="0">
              <a:latin typeface="Adobe Arabic" pitchFamily="18" charset="-78"/>
              <a:cs typeface="Adobe Arabic" pitchFamily="18" charset="-78"/>
            </a:endParaRPr>
          </a:p>
          <a:p>
            <a:pPr marL="342900" lvl="1" indent="-342900">
              <a:buFont typeface="Arial" pitchFamily="34" charset="0"/>
              <a:buChar char="•"/>
            </a:pPr>
            <a:endParaRPr lang="ar-JO" sz="3600" b="1" dirty="0" smtClean="0">
              <a:latin typeface="Adobe Arabic" pitchFamily="18" charset="-78"/>
              <a:cs typeface="Adobe Arabic" pitchFamily="18" charset="-78"/>
            </a:endParaRPr>
          </a:p>
          <a:p>
            <a:pPr marL="342900" lvl="1" indent="-342900">
              <a:buFont typeface="Arial" pitchFamily="34" charset="0"/>
              <a:buChar char="•"/>
            </a:pPr>
            <a:endParaRPr lang="ar-JO" sz="3600" b="1" dirty="0" smtClean="0">
              <a:latin typeface="Adobe Arabic" pitchFamily="18" charset="-78"/>
              <a:cs typeface="Adobe Arabic" pitchFamily="18" charset="-78"/>
            </a:endParaRPr>
          </a:p>
          <a:p>
            <a:r>
              <a:rPr lang="ar-SA" sz="3600" b="1" dirty="0" smtClean="0">
                <a:latin typeface="Adobe Arabic" pitchFamily="18" charset="-78"/>
                <a:cs typeface="Adobe Arabic" pitchFamily="18" charset="-78"/>
              </a:rPr>
              <a:t>المتعلم</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 يكون</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 دائم</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ا في عملي</a:t>
            </a:r>
            <a:r>
              <a:rPr lang="ar-QA" sz="3600" b="1" dirty="0" err="1" smtClean="0">
                <a:latin typeface="Adobe Arabic" pitchFamily="18" charset="-78"/>
                <a:cs typeface="Adobe Arabic" pitchFamily="18" charset="-78"/>
              </a:rPr>
              <a:t>ةِ</a:t>
            </a:r>
            <a:r>
              <a:rPr lang="ar-SA" sz="3600" b="1" dirty="0" smtClean="0">
                <a:latin typeface="Adobe Arabic" pitchFamily="18" charset="-78"/>
                <a:cs typeface="Adobe Arabic" pitchFamily="18" charset="-78"/>
              </a:rPr>
              <a:t> سعي</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 للوصول</a:t>
            </a:r>
            <a:r>
              <a:rPr lang="ar-QA" sz="3600" b="1" dirty="0" smtClean="0">
                <a:latin typeface="Adobe Arabic" pitchFamily="18" charset="-78"/>
                <a:cs typeface="Adobe Arabic" pitchFamily="18" charset="-78"/>
              </a:rPr>
              <a:t>ِ</a:t>
            </a:r>
            <a:r>
              <a:rPr lang="ar-SA" sz="3600" b="1" dirty="0" smtClean="0">
                <a:latin typeface="Adobe Arabic" pitchFamily="18" charset="-78"/>
                <a:cs typeface="Adobe Arabic" pitchFamily="18" charset="-78"/>
              </a:rPr>
              <a:t> </a:t>
            </a:r>
            <a:r>
              <a:rPr lang="ar-QA" sz="3600" b="1" dirty="0" smtClean="0">
                <a:latin typeface="Adobe Arabic" pitchFamily="18" charset="-78"/>
                <a:cs typeface="Adobe Arabic" pitchFamily="18" charset="-78"/>
              </a:rPr>
              <a:t>إلى إجابة عن </a:t>
            </a:r>
            <a:r>
              <a:rPr lang="ar-SA" sz="3600" b="1" dirty="0" smtClean="0">
                <a:latin typeface="Adobe Arabic" pitchFamily="18" charset="-78"/>
                <a:cs typeface="Adobe Arabic" pitchFamily="18" charset="-78"/>
              </a:rPr>
              <a:t>سؤال</a:t>
            </a:r>
            <a:r>
              <a:rPr lang="ar-QA" sz="3600" b="1" dirty="0" smtClean="0">
                <a:latin typeface="Adobe Arabic" pitchFamily="18" charset="-78"/>
                <a:cs typeface="Adobe Arabic" pitchFamily="18" charset="-78"/>
              </a:rPr>
              <a:t>، و</a:t>
            </a:r>
            <a:r>
              <a:rPr lang="ar-SA" sz="3600" b="1" dirty="0" smtClean="0">
                <a:latin typeface="Adobe Arabic" pitchFamily="18" charset="-78"/>
                <a:cs typeface="Adobe Arabic" pitchFamily="18" charset="-78"/>
              </a:rPr>
              <a:t>التوصل </a:t>
            </a:r>
            <a:r>
              <a:rPr lang="ar-QA" sz="3600" b="1" dirty="0" smtClean="0">
                <a:latin typeface="Adobe Arabic" pitchFamily="18" charset="-78"/>
                <a:cs typeface="Adobe Arabic" pitchFamily="18" charset="-78"/>
              </a:rPr>
              <a:t>إلى م</a:t>
            </a:r>
            <a:r>
              <a:rPr lang="ar-SA" sz="3600" b="1" dirty="0" err="1" smtClean="0">
                <a:latin typeface="Adobe Arabic" pitchFamily="18" charset="-78"/>
                <a:cs typeface="Adobe Arabic" pitchFamily="18" charset="-78"/>
              </a:rPr>
              <a:t>علومات</a:t>
            </a:r>
            <a:r>
              <a:rPr lang="ar-SA" sz="3600" b="1" dirty="0" smtClean="0">
                <a:latin typeface="Adobe Arabic" pitchFamily="18" charset="-78"/>
                <a:cs typeface="Adobe Arabic" pitchFamily="18" charset="-78"/>
              </a:rPr>
              <a:t> لحل مشكل</a:t>
            </a:r>
            <a:r>
              <a:rPr lang="ar-QA" sz="3600" b="1" dirty="0" smtClean="0">
                <a:latin typeface="Adobe Arabic" pitchFamily="18" charset="-78"/>
                <a:cs typeface="Adobe Arabic" pitchFamily="18" charset="-78"/>
              </a:rPr>
              <a:t>ة</a:t>
            </a:r>
            <a:r>
              <a:rPr lang="ar-SA" sz="3600" b="1" dirty="0" smtClean="0">
                <a:latin typeface="Adobe Arabic" pitchFamily="18" charset="-78"/>
                <a:cs typeface="Adobe Arabic" pitchFamily="18" charset="-78"/>
              </a:rPr>
              <a:t> ما أو البحث عن طريق</a:t>
            </a:r>
            <a:r>
              <a:rPr lang="ar-QA" sz="3600" b="1" dirty="0" smtClean="0">
                <a:latin typeface="Adobe Arabic" pitchFamily="18" charset="-78"/>
                <a:cs typeface="Adobe Arabic" pitchFamily="18" charset="-78"/>
              </a:rPr>
              <a:t>ة</a:t>
            </a:r>
            <a:r>
              <a:rPr lang="ar-SA" sz="3600" b="1" dirty="0" smtClean="0">
                <a:latin typeface="Adobe Arabic" pitchFamily="18" charset="-78"/>
                <a:cs typeface="Adobe Arabic" pitchFamily="18" charset="-78"/>
              </a:rPr>
              <a:t> </a:t>
            </a:r>
            <a:r>
              <a:rPr lang="ar-QA" sz="3600" b="1" dirty="0" smtClean="0">
                <a:latin typeface="Adobe Arabic" pitchFamily="18" charset="-78"/>
                <a:cs typeface="Adobe Arabic" pitchFamily="18" charset="-78"/>
              </a:rPr>
              <a:t>ل</a:t>
            </a:r>
            <a:r>
              <a:rPr lang="ar-SA" sz="3600" b="1" dirty="0" smtClean="0">
                <a:latin typeface="Adobe Arabic" pitchFamily="18" charset="-78"/>
                <a:cs typeface="Adobe Arabic" pitchFamily="18" charset="-78"/>
              </a:rPr>
              <a:t>لقيام بعمل ما</a:t>
            </a:r>
            <a:r>
              <a:rPr lang="ar-SA" b="1" dirty="0" smtClean="0">
                <a:latin typeface="Adobe Caslon Pro" pitchFamily="18" charset="0"/>
                <a:cs typeface="Traditional Arabic" pitchFamily="18" charset="-78"/>
              </a:rPr>
              <a:t>.</a:t>
            </a:r>
            <a:endParaRPr lang="ar-JO" dirty="0">
              <a:latin typeface="Adobe Caslon Pro" pitchFamily="18" charset="0"/>
            </a:endParaRPr>
          </a:p>
        </p:txBody>
      </p:sp>
      <p:pic>
        <p:nvPicPr>
          <p:cNvPr id="7" name="صورة 6" descr="512.gif"/>
          <p:cNvPicPr>
            <a:picLocks noChangeAspect="1"/>
          </p:cNvPicPr>
          <p:nvPr/>
        </p:nvPicPr>
        <p:blipFill>
          <a:blip r:embed="rId3" cstate="print"/>
          <a:stretch>
            <a:fillRect/>
          </a:stretch>
        </p:blipFill>
        <p:spPr>
          <a:xfrm>
            <a:off x="1714500" y="2805112"/>
            <a:ext cx="5715000" cy="1247775"/>
          </a:xfrm>
          <a:prstGeom prst="rect">
            <a:avLst/>
          </a:prstGeom>
        </p:spPr>
      </p:pic>
    </p:spTree>
    <p:extLst>
      <p:ext uri="{BB962C8B-B14F-4D97-AF65-F5344CB8AC3E}">
        <p14:creationId xmlns="" xmlns:p14="http://schemas.microsoft.com/office/powerpoint/2010/main" val="324756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43408"/>
            <a:ext cx="8229600" cy="1143000"/>
          </a:xfrm>
        </p:spPr>
        <p:txBody>
          <a:bodyPr>
            <a:noAutofit/>
          </a:bodyPr>
          <a:lstStyle/>
          <a:p>
            <a:r>
              <a:rPr lang="ar-JO"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Caslon Pro" pitchFamily="18" charset="0"/>
                <a:cs typeface="Adobe Arabic" pitchFamily="18" charset="-78"/>
              </a:rPr>
              <a:t>ما هو تعريف أنماط </a:t>
            </a:r>
            <a:r>
              <a:rPr lang="ar-JO" sz="7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Caslon Pro" pitchFamily="18" charset="0"/>
                <a:cs typeface="Adobe Arabic" pitchFamily="18" charset="-78"/>
              </a:rPr>
              <a:t>التعلم </a:t>
            </a:r>
            <a:r>
              <a:rPr lang="ar-JO" sz="16600" b="1" cap="all" dirty="0" err="1" smtClean="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latin typeface="Adobe Caslon Pro" pitchFamily="18" charset="0"/>
                <a:cs typeface="Adobe Arabic" pitchFamily="18" charset="-78"/>
              </a:rPr>
              <a:t>؟</a:t>
            </a:r>
            <a:r>
              <a:rPr lang="ar-JO" sz="7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dobe Caslon Pro" pitchFamily="18" charset="0"/>
                <a:cs typeface="Adobe Arabic" pitchFamily="18" charset="-78"/>
              </a:rPr>
              <a:t> </a:t>
            </a:r>
          </a:p>
        </p:txBody>
      </p:sp>
      <p:sp>
        <p:nvSpPr>
          <p:cNvPr id="3" name="عنصر نائب للمحتوى 2"/>
          <p:cNvSpPr>
            <a:spLocks noGrp="1"/>
          </p:cNvSpPr>
          <p:nvPr>
            <p:ph idx="1"/>
          </p:nvPr>
        </p:nvSpPr>
        <p:spPr>
          <a:xfrm>
            <a:off x="539552" y="1772816"/>
            <a:ext cx="8301608" cy="5085184"/>
          </a:xfrm>
        </p:spPr>
        <p:txBody>
          <a:bodyPr>
            <a:noAutofit/>
          </a:bodyPr>
          <a:lstStyle/>
          <a:p>
            <a:r>
              <a:rPr lang="ar-JO" sz="3600" dirty="0" smtClean="0">
                <a:solidFill>
                  <a:srgbClr val="660033"/>
                </a:solidFill>
                <a:latin typeface="Adobe Arabic" pitchFamily="18" charset="-78"/>
                <a:cs typeface="Adobe Arabic" pitchFamily="18" charset="-78"/>
              </a:rPr>
              <a:t> تعرف أنماط التعلم بأنها الطرق التي يتعلم الافراد او يتلقون المعلومات من </a:t>
            </a:r>
            <a:r>
              <a:rPr lang="ar-JO" sz="3600" dirty="0" err="1" smtClean="0">
                <a:solidFill>
                  <a:srgbClr val="660033"/>
                </a:solidFill>
                <a:latin typeface="Adobe Arabic" pitchFamily="18" charset="-78"/>
                <a:cs typeface="Adobe Arabic" pitchFamily="18" charset="-78"/>
              </a:rPr>
              <a:t>خلالها </a:t>
            </a:r>
            <a:r>
              <a:rPr lang="ar-JO" sz="3600" dirty="0" smtClean="0">
                <a:solidFill>
                  <a:srgbClr val="660033"/>
                </a:solidFill>
                <a:latin typeface="Adobe Arabic" pitchFamily="18" charset="-78"/>
                <a:cs typeface="Adobe Arabic" pitchFamily="18" charset="-78"/>
              </a:rPr>
              <a:t>، فبعض الناس يتعلم مما يرى بصريا بينما بعضهم يتعلم بطريقة سمعية وبعضهم يتعلم بالعمل</a:t>
            </a:r>
          </a:p>
          <a:p>
            <a:pPr lvl="0"/>
            <a:r>
              <a:rPr lang="ar-SA" sz="3600" b="1" dirty="0" smtClean="0">
                <a:solidFill>
                  <a:srgbClr val="660033"/>
                </a:solidFill>
                <a:latin typeface="Kristen ITC" pitchFamily="66" charset="0"/>
                <a:cs typeface="AdvertisingBold" pitchFamily="2" charset="-78"/>
              </a:rPr>
              <a:t>أن نقدم لكل طالبة ما تحتاجه للنجاح وبلغة أخرى أن تحصل كل طالبة على ما يناسبها من التعليم بعدالة بما يناسب طريقتها في </a:t>
            </a:r>
            <a:r>
              <a:rPr lang="ar-SA" sz="3600" b="1" dirty="0" err="1" smtClean="0">
                <a:solidFill>
                  <a:srgbClr val="660033"/>
                </a:solidFill>
                <a:latin typeface="Kristen ITC" pitchFamily="66" charset="0"/>
                <a:cs typeface="AdvertisingBold" pitchFamily="2" charset="-78"/>
              </a:rPr>
              <a:t>التعلم..</a:t>
            </a:r>
            <a:endParaRPr lang="en-US" sz="3600" b="1" dirty="0" smtClean="0">
              <a:solidFill>
                <a:srgbClr val="660033"/>
              </a:solidFill>
              <a:cs typeface="AdvertisingBold" pitchFamily="2" charset="-78"/>
            </a:endParaRPr>
          </a:p>
          <a:p>
            <a:r>
              <a:rPr lang="ar-JO" sz="3600" dirty="0" smtClean="0">
                <a:solidFill>
                  <a:srgbClr val="660033"/>
                </a:solidFill>
                <a:latin typeface="Adobe Arabic" pitchFamily="18" charset="-78"/>
                <a:cs typeface="Adobe Arabic" pitchFamily="18" charset="-78"/>
              </a:rPr>
              <a:t>وقد تناول نموذج </a:t>
            </a:r>
            <a:r>
              <a:rPr lang="en-US" sz="3600" dirty="0" smtClean="0">
                <a:solidFill>
                  <a:srgbClr val="660033"/>
                </a:solidFill>
                <a:latin typeface="Adobe Arabic" pitchFamily="18" charset="-78"/>
                <a:cs typeface="Adobe Arabic" pitchFamily="18" charset="-78"/>
              </a:rPr>
              <a:t>VAK )</a:t>
            </a:r>
            <a:r>
              <a:rPr lang="ar-JO" sz="3600" dirty="0" smtClean="0">
                <a:solidFill>
                  <a:srgbClr val="660033"/>
                </a:solidFill>
                <a:latin typeface="Adobe Arabic" pitchFamily="18" charset="-78"/>
                <a:cs typeface="Adobe Arabic" pitchFamily="18" charset="-78"/>
              </a:rPr>
              <a:t> )طريقة تعلم الافراد وفق الحواس </a:t>
            </a:r>
          </a:p>
          <a:p>
            <a:r>
              <a:rPr lang="ar-JO" sz="3600" dirty="0" smtClean="0">
                <a:solidFill>
                  <a:srgbClr val="660033"/>
                </a:solidFill>
                <a:latin typeface="Adobe Arabic" pitchFamily="18" charset="-78"/>
                <a:cs typeface="Adobe Arabic" pitchFamily="18" charset="-78"/>
              </a:rPr>
              <a:t>( بصري، </a:t>
            </a:r>
            <a:r>
              <a:rPr lang="ar-JO" sz="3600" dirty="0" err="1" smtClean="0">
                <a:solidFill>
                  <a:srgbClr val="660033"/>
                </a:solidFill>
                <a:latin typeface="Adobe Arabic" pitchFamily="18" charset="-78"/>
                <a:cs typeface="Adobe Arabic" pitchFamily="18" charset="-78"/>
              </a:rPr>
              <a:t>سمعي </a:t>
            </a:r>
            <a:r>
              <a:rPr lang="ar-JO" sz="3600" dirty="0" smtClean="0">
                <a:solidFill>
                  <a:srgbClr val="660033"/>
                </a:solidFill>
                <a:latin typeface="Adobe Arabic" pitchFamily="18" charset="-78"/>
                <a:cs typeface="Adobe Arabic" pitchFamily="18" charset="-78"/>
              </a:rPr>
              <a:t>، </a:t>
            </a:r>
            <a:r>
              <a:rPr lang="ar-JO" sz="3600" dirty="0" err="1" smtClean="0">
                <a:solidFill>
                  <a:srgbClr val="660033"/>
                </a:solidFill>
                <a:latin typeface="Adobe Arabic" pitchFamily="18" charset="-78"/>
                <a:cs typeface="Adobe Arabic" pitchFamily="18" charset="-78"/>
              </a:rPr>
              <a:t>حركي )</a:t>
            </a:r>
            <a:r>
              <a:rPr lang="ar-JO" sz="3600" dirty="0" smtClean="0">
                <a:solidFill>
                  <a:srgbClr val="660033"/>
                </a:solidFill>
                <a:latin typeface="Adobe Arabic" pitchFamily="18" charset="-78"/>
                <a:cs typeface="Adobe Arabic" pitchFamily="18" charset="-78"/>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a:t>                   </a:t>
            </a:r>
          </a:p>
        </p:txBody>
      </p:sp>
      <p:pic>
        <p:nvPicPr>
          <p:cNvPr id="8704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323528" y="0"/>
            <a:ext cx="8820472"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7043" name="Rectangle 3"/>
          <p:cNvSpPr>
            <a:spLocks noGrp="1" noChangeArrowheads="1"/>
          </p:cNvSpPr>
          <p:nvPr>
            <p:ph type="body" idx="1"/>
          </p:nvPr>
        </p:nvSpPr>
        <p:spPr>
          <a:xfrm>
            <a:off x="1447800" y="1772816"/>
            <a:ext cx="6934200" cy="4648200"/>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miter lim="800000"/>
            <a:headEnd/>
            <a:tailEnd/>
          </a:ln>
          <a:effectLst>
            <a:reflection blurRad="6350" stA="50000" endA="300" endPos="55500" dist="50800" dir="5400000" sy="-100000" algn="bl" rotWithShape="0"/>
          </a:effectLst>
          <a:scene3d>
            <a:camera prst="orthographicFront">
              <a:rot lat="0" lon="0" rev="0"/>
            </a:camera>
            <a:lightRig rig="contrasting" dir="t">
              <a:rot lat="0" lon="0" rev="7800000"/>
            </a:lightRig>
          </a:scene3d>
          <a:sp3d>
            <a:bevelT w="139700" h="139700"/>
          </a:sp3d>
        </p:spPr>
        <p:txBody>
          <a:bodyPr>
            <a:normAutofit fontScale="92500" lnSpcReduction="10000"/>
          </a:bodyPr>
          <a:lstStyle/>
          <a:p>
            <a:pPr algn="ctr" rtl="1">
              <a:buFontTx/>
              <a:buNone/>
            </a:pPr>
            <a:r>
              <a:rPr lang="ar-SA" sz="5400" b="1" dirty="0" smtClean="0">
                <a:solidFill>
                  <a:srgbClr val="CC0099"/>
                </a:solidFill>
                <a:effectLst>
                  <a:outerShdw blurRad="38100" dist="38100" dir="2700000" algn="tl">
                    <a:srgbClr val="000000"/>
                  </a:outerShdw>
                </a:effectLst>
                <a:cs typeface="PT Bold Arch" pitchFamily="2" charset="-78"/>
              </a:rPr>
              <a:t>إضاءة</a:t>
            </a:r>
          </a:p>
          <a:p>
            <a:pPr algn="r" rtl="1">
              <a:buFontTx/>
              <a:buNone/>
            </a:pPr>
            <a:r>
              <a:rPr lang="ar-SA" sz="4300" b="1" dirty="0"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العدالة لا تعني أن يحصل كل شخص على قدر متساوي</a:t>
            </a:r>
            <a:r>
              <a:rPr lang="ar-JO" sz="4300" b="1" dirty="0"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  </a:t>
            </a:r>
            <a:r>
              <a:rPr lang="ar-SA" sz="4300" b="1" dirty="0" err="1"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a:t>
            </a:r>
            <a:r>
              <a:rPr lang="ar-JO" sz="4300" b="1" dirty="0" err="1"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a:t>
            </a:r>
            <a:endParaRPr lang="ar-SA" sz="4300" b="1" dirty="0"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endParaRPr>
          </a:p>
          <a:p>
            <a:pPr algn="r" rtl="1">
              <a:buFontTx/>
              <a:buNone/>
            </a:pPr>
            <a:r>
              <a:rPr lang="ar-SA" sz="4300" b="1" dirty="0"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العدالة تعني أن يحصل كل شخص على ما </a:t>
            </a:r>
            <a:r>
              <a:rPr lang="ar-SA" sz="4300" b="1" dirty="0" err="1"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يحتاج </a:t>
            </a:r>
            <a:r>
              <a:rPr lang="ar-SA" sz="2400" b="1" dirty="0" err="1"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a:t>
            </a:r>
            <a:r>
              <a:rPr lang="ar-JO" sz="2400" b="1" dirty="0" err="1" smtClean="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rPr>
              <a:t>......</a:t>
            </a:r>
            <a:endParaRPr lang="en-US" sz="2400" b="1" dirty="0">
              <a:solidFill>
                <a:srgbClr val="008000"/>
              </a:solidFill>
              <a:effectLst>
                <a:outerShdw blurRad="38100" dist="38100" dir="2700000" algn="tl">
                  <a:srgbClr val="000000">
                    <a:alpha val="43137"/>
                  </a:srgbClr>
                </a:outerShdw>
              </a:effectLst>
              <a:latin typeface="Microsoft Uighur" pitchFamily="2" charset="-78"/>
              <a:cs typeface="Microsoft Uighu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7043">
                                            <p:bg/>
                                          </p:spTgt>
                                        </p:tgtEl>
                                        <p:attrNameLst>
                                          <p:attrName>style.visibility</p:attrName>
                                        </p:attrNameLst>
                                      </p:cBhvr>
                                      <p:to>
                                        <p:strVal val="visible"/>
                                      </p:to>
                                    </p:set>
                                    <p:anim calcmode="lin" valueType="num">
                                      <p:cBhvr>
                                        <p:cTn id="7" dur="1000" fill="hold"/>
                                        <p:tgtEl>
                                          <p:spTgt spid="87043">
                                            <p:bg/>
                                          </p:spTgt>
                                        </p:tgtEl>
                                        <p:attrNameLst>
                                          <p:attrName>ppt_w</p:attrName>
                                        </p:attrNameLst>
                                      </p:cBhvr>
                                      <p:tavLst>
                                        <p:tav tm="0">
                                          <p:val>
                                            <p:strVal val="#ppt_w*0.70"/>
                                          </p:val>
                                        </p:tav>
                                        <p:tav tm="100000">
                                          <p:val>
                                            <p:strVal val="#ppt_w"/>
                                          </p:val>
                                        </p:tav>
                                      </p:tavLst>
                                    </p:anim>
                                    <p:anim calcmode="lin" valueType="num">
                                      <p:cBhvr>
                                        <p:cTn id="8" dur="1000" fill="hold"/>
                                        <p:tgtEl>
                                          <p:spTgt spid="87043">
                                            <p:bg/>
                                          </p:spTgt>
                                        </p:tgtEl>
                                        <p:attrNameLst>
                                          <p:attrName>ppt_h</p:attrName>
                                        </p:attrNameLst>
                                      </p:cBhvr>
                                      <p:tavLst>
                                        <p:tav tm="0">
                                          <p:val>
                                            <p:strVal val="#ppt_h"/>
                                          </p:val>
                                        </p:tav>
                                        <p:tav tm="100000">
                                          <p:val>
                                            <p:strVal val="#ppt_h"/>
                                          </p:val>
                                        </p:tav>
                                      </p:tavLst>
                                    </p:anim>
                                    <p:animEffect transition="in" filter="fade">
                                      <p:cBhvr>
                                        <p:cTn id="9" dur="1000"/>
                                        <p:tgtEl>
                                          <p:spTgt spid="8704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7043">
                                            <p:txEl>
                                              <p:pRg st="0" end="0"/>
                                            </p:txEl>
                                          </p:spTgt>
                                        </p:tgtEl>
                                        <p:attrNameLst>
                                          <p:attrName>style.visibility</p:attrName>
                                        </p:attrNameLst>
                                      </p:cBhvr>
                                      <p:to>
                                        <p:strVal val="visible"/>
                                      </p:to>
                                    </p:set>
                                    <p:anim calcmode="lin" valueType="num">
                                      <p:cBhvr>
                                        <p:cTn id="14" dur="1000" fill="hold"/>
                                        <p:tgtEl>
                                          <p:spTgt spid="8704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8704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870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87043">
                                            <p:txEl>
                                              <p:pRg st="1" end="1"/>
                                            </p:txEl>
                                          </p:spTgt>
                                        </p:tgtEl>
                                        <p:attrNameLst>
                                          <p:attrName>style.visibility</p:attrName>
                                        </p:attrNameLst>
                                      </p:cBhvr>
                                      <p:to>
                                        <p:strVal val="visible"/>
                                      </p:to>
                                    </p:set>
                                    <p:anim calcmode="lin" valueType="num">
                                      <p:cBhvr>
                                        <p:cTn id="21" dur="1000" fill="hold"/>
                                        <p:tgtEl>
                                          <p:spTgt spid="8704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8704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8704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87043">
                                            <p:txEl>
                                              <p:pRg st="2" end="2"/>
                                            </p:txEl>
                                          </p:spTgt>
                                        </p:tgtEl>
                                        <p:attrNameLst>
                                          <p:attrName>style.visibility</p:attrName>
                                        </p:attrNameLst>
                                      </p:cBhvr>
                                      <p:to>
                                        <p:strVal val="visible"/>
                                      </p:to>
                                    </p:set>
                                    <p:anim calcmode="lin" valueType="num">
                                      <p:cBhvr>
                                        <p:cTn id="28" dur="1000" fill="hold"/>
                                        <p:tgtEl>
                                          <p:spTgt spid="8704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8704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24744"/>
            <a:ext cx="8301608" cy="5085184"/>
          </a:xfrm>
        </p:spPr>
        <p:txBody>
          <a:bodyPr>
            <a:noAutofit/>
          </a:bodyPr>
          <a:lstStyle/>
          <a:p>
            <a:pPr>
              <a:buNone/>
            </a:pPr>
            <a:r>
              <a:rPr lang="ar-JO" sz="3600" dirty="0" smtClean="0">
                <a:solidFill>
                  <a:srgbClr val="800000"/>
                </a:solidFill>
                <a:latin typeface="Adobe Arabic" pitchFamily="18" charset="-78"/>
                <a:cs typeface="Adobe Arabic" pitchFamily="18" charset="-78"/>
              </a:rPr>
              <a:t>وفق احصائية لنسبة عدد الافراد حسب انماط التعلم الثلاثة وجد ان البصريين يشكلون ما نسبته 65% والسمعيين يشكلون 30% والحركيين يشكلون ما نسبته </a:t>
            </a:r>
            <a:r>
              <a:rPr lang="ar-JO" sz="3600" dirty="0" err="1" smtClean="0">
                <a:solidFill>
                  <a:srgbClr val="800000"/>
                </a:solidFill>
                <a:latin typeface="Adobe Arabic" pitchFamily="18" charset="-78"/>
                <a:cs typeface="Adobe Arabic" pitchFamily="18" charset="-78"/>
              </a:rPr>
              <a:t>5%</a:t>
            </a:r>
            <a:endParaRPr lang="ar-JO" sz="3600" dirty="0" smtClean="0">
              <a:solidFill>
                <a:srgbClr val="800000"/>
              </a:solidFill>
              <a:latin typeface="Adobe Arabic" pitchFamily="18" charset="-78"/>
              <a:cs typeface="Adobe Arabic" pitchFamily="18" charset="-78"/>
            </a:endParaRPr>
          </a:p>
          <a:p>
            <a:endParaRPr lang="ar-JO" sz="3600" dirty="0" smtClean="0">
              <a:solidFill>
                <a:srgbClr val="800000"/>
              </a:solidFill>
              <a:latin typeface="Adobe Arabic" pitchFamily="18" charset="-78"/>
              <a:cs typeface="Adobe Arabic" pitchFamily="18" charset="-78"/>
            </a:endParaRPr>
          </a:p>
          <a:p>
            <a:endParaRPr lang="ar-JO" sz="3600" dirty="0" smtClean="0">
              <a:solidFill>
                <a:srgbClr val="800000"/>
              </a:solidFill>
              <a:latin typeface="Adobe Arabic" pitchFamily="18" charset="-78"/>
              <a:cs typeface="Adobe Arabic" pitchFamily="18" charset="-78"/>
            </a:endParaRPr>
          </a:p>
          <a:p>
            <a:endParaRPr lang="ar-JO" sz="3600" dirty="0" smtClean="0">
              <a:solidFill>
                <a:srgbClr val="800000"/>
              </a:solidFill>
              <a:latin typeface="Adobe Arabic" pitchFamily="18" charset="-78"/>
              <a:cs typeface="Adobe Arabic" pitchFamily="18" charset="-78"/>
            </a:endParaRPr>
          </a:p>
          <a:p>
            <a:pPr>
              <a:buNone/>
            </a:pPr>
            <a:r>
              <a:rPr lang="ar-JO" sz="3600" dirty="0" smtClean="0">
                <a:solidFill>
                  <a:srgbClr val="800000"/>
                </a:solidFill>
                <a:latin typeface="Adobe Arabic" pitchFamily="18" charset="-78"/>
                <a:cs typeface="Adobe Arabic" pitchFamily="18" charset="-78"/>
              </a:rPr>
              <a:t>          </a:t>
            </a:r>
            <a:r>
              <a:rPr lang="ar-JO" sz="3600" dirty="0" err="1" smtClean="0">
                <a:solidFill>
                  <a:srgbClr val="800000"/>
                </a:solidFill>
                <a:latin typeface="Adobe Arabic" pitchFamily="18" charset="-78"/>
                <a:cs typeface="Adobe Arabic" pitchFamily="18" charset="-78"/>
              </a:rPr>
              <a:t>والان</a:t>
            </a:r>
            <a:r>
              <a:rPr lang="ar-JO" sz="3600" dirty="0" smtClean="0">
                <a:solidFill>
                  <a:srgbClr val="800000"/>
                </a:solidFill>
                <a:latin typeface="Adobe Arabic" pitchFamily="18" charset="-78"/>
                <a:cs typeface="Adobe Arabic" pitchFamily="18" charset="-78"/>
              </a:rPr>
              <a:t> </a:t>
            </a:r>
            <a:r>
              <a:rPr lang="ar-JO" sz="3600" dirty="0" err="1" smtClean="0">
                <a:solidFill>
                  <a:srgbClr val="800000"/>
                </a:solidFill>
                <a:latin typeface="Adobe Arabic" pitchFamily="18" charset="-78"/>
                <a:cs typeface="Adobe Arabic" pitchFamily="18" charset="-78"/>
              </a:rPr>
              <a:t>عزيزتي </a:t>
            </a:r>
            <a:r>
              <a:rPr lang="ar-JO" sz="3600" dirty="0" smtClean="0">
                <a:solidFill>
                  <a:srgbClr val="800000"/>
                </a:solidFill>
                <a:latin typeface="Adobe Arabic" pitchFamily="18" charset="-78"/>
                <a:cs typeface="Adobe Arabic" pitchFamily="18" charset="-78"/>
              </a:rPr>
              <a:t>..ما رأيك بالتعرف على نمط تعلمك أنت </a:t>
            </a:r>
          </a:p>
          <a:p>
            <a:pPr>
              <a:buNone/>
            </a:pPr>
            <a:r>
              <a:rPr lang="ar-JO" sz="3600" dirty="0" smtClean="0">
                <a:solidFill>
                  <a:srgbClr val="800000"/>
                </a:solidFill>
                <a:latin typeface="Adobe Arabic" pitchFamily="18" charset="-78"/>
                <a:cs typeface="Adobe Arabic" pitchFamily="18" charset="-78"/>
              </a:rPr>
              <a:t>                وذلك من خلال تعبئة </a:t>
            </a:r>
            <a:r>
              <a:rPr lang="ar-JO" sz="3600" dirty="0" err="1" smtClean="0">
                <a:solidFill>
                  <a:srgbClr val="800000"/>
                </a:solidFill>
                <a:latin typeface="Adobe Arabic" pitchFamily="18" charset="-78"/>
                <a:cs typeface="Adobe Arabic" pitchFamily="18" charset="-78"/>
              </a:rPr>
              <a:t>استبانة</a:t>
            </a:r>
            <a:r>
              <a:rPr lang="ar-JO" sz="3600" dirty="0" smtClean="0">
                <a:solidFill>
                  <a:srgbClr val="800000"/>
                </a:solidFill>
                <a:latin typeface="Adobe Arabic" pitchFamily="18" charset="-78"/>
                <a:cs typeface="Adobe Arabic" pitchFamily="18" charset="-78"/>
              </a:rPr>
              <a:t> </a:t>
            </a:r>
            <a:r>
              <a:rPr lang="ar-JO" sz="3600" dirty="0" err="1" smtClean="0">
                <a:solidFill>
                  <a:srgbClr val="800000"/>
                </a:solidFill>
                <a:latin typeface="Adobe Arabic" pitchFamily="18" charset="-78"/>
                <a:cs typeface="Adobe Arabic" pitchFamily="18" charset="-78"/>
              </a:rPr>
              <a:t>(</a:t>
            </a:r>
            <a:r>
              <a:rPr lang="ar-JO" sz="3600" dirty="0" smtClean="0">
                <a:solidFill>
                  <a:srgbClr val="800000"/>
                </a:solidFill>
                <a:latin typeface="Adobe Arabic" pitchFamily="18" charset="-78"/>
                <a:cs typeface="Adobe Arabic" pitchFamily="18" charset="-78"/>
              </a:rPr>
              <a:t>(انماط </a:t>
            </a:r>
            <a:r>
              <a:rPr lang="ar-JO" sz="3600" dirty="0" err="1" smtClean="0">
                <a:solidFill>
                  <a:srgbClr val="800000"/>
                </a:solidFill>
                <a:latin typeface="Adobe Arabic" pitchFamily="18" charset="-78"/>
                <a:cs typeface="Adobe Arabic" pitchFamily="18" charset="-78"/>
              </a:rPr>
              <a:t>التعلم ))</a:t>
            </a:r>
            <a:endParaRPr lang="ar-JO" sz="3600" dirty="0" smtClean="0">
              <a:solidFill>
                <a:srgbClr val="800000"/>
              </a:solidFill>
              <a:latin typeface="Adobe Arabic" pitchFamily="18" charset="-78"/>
              <a:cs typeface="Adobe Arabic" pitchFamily="18" charset="-78"/>
            </a:endParaRPr>
          </a:p>
          <a:p>
            <a:endParaRPr lang="ar-JO" sz="3600" dirty="0">
              <a:solidFill>
                <a:srgbClr val="800000"/>
              </a:solidFill>
              <a:latin typeface="Adobe Arabic" pitchFamily="18" charset="-78"/>
              <a:cs typeface="Adobe Arabic" pitchFamily="18" charset="-78"/>
            </a:endParaRPr>
          </a:p>
        </p:txBody>
      </p:sp>
      <p:sp>
        <p:nvSpPr>
          <p:cNvPr id="4" name="عنوان 3"/>
          <p:cNvSpPr>
            <a:spLocks noGrp="1"/>
          </p:cNvSpPr>
          <p:nvPr>
            <p:ph type="title"/>
          </p:nvPr>
        </p:nvSpPr>
        <p:spPr/>
        <p:txBody>
          <a:bodyPr>
            <a:normAutofit/>
          </a:bodyPr>
          <a:lstStyle/>
          <a:p>
            <a:r>
              <a:rPr lang="ar-JO"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أعرف نمط </a:t>
            </a:r>
            <a:r>
              <a:rPr lang="ar-JO"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rPr>
              <a:t>تعلمك  ؟</a:t>
            </a:r>
            <a:endParaRPr lang="ar-JO"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6">
                    <a:satMod val="175000"/>
                    <a:alpha val="40000"/>
                  </a:schemeClr>
                </a:glow>
                <a:innerShdw blurRad="69850" dist="43180" dir="5400000">
                  <a:srgbClr val="000000">
                    <a:alpha val="65000"/>
                  </a:srgbClr>
                </a:innerShdw>
              </a:effectLst>
            </a:endParaRPr>
          </a:p>
        </p:txBody>
      </p:sp>
      <p:pic>
        <p:nvPicPr>
          <p:cNvPr id="5" name="Picture 2" descr="C:\Users\Dream\Downloads\images.jpg"/>
          <p:cNvPicPr>
            <a:picLocks noChangeAspect="1" noChangeArrowheads="1"/>
          </p:cNvPicPr>
          <p:nvPr/>
        </p:nvPicPr>
        <p:blipFill>
          <a:blip r:embed="rId3" cstate="print"/>
          <a:srcRect/>
          <a:stretch>
            <a:fillRect/>
          </a:stretch>
        </p:blipFill>
        <p:spPr bwMode="auto">
          <a:xfrm>
            <a:off x="251520" y="2564904"/>
            <a:ext cx="1802135" cy="1762440"/>
          </a:xfrm>
          <a:prstGeom prst="ellipse">
            <a:avLst/>
          </a:prstGeom>
          <a:ln>
            <a:noFill/>
          </a:ln>
          <a:effectLst>
            <a:softEdge rad="112500"/>
          </a:effectLst>
        </p:spPr>
      </p:pic>
      <p:sp>
        <p:nvSpPr>
          <p:cNvPr id="6" name="مربع نص 5"/>
          <p:cNvSpPr txBox="1"/>
          <p:nvPr/>
        </p:nvSpPr>
        <p:spPr>
          <a:xfrm>
            <a:off x="611560" y="3645024"/>
            <a:ext cx="1008112" cy="369332"/>
          </a:xfrm>
          <a:prstGeom prst="rect">
            <a:avLst/>
          </a:prstGeom>
          <a:noFill/>
        </p:spPr>
        <p:txBody>
          <a:bodyPr wrap="square" rtlCol="1">
            <a:spAutoFit/>
          </a:bodyPr>
          <a:lstStyle/>
          <a:p>
            <a:r>
              <a:rPr lang="ar-JO" dirty="0" smtClean="0"/>
              <a:t>10 دقائق</a:t>
            </a:r>
            <a:endParaRPr lang="ar-JO" dirty="0"/>
          </a:p>
        </p:txBody>
      </p:sp>
      <p:pic>
        <p:nvPicPr>
          <p:cNvPr id="7" name="صورة 6" descr="MMMMM.jpg"/>
          <p:cNvPicPr>
            <a:picLocks noChangeAspect="1"/>
          </p:cNvPicPr>
          <p:nvPr/>
        </p:nvPicPr>
        <p:blipFill>
          <a:blip r:embed="rId4" cstate="print"/>
          <a:stretch>
            <a:fillRect/>
          </a:stretch>
        </p:blipFill>
        <p:spPr>
          <a:xfrm>
            <a:off x="2627784" y="2780928"/>
            <a:ext cx="3528392" cy="20882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solidFill>
                  <a:srgbClr val="00B050"/>
                </a:solidFill>
                <a:effectLst>
                  <a:glow rad="139700">
                    <a:schemeClr val="accent6">
                      <a:satMod val="175000"/>
                      <a:alpha val="40000"/>
                    </a:schemeClr>
                  </a:glow>
                </a:effectLst>
              </a:rPr>
              <a:t>أعرف </a:t>
            </a:r>
            <a:r>
              <a:rPr lang="ar-JO" dirty="0" err="1" smtClean="0">
                <a:solidFill>
                  <a:srgbClr val="00B050"/>
                </a:solidFill>
                <a:effectLst>
                  <a:glow rad="139700">
                    <a:schemeClr val="accent6">
                      <a:satMod val="175000"/>
                      <a:alpha val="40000"/>
                    </a:schemeClr>
                  </a:glow>
                </a:effectLst>
              </a:rPr>
              <a:t>أكثر ....</a:t>
            </a:r>
            <a:endParaRPr lang="ar-JO" dirty="0">
              <a:solidFill>
                <a:srgbClr val="00B050"/>
              </a:solidFill>
              <a:effectLst>
                <a:glow rad="139700">
                  <a:schemeClr val="accent6">
                    <a:satMod val="175000"/>
                    <a:alpha val="40000"/>
                  </a:schemeClr>
                </a:glow>
              </a:effectLst>
            </a:endParaRPr>
          </a:p>
        </p:txBody>
      </p:sp>
      <p:sp>
        <p:nvSpPr>
          <p:cNvPr id="3" name="عنصر نائب للمحتوى 2"/>
          <p:cNvSpPr>
            <a:spLocks noGrp="1"/>
          </p:cNvSpPr>
          <p:nvPr>
            <p:ph idx="1"/>
          </p:nvPr>
        </p:nvSpPr>
        <p:spPr>
          <a:xfrm>
            <a:off x="734888" y="1207293"/>
            <a:ext cx="8229600" cy="4525963"/>
          </a:xfrm>
        </p:spPr>
        <p:txBody>
          <a:bodyPr/>
          <a:lstStyle/>
          <a:p>
            <a:r>
              <a:rPr lang="ar-JO" dirty="0" smtClean="0"/>
              <a:t> انقر على الدائرة التي تمثل نمط تعلمك  لتبحث المزيد حول نمط </a:t>
            </a:r>
            <a:r>
              <a:rPr lang="ar-JO" dirty="0" err="1" smtClean="0"/>
              <a:t>تعلمك ........</a:t>
            </a:r>
            <a:endParaRPr lang="ar-JO" dirty="0"/>
          </a:p>
        </p:txBody>
      </p:sp>
      <p:pic>
        <p:nvPicPr>
          <p:cNvPr id="4" name="صورة 3" descr="images (44).jpg">
            <a:hlinkClick r:id="rId2" action="ppaction://hlinksldjump"/>
          </p:cNvPr>
          <p:cNvPicPr>
            <a:picLocks noChangeAspect="1"/>
          </p:cNvPicPr>
          <p:nvPr/>
        </p:nvPicPr>
        <p:blipFill>
          <a:blip r:embed="rId3" cstate="print"/>
          <a:stretch>
            <a:fillRect/>
          </a:stretch>
        </p:blipFill>
        <p:spPr>
          <a:xfrm>
            <a:off x="6173291" y="2780928"/>
            <a:ext cx="2143125" cy="2143125"/>
          </a:xfrm>
          <a:prstGeom prst="rect">
            <a:avLst/>
          </a:prstGeom>
        </p:spPr>
      </p:pic>
      <p:sp>
        <p:nvSpPr>
          <p:cNvPr id="5" name="مربع نص 4"/>
          <p:cNvSpPr txBox="1"/>
          <p:nvPr/>
        </p:nvSpPr>
        <p:spPr>
          <a:xfrm>
            <a:off x="6732240" y="3645024"/>
            <a:ext cx="1152128" cy="523220"/>
          </a:xfrm>
          <a:prstGeom prst="rect">
            <a:avLst/>
          </a:prstGeom>
          <a:noFill/>
        </p:spPr>
        <p:txBody>
          <a:bodyPr wrap="square" rtlCol="1">
            <a:spAutoFit/>
            <a:scene3d>
              <a:camera prst="perspectiveRelaxedModerately"/>
              <a:lightRig rig="threePt" dir="t"/>
            </a:scene3d>
          </a:bodyPr>
          <a:lstStyle/>
          <a:p>
            <a:r>
              <a:rPr lang="ar-JO" sz="2800" dirty="0" smtClean="0">
                <a:latin typeface="Adobe Caslon Pro" pitchFamily="18" charset="0"/>
              </a:rPr>
              <a:t>البصري </a:t>
            </a:r>
            <a:endParaRPr lang="ar-JO" sz="2800" dirty="0">
              <a:latin typeface="Adobe Caslon Pro" pitchFamily="18" charset="0"/>
            </a:endParaRPr>
          </a:p>
        </p:txBody>
      </p:sp>
      <p:pic>
        <p:nvPicPr>
          <p:cNvPr id="6" name="صورة 5" descr="images (44).jpg">
            <a:hlinkClick r:id="rId4" action="ppaction://hlinksldjump"/>
          </p:cNvPr>
          <p:cNvPicPr>
            <a:picLocks noChangeAspect="1"/>
          </p:cNvPicPr>
          <p:nvPr/>
        </p:nvPicPr>
        <p:blipFill>
          <a:blip r:embed="rId3" cstate="print"/>
          <a:stretch>
            <a:fillRect/>
          </a:stretch>
        </p:blipFill>
        <p:spPr>
          <a:xfrm>
            <a:off x="3653011" y="2654027"/>
            <a:ext cx="2143125" cy="2143125"/>
          </a:xfrm>
          <a:prstGeom prst="rect">
            <a:avLst/>
          </a:prstGeom>
        </p:spPr>
      </p:pic>
      <p:sp>
        <p:nvSpPr>
          <p:cNvPr id="7" name="مربع نص 6"/>
          <p:cNvSpPr txBox="1"/>
          <p:nvPr/>
        </p:nvSpPr>
        <p:spPr>
          <a:xfrm>
            <a:off x="4211960" y="3481844"/>
            <a:ext cx="1152128" cy="523220"/>
          </a:xfrm>
          <a:prstGeom prst="rect">
            <a:avLst/>
          </a:prstGeom>
          <a:noFill/>
        </p:spPr>
        <p:txBody>
          <a:bodyPr wrap="square" rtlCol="1">
            <a:spAutoFit/>
          </a:bodyPr>
          <a:lstStyle/>
          <a:p>
            <a:r>
              <a:rPr lang="ar-JO" sz="2800" dirty="0" smtClean="0">
                <a:latin typeface="Adobe Caslon Pro" pitchFamily="18" charset="0"/>
              </a:rPr>
              <a:t>السمعي </a:t>
            </a:r>
            <a:r>
              <a:rPr lang="ar-JO" sz="2800" dirty="0" smtClean="0"/>
              <a:t> </a:t>
            </a:r>
            <a:endParaRPr lang="ar-JO" sz="2800" dirty="0"/>
          </a:p>
        </p:txBody>
      </p:sp>
      <p:pic>
        <p:nvPicPr>
          <p:cNvPr id="8" name="صورة 7" descr="images (44).jpg">
            <a:hlinkClick r:id="rId5" action="ppaction://hlinksldjump"/>
          </p:cNvPr>
          <p:cNvPicPr>
            <a:picLocks noChangeAspect="1"/>
          </p:cNvPicPr>
          <p:nvPr/>
        </p:nvPicPr>
        <p:blipFill>
          <a:blip r:embed="rId3" cstate="print"/>
          <a:stretch>
            <a:fillRect/>
          </a:stretch>
        </p:blipFill>
        <p:spPr>
          <a:xfrm>
            <a:off x="1204739" y="2636912"/>
            <a:ext cx="2143125" cy="2143125"/>
          </a:xfrm>
          <a:prstGeom prst="rect">
            <a:avLst/>
          </a:prstGeom>
        </p:spPr>
      </p:pic>
      <p:sp>
        <p:nvSpPr>
          <p:cNvPr id="9" name="مربع نص 8"/>
          <p:cNvSpPr txBox="1"/>
          <p:nvPr/>
        </p:nvSpPr>
        <p:spPr>
          <a:xfrm>
            <a:off x="1691680" y="3501008"/>
            <a:ext cx="1152128" cy="523220"/>
          </a:xfrm>
          <a:prstGeom prst="rect">
            <a:avLst/>
          </a:prstGeom>
          <a:noFill/>
        </p:spPr>
        <p:txBody>
          <a:bodyPr wrap="square" rtlCol="1">
            <a:spAutoFit/>
          </a:bodyPr>
          <a:lstStyle/>
          <a:p>
            <a:r>
              <a:rPr lang="ar-JO" sz="2800" dirty="0" smtClean="0">
                <a:latin typeface="Adobe Caslon Pro" pitchFamily="18" charset="0"/>
              </a:rPr>
              <a:t>الحركي </a:t>
            </a:r>
            <a:r>
              <a:rPr lang="ar-JO" sz="2800" dirty="0" smtClean="0"/>
              <a:t> </a:t>
            </a:r>
            <a:endParaRPr lang="ar-JO" sz="2800" dirty="0"/>
          </a:p>
        </p:txBody>
      </p:sp>
      <p:sp>
        <p:nvSpPr>
          <p:cNvPr id="11" name="مربع نص 10"/>
          <p:cNvSpPr txBox="1"/>
          <p:nvPr/>
        </p:nvSpPr>
        <p:spPr>
          <a:xfrm>
            <a:off x="467544" y="5733256"/>
            <a:ext cx="1152128" cy="523220"/>
          </a:xfrm>
          <a:prstGeom prst="rect">
            <a:avLst/>
          </a:prstGeom>
          <a:noFill/>
        </p:spPr>
        <p:txBody>
          <a:bodyPr wrap="square" rtlCol="1">
            <a:spAutoFit/>
          </a:bodyPr>
          <a:lstStyle/>
          <a:p>
            <a:pPr algn="ctr"/>
            <a:endParaRPr lang="ar-JO" sz="2800" dirty="0"/>
          </a:p>
        </p:txBody>
      </p:sp>
      <p:sp>
        <p:nvSpPr>
          <p:cNvPr id="12" name="مربع نص 11">
            <a:hlinkClick r:id="rId6" action="ppaction://hlinksldjump"/>
          </p:cNvPr>
          <p:cNvSpPr txBox="1"/>
          <p:nvPr/>
        </p:nvSpPr>
        <p:spPr>
          <a:xfrm>
            <a:off x="827584" y="5805264"/>
            <a:ext cx="1656184" cy="983873"/>
          </a:xfrm>
          <a:prstGeom prst="cloud">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ctr"/>
            <a:r>
              <a:rPr lang="ar-JO" dirty="0" smtClean="0">
                <a:solidFill>
                  <a:schemeClr val="tx1"/>
                </a:solidFill>
              </a:rPr>
              <a:t>لنذهب </a:t>
            </a:r>
            <a:r>
              <a:rPr lang="ar-JO" smtClean="0">
                <a:solidFill>
                  <a:schemeClr val="tx1"/>
                </a:solidFill>
              </a:rPr>
              <a:t>في استراحة </a:t>
            </a:r>
            <a:endParaRPr lang="ar-JO"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6" name="Picture 2" descr="C:\Users\Dream\Downloads\images.jpg"/>
          <p:cNvPicPr>
            <a:picLocks noChangeAspect="1" noChangeArrowheads="1"/>
          </p:cNvPicPr>
          <p:nvPr/>
        </p:nvPicPr>
        <p:blipFill>
          <a:blip r:embed="rId3" cstate="print"/>
          <a:srcRect/>
          <a:stretch>
            <a:fillRect/>
          </a:stretch>
        </p:blipFill>
        <p:spPr bwMode="auto">
          <a:xfrm>
            <a:off x="899592" y="404664"/>
            <a:ext cx="1802135" cy="1762440"/>
          </a:xfrm>
          <a:prstGeom prst="ellipse">
            <a:avLst/>
          </a:prstGeom>
          <a:ln>
            <a:noFill/>
          </a:ln>
          <a:effectLst>
            <a:softEdge rad="112500"/>
          </a:effectLst>
        </p:spPr>
      </p:pic>
      <p:sp>
        <p:nvSpPr>
          <p:cNvPr id="2" name="عنوان 1"/>
          <p:cNvSpPr>
            <a:spLocks noGrp="1"/>
          </p:cNvSpPr>
          <p:nvPr>
            <p:ph type="title"/>
          </p:nvPr>
        </p:nvSpPr>
        <p:spPr/>
        <p:txBody>
          <a:bodyPr>
            <a:normAutofit/>
          </a:bodyPr>
          <a:lstStyle/>
          <a:p>
            <a:pPr marL="342900" indent="-342900">
              <a:lnSpc>
                <a:spcPct val="90000"/>
              </a:lnSpc>
              <a:spcBef>
                <a:spcPct val="20000"/>
              </a:spcBef>
            </a:pPr>
            <a:r>
              <a:rPr lang="ar-JO" sz="5000" b="1" dirty="0" smtClean="0">
                <a:solidFill>
                  <a:srgbClr val="C00000"/>
                </a:solidFill>
                <a:effectLst>
                  <a:outerShdw blurRad="38100" dist="38100" dir="2700000" algn="tl">
                    <a:srgbClr val="000000"/>
                  </a:outerShdw>
                </a:effectLst>
                <a:latin typeface="+mn-lt"/>
                <a:ea typeface="+mn-ea"/>
                <a:cs typeface="PT Bold Arch" pitchFamily="2" charset="-78"/>
              </a:rPr>
              <a:t>النمط البصري</a:t>
            </a:r>
          </a:p>
        </p:txBody>
      </p:sp>
      <p:sp>
        <p:nvSpPr>
          <p:cNvPr id="3" name="عنصر نائب للمحتوى 2"/>
          <p:cNvSpPr>
            <a:spLocks noGrp="1"/>
          </p:cNvSpPr>
          <p:nvPr>
            <p:ph idx="1"/>
          </p:nvPr>
        </p:nvSpPr>
        <p:spPr>
          <a:xfrm>
            <a:off x="0" y="1988841"/>
            <a:ext cx="8676456" cy="4032448"/>
          </a:xfrm>
        </p:spPr>
        <p:txBody>
          <a:bodyPr>
            <a:noAutofit/>
          </a:bodyPr>
          <a:lstStyle/>
          <a:p>
            <a:r>
              <a:rPr lang="ar-JO" sz="3600" dirty="0" smtClean="0">
                <a:solidFill>
                  <a:srgbClr val="C00000"/>
                </a:solidFill>
                <a:latin typeface="Adobe Arabic" pitchFamily="18" charset="-78"/>
                <a:cs typeface="Adobe Arabic" pitchFamily="18" charset="-78"/>
              </a:rPr>
              <a:t>المجموعة </a:t>
            </a:r>
            <a:r>
              <a:rPr lang="ar-JO" sz="3600" dirty="0" err="1" smtClean="0">
                <a:solidFill>
                  <a:srgbClr val="C00000"/>
                </a:solidFill>
                <a:latin typeface="Adobe Arabic" pitchFamily="18" charset="-78"/>
                <a:cs typeface="Adobe Arabic" pitchFamily="18" charset="-78"/>
              </a:rPr>
              <a:t>الاولى :</a:t>
            </a:r>
            <a:r>
              <a:rPr lang="ar-JO" sz="3600" dirty="0" smtClean="0">
                <a:solidFill>
                  <a:srgbClr val="C00000"/>
                </a:solidFill>
                <a:latin typeface="Adobe Arabic" pitchFamily="18" charset="-78"/>
                <a:cs typeface="Adobe Arabic" pitchFamily="18" charset="-78"/>
              </a:rPr>
              <a:t> </a:t>
            </a:r>
          </a:p>
          <a:p>
            <a:r>
              <a:rPr lang="ar-JO" sz="3600" dirty="0" err="1" smtClean="0">
                <a:solidFill>
                  <a:srgbClr val="C00000"/>
                </a:solidFill>
                <a:latin typeface="Adobe Arabic" pitchFamily="18" charset="-78"/>
                <a:cs typeface="Adobe Arabic" pitchFamily="18" charset="-78"/>
              </a:rPr>
              <a:t>والان</a:t>
            </a:r>
            <a:r>
              <a:rPr lang="ar-JO" sz="3600" dirty="0" smtClean="0">
                <a:solidFill>
                  <a:srgbClr val="C00000"/>
                </a:solidFill>
                <a:latin typeface="Adobe Arabic" pitchFamily="18" charset="-78"/>
                <a:cs typeface="Adobe Arabic" pitchFamily="18" charset="-78"/>
              </a:rPr>
              <a:t> لنعرف المزيد حول  نمط تعلمنا من البحث عبر شبكة الانترنت </a:t>
            </a:r>
          </a:p>
          <a:p>
            <a:pPr>
              <a:buNone/>
            </a:pPr>
            <a:r>
              <a:rPr lang="ar-JO" sz="3600" dirty="0" smtClean="0">
                <a:solidFill>
                  <a:srgbClr val="C00000"/>
                </a:solidFill>
                <a:latin typeface="Adobe Arabic" pitchFamily="18" charset="-78"/>
                <a:cs typeface="Adobe Arabic" pitchFamily="18" charset="-78"/>
              </a:rPr>
              <a:t>من خلال </a:t>
            </a:r>
            <a:r>
              <a:rPr lang="ar-JO" sz="3600" dirty="0" err="1" smtClean="0">
                <a:solidFill>
                  <a:srgbClr val="C00000"/>
                </a:solidFill>
                <a:latin typeface="Adobe Arabic" pitchFamily="18" charset="-78"/>
                <a:cs typeface="Adobe Arabic" pitchFamily="18" charset="-78"/>
              </a:rPr>
              <a:t>للاجابة</a:t>
            </a:r>
            <a:r>
              <a:rPr lang="ar-JO" sz="3600" dirty="0" smtClean="0">
                <a:solidFill>
                  <a:srgbClr val="C00000"/>
                </a:solidFill>
                <a:latin typeface="Adobe Arabic" pitchFamily="18" charset="-78"/>
                <a:cs typeface="Adobe Arabic" pitchFamily="18" charset="-78"/>
              </a:rPr>
              <a:t> عن الاسئلة الاتية </a:t>
            </a:r>
          </a:p>
          <a:p>
            <a:r>
              <a:rPr lang="ar-JO" sz="3600" dirty="0" smtClean="0">
                <a:solidFill>
                  <a:srgbClr val="C00000"/>
                </a:solidFill>
                <a:latin typeface="Adobe Arabic" pitchFamily="18" charset="-78"/>
                <a:cs typeface="Adobe Arabic" pitchFamily="18" charset="-78"/>
              </a:rPr>
              <a:t>ما صفات  وخصائص الشخص ذو النمط </a:t>
            </a:r>
            <a:r>
              <a:rPr lang="ar-JO" sz="3600" dirty="0" err="1" smtClean="0">
                <a:solidFill>
                  <a:srgbClr val="C00000"/>
                </a:solidFill>
                <a:latin typeface="Adobe Arabic" pitchFamily="18" charset="-78"/>
                <a:cs typeface="Adobe Arabic" pitchFamily="18" charset="-78"/>
              </a:rPr>
              <a:t>البصري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كيف نستطيع تحفيز الطالب البصري على </a:t>
            </a:r>
            <a:r>
              <a:rPr lang="ar-JO" sz="3600" dirty="0" err="1" smtClean="0">
                <a:solidFill>
                  <a:srgbClr val="C00000"/>
                </a:solidFill>
                <a:latin typeface="Adobe Arabic" pitchFamily="18" charset="-78"/>
                <a:cs typeface="Adobe Arabic" pitchFamily="18" charset="-78"/>
              </a:rPr>
              <a:t>التعلم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لنضع ذلك من خلال عرض تقديمي </a:t>
            </a:r>
          </a:p>
          <a:p>
            <a:endParaRPr lang="ar-JO" sz="3600" dirty="0" smtClean="0">
              <a:latin typeface="Adobe Arabic" pitchFamily="18" charset="-78"/>
              <a:cs typeface="Adobe Arabic" pitchFamily="18" charset="-78"/>
            </a:endParaRPr>
          </a:p>
          <a:p>
            <a:endParaRPr lang="ar-JO" sz="3600" dirty="0">
              <a:latin typeface="Adobe Arabic" pitchFamily="18" charset="-78"/>
              <a:cs typeface="Adobe Arabic" pitchFamily="18" charset="-78"/>
            </a:endParaRPr>
          </a:p>
        </p:txBody>
      </p:sp>
      <p:sp>
        <p:nvSpPr>
          <p:cNvPr id="5" name="مربع نص 4"/>
          <p:cNvSpPr txBox="1"/>
          <p:nvPr/>
        </p:nvSpPr>
        <p:spPr>
          <a:xfrm>
            <a:off x="1331640" y="1412776"/>
            <a:ext cx="1008112" cy="369332"/>
          </a:xfrm>
          <a:prstGeom prst="rect">
            <a:avLst/>
          </a:prstGeom>
          <a:noFill/>
        </p:spPr>
        <p:txBody>
          <a:bodyPr wrap="square" rtlCol="1">
            <a:spAutoFit/>
          </a:bodyPr>
          <a:lstStyle/>
          <a:p>
            <a:r>
              <a:rPr lang="ar-JO" dirty="0" smtClean="0"/>
              <a:t>15 دقيقة</a:t>
            </a:r>
            <a:endParaRPr lang="ar-JO" dirty="0"/>
          </a:p>
        </p:txBody>
      </p:sp>
      <p:sp>
        <p:nvSpPr>
          <p:cNvPr id="9" name="مربع نص 8">
            <a:hlinkClick r:id="rId4" action="ppaction://hlinksldjump"/>
          </p:cNvPr>
          <p:cNvSpPr txBox="1"/>
          <p:nvPr/>
        </p:nvSpPr>
        <p:spPr>
          <a:xfrm>
            <a:off x="395536" y="6021288"/>
            <a:ext cx="1152128" cy="523220"/>
          </a:xfrm>
          <a:prstGeom prst="rect">
            <a:avLst/>
          </a:prstGeom>
          <a:noFill/>
        </p:spPr>
        <p:txBody>
          <a:bodyPr wrap="square" rtlCol="1">
            <a:spAutoFit/>
          </a:bodyPr>
          <a:lstStyle/>
          <a:p>
            <a:r>
              <a:rPr lang="ar-JO" sz="2800" dirty="0" smtClean="0">
                <a:latin typeface="Adobe Caslon Pro" pitchFamily="18" charset="0"/>
              </a:rPr>
              <a:t>عودة  </a:t>
            </a:r>
            <a:r>
              <a:rPr lang="ar-JO" sz="2800" dirty="0" smtClean="0"/>
              <a:t> </a:t>
            </a:r>
            <a:endParaRPr lang="ar-JO"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6" name="Picture 2" descr="C:\Users\Dream\Downloads\images.jpg"/>
          <p:cNvPicPr>
            <a:picLocks noChangeAspect="1" noChangeArrowheads="1"/>
          </p:cNvPicPr>
          <p:nvPr/>
        </p:nvPicPr>
        <p:blipFill>
          <a:blip r:embed="rId3" cstate="print"/>
          <a:srcRect/>
          <a:stretch>
            <a:fillRect/>
          </a:stretch>
        </p:blipFill>
        <p:spPr bwMode="auto">
          <a:xfrm>
            <a:off x="899592" y="404664"/>
            <a:ext cx="1802135" cy="1762440"/>
          </a:xfrm>
          <a:prstGeom prst="ellipse">
            <a:avLst/>
          </a:prstGeom>
          <a:ln>
            <a:noFill/>
          </a:ln>
          <a:effectLst>
            <a:softEdge rad="112500"/>
          </a:effectLst>
        </p:spPr>
      </p:pic>
      <p:sp>
        <p:nvSpPr>
          <p:cNvPr id="2" name="عنوان 1"/>
          <p:cNvSpPr>
            <a:spLocks noGrp="1"/>
          </p:cNvSpPr>
          <p:nvPr>
            <p:ph type="title"/>
          </p:nvPr>
        </p:nvSpPr>
        <p:spPr/>
        <p:txBody>
          <a:bodyPr>
            <a:normAutofit/>
          </a:bodyPr>
          <a:lstStyle/>
          <a:p>
            <a:pPr marL="342900" indent="-342900">
              <a:lnSpc>
                <a:spcPct val="90000"/>
              </a:lnSpc>
              <a:spcBef>
                <a:spcPct val="20000"/>
              </a:spcBef>
            </a:pPr>
            <a:r>
              <a:rPr lang="ar-JO" sz="5000" b="1" dirty="0" smtClean="0">
                <a:solidFill>
                  <a:srgbClr val="C00000"/>
                </a:solidFill>
                <a:effectLst>
                  <a:outerShdw blurRad="38100" dist="38100" dir="2700000" algn="tl">
                    <a:srgbClr val="000000"/>
                  </a:outerShdw>
                </a:effectLst>
                <a:latin typeface="+mn-lt"/>
                <a:ea typeface="+mn-ea"/>
                <a:cs typeface="PT Bold Arch" pitchFamily="2" charset="-78"/>
              </a:rPr>
              <a:t>النمط السمعي</a:t>
            </a:r>
          </a:p>
        </p:txBody>
      </p:sp>
      <p:sp>
        <p:nvSpPr>
          <p:cNvPr id="3" name="عنصر نائب للمحتوى 2"/>
          <p:cNvSpPr>
            <a:spLocks noGrp="1"/>
          </p:cNvSpPr>
          <p:nvPr>
            <p:ph idx="1"/>
          </p:nvPr>
        </p:nvSpPr>
        <p:spPr>
          <a:xfrm>
            <a:off x="0" y="1988841"/>
            <a:ext cx="8676456" cy="4032448"/>
          </a:xfrm>
        </p:spPr>
        <p:txBody>
          <a:bodyPr>
            <a:noAutofit/>
          </a:bodyPr>
          <a:lstStyle/>
          <a:p>
            <a:r>
              <a:rPr lang="ar-JO" sz="3600" dirty="0" smtClean="0">
                <a:solidFill>
                  <a:srgbClr val="C00000"/>
                </a:solidFill>
                <a:latin typeface="Adobe Arabic" pitchFamily="18" charset="-78"/>
                <a:cs typeface="Adobe Arabic" pitchFamily="18" charset="-78"/>
              </a:rPr>
              <a:t>المجموعة </a:t>
            </a:r>
            <a:r>
              <a:rPr lang="ar-JO" sz="3600" dirty="0" err="1" smtClean="0">
                <a:solidFill>
                  <a:srgbClr val="C00000"/>
                </a:solidFill>
                <a:latin typeface="Adobe Arabic" pitchFamily="18" charset="-78"/>
                <a:cs typeface="Adobe Arabic" pitchFamily="18" charset="-78"/>
              </a:rPr>
              <a:t>الثانية :</a:t>
            </a:r>
            <a:endParaRPr lang="ar-JO" sz="3600" dirty="0" smtClean="0">
              <a:solidFill>
                <a:srgbClr val="C00000"/>
              </a:solidFill>
              <a:latin typeface="Adobe Arabic" pitchFamily="18" charset="-78"/>
              <a:cs typeface="Adobe Arabic" pitchFamily="18" charset="-78"/>
            </a:endParaRPr>
          </a:p>
          <a:p>
            <a:r>
              <a:rPr lang="ar-JO" sz="3600" dirty="0" smtClean="0">
                <a:solidFill>
                  <a:srgbClr val="C00000"/>
                </a:solidFill>
                <a:latin typeface="Adobe Arabic" pitchFamily="18" charset="-78"/>
                <a:cs typeface="Adobe Arabic" pitchFamily="18" charset="-78"/>
              </a:rPr>
              <a:t>الان لنعرف المزيد حول  نمط تعلمنا من البحث عبر شبكة الانترنت </a:t>
            </a:r>
          </a:p>
          <a:p>
            <a:pPr>
              <a:buNone/>
            </a:pPr>
            <a:r>
              <a:rPr lang="ar-JO" sz="3600" dirty="0" smtClean="0">
                <a:solidFill>
                  <a:srgbClr val="C00000"/>
                </a:solidFill>
                <a:latin typeface="Adobe Arabic" pitchFamily="18" charset="-78"/>
                <a:cs typeface="Adobe Arabic" pitchFamily="18" charset="-78"/>
              </a:rPr>
              <a:t>من خلال </a:t>
            </a:r>
            <a:r>
              <a:rPr lang="ar-JO" sz="3600" dirty="0" err="1" smtClean="0">
                <a:solidFill>
                  <a:srgbClr val="C00000"/>
                </a:solidFill>
                <a:latin typeface="Adobe Arabic" pitchFamily="18" charset="-78"/>
                <a:cs typeface="Adobe Arabic" pitchFamily="18" charset="-78"/>
              </a:rPr>
              <a:t>للاجابة</a:t>
            </a:r>
            <a:r>
              <a:rPr lang="ar-JO" sz="3600" dirty="0" smtClean="0">
                <a:solidFill>
                  <a:srgbClr val="C00000"/>
                </a:solidFill>
                <a:latin typeface="Adobe Arabic" pitchFamily="18" charset="-78"/>
                <a:cs typeface="Adobe Arabic" pitchFamily="18" charset="-78"/>
              </a:rPr>
              <a:t> عن الاسئلة الاتية </a:t>
            </a:r>
          </a:p>
          <a:p>
            <a:r>
              <a:rPr lang="ar-JO" sz="3600" dirty="0" smtClean="0">
                <a:solidFill>
                  <a:srgbClr val="C00000"/>
                </a:solidFill>
                <a:latin typeface="Adobe Arabic" pitchFamily="18" charset="-78"/>
                <a:cs typeface="Adobe Arabic" pitchFamily="18" charset="-78"/>
              </a:rPr>
              <a:t>ما صفات  وخصائص الشخص </a:t>
            </a:r>
          </a:p>
          <a:p>
            <a:pPr>
              <a:buNone/>
            </a:pPr>
            <a:r>
              <a:rPr lang="ar-JO" sz="3600" dirty="0" smtClean="0">
                <a:solidFill>
                  <a:srgbClr val="C00000"/>
                </a:solidFill>
                <a:latin typeface="Adobe Arabic" pitchFamily="18" charset="-78"/>
                <a:cs typeface="Adobe Arabic" pitchFamily="18" charset="-78"/>
              </a:rPr>
              <a:t>ذو النمط </a:t>
            </a:r>
            <a:r>
              <a:rPr lang="ar-JO" sz="3600" dirty="0" err="1" smtClean="0">
                <a:solidFill>
                  <a:srgbClr val="C00000"/>
                </a:solidFill>
                <a:latin typeface="Adobe Arabic" pitchFamily="18" charset="-78"/>
                <a:cs typeface="Adobe Arabic" pitchFamily="18" charset="-78"/>
              </a:rPr>
              <a:t>السمعي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كيف نستطيع تحفيز الطالب السمعي على </a:t>
            </a:r>
            <a:r>
              <a:rPr lang="ar-JO" sz="3600" dirty="0" err="1" smtClean="0">
                <a:solidFill>
                  <a:srgbClr val="C00000"/>
                </a:solidFill>
                <a:latin typeface="Adobe Arabic" pitchFamily="18" charset="-78"/>
                <a:cs typeface="Adobe Arabic" pitchFamily="18" charset="-78"/>
              </a:rPr>
              <a:t>التعلم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لنضع ذلك من خلال عرض تقديمي </a:t>
            </a:r>
          </a:p>
          <a:p>
            <a:endParaRPr lang="ar-JO" sz="3600" dirty="0" smtClean="0">
              <a:latin typeface="Adobe Arabic" pitchFamily="18" charset="-78"/>
              <a:cs typeface="Adobe Arabic" pitchFamily="18" charset="-78"/>
            </a:endParaRPr>
          </a:p>
          <a:p>
            <a:endParaRPr lang="ar-JO" sz="3600" dirty="0">
              <a:latin typeface="Adobe Arabic" pitchFamily="18" charset="-78"/>
              <a:cs typeface="Adobe Arabic" pitchFamily="18" charset="-78"/>
            </a:endParaRPr>
          </a:p>
        </p:txBody>
      </p:sp>
      <p:sp>
        <p:nvSpPr>
          <p:cNvPr id="5" name="مربع نص 4"/>
          <p:cNvSpPr txBox="1"/>
          <p:nvPr/>
        </p:nvSpPr>
        <p:spPr>
          <a:xfrm>
            <a:off x="1331640" y="1412776"/>
            <a:ext cx="1008112" cy="369332"/>
          </a:xfrm>
          <a:prstGeom prst="rect">
            <a:avLst/>
          </a:prstGeom>
          <a:noFill/>
        </p:spPr>
        <p:txBody>
          <a:bodyPr wrap="square" rtlCol="1">
            <a:spAutoFit/>
          </a:bodyPr>
          <a:lstStyle/>
          <a:p>
            <a:r>
              <a:rPr lang="ar-JO" dirty="0" smtClean="0"/>
              <a:t>15 دقيقة</a:t>
            </a:r>
            <a:endParaRPr lang="ar-JO" dirty="0"/>
          </a:p>
        </p:txBody>
      </p:sp>
      <p:sp>
        <p:nvSpPr>
          <p:cNvPr id="9" name="مربع نص 8">
            <a:hlinkClick r:id="rId4" action="ppaction://hlinksldjump"/>
          </p:cNvPr>
          <p:cNvSpPr txBox="1"/>
          <p:nvPr/>
        </p:nvSpPr>
        <p:spPr>
          <a:xfrm>
            <a:off x="395536" y="6021288"/>
            <a:ext cx="1152128" cy="523220"/>
          </a:xfrm>
          <a:prstGeom prst="rect">
            <a:avLst/>
          </a:prstGeom>
          <a:noFill/>
        </p:spPr>
        <p:txBody>
          <a:bodyPr wrap="square" rtlCol="1">
            <a:spAutoFit/>
          </a:bodyPr>
          <a:lstStyle/>
          <a:p>
            <a:r>
              <a:rPr lang="ar-JO" sz="2800" dirty="0" smtClean="0">
                <a:latin typeface="Adobe Caslon Pro" pitchFamily="18" charset="0"/>
              </a:rPr>
              <a:t>عودة  </a:t>
            </a:r>
            <a:r>
              <a:rPr lang="ar-JO" sz="2800" dirty="0" smtClean="0"/>
              <a:t> </a:t>
            </a:r>
            <a:endParaRPr lang="ar-JO"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6" name="Picture 2" descr="C:\Users\Dream\Downloads\images.jpg"/>
          <p:cNvPicPr>
            <a:picLocks noChangeAspect="1" noChangeArrowheads="1"/>
          </p:cNvPicPr>
          <p:nvPr/>
        </p:nvPicPr>
        <p:blipFill>
          <a:blip r:embed="rId3" cstate="print"/>
          <a:srcRect/>
          <a:stretch>
            <a:fillRect/>
          </a:stretch>
        </p:blipFill>
        <p:spPr bwMode="auto">
          <a:xfrm>
            <a:off x="899592" y="404664"/>
            <a:ext cx="1802135" cy="1762440"/>
          </a:xfrm>
          <a:prstGeom prst="ellipse">
            <a:avLst/>
          </a:prstGeom>
          <a:ln>
            <a:noFill/>
          </a:ln>
          <a:effectLst>
            <a:softEdge rad="112500"/>
          </a:effectLst>
        </p:spPr>
      </p:pic>
      <p:sp>
        <p:nvSpPr>
          <p:cNvPr id="2" name="عنوان 1"/>
          <p:cNvSpPr>
            <a:spLocks noGrp="1"/>
          </p:cNvSpPr>
          <p:nvPr>
            <p:ph type="title"/>
          </p:nvPr>
        </p:nvSpPr>
        <p:spPr/>
        <p:txBody>
          <a:bodyPr>
            <a:normAutofit/>
          </a:bodyPr>
          <a:lstStyle/>
          <a:p>
            <a:pPr marL="342900" indent="-342900" algn="r">
              <a:lnSpc>
                <a:spcPct val="90000"/>
              </a:lnSpc>
              <a:spcBef>
                <a:spcPct val="20000"/>
              </a:spcBef>
            </a:pPr>
            <a:r>
              <a:rPr lang="ar-JO" sz="5000" b="1" dirty="0" smtClean="0">
                <a:solidFill>
                  <a:srgbClr val="C00000"/>
                </a:solidFill>
                <a:effectLst>
                  <a:outerShdw blurRad="38100" dist="38100" dir="2700000" algn="tl">
                    <a:srgbClr val="000000"/>
                  </a:outerShdw>
                </a:effectLst>
                <a:latin typeface="+mn-lt"/>
                <a:ea typeface="+mn-ea"/>
                <a:cs typeface="PT Bold Arch" pitchFamily="2" charset="-78"/>
              </a:rPr>
              <a:t>النمط </a:t>
            </a:r>
            <a:r>
              <a:rPr lang="ar-JO" sz="5000" b="1" dirty="0" err="1" smtClean="0">
                <a:solidFill>
                  <a:srgbClr val="C00000"/>
                </a:solidFill>
                <a:effectLst>
                  <a:outerShdw blurRad="38100" dist="38100" dir="2700000" algn="tl">
                    <a:srgbClr val="000000"/>
                  </a:outerShdw>
                </a:effectLst>
                <a:latin typeface="+mn-lt"/>
                <a:ea typeface="+mn-ea"/>
                <a:cs typeface="PT Bold Arch" pitchFamily="2" charset="-78"/>
              </a:rPr>
              <a:t>الحركي </a:t>
            </a:r>
            <a:r>
              <a:rPr lang="ar-JO" sz="5000" b="1" dirty="0" smtClean="0">
                <a:solidFill>
                  <a:srgbClr val="C00000"/>
                </a:solidFill>
                <a:effectLst>
                  <a:outerShdw blurRad="38100" dist="38100" dir="2700000" algn="tl">
                    <a:srgbClr val="000000"/>
                  </a:outerShdw>
                </a:effectLst>
                <a:latin typeface="+mn-lt"/>
                <a:ea typeface="+mn-ea"/>
                <a:cs typeface="PT Bold Arch" pitchFamily="2" charset="-78"/>
              </a:rPr>
              <a:t>-الحسي</a:t>
            </a:r>
          </a:p>
        </p:txBody>
      </p:sp>
      <p:sp>
        <p:nvSpPr>
          <p:cNvPr id="3" name="عنصر نائب للمحتوى 2"/>
          <p:cNvSpPr>
            <a:spLocks noGrp="1"/>
          </p:cNvSpPr>
          <p:nvPr>
            <p:ph idx="1"/>
          </p:nvPr>
        </p:nvSpPr>
        <p:spPr>
          <a:xfrm>
            <a:off x="288032" y="1772816"/>
            <a:ext cx="8676456" cy="4032448"/>
          </a:xfrm>
        </p:spPr>
        <p:txBody>
          <a:bodyPr>
            <a:noAutofit/>
          </a:bodyPr>
          <a:lstStyle/>
          <a:p>
            <a:r>
              <a:rPr lang="ar-JO" sz="3600" dirty="0" smtClean="0">
                <a:solidFill>
                  <a:srgbClr val="C00000"/>
                </a:solidFill>
                <a:latin typeface="Adobe Arabic" pitchFamily="18" charset="-78"/>
                <a:cs typeface="Adobe Arabic" pitchFamily="18" charset="-78"/>
              </a:rPr>
              <a:t>المجموعة </a:t>
            </a:r>
            <a:r>
              <a:rPr lang="ar-JO" sz="3600" dirty="0" err="1" smtClean="0">
                <a:solidFill>
                  <a:srgbClr val="C00000"/>
                </a:solidFill>
                <a:latin typeface="Adobe Arabic" pitchFamily="18" charset="-78"/>
                <a:cs typeface="Adobe Arabic" pitchFamily="18" charset="-78"/>
              </a:rPr>
              <a:t>الاولى :</a:t>
            </a:r>
            <a:r>
              <a:rPr lang="ar-JO" sz="3600" dirty="0" smtClean="0">
                <a:solidFill>
                  <a:srgbClr val="C00000"/>
                </a:solidFill>
                <a:latin typeface="Adobe Arabic" pitchFamily="18" charset="-78"/>
                <a:cs typeface="Adobe Arabic" pitchFamily="18" charset="-78"/>
              </a:rPr>
              <a:t> </a:t>
            </a:r>
          </a:p>
          <a:p>
            <a:r>
              <a:rPr lang="ar-JO" sz="3600" dirty="0" err="1" smtClean="0">
                <a:solidFill>
                  <a:srgbClr val="C00000"/>
                </a:solidFill>
                <a:latin typeface="Adobe Arabic" pitchFamily="18" charset="-78"/>
                <a:cs typeface="Adobe Arabic" pitchFamily="18" charset="-78"/>
              </a:rPr>
              <a:t>والان</a:t>
            </a:r>
            <a:r>
              <a:rPr lang="ar-JO" sz="3600" dirty="0" smtClean="0">
                <a:solidFill>
                  <a:srgbClr val="C00000"/>
                </a:solidFill>
                <a:latin typeface="Adobe Arabic" pitchFamily="18" charset="-78"/>
                <a:cs typeface="Adobe Arabic" pitchFamily="18" charset="-78"/>
              </a:rPr>
              <a:t> لنعرف المزيد حول  نمط تعلمنا من البحث عبر شبكة الانترنت </a:t>
            </a:r>
          </a:p>
          <a:p>
            <a:pPr>
              <a:buNone/>
            </a:pPr>
            <a:r>
              <a:rPr lang="ar-JO" sz="3600" dirty="0" smtClean="0">
                <a:solidFill>
                  <a:srgbClr val="C00000"/>
                </a:solidFill>
                <a:latin typeface="Adobe Arabic" pitchFamily="18" charset="-78"/>
                <a:cs typeface="Adobe Arabic" pitchFamily="18" charset="-78"/>
              </a:rPr>
              <a:t>من خلال </a:t>
            </a:r>
            <a:r>
              <a:rPr lang="ar-JO" sz="3600" dirty="0" err="1" smtClean="0">
                <a:solidFill>
                  <a:srgbClr val="C00000"/>
                </a:solidFill>
                <a:latin typeface="Adobe Arabic" pitchFamily="18" charset="-78"/>
                <a:cs typeface="Adobe Arabic" pitchFamily="18" charset="-78"/>
              </a:rPr>
              <a:t>للاجابة</a:t>
            </a:r>
            <a:r>
              <a:rPr lang="ar-JO" sz="3600" dirty="0" smtClean="0">
                <a:solidFill>
                  <a:srgbClr val="C00000"/>
                </a:solidFill>
                <a:latin typeface="Adobe Arabic" pitchFamily="18" charset="-78"/>
                <a:cs typeface="Adobe Arabic" pitchFamily="18" charset="-78"/>
              </a:rPr>
              <a:t> عن الاسئلة الاتية </a:t>
            </a:r>
          </a:p>
          <a:p>
            <a:r>
              <a:rPr lang="ar-JO" sz="3600" dirty="0" smtClean="0">
                <a:solidFill>
                  <a:srgbClr val="C00000"/>
                </a:solidFill>
                <a:latin typeface="Adobe Arabic" pitchFamily="18" charset="-78"/>
                <a:cs typeface="Adobe Arabic" pitchFamily="18" charset="-78"/>
              </a:rPr>
              <a:t>ما صفات  وخصائص الشخص </a:t>
            </a:r>
          </a:p>
          <a:p>
            <a:r>
              <a:rPr lang="ar-JO" sz="3600" dirty="0" smtClean="0">
                <a:solidFill>
                  <a:srgbClr val="C00000"/>
                </a:solidFill>
                <a:latin typeface="Adobe Arabic" pitchFamily="18" charset="-78"/>
                <a:cs typeface="Adobe Arabic" pitchFamily="18" charset="-78"/>
              </a:rPr>
              <a:t>ذو النمط </a:t>
            </a:r>
            <a:r>
              <a:rPr lang="ar-JO" sz="3600" dirty="0" err="1" smtClean="0">
                <a:solidFill>
                  <a:srgbClr val="C00000"/>
                </a:solidFill>
                <a:latin typeface="Adobe Arabic" pitchFamily="18" charset="-78"/>
                <a:cs typeface="Adobe Arabic" pitchFamily="18" charset="-78"/>
              </a:rPr>
              <a:t>الحركي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كيف نستطيع تحفيز الطالب الحركي على </a:t>
            </a:r>
            <a:r>
              <a:rPr lang="ar-JO" sz="3600" dirty="0" err="1" smtClean="0">
                <a:solidFill>
                  <a:srgbClr val="C00000"/>
                </a:solidFill>
                <a:latin typeface="Adobe Arabic" pitchFamily="18" charset="-78"/>
                <a:cs typeface="Adobe Arabic" pitchFamily="18" charset="-78"/>
              </a:rPr>
              <a:t>التعلم ؟</a:t>
            </a:r>
            <a:endParaRPr lang="ar-JO" sz="3600" dirty="0" smtClean="0">
              <a:solidFill>
                <a:srgbClr val="C00000"/>
              </a:solidFill>
              <a:latin typeface="Adobe Arabic" pitchFamily="18" charset="-78"/>
              <a:cs typeface="Adobe Arabic" pitchFamily="18" charset="-78"/>
            </a:endParaRPr>
          </a:p>
          <a:p>
            <a:pPr>
              <a:buFont typeface="Wingdings" pitchFamily="2" charset="2"/>
              <a:buChar char="§"/>
            </a:pPr>
            <a:r>
              <a:rPr lang="ar-JO" sz="3600" dirty="0" smtClean="0">
                <a:solidFill>
                  <a:srgbClr val="C00000"/>
                </a:solidFill>
                <a:latin typeface="Adobe Arabic" pitchFamily="18" charset="-78"/>
                <a:cs typeface="Adobe Arabic" pitchFamily="18" charset="-78"/>
              </a:rPr>
              <a:t>لنضع ذلك من خلال عرض تقديمي  </a:t>
            </a:r>
          </a:p>
          <a:p>
            <a:endParaRPr lang="ar-JO" sz="3600" dirty="0" smtClean="0">
              <a:latin typeface="Adobe Arabic" pitchFamily="18" charset="-78"/>
              <a:cs typeface="Adobe Arabic" pitchFamily="18" charset="-78"/>
            </a:endParaRPr>
          </a:p>
          <a:p>
            <a:endParaRPr lang="ar-JO" sz="3600" dirty="0">
              <a:latin typeface="Adobe Arabic" pitchFamily="18" charset="-78"/>
              <a:cs typeface="Adobe Arabic" pitchFamily="18" charset="-78"/>
            </a:endParaRPr>
          </a:p>
        </p:txBody>
      </p:sp>
      <p:sp>
        <p:nvSpPr>
          <p:cNvPr id="5" name="مربع نص 4"/>
          <p:cNvSpPr txBox="1"/>
          <p:nvPr/>
        </p:nvSpPr>
        <p:spPr>
          <a:xfrm>
            <a:off x="1331640" y="1412776"/>
            <a:ext cx="1008112" cy="369332"/>
          </a:xfrm>
          <a:prstGeom prst="rect">
            <a:avLst/>
          </a:prstGeom>
          <a:noFill/>
        </p:spPr>
        <p:txBody>
          <a:bodyPr wrap="square" rtlCol="1">
            <a:spAutoFit/>
          </a:bodyPr>
          <a:lstStyle/>
          <a:p>
            <a:r>
              <a:rPr lang="ar-JO" dirty="0" smtClean="0"/>
              <a:t>15 دقيقة</a:t>
            </a:r>
            <a:endParaRPr lang="ar-JO" dirty="0"/>
          </a:p>
        </p:txBody>
      </p:sp>
      <p:sp>
        <p:nvSpPr>
          <p:cNvPr id="8" name="مربع نص 7">
            <a:hlinkClick r:id="rId4" action="ppaction://hlinksldjump"/>
          </p:cNvPr>
          <p:cNvSpPr txBox="1"/>
          <p:nvPr/>
        </p:nvSpPr>
        <p:spPr>
          <a:xfrm>
            <a:off x="395536" y="6021288"/>
            <a:ext cx="1152128" cy="523220"/>
          </a:xfrm>
          <a:prstGeom prst="rect">
            <a:avLst/>
          </a:prstGeom>
          <a:noFill/>
        </p:spPr>
        <p:txBody>
          <a:bodyPr wrap="square" rtlCol="1">
            <a:spAutoFit/>
          </a:bodyPr>
          <a:lstStyle/>
          <a:p>
            <a:r>
              <a:rPr lang="ar-JO" sz="2800" dirty="0" smtClean="0">
                <a:latin typeface="Adobe Caslon Pro" pitchFamily="18" charset="0"/>
              </a:rPr>
              <a:t>عودة  </a:t>
            </a:r>
            <a:r>
              <a:rPr lang="ar-JO" sz="2800" dirty="0" smtClean="0"/>
              <a:t> </a:t>
            </a:r>
            <a:endParaRPr lang="ar-JO"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4" name="Content Placeholder 1"/>
          <p:cNvSpPr>
            <a:spLocks noGrp="1"/>
          </p:cNvSpPr>
          <p:nvPr>
            <p:ph idx="1"/>
          </p:nvPr>
        </p:nvSpPr>
        <p:spPr>
          <a:xfrm>
            <a:off x="457200" y="1600201"/>
            <a:ext cx="8229600" cy="2188839"/>
          </a:xfrm>
          <a:ln/>
        </p:spPr>
        <p:style>
          <a:lnRef idx="1">
            <a:schemeClr val="accent2"/>
          </a:lnRef>
          <a:fillRef idx="2">
            <a:schemeClr val="accent2"/>
          </a:fillRef>
          <a:effectRef idx="1">
            <a:schemeClr val="accent2"/>
          </a:effectRef>
          <a:fontRef idx="minor">
            <a:schemeClr val="dk1"/>
          </a:fontRef>
        </p:style>
        <p:txBody>
          <a:bodyPr>
            <a:noAutofit/>
          </a:bodyPr>
          <a:lstStyle/>
          <a:p>
            <a:pPr algn="ctr" eaLnBrk="1" hangingPunct="1">
              <a:buFont typeface="Arial" pitchFamily="34" charset="0"/>
              <a:buNone/>
              <a:defRPr/>
            </a:pPr>
            <a:r>
              <a:rPr lang="ar-JO" sz="6600" dirty="0" smtClean="0">
                <a:solidFill>
                  <a:schemeClr val="bg2">
                    <a:lumMod val="25000"/>
                  </a:schemeClr>
                </a:solidFill>
                <a:effectLst>
                  <a:outerShdw blurRad="38100" dist="38100" dir="2700000" algn="tl">
                    <a:srgbClr val="000000"/>
                  </a:outerShdw>
                </a:effectLst>
                <a:cs typeface="PT Bold Arch" pitchFamily="2" charset="-78"/>
              </a:rPr>
              <a:t>استراحة 20 دقيقة</a:t>
            </a:r>
          </a:p>
          <a:p>
            <a:pPr algn="ctr" eaLnBrk="1" hangingPunct="1">
              <a:buFont typeface="Arial" pitchFamily="34" charset="0"/>
              <a:buNone/>
              <a:defRPr/>
            </a:pPr>
            <a:r>
              <a:rPr lang="ar-JO" sz="6600" dirty="0" smtClean="0">
                <a:solidFill>
                  <a:schemeClr val="bg2">
                    <a:lumMod val="25000"/>
                  </a:schemeClr>
                </a:solidFill>
                <a:effectLst>
                  <a:outerShdw blurRad="38100" dist="38100" dir="2700000" algn="tl">
                    <a:srgbClr val="000000"/>
                  </a:outerShdw>
                </a:effectLst>
                <a:cs typeface="PT Bold Arch" pitchFamily="2" charset="-78"/>
              </a:rPr>
              <a:t>ثم نعود لنكمل ورشتنا</a:t>
            </a:r>
            <a:endParaRPr lang="en-US" sz="6600" dirty="0" smtClean="0">
              <a:solidFill>
                <a:schemeClr val="bg2">
                  <a:lumMod val="25000"/>
                </a:schemeClr>
              </a:solidFill>
              <a:effectLst>
                <a:outerShdw blurRad="38100" dist="38100" dir="2700000" algn="tl">
                  <a:srgbClr val="000000"/>
                </a:outerShdw>
              </a:effectLst>
              <a:cs typeface="PT Bold Arch" pitchFamily="2" charset="-78"/>
            </a:endParaRPr>
          </a:p>
        </p:txBody>
      </p:sp>
      <p:pic>
        <p:nvPicPr>
          <p:cNvPr id="1026" name="Picture 2" descr="http://t1.gstatic.com/images?q=tbn:ANd9GcQoayeB73rP08X5xVjLodcGILS0uuXD03gurB5Gffi2Vj3xfGsa"/>
          <p:cNvPicPr>
            <a:picLocks noChangeAspect="1" noChangeArrowheads="1"/>
          </p:cNvPicPr>
          <p:nvPr/>
        </p:nvPicPr>
        <p:blipFill>
          <a:blip r:embed="rId2" cstate="print"/>
          <a:srcRect/>
          <a:stretch>
            <a:fillRect/>
          </a:stretch>
        </p:blipFill>
        <p:spPr bwMode="auto">
          <a:xfrm>
            <a:off x="2915816" y="4184905"/>
            <a:ext cx="3384376" cy="2673096"/>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908720"/>
            <a:ext cx="8424936" cy="5246043"/>
          </a:xfrm>
        </p:spPr>
        <p:txBody>
          <a:bodyPr>
            <a:normAutofit/>
          </a:bodyPr>
          <a:lstStyle/>
          <a:p>
            <a:pPr algn="ctr">
              <a:buNone/>
            </a:pPr>
            <a:endPar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buNone/>
            </a:pPr>
            <a:endPar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buNone/>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لنشاهد  قصة  </a:t>
            </a:r>
            <a:r>
              <a:rPr lang="ar-JO"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نطوطة</a:t>
            </a: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algn="ctr">
              <a:buNone/>
            </a:pP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انقر </a:t>
            </a:r>
            <a:r>
              <a:rPr lang="ar-JO"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hlinkClick r:id="rId2" action="ppaction://hlinkpres?slideindex=1&amp;slidetitle="/>
              </a:rPr>
              <a:t>هنا </a:t>
            </a:r>
            <a:endParaRPr lang="ar-JO"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10" name="Group 11"/>
          <p:cNvGrpSpPr>
            <a:grpSpLocks/>
          </p:cNvGrpSpPr>
          <p:nvPr/>
        </p:nvGrpSpPr>
        <p:grpSpPr bwMode="auto">
          <a:xfrm>
            <a:off x="2819400" y="1340768"/>
            <a:ext cx="3048000" cy="4896544"/>
            <a:chOff x="2736" y="-288"/>
            <a:chExt cx="1200" cy="1296"/>
          </a:xfrm>
        </p:grpSpPr>
        <p:sp>
          <p:nvSpPr>
            <p:cNvPr id="11" name="Oval 12"/>
            <p:cNvSpPr>
              <a:spLocks noChangeArrowheads="1"/>
            </p:cNvSpPr>
            <p:nvPr/>
          </p:nvSpPr>
          <p:spPr bwMode="auto">
            <a:xfrm>
              <a:off x="3168" y="480"/>
              <a:ext cx="96" cy="96"/>
            </a:xfrm>
            <a:prstGeom prst="ellipse">
              <a:avLst/>
            </a:prstGeom>
            <a:solidFill>
              <a:schemeClr val="tx1"/>
            </a:solidFill>
            <a:ln w="9525">
              <a:solidFill>
                <a:schemeClr val="tx1"/>
              </a:solidFill>
              <a:round/>
              <a:headEnd/>
              <a:tailEnd/>
            </a:ln>
          </p:spPr>
          <p:txBody>
            <a:bodyPr wrap="none" anchor="ctr"/>
            <a:lstStyle/>
            <a:p>
              <a:endParaRPr lang="he-IL"/>
            </a:p>
          </p:txBody>
        </p:sp>
        <p:sp>
          <p:nvSpPr>
            <p:cNvPr id="12" name="AutoShape 13"/>
            <p:cNvSpPr>
              <a:spLocks noChangeArrowheads="1"/>
            </p:cNvSpPr>
            <p:nvPr/>
          </p:nvSpPr>
          <p:spPr bwMode="auto">
            <a:xfrm rot="-5532762">
              <a:off x="3315" y="768"/>
              <a:ext cx="240" cy="240"/>
            </a:xfrm>
            <a:prstGeom prst="flowChartCollate">
              <a:avLst/>
            </a:prstGeom>
            <a:solidFill>
              <a:schemeClr val="tx1"/>
            </a:solidFill>
            <a:ln w="9525">
              <a:solidFill>
                <a:schemeClr val="tx1"/>
              </a:solidFill>
              <a:miter lim="800000"/>
              <a:headEnd/>
              <a:tailEnd/>
            </a:ln>
          </p:spPr>
          <p:txBody>
            <a:bodyPr wrap="none" anchor="ctr"/>
            <a:lstStyle/>
            <a:p>
              <a:endParaRPr lang="he-IL"/>
            </a:p>
          </p:txBody>
        </p:sp>
        <p:sp>
          <p:nvSpPr>
            <p:cNvPr id="13" name="AutoShape 14"/>
            <p:cNvSpPr>
              <a:spLocks noChangeArrowheads="1"/>
            </p:cNvSpPr>
            <p:nvPr/>
          </p:nvSpPr>
          <p:spPr bwMode="auto">
            <a:xfrm rot="10800000">
              <a:off x="2736" y="-288"/>
              <a:ext cx="1200" cy="12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2 h 21600"/>
              </a:gdLst>
              <a:ahLst/>
              <a:cxnLst>
                <a:cxn ang="T8">
                  <a:pos x="T0" y="T1"/>
                </a:cxn>
                <a:cxn ang="T9">
                  <a:pos x="T2" y="T3"/>
                </a:cxn>
                <a:cxn ang="T10">
                  <a:pos x="T4" y="T5"/>
                </a:cxn>
                <a:cxn ang="T11">
                  <a:pos x="T6" y="T7"/>
                </a:cxn>
              </a:cxnLst>
              <a:rect l="T12" t="T13" r="T14" b="T15"/>
              <a:pathLst>
                <a:path w="21600" h="21600">
                  <a:moveTo>
                    <a:pt x="10552" y="10800"/>
                  </a:moveTo>
                  <a:cubicBezTo>
                    <a:pt x="10552" y="10663"/>
                    <a:pt x="10663" y="10552"/>
                    <a:pt x="10800" y="10552"/>
                  </a:cubicBezTo>
                  <a:cubicBezTo>
                    <a:pt x="10936" y="10551"/>
                    <a:pt x="11047" y="10663"/>
                    <a:pt x="11048" y="10799"/>
                  </a:cubicBezTo>
                  <a:lnTo>
                    <a:pt x="21600" y="10800"/>
                  </a:lnTo>
                  <a:cubicBezTo>
                    <a:pt x="21600" y="4835"/>
                    <a:pt x="16764" y="0"/>
                    <a:pt x="10800" y="0"/>
                  </a:cubicBezTo>
                  <a:cubicBezTo>
                    <a:pt x="4835" y="0"/>
                    <a:pt x="0" y="4835"/>
                    <a:pt x="0" y="10800"/>
                  </a:cubicBezTo>
                  <a:lnTo>
                    <a:pt x="10552" y="10800"/>
                  </a:lnTo>
                  <a:close/>
                </a:path>
              </a:pathLst>
            </a:custGeom>
            <a:noFill/>
            <a:ln w="9525">
              <a:solidFill>
                <a:schemeClr val="tx1"/>
              </a:solidFill>
              <a:miter lim="800000"/>
              <a:headEnd/>
              <a:tailEnd/>
            </a:ln>
          </p:spPr>
          <p:txBody>
            <a:bodyPr wrap="none" anchor="ctr"/>
            <a:lstStyle/>
            <a:p>
              <a:endParaRPr lang="ar-JO"/>
            </a:p>
          </p:txBody>
        </p:sp>
        <p:sp>
          <p:nvSpPr>
            <p:cNvPr id="14" name="Oval 15"/>
            <p:cNvSpPr>
              <a:spLocks noChangeArrowheads="1"/>
            </p:cNvSpPr>
            <p:nvPr/>
          </p:nvSpPr>
          <p:spPr bwMode="auto">
            <a:xfrm>
              <a:off x="2736" y="240"/>
              <a:ext cx="1200" cy="144"/>
            </a:xfrm>
            <a:prstGeom prst="ellipse">
              <a:avLst/>
            </a:prstGeom>
            <a:solidFill>
              <a:schemeClr val="bg1"/>
            </a:solidFill>
            <a:ln w="9525">
              <a:solidFill>
                <a:schemeClr val="tx1"/>
              </a:solidFill>
              <a:round/>
              <a:headEnd/>
              <a:tailEnd/>
            </a:ln>
          </p:spPr>
          <p:txBody>
            <a:bodyPr wrap="none" anchor="ctr"/>
            <a:lstStyle/>
            <a:p>
              <a:endParaRPr lang="he-IL"/>
            </a:p>
          </p:txBody>
        </p:sp>
        <p:sp>
          <p:nvSpPr>
            <p:cNvPr id="15" name="Oval 16"/>
            <p:cNvSpPr>
              <a:spLocks noChangeArrowheads="1"/>
            </p:cNvSpPr>
            <p:nvPr/>
          </p:nvSpPr>
          <p:spPr bwMode="auto">
            <a:xfrm>
              <a:off x="3504" y="480"/>
              <a:ext cx="96" cy="96"/>
            </a:xfrm>
            <a:prstGeom prst="ellipse">
              <a:avLst/>
            </a:prstGeom>
            <a:solidFill>
              <a:schemeClr val="tx1"/>
            </a:solidFill>
            <a:ln w="9525">
              <a:solidFill>
                <a:schemeClr val="tx1"/>
              </a:solidFill>
              <a:round/>
              <a:headEnd/>
              <a:tailEnd/>
            </a:ln>
          </p:spPr>
          <p:txBody>
            <a:bodyPr wrap="none" anchor="ctr"/>
            <a:lstStyle/>
            <a:p>
              <a:endParaRPr lang="he-IL"/>
            </a:p>
          </p:txBody>
        </p:sp>
        <p:sp>
          <p:nvSpPr>
            <p:cNvPr id="16" name="Arc 17"/>
            <p:cNvSpPr>
              <a:spLocks/>
            </p:cNvSpPr>
            <p:nvPr/>
          </p:nvSpPr>
          <p:spPr bwMode="auto">
            <a:xfrm rot="6619016">
              <a:off x="3184" y="263"/>
              <a:ext cx="576" cy="415"/>
            </a:xfrm>
            <a:custGeom>
              <a:avLst/>
              <a:gdLst>
                <a:gd name="T0" fmla="*/ 0 w 21600"/>
                <a:gd name="T1" fmla="*/ 0 h 15564"/>
                <a:gd name="T2" fmla="*/ 0 w 21600"/>
                <a:gd name="T3" fmla="*/ 0 h 15564"/>
                <a:gd name="T4" fmla="*/ 0 w 21600"/>
                <a:gd name="T5" fmla="*/ 0 h 15564"/>
                <a:gd name="T6" fmla="*/ 0 60000 65536"/>
                <a:gd name="T7" fmla="*/ 0 60000 65536"/>
                <a:gd name="T8" fmla="*/ 0 60000 65536"/>
                <a:gd name="T9" fmla="*/ 0 w 21600"/>
                <a:gd name="T10" fmla="*/ 0 h 15564"/>
                <a:gd name="T11" fmla="*/ 21600 w 21600"/>
                <a:gd name="T12" fmla="*/ 15564 h 15564"/>
              </a:gdLst>
              <a:ahLst/>
              <a:cxnLst>
                <a:cxn ang="T6">
                  <a:pos x="T0" y="T1"/>
                </a:cxn>
                <a:cxn ang="T7">
                  <a:pos x="T2" y="T3"/>
                </a:cxn>
                <a:cxn ang="T8">
                  <a:pos x="T4" y="T5"/>
                </a:cxn>
              </a:cxnLst>
              <a:rect l="T9" t="T10" r="T11" b="T12"/>
              <a:pathLst>
                <a:path w="21600" h="15564" fill="none" extrusionOk="0">
                  <a:moveTo>
                    <a:pt x="14977" y="-1"/>
                  </a:moveTo>
                  <a:cubicBezTo>
                    <a:pt x="19208" y="4071"/>
                    <a:pt x="21600" y="9691"/>
                    <a:pt x="21600" y="15564"/>
                  </a:cubicBezTo>
                </a:path>
                <a:path w="21600" h="15564" stroke="0" extrusionOk="0">
                  <a:moveTo>
                    <a:pt x="14977" y="-1"/>
                  </a:moveTo>
                  <a:cubicBezTo>
                    <a:pt x="19208" y="4071"/>
                    <a:pt x="21600" y="9691"/>
                    <a:pt x="21600" y="15564"/>
                  </a:cubicBezTo>
                  <a:lnTo>
                    <a:pt x="0" y="15564"/>
                  </a:lnTo>
                  <a:lnTo>
                    <a:pt x="14977" y="-1"/>
                  </a:lnTo>
                  <a:close/>
                </a:path>
              </a:pathLst>
            </a:custGeom>
            <a:noFill/>
            <a:ln w="9525">
              <a:solidFill>
                <a:schemeClr val="tx1"/>
              </a:solidFill>
              <a:round/>
              <a:headEnd/>
              <a:tailEnd/>
            </a:ln>
          </p:spPr>
          <p:txBody>
            <a:bodyPr wrap="none" anchor="ctr"/>
            <a:lstStyle/>
            <a:p>
              <a:endParaRPr lang="ar-JO"/>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JO" sz="6000" b="1" dirty="0" smtClean="0">
                <a:solidFill>
                  <a:schemeClr val="accent6">
                    <a:lumMod val="50000"/>
                  </a:schemeClr>
                </a:solidFill>
                <a:latin typeface="Adobe Arabic" pitchFamily="18" charset="-78"/>
                <a:cs typeface="Adobe Arabic" pitchFamily="18" charset="-78"/>
              </a:rPr>
              <a:t>كيف تميز الطالب </a:t>
            </a:r>
            <a:r>
              <a:rPr lang="ar-JO" sz="6000" b="1" dirty="0" err="1" smtClean="0">
                <a:solidFill>
                  <a:schemeClr val="accent6">
                    <a:lumMod val="50000"/>
                  </a:schemeClr>
                </a:solidFill>
                <a:latin typeface="Adobe Arabic" pitchFamily="18" charset="-78"/>
                <a:cs typeface="Adobe Arabic" pitchFamily="18" charset="-78"/>
              </a:rPr>
              <a:t>البصري</a:t>
            </a:r>
            <a:r>
              <a:rPr lang="ar-JO" sz="4800" dirty="0" err="1" smtClean="0"/>
              <a:t>؟</a:t>
            </a:r>
            <a:endParaRPr lang="ar-JO" sz="4800" dirty="0"/>
          </a:p>
        </p:txBody>
      </p:sp>
      <p:sp>
        <p:nvSpPr>
          <p:cNvPr id="3" name="عنصر نائب للمحتوى 2"/>
          <p:cNvSpPr>
            <a:spLocks noGrp="1"/>
          </p:cNvSpPr>
          <p:nvPr>
            <p:ph idx="1"/>
          </p:nvPr>
        </p:nvSpPr>
        <p:spPr/>
        <p:txBody>
          <a:bodyPr>
            <a:normAutofit fontScale="92500"/>
          </a:bodyPr>
          <a:lstStyle/>
          <a:p>
            <a:pPr>
              <a:buNone/>
            </a:pPr>
            <a:r>
              <a:rPr lang="ar-JO" sz="6500" b="1" dirty="0" smtClean="0">
                <a:solidFill>
                  <a:srgbClr val="C00000"/>
                </a:solidFill>
                <a:latin typeface="Adobe Arabic" pitchFamily="18" charset="-78"/>
                <a:cs typeface="Adobe Arabic" pitchFamily="18" charset="-78"/>
              </a:rPr>
              <a:t>الطالب </a:t>
            </a:r>
            <a:r>
              <a:rPr lang="ar-JO" sz="6500" b="1" dirty="0" err="1" smtClean="0">
                <a:solidFill>
                  <a:srgbClr val="C00000"/>
                </a:solidFill>
                <a:latin typeface="Adobe Arabic" pitchFamily="18" charset="-78"/>
                <a:cs typeface="Adobe Arabic" pitchFamily="18" charset="-78"/>
              </a:rPr>
              <a:t>البصري ..</a:t>
            </a:r>
            <a:endParaRPr lang="ar-JO" sz="6500" b="1" dirty="0" smtClean="0">
              <a:solidFill>
                <a:srgbClr val="C00000"/>
              </a:solidFill>
              <a:latin typeface="Adobe Arabic" pitchFamily="18" charset="-78"/>
              <a:cs typeface="Adobe Arabic" pitchFamily="18" charset="-78"/>
            </a:endParaRPr>
          </a:p>
          <a:p>
            <a:r>
              <a:rPr lang="ar-JO" sz="4000" b="1" dirty="0" smtClean="0">
                <a:solidFill>
                  <a:srgbClr val="660033"/>
                </a:solidFill>
                <a:latin typeface="Adobe Arabic" pitchFamily="18" charset="-78"/>
                <a:cs typeface="Adobe Arabic" pitchFamily="18" charset="-78"/>
              </a:rPr>
              <a:t>يتابع المدرس اذا تحرك من مكانه ويهتم بمظهره كما يحب الصور </a:t>
            </a:r>
          </a:p>
          <a:p>
            <a:r>
              <a:rPr lang="ar-JO" sz="4000" b="1" dirty="0" smtClean="0">
                <a:solidFill>
                  <a:srgbClr val="660033"/>
                </a:solidFill>
                <a:latin typeface="Adobe Arabic" pitchFamily="18" charset="-78"/>
                <a:cs typeface="Adobe Arabic" pitchFamily="18" charset="-78"/>
              </a:rPr>
              <a:t>يحب أن يتم شرح الموضوع بشكل عام قبل الدخول في التفاصيل</a:t>
            </a:r>
          </a:p>
          <a:p>
            <a:r>
              <a:rPr lang="ar-JO" sz="4000" b="1" dirty="0" smtClean="0">
                <a:solidFill>
                  <a:srgbClr val="660033"/>
                </a:solidFill>
                <a:latin typeface="Adobe Arabic" pitchFamily="18" charset="-78"/>
                <a:cs typeface="Adobe Arabic" pitchFamily="18" charset="-78"/>
              </a:rPr>
              <a:t>يحب الترتيب والتنظيم </a:t>
            </a:r>
          </a:p>
          <a:p>
            <a:r>
              <a:rPr lang="ar-JO" sz="4000" b="1" dirty="0" smtClean="0">
                <a:solidFill>
                  <a:srgbClr val="660033"/>
                </a:solidFill>
                <a:latin typeface="Adobe Arabic" pitchFamily="18" charset="-78"/>
                <a:cs typeface="Adobe Arabic" pitchFamily="18" charset="-78"/>
              </a:rPr>
              <a:t>يهتم بالملصقات </a:t>
            </a:r>
            <a:r>
              <a:rPr lang="ar-JO" sz="4000" b="1" dirty="0" err="1" smtClean="0">
                <a:solidFill>
                  <a:srgbClr val="660033"/>
                </a:solidFill>
                <a:latin typeface="Adobe Arabic" pitchFamily="18" charset="-78"/>
                <a:cs typeface="Adobe Arabic" pitchFamily="18" charset="-78"/>
              </a:rPr>
              <a:t>الحائطية .</a:t>
            </a:r>
            <a:endParaRPr lang="ar-JO" sz="4000" b="1" dirty="0" smtClean="0">
              <a:solidFill>
                <a:srgbClr val="660033"/>
              </a:solidFill>
              <a:latin typeface="Adobe Arabic" pitchFamily="18" charset="-78"/>
              <a:cs typeface="Adobe Arabic" pitchFamily="18" charset="-78"/>
            </a:endParaRPr>
          </a:p>
          <a:p>
            <a:endParaRPr lang="ar-JO"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JO" sz="6000" b="1" dirty="0" smtClean="0">
                <a:solidFill>
                  <a:schemeClr val="accent6">
                    <a:lumMod val="50000"/>
                  </a:schemeClr>
                </a:solidFill>
                <a:latin typeface="Adobe Arabic" pitchFamily="18" charset="-78"/>
                <a:cs typeface="Adobe Arabic" pitchFamily="18" charset="-78"/>
              </a:rPr>
              <a:t>كيف تميز الطالب </a:t>
            </a:r>
            <a:r>
              <a:rPr lang="ar-JO" sz="6000" b="1" dirty="0" err="1" smtClean="0">
                <a:solidFill>
                  <a:schemeClr val="accent6">
                    <a:lumMod val="50000"/>
                  </a:schemeClr>
                </a:solidFill>
                <a:latin typeface="Adobe Arabic" pitchFamily="18" charset="-78"/>
                <a:cs typeface="Adobe Arabic" pitchFamily="18" charset="-78"/>
              </a:rPr>
              <a:t>السمعي؟</a:t>
            </a:r>
            <a:endParaRPr lang="ar-JO" sz="6000" b="1" dirty="0" smtClean="0">
              <a:solidFill>
                <a:schemeClr val="accent6">
                  <a:lumMod val="50000"/>
                </a:schemeClr>
              </a:solidFill>
              <a:latin typeface="Adobe Arabic" pitchFamily="18" charset="-78"/>
              <a:cs typeface="Adobe Arabic" pitchFamily="18" charset="-78"/>
            </a:endParaRPr>
          </a:p>
        </p:txBody>
      </p:sp>
      <p:sp>
        <p:nvSpPr>
          <p:cNvPr id="3" name="عنصر نائب للمحتوى 2"/>
          <p:cNvSpPr>
            <a:spLocks noGrp="1"/>
          </p:cNvSpPr>
          <p:nvPr>
            <p:ph idx="1"/>
          </p:nvPr>
        </p:nvSpPr>
        <p:spPr/>
        <p:txBody>
          <a:bodyPr/>
          <a:lstStyle/>
          <a:p>
            <a:r>
              <a:rPr lang="ar-JO" dirty="0" smtClean="0">
                <a:solidFill>
                  <a:srgbClr val="C00000"/>
                </a:solidFill>
              </a:rPr>
              <a:t>الطالب </a:t>
            </a:r>
            <a:r>
              <a:rPr lang="ar-JO" dirty="0" err="1" smtClean="0">
                <a:solidFill>
                  <a:srgbClr val="C00000"/>
                </a:solidFill>
              </a:rPr>
              <a:t>السمعي ..</a:t>
            </a:r>
            <a:endParaRPr lang="ar-JO" dirty="0" smtClean="0">
              <a:solidFill>
                <a:srgbClr val="C00000"/>
              </a:solidFill>
            </a:endParaRPr>
          </a:p>
          <a:p>
            <a:r>
              <a:rPr lang="ar-JO" sz="3700" b="1" dirty="0" smtClean="0">
                <a:solidFill>
                  <a:srgbClr val="660033"/>
                </a:solidFill>
                <a:latin typeface="Adobe Arabic" pitchFamily="18" charset="-78"/>
                <a:cs typeface="Adobe Arabic" pitchFamily="18" charset="-78"/>
              </a:rPr>
              <a:t>يتحدث كثيرا مع الاخرين  وصوته يعلو قليلا اثناء القراءة </a:t>
            </a:r>
            <a:r>
              <a:rPr lang="ar-JO" sz="3700" b="1" dirty="0" err="1" smtClean="0">
                <a:solidFill>
                  <a:srgbClr val="660033"/>
                </a:solidFill>
                <a:latin typeface="Adobe Arabic" pitchFamily="18" charset="-78"/>
                <a:cs typeface="Adobe Arabic" pitchFamily="18" charset="-78"/>
              </a:rPr>
              <a:t>واسئلته</a:t>
            </a:r>
            <a:r>
              <a:rPr lang="ar-JO" sz="3700" b="1" dirty="0" smtClean="0">
                <a:solidFill>
                  <a:srgbClr val="660033"/>
                </a:solidFill>
                <a:latin typeface="Adobe Arabic" pitchFamily="18" charset="-78"/>
                <a:cs typeface="Adobe Arabic" pitchFamily="18" charset="-78"/>
              </a:rPr>
              <a:t> كثيرة في </a:t>
            </a:r>
            <a:r>
              <a:rPr lang="ar-JO" sz="3700" b="1" dirty="0" err="1" smtClean="0">
                <a:solidFill>
                  <a:srgbClr val="660033"/>
                </a:solidFill>
                <a:latin typeface="Adobe Arabic" pitchFamily="18" charset="-78"/>
                <a:cs typeface="Adobe Arabic" pitchFamily="18" charset="-78"/>
              </a:rPr>
              <a:t>الدرس .</a:t>
            </a:r>
            <a:endParaRPr lang="ar-JO" sz="3700" b="1" dirty="0" smtClean="0">
              <a:solidFill>
                <a:srgbClr val="660033"/>
              </a:solidFill>
              <a:latin typeface="Adobe Arabic" pitchFamily="18" charset="-78"/>
              <a:cs typeface="Adobe Arabic" pitchFamily="18" charset="-78"/>
            </a:endParaRPr>
          </a:p>
          <a:p>
            <a:r>
              <a:rPr lang="ar-JO" sz="3700" b="1" dirty="0" smtClean="0">
                <a:solidFill>
                  <a:srgbClr val="660033"/>
                </a:solidFill>
                <a:latin typeface="Adobe Arabic" pitchFamily="18" charset="-78"/>
                <a:cs typeface="Adobe Arabic" pitchFamily="18" charset="-78"/>
              </a:rPr>
              <a:t>لديه القدرة على تقدير من يحترمه من نبرة </a:t>
            </a:r>
            <a:r>
              <a:rPr lang="ar-JO" sz="3700" b="1" dirty="0" err="1" smtClean="0">
                <a:solidFill>
                  <a:srgbClr val="660033"/>
                </a:solidFill>
                <a:latin typeface="Adobe Arabic" pitchFamily="18" charset="-78"/>
                <a:cs typeface="Adobe Arabic" pitchFamily="18" charset="-78"/>
              </a:rPr>
              <a:t>صوته .</a:t>
            </a:r>
            <a:endParaRPr lang="ar-JO" sz="3700" b="1" dirty="0" smtClean="0">
              <a:solidFill>
                <a:srgbClr val="660033"/>
              </a:solidFill>
              <a:latin typeface="Adobe Arabic" pitchFamily="18" charset="-78"/>
              <a:cs typeface="Adobe Arabic" pitchFamily="18" charset="-78"/>
            </a:endParaRPr>
          </a:p>
          <a:p>
            <a:r>
              <a:rPr lang="ar-JO" sz="3700" b="1" dirty="0" smtClean="0">
                <a:solidFill>
                  <a:srgbClr val="660033"/>
                </a:solidFill>
                <a:latin typeface="Adobe Arabic" pitchFamily="18" charset="-78"/>
                <a:cs typeface="Adobe Arabic" pitchFamily="18" charset="-78"/>
              </a:rPr>
              <a:t>يتذكر الاغاني </a:t>
            </a:r>
            <a:r>
              <a:rPr lang="ar-JO" sz="3700" b="1" dirty="0" err="1" smtClean="0">
                <a:solidFill>
                  <a:srgbClr val="660033"/>
                </a:solidFill>
                <a:latin typeface="Adobe Arabic" pitchFamily="18" charset="-78"/>
                <a:cs typeface="Adobe Arabic" pitchFamily="18" charset="-78"/>
              </a:rPr>
              <a:t>والاناشيد</a:t>
            </a:r>
            <a:r>
              <a:rPr lang="ar-JO" sz="3700" b="1" dirty="0" smtClean="0">
                <a:solidFill>
                  <a:srgbClr val="660033"/>
                </a:solidFill>
                <a:latin typeface="Adobe Arabic" pitchFamily="18" charset="-78"/>
                <a:cs typeface="Adobe Arabic" pitchFamily="18" charset="-78"/>
              </a:rPr>
              <a:t> </a:t>
            </a:r>
            <a:r>
              <a:rPr lang="ar-JO" sz="3700" b="1" dirty="0" err="1" smtClean="0">
                <a:solidFill>
                  <a:srgbClr val="660033"/>
                </a:solidFill>
                <a:latin typeface="Adobe Arabic" pitchFamily="18" charset="-78"/>
                <a:cs typeface="Adobe Arabic" pitchFamily="18" charset="-78"/>
              </a:rPr>
              <a:t>والالحان</a:t>
            </a:r>
            <a:r>
              <a:rPr lang="ar-JO" sz="3700" b="1" dirty="0" smtClean="0">
                <a:solidFill>
                  <a:srgbClr val="660033"/>
                </a:solidFill>
                <a:latin typeface="Adobe Arabic" pitchFamily="18" charset="-78"/>
                <a:cs typeface="Adobe Arabic" pitchFamily="18" charset="-78"/>
              </a:rPr>
              <a:t> </a:t>
            </a:r>
            <a:r>
              <a:rPr lang="ar-JO" sz="3700" b="1" dirty="0" err="1" smtClean="0">
                <a:solidFill>
                  <a:srgbClr val="660033"/>
                </a:solidFill>
                <a:latin typeface="Adobe Arabic" pitchFamily="18" charset="-78"/>
                <a:cs typeface="Adobe Arabic" pitchFamily="18" charset="-78"/>
              </a:rPr>
              <a:t>بسهولة .</a:t>
            </a:r>
            <a:endParaRPr lang="ar-JO" sz="3700" b="1" dirty="0" smtClean="0">
              <a:solidFill>
                <a:srgbClr val="660033"/>
              </a:solidFill>
              <a:latin typeface="Adobe Arabic" pitchFamily="18" charset="-78"/>
              <a:cs typeface="Adobe Arabic" pitchFamily="18" charset="-78"/>
            </a:endParaRPr>
          </a:p>
          <a:p>
            <a:r>
              <a:rPr lang="ar-JO" sz="3700" b="1" dirty="0" smtClean="0">
                <a:solidFill>
                  <a:srgbClr val="660033"/>
                </a:solidFill>
                <a:latin typeface="Adobe Arabic" pitchFamily="18" charset="-78"/>
                <a:cs typeface="Adobe Arabic" pitchFamily="18" charset="-78"/>
              </a:rPr>
              <a:t>عنده قدره على حفظ اسماء اصدقائه ويقلد </a:t>
            </a:r>
            <a:r>
              <a:rPr lang="ar-JO" sz="3700" b="1" dirty="0" err="1" smtClean="0">
                <a:solidFill>
                  <a:srgbClr val="660033"/>
                </a:solidFill>
                <a:latin typeface="Adobe Arabic" pitchFamily="18" charset="-78"/>
                <a:cs typeface="Adobe Arabic" pitchFamily="18" charset="-78"/>
              </a:rPr>
              <a:t>الاخرين .</a:t>
            </a:r>
            <a:endParaRPr lang="ar-JO" sz="3700" b="1" dirty="0" smtClean="0">
              <a:solidFill>
                <a:srgbClr val="660033"/>
              </a:solidFill>
              <a:latin typeface="Adobe Arabic" pitchFamily="18" charset="-78"/>
              <a:cs typeface="Adobe Arabic" pitchFamily="18" charset="-78"/>
            </a:endParaRPr>
          </a:p>
          <a:p>
            <a:endParaRPr lang="ar-JO"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JO" dirty="0" smtClean="0"/>
              <a:t>كيف تميز الطالب </a:t>
            </a:r>
            <a:r>
              <a:rPr lang="ar-JO" dirty="0" err="1" smtClean="0"/>
              <a:t>الحركي؟</a:t>
            </a:r>
            <a:endParaRPr lang="ar-JO" dirty="0"/>
          </a:p>
        </p:txBody>
      </p:sp>
      <p:sp>
        <p:nvSpPr>
          <p:cNvPr id="3" name="عنصر نائب للمحتوى 2"/>
          <p:cNvSpPr>
            <a:spLocks noGrp="1"/>
          </p:cNvSpPr>
          <p:nvPr>
            <p:ph idx="1"/>
          </p:nvPr>
        </p:nvSpPr>
        <p:spPr/>
        <p:txBody>
          <a:bodyPr>
            <a:normAutofit fontScale="92500" lnSpcReduction="10000"/>
          </a:bodyPr>
          <a:lstStyle/>
          <a:p>
            <a:r>
              <a:rPr lang="ar-JO" dirty="0" smtClean="0">
                <a:latin typeface="Adobe Arabic" pitchFamily="18" charset="-78"/>
                <a:cs typeface="Adobe Arabic" pitchFamily="18" charset="-78"/>
              </a:rPr>
              <a:t>الطالب </a:t>
            </a:r>
            <a:r>
              <a:rPr lang="ar-JO" dirty="0" err="1" smtClean="0">
                <a:latin typeface="Adobe Arabic" pitchFamily="18" charset="-78"/>
                <a:cs typeface="Adobe Arabic" pitchFamily="18" charset="-78"/>
              </a:rPr>
              <a:t>الحركي ..</a:t>
            </a:r>
            <a:endParaRPr lang="ar-JO" dirty="0" smtClean="0">
              <a:latin typeface="Adobe Arabic" pitchFamily="18" charset="-78"/>
              <a:cs typeface="Adobe Arabic" pitchFamily="18" charset="-78"/>
            </a:endParaRPr>
          </a:p>
          <a:p>
            <a:r>
              <a:rPr lang="ar-JO" sz="4000" b="1" dirty="0" smtClean="0">
                <a:solidFill>
                  <a:srgbClr val="660033"/>
                </a:solidFill>
                <a:latin typeface="Adobe Arabic" pitchFamily="18" charset="-78"/>
                <a:cs typeface="Adobe Arabic" pitchFamily="18" charset="-78"/>
              </a:rPr>
              <a:t>يتعلم من خلال التجربة بيديه</a:t>
            </a:r>
          </a:p>
          <a:p>
            <a:r>
              <a:rPr lang="ar-JO" sz="4000" b="1" dirty="0" smtClean="0">
                <a:solidFill>
                  <a:srgbClr val="660033"/>
                </a:solidFill>
                <a:latin typeface="Adobe Arabic" pitchFamily="18" charset="-78"/>
                <a:cs typeface="Adobe Arabic" pitchFamily="18" charset="-78"/>
              </a:rPr>
              <a:t>لا يحب الجلوس على الكرسي ويتحرك كثيرا </a:t>
            </a:r>
          </a:p>
          <a:p>
            <a:r>
              <a:rPr lang="ar-JO" sz="4000" b="1" dirty="0" smtClean="0">
                <a:solidFill>
                  <a:srgbClr val="660033"/>
                </a:solidFill>
                <a:latin typeface="Adobe Arabic" pitchFamily="18" charset="-78"/>
                <a:cs typeface="Adobe Arabic" pitchFamily="18" charset="-78"/>
              </a:rPr>
              <a:t>صامت في معظم الاحيان </a:t>
            </a:r>
          </a:p>
          <a:p>
            <a:r>
              <a:rPr lang="ar-JO" sz="4000" b="1" dirty="0" smtClean="0">
                <a:solidFill>
                  <a:srgbClr val="660033"/>
                </a:solidFill>
                <a:latin typeface="Adobe Arabic" pitchFamily="18" charset="-78"/>
                <a:cs typeface="Adobe Arabic" pitchFamily="18" charset="-78"/>
              </a:rPr>
              <a:t>يحب الاعمال اليدوية </a:t>
            </a:r>
          </a:p>
          <a:p>
            <a:r>
              <a:rPr lang="ar-JO" sz="4000" b="1" dirty="0" smtClean="0">
                <a:solidFill>
                  <a:srgbClr val="660033"/>
                </a:solidFill>
                <a:latin typeface="Adobe Arabic" pitchFamily="18" charset="-78"/>
                <a:cs typeface="Adobe Arabic" pitchFamily="18" charset="-78"/>
              </a:rPr>
              <a:t>يلمس الاخرين للفت انتباههم </a:t>
            </a:r>
          </a:p>
          <a:p>
            <a:r>
              <a:rPr lang="ar-JO" sz="4000" b="1" dirty="0" smtClean="0">
                <a:solidFill>
                  <a:srgbClr val="660033"/>
                </a:solidFill>
                <a:latin typeface="Adobe Arabic" pitchFamily="18" charset="-78"/>
                <a:cs typeface="Adobe Arabic" pitchFamily="18" charset="-78"/>
              </a:rPr>
              <a:t>يتحدث بنبرة </a:t>
            </a:r>
            <a:r>
              <a:rPr lang="ar-JO" sz="4000" b="1" dirty="0" err="1" smtClean="0">
                <a:solidFill>
                  <a:srgbClr val="660033"/>
                </a:solidFill>
                <a:latin typeface="Adobe Arabic" pitchFamily="18" charset="-78"/>
                <a:cs typeface="Adobe Arabic" pitchFamily="18" charset="-78"/>
              </a:rPr>
              <a:t>هادئه</a:t>
            </a:r>
            <a:r>
              <a:rPr lang="ar-JO" sz="4000" b="1" dirty="0" smtClean="0">
                <a:solidFill>
                  <a:srgbClr val="660033"/>
                </a:solidFill>
                <a:latin typeface="Adobe Arabic" pitchFamily="18" charset="-78"/>
                <a:cs typeface="Adobe Arabic" pitchFamily="18" charset="-78"/>
              </a:rPr>
              <a:t> </a:t>
            </a:r>
          </a:p>
          <a:p>
            <a:endParaRPr lang="ar-JO"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fontScale="90000"/>
          </a:bodyPr>
          <a:lstStyle/>
          <a:p>
            <a:pPr algn="r"/>
            <a:r>
              <a:rPr lang="ar-JO" b="1" dirty="0" smtClean="0">
                <a:solidFill>
                  <a:schemeClr val="accent6">
                    <a:lumMod val="50000"/>
                  </a:schemeClr>
                </a:solidFill>
                <a:latin typeface="Adobe Arabic" pitchFamily="18" charset="-78"/>
                <a:cs typeface="Adobe Arabic" pitchFamily="18" charset="-78"/>
              </a:rPr>
              <a:t/>
            </a:r>
            <a:br>
              <a:rPr lang="ar-JO" b="1" dirty="0" smtClean="0">
                <a:solidFill>
                  <a:schemeClr val="accent6">
                    <a:lumMod val="50000"/>
                  </a:schemeClr>
                </a:solidFill>
                <a:latin typeface="Adobe Arabic" pitchFamily="18" charset="-78"/>
                <a:cs typeface="Adobe Arabic" pitchFamily="18" charset="-78"/>
              </a:rPr>
            </a:br>
            <a:r>
              <a:rPr lang="ar-JO" b="1" dirty="0" smtClean="0">
                <a:solidFill>
                  <a:schemeClr val="accent6">
                    <a:lumMod val="50000"/>
                  </a:schemeClr>
                </a:solidFill>
                <a:latin typeface="Adobe Arabic" pitchFamily="18" charset="-78"/>
                <a:cs typeface="Adobe Arabic" pitchFamily="18" charset="-78"/>
              </a:rPr>
              <a:t/>
            </a:r>
            <a:br>
              <a:rPr lang="ar-JO" b="1" dirty="0" smtClean="0">
                <a:solidFill>
                  <a:schemeClr val="accent6">
                    <a:lumMod val="50000"/>
                  </a:schemeClr>
                </a:solidFill>
                <a:latin typeface="Adobe Arabic" pitchFamily="18" charset="-78"/>
                <a:cs typeface="Adobe Arabic" pitchFamily="18" charset="-78"/>
              </a:rPr>
            </a:br>
            <a:r>
              <a:rPr lang="ar-JO" b="1" dirty="0" smtClean="0">
                <a:solidFill>
                  <a:schemeClr val="accent6">
                    <a:lumMod val="50000"/>
                  </a:schemeClr>
                </a:solidFill>
                <a:latin typeface="Adobe Arabic" pitchFamily="18" charset="-78"/>
                <a:cs typeface="Adobe Arabic" pitchFamily="18" charset="-78"/>
              </a:rPr>
              <a:t>ما  دورنا كمعلمات في مراعاة انماط </a:t>
            </a:r>
            <a:r>
              <a:rPr lang="ar-JO" b="1" dirty="0" err="1" smtClean="0">
                <a:solidFill>
                  <a:schemeClr val="accent6">
                    <a:lumMod val="50000"/>
                  </a:schemeClr>
                </a:solidFill>
                <a:latin typeface="Adobe Arabic" pitchFamily="18" charset="-78"/>
                <a:cs typeface="Adobe Arabic" pitchFamily="18" charset="-78"/>
              </a:rPr>
              <a:t>التعلم ؟</a:t>
            </a:r>
            <a:r>
              <a:rPr lang="ar-JO" b="1" dirty="0" smtClean="0">
                <a:solidFill>
                  <a:schemeClr val="accent6">
                    <a:lumMod val="50000"/>
                  </a:schemeClr>
                </a:solidFill>
                <a:latin typeface="Adobe Arabic" pitchFamily="18" charset="-78"/>
                <a:cs typeface="Adobe Arabic" pitchFamily="18" charset="-78"/>
              </a:rPr>
              <a:t/>
            </a:r>
            <a:br>
              <a:rPr lang="ar-JO" b="1" dirty="0" smtClean="0">
                <a:solidFill>
                  <a:schemeClr val="accent6">
                    <a:lumMod val="50000"/>
                  </a:schemeClr>
                </a:solidFill>
                <a:latin typeface="Adobe Arabic" pitchFamily="18" charset="-78"/>
                <a:cs typeface="Adobe Arabic" pitchFamily="18" charset="-78"/>
              </a:rPr>
            </a:br>
            <a:r>
              <a:rPr lang="ar-JO" b="1" dirty="0" smtClean="0">
                <a:solidFill>
                  <a:schemeClr val="accent6">
                    <a:lumMod val="50000"/>
                  </a:schemeClr>
                </a:solidFill>
                <a:latin typeface="Adobe Arabic" pitchFamily="18" charset="-78"/>
                <a:cs typeface="Adobe Arabic" pitchFamily="18" charset="-78"/>
              </a:rPr>
              <a:t/>
            </a:r>
            <a:br>
              <a:rPr lang="ar-JO" b="1" dirty="0" smtClean="0">
                <a:solidFill>
                  <a:schemeClr val="accent6">
                    <a:lumMod val="50000"/>
                  </a:schemeClr>
                </a:solidFill>
                <a:latin typeface="Adobe Arabic" pitchFamily="18" charset="-78"/>
                <a:cs typeface="Adobe Arabic" pitchFamily="18" charset="-78"/>
              </a:rPr>
            </a:br>
            <a:endParaRPr lang="ar-JO" b="1" dirty="0">
              <a:solidFill>
                <a:schemeClr val="accent6">
                  <a:lumMod val="50000"/>
                </a:schemeClr>
              </a:solidFill>
              <a:latin typeface="Adobe Arabic" pitchFamily="18" charset="-78"/>
              <a:cs typeface="Adobe Arabic" pitchFamily="18" charset="-78"/>
            </a:endParaRPr>
          </a:p>
        </p:txBody>
      </p:sp>
      <p:pic>
        <p:nvPicPr>
          <p:cNvPr id="4" name="Picture 2" descr="C:\Users\Dream\Downloads\images.jpg"/>
          <p:cNvPicPr>
            <a:picLocks noGrp="1" noChangeAspect="1" noChangeArrowheads="1"/>
          </p:cNvPicPr>
          <p:nvPr>
            <p:ph idx="1"/>
          </p:nvPr>
        </p:nvPicPr>
        <p:blipFill>
          <a:blip r:embed="rId3" cstate="print"/>
          <a:srcRect/>
          <a:stretch>
            <a:fillRect/>
          </a:stretch>
        </p:blipFill>
        <p:spPr bwMode="auto">
          <a:xfrm>
            <a:off x="-108520" y="738386"/>
            <a:ext cx="2162175" cy="2114550"/>
          </a:xfrm>
          <a:prstGeom prst="ellipse">
            <a:avLst/>
          </a:prstGeom>
          <a:ln>
            <a:noFill/>
          </a:ln>
          <a:effectLst>
            <a:softEdge rad="112500"/>
          </a:effectLst>
        </p:spPr>
      </p:pic>
      <p:sp>
        <p:nvSpPr>
          <p:cNvPr id="5" name="مربع نص 4"/>
          <p:cNvSpPr txBox="1"/>
          <p:nvPr/>
        </p:nvSpPr>
        <p:spPr>
          <a:xfrm>
            <a:off x="323528" y="1907540"/>
            <a:ext cx="1008112" cy="369332"/>
          </a:xfrm>
          <a:prstGeom prst="rect">
            <a:avLst/>
          </a:prstGeom>
          <a:noFill/>
        </p:spPr>
        <p:txBody>
          <a:bodyPr wrap="square" rtlCol="1">
            <a:spAutoFit/>
          </a:bodyPr>
          <a:lstStyle/>
          <a:p>
            <a:r>
              <a:rPr lang="ar-JO" b="1" dirty="0" smtClean="0"/>
              <a:t>35 دقيقة </a:t>
            </a:r>
            <a:endParaRPr lang="ar-JO" b="1" dirty="0"/>
          </a:p>
        </p:txBody>
      </p:sp>
      <p:sp>
        <p:nvSpPr>
          <p:cNvPr id="6" name="مستطيل 5"/>
          <p:cNvSpPr/>
          <p:nvPr/>
        </p:nvSpPr>
        <p:spPr>
          <a:xfrm>
            <a:off x="2555776" y="1412776"/>
            <a:ext cx="5724128" cy="10772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ar-SA" sz="3200" b="1" dirty="0" smtClean="0">
                <a:solidFill>
                  <a:srgbClr val="C00000"/>
                </a:solidFill>
                <a:latin typeface="Adobe Arabic" pitchFamily="18" charset="-78"/>
                <a:cs typeface="Adobe Arabic" pitchFamily="18" charset="-78"/>
              </a:rPr>
              <a:t>كيف سأقدم مستويات متنوعة راقية للطالبات بناء على اهتماماتهن </a:t>
            </a:r>
            <a:r>
              <a:rPr lang="ar-SA" sz="3200" b="1" dirty="0" err="1" smtClean="0">
                <a:solidFill>
                  <a:srgbClr val="C00000"/>
                </a:solidFill>
                <a:latin typeface="Adobe Arabic" pitchFamily="18" charset="-78"/>
                <a:cs typeface="Adobe Arabic" pitchFamily="18" charset="-78"/>
              </a:rPr>
              <a:t>وجاهزيتهن</a:t>
            </a:r>
            <a:r>
              <a:rPr lang="ar-SA" sz="3200" b="1" dirty="0" smtClean="0">
                <a:solidFill>
                  <a:srgbClr val="C00000"/>
                </a:solidFill>
                <a:latin typeface="Adobe Arabic" pitchFamily="18" charset="-78"/>
                <a:cs typeface="Adobe Arabic" pitchFamily="18" charset="-78"/>
              </a:rPr>
              <a:t> </a:t>
            </a:r>
            <a:r>
              <a:rPr lang="ar-JO" sz="3200" b="1" dirty="0" err="1" smtClean="0">
                <a:solidFill>
                  <a:srgbClr val="C00000"/>
                </a:solidFill>
                <a:latin typeface="Adobe Arabic" pitchFamily="18" charset="-78"/>
                <a:cs typeface="Adobe Arabic" pitchFamily="18" charset="-78"/>
              </a:rPr>
              <a:t>؟</a:t>
            </a:r>
            <a:endParaRPr lang="ar-JO" sz="3200" dirty="0">
              <a:solidFill>
                <a:srgbClr val="C00000"/>
              </a:solidFill>
              <a:latin typeface="Adobe Arabic" pitchFamily="18" charset="-78"/>
              <a:cs typeface="Adobe Arabic" pitchFamily="18" charset="-78"/>
            </a:endParaRPr>
          </a:p>
        </p:txBody>
      </p:sp>
      <p:sp>
        <p:nvSpPr>
          <p:cNvPr id="8" name="مستطيل 7"/>
          <p:cNvSpPr/>
          <p:nvPr/>
        </p:nvSpPr>
        <p:spPr>
          <a:xfrm>
            <a:off x="827584" y="2564904"/>
            <a:ext cx="7488832" cy="3539430"/>
          </a:xfrm>
          <a:prstGeom prst="rect">
            <a:avLst/>
          </a:prstGeom>
        </p:spPr>
        <p:txBody>
          <a:bodyPr wrap="square">
            <a:spAutoFit/>
          </a:bodyPr>
          <a:lstStyle/>
          <a:p>
            <a:pPr marL="640080" lvl="1" indent="-274320">
              <a:buClr>
                <a:schemeClr val="bg2"/>
              </a:buClr>
              <a:defRPr/>
            </a:pPr>
            <a:r>
              <a:rPr lang="ar-SA" sz="3200" b="1" dirty="0" smtClean="0">
                <a:solidFill>
                  <a:srgbClr val="C00000"/>
                </a:solidFill>
                <a:latin typeface="Adobe Arabic" pitchFamily="18" charset="-78"/>
                <a:cs typeface="Adobe Arabic" pitchFamily="18" charset="-78"/>
              </a:rPr>
              <a:t>إن </a:t>
            </a:r>
            <a:r>
              <a:rPr lang="ar-JO" sz="3200" b="1" dirty="0" smtClean="0">
                <a:solidFill>
                  <a:srgbClr val="C00000"/>
                </a:solidFill>
                <a:latin typeface="Adobe Arabic" pitchFamily="18" charset="-78"/>
                <a:cs typeface="Adobe Arabic" pitchFamily="18" charset="-78"/>
              </a:rPr>
              <a:t> معرفة نمط تعلم الطالب يساعد على اعداد المواقف الصفية بحيث تكون ذات معنى وفاعلية</a:t>
            </a:r>
          </a:p>
          <a:p>
            <a:pPr marL="640080" lvl="1" indent="-274320">
              <a:buClr>
                <a:schemeClr val="bg2"/>
              </a:buClr>
              <a:buFont typeface="Wingdings 2"/>
              <a:buChar char=""/>
              <a:defRPr/>
            </a:pPr>
            <a:endParaRPr lang="ar-JO" sz="3200" b="1" dirty="0" smtClean="0">
              <a:solidFill>
                <a:srgbClr val="C00000"/>
              </a:solidFill>
              <a:latin typeface="Adobe Arabic" pitchFamily="18" charset="-78"/>
              <a:cs typeface="Adobe Arabic" pitchFamily="18" charset="-78"/>
            </a:endParaRPr>
          </a:p>
          <a:p>
            <a:pPr marL="640080" lvl="1" indent="-274320">
              <a:buClr>
                <a:schemeClr val="bg2"/>
              </a:buClr>
              <a:defRPr/>
            </a:pPr>
            <a:r>
              <a:rPr lang="ar-JO" sz="3200" b="1" dirty="0" smtClean="0">
                <a:solidFill>
                  <a:srgbClr val="C00000"/>
                </a:solidFill>
                <a:latin typeface="Adobe Arabic" pitchFamily="18" charset="-78"/>
                <a:cs typeface="Adobe Arabic" pitchFamily="18" charset="-78"/>
              </a:rPr>
              <a:t>قدم اقتراحات لاستراتجيات </a:t>
            </a:r>
            <a:r>
              <a:rPr lang="ar-JO" sz="3200" b="1" dirty="0" err="1" smtClean="0">
                <a:solidFill>
                  <a:srgbClr val="C00000"/>
                </a:solidFill>
                <a:latin typeface="Adobe Arabic" pitchFamily="18" charset="-78"/>
                <a:cs typeface="Adobe Arabic" pitchFamily="18" charset="-78"/>
              </a:rPr>
              <a:t>وانشطة</a:t>
            </a:r>
            <a:r>
              <a:rPr lang="ar-JO" sz="3200" b="1" dirty="0" smtClean="0">
                <a:solidFill>
                  <a:srgbClr val="C00000"/>
                </a:solidFill>
                <a:latin typeface="Adobe Arabic" pitchFamily="18" charset="-78"/>
                <a:cs typeface="Adobe Arabic" pitchFamily="18" charset="-78"/>
              </a:rPr>
              <a:t> بحيث تراعي انماط التعلم لدى </a:t>
            </a:r>
            <a:r>
              <a:rPr lang="ar-JO" sz="3200" b="1" dirty="0" err="1" smtClean="0">
                <a:solidFill>
                  <a:srgbClr val="C00000"/>
                </a:solidFill>
                <a:latin typeface="Adobe Arabic" pitchFamily="18" charset="-78"/>
                <a:cs typeface="Adobe Arabic" pitchFamily="18" charset="-78"/>
              </a:rPr>
              <a:t>الطالبات .</a:t>
            </a:r>
            <a:endParaRPr lang="ar-JO" sz="3200" b="1" dirty="0" smtClean="0">
              <a:solidFill>
                <a:srgbClr val="C00000"/>
              </a:solidFill>
              <a:latin typeface="Adobe Arabic" pitchFamily="18" charset="-78"/>
              <a:cs typeface="Adobe Arabic" pitchFamily="18" charset="-78"/>
            </a:endParaRPr>
          </a:p>
          <a:p>
            <a:pPr marL="640080" lvl="1" indent="-274320">
              <a:buClr>
                <a:schemeClr val="bg2"/>
              </a:buClr>
              <a:buFont typeface="Wingdings 2"/>
              <a:buChar char=""/>
              <a:defRPr/>
            </a:pPr>
            <a:endParaRPr lang="ar-JO" sz="3200" b="1" dirty="0" smtClean="0">
              <a:solidFill>
                <a:srgbClr val="C00000"/>
              </a:solidFill>
              <a:latin typeface="Adobe Arabic" pitchFamily="18" charset="-78"/>
              <a:cs typeface="Adobe Arabic" pitchFamily="18" charset="-78"/>
            </a:endParaRPr>
          </a:p>
          <a:p>
            <a:pPr marL="640080" lvl="1" indent="-274320">
              <a:buClr>
                <a:schemeClr val="bg2"/>
              </a:buClr>
              <a:buFont typeface="Wingdings 2"/>
              <a:buChar char=""/>
              <a:defRPr/>
            </a:pPr>
            <a:r>
              <a:rPr lang="ar-JO" sz="3200" b="1" dirty="0" smtClean="0">
                <a:solidFill>
                  <a:srgbClr val="C00000"/>
                </a:solidFill>
                <a:latin typeface="Adobe Arabic" pitchFamily="18" charset="-78"/>
                <a:cs typeface="Adobe Arabic" pitchFamily="18" charset="-78"/>
              </a:rPr>
              <a:t>والمنتج سيكون على </a:t>
            </a:r>
            <a:r>
              <a:rPr lang="en-US" sz="3200" b="1" dirty="0" smtClean="0">
                <a:solidFill>
                  <a:srgbClr val="C00000"/>
                </a:solidFill>
                <a:latin typeface="Adobe Arabic" pitchFamily="18" charset="-78"/>
                <a:cs typeface="Adobe Arabic" pitchFamily="18" charset="-78"/>
              </a:rPr>
              <a:t>flipcharts</a:t>
            </a:r>
            <a:endParaRPr lang="ar-SA" sz="3200" b="1" dirty="0" smtClean="0">
              <a:solidFill>
                <a:srgbClr val="C00000"/>
              </a:solidFill>
              <a:latin typeface="Adobe Arabic" pitchFamily="18" charset="-78"/>
              <a:cs typeface="Adobe Arabic"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000" r="-2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latin typeface="Adobe Arabic" pitchFamily="18" charset="-78"/>
                <a:cs typeface="Adobe Arabic" pitchFamily="18" charset="-78"/>
              </a:rPr>
              <a:t>دور ادوات التكنولوجيا في </a:t>
            </a:r>
            <a:r>
              <a:rPr lang="ar-JO" dirty="0" smtClean="0">
                <a:solidFill>
                  <a:srgbClr val="C00000"/>
                </a:solidFill>
                <a:latin typeface="Adobe Arabic" pitchFamily="18" charset="-78"/>
                <a:cs typeface="Adobe Arabic" pitchFamily="18" charset="-78"/>
              </a:rPr>
              <a:t>مراعاة أنماط التعلم </a:t>
            </a:r>
            <a:endParaRPr lang="ar-JO" dirty="0">
              <a:solidFill>
                <a:srgbClr val="C00000"/>
              </a:solidFill>
              <a:latin typeface="Adobe Arabic" pitchFamily="18" charset="-78"/>
              <a:cs typeface="Adobe Arabic" pitchFamily="18" charset="-78"/>
            </a:endParaRPr>
          </a:p>
        </p:txBody>
      </p:sp>
      <p:sp>
        <p:nvSpPr>
          <p:cNvPr id="3" name="عنصر نائب للمحتوى 2"/>
          <p:cNvSpPr>
            <a:spLocks noGrp="1"/>
          </p:cNvSpPr>
          <p:nvPr>
            <p:ph idx="1"/>
          </p:nvPr>
        </p:nvSpPr>
        <p:spPr>
          <a:xfrm>
            <a:off x="457200" y="1196752"/>
            <a:ext cx="8229600" cy="4525963"/>
          </a:xfrm>
        </p:spPr>
        <p:txBody>
          <a:bodyPr>
            <a:normAutofit fontScale="77500" lnSpcReduction="20000"/>
          </a:bodyPr>
          <a:lstStyle/>
          <a:p>
            <a:pPr>
              <a:lnSpc>
                <a:spcPct val="135000"/>
              </a:lnSpc>
              <a:buNone/>
            </a:pPr>
            <a:r>
              <a:rPr lang="ar-SA" sz="3900" dirty="0" smtClean="0">
                <a:latin typeface="Adobe Arabic" pitchFamily="18" charset="-78"/>
                <a:cs typeface="Adobe Arabic" pitchFamily="18" charset="-78"/>
              </a:rPr>
              <a:t>كيف نوظف ادوات التكنولوجيا في تطوير وتنمية ذكاء طلبتنا اثناء الحصة </a:t>
            </a:r>
            <a:r>
              <a:rPr lang="ar-SA" sz="3900" dirty="0" err="1" smtClean="0">
                <a:latin typeface="Adobe Arabic" pitchFamily="18" charset="-78"/>
                <a:cs typeface="Adobe Arabic" pitchFamily="18" charset="-78"/>
              </a:rPr>
              <a:t>الصفيه ؟</a:t>
            </a:r>
            <a:r>
              <a:rPr lang="ar-SA" sz="3900" dirty="0" smtClean="0">
                <a:latin typeface="Adobe Arabic" pitchFamily="18" charset="-78"/>
                <a:cs typeface="Adobe Arabic" pitchFamily="18" charset="-78"/>
              </a:rPr>
              <a:t> </a:t>
            </a:r>
            <a:endParaRPr lang="ar-JO" sz="3900" dirty="0" smtClean="0">
              <a:latin typeface="Adobe Arabic" pitchFamily="18" charset="-78"/>
              <a:cs typeface="Adobe Arabic" pitchFamily="18" charset="-78"/>
            </a:endParaRPr>
          </a:p>
          <a:p>
            <a:pPr>
              <a:lnSpc>
                <a:spcPct val="135000"/>
              </a:lnSpc>
              <a:buNone/>
            </a:pPr>
            <a:r>
              <a:rPr lang="ar-JO" sz="4300" dirty="0" err="1" smtClean="0">
                <a:latin typeface="Adobe Arabic" pitchFamily="18" charset="-78"/>
                <a:cs typeface="Adobe Arabic" pitchFamily="18" charset="-78"/>
              </a:rPr>
              <a:t>زميلاتي </a:t>
            </a:r>
            <a:r>
              <a:rPr lang="ar-JO" sz="4300" dirty="0" smtClean="0">
                <a:latin typeface="Adobe Arabic" pitchFamily="18" charset="-78"/>
                <a:cs typeface="Adobe Arabic" pitchFamily="18" charset="-78"/>
              </a:rPr>
              <a:t>...المعلمات </a:t>
            </a:r>
          </a:p>
          <a:p>
            <a:pPr>
              <a:lnSpc>
                <a:spcPct val="135000"/>
              </a:lnSpc>
              <a:buNone/>
            </a:pPr>
            <a:r>
              <a:rPr lang="ar-JO" sz="5200" b="1" dirty="0" smtClean="0">
                <a:latin typeface="Adobe Arabic" pitchFamily="18" charset="-78"/>
                <a:cs typeface="Adobe Arabic" pitchFamily="18" charset="-78"/>
              </a:rPr>
              <a:t>لنتوزع </a:t>
            </a:r>
            <a:r>
              <a:rPr lang="ar-SA" sz="5200" b="1" dirty="0" smtClean="0">
                <a:latin typeface="Adobe Arabic" pitchFamily="18" charset="-78"/>
                <a:cs typeface="Adobe Arabic" pitchFamily="18" charset="-78"/>
              </a:rPr>
              <a:t>في مجموعات ضمن نفس التخصص </a:t>
            </a:r>
            <a:endParaRPr lang="ar-JO" sz="5200" b="1" dirty="0" smtClean="0">
              <a:latin typeface="Adobe Arabic" pitchFamily="18" charset="-78"/>
              <a:cs typeface="Adobe Arabic" pitchFamily="18" charset="-78"/>
            </a:endParaRPr>
          </a:p>
          <a:p>
            <a:pPr>
              <a:buNone/>
            </a:pPr>
            <a:r>
              <a:rPr lang="ar-JO" sz="5200" b="1" dirty="0" smtClean="0">
                <a:latin typeface="Adobe Arabic" pitchFamily="18" charset="-78"/>
                <a:cs typeface="Adobe Arabic" pitchFamily="18" charset="-78"/>
              </a:rPr>
              <a:t>وكل مجموعة تقوم بتصميم مهمات لدرس من مادتهم الدراسية مراعيا   فيها أنماط تعلم الطلبة المختلفة </a:t>
            </a:r>
          </a:p>
          <a:p>
            <a:r>
              <a:rPr lang="ar-JO" sz="5200" b="1" dirty="0" smtClean="0">
                <a:latin typeface="Adobe Arabic" pitchFamily="18" charset="-78"/>
                <a:cs typeface="Adobe Arabic" pitchFamily="18" charset="-78"/>
              </a:rPr>
              <a:t> في عرض تقديمي يوضح تسلسل الدرس والمهام الموجودة فيه.</a:t>
            </a:r>
            <a:endParaRPr lang="en-US" sz="5200" b="1" dirty="0" smtClean="0">
              <a:latin typeface="Adobe Arabic" pitchFamily="18" charset="-78"/>
              <a:cs typeface="Adobe Arabic" pitchFamily="18" charset="-78"/>
            </a:endParaRPr>
          </a:p>
          <a:p>
            <a:pPr>
              <a:buNone/>
            </a:pPr>
            <a:endParaRPr lang="ar-JO" dirty="0" smtClean="0">
              <a:latin typeface="Microsoft Uighur" pitchFamily="2" charset="-78"/>
            </a:endParaRPr>
          </a:p>
          <a:p>
            <a:endParaRPr lang="ar-JO" dirty="0"/>
          </a:p>
        </p:txBody>
      </p:sp>
      <p:pic>
        <p:nvPicPr>
          <p:cNvPr id="4" name="Picture 2" descr="C:\Users\Dream\Downloads\images.jpg"/>
          <p:cNvPicPr>
            <a:picLocks noChangeAspect="1" noChangeArrowheads="1"/>
          </p:cNvPicPr>
          <p:nvPr/>
        </p:nvPicPr>
        <p:blipFill>
          <a:blip r:embed="rId3" cstate="print"/>
          <a:srcRect/>
          <a:stretch>
            <a:fillRect/>
          </a:stretch>
        </p:blipFill>
        <p:spPr bwMode="auto">
          <a:xfrm>
            <a:off x="-38447" y="4869160"/>
            <a:ext cx="2162175" cy="2114550"/>
          </a:xfrm>
          <a:prstGeom prst="ellipse">
            <a:avLst/>
          </a:prstGeom>
          <a:ln>
            <a:noFill/>
          </a:ln>
          <a:effectLst>
            <a:softEdge rad="112500"/>
          </a:effectLst>
        </p:spPr>
      </p:pic>
      <p:sp>
        <p:nvSpPr>
          <p:cNvPr id="5" name="مربع نص 4"/>
          <p:cNvSpPr txBox="1"/>
          <p:nvPr/>
        </p:nvSpPr>
        <p:spPr>
          <a:xfrm>
            <a:off x="539552" y="6021288"/>
            <a:ext cx="1008112" cy="369332"/>
          </a:xfrm>
          <a:prstGeom prst="rect">
            <a:avLst/>
          </a:prstGeom>
          <a:noFill/>
        </p:spPr>
        <p:txBody>
          <a:bodyPr wrap="square" rtlCol="1">
            <a:spAutoFit/>
          </a:bodyPr>
          <a:lstStyle/>
          <a:p>
            <a:r>
              <a:rPr lang="ar-JO" b="1" dirty="0" err="1" smtClean="0"/>
              <a:t>45دقيقة</a:t>
            </a:r>
            <a:r>
              <a:rPr lang="ar-JO" b="1" dirty="0" smtClean="0"/>
              <a:t> </a:t>
            </a:r>
            <a:endParaRPr lang="ar-JO"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a:t>                   </a:t>
            </a:r>
          </a:p>
        </p:txBody>
      </p:sp>
      <p:pic>
        <p:nvPicPr>
          <p:cNvPr id="8704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2843808" y="0"/>
            <a:ext cx="6300192"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7043" name="Rectangle 3"/>
          <p:cNvSpPr>
            <a:spLocks noGrp="1" noChangeArrowheads="1"/>
          </p:cNvSpPr>
          <p:nvPr>
            <p:ph type="body" idx="1"/>
          </p:nvPr>
        </p:nvSpPr>
        <p:spPr>
          <a:xfrm>
            <a:off x="539552" y="1484784"/>
            <a:ext cx="8223448" cy="5472608"/>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miter lim="800000"/>
            <a:headEnd/>
            <a:tailEnd/>
          </a:ln>
          <a:effectLst>
            <a:reflection blurRad="6350" stA="50000" endA="300" endPos="55500" dist="50800" dir="5400000" sy="-100000" algn="bl" rotWithShape="0"/>
          </a:effectLst>
          <a:scene3d>
            <a:camera prst="orthographicFront">
              <a:rot lat="0" lon="0" rev="0"/>
            </a:camera>
            <a:lightRig rig="contrasting" dir="t">
              <a:rot lat="0" lon="0" rev="7800000"/>
            </a:lightRig>
          </a:scene3d>
          <a:sp3d>
            <a:bevelT w="139700" h="139700"/>
          </a:sp3d>
        </p:spPr>
        <p:txBody>
          <a:bodyPr>
            <a:noAutofit/>
          </a:bodyPr>
          <a:lstStyle/>
          <a:p>
            <a:pPr algn="ctr" rtl="1">
              <a:buFontTx/>
              <a:buNone/>
            </a:pPr>
            <a:r>
              <a:rPr lang="ar-SA" sz="6000" b="1" dirty="0" smtClean="0">
                <a:solidFill>
                  <a:srgbClr val="CC0099"/>
                </a:solidFill>
                <a:effectLst>
                  <a:outerShdw blurRad="38100" dist="38100" dir="2700000" algn="tl">
                    <a:srgbClr val="000000"/>
                  </a:outerShdw>
                </a:effectLst>
                <a:cs typeface="PT Bold Arch" pitchFamily="2" charset="-78"/>
              </a:rPr>
              <a:t>إضاءة</a:t>
            </a:r>
          </a:p>
          <a:p>
            <a:pPr rtl="1">
              <a:buFontTx/>
              <a:buNone/>
            </a:pPr>
            <a:r>
              <a:rPr lang="ar-SA" sz="4800" b="1" dirty="0" smtClean="0">
                <a:solidFill>
                  <a:srgbClr val="006600"/>
                </a:solidFill>
                <a:effectLst/>
                <a:cs typeface="AdvertisingBold" pitchFamily="2" charset="-78"/>
              </a:rPr>
              <a:t>إن </a:t>
            </a:r>
            <a:r>
              <a:rPr lang="ar-SA" sz="3600" b="1" dirty="0" smtClean="0">
                <a:solidFill>
                  <a:srgbClr val="008000"/>
                </a:solidFill>
                <a:effectLst/>
                <a:cs typeface="AdvertisingBold" pitchFamily="2" charset="-78"/>
              </a:rPr>
              <a:t>حقيقة اختلاف الطلاب قد تكون غير مريحة، ولكنها حقيقة لا مفر منها .إن  التكيف مع هذا التنوع هو الثمن الذي لا مفر منه </a:t>
            </a:r>
            <a:r>
              <a:rPr lang="ar-SA" sz="3600" b="1" dirty="0" err="1" smtClean="0">
                <a:solidFill>
                  <a:srgbClr val="008000"/>
                </a:solidFill>
                <a:effectLst/>
                <a:cs typeface="AdvertisingBold" pitchFamily="2" charset="-78"/>
              </a:rPr>
              <a:t>للوص</a:t>
            </a:r>
            <a:r>
              <a:rPr lang="ar-JO" sz="3600" b="1" dirty="0" smtClean="0">
                <a:solidFill>
                  <a:srgbClr val="008000"/>
                </a:solidFill>
                <a:effectLst/>
                <a:cs typeface="AdvertisingBold" pitchFamily="2" charset="-78"/>
              </a:rPr>
              <a:t>و</a:t>
            </a:r>
            <a:r>
              <a:rPr lang="ar-SA" sz="3600" b="1" dirty="0" smtClean="0">
                <a:solidFill>
                  <a:srgbClr val="008000"/>
                </a:solidFill>
                <a:effectLst/>
                <a:cs typeface="AdvertisingBold" pitchFamily="2" charset="-78"/>
              </a:rPr>
              <a:t>ل إلى أعلى درجات الوصول إلى الطالبات ، و الحصول على مستويات عالية، والإنصاف في تقديم المعلومة</a:t>
            </a:r>
            <a:endParaRPr lang="en-US" sz="3600" b="1" dirty="0">
              <a:solidFill>
                <a:srgbClr val="008000"/>
              </a:solidFill>
              <a:effectLst/>
              <a:cs typeface="Advertising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7043">
                                            <p:bg/>
                                          </p:spTgt>
                                        </p:tgtEl>
                                        <p:attrNameLst>
                                          <p:attrName>style.visibility</p:attrName>
                                        </p:attrNameLst>
                                      </p:cBhvr>
                                      <p:to>
                                        <p:strVal val="visible"/>
                                      </p:to>
                                    </p:set>
                                    <p:anim calcmode="lin" valueType="num">
                                      <p:cBhvr>
                                        <p:cTn id="7" dur="1000" fill="hold"/>
                                        <p:tgtEl>
                                          <p:spTgt spid="87043">
                                            <p:bg/>
                                          </p:spTgt>
                                        </p:tgtEl>
                                        <p:attrNameLst>
                                          <p:attrName>ppt_w</p:attrName>
                                        </p:attrNameLst>
                                      </p:cBhvr>
                                      <p:tavLst>
                                        <p:tav tm="0">
                                          <p:val>
                                            <p:strVal val="#ppt_w*0.70"/>
                                          </p:val>
                                        </p:tav>
                                        <p:tav tm="100000">
                                          <p:val>
                                            <p:strVal val="#ppt_w"/>
                                          </p:val>
                                        </p:tav>
                                      </p:tavLst>
                                    </p:anim>
                                    <p:anim calcmode="lin" valueType="num">
                                      <p:cBhvr>
                                        <p:cTn id="8" dur="1000" fill="hold"/>
                                        <p:tgtEl>
                                          <p:spTgt spid="87043">
                                            <p:bg/>
                                          </p:spTgt>
                                        </p:tgtEl>
                                        <p:attrNameLst>
                                          <p:attrName>ppt_h</p:attrName>
                                        </p:attrNameLst>
                                      </p:cBhvr>
                                      <p:tavLst>
                                        <p:tav tm="0">
                                          <p:val>
                                            <p:strVal val="#ppt_h"/>
                                          </p:val>
                                        </p:tav>
                                        <p:tav tm="100000">
                                          <p:val>
                                            <p:strVal val="#ppt_h"/>
                                          </p:val>
                                        </p:tav>
                                      </p:tavLst>
                                    </p:anim>
                                    <p:animEffect transition="in" filter="fade">
                                      <p:cBhvr>
                                        <p:cTn id="9" dur="1000"/>
                                        <p:tgtEl>
                                          <p:spTgt spid="8704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7043">
                                            <p:txEl>
                                              <p:pRg st="0" end="0"/>
                                            </p:txEl>
                                          </p:spTgt>
                                        </p:tgtEl>
                                        <p:attrNameLst>
                                          <p:attrName>style.visibility</p:attrName>
                                        </p:attrNameLst>
                                      </p:cBhvr>
                                      <p:to>
                                        <p:strVal val="visible"/>
                                      </p:to>
                                    </p:set>
                                    <p:anim calcmode="lin" valueType="num">
                                      <p:cBhvr>
                                        <p:cTn id="14" dur="1000" fill="hold"/>
                                        <p:tgtEl>
                                          <p:spTgt spid="8704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8704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870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87043">
                                            <p:txEl>
                                              <p:pRg st="1" end="1"/>
                                            </p:txEl>
                                          </p:spTgt>
                                        </p:tgtEl>
                                        <p:attrNameLst>
                                          <p:attrName>style.visibility</p:attrName>
                                        </p:attrNameLst>
                                      </p:cBhvr>
                                      <p:to>
                                        <p:strVal val="visible"/>
                                      </p:to>
                                    </p:set>
                                    <p:anim calcmode="lin" valueType="num">
                                      <p:cBhvr>
                                        <p:cTn id="21" dur="1000" fill="hold"/>
                                        <p:tgtEl>
                                          <p:spTgt spid="8704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8704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870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a:t>                   </a:t>
            </a:r>
          </a:p>
        </p:txBody>
      </p:sp>
      <p:pic>
        <p:nvPicPr>
          <p:cNvPr id="8704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4139952" y="0"/>
            <a:ext cx="5004048"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7043" name="Rectangle 3"/>
          <p:cNvSpPr>
            <a:spLocks noGrp="1" noChangeArrowheads="1"/>
          </p:cNvSpPr>
          <p:nvPr>
            <p:ph type="body" idx="1"/>
          </p:nvPr>
        </p:nvSpPr>
        <p:spPr>
          <a:xfrm>
            <a:off x="1447800" y="1295400"/>
            <a:ext cx="6934200" cy="4648200"/>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noFill/>
            <a:miter lim="800000"/>
            <a:headEnd/>
            <a:tailEnd/>
          </a:ln>
          <a:effectLst>
            <a:reflection blurRad="6350" stA="50000" endA="300" endPos="55500" dist="50800" dir="5400000" sy="-100000" algn="bl" rotWithShape="0"/>
          </a:effectLst>
          <a:scene3d>
            <a:camera prst="orthographicFront">
              <a:rot lat="0" lon="0" rev="0"/>
            </a:camera>
            <a:lightRig rig="contrasting" dir="t">
              <a:rot lat="0" lon="0" rev="7800000"/>
            </a:lightRig>
          </a:scene3d>
          <a:sp3d>
            <a:bevelT w="139700" h="139700"/>
          </a:sp3d>
        </p:spPr>
        <p:txBody>
          <a:bodyPr>
            <a:noAutofit/>
          </a:bodyPr>
          <a:lstStyle/>
          <a:p>
            <a:pPr algn="ctr" rtl="1">
              <a:buFontTx/>
              <a:buNone/>
            </a:pPr>
            <a:r>
              <a:rPr lang="ar-SA" sz="4400" dirty="0" smtClean="0">
                <a:solidFill>
                  <a:srgbClr val="CC0099"/>
                </a:solidFill>
                <a:effectLst>
                  <a:outerShdw blurRad="38100" dist="38100" dir="2700000" algn="tl">
                    <a:srgbClr val="000000"/>
                  </a:outerShdw>
                </a:effectLst>
                <a:cs typeface="Mudir MT" pitchFamily="2" charset="-78"/>
              </a:rPr>
              <a:t>لولا اللبنات التي وضعها الآخرون قبلي..</a:t>
            </a:r>
          </a:p>
          <a:p>
            <a:pPr algn="ctr" rtl="1">
              <a:buFontTx/>
              <a:buNone/>
            </a:pPr>
            <a:r>
              <a:rPr lang="ar-SA" sz="4400" dirty="0" smtClean="0">
                <a:solidFill>
                  <a:srgbClr val="CC0099"/>
                </a:solidFill>
                <a:effectLst>
                  <a:outerShdw blurRad="38100" dist="38100" dir="2700000" algn="tl">
                    <a:srgbClr val="000000"/>
                  </a:outerShdw>
                </a:effectLst>
                <a:cs typeface="Mudir MT" pitchFamily="2" charset="-78"/>
              </a:rPr>
              <a:t>لما استطعت أن أضع لبنتي..</a:t>
            </a:r>
          </a:p>
          <a:p>
            <a:pPr algn="ctr" rtl="1">
              <a:buFontTx/>
              <a:buNone/>
            </a:pPr>
            <a:r>
              <a:rPr lang="ar-SA" sz="4400" b="1" dirty="0" smtClean="0">
                <a:solidFill>
                  <a:srgbClr val="008000"/>
                </a:solidFill>
                <a:effectLst>
                  <a:outerShdw blurRad="38100" dist="38100" dir="2700000" algn="tl">
                    <a:srgbClr val="000000"/>
                  </a:outerShdw>
                </a:effectLst>
                <a:cs typeface="Mudir MT" pitchFamily="2" charset="-78"/>
              </a:rPr>
              <a:t>شكرا </a:t>
            </a:r>
            <a:r>
              <a:rPr lang="ar-SA" sz="4400" b="1" dirty="0" smtClean="0">
                <a:solidFill>
                  <a:srgbClr val="008000"/>
                </a:solidFill>
                <a:effectLst>
                  <a:outerShdw blurRad="38100" dist="38100" dir="2700000" algn="tl">
                    <a:srgbClr val="000000"/>
                  </a:outerShdw>
                </a:effectLst>
                <a:cs typeface="Mudir MT" pitchFamily="2" charset="-78"/>
              </a:rPr>
              <a:t>لكم</a:t>
            </a:r>
            <a:r>
              <a:rPr lang="en-US" sz="4400" b="1" smtClean="0">
                <a:solidFill>
                  <a:srgbClr val="008000"/>
                </a:solidFill>
                <a:effectLst>
                  <a:outerShdw blurRad="38100" dist="38100" dir="2700000" algn="tl">
                    <a:srgbClr val="000000"/>
                  </a:outerShdw>
                </a:effectLst>
                <a:cs typeface="Mudir MT" pitchFamily="2" charset="-78"/>
              </a:rPr>
              <a:t>  </a:t>
            </a:r>
            <a:endParaRPr lang="ar-SA" sz="4400" b="1" dirty="0" smtClean="0">
              <a:solidFill>
                <a:srgbClr val="008000"/>
              </a:solidFill>
              <a:effectLst>
                <a:outerShdw blurRad="38100" dist="38100" dir="2700000" algn="tl">
                  <a:srgbClr val="000000"/>
                </a:outerShdw>
              </a:effectLst>
              <a:cs typeface="Mudir MT"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332656"/>
            <a:ext cx="8229600" cy="4525963"/>
          </a:xfrm>
        </p:spPr>
        <p:txBody>
          <a:bodyPr/>
          <a:lstStyle/>
          <a:p>
            <a:pPr algn="ctr">
              <a:buNone/>
            </a:pPr>
            <a:endParaRPr lang="ar-JO" dirty="0" smtClean="0">
              <a:cs typeface="Mudir MT" pitchFamily="2" charset="-78"/>
            </a:endParaRPr>
          </a:p>
          <a:p>
            <a:pPr algn="ctr">
              <a:buNone/>
            </a:pPr>
            <a:r>
              <a:rPr lang="ar-JO" sz="4400" dirty="0" smtClean="0">
                <a:cs typeface="Mudir MT" pitchFamily="2" charset="-78"/>
              </a:rPr>
              <a:t>اعداد  المعلمات  </a:t>
            </a:r>
          </a:p>
          <a:p>
            <a:pPr algn="ctr">
              <a:buNone/>
            </a:pPr>
            <a:r>
              <a:rPr lang="ar-JO" sz="4400" dirty="0" smtClean="0">
                <a:cs typeface="Mudir MT" pitchFamily="2" charset="-78"/>
              </a:rPr>
              <a:t>نجاح  عبد الكريم </a:t>
            </a:r>
            <a:r>
              <a:rPr lang="ar-JO" sz="4400" dirty="0" err="1" smtClean="0">
                <a:cs typeface="Mudir MT" pitchFamily="2" charset="-78"/>
              </a:rPr>
              <a:t>عبيدات</a:t>
            </a:r>
            <a:r>
              <a:rPr lang="ar-JO" sz="4400" dirty="0" smtClean="0">
                <a:cs typeface="Mudir MT" pitchFamily="2" charset="-78"/>
              </a:rPr>
              <a:t> </a:t>
            </a:r>
          </a:p>
          <a:p>
            <a:pPr algn="ctr">
              <a:buNone/>
            </a:pPr>
            <a:r>
              <a:rPr lang="ar-JO" sz="4400" dirty="0" smtClean="0">
                <a:cs typeface="Mudir MT" pitchFamily="2" charset="-78"/>
              </a:rPr>
              <a:t>فاديا ابراهيم </a:t>
            </a:r>
            <a:r>
              <a:rPr lang="ar-JO" sz="4400" dirty="0" err="1" smtClean="0">
                <a:cs typeface="Mudir MT" pitchFamily="2" charset="-78"/>
              </a:rPr>
              <a:t>عمارنه</a:t>
            </a:r>
            <a:r>
              <a:rPr lang="ar-JO" sz="4400" dirty="0" smtClean="0">
                <a:cs typeface="Mudir MT" pitchFamily="2" charset="-78"/>
              </a:rPr>
              <a:t> </a:t>
            </a:r>
          </a:p>
          <a:p>
            <a:pPr algn="ctr">
              <a:buNone/>
            </a:pPr>
            <a:r>
              <a:rPr lang="ar-JO" sz="4400" dirty="0" err="1" smtClean="0">
                <a:cs typeface="Mudir MT" pitchFamily="2" charset="-78"/>
              </a:rPr>
              <a:t>رنيم</a:t>
            </a:r>
            <a:r>
              <a:rPr lang="ar-JO" sz="4400" dirty="0" smtClean="0">
                <a:cs typeface="Mudir MT" pitchFamily="2" charset="-78"/>
              </a:rPr>
              <a:t> ضيف الله السيد أحمد </a:t>
            </a:r>
          </a:p>
          <a:p>
            <a:pPr>
              <a:buNone/>
            </a:pPr>
            <a:endParaRPr lang="ar-J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TotalTime>
  <Words>1039</Words>
  <Application>Microsoft Office PowerPoint</Application>
  <PresentationFormat>عرض على الشاشة (3:4)‏</PresentationFormat>
  <Paragraphs>156</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سمة Office</vt:lpstr>
      <vt:lpstr>ورشة تدريبية بعنوان  </vt:lpstr>
      <vt:lpstr>الشريحة 2</vt:lpstr>
      <vt:lpstr>لماذا نحن هنا ؟ ؟</vt:lpstr>
      <vt:lpstr>                   </vt:lpstr>
      <vt:lpstr> عزيزتي .. لنقرأ معا قصة  الطالبة ديما ... </vt:lpstr>
      <vt:lpstr>الشريحة 6</vt:lpstr>
      <vt:lpstr>الشريحة 7</vt:lpstr>
      <vt:lpstr>كما ...</vt:lpstr>
      <vt:lpstr>الشريحة 9</vt:lpstr>
      <vt:lpstr>ما هو تعريف أنماط التعلم ؟ </vt:lpstr>
      <vt:lpstr>                   </vt:lpstr>
      <vt:lpstr>أعرف نمط تعلمك  ؟</vt:lpstr>
      <vt:lpstr>أعرف أكثر ....</vt:lpstr>
      <vt:lpstr>النمط البصري</vt:lpstr>
      <vt:lpstr>النمط السمعي</vt:lpstr>
      <vt:lpstr>النمط الحركي -الحسي</vt:lpstr>
      <vt:lpstr>الشريحة 17</vt:lpstr>
      <vt:lpstr>الشريحة 18</vt:lpstr>
      <vt:lpstr>كيف تميز الطالب البصري؟</vt:lpstr>
      <vt:lpstr>كيف تميز الطالب السمعي؟</vt:lpstr>
      <vt:lpstr>كيف تميز الطالب الحركي؟</vt:lpstr>
      <vt:lpstr>  ما  دورنا كمعلمات في مراعاة انماط التعلم ؟  </vt:lpstr>
      <vt:lpstr>دور ادوات التكنولوجيا في مراعاة أنماط التعلم </vt:lpstr>
      <vt:lpstr>                   </vt:lpstr>
      <vt:lpstr>                   </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لماذا نحن هنا ؟ ؟</dc:title>
  <dc:creator>Dream</dc:creator>
  <cp:lastModifiedBy>Dream</cp:lastModifiedBy>
  <cp:revision>21</cp:revision>
  <dcterms:created xsi:type="dcterms:W3CDTF">2012-07-12T20:35:33Z</dcterms:created>
  <dcterms:modified xsi:type="dcterms:W3CDTF">2012-07-13T20:31:52Z</dcterms:modified>
</cp:coreProperties>
</file>