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72"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6647696-5C6F-42F5-8898-DFCBA70B014D}" type="datetimeFigureOut">
              <a:rPr lang="ar-SA" smtClean="0"/>
              <a:pPr/>
              <a:t>03/03/33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6647696-5C6F-42F5-8898-DFCBA70B014D}" type="datetimeFigureOut">
              <a:rPr lang="ar-SA" smtClean="0"/>
              <a:pPr/>
              <a:t>03/03/33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6647696-5C6F-42F5-8898-DFCBA70B014D}" type="datetimeFigureOut">
              <a:rPr lang="ar-SA" smtClean="0"/>
              <a:pPr/>
              <a:t>03/03/33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6647696-5C6F-42F5-8898-DFCBA70B014D}" type="datetimeFigureOut">
              <a:rPr lang="ar-SA" smtClean="0"/>
              <a:pPr/>
              <a:t>03/03/33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6647696-5C6F-42F5-8898-DFCBA70B014D}" type="datetimeFigureOut">
              <a:rPr lang="ar-SA" smtClean="0"/>
              <a:pPr/>
              <a:t>03/03/33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6647696-5C6F-42F5-8898-DFCBA70B014D}" type="datetimeFigureOut">
              <a:rPr lang="ar-SA" smtClean="0"/>
              <a:pPr/>
              <a:t>03/03/33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6647696-5C6F-42F5-8898-DFCBA70B014D}" type="datetimeFigureOut">
              <a:rPr lang="ar-SA" smtClean="0"/>
              <a:pPr/>
              <a:t>03/03/33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6647696-5C6F-42F5-8898-DFCBA70B014D}" type="datetimeFigureOut">
              <a:rPr lang="ar-SA" smtClean="0"/>
              <a:pPr/>
              <a:t>03/03/33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6647696-5C6F-42F5-8898-DFCBA70B014D}" type="datetimeFigureOut">
              <a:rPr lang="ar-SA" smtClean="0"/>
              <a:pPr/>
              <a:t>03/03/33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6647696-5C6F-42F5-8898-DFCBA70B014D}" type="datetimeFigureOut">
              <a:rPr lang="ar-SA" smtClean="0"/>
              <a:pPr/>
              <a:t>03/03/33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6647696-5C6F-42F5-8898-DFCBA70B014D}" type="datetimeFigureOut">
              <a:rPr lang="ar-SA" smtClean="0"/>
              <a:pPr/>
              <a:t>03/03/33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1968CD-0CDD-40D5-9985-D38E077C7A7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2700000" scaled="0"/>
          <a:tileRect/>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6647696-5C6F-42F5-8898-DFCBA70B014D}" type="datetimeFigureOut">
              <a:rPr lang="ar-SA" smtClean="0"/>
              <a:pPr/>
              <a:t>03/03/33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D1968CD-0CDD-40D5-9985-D38E077C7A71}"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ar-SA" sz="6600" b="1" dirty="0" smtClean="0">
                <a:solidFill>
                  <a:srgbClr val="C00000"/>
                </a:solidFill>
              </a:rPr>
              <a:t>شروط التعلم </a:t>
            </a:r>
            <a:endParaRPr lang="ar-SA" sz="6600" b="1" dirty="0">
              <a:solidFill>
                <a:srgbClr val="C00000"/>
              </a:solidFill>
            </a:endParaRPr>
          </a:p>
        </p:txBody>
      </p:sp>
      <p:sp>
        <p:nvSpPr>
          <p:cNvPr id="3" name="عنوان فرعي 2"/>
          <p:cNvSpPr>
            <a:spLocks noGrp="1"/>
          </p:cNvSpPr>
          <p:nvPr>
            <p:ph type="subTitle" idx="1"/>
          </p:nvPr>
        </p:nvSpPr>
        <p:spPr/>
        <p:txBody>
          <a:bodyPr/>
          <a:lstStyle/>
          <a:p>
            <a:r>
              <a:rPr lang="ar-SA" b="1" dirty="0" smtClean="0">
                <a:solidFill>
                  <a:srgbClr val="000066"/>
                </a:solidFill>
              </a:rPr>
              <a:t>إعداد </a:t>
            </a:r>
          </a:p>
          <a:p>
            <a:r>
              <a:rPr lang="ar-SA" b="1" dirty="0" smtClean="0">
                <a:solidFill>
                  <a:srgbClr val="000066"/>
                </a:solidFill>
              </a:rPr>
              <a:t>أ.م.د/ </a:t>
            </a:r>
            <a:r>
              <a:rPr lang="ar-SA" b="1" smtClean="0">
                <a:solidFill>
                  <a:srgbClr val="000066"/>
                </a:solidFill>
              </a:rPr>
              <a:t>بشرى </a:t>
            </a:r>
            <a:r>
              <a:rPr lang="ar-SA" b="1" smtClean="0">
                <a:solidFill>
                  <a:srgbClr val="000066"/>
                </a:solidFill>
              </a:rPr>
              <a:t>إسماعيل </a:t>
            </a:r>
            <a:r>
              <a:rPr lang="ar-SA" b="1" dirty="0" smtClean="0">
                <a:solidFill>
                  <a:srgbClr val="000066"/>
                </a:solidFill>
              </a:rPr>
              <a:t>أحمد</a:t>
            </a:r>
          </a:p>
          <a:p>
            <a:r>
              <a:rPr lang="ar-SA" b="1" dirty="0" smtClean="0">
                <a:solidFill>
                  <a:srgbClr val="000066"/>
                </a:solidFill>
              </a:rPr>
              <a:t>المحاضرة العاشرة</a:t>
            </a:r>
            <a:endParaRPr lang="ar-SA" b="1" dirty="0">
              <a:solidFill>
                <a:srgbClr val="00006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7" presetClass="entr" presetSubtype="0" fill="hold" nodeType="clickEffect">
                                  <p:stCondLst>
                                    <p:cond delay="0"/>
                                  </p:stCondLst>
                                  <p:iterate type="lt">
                                    <p:tmPct val="50000"/>
                                  </p:iterate>
                                  <p:childTnLst>
                                    <p:set>
                                      <p:cBhvr>
                                        <p:cTn id="14"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5"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7" dur="80"/>
                                        <p:tgtEl>
                                          <p:spTgt spid="3">
                                            <p:txEl>
                                              <p:pRg st="0" end="0"/>
                                            </p:txEl>
                                          </p:spTgt>
                                        </p:tgtEl>
                                        <p:attrNameLst>
                                          <p:attrName>fill.type</p:attrName>
                                        </p:attrNameLst>
                                      </p:cBhvr>
                                      <p:to>
                                        <p:strVal val="solid"/>
                                      </p:to>
                                    </p:set>
                                  </p:childTnLst>
                                </p:cTn>
                              </p:par>
                              <p:par>
                                <p:cTn id="18" presetID="27" presetClass="entr" presetSubtype="0" fill="hold" nodeType="withEffect">
                                  <p:stCondLst>
                                    <p:cond delay="0"/>
                                  </p:stCondLst>
                                  <p:iterate type="lt">
                                    <p:tmPct val="50000"/>
                                  </p:iterate>
                                  <p:childTnLst>
                                    <p:set>
                                      <p:cBhvr>
                                        <p:cTn id="19"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20"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22" dur="80"/>
                                        <p:tgtEl>
                                          <p:spTgt spid="3">
                                            <p:txEl>
                                              <p:pRg st="1" end="1"/>
                                            </p:txEl>
                                          </p:spTgt>
                                        </p:tgtEl>
                                        <p:attrNameLst>
                                          <p:attrName>fill.type</p:attrName>
                                        </p:attrNameLst>
                                      </p:cBhvr>
                                      <p:to>
                                        <p:strVal val="solid"/>
                                      </p:to>
                                    </p:set>
                                  </p:childTnLst>
                                </p:cTn>
                              </p:par>
                              <p:par>
                                <p:cTn id="23" presetID="27" presetClass="entr" presetSubtype="0" fill="hold" nodeType="withEffect">
                                  <p:stCondLst>
                                    <p:cond delay="0"/>
                                  </p:stCondLst>
                                  <p:iterate type="lt">
                                    <p:tmPct val="50000"/>
                                  </p:iterate>
                                  <p:childTnLst>
                                    <p:set>
                                      <p:cBhvr>
                                        <p:cTn id="24"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5"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7" dur="80"/>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normAutofit fontScale="90000"/>
          </a:bodyPr>
          <a:lstStyle/>
          <a:p>
            <a:pPr algn="r"/>
            <a:r>
              <a:rPr lang="ar-SA" b="1" dirty="0" smtClean="0">
                <a:solidFill>
                  <a:srgbClr val="C00000"/>
                </a:solidFill>
              </a:rPr>
              <a:t>للتعلم ثلاث شروط أساسية لا يمكن أن تتم عملية التعلم بدونها هي : </a:t>
            </a:r>
            <a:endParaRPr lang="ar-SA" b="1" dirty="0">
              <a:solidFill>
                <a:srgbClr val="C00000"/>
              </a:solidFill>
            </a:endParaRPr>
          </a:p>
        </p:txBody>
      </p:sp>
      <p:sp>
        <p:nvSpPr>
          <p:cNvPr id="3" name="عنصر نائب للمحتوى 2"/>
          <p:cNvSpPr>
            <a:spLocks noGrp="1"/>
          </p:cNvSpPr>
          <p:nvPr>
            <p:ph idx="1"/>
          </p:nvPr>
        </p:nvSpPr>
        <p:spPr/>
        <p:txBody>
          <a:bodyPr>
            <a:normAutofit lnSpcReduction="10000"/>
          </a:bodyPr>
          <a:lstStyle/>
          <a:p>
            <a:pPr>
              <a:lnSpc>
                <a:spcPct val="200000"/>
              </a:lnSpc>
            </a:pPr>
            <a:r>
              <a:rPr lang="ar-SA" sz="3600" dirty="0" smtClean="0">
                <a:solidFill>
                  <a:srgbClr val="000066"/>
                </a:solidFill>
                <a:cs typeface="AL-Mohanad Bold" pitchFamily="2" charset="-78"/>
              </a:rPr>
              <a:t>وجود دافع </a:t>
            </a:r>
            <a:r>
              <a:rPr lang="ar-SA" sz="3600" dirty="0" smtClean="0">
                <a:cs typeface="AL-Mohanad Bold" pitchFamily="2" charset="-78"/>
              </a:rPr>
              <a:t>عند المتعلم يدفعه نحو موضوع التعلم .</a:t>
            </a:r>
          </a:p>
          <a:p>
            <a:pPr>
              <a:lnSpc>
                <a:spcPct val="200000"/>
              </a:lnSpc>
            </a:pPr>
            <a:r>
              <a:rPr lang="ar-SA" sz="3600" dirty="0" smtClean="0">
                <a:cs typeface="AL-Mohanad Bold" pitchFamily="2" charset="-78"/>
              </a:rPr>
              <a:t>وصول المتعلم إلى </a:t>
            </a:r>
            <a:r>
              <a:rPr lang="ar-SA" sz="3600" dirty="0" smtClean="0">
                <a:solidFill>
                  <a:srgbClr val="000066"/>
                </a:solidFill>
                <a:cs typeface="AL-Mohanad Bold" pitchFamily="2" charset="-78"/>
              </a:rPr>
              <a:t>مرحلة النضج اللازم</a:t>
            </a:r>
            <a:r>
              <a:rPr lang="ar-SA" sz="3600" dirty="0" smtClean="0">
                <a:cs typeface="AL-Mohanad Bold" pitchFamily="2" charset="-78"/>
              </a:rPr>
              <a:t> للقيام بأوجه النشاط الذي يتطلبها تعلم موضوع معين . </a:t>
            </a:r>
          </a:p>
          <a:p>
            <a:pPr>
              <a:lnSpc>
                <a:spcPct val="200000"/>
              </a:lnSpc>
            </a:pPr>
            <a:r>
              <a:rPr lang="ar-SA" sz="3600" dirty="0" smtClean="0">
                <a:cs typeface="AL-Mohanad Bold" pitchFamily="2" charset="-78"/>
              </a:rPr>
              <a:t>أن </a:t>
            </a:r>
            <a:r>
              <a:rPr lang="ar-SA" sz="3600" dirty="0" smtClean="0">
                <a:solidFill>
                  <a:srgbClr val="000066"/>
                </a:solidFill>
                <a:cs typeface="AL-Mohanad Bold" pitchFamily="2" charset="-78"/>
              </a:rPr>
              <a:t>يمارس المتعلم </a:t>
            </a:r>
            <a:r>
              <a:rPr lang="ar-SA" sz="3600" dirty="0" smtClean="0">
                <a:cs typeface="AL-Mohanad Bold" pitchFamily="2" charset="-78"/>
              </a:rPr>
              <a:t>نشاطاً خاصاً حتى يحقق هذا الغرض </a:t>
            </a:r>
            <a:endParaRPr lang="ar-SA" sz="3600"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8" presetClass="entr" presetSubtype="0" accel="5000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1000"/>
                                        <p:tgtEl>
                                          <p:spTgt spid="3">
                                            <p:txEl>
                                              <p:pRg st="0" end="0"/>
                                            </p:txEl>
                                          </p:spTgt>
                                        </p:tgtEl>
                                      </p:cBhvr>
                                    </p:animEffect>
                                  </p:childTnLst>
                                </p:cTn>
                              </p:par>
                              <p:par>
                                <p:cTn id="17" presetID="48" presetClass="entr" presetSubtype="0" accel="5000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2" dur="1000"/>
                                        <p:tgtEl>
                                          <p:spTgt spid="3">
                                            <p:txEl>
                                              <p:pRg st="1" end="1"/>
                                            </p:txEl>
                                          </p:spTgt>
                                        </p:tgtEl>
                                      </p:cBhvr>
                                    </p:animEffect>
                                  </p:childTnLst>
                                </p:cTn>
                              </p:par>
                              <p:par>
                                <p:cTn id="23" presetID="48" presetClass="entr" presetSubtype="0" accel="5000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b="1" dirty="0" smtClean="0"/>
              <a:t>الدوافع </a:t>
            </a:r>
            <a:r>
              <a:rPr lang="en-US" b="1" dirty="0" smtClean="0"/>
              <a:t>motives</a:t>
            </a:r>
            <a:endParaRPr lang="ar-SA" b="1" dirty="0"/>
          </a:p>
        </p:txBody>
      </p:sp>
      <p:sp>
        <p:nvSpPr>
          <p:cNvPr id="3" name="عنصر نائب للمحتوى 2"/>
          <p:cNvSpPr>
            <a:spLocks noGrp="1"/>
          </p:cNvSpPr>
          <p:nvPr>
            <p:ph idx="1"/>
          </p:nvPr>
        </p:nvSpPr>
        <p:spPr>
          <a:solidFill>
            <a:schemeClr val="accent3">
              <a:lumMod val="75000"/>
            </a:schemeClr>
          </a:solidFill>
        </p:spPr>
        <p:txBody>
          <a:bodyPr/>
          <a:lstStyle/>
          <a:p>
            <a:pPr>
              <a:buNone/>
            </a:pPr>
            <a:r>
              <a:rPr lang="ar-SA" b="1" dirty="0" smtClean="0"/>
              <a:t>يمكننا أن ننظر على الدوافع من ناحيتين أساسيتين هما : </a:t>
            </a:r>
          </a:p>
          <a:p>
            <a:pPr>
              <a:buNone/>
            </a:pPr>
            <a:r>
              <a:rPr lang="ar-SA" dirty="0" smtClean="0"/>
              <a:t>1- </a:t>
            </a:r>
            <a:r>
              <a:rPr lang="ar-SA" b="1" dirty="0" smtClean="0">
                <a:solidFill>
                  <a:srgbClr val="C00000"/>
                </a:solidFill>
                <a:cs typeface="AL-Mohanad Bold" pitchFamily="2" charset="-78"/>
              </a:rPr>
              <a:t>الحوافز </a:t>
            </a:r>
            <a:r>
              <a:rPr lang="en-US" b="1" dirty="0" smtClean="0">
                <a:solidFill>
                  <a:srgbClr val="C00000"/>
                </a:solidFill>
                <a:cs typeface="AL-Mohanad Bold" pitchFamily="2" charset="-78"/>
              </a:rPr>
              <a:t>Drives</a:t>
            </a:r>
            <a:r>
              <a:rPr lang="ar-SA" b="1" dirty="0" smtClean="0">
                <a:solidFill>
                  <a:srgbClr val="C00000"/>
                </a:solidFill>
                <a:cs typeface="AL-Mohanad Bold" pitchFamily="2" charset="-78"/>
              </a:rPr>
              <a:t>  </a:t>
            </a:r>
            <a:r>
              <a:rPr lang="ar-SA" b="1" dirty="0" smtClean="0">
                <a:solidFill>
                  <a:srgbClr val="000066"/>
                </a:solidFill>
                <a:cs typeface="AL-Mohanad Bold" pitchFamily="2" charset="-78"/>
              </a:rPr>
              <a:t>( </a:t>
            </a:r>
            <a:r>
              <a:rPr lang="ar-SA" b="1" dirty="0" smtClean="0">
                <a:solidFill>
                  <a:srgbClr val="660033"/>
                </a:solidFill>
                <a:cs typeface="AL-Mohanad Bold" pitchFamily="2" charset="-78"/>
              </a:rPr>
              <a:t>المثيرات الداخلية</a:t>
            </a:r>
            <a:r>
              <a:rPr lang="ar-SA" b="1" dirty="0" smtClean="0">
                <a:solidFill>
                  <a:srgbClr val="000066"/>
                </a:solidFill>
                <a:cs typeface="AL-Mohanad Bold" pitchFamily="2" charset="-78"/>
              </a:rPr>
              <a:t> والنواحي العضوية التي تبدأ بالنشاط وتجعل الكائن الحي </a:t>
            </a:r>
            <a:r>
              <a:rPr lang="ar-SA" b="1" u="sng" dirty="0" smtClean="0">
                <a:solidFill>
                  <a:srgbClr val="000066"/>
                </a:solidFill>
                <a:cs typeface="AL-Mohanad Bold" pitchFamily="2" charset="-78"/>
              </a:rPr>
              <a:t>مستعداً للقيام باستجابات خاصة نحو موضوع معين في البيئة الخارجية أو البعد عن موضوع معين</a:t>
            </a:r>
            <a:r>
              <a:rPr lang="ar-SA" b="1" dirty="0" smtClean="0">
                <a:solidFill>
                  <a:srgbClr val="000066"/>
                </a:solidFill>
                <a:cs typeface="AL-Mohanad Bold" pitchFamily="2" charset="-78"/>
              </a:rPr>
              <a:t> ، ويشعر بها الكائن كإحساس بالضيق أو التوتر أو الألم ) </a:t>
            </a:r>
          </a:p>
          <a:p>
            <a:pPr>
              <a:buNone/>
            </a:pPr>
            <a:r>
              <a:rPr lang="ar-SA" dirty="0" smtClean="0">
                <a:cs typeface="AL-Mohanad Bold" pitchFamily="2" charset="-78"/>
              </a:rPr>
              <a:t>ومن أمثلتها الجوع والعطش والإحساس بالبرودة أو السخونة</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edge">
                                      <p:cBhvr>
                                        <p:cTn id="15" dur="2000"/>
                                        <p:tgtEl>
                                          <p:spTgt spid="3">
                                            <p:txEl>
                                              <p:pRg st="0" end="0"/>
                                            </p:txEl>
                                          </p:spTgt>
                                        </p:tgtEl>
                                      </p:cBhvr>
                                    </p:animEffect>
                                  </p:childTnLst>
                                </p:cTn>
                              </p:par>
                              <p:par>
                                <p:cTn id="16" presetID="20"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par>
                                <p:cTn id="19" presetID="20"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edge">
                                      <p:cBhvr>
                                        <p:cTn id="21"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42918"/>
            <a:ext cx="8229600" cy="5483245"/>
          </a:xfrm>
        </p:spPr>
        <p:txBody>
          <a:bodyPr/>
          <a:lstStyle/>
          <a:p>
            <a:pPr>
              <a:lnSpc>
                <a:spcPct val="200000"/>
              </a:lnSpc>
              <a:buNone/>
            </a:pPr>
            <a:r>
              <a:rPr lang="ar-SA" dirty="0" smtClean="0"/>
              <a:t>2</a:t>
            </a:r>
            <a:r>
              <a:rPr lang="ar-SA" dirty="0" smtClean="0">
                <a:cs typeface="AL-Mohanad Bold" pitchFamily="2" charset="-78"/>
              </a:rPr>
              <a:t>-</a:t>
            </a:r>
            <a:r>
              <a:rPr lang="ar-SA" dirty="0" smtClean="0">
                <a:solidFill>
                  <a:srgbClr val="C00000"/>
                </a:solidFill>
                <a:cs typeface="AL-Mohanad Bold" pitchFamily="2" charset="-78"/>
              </a:rPr>
              <a:t> البواعث </a:t>
            </a:r>
            <a:r>
              <a:rPr lang="ar-SA" b="1" dirty="0" smtClean="0">
                <a:solidFill>
                  <a:srgbClr val="000066"/>
                </a:solidFill>
                <a:cs typeface="AL-Mohanad Bold" pitchFamily="2" charset="-78"/>
              </a:rPr>
              <a:t>( </a:t>
            </a:r>
            <a:r>
              <a:rPr lang="ar-SA" b="1" dirty="0" smtClean="0">
                <a:solidFill>
                  <a:srgbClr val="660033"/>
                </a:solidFill>
                <a:cs typeface="AL-Mohanad Bold" pitchFamily="2" charset="-78"/>
              </a:rPr>
              <a:t>هي الموضوعات </a:t>
            </a:r>
            <a:r>
              <a:rPr lang="ar-SA" b="1" dirty="0" smtClean="0">
                <a:solidFill>
                  <a:srgbClr val="000066"/>
                </a:solidFill>
                <a:cs typeface="AL-Mohanad Bold" pitchFamily="2" charset="-78"/>
              </a:rPr>
              <a:t>التي يهدف إليها الكائن الحي وتوجه استجاباته تجاهها أو بعيداً عنها ، ومن شأنها أن تعمل على إزالة حالة الضيق أو التوتر ) </a:t>
            </a:r>
          </a:p>
          <a:p>
            <a:pPr>
              <a:lnSpc>
                <a:spcPct val="200000"/>
              </a:lnSpc>
              <a:buNone/>
            </a:pPr>
            <a:r>
              <a:rPr lang="ar-SA" dirty="0" smtClean="0">
                <a:cs typeface="AL-Mohanad Bold" pitchFamily="2" charset="-78"/>
              </a:rPr>
              <a:t>ومن أمثلتها الطعام </a:t>
            </a:r>
            <a:r>
              <a:rPr lang="ar-SA" dirty="0">
                <a:cs typeface="AL-Mohanad Bold" pitchFamily="2" charset="-78"/>
              </a:rPr>
              <a:t> </a:t>
            </a:r>
            <a:r>
              <a:rPr lang="ar-SA" dirty="0" smtClean="0">
                <a:cs typeface="AL-Mohanad Bold" pitchFamily="2" charset="-78"/>
              </a:rPr>
              <a:t>و الماء .</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2"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b="1" dirty="0" smtClean="0"/>
              <a:t>أثر قوة الدافع في التعلم </a:t>
            </a:r>
            <a:endParaRPr lang="ar-SA" b="1" dirty="0"/>
          </a:p>
        </p:txBody>
      </p:sp>
      <p:sp>
        <p:nvSpPr>
          <p:cNvPr id="3" name="عنصر نائب للمحتوى 2"/>
          <p:cNvSpPr>
            <a:spLocks noGrp="1"/>
          </p:cNvSpPr>
          <p:nvPr>
            <p:ph idx="1"/>
          </p:nvPr>
        </p:nvSpPr>
        <p:spPr/>
        <p:txBody>
          <a:bodyPr>
            <a:normAutofit/>
          </a:bodyPr>
          <a:lstStyle/>
          <a:p>
            <a:pPr algn="just">
              <a:buNone/>
            </a:pPr>
            <a:r>
              <a:rPr lang="ar-SA" b="1" u="sng" dirty="0" smtClean="0">
                <a:solidFill>
                  <a:srgbClr val="660033"/>
                </a:solidFill>
                <a:cs typeface="AL-Mohanad Bold" pitchFamily="2" charset="-78"/>
              </a:rPr>
              <a:t>يبدأ التعلم </a:t>
            </a:r>
            <a:r>
              <a:rPr lang="ar-SA" dirty="0" smtClean="0">
                <a:cs typeface="AL-Mohanad Bold" pitchFamily="2" charset="-78"/>
              </a:rPr>
              <a:t>عندما يواجه الكائن الحي موقفاً جديداً لا يستطيع أن يتصرف بالنسبة له عن طريق استخدام أساليب سلوكه المعتاد وإنما يحتاج الأمر منه إلى تعديل سلوكه ليقابل الموقف الجديد , وأن نقطة البداية في ذلك هي وجود دافع يوجه السلوك نحو هدف معين . </a:t>
            </a:r>
          </a:p>
          <a:p>
            <a:pPr algn="just">
              <a:buNone/>
            </a:pPr>
            <a:r>
              <a:rPr lang="ar-SA" dirty="0" smtClean="0">
                <a:cs typeface="AL-Mohanad Bold" pitchFamily="2" charset="-78"/>
              </a:rPr>
              <a:t>ومعنى هذا أن الدافع هو المحرك الرئيسي وراء أوجه النشاط المختلفة التي يكتسب الفرد عن طريقها أشياء جديدة أو يعدل عن طريقها سلوكه أو بمعنى آخر هو المحرك الرئيسي وراء عملية التعلم . </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edge">
                                      <p:cBhvr>
                                        <p:cTn id="13" dur="2000"/>
                                        <p:tgtEl>
                                          <p:spTgt spid="3">
                                            <p:txEl>
                                              <p:pRg st="0" end="0"/>
                                            </p:txEl>
                                          </p:spTgt>
                                        </p:tgtEl>
                                      </p:cBhvr>
                                    </p:animEffect>
                                  </p:childTnLst>
                                </p:cTn>
                              </p:par>
                              <p:par>
                                <p:cTn id="14" presetID="20"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edge">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46"/>
          </a:xfrm>
          <a:solidFill>
            <a:schemeClr val="accent6">
              <a:lumMod val="60000"/>
              <a:lumOff val="40000"/>
            </a:schemeClr>
          </a:solidFill>
        </p:spPr>
        <p:txBody>
          <a:bodyPr/>
          <a:lstStyle/>
          <a:p>
            <a:r>
              <a:rPr lang="ar-SA" b="1" dirty="0" smtClean="0"/>
              <a:t>هل زيادة قوة الدافع تساعد على التعلم ؟!!</a:t>
            </a:r>
            <a:endParaRPr lang="ar-SA" b="1" dirty="0"/>
          </a:p>
        </p:txBody>
      </p:sp>
      <p:sp>
        <p:nvSpPr>
          <p:cNvPr id="3" name="عنصر نائب للمحتوى 2"/>
          <p:cNvSpPr>
            <a:spLocks noGrp="1"/>
          </p:cNvSpPr>
          <p:nvPr>
            <p:ph idx="1"/>
          </p:nvPr>
        </p:nvSpPr>
        <p:spPr>
          <a:xfrm>
            <a:off x="457200" y="1214422"/>
            <a:ext cx="8229600" cy="5286412"/>
          </a:xfrm>
        </p:spPr>
        <p:txBody>
          <a:bodyPr>
            <a:normAutofit fontScale="92500" lnSpcReduction="10000"/>
          </a:bodyPr>
          <a:lstStyle/>
          <a:p>
            <a:r>
              <a:rPr lang="ar-SA" dirty="0" smtClean="0">
                <a:solidFill>
                  <a:srgbClr val="C00000"/>
                </a:solidFill>
                <a:cs typeface="AL-Mohanad Bold" pitchFamily="2" charset="-78"/>
              </a:rPr>
              <a:t>إن وجود الدافع شيء أساسي من غير شك</a:t>
            </a:r>
            <a:r>
              <a:rPr lang="ar-SA" dirty="0" smtClean="0">
                <a:cs typeface="AL-Mohanad Bold" pitchFamily="2" charset="-78"/>
              </a:rPr>
              <a:t> ، </a:t>
            </a:r>
            <a:r>
              <a:rPr lang="ar-SA" dirty="0" smtClean="0">
                <a:solidFill>
                  <a:srgbClr val="C00000"/>
                </a:solidFill>
                <a:cs typeface="AL-Mohanad Bold" pitchFamily="2" charset="-78"/>
              </a:rPr>
              <a:t>ونقصانه</a:t>
            </a:r>
            <a:r>
              <a:rPr lang="ar-SA" dirty="0" smtClean="0">
                <a:cs typeface="AL-Mohanad Bold" pitchFamily="2" charset="-78"/>
              </a:rPr>
              <a:t> يؤدي إلى توقف الكائن الحي عن ممارسة أوجه النشاط التي تمكنه من السيطرة على الموقف التعليمي وتقلل من فرصة التعلم .</a:t>
            </a:r>
          </a:p>
          <a:p>
            <a:r>
              <a:rPr lang="ar-SA" dirty="0" smtClean="0">
                <a:solidFill>
                  <a:srgbClr val="C00000"/>
                </a:solidFill>
                <a:cs typeface="AL-Mohanad Bold" pitchFamily="2" charset="-78"/>
              </a:rPr>
              <a:t>وزيادة قوته عن المعدل بكثير قد تتسبب بالمثل في:  ارتباك الكائن الحي </a:t>
            </a:r>
            <a:r>
              <a:rPr lang="ar-SA" dirty="0" smtClean="0">
                <a:cs typeface="AL-Mohanad Bold" pitchFamily="2" charset="-78"/>
              </a:rPr>
              <a:t>وعدم قدرته على السيطرة على الموقف التعليمي وتقلل من فرصة التعلم . </a:t>
            </a:r>
          </a:p>
          <a:p>
            <a:r>
              <a:rPr lang="ar-SA" dirty="0" smtClean="0">
                <a:solidFill>
                  <a:srgbClr val="C00000"/>
                </a:solidFill>
                <a:cs typeface="AL-Mohanad Bold" pitchFamily="2" charset="-78"/>
              </a:rPr>
              <a:t>فزيادة قوة الدافع زيادة كبيرة قد تعمل على عدم ظهور الاستجابة الصحيحة إذا كانت غير مباشرة . </a:t>
            </a:r>
          </a:p>
          <a:p>
            <a:r>
              <a:rPr lang="ar-SA" dirty="0" smtClean="0">
                <a:cs typeface="AL-Mohanad Bold" pitchFamily="2" charset="-78"/>
              </a:rPr>
              <a:t>فنحن نلاحظ عندما يعمل التلميذ تحت ظروف دافع غير عادي كالمنافسة الشديدة لحل التمرينات والرغبة في الوصول إلى حلها قبل الآخرين يجعل التلميذ يندفع إلى حل المشكلات باستخدام الأساليب المعروفة فإذا كان الحل يتطلب التفكير في نوع جديد من الأساليب عجز التلميذ بحكم اندفاعهم عن تبين الطريق الصحيح . </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8" dur="1000"/>
                                        <p:tgtEl>
                                          <p:spTgt spid="3">
                                            <p:txEl>
                                              <p:pRg st="0" end="0"/>
                                            </p:txEl>
                                          </p:spTgt>
                                        </p:tgtEl>
                                      </p:cBhvr>
                                    </p:animEffect>
                                  </p:childTnLst>
                                </p:cTn>
                              </p:par>
                              <p:par>
                                <p:cTn id="19" presetID="48" presetClass="entr" presetSubtype="0" accel="5000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4" dur="1000"/>
                                        <p:tgtEl>
                                          <p:spTgt spid="3">
                                            <p:txEl>
                                              <p:pRg st="1" end="1"/>
                                            </p:txEl>
                                          </p:spTgt>
                                        </p:tgtEl>
                                      </p:cBhvr>
                                    </p:animEffect>
                                  </p:childTnLst>
                                </p:cTn>
                              </p:par>
                              <p:par>
                                <p:cTn id="25" presetID="48" presetClass="entr" presetSubtype="0" accel="5000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0" dur="1000"/>
                                        <p:tgtEl>
                                          <p:spTgt spid="3">
                                            <p:txEl>
                                              <p:pRg st="2" end="2"/>
                                            </p:txEl>
                                          </p:spTgt>
                                        </p:tgtEl>
                                      </p:cBhvr>
                                    </p:animEffect>
                                  </p:childTnLst>
                                </p:cTn>
                              </p:par>
                              <p:par>
                                <p:cTn id="31" presetID="48" presetClass="entr" presetSubtype="0" accel="5000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1000" fill="hold"/>
                                        <p:tgtEl>
                                          <p:spTgt spid="3">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4" dur="1000" fill="hold"/>
                                        <p:tgtEl>
                                          <p:spTgt spid="3">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3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39784"/>
          </a:xfrm>
          <a:solidFill>
            <a:schemeClr val="accent6">
              <a:lumMod val="60000"/>
              <a:lumOff val="40000"/>
            </a:schemeClr>
          </a:solidFill>
        </p:spPr>
        <p:txBody>
          <a:bodyPr/>
          <a:lstStyle/>
          <a:p>
            <a:r>
              <a:rPr lang="ar-SA" b="1" dirty="0" smtClean="0"/>
              <a:t>أنواع الدوافع </a:t>
            </a:r>
            <a:endParaRPr lang="ar-SA" b="1" dirty="0"/>
          </a:p>
        </p:txBody>
      </p:sp>
      <p:sp>
        <p:nvSpPr>
          <p:cNvPr id="3" name="عنصر نائب للمحتوى 2"/>
          <p:cNvSpPr>
            <a:spLocks noGrp="1"/>
          </p:cNvSpPr>
          <p:nvPr>
            <p:ph idx="1"/>
          </p:nvPr>
        </p:nvSpPr>
        <p:spPr>
          <a:xfrm>
            <a:off x="457200" y="1214422"/>
            <a:ext cx="8229600" cy="4911741"/>
          </a:xfrm>
        </p:spPr>
        <p:txBody>
          <a:bodyPr>
            <a:normAutofit lnSpcReduction="10000"/>
          </a:bodyPr>
          <a:lstStyle/>
          <a:p>
            <a:r>
              <a:rPr lang="ar-SA" dirty="0" smtClean="0">
                <a:cs typeface="AL-Mohanad Bold" pitchFamily="2" charset="-78"/>
              </a:rPr>
              <a:t>هناك نوعان رئيسيان من الدوافع هما : </a:t>
            </a:r>
          </a:p>
          <a:p>
            <a:pPr>
              <a:buNone/>
            </a:pPr>
            <a:r>
              <a:rPr lang="ar-SA" dirty="0" smtClean="0">
                <a:cs typeface="AL-Mohanad Bold" pitchFamily="2" charset="-78"/>
              </a:rPr>
              <a:t>1- </a:t>
            </a:r>
            <a:r>
              <a:rPr lang="ar-SA" dirty="0" smtClean="0">
                <a:solidFill>
                  <a:srgbClr val="C00000"/>
                </a:solidFill>
                <a:cs typeface="AL-Mohanad Bold" pitchFamily="2" charset="-78"/>
              </a:rPr>
              <a:t>الدوافع الأولية : </a:t>
            </a:r>
            <a:r>
              <a:rPr lang="ar-SA" dirty="0" smtClean="0">
                <a:cs typeface="AL-Mohanad Bold" pitchFamily="2" charset="-78"/>
              </a:rPr>
              <a:t>دوافع تنشأ عن حاجات الجسم الخاصة بوظائفه العضوية والفسيولوجية كالحاجة إلى الطعام والماء وهذا النوع من الدوافع لا يتعلمها الفرد أو يكتسبها ولكنها موجودة فيه بالفطرة . </a:t>
            </a:r>
          </a:p>
          <a:p>
            <a:pPr algn="r">
              <a:buNone/>
            </a:pPr>
            <a:r>
              <a:rPr lang="ar-SA" dirty="0" smtClean="0">
                <a:solidFill>
                  <a:srgbClr val="C00000"/>
                </a:solidFill>
                <a:cs typeface="AL-Mohanad Bold" pitchFamily="2" charset="-78"/>
              </a:rPr>
              <a:t>2- دوافع ثانوية :</a:t>
            </a:r>
            <a:r>
              <a:rPr lang="ar-SA" dirty="0" smtClean="0">
                <a:cs typeface="AL-Mohanad Bold" pitchFamily="2" charset="-78"/>
              </a:rPr>
              <a:t> تأتي نتيجة نمو الفرد واتصالاته بالآخرين واحتكاكه بظروف الحياة العامة وما تقتضيه هذه الظروف أي نتيجة تفاعل الفرد مع البيئة والظروف الاجتماعية التي يعيش فيها مثل الحاجة للتقدير الاجتماعي والنجاح والشعور بالأمن وللتقدير وللمحبة </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edge">
                                      <p:cBhvr>
                                        <p:cTn id="15" dur="2000"/>
                                        <p:tgtEl>
                                          <p:spTgt spid="3">
                                            <p:txEl>
                                              <p:pRg st="0" end="0"/>
                                            </p:txEl>
                                          </p:spTgt>
                                        </p:tgtEl>
                                      </p:cBhvr>
                                    </p:animEffect>
                                  </p:childTnLst>
                                </p:cTn>
                              </p:par>
                              <p:par>
                                <p:cTn id="16" presetID="20"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par>
                                <p:cTn id="19" presetID="20"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edge">
                                      <p:cBhvr>
                                        <p:cTn id="21"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46"/>
          </a:xfrm>
          <a:solidFill>
            <a:schemeClr val="accent6">
              <a:lumMod val="60000"/>
              <a:lumOff val="40000"/>
            </a:schemeClr>
          </a:solidFill>
        </p:spPr>
        <p:txBody>
          <a:bodyPr/>
          <a:lstStyle/>
          <a:p>
            <a:r>
              <a:rPr lang="ar-SA" b="1" dirty="0" smtClean="0"/>
              <a:t>الدوافع والتعلم </a:t>
            </a:r>
            <a:endParaRPr lang="ar-SA" b="1" dirty="0"/>
          </a:p>
        </p:txBody>
      </p:sp>
      <p:sp>
        <p:nvSpPr>
          <p:cNvPr id="3" name="عنصر نائب للمحتوى 2"/>
          <p:cNvSpPr>
            <a:spLocks noGrp="1"/>
          </p:cNvSpPr>
          <p:nvPr>
            <p:ph idx="1"/>
          </p:nvPr>
        </p:nvSpPr>
        <p:spPr>
          <a:xfrm>
            <a:off x="457200" y="1214422"/>
            <a:ext cx="8229600" cy="5214974"/>
          </a:xfrm>
        </p:spPr>
        <p:txBody>
          <a:bodyPr>
            <a:normAutofit fontScale="92500" lnSpcReduction="10000"/>
          </a:bodyPr>
          <a:lstStyle/>
          <a:p>
            <a:r>
              <a:rPr lang="ar-SA" dirty="0" smtClean="0">
                <a:cs typeface="AL-Mohanad Bold" pitchFamily="2" charset="-78"/>
              </a:rPr>
              <a:t>إن وجود دافع عند الفرد شيء أساسي في عملية التعلم لا يمكن أن تتم بدونه وعليه فأفضل المواقف التعليمية هي تلك التي تعمل على تكوين دوافع عند المتعلمين . </a:t>
            </a:r>
          </a:p>
          <a:p>
            <a:r>
              <a:rPr lang="ar-SA" dirty="0" smtClean="0">
                <a:cs typeface="AL-Mohanad Bold" pitchFamily="2" charset="-78"/>
              </a:rPr>
              <a:t>ويقضي هذا الأساس من أسس المتعلم بان يعمل المدرس على استثارة دوافع المتعلمين وان يوفر لهم في الدروس خبرات تثير دوافعهم الحالية وتشبع حاجاتهم ورغباتهم . </a:t>
            </a:r>
          </a:p>
          <a:p>
            <a:r>
              <a:rPr lang="ar-SA" dirty="0" smtClean="0">
                <a:cs typeface="AL-Mohanad Bold" pitchFamily="2" charset="-78"/>
              </a:rPr>
              <a:t>والدوافع التي يعمل الفرد تحت تأثيرها أثناء التعلم أما أولية مثل الحاجة إلى الماء أو الطعام ..... ألخ . </a:t>
            </a:r>
          </a:p>
          <a:p>
            <a:r>
              <a:rPr lang="ar-SA" dirty="0" smtClean="0">
                <a:cs typeface="AL-Mohanad Bold" pitchFamily="2" charset="-78"/>
              </a:rPr>
              <a:t>ومجموعة الدوافع الثانوية التي يتعلم التلميذ تحت تأثيرها في المدرسة ولا يمكن حصر هذه الدوافع ويمكن أن نذكر منها ميول الفرد ورغباته وحاجة التلميذ إلى التقدير من المدرس . </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edge">
                                      <p:cBhvr>
                                        <p:cTn id="15" dur="2000"/>
                                        <p:tgtEl>
                                          <p:spTgt spid="3">
                                            <p:txEl>
                                              <p:pRg st="0" end="0"/>
                                            </p:txEl>
                                          </p:spTgt>
                                        </p:tgtEl>
                                      </p:cBhvr>
                                    </p:animEffect>
                                  </p:childTnLst>
                                </p:cTn>
                              </p:par>
                              <p:par>
                                <p:cTn id="16" presetID="20"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par>
                                <p:cTn id="19" presetID="20"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edge">
                                      <p:cBhvr>
                                        <p:cTn id="21" dur="2000"/>
                                        <p:tgtEl>
                                          <p:spTgt spid="3">
                                            <p:txEl>
                                              <p:pRg st="2" end="2"/>
                                            </p:txEl>
                                          </p:spTgt>
                                        </p:tgtEl>
                                      </p:cBhvr>
                                    </p:animEffect>
                                  </p:childTnLst>
                                </p:cTn>
                              </p:par>
                              <p:par>
                                <p:cTn id="22" presetID="20"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edge">
                                      <p:cBhvr>
                                        <p:cTn id="24"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b="1" dirty="0" smtClean="0"/>
              <a:t>ثانياً : النضج </a:t>
            </a:r>
            <a:endParaRPr lang="ar-SA" b="1" dirty="0"/>
          </a:p>
        </p:txBody>
      </p:sp>
      <p:sp>
        <p:nvSpPr>
          <p:cNvPr id="3" name="عنصر نائب للمحتوى 2"/>
          <p:cNvSpPr>
            <a:spLocks noGrp="1"/>
          </p:cNvSpPr>
          <p:nvPr>
            <p:ph idx="1"/>
          </p:nvPr>
        </p:nvSpPr>
        <p:spPr>
          <a:xfrm>
            <a:off x="457200" y="1071546"/>
            <a:ext cx="8229600" cy="5429288"/>
          </a:xfrm>
        </p:spPr>
        <p:txBody>
          <a:bodyPr>
            <a:normAutofit/>
          </a:bodyPr>
          <a:lstStyle/>
          <a:p>
            <a:r>
              <a:rPr lang="ar-SA" dirty="0" smtClean="0">
                <a:solidFill>
                  <a:srgbClr val="C00000"/>
                </a:solidFill>
                <a:cs typeface="AL-Mohanad Bold" pitchFamily="2" charset="-78"/>
              </a:rPr>
              <a:t>النضج عملية نمو متتابع يتناول جميع نواحي الكائن الحي وتبدو مظاهره في جميع الكائنات الحية .وللنضج مظهران هما</a:t>
            </a:r>
            <a:endParaRPr lang="ar-SA" dirty="0" smtClean="0">
              <a:cs typeface="AL-Mohanad Bold" pitchFamily="2" charset="-78"/>
            </a:endParaRPr>
          </a:p>
          <a:p>
            <a:pPr>
              <a:buNone/>
            </a:pPr>
            <a:r>
              <a:rPr lang="ar-SA" u="sng" dirty="0" smtClean="0">
                <a:cs typeface="AL-Mohanad Bold" pitchFamily="2" charset="-78"/>
              </a:rPr>
              <a:t>ظاهري :</a:t>
            </a:r>
            <a:r>
              <a:rPr lang="ar-SA" dirty="0" smtClean="0">
                <a:cs typeface="AL-Mohanad Bold" pitchFamily="2" charset="-78"/>
              </a:rPr>
              <a:t> مثل نمو وزن الطفل والطول حتى يصل تكوينه الجسمي إلى يمكنه من القيام بوظائف جسمية معينة . </a:t>
            </a:r>
          </a:p>
          <a:p>
            <a:pPr>
              <a:buNone/>
            </a:pPr>
            <a:r>
              <a:rPr lang="ar-SA" u="sng" dirty="0" smtClean="0">
                <a:cs typeface="AL-Mohanad Bold" pitchFamily="2" charset="-78"/>
              </a:rPr>
              <a:t>غير ظاهري : </a:t>
            </a:r>
            <a:r>
              <a:rPr lang="ar-SA" dirty="0" smtClean="0">
                <a:cs typeface="AL-Mohanad Bold" pitchFamily="2" charset="-78"/>
              </a:rPr>
              <a:t>مثل نضج الجهاز العصبي الذي يبدو أثره في سلوك الفرد وقدرته على تمييز الأشياء وإدراكها والتصرف بالنسبة لها خلال مراحل نموه المتتالية . </a:t>
            </a:r>
          </a:p>
          <a:p>
            <a:pPr>
              <a:buNone/>
            </a:pPr>
            <a:r>
              <a:rPr lang="ar-SA" dirty="0" smtClean="0">
                <a:cs typeface="AL-Mohanad Bold" pitchFamily="2" charset="-78"/>
              </a:rPr>
              <a:t>ويعتبر النضج في كافة النواحي جسمية وانفعالية واجتماعية وعقلية من العوامل الهامة المؤثرة في التعلم لأنه يحدد إمكانيات سلوك الفرد . </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edge">
                                      <p:cBhvr>
                                        <p:cTn id="15" dur="2000"/>
                                        <p:tgtEl>
                                          <p:spTgt spid="3">
                                            <p:txEl>
                                              <p:pRg st="0" end="0"/>
                                            </p:txEl>
                                          </p:spTgt>
                                        </p:tgtEl>
                                      </p:cBhvr>
                                    </p:animEffect>
                                  </p:childTnLst>
                                </p:cTn>
                              </p:par>
                              <p:par>
                                <p:cTn id="16" presetID="20"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par>
                                <p:cTn id="19" presetID="20"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edge">
                                      <p:cBhvr>
                                        <p:cTn id="21" dur="2000"/>
                                        <p:tgtEl>
                                          <p:spTgt spid="3">
                                            <p:txEl>
                                              <p:pRg st="2" end="2"/>
                                            </p:txEl>
                                          </p:spTgt>
                                        </p:tgtEl>
                                      </p:cBhvr>
                                    </p:animEffect>
                                  </p:childTnLst>
                                </p:cTn>
                              </p:par>
                              <p:par>
                                <p:cTn id="22" presetID="20"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edge">
                                      <p:cBhvr>
                                        <p:cTn id="24"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b="1" dirty="0" smtClean="0"/>
              <a:t>ومن خلال التجارب التي أجريت على </a:t>
            </a:r>
            <a:endParaRPr lang="ar-SA" b="1" dirty="0"/>
          </a:p>
        </p:txBody>
      </p:sp>
      <p:sp>
        <p:nvSpPr>
          <p:cNvPr id="3" name="عنصر نائب للمحتوى 2"/>
          <p:cNvSpPr>
            <a:spLocks noGrp="1"/>
          </p:cNvSpPr>
          <p:nvPr>
            <p:ph idx="1"/>
          </p:nvPr>
        </p:nvSpPr>
        <p:spPr/>
        <p:txBody>
          <a:bodyPr>
            <a:normAutofit fontScale="92500" lnSpcReduction="10000"/>
          </a:bodyPr>
          <a:lstStyle/>
          <a:p>
            <a:r>
              <a:rPr lang="ar-SA" b="1" dirty="0" smtClean="0"/>
              <a:t>العلاقة بين النضج والتعلم يمكن أن نخرج بعدد من النتائج :</a:t>
            </a:r>
          </a:p>
          <a:p>
            <a:pPr>
              <a:buNone/>
            </a:pPr>
            <a:r>
              <a:rPr lang="ar-SA" dirty="0" smtClean="0">
                <a:cs typeface="AL-Mohanad Bold" pitchFamily="2" charset="-78"/>
              </a:rPr>
              <a:t>1- أن تعلم خاصية معينة يكون أكثر سهولة إذا كان الفرد قد وصل على مستوى النضج المناسب لهذه الخاصية . </a:t>
            </a:r>
          </a:p>
          <a:p>
            <a:pPr>
              <a:buNone/>
            </a:pPr>
            <a:r>
              <a:rPr lang="ar-SA" dirty="0" smtClean="0">
                <a:cs typeface="AL-Mohanad Bold" pitchFamily="2" charset="-78"/>
              </a:rPr>
              <a:t>2- أن التدريب اللازم للتعلم يقل كلما كان الكائن الحي أكثر نضجاً . </a:t>
            </a:r>
          </a:p>
          <a:p>
            <a:pPr>
              <a:buNone/>
            </a:pPr>
            <a:r>
              <a:rPr lang="ar-SA" dirty="0" smtClean="0">
                <a:cs typeface="AL-Mohanad Bold" pitchFamily="2" charset="-78"/>
              </a:rPr>
              <a:t>3- أن التدريب قبل الوصول إلى مستوى النضج المناسب لا يؤدي إلى أي تحسن في التعلم أو إلى تحسن مؤقت . </a:t>
            </a:r>
          </a:p>
          <a:p>
            <a:pPr>
              <a:buNone/>
            </a:pPr>
            <a:r>
              <a:rPr lang="ar-SA" dirty="0" smtClean="0">
                <a:cs typeface="AL-Mohanad Bold" pitchFamily="2" charset="-78"/>
              </a:rPr>
              <a:t>4- أن التدريب قبل الوصول إلى مستوى النضج المناسب قد يعوق التعلم في المستقبل . </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edge">
                                      <p:cBhvr>
                                        <p:cTn id="13" dur="2000"/>
                                        <p:tgtEl>
                                          <p:spTgt spid="3">
                                            <p:txEl>
                                              <p:pRg st="1" end="1"/>
                                            </p:txEl>
                                          </p:spTgt>
                                        </p:tgtEl>
                                      </p:cBhvr>
                                    </p:animEffect>
                                  </p:childTnLst>
                                </p:cTn>
                              </p:par>
                              <p:par>
                                <p:cTn id="14" presetID="20"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edge">
                                      <p:cBhvr>
                                        <p:cTn id="16" dur="2000"/>
                                        <p:tgtEl>
                                          <p:spTgt spid="3">
                                            <p:txEl>
                                              <p:pRg st="2" end="2"/>
                                            </p:txEl>
                                          </p:spTgt>
                                        </p:tgtEl>
                                      </p:cBhvr>
                                    </p:animEffect>
                                  </p:childTnLst>
                                </p:cTn>
                              </p:par>
                              <p:par>
                                <p:cTn id="17" presetID="20"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edge">
                                      <p:cBhvr>
                                        <p:cTn id="19" dur="2000"/>
                                        <p:tgtEl>
                                          <p:spTgt spid="3">
                                            <p:txEl>
                                              <p:pRg st="3" end="3"/>
                                            </p:txEl>
                                          </p:spTgt>
                                        </p:tgtEl>
                                      </p:cBhvr>
                                    </p:animEffect>
                                  </p:childTnLst>
                                </p:cTn>
                              </p:par>
                              <p:par>
                                <p:cTn id="20" presetID="20"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edg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b="1" dirty="0" smtClean="0"/>
              <a:t>ثالثاً : الممارسة </a:t>
            </a:r>
            <a:endParaRPr lang="ar-SA" b="1" dirty="0"/>
          </a:p>
        </p:txBody>
      </p:sp>
      <p:sp>
        <p:nvSpPr>
          <p:cNvPr id="3" name="عنصر نائب للمحتوى 2"/>
          <p:cNvSpPr>
            <a:spLocks noGrp="1"/>
          </p:cNvSpPr>
          <p:nvPr>
            <p:ph idx="1"/>
          </p:nvPr>
        </p:nvSpPr>
        <p:spPr/>
        <p:txBody>
          <a:bodyPr/>
          <a:lstStyle/>
          <a:p>
            <a:pPr algn="just"/>
            <a:r>
              <a:rPr lang="ar-SA" dirty="0" smtClean="0">
                <a:cs typeface="AL-Mohanad Bold" pitchFamily="2" charset="-78"/>
              </a:rPr>
              <a:t>الممارسة شرط من شروط التعلم ، فما يتعلم يجب أن يمارس ولا يمكن أن تتم عملية التعلم بدون توافر هذا الشرط . </a:t>
            </a:r>
          </a:p>
          <a:p>
            <a:pPr algn="just"/>
            <a:r>
              <a:rPr lang="ar-SA" dirty="0" smtClean="0">
                <a:cs typeface="AL-Mohanad Bold" pitchFamily="2" charset="-78"/>
              </a:rPr>
              <a:t>والممارسة ليست تكرار المادة المتعلمة من غير هدف ، وإنما المقصود بها التكرار الموجه لغرض معين والذي يؤدي إلى تحسين الأداء . فالتكرار وحده من غير أن يعرف المتعلم أخطائه قد يؤدي على تثبيت هذه الأخطاء والى إعاقة التعلم .</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edge">
                                      <p:cBhvr>
                                        <p:cTn id="13" dur="2000"/>
                                        <p:tgtEl>
                                          <p:spTgt spid="3">
                                            <p:txEl>
                                              <p:pRg st="0" end="0"/>
                                            </p:txEl>
                                          </p:spTgt>
                                        </p:tgtEl>
                                      </p:cBhvr>
                                    </p:animEffect>
                                  </p:childTnLst>
                                </p:cTn>
                              </p:par>
                              <p:par>
                                <p:cTn id="14" presetID="20"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edge">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b="1" dirty="0" smtClean="0"/>
              <a:t>استخدامات الممارسة في التعلم</a:t>
            </a:r>
            <a:endParaRPr lang="ar-SA" b="1" dirty="0"/>
          </a:p>
        </p:txBody>
      </p:sp>
      <p:sp>
        <p:nvSpPr>
          <p:cNvPr id="3" name="عنصر نائب للمحتوى 2"/>
          <p:cNvSpPr>
            <a:spLocks noGrp="1"/>
          </p:cNvSpPr>
          <p:nvPr>
            <p:ph idx="1"/>
          </p:nvPr>
        </p:nvSpPr>
        <p:spPr/>
        <p:txBody>
          <a:bodyPr/>
          <a:lstStyle/>
          <a:p>
            <a:r>
              <a:rPr lang="ar-SA" dirty="0" smtClean="0">
                <a:cs typeface="AL-Mohanad Bold" pitchFamily="2" charset="-78"/>
              </a:rPr>
              <a:t>في تعلم المواد المعرفية </a:t>
            </a:r>
          </a:p>
          <a:p>
            <a:r>
              <a:rPr lang="ar-SA" dirty="0" smtClean="0">
                <a:cs typeface="AL-Mohanad Bold" pitchFamily="2" charset="-78"/>
              </a:rPr>
              <a:t>في تعلم المهارات </a:t>
            </a:r>
          </a:p>
          <a:p>
            <a:r>
              <a:rPr lang="ar-SA" dirty="0" smtClean="0">
                <a:cs typeface="AL-Mohanad Bold" pitchFamily="2" charset="-78"/>
              </a:rPr>
              <a:t>في تعلم أساليب التفكير .</a:t>
            </a:r>
          </a:p>
          <a:p>
            <a:r>
              <a:rPr lang="ar-SA" dirty="0" smtClean="0">
                <a:cs typeface="AL-Mohanad Bold" pitchFamily="2" charset="-78"/>
              </a:rPr>
              <a:t>في تعلم الاتجاهات والقيم </a:t>
            </a:r>
            <a:endParaRPr lang="ar-SA" dirty="0">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edge">
                                      <p:cBhvr>
                                        <p:cTn id="15" dur="2000"/>
                                        <p:tgtEl>
                                          <p:spTgt spid="3">
                                            <p:txEl>
                                              <p:pRg st="0" end="0"/>
                                            </p:txEl>
                                          </p:spTgt>
                                        </p:tgtEl>
                                      </p:cBhvr>
                                    </p:animEffect>
                                  </p:childTnLst>
                                </p:cTn>
                              </p:par>
                              <p:par>
                                <p:cTn id="16" presetID="20"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par>
                                <p:cTn id="19" presetID="20"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edge">
                                      <p:cBhvr>
                                        <p:cTn id="21" dur="2000"/>
                                        <p:tgtEl>
                                          <p:spTgt spid="3">
                                            <p:txEl>
                                              <p:pRg st="2" end="2"/>
                                            </p:txEl>
                                          </p:spTgt>
                                        </p:tgtEl>
                                      </p:cBhvr>
                                    </p:animEffect>
                                  </p:childTnLst>
                                </p:cTn>
                              </p:par>
                              <p:par>
                                <p:cTn id="22" presetID="20"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edge">
                                      <p:cBhvr>
                                        <p:cTn id="24"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dirty="0" smtClean="0"/>
              <a:t>تحسين التعلم </a:t>
            </a:r>
            <a:endParaRPr lang="ar-SA" dirty="0"/>
          </a:p>
        </p:txBody>
      </p:sp>
      <p:sp>
        <p:nvSpPr>
          <p:cNvPr id="3" name="عنصر نائب للمحتوى 2"/>
          <p:cNvSpPr>
            <a:spLocks noGrp="1"/>
          </p:cNvSpPr>
          <p:nvPr>
            <p:ph idx="1"/>
          </p:nvPr>
        </p:nvSpPr>
        <p:spPr/>
        <p:txBody>
          <a:bodyPr/>
          <a:lstStyle/>
          <a:p>
            <a:r>
              <a:rPr lang="ar-SA" b="1" dirty="0" smtClean="0"/>
              <a:t>هناك عدة عوامل تساعد على تحسين عملية التعلم هي : </a:t>
            </a:r>
          </a:p>
          <a:p>
            <a:pPr>
              <a:buNone/>
            </a:pPr>
            <a:r>
              <a:rPr lang="ar-SA" dirty="0" smtClean="0">
                <a:cs typeface="AL-Mohanad Bold" pitchFamily="2" charset="-78"/>
              </a:rPr>
              <a:t>1- الحفظ </a:t>
            </a:r>
          </a:p>
          <a:p>
            <a:pPr>
              <a:buNone/>
            </a:pPr>
            <a:r>
              <a:rPr lang="ar-SA" dirty="0" smtClean="0">
                <a:cs typeface="AL-Mohanad Bold" pitchFamily="2" charset="-78"/>
              </a:rPr>
              <a:t>2- الاسترجاع </a:t>
            </a:r>
          </a:p>
          <a:p>
            <a:pPr>
              <a:buNone/>
            </a:pPr>
            <a:r>
              <a:rPr lang="ar-SA" dirty="0" smtClean="0">
                <a:cs typeface="AL-Mohanad Bold" pitchFamily="2" charset="-78"/>
              </a:rPr>
              <a:t>3- تطبيق المادة المتعلمة </a:t>
            </a:r>
          </a:p>
          <a:p>
            <a:pPr>
              <a:buNone/>
            </a:pPr>
            <a:r>
              <a:rPr lang="ar-SA" dirty="0" smtClean="0">
                <a:cs typeface="AL-Mohanad Bold" pitchFamily="2" charset="-78"/>
              </a:rPr>
              <a:t>4- المجهود الموزع والمجهود المستمر </a:t>
            </a:r>
          </a:p>
          <a:p>
            <a:pPr>
              <a:buNone/>
            </a:pPr>
            <a:r>
              <a:rPr lang="ar-SA" dirty="0" smtClean="0">
                <a:cs typeface="AL-Mohanad Bold" pitchFamily="2" charset="-78"/>
              </a:rPr>
              <a:t>5- الطريقة الكلية والطريقة الجزئية </a:t>
            </a:r>
          </a:p>
          <a:p>
            <a:pPr>
              <a:buNone/>
            </a:pPr>
            <a:r>
              <a:rPr lang="ar-SA" dirty="0" smtClean="0">
                <a:cs typeface="AL-Mohanad Bold" pitchFamily="2" charset="-78"/>
              </a:rPr>
              <a:t>6- التعلم الجمعي والتعلم الفردي </a:t>
            </a:r>
            <a:endParaRPr lang="ar-SA" dirty="0">
              <a:cs typeface="AL-Mohanad Bold"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dirty="0" smtClean="0"/>
              <a:t>أولاً : الحفظ </a:t>
            </a:r>
            <a:endParaRPr lang="ar-SA" dirty="0"/>
          </a:p>
        </p:txBody>
      </p:sp>
      <p:sp>
        <p:nvSpPr>
          <p:cNvPr id="3" name="عنصر نائب للمحتوى 2"/>
          <p:cNvSpPr>
            <a:spLocks noGrp="1"/>
          </p:cNvSpPr>
          <p:nvPr>
            <p:ph idx="1"/>
          </p:nvPr>
        </p:nvSpPr>
        <p:spPr/>
        <p:txBody>
          <a:bodyPr/>
          <a:lstStyle/>
          <a:p>
            <a:r>
              <a:rPr lang="ar-SA" b="1" dirty="0" smtClean="0"/>
              <a:t>الحفظ عملية ملازمة للتعلم ، فما نتعلمه يجب أن نحتفظ به وعلى قدر احتفاظنا به على قدر ما تحقق هذه العملية أغراضها . </a:t>
            </a:r>
          </a:p>
          <a:p>
            <a:r>
              <a:rPr lang="ar-SA" b="1" dirty="0" smtClean="0">
                <a:solidFill>
                  <a:srgbClr val="C00000"/>
                </a:solidFill>
              </a:rPr>
              <a:t>وهناك عدة عوامل تؤثر في الحفظ ، هي : </a:t>
            </a:r>
          </a:p>
          <a:p>
            <a:pPr>
              <a:buNone/>
            </a:pPr>
            <a:r>
              <a:rPr lang="ar-SA" dirty="0" smtClean="0"/>
              <a:t>1- </a:t>
            </a:r>
            <a:r>
              <a:rPr lang="ar-SA" dirty="0" smtClean="0">
                <a:cs typeface="AL-Mohanad Bold" pitchFamily="2" charset="-78"/>
              </a:rPr>
              <a:t>الغرض من التعلم </a:t>
            </a:r>
          </a:p>
          <a:p>
            <a:pPr>
              <a:buNone/>
            </a:pPr>
            <a:r>
              <a:rPr lang="ar-SA" dirty="0" smtClean="0">
                <a:cs typeface="AL-Mohanad Bold" pitchFamily="2" charset="-78"/>
              </a:rPr>
              <a:t>2- نوع المادة المتعلمة </a:t>
            </a:r>
          </a:p>
          <a:p>
            <a:pPr>
              <a:buNone/>
            </a:pPr>
            <a:r>
              <a:rPr lang="ar-SA" dirty="0" smtClean="0">
                <a:cs typeface="AL-Mohanad Bold" pitchFamily="2" charset="-78"/>
              </a:rPr>
              <a:t>3- تأكيد التعلم </a:t>
            </a:r>
          </a:p>
          <a:p>
            <a:pPr>
              <a:buNone/>
            </a:pPr>
            <a:r>
              <a:rPr lang="ar-SA" dirty="0" smtClean="0">
                <a:cs typeface="AL-Mohanad Bold" pitchFamily="2" charset="-78"/>
              </a:rPr>
              <a:t>4- نشاط المتعلم بعد التعلم الأصلي </a:t>
            </a:r>
            <a:endParaRPr lang="ar-SA" dirty="0">
              <a:cs typeface="AL-Mohanad Bold"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dirty="0" smtClean="0"/>
              <a:t>1- الغرض من التعلم </a:t>
            </a:r>
            <a:endParaRPr lang="ar-SA" dirty="0"/>
          </a:p>
        </p:txBody>
      </p:sp>
      <p:sp>
        <p:nvSpPr>
          <p:cNvPr id="3" name="عنصر نائب للمحتوى 2"/>
          <p:cNvSpPr>
            <a:spLocks noGrp="1"/>
          </p:cNvSpPr>
          <p:nvPr>
            <p:ph idx="1"/>
          </p:nvPr>
        </p:nvSpPr>
        <p:spPr/>
        <p:txBody>
          <a:bodyPr>
            <a:normAutofit fontScale="92500" lnSpcReduction="10000"/>
          </a:bodyPr>
          <a:lstStyle/>
          <a:p>
            <a:pPr algn="just"/>
            <a:r>
              <a:rPr lang="ar-SA" b="1" dirty="0" smtClean="0"/>
              <a:t>إن الغرض الأساسي للتعلم عند أغلب المدرسين والذي يتجه غليه نظامنا التعليمي ويشجعه هو أن يحفظ التلميذ المادة الدراسية وان يكون قادراً على استرجاعها وقت لامتحان وهناك في الواقع سببان لهذا الاهتمام : </a:t>
            </a:r>
          </a:p>
          <a:p>
            <a:pPr>
              <a:buNone/>
            </a:pPr>
            <a:r>
              <a:rPr lang="ar-SA" dirty="0" smtClean="0">
                <a:solidFill>
                  <a:srgbClr val="C00000"/>
                </a:solidFill>
                <a:cs typeface="AL-Mohanad Bold" pitchFamily="2" charset="-78"/>
              </a:rPr>
              <a:t>أولهما : النظرة التقليدية إلى التعليم على أنه يتطلب من التلميذ سرد المعلومات والحقائق التي يتلقاها في المدرسة . </a:t>
            </a:r>
          </a:p>
          <a:p>
            <a:pPr>
              <a:buNone/>
            </a:pPr>
            <a:r>
              <a:rPr lang="ar-SA" dirty="0" smtClean="0">
                <a:cs typeface="AL-Mohanad Bold" pitchFamily="2" charset="-78"/>
              </a:rPr>
              <a:t>ثانيهما : أن الاختبارات المدرسية التي تقيس مقدار تمكن الطالب من المادة الدراسية وحفظها أسهل في وضعها وفي تصحيحها من الاختبارات التي تقيس نواحي أخري كالتفكير والاستنتاج وغيرها.</a:t>
            </a:r>
            <a:endParaRPr lang="ar-SA" dirty="0">
              <a:cs typeface="AL-Mohanad Bold"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00042"/>
            <a:ext cx="8229600" cy="5626121"/>
          </a:xfrm>
        </p:spPr>
        <p:txBody>
          <a:bodyPr>
            <a:normAutofit/>
          </a:bodyPr>
          <a:lstStyle/>
          <a:p>
            <a:r>
              <a:rPr lang="ar-SA" sz="3600" dirty="0" smtClean="0">
                <a:cs typeface="AL-Mohanad Bold" pitchFamily="2" charset="-78"/>
              </a:rPr>
              <a:t>ولهذين السببين يجب ألا نستغرب إذا وجدنا أن نتائج أغلب التجارب التي صممت للتعرف على كمية المادة الدراسية التي تبقى بعد فترات زمنية متفاوتة من انتهاء تعلمها تشير على بقاء نسبة من هذه المادة التي استغرقت فصلاً دراسياً كانت نسبة الحفظ 25 % . </a:t>
            </a:r>
          </a:p>
          <a:p>
            <a:r>
              <a:rPr lang="ar-SA" sz="3600" dirty="0" smtClean="0">
                <a:cs typeface="AL-Mohanad Bold" pitchFamily="2" charset="-78"/>
              </a:rPr>
              <a:t>العمليات العقلية العليا إذا درب التلميذ عليها خلال فترة تعلمه أدعى للحفظ والبقاء واقل في نسبة الفقد من حفظ المتعلم للحقائق والمعلومات وحدها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dirty="0" smtClean="0"/>
              <a:t>2- نوع المادة المتعلمة </a:t>
            </a:r>
            <a:endParaRPr lang="ar-SA" dirty="0"/>
          </a:p>
        </p:txBody>
      </p:sp>
      <p:sp>
        <p:nvSpPr>
          <p:cNvPr id="3" name="عنصر نائب للمحتوى 2"/>
          <p:cNvSpPr>
            <a:spLocks noGrp="1"/>
          </p:cNvSpPr>
          <p:nvPr>
            <p:ph idx="1"/>
          </p:nvPr>
        </p:nvSpPr>
        <p:spPr/>
        <p:txBody>
          <a:bodyPr>
            <a:normAutofit lnSpcReduction="10000"/>
          </a:bodyPr>
          <a:lstStyle/>
          <a:p>
            <a:r>
              <a:rPr lang="ar-SA" b="1" dirty="0" smtClean="0">
                <a:cs typeface="AL-Mohanad Bold" pitchFamily="2" charset="-78"/>
              </a:rPr>
              <a:t>يتوقف مقدار ما يحتفظ به المتعلم من المادة على مدى ما تعنيه المادة بالنسبة له . وتدل على ذلك أغلب التجارب التي قارنت بين حفظ مواد لها معنى مثل الشعر أو النثر ومواد أخرى ليس لها معنى كالمقاطع الصماء والإعداد والكلمات المفردة . </a:t>
            </a:r>
          </a:p>
          <a:p>
            <a:r>
              <a:rPr lang="ar-SA" b="1" dirty="0" smtClean="0">
                <a:solidFill>
                  <a:srgbClr val="C00000"/>
                </a:solidFill>
                <a:cs typeface="AL-Mohanad Bold" pitchFamily="2" charset="-78"/>
              </a:rPr>
              <a:t>المادة ذات المعنى تقدم فرصاً </a:t>
            </a:r>
            <a:r>
              <a:rPr lang="ar-SA" b="1" dirty="0" smtClean="0">
                <a:cs typeface="AL-Mohanad Bold" pitchFamily="2" charset="-78"/>
              </a:rPr>
              <a:t>أكثر لنمو المعاني والعلاقات والاستنتاجات ومن ثم تكون ادعى للتعلم وللحفظ .</a:t>
            </a:r>
            <a:endParaRPr lang="ar-SA" b="1" dirty="0">
              <a:cs typeface="AL-Mohanad Bold" pitchFamily="2" charset="-78"/>
            </a:endParaRPr>
          </a:p>
          <a:p>
            <a:r>
              <a:rPr lang="ar-SA" b="1" dirty="0" smtClean="0">
                <a:solidFill>
                  <a:srgbClr val="C00000"/>
                </a:solidFill>
                <a:cs typeface="AL-Mohanad Bold" pitchFamily="2" charset="-78"/>
              </a:rPr>
              <a:t>كذلك المهارات الحركية </a:t>
            </a:r>
            <a:r>
              <a:rPr lang="ar-SA" b="1" dirty="0" smtClean="0">
                <a:cs typeface="AL-Mohanad Bold" pitchFamily="2" charset="-78"/>
              </a:rPr>
              <a:t>تبقى لمدة أطول وان نسبة ما يفقد منها اقل من المواد اللفظية كالجغرافيا والتاريخ ... الخ .</a:t>
            </a:r>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dirty="0" smtClean="0"/>
              <a:t>3- تأكيد التعلم </a:t>
            </a:r>
            <a:endParaRPr lang="ar-SA" dirty="0"/>
          </a:p>
        </p:txBody>
      </p:sp>
      <p:sp>
        <p:nvSpPr>
          <p:cNvPr id="3" name="عنصر نائب للمحتوى 2"/>
          <p:cNvSpPr>
            <a:spLocks noGrp="1"/>
          </p:cNvSpPr>
          <p:nvPr>
            <p:ph idx="1"/>
          </p:nvPr>
        </p:nvSpPr>
        <p:spPr/>
        <p:txBody>
          <a:bodyPr/>
          <a:lstStyle/>
          <a:p>
            <a:r>
              <a:rPr lang="ar-SA" dirty="0" smtClean="0">
                <a:cs typeface="AL-Mohanad Bold" pitchFamily="2" charset="-78"/>
              </a:rPr>
              <a:t>يتوقف بقاء التعلم على مدى ثبوت التعلم الأصلي ، فإذا كان التعلم الأصلي سطحياً مهتزاً ، فإن حفظه لن يدوم طويلاً وسرعان ما يضيع ويتلاشى . </a:t>
            </a:r>
          </a:p>
          <a:p>
            <a:r>
              <a:rPr lang="ar-SA" b="1" dirty="0" smtClean="0">
                <a:cs typeface="AL-Mohanad Bold" pitchFamily="2" charset="-78"/>
              </a:rPr>
              <a:t>ويشير مصطلح تأكيد التعلم إلى : </a:t>
            </a:r>
          </a:p>
          <a:p>
            <a:pPr>
              <a:buNone/>
            </a:pPr>
            <a:r>
              <a:rPr lang="ar-SA" dirty="0" smtClean="0">
                <a:solidFill>
                  <a:srgbClr val="C00000"/>
                </a:solidFill>
                <a:cs typeface="AL-Mohanad Bold" pitchFamily="2" charset="-78"/>
              </a:rPr>
              <a:t>( استمرار التعلم أو التدريب بعد أن يكون التعلم الأصلي قد تم بالفعل ) </a:t>
            </a:r>
          </a:p>
          <a:p>
            <a:pPr>
              <a:buNone/>
            </a:pPr>
            <a:r>
              <a:rPr lang="ar-SA" dirty="0" smtClean="0">
                <a:cs typeface="AL-Mohanad Bold" pitchFamily="2" charset="-78"/>
              </a:rPr>
              <a:t>وتشير أغلب التجارب على أن نسبة تأكيد 50% ضرورية لضمان حفظ وبقاء المادة المتعلمة </a:t>
            </a:r>
            <a:r>
              <a:rPr lang="ar-SA" dirty="0" smtClean="0"/>
              <a:t>.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dirty="0" smtClean="0"/>
              <a:t>4- نشاط المتعلم بعد التعلم الأصلي </a:t>
            </a:r>
            <a:endParaRPr lang="ar-SA" dirty="0"/>
          </a:p>
        </p:txBody>
      </p:sp>
      <p:sp>
        <p:nvSpPr>
          <p:cNvPr id="3" name="عنصر نائب للمحتوى 2"/>
          <p:cNvSpPr>
            <a:spLocks noGrp="1"/>
          </p:cNvSpPr>
          <p:nvPr>
            <p:ph idx="1"/>
          </p:nvPr>
        </p:nvSpPr>
        <p:spPr/>
        <p:txBody>
          <a:bodyPr>
            <a:normAutofit fontScale="85000" lnSpcReduction="20000"/>
          </a:bodyPr>
          <a:lstStyle/>
          <a:p>
            <a:r>
              <a:rPr lang="ar-SA" b="1" dirty="0" smtClean="0">
                <a:cs typeface="AL-Mohanad Bold" pitchFamily="2" charset="-78"/>
              </a:rPr>
              <a:t>من العوامل التي تؤثر في الحفظ أيضاً نوع وكمية النشاط الذي يمارسه المتعلم خلال الفترة بعد انتهاء التعلم الأصلي وإعادة الاختبار للتعرف على كمية المادة المتبقية .  </a:t>
            </a:r>
          </a:p>
          <a:p>
            <a:r>
              <a:rPr lang="ar-SA" b="1" dirty="0" smtClean="0">
                <a:cs typeface="AL-Mohanad Bold" pitchFamily="2" charset="-78"/>
              </a:rPr>
              <a:t>فنحن نلاحظ أن كمية المادة المتبقية تقل بالتدريج كلما طال الزمن ولكن الزمن في حد ذاته ليس هو السبب وإنما ما يحدث خلاله . وكلما طال الزمن كلما أتيحت الفرصة أكثر لتدخل العديد من العوامل التي تؤثر في الحفظ . </a:t>
            </a:r>
          </a:p>
          <a:p>
            <a:r>
              <a:rPr lang="ar-SA" b="1" dirty="0" smtClean="0">
                <a:cs typeface="AL-Mohanad Bold" pitchFamily="2" charset="-78"/>
              </a:rPr>
              <a:t>فسبب فقد المادة المحفوظة ليس هو تلاشي وتضاؤل الخبرات القديمة ولكن هو أساسا تدخل وكف الخبرات الجديدة للقديمة . </a:t>
            </a:r>
          </a:p>
          <a:p>
            <a:r>
              <a:rPr lang="ar-SA" b="1" dirty="0" smtClean="0">
                <a:cs typeface="AL-Mohanad Bold" pitchFamily="2" charset="-78"/>
              </a:rPr>
              <a:t>فالأشخاص الذين ينامون بعد الانتهاء من تعلم موضوع معين يكونون أكثر قدرة على استعادته بعد الاستيقاظ ، من أشخاص آخرون يستمرون في تعلم أشياء أخرى . </a:t>
            </a:r>
            <a:endParaRPr lang="ar-SA" b="1" dirty="0">
              <a:cs typeface="AL-Mohanad Bold"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ثانياً : الاسترجاع </a:t>
            </a:r>
            <a:endParaRPr lang="ar-SA" dirty="0"/>
          </a:p>
        </p:txBody>
      </p:sp>
      <p:sp>
        <p:nvSpPr>
          <p:cNvPr id="3" name="عنصر نائب للمحتوى 2"/>
          <p:cNvSpPr>
            <a:spLocks noGrp="1"/>
          </p:cNvSpPr>
          <p:nvPr>
            <p:ph idx="1"/>
          </p:nvPr>
        </p:nvSpPr>
        <p:spPr>
          <a:xfrm>
            <a:off x="457200" y="1285860"/>
            <a:ext cx="8229600" cy="4840303"/>
          </a:xfrm>
        </p:spPr>
        <p:txBody>
          <a:bodyPr/>
          <a:lstStyle/>
          <a:p>
            <a:r>
              <a:rPr lang="ar-SA" dirty="0" smtClean="0">
                <a:cs typeface="AL-Mohanad Bold" pitchFamily="2" charset="-78"/>
              </a:rPr>
              <a:t>يهيئ استرجاع المادة المتعلمة على فترات أثناء تعلمها وبعد تعلمها فرصة اكبر لتثبيتها وحفظها . ولا نقصد بالاسترجاع مجرد التسميع وإنما نعني به استعادة المادة المتعلمة بما تتضمنه من معان وعلاقات . </a:t>
            </a:r>
          </a:p>
          <a:p>
            <a:r>
              <a:rPr lang="ar-SA" dirty="0" smtClean="0">
                <a:cs typeface="AL-Mohanad Bold" pitchFamily="2" charset="-78"/>
              </a:rPr>
              <a:t>وفي الحقيقة فإن الاسترجاع يفيد التعلم في نواحي عديدة هي:</a:t>
            </a:r>
          </a:p>
          <a:p>
            <a:pPr>
              <a:buNone/>
            </a:pPr>
            <a:r>
              <a:rPr lang="ar-SA" dirty="0" smtClean="0">
                <a:cs typeface="AL-Mohanad Bold" pitchFamily="2" charset="-78"/>
              </a:rPr>
              <a:t>1</a:t>
            </a:r>
            <a:r>
              <a:rPr lang="ar-SA" dirty="0" smtClean="0">
                <a:solidFill>
                  <a:srgbClr val="C00000"/>
                </a:solidFill>
                <a:cs typeface="AL-Mohanad Bold" pitchFamily="2" charset="-78"/>
              </a:rPr>
              <a:t>- يساعد في التعرف على مستواه الحقيقي ونقط الضعف في تعلمه ومن ثم يساهم في التخلص من الأخطاء وتحسين التعلم بصفة عامة .</a:t>
            </a: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42918"/>
            <a:ext cx="8229600" cy="5483245"/>
          </a:xfrm>
        </p:spPr>
        <p:txBody>
          <a:bodyPr>
            <a:normAutofit/>
          </a:bodyPr>
          <a:lstStyle/>
          <a:p>
            <a:pPr>
              <a:buNone/>
            </a:pPr>
            <a:r>
              <a:rPr lang="ar-SA" dirty="0" smtClean="0"/>
              <a:t>2- </a:t>
            </a:r>
            <a:r>
              <a:rPr lang="ar-SA" dirty="0" smtClean="0">
                <a:cs typeface="AL-Mohanad Bold" pitchFamily="2" charset="-78"/>
              </a:rPr>
              <a:t>يمثل الاسترجاع أيضاً موقف اختبار بالنسبة للمتعلم فإذا استطاع المتعلم استرجاع المادة المتعلمة فإن هذا يعني قدرته على أداء الاختبارات التي تقيس تعلمها ، أما إذا تعثر في استرجاع المادة المتعلمة – كلها أو بعضها – فإن هذا يعني فشله في هذه الاختبارات . </a:t>
            </a:r>
          </a:p>
          <a:p>
            <a:pPr>
              <a:buNone/>
            </a:pPr>
            <a:r>
              <a:rPr lang="ar-SA" dirty="0" smtClean="0">
                <a:cs typeface="AL-Mohanad Bold" pitchFamily="2" charset="-78"/>
              </a:rPr>
              <a:t>3- يعتبر الاسترجاع نوعاً من الممارسة لموضوع التعلم أو تأكيداً للتعلم أن تم بعد الانتهاء من السيطرة على المادة المتعلمة . </a:t>
            </a:r>
            <a:endParaRPr lang="ar-SA" dirty="0">
              <a:cs typeface="AL-Mohanad Bold" pitchFamily="2" charset="-78"/>
            </a:endParaRPr>
          </a:p>
          <a:p>
            <a:pPr>
              <a:buNone/>
            </a:pPr>
            <a:r>
              <a:rPr lang="ar-SA" dirty="0" smtClean="0">
                <a:cs typeface="AL-Mohanad Bold" pitchFamily="2" charset="-78"/>
              </a:rPr>
              <a:t>ويجب أن تتضمن المراجعة بجانب الحقائق والمعلومات كذلك القواعد والأسس المتعلمة وتطبيقها في مواقف جديدة </a:t>
            </a:r>
            <a:r>
              <a:rPr lang="ar-SA" dirty="0" err="1" smtClean="0">
                <a:cs typeface="AL-Mohanad Bold" pitchFamily="2" charset="-78"/>
              </a:rPr>
              <a:t>واستقاق</a:t>
            </a:r>
            <a:r>
              <a:rPr lang="ar-SA" dirty="0" smtClean="0">
                <a:cs typeface="AL-Mohanad Bold" pitchFamily="2" charset="-78"/>
              </a:rPr>
              <a:t> الاستنتاجات منها . </a:t>
            </a:r>
            <a:endParaRPr lang="ar-SA" dirty="0">
              <a:cs typeface="AL-Mohanad Bold" pitchFamily="2"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dirty="0" smtClean="0"/>
              <a:t>ثالثاً : تطبيق المادة المتعلمة</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cs typeface="AL-Mohanad Bold" pitchFamily="2" charset="-78"/>
              </a:rPr>
              <a:t>لا يقتصر التعلم الحقيقي على مجرد استرجاع المادة المتعلمة بل يجب أن يتضمن أيضاً تطبيق المادة واستخدامها في الأغراض التعليمية المختلفة . فقواعد الحساب يتحسن تعلمها عن طريق التمرينات التي تستخدم في التدريب عليها . </a:t>
            </a:r>
          </a:p>
          <a:p>
            <a:r>
              <a:rPr lang="ar-SA" dirty="0" smtClean="0">
                <a:cs typeface="AL-Mohanad Bold" pitchFamily="2" charset="-78"/>
              </a:rPr>
              <a:t>ويحسن للمدرسين أن يربطوا دروسهم باستمرار بالمجالات التي يفيد استخدام هذه الدروس فيها وأن يستعينوا بالأمثلة المختلفة والتطبيقات والتمرينات ، وأن يشتمل تقويمهم لتعلم الطالب استخدام هذه الحقائق والمعلومات وتطبيقها في المواقف المناسبة . </a:t>
            </a:r>
            <a:endParaRPr lang="ar-SA" dirty="0">
              <a:cs typeface="AL-Mohanad Bold"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60000"/>
              <a:lumOff val="40000"/>
            </a:schemeClr>
          </a:solidFill>
        </p:spPr>
        <p:txBody>
          <a:bodyPr/>
          <a:lstStyle/>
          <a:p>
            <a:r>
              <a:rPr lang="ar-SA" dirty="0" smtClean="0"/>
              <a:t>رابعاً : المجهود الموزع </a:t>
            </a:r>
            <a:endParaRPr lang="ar-SA" dirty="0"/>
          </a:p>
        </p:txBody>
      </p:sp>
      <p:sp>
        <p:nvSpPr>
          <p:cNvPr id="3" name="عنصر نائب للمحتوى 2"/>
          <p:cNvSpPr>
            <a:spLocks noGrp="1"/>
          </p:cNvSpPr>
          <p:nvPr>
            <p:ph idx="1"/>
          </p:nvPr>
        </p:nvSpPr>
        <p:spPr>
          <a:xfrm>
            <a:off x="457200" y="1500174"/>
            <a:ext cx="8329642" cy="5072098"/>
          </a:xfrm>
        </p:spPr>
        <p:txBody>
          <a:bodyPr>
            <a:normAutofit fontScale="70000" lnSpcReduction="20000"/>
          </a:bodyPr>
          <a:lstStyle/>
          <a:p>
            <a:r>
              <a:rPr lang="ar-SA" b="1" dirty="0" smtClean="0">
                <a:cs typeface="AL-Mohanad Bold" pitchFamily="2" charset="-78"/>
              </a:rPr>
              <a:t>يقصد بالمجهود الموزع في التعلم ، أن يكون التدريب أثناء التعلم على فترات بينها فترات راحة ، وهذا </a:t>
            </a:r>
            <a:r>
              <a:rPr lang="ar-SA" b="1" dirty="0" err="1" smtClean="0">
                <a:cs typeface="AL-Mohanad Bold" pitchFamily="2" charset="-78"/>
              </a:rPr>
              <a:t>المهنى</a:t>
            </a:r>
            <a:r>
              <a:rPr lang="ar-SA" b="1" dirty="0" smtClean="0">
                <a:cs typeface="AL-Mohanad Bold" pitchFamily="2" charset="-78"/>
              </a:rPr>
              <a:t> </a:t>
            </a:r>
            <a:r>
              <a:rPr lang="ar-SA" b="1" dirty="0" err="1" smtClean="0">
                <a:cs typeface="AL-Mohanad Bold" pitchFamily="2" charset="-78"/>
              </a:rPr>
              <a:t>يضاد</a:t>
            </a:r>
            <a:r>
              <a:rPr lang="ar-SA" b="1" dirty="0" smtClean="0">
                <a:cs typeface="AL-Mohanad Bold" pitchFamily="2" charset="-78"/>
              </a:rPr>
              <a:t> المجهود المتواصل الذي يعني أن يستمر المتعلم في بذل مجهود متواصل أثناء تعلمه . ويتوقف ذلك علي : </a:t>
            </a:r>
          </a:p>
          <a:p>
            <a:pPr>
              <a:buNone/>
            </a:pPr>
            <a:r>
              <a:rPr lang="ar-SA" b="1" dirty="0" smtClean="0">
                <a:solidFill>
                  <a:srgbClr val="C00000"/>
                </a:solidFill>
                <a:cs typeface="AL-Mohanad Bold" pitchFamily="2" charset="-78"/>
              </a:rPr>
              <a:t>1- نوع المادة ودرجة صعوبتها </a:t>
            </a:r>
            <a:r>
              <a:rPr lang="ar-SA" dirty="0" smtClean="0">
                <a:cs typeface="AL-Mohanad Bold" pitchFamily="2" charset="-78"/>
              </a:rPr>
              <a:t>: فهناك مواد تستنفد جهود الفرد بسرعة ، ومن ثم يجد من الضروري أن يجزئ </a:t>
            </a:r>
            <a:r>
              <a:rPr lang="ar-SA" dirty="0" err="1" smtClean="0">
                <a:cs typeface="AL-Mohanad Bold" pitchFamily="2" charset="-78"/>
              </a:rPr>
              <a:t>جهودة</a:t>
            </a:r>
            <a:r>
              <a:rPr lang="ar-SA" dirty="0" smtClean="0">
                <a:cs typeface="AL-Mohanad Bold" pitchFamily="2" charset="-78"/>
              </a:rPr>
              <a:t> أثناء تعلمها ، وهناك مواد يجد الفرد سبل تعلمها سهلة ميسرة لا تحتاج إلى عناء كبير فيستمر في تناولها وتعلمها حتي ينتهي منها . </a:t>
            </a:r>
          </a:p>
          <a:p>
            <a:pPr>
              <a:buNone/>
            </a:pPr>
            <a:r>
              <a:rPr lang="ar-SA" b="1" dirty="0" smtClean="0">
                <a:solidFill>
                  <a:srgbClr val="C00000"/>
                </a:solidFill>
                <a:cs typeface="AL-Mohanad Bold" pitchFamily="2" charset="-78"/>
              </a:rPr>
              <a:t>2- ميل الفرد للموضوع المراد تعلمه : لا يقبل </a:t>
            </a:r>
            <a:r>
              <a:rPr lang="ar-SA" dirty="0" smtClean="0">
                <a:cs typeface="AL-Mohanad Bold" pitchFamily="2" charset="-78"/>
              </a:rPr>
              <a:t>التلميذ على المواد بنفس الدرجة ، فهناك مواد يميل إليها ومن ثم يقبل على تعلمها برغبة ويجد راحة في استذكارها . بل </a:t>
            </a:r>
            <a:r>
              <a:rPr lang="ar-SA" dirty="0" err="1" smtClean="0">
                <a:cs typeface="AL-Mohanad Bold" pitchFamily="2" charset="-78"/>
              </a:rPr>
              <a:t>واحياناً</a:t>
            </a:r>
            <a:r>
              <a:rPr lang="ar-SA" dirty="0" smtClean="0">
                <a:cs typeface="AL-Mohanad Bold" pitchFamily="2" charset="-78"/>
              </a:rPr>
              <a:t> يعتبر الوقت الذي ينفقه في تعلمه نوعاً من الترفيه الممتع وهناك مواد أخرى لا يميل إليها ويجبر نفسه على تعلمها ويعد الساعات في تعلمها ودراستها . </a:t>
            </a:r>
          </a:p>
          <a:p>
            <a:pPr>
              <a:buNone/>
            </a:pPr>
            <a:r>
              <a:rPr lang="ar-SA" b="1" dirty="0" smtClean="0">
                <a:solidFill>
                  <a:srgbClr val="C00000"/>
                </a:solidFill>
                <a:cs typeface="AL-Mohanad Bold" pitchFamily="2" charset="-78"/>
              </a:rPr>
              <a:t>3- حالة الفرد وظروفه أثناء التعلم :</a:t>
            </a:r>
            <a:r>
              <a:rPr lang="ar-SA" dirty="0" smtClean="0">
                <a:cs typeface="AL-Mohanad Bold" pitchFamily="2" charset="-78"/>
              </a:rPr>
              <a:t> طريقة الاستذكار وهل يعتمد على القراءة فقط أم يستخدم الورقة والقلم ، جلسته أثناء الاستذكار ، الإضاءة والضوضاء .... ألخ ، حالة الفرد النفسية . فالشخص لمتوتر والذي يشعر بالضيق والتوتر </a:t>
            </a:r>
            <a:r>
              <a:rPr lang="ar-SA" dirty="0" err="1" smtClean="0">
                <a:cs typeface="AL-Mohanad Bold" pitchFamily="2" charset="-78"/>
              </a:rPr>
              <a:t>و</a:t>
            </a:r>
            <a:r>
              <a:rPr lang="ar-SA" dirty="0" smtClean="0">
                <a:cs typeface="AL-Mohanad Bold" pitchFamily="2" charset="-78"/>
              </a:rPr>
              <a:t> </a:t>
            </a:r>
            <a:r>
              <a:rPr lang="ar-SA" dirty="0" err="1" smtClean="0">
                <a:cs typeface="AL-Mohanad Bold" pitchFamily="2" charset="-78"/>
              </a:rPr>
              <a:t>لايقر</a:t>
            </a:r>
            <a:r>
              <a:rPr lang="ar-SA" dirty="0" smtClean="0">
                <a:cs typeface="AL-Mohanad Bold" pitchFamily="2" charset="-78"/>
              </a:rPr>
              <a:t> له قرار لا يستطيع أن يستمر طويلاً في التعلم ، بل يترك مقعده أو مكان تعلمه من وقت لآخر . </a:t>
            </a:r>
            <a:r>
              <a:rPr lang="ar-SA" dirty="0" err="1" smtClean="0">
                <a:cs typeface="AL-Mohanad Bold" pitchFamily="2" charset="-78"/>
              </a:rPr>
              <a:t>وغذا</a:t>
            </a:r>
            <a:r>
              <a:rPr lang="ar-SA" dirty="0" smtClean="0">
                <a:cs typeface="AL-Mohanad Bold" pitchFamily="2" charset="-78"/>
              </a:rPr>
              <a:t> اضطر إلى التزام مكان معين أثناء تعلمه شرد ذهنه ولم يستفد من وقته ، بعكس الفرد الذي لا يشعر بالقلق أو الاضطراب .  </a:t>
            </a:r>
            <a:endParaRPr lang="ar-SA" dirty="0">
              <a:cs typeface="AL-Mohanad Bold"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1769</Words>
  <Application>Microsoft Office PowerPoint</Application>
  <PresentationFormat>عرض على الشاشة (3:4)‏</PresentationFormat>
  <Paragraphs>100</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سمة Office</vt:lpstr>
      <vt:lpstr>شروط التعلم </vt:lpstr>
      <vt:lpstr>للتعلم ثلاث شروط أساسية لا يمكن أن تتم عملية التعلم بدونها هي : </vt:lpstr>
      <vt:lpstr>الدوافع motives</vt:lpstr>
      <vt:lpstr>الشريحة 4</vt:lpstr>
      <vt:lpstr>أثر قوة الدافع في التعلم </vt:lpstr>
      <vt:lpstr>هل زيادة قوة الدافع تساعد على التعلم ؟!!</vt:lpstr>
      <vt:lpstr>أنواع الدوافع </vt:lpstr>
      <vt:lpstr>الدوافع والتعلم </vt:lpstr>
      <vt:lpstr>ثانياً : النضج </vt:lpstr>
      <vt:lpstr>ومن خلال التجارب التي أجريت على </vt:lpstr>
      <vt:lpstr>ثالثاً : الممارسة </vt:lpstr>
      <vt:lpstr>استخدامات الممارسة في التعلم</vt:lpstr>
      <vt:lpstr>تحسين التعلم </vt:lpstr>
      <vt:lpstr>أولاً : الحفظ </vt:lpstr>
      <vt:lpstr>1- الغرض من التعلم </vt:lpstr>
      <vt:lpstr>الشريحة 16</vt:lpstr>
      <vt:lpstr>2- نوع المادة المتعلمة </vt:lpstr>
      <vt:lpstr>3- تأكيد التعلم </vt:lpstr>
      <vt:lpstr>4- نشاط المتعلم بعد التعلم الأصلي </vt:lpstr>
      <vt:lpstr>ثانياً : الاسترجاع </vt:lpstr>
      <vt:lpstr>الشريحة 21</vt:lpstr>
      <vt:lpstr>ثالثاً : تطبيق المادة المتعلمة</vt:lpstr>
      <vt:lpstr>رابعاً : المجهود الموزع </vt:lpstr>
      <vt:lpstr>الشريحة 24</vt:lpstr>
    </vt:vector>
  </TitlesOfParts>
  <Company>compushop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شروط التعلم</dc:title>
  <dc:creator>welcome</dc:creator>
  <cp:lastModifiedBy>VIP</cp:lastModifiedBy>
  <cp:revision>9</cp:revision>
  <dcterms:created xsi:type="dcterms:W3CDTF">2011-03-24T18:46:26Z</dcterms:created>
  <dcterms:modified xsi:type="dcterms:W3CDTF">2012-01-26T15:14:47Z</dcterms:modified>
</cp:coreProperties>
</file>