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68" r:id="rId2"/>
    <p:sldId id="271" r:id="rId3"/>
    <p:sldId id="266" r:id="rId4"/>
    <p:sldId id="272" r:id="rId5"/>
    <p:sldId id="257" r:id="rId6"/>
    <p:sldId id="258" r:id="rId7"/>
    <p:sldId id="261" r:id="rId8"/>
    <p:sldId id="265" r:id="rId9"/>
    <p:sldId id="260" r:id="rId10"/>
    <p:sldId id="262" r:id="rId11"/>
    <p:sldId id="263" r:id="rId12"/>
    <p:sldId id="259" r:id="rId13"/>
    <p:sldId id="264" r:id="rId14"/>
    <p:sldId id="267" r:id="rId15"/>
    <p:sldId id="273" r:id="rId16"/>
  </p:sldIdLst>
  <p:sldSz cx="9144000" cy="6858000" type="screen4x3"/>
  <p:notesSz cx="6858000" cy="9144000"/>
  <p:defaultText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99FF33"/>
    <a:srgbClr val="CCECFF"/>
    <a:srgbClr val="99CC00"/>
    <a:srgbClr val="CCFF66"/>
    <a:srgbClr val="FFFFCC"/>
    <a:srgbClr val="CC3300"/>
    <a:srgbClr val="FFCC00"/>
  </p:clrMru>
</p:presentationPr>
</file>

<file path=ppt/tableStyles.xml><?xml version="1.0" encoding="utf-8"?>
<a:tblStyleLst xmlns:a="http://schemas.openxmlformats.org/drawingml/2006/main" def="{5C22544A-7EE6-4342-B048-85BDC9FD1C3A}">
  <a:tblStyle styleId="{72833802-FEF1-4C79-8D5D-14CF1EAF98D9}" styleName="نمط فاتح 2 - تمييز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E8B1032C-EA38-4F05-BA0D-38AFFFC7BED3}" styleName="نمط فاتح 3 - تمييز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F2DE63D5-997A-4646-A377-4702673A728D}" styleName="نمط فاتح 2 - تمييز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412" autoAdjust="0"/>
    <p:restoredTop sz="94624" autoAdjust="0"/>
  </p:normalViewPr>
  <p:slideViewPr>
    <p:cSldViewPr>
      <p:cViewPr>
        <p:scale>
          <a:sx n="69" d="100"/>
          <a:sy n="69" d="100"/>
        </p:scale>
        <p:origin x="-7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24101834-6813-44E4-A423-DA2A56EF2AC1}" type="datetimeFigureOut">
              <a:rPr lang="ar-JO" smtClean="0"/>
              <a:pPr/>
              <a:t>28/10/1433</a:t>
            </a:fld>
            <a:endParaRPr lang="ar-JO"/>
          </a:p>
        </p:txBody>
      </p:sp>
      <p:sp>
        <p:nvSpPr>
          <p:cNvPr id="20" name="عنصر نائب للتذييل 19"/>
          <p:cNvSpPr>
            <a:spLocks noGrp="1"/>
          </p:cNvSpPr>
          <p:nvPr>
            <p:ph type="ftr" sz="quarter" idx="11"/>
          </p:nvPr>
        </p:nvSpPr>
        <p:spPr/>
        <p:txBody>
          <a:bodyPr/>
          <a:lstStyle>
            <a:extLst/>
          </a:lstStyle>
          <a:p>
            <a:endParaRPr lang="ar-JO"/>
          </a:p>
        </p:txBody>
      </p:sp>
      <p:sp>
        <p:nvSpPr>
          <p:cNvPr id="10" name="عنصر نائب لرقم الشريحة 9"/>
          <p:cNvSpPr>
            <a:spLocks noGrp="1"/>
          </p:cNvSpPr>
          <p:nvPr>
            <p:ph type="sldNum" sz="quarter" idx="12"/>
          </p:nvPr>
        </p:nvSpPr>
        <p:spPr/>
        <p:txBody>
          <a:bodyPr/>
          <a:lstStyle>
            <a:extLst/>
          </a:lstStyle>
          <a:p>
            <a:fld id="{7EAC486C-F913-4454-A35B-8015BAEE34AC}" type="slidenum">
              <a:rPr lang="ar-JO" smtClean="0"/>
              <a:pPr/>
              <a:t>‹#›</a:t>
            </a:fld>
            <a:endParaRPr lang="ar-JO"/>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24101834-6813-44E4-A423-DA2A56EF2AC1}" type="datetimeFigureOut">
              <a:rPr lang="ar-JO" smtClean="0"/>
              <a:pPr/>
              <a:t>28/10/1433</a:t>
            </a:fld>
            <a:endParaRPr lang="ar-JO"/>
          </a:p>
        </p:txBody>
      </p:sp>
      <p:sp>
        <p:nvSpPr>
          <p:cNvPr id="5" name="عنصر نائب للتذييل 4"/>
          <p:cNvSpPr>
            <a:spLocks noGrp="1"/>
          </p:cNvSpPr>
          <p:nvPr>
            <p:ph type="ftr" sz="quarter" idx="11"/>
          </p:nvPr>
        </p:nvSpPr>
        <p:spPr/>
        <p:txBody>
          <a:bodyPr/>
          <a:lstStyle>
            <a:extLst/>
          </a:lstStyle>
          <a:p>
            <a:endParaRPr lang="ar-JO"/>
          </a:p>
        </p:txBody>
      </p:sp>
      <p:sp>
        <p:nvSpPr>
          <p:cNvPr id="6" name="عنصر نائب لرقم الشريحة 5"/>
          <p:cNvSpPr>
            <a:spLocks noGrp="1"/>
          </p:cNvSpPr>
          <p:nvPr>
            <p:ph type="sldNum" sz="quarter" idx="12"/>
          </p:nvPr>
        </p:nvSpPr>
        <p:spPr/>
        <p:txBody>
          <a:bodyPr/>
          <a:lstStyle>
            <a:extLst/>
          </a:lstStyle>
          <a:p>
            <a:fld id="{7EAC486C-F913-4454-A35B-8015BAEE34AC}" type="slidenum">
              <a:rPr lang="ar-JO" smtClean="0"/>
              <a:pPr/>
              <a:t>‹#›</a:t>
            </a:fld>
            <a:endParaRPr lang="ar-J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24101834-6813-44E4-A423-DA2A56EF2AC1}" type="datetimeFigureOut">
              <a:rPr lang="ar-JO" smtClean="0"/>
              <a:pPr/>
              <a:t>28/10/1433</a:t>
            </a:fld>
            <a:endParaRPr lang="ar-JO"/>
          </a:p>
        </p:txBody>
      </p:sp>
      <p:sp>
        <p:nvSpPr>
          <p:cNvPr id="5" name="عنصر نائب للتذييل 4"/>
          <p:cNvSpPr>
            <a:spLocks noGrp="1"/>
          </p:cNvSpPr>
          <p:nvPr>
            <p:ph type="ftr" sz="quarter" idx="11"/>
          </p:nvPr>
        </p:nvSpPr>
        <p:spPr/>
        <p:txBody>
          <a:bodyPr/>
          <a:lstStyle>
            <a:extLst/>
          </a:lstStyle>
          <a:p>
            <a:endParaRPr lang="ar-JO"/>
          </a:p>
        </p:txBody>
      </p:sp>
      <p:sp>
        <p:nvSpPr>
          <p:cNvPr id="6" name="عنصر نائب لرقم الشريحة 5"/>
          <p:cNvSpPr>
            <a:spLocks noGrp="1"/>
          </p:cNvSpPr>
          <p:nvPr>
            <p:ph type="sldNum" sz="quarter" idx="12"/>
          </p:nvPr>
        </p:nvSpPr>
        <p:spPr/>
        <p:txBody>
          <a:bodyPr/>
          <a:lstStyle>
            <a:extLst/>
          </a:lstStyle>
          <a:p>
            <a:fld id="{7EAC486C-F913-4454-A35B-8015BAEE34AC}" type="slidenum">
              <a:rPr lang="ar-JO" smtClean="0"/>
              <a:pPr/>
              <a:t>‹#›</a:t>
            </a:fld>
            <a:endParaRPr lang="ar-JO"/>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24101834-6813-44E4-A423-DA2A56EF2AC1}" type="datetimeFigureOut">
              <a:rPr lang="ar-JO" smtClean="0"/>
              <a:pPr/>
              <a:t>28/10/1433</a:t>
            </a:fld>
            <a:endParaRPr lang="ar-JO"/>
          </a:p>
        </p:txBody>
      </p:sp>
      <p:sp>
        <p:nvSpPr>
          <p:cNvPr id="6" name="عنصر نائب للتذييل 5"/>
          <p:cNvSpPr>
            <a:spLocks noGrp="1"/>
          </p:cNvSpPr>
          <p:nvPr>
            <p:ph type="ftr" sz="quarter" idx="11"/>
          </p:nvPr>
        </p:nvSpPr>
        <p:spPr/>
        <p:txBody>
          <a:bodyPr/>
          <a:lstStyle>
            <a:extLst/>
          </a:lstStyle>
          <a:p>
            <a:endParaRPr lang="ar-JO"/>
          </a:p>
        </p:txBody>
      </p:sp>
      <p:sp>
        <p:nvSpPr>
          <p:cNvPr id="7" name="عنصر نائب لرقم الشريحة 6"/>
          <p:cNvSpPr>
            <a:spLocks noGrp="1"/>
          </p:cNvSpPr>
          <p:nvPr>
            <p:ph type="sldNum" sz="quarter" idx="12"/>
          </p:nvPr>
        </p:nvSpPr>
        <p:spPr/>
        <p:txBody>
          <a:bodyPr/>
          <a:lstStyle>
            <a:extLst/>
          </a:lstStyle>
          <a:p>
            <a:fld id="{7EAC486C-F913-4454-A35B-8015BAEE34AC}" type="slidenum">
              <a:rPr lang="ar-JO" smtClean="0"/>
              <a:pPr/>
              <a:t>‹#›</a:t>
            </a:fld>
            <a:endParaRPr lang="ar-J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24101834-6813-44E4-A423-DA2A56EF2AC1}" type="datetimeFigureOut">
              <a:rPr lang="ar-JO" smtClean="0"/>
              <a:pPr/>
              <a:t>28/10/1433</a:t>
            </a:fld>
            <a:endParaRPr lang="ar-JO"/>
          </a:p>
        </p:txBody>
      </p:sp>
      <p:sp>
        <p:nvSpPr>
          <p:cNvPr id="8" name="عنصر نائب للتذييل 7"/>
          <p:cNvSpPr>
            <a:spLocks noGrp="1"/>
          </p:cNvSpPr>
          <p:nvPr>
            <p:ph type="ftr" sz="quarter" idx="11"/>
          </p:nvPr>
        </p:nvSpPr>
        <p:spPr/>
        <p:txBody>
          <a:bodyPr/>
          <a:lstStyle>
            <a:extLst/>
          </a:lstStyle>
          <a:p>
            <a:endParaRPr lang="ar-JO"/>
          </a:p>
        </p:txBody>
      </p:sp>
      <p:sp>
        <p:nvSpPr>
          <p:cNvPr id="9" name="عنصر نائب لرقم الشريحة 8"/>
          <p:cNvSpPr>
            <a:spLocks noGrp="1"/>
          </p:cNvSpPr>
          <p:nvPr>
            <p:ph type="sldNum" sz="quarter" idx="12"/>
          </p:nvPr>
        </p:nvSpPr>
        <p:spPr/>
        <p:txBody>
          <a:bodyPr/>
          <a:lstStyle>
            <a:extLst/>
          </a:lstStyle>
          <a:p>
            <a:fld id="{7EAC486C-F913-4454-A35B-8015BAEE34AC}" type="slidenum">
              <a:rPr lang="ar-JO" smtClean="0"/>
              <a:pPr/>
              <a:t>‹#›</a:t>
            </a:fld>
            <a:endParaRPr lang="ar-J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24101834-6813-44E4-A423-DA2A56EF2AC1}" type="datetimeFigureOut">
              <a:rPr lang="ar-JO" smtClean="0"/>
              <a:pPr/>
              <a:t>28/10/1433</a:t>
            </a:fld>
            <a:endParaRPr lang="ar-JO"/>
          </a:p>
        </p:txBody>
      </p:sp>
      <p:sp>
        <p:nvSpPr>
          <p:cNvPr id="4" name="عنصر نائب للتذييل 3"/>
          <p:cNvSpPr>
            <a:spLocks noGrp="1"/>
          </p:cNvSpPr>
          <p:nvPr>
            <p:ph type="ftr" sz="quarter" idx="11"/>
          </p:nvPr>
        </p:nvSpPr>
        <p:spPr/>
        <p:txBody>
          <a:bodyPr/>
          <a:lstStyle>
            <a:extLst/>
          </a:lstStyle>
          <a:p>
            <a:endParaRPr lang="ar-JO"/>
          </a:p>
        </p:txBody>
      </p:sp>
      <p:sp>
        <p:nvSpPr>
          <p:cNvPr id="5" name="عنصر نائب لرقم الشريحة 4"/>
          <p:cNvSpPr>
            <a:spLocks noGrp="1"/>
          </p:cNvSpPr>
          <p:nvPr>
            <p:ph type="sldNum" sz="quarter" idx="12"/>
          </p:nvPr>
        </p:nvSpPr>
        <p:spPr/>
        <p:txBody>
          <a:bodyPr/>
          <a:lstStyle>
            <a:extLst/>
          </a:lstStyle>
          <a:p>
            <a:fld id="{7EAC486C-F913-4454-A35B-8015BAEE34AC}" type="slidenum">
              <a:rPr lang="ar-JO" smtClean="0"/>
              <a:pPr/>
              <a:t>‹#›</a:t>
            </a:fld>
            <a:endParaRPr lang="ar-J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24101834-6813-44E4-A423-DA2A56EF2AC1}" type="datetimeFigureOut">
              <a:rPr lang="ar-JO" smtClean="0"/>
              <a:pPr/>
              <a:t>28/10/1433</a:t>
            </a:fld>
            <a:endParaRPr lang="ar-JO"/>
          </a:p>
        </p:txBody>
      </p:sp>
      <p:sp>
        <p:nvSpPr>
          <p:cNvPr id="3" name="عنصر نائب للتذييل 2"/>
          <p:cNvSpPr>
            <a:spLocks noGrp="1"/>
          </p:cNvSpPr>
          <p:nvPr>
            <p:ph type="ftr" sz="quarter" idx="11"/>
          </p:nvPr>
        </p:nvSpPr>
        <p:spPr/>
        <p:txBody>
          <a:bodyPr/>
          <a:lstStyle>
            <a:extLst/>
          </a:lstStyle>
          <a:p>
            <a:endParaRPr lang="ar-JO"/>
          </a:p>
        </p:txBody>
      </p:sp>
      <p:sp>
        <p:nvSpPr>
          <p:cNvPr id="4" name="عنصر نائب لرقم الشريحة 3"/>
          <p:cNvSpPr>
            <a:spLocks noGrp="1"/>
          </p:cNvSpPr>
          <p:nvPr>
            <p:ph type="sldNum" sz="quarter" idx="12"/>
          </p:nvPr>
        </p:nvSpPr>
        <p:spPr/>
        <p:txBody>
          <a:bodyPr/>
          <a:lstStyle>
            <a:extLst/>
          </a:lstStyle>
          <a:p>
            <a:fld id="{7EAC486C-F913-4454-A35B-8015BAEE34AC}" type="slidenum">
              <a:rPr lang="ar-JO" smtClean="0"/>
              <a:pPr/>
              <a:t>‹#›</a:t>
            </a:fld>
            <a:endParaRPr lang="ar-JO"/>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24101834-6813-44E4-A423-DA2A56EF2AC1}" type="datetimeFigureOut">
              <a:rPr lang="ar-JO" smtClean="0"/>
              <a:pPr/>
              <a:t>28/10/1433</a:t>
            </a:fld>
            <a:endParaRPr lang="ar-JO"/>
          </a:p>
        </p:txBody>
      </p:sp>
      <p:sp>
        <p:nvSpPr>
          <p:cNvPr id="6" name="عنصر نائب للتذييل 5"/>
          <p:cNvSpPr>
            <a:spLocks noGrp="1"/>
          </p:cNvSpPr>
          <p:nvPr>
            <p:ph type="ftr" sz="quarter" idx="11"/>
          </p:nvPr>
        </p:nvSpPr>
        <p:spPr/>
        <p:txBody>
          <a:bodyPr/>
          <a:lstStyle>
            <a:extLst/>
          </a:lstStyle>
          <a:p>
            <a:endParaRPr lang="ar-JO"/>
          </a:p>
        </p:txBody>
      </p:sp>
      <p:sp>
        <p:nvSpPr>
          <p:cNvPr id="7" name="عنصر نائب لرقم الشريحة 6"/>
          <p:cNvSpPr>
            <a:spLocks noGrp="1"/>
          </p:cNvSpPr>
          <p:nvPr>
            <p:ph type="sldNum" sz="quarter" idx="12"/>
          </p:nvPr>
        </p:nvSpPr>
        <p:spPr/>
        <p:txBody>
          <a:bodyPr/>
          <a:lstStyle>
            <a:extLst/>
          </a:lstStyle>
          <a:p>
            <a:fld id="{7EAC486C-F913-4454-A35B-8015BAEE34AC}" type="slidenum">
              <a:rPr lang="ar-JO" smtClean="0"/>
              <a:pPr/>
              <a:t>‹#›</a:t>
            </a:fld>
            <a:endParaRPr lang="ar-J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24101834-6813-44E4-A423-DA2A56EF2AC1}" type="datetimeFigureOut">
              <a:rPr lang="ar-JO" smtClean="0"/>
              <a:pPr/>
              <a:t>28/10/1433</a:t>
            </a:fld>
            <a:endParaRPr lang="ar-JO"/>
          </a:p>
        </p:txBody>
      </p:sp>
      <p:sp>
        <p:nvSpPr>
          <p:cNvPr id="6" name="عنصر نائب للتذييل 5"/>
          <p:cNvSpPr>
            <a:spLocks noGrp="1"/>
          </p:cNvSpPr>
          <p:nvPr>
            <p:ph type="ftr" sz="quarter" idx="11"/>
          </p:nvPr>
        </p:nvSpPr>
        <p:spPr/>
        <p:txBody>
          <a:bodyPr/>
          <a:lstStyle>
            <a:extLst/>
          </a:lstStyle>
          <a:p>
            <a:endParaRPr lang="ar-JO"/>
          </a:p>
        </p:txBody>
      </p:sp>
      <p:sp>
        <p:nvSpPr>
          <p:cNvPr id="7" name="عنصر نائب لرقم الشريحة 6"/>
          <p:cNvSpPr>
            <a:spLocks noGrp="1"/>
          </p:cNvSpPr>
          <p:nvPr>
            <p:ph type="sldNum" sz="quarter" idx="12"/>
          </p:nvPr>
        </p:nvSpPr>
        <p:spPr/>
        <p:txBody>
          <a:bodyPr/>
          <a:lstStyle>
            <a:extLst/>
          </a:lstStyle>
          <a:p>
            <a:fld id="{7EAC486C-F913-4454-A35B-8015BAEE34AC}" type="slidenum">
              <a:rPr lang="ar-JO" smtClean="0"/>
              <a:pPr/>
              <a:t>‹#›</a:t>
            </a:fld>
            <a:endParaRPr lang="ar-JO"/>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24101834-6813-44E4-A423-DA2A56EF2AC1}" type="datetimeFigureOut">
              <a:rPr lang="ar-JO" smtClean="0"/>
              <a:pPr/>
              <a:t>28/10/1433</a:t>
            </a:fld>
            <a:endParaRPr lang="ar-JO"/>
          </a:p>
        </p:txBody>
      </p:sp>
      <p:sp>
        <p:nvSpPr>
          <p:cNvPr id="5" name="عنصر نائب للتذييل 4"/>
          <p:cNvSpPr>
            <a:spLocks noGrp="1"/>
          </p:cNvSpPr>
          <p:nvPr>
            <p:ph type="ftr" sz="quarter" idx="11"/>
          </p:nvPr>
        </p:nvSpPr>
        <p:spPr/>
        <p:txBody>
          <a:bodyPr/>
          <a:lstStyle>
            <a:extLst/>
          </a:lstStyle>
          <a:p>
            <a:endParaRPr lang="ar-JO"/>
          </a:p>
        </p:txBody>
      </p:sp>
      <p:sp>
        <p:nvSpPr>
          <p:cNvPr id="6" name="عنصر نائب لرقم الشريحة 5"/>
          <p:cNvSpPr>
            <a:spLocks noGrp="1"/>
          </p:cNvSpPr>
          <p:nvPr>
            <p:ph type="sldNum" sz="quarter" idx="12"/>
          </p:nvPr>
        </p:nvSpPr>
        <p:spPr/>
        <p:txBody>
          <a:bodyPr/>
          <a:lstStyle>
            <a:extLst/>
          </a:lstStyle>
          <a:p>
            <a:fld id="{7EAC486C-F913-4454-A35B-8015BAEE34AC}" type="slidenum">
              <a:rPr lang="ar-JO" smtClean="0"/>
              <a:pPr/>
              <a:t>‹#›</a:t>
            </a:fld>
            <a:endParaRPr lang="ar-J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24101834-6813-44E4-A423-DA2A56EF2AC1}" type="datetimeFigureOut">
              <a:rPr lang="ar-JO" smtClean="0"/>
              <a:pPr/>
              <a:t>28/10/1433</a:t>
            </a:fld>
            <a:endParaRPr lang="ar-JO"/>
          </a:p>
        </p:txBody>
      </p:sp>
      <p:sp>
        <p:nvSpPr>
          <p:cNvPr id="5" name="عنصر نائب للتذييل 4"/>
          <p:cNvSpPr>
            <a:spLocks noGrp="1"/>
          </p:cNvSpPr>
          <p:nvPr>
            <p:ph type="ftr" sz="quarter" idx="11"/>
          </p:nvPr>
        </p:nvSpPr>
        <p:spPr/>
        <p:txBody>
          <a:bodyPr/>
          <a:lstStyle>
            <a:extLst/>
          </a:lstStyle>
          <a:p>
            <a:endParaRPr lang="ar-JO"/>
          </a:p>
        </p:txBody>
      </p:sp>
      <p:sp>
        <p:nvSpPr>
          <p:cNvPr id="6" name="عنصر نائب لرقم الشريحة 5"/>
          <p:cNvSpPr>
            <a:spLocks noGrp="1"/>
          </p:cNvSpPr>
          <p:nvPr>
            <p:ph type="sldNum" sz="quarter" idx="12"/>
          </p:nvPr>
        </p:nvSpPr>
        <p:spPr/>
        <p:txBody>
          <a:bodyPr/>
          <a:lstStyle>
            <a:extLst/>
          </a:lstStyle>
          <a:p>
            <a:fld id="{7EAC486C-F913-4454-A35B-8015BAEE34AC}" type="slidenum">
              <a:rPr lang="ar-JO" smtClean="0"/>
              <a:pPr/>
              <a:t>‹#›</a:t>
            </a:fld>
            <a:endParaRPr lang="ar-J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24101834-6813-44E4-A423-DA2A56EF2AC1}" type="datetimeFigureOut">
              <a:rPr lang="ar-JO" smtClean="0"/>
              <a:pPr/>
              <a:t>28/10/1433</a:t>
            </a:fld>
            <a:endParaRPr lang="ar-JO"/>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JO"/>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EAC486C-F913-4454-A35B-8015BAEE34AC}" type="slidenum">
              <a:rPr lang="ar-JO" smtClean="0"/>
              <a:pPr/>
              <a:t>‹#›</a:t>
            </a:fld>
            <a:endParaRPr lang="ar-JO"/>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gif"/></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jadara.edu.jo/index.php?option=com_content&amp;view=article&amp;id=62&amp;Itemid=116&amp;lang=ar" TargetMode="External"/><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gif"/><Relationship Id="rId4" Type="http://schemas.openxmlformats.org/officeDocument/2006/relationships/hyperlink" Target="http://elearningspaces.net/?p=19"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wpvschool.com/forums/showthread.php?2667-%E3%C7-%E5%ED-%DD%E6%C7%C6%CF-%C7%E1%CA%DA%E1%ED%E3-%C7%E1%C5%E1%DF%CA%D1%E6%E4%ED%BF" TargetMode="External"/><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1.gif"/><Relationship Id="rId4" Type="http://schemas.openxmlformats.org/officeDocument/2006/relationships/hyperlink" Target="http://www.imamu.edu.sa/support_deanery/e_learn/e_learning/Pages/e_learn_benefits.aspx"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elkeys.com/wiki/index.php/%D9%85%D8%B9%D9%88%D9%82%D8%A7%D8%AA_%D8%A7%D9%84%D8%AA%D8%B9%D9%84%D9%8A%D9%85_%D8%A7%D9%84%D8%A5%D9%84%D9%83%D8%AA%D8%B1%D9%88%D9%86%D9%8A" TargetMode="External"/><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3.gif"/><Relationship Id="rId4" Type="http://schemas.openxmlformats.org/officeDocument/2006/relationships/hyperlink" Target="http://yaghmour.ws/E-Courses/unit2_evaluation2.ht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gif"/><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t0.gstatic.com/images?q=tbn:ANd9GcRNfhFaAQ18-GXF2ZAKhK7QmiLbJmHnpBmPb7vJGqdyNQLFCMYDhw"/>
          <p:cNvPicPr>
            <a:picLocks noChangeAspect="1" noChangeArrowheads="1"/>
          </p:cNvPicPr>
          <p:nvPr/>
        </p:nvPicPr>
        <p:blipFill>
          <a:blip r:embed="rId2" cstate="print"/>
          <a:srcRect/>
          <a:stretch>
            <a:fillRect/>
          </a:stretch>
        </p:blipFill>
        <p:spPr bwMode="auto">
          <a:xfrm>
            <a:off x="3671392" y="260648"/>
            <a:ext cx="4645024" cy="6264696"/>
          </a:xfrm>
          <a:prstGeom prst="rect">
            <a:avLst/>
          </a:prstGeom>
          <a:noFill/>
        </p:spPr>
      </p:pic>
      <p:sp>
        <p:nvSpPr>
          <p:cNvPr id="3" name="مستطيل 2"/>
          <p:cNvSpPr/>
          <p:nvPr/>
        </p:nvSpPr>
        <p:spPr>
          <a:xfrm>
            <a:off x="144016" y="73069"/>
            <a:ext cx="2843808" cy="6740307"/>
          </a:xfrm>
          <a:prstGeom prst="rect">
            <a:avLst/>
          </a:prstGeom>
          <a:solidFill>
            <a:schemeClr val="accent1">
              <a:lumMod val="60000"/>
              <a:lumOff val="40000"/>
            </a:schemeClr>
          </a:solidFill>
        </p:spPr>
        <p:txBody>
          <a:bodyPr wrap="square">
            <a:spAutoFit/>
          </a:bodyPr>
          <a:lstStyle/>
          <a:p>
            <a:r>
              <a:rPr lang="ar-JO" sz="7200" dirty="0" smtClean="0">
                <a:cs typeface="Akhbar MT" pitchFamily="2" charset="-78"/>
              </a:rPr>
              <a:t>التعلــــم</a:t>
            </a:r>
          </a:p>
          <a:p>
            <a:endParaRPr lang="ar-JO" sz="7200" dirty="0" smtClean="0">
              <a:cs typeface="Akhbar MT" pitchFamily="2" charset="-78"/>
            </a:endParaRPr>
          </a:p>
          <a:p>
            <a:r>
              <a:rPr lang="ar-JO" sz="7200" dirty="0" smtClean="0">
                <a:cs typeface="Akhbar MT" pitchFamily="2" charset="-78"/>
              </a:rPr>
              <a:t> </a:t>
            </a:r>
          </a:p>
          <a:p>
            <a:endParaRPr lang="ar-JO" sz="7200" dirty="0" smtClean="0">
              <a:cs typeface="Akhbar MT" pitchFamily="2" charset="-78"/>
            </a:endParaRPr>
          </a:p>
          <a:p>
            <a:r>
              <a:rPr lang="ar-JO" sz="7200" dirty="0" smtClean="0">
                <a:cs typeface="Akhbar MT" pitchFamily="2" charset="-78"/>
              </a:rPr>
              <a:t>الالكتروني</a:t>
            </a:r>
          </a:p>
          <a:p>
            <a:endParaRPr lang="ar-JO" sz="7200" dirty="0" smtClean="0">
              <a:cs typeface="Akhbar MT" pitchFamily="2" charset="-78"/>
            </a:endParaRPr>
          </a:p>
        </p:txBody>
      </p:sp>
      <p:pic>
        <p:nvPicPr>
          <p:cNvPr id="24580" name="Picture 4" descr="http://t2.gstatic.com/images?q=tbn:ANd9GcTaGgXCo2g4fpqncJXpkJJQV_VVlr3uVXBjKROjakBCiB0PRJy6"/>
          <p:cNvPicPr>
            <a:picLocks noChangeAspect="1" noChangeArrowheads="1"/>
          </p:cNvPicPr>
          <p:nvPr/>
        </p:nvPicPr>
        <p:blipFill>
          <a:blip r:embed="rId3" cstate="print"/>
          <a:srcRect/>
          <a:stretch>
            <a:fillRect/>
          </a:stretch>
        </p:blipFill>
        <p:spPr bwMode="auto">
          <a:xfrm>
            <a:off x="323528" y="2204864"/>
            <a:ext cx="2352675" cy="1943101"/>
          </a:xfrm>
          <a:prstGeom prst="rect">
            <a:avLst/>
          </a:prstGeom>
          <a:noFill/>
        </p:spPr>
      </p:pic>
      <p:pic>
        <p:nvPicPr>
          <p:cNvPr id="5" name="صورة 4" descr="99999.gif"/>
          <p:cNvPicPr>
            <a:picLocks noChangeAspect="1"/>
          </p:cNvPicPr>
          <p:nvPr/>
        </p:nvPicPr>
        <p:blipFill>
          <a:blip r:embed="rId4" cstate="print"/>
          <a:stretch>
            <a:fillRect/>
          </a:stretch>
        </p:blipFill>
        <p:spPr>
          <a:xfrm flipH="1">
            <a:off x="4081458" y="3127322"/>
            <a:ext cx="981085" cy="6033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2.22222E-6 -1.85185E-6 C -0.22014 0.11019 -0.44028 0.22084 -0.39392 0.24236 C -0.34757 0.26389 0.25729 0.2088 0.27865 0.1294 C 0.3 0.05 -0.19323 -0.17662 -0.26528 -0.23426 C -0.33732 -0.2919 -0.23073 -0.18217 -0.15312 -0.2162 C -0.07552 -0.25023 0.14792 -0.42129 0.2 -0.43842 C 0.25209 -0.45555 0.20556 -0.3875 0.15903 -0.31921 " pathEditMode="relative" ptsTypes="aaaaaaA">
                                      <p:cBhvr>
                                        <p:cTn id="6" dur="5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4499992" y="476672"/>
            <a:ext cx="4392488" cy="6124754"/>
          </a:xfrm>
          <a:prstGeom prst="rect">
            <a:avLst/>
          </a:prstGeom>
          <a:noFill/>
        </p:spPr>
        <p:txBody>
          <a:bodyPr wrap="square" rtlCol="1">
            <a:spAutoFit/>
          </a:bodyPr>
          <a:lstStyle/>
          <a:p>
            <a:pPr algn="just"/>
            <a:r>
              <a:rPr lang="ar-JO" sz="2800" b="1" dirty="0" smtClean="0">
                <a:cs typeface="Akhbar MT" pitchFamily="2" charset="-78"/>
              </a:rPr>
              <a:t>عزيزتي </a:t>
            </a:r>
            <a:r>
              <a:rPr lang="ar-JO" sz="2800" b="1" dirty="0" err="1" smtClean="0">
                <a:cs typeface="Akhbar MT" pitchFamily="2" charset="-78"/>
              </a:rPr>
              <a:t>الطالبة ...</a:t>
            </a:r>
            <a:endParaRPr lang="ar-JO" sz="2800" b="1" dirty="0" smtClean="0">
              <a:cs typeface="Akhbar MT" pitchFamily="2" charset="-78"/>
            </a:endParaRPr>
          </a:p>
          <a:p>
            <a:pPr algn="just"/>
            <a:r>
              <a:rPr lang="ar-SA" sz="2800" b="1" dirty="0" smtClean="0">
                <a:cs typeface="Akhbar MT" pitchFamily="2" charset="-78"/>
              </a:rPr>
              <a:t>مع بداية القرن الحادي والعشرين أصبح لزاماً عل</a:t>
            </a:r>
            <a:r>
              <a:rPr lang="ar-JO" sz="2800" b="1" dirty="0" smtClean="0">
                <a:cs typeface="Akhbar MT" pitchFamily="2" charset="-78"/>
              </a:rPr>
              <a:t>ى</a:t>
            </a:r>
            <a:r>
              <a:rPr lang="ar-SA" sz="2800" b="1" dirty="0" smtClean="0">
                <a:cs typeface="Akhbar MT" pitchFamily="2" charset="-78"/>
              </a:rPr>
              <a:t> كافة المؤسسات المختلفة أن تتوافق أوضاعها مع الحياة العصرية التي تتطلبها تكنولوجيا المعلومات، وأصبح التطور التكنولوجي هدفا قوميا واحتياجا </a:t>
            </a:r>
            <a:r>
              <a:rPr lang="ar-SA" sz="2800" b="1" dirty="0" err="1" smtClean="0">
                <a:cs typeface="Akhbar MT" pitchFamily="2" charset="-78"/>
              </a:rPr>
              <a:t>حقيقيا</a:t>
            </a:r>
            <a:r>
              <a:rPr lang="ar-SA" sz="2800" b="1" dirty="0" smtClean="0">
                <a:cs typeface="Akhbar MT" pitchFamily="2" charset="-78"/>
              </a:rPr>
              <a:t> لنمو المجتمع وقدرات أفراده وحسن استخدام موارده</a:t>
            </a:r>
            <a:r>
              <a:rPr lang="ar-JO" sz="2800" b="1" dirty="0" smtClean="0">
                <a:cs typeface="Akhbar MT" pitchFamily="2" charset="-78"/>
              </a:rPr>
              <a:t> </a:t>
            </a:r>
            <a:r>
              <a:rPr lang="ar-JO" sz="2800" b="1" dirty="0" err="1" smtClean="0">
                <a:cs typeface="Akhbar MT" pitchFamily="2" charset="-78"/>
              </a:rPr>
              <a:t>..</a:t>
            </a:r>
            <a:r>
              <a:rPr lang="ar-JO" sz="2800" b="1" dirty="0" smtClean="0">
                <a:cs typeface="Akhbar MT" pitchFamily="2" charset="-78"/>
              </a:rPr>
              <a:t> </a:t>
            </a:r>
          </a:p>
          <a:p>
            <a:pPr algn="just"/>
            <a:r>
              <a:rPr lang="ar-JO" sz="2800" b="1" dirty="0" smtClean="0">
                <a:cs typeface="Akhbar MT" pitchFamily="2" charset="-78"/>
              </a:rPr>
              <a:t>واليوم سنطرق بابا من ابواب المستقبل </a:t>
            </a:r>
            <a:r>
              <a:rPr lang="ar-JO" sz="2800" b="1" dirty="0" err="1" smtClean="0">
                <a:cs typeface="Akhbar MT" pitchFamily="2" charset="-78"/>
              </a:rPr>
              <a:t>الاوهو</a:t>
            </a:r>
            <a:r>
              <a:rPr lang="ar-JO" sz="2800" b="1" dirty="0" smtClean="0">
                <a:cs typeface="Akhbar MT" pitchFamily="2" charset="-78"/>
              </a:rPr>
              <a:t> التعلم الالكتروني مستخدمين  استراتجية حديثة في التفكير </a:t>
            </a:r>
            <a:r>
              <a:rPr lang="ar-JO" sz="2800" b="1" dirty="0" err="1" smtClean="0">
                <a:cs typeface="Akhbar MT" pitchFamily="2" charset="-78"/>
              </a:rPr>
              <a:t>وهي </a:t>
            </a:r>
            <a:r>
              <a:rPr lang="ar-JO" sz="2800" b="1" dirty="0" smtClean="0">
                <a:cs typeface="Akhbar MT" pitchFamily="2" charset="-78"/>
              </a:rPr>
              <a:t>– القبعات </a:t>
            </a:r>
            <a:r>
              <a:rPr lang="ar-JO" sz="2800" b="1" dirty="0" err="1" smtClean="0">
                <a:cs typeface="Akhbar MT" pitchFamily="2" charset="-78"/>
              </a:rPr>
              <a:t>الست –</a:t>
            </a:r>
            <a:endParaRPr lang="ar-JO" sz="2800" b="1" dirty="0" smtClean="0">
              <a:cs typeface="Akhbar MT" pitchFamily="2" charset="-78"/>
            </a:endParaRPr>
          </a:p>
          <a:p>
            <a:pPr algn="ctr"/>
            <a:r>
              <a:rPr lang="en-US" sz="2800" b="1" dirty="0" smtClean="0">
                <a:cs typeface="Akhbar MT" pitchFamily="2" charset="-78"/>
              </a:rPr>
              <a:t>Six hat thinking </a:t>
            </a:r>
          </a:p>
          <a:p>
            <a:pPr algn="just"/>
            <a:endParaRPr lang="en-US" sz="2800" b="1" dirty="0" smtClean="0">
              <a:cs typeface="Akhbar MT" pitchFamily="2" charset="-78"/>
            </a:endParaRPr>
          </a:p>
          <a:p>
            <a:pPr algn="just"/>
            <a:endParaRPr lang="ar-JO" sz="2800" b="1" dirty="0">
              <a:cs typeface="Akhbar MT" pitchFamily="2" charset="-78"/>
            </a:endParaRPr>
          </a:p>
        </p:txBody>
      </p:sp>
      <p:pic>
        <p:nvPicPr>
          <p:cNvPr id="39938" name="Picture 2" descr="http://www.ousedu.net/ar/images/stories/news_205920680.jpg"/>
          <p:cNvPicPr>
            <a:picLocks noChangeAspect="1" noChangeArrowheads="1"/>
          </p:cNvPicPr>
          <p:nvPr/>
        </p:nvPicPr>
        <p:blipFill>
          <a:blip r:embed="rId2" cstate="print"/>
          <a:srcRect/>
          <a:stretch>
            <a:fillRect/>
          </a:stretch>
        </p:blipFill>
        <p:spPr bwMode="auto">
          <a:xfrm>
            <a:off x="0" y="0"/>
            <a:ext cx="4437090" cy="6858000"/>
          </a:xfrm>
          <a:prstGeom prst="rect">
            <a:avLst/>
          </a:prstGeom>
          <a:noFill/>
        </p:spPr>
      </p:pic>
      <p:pic>
        <p:nvPicPr>
          <p:cNvPr id="5" name="Picture 8" descr="http://t0.gstatic.com/images?q=tbn:ANd9GcTkz9e-8P3O7tJEAzini1cjMeU8hRC1YJtb-5_AWQRk4QXLv2F6PQ"/>
          <p:cNvPicPr>
            <a:picLocks noChangeAspect="1" noChangeArrowheads="1"/>
          </p:cNvPicPr>
          <p:nvPr/>
        </p:nvPicPr>
        <p:blipFill>
          <a:blip r:embed="rId3" cstate="print"/>
          <a:srcRect/>
          <a:stretch>
            <a:fillRect/>
          </a:stretch>
        </p:blipFill>
        <p:spPr bwMode="auto">
          <a:xfrm>
            <a:off x="5076056" y="5877272"/>
            <a:ext cx="3240013" cy="71437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t0.gstatic.com/images?q=tbn:ANd9GcRoV3C-MPK2LwzizJuysccJImcihZ5YnySH6vr30JmNCdNhnoJsFQ"/>
          <p:cNvPicPr>
            <a:picLocks noChangeAspect="1" noChangeArrowheads="1"/>
          </p:cNvPicPr>
          <p:nvPr/>
        </p:nvPicPr>
        <p:blipFill>
          <a:blip r:embed="rId2" cstate="print"/>
          <a:srcRect/>
          <a:stretch>
            <a:fillRect/>
          </a:stretch>
        </p:blipFill>
        <p:spPr bwMode="auto">
          <a:xfrm>
            <a:off x="1" y="0"/>
            <a:ext cx="9036496" cy="6858000"/>
          </a:xfrm>
          <a:prstGeom prst="roundRect">
            <a:avLst>
              <a:gd name="adj" fmla="val 8594"/>
            </a:avLst>
          </a:prstGeom>
          <a:solidFill>
            <a:srgbClr val="FFFFFF">
              <a:shade val="85000"/>
            </a:srgbClr>
          </a:solidFill>
          <a:ln w="38100">
            <a:solidFill>
              <a:schemeClr val="tx1">
                <a:lumMod val="50000"/>
                <a:lumOff val="50000"/>
              </a:schemeClr>
            </a:solidFill>
          </a:ln>
          <a:effectLst>
            <a:reflection blurRad="12700" stA="38000" endPos="28000" dist="5000" dir="5400000" sy="-100000" algn="bl" rotWithShape="0"/>
          </a:effectLst>
        </p:spPr>
      </p:pic>
      <p:pic>
        <p:nvPicPr>
          <p:cNvPr id="20482" name="Picture 2" descr="http://www.hyatuha.com/vb/images/smilies/smilies/211.gif"/>
          <p:cNvPicPr>
            <a:picLocks noChangeAspect="1" noChangeArrowheads="1" noCrop="1"/>
          </p:cNvPicPr>
          <p:nvPr/>
        </p:nvPicPr>
        <p:blipFill>
          <a:blip r:embed="rId3" cstate="print"/>
          <a:srcRect/>
          <a:stretch>
            <a:fillRect/>
          </a:stretch>
        </p:blipFill>
        <p:spPr bwMode="auto">
          <a:xfrm>
            <a:off x="5580112" y="1734410"/>
            <a:ext cx="430907" cy="919271"/>
          </a:xfrm>
          <a:prstGeom prst="rect">
            <a:avLst/>
          </a:prstGeom>
          <a:noFill/>
        </p:spPr>
      </p:pic>
      <p:pic>
        <p:nvPicPr>
          <p:cNvPr id="20484" name="Picture 4" descr="http://www.hyatuha.com/vb/images/smilies/smilies/211.gif"/>
          <p:cNvPicPr>
            <a:picLocks noChangeAspect="1" noChangeArrowheads="1" noCrop="1"/>
          </p:cNvPicPr>
          <p:nvPr/>
        </p:nvPicPr>
        <p:blipFill>
          <a:blip r:embed="rId3" cstate="print"/>
          <a:srcRect/>
          <a:stretch>
            <a:fillRect/>
          </a:stretch>
        </p:blipFill>
        <p:spPr bwMode="auto">
          <a:xfrm>
            <a:off x="611560" y="1484784"/>
            <a:ext cx="1008112" cy="2150647"/>
          </a:xfrm>
          <a:prstGeom prst="rect">
            <a:avLst/>
          </a:prstGeom>
          <a:noFill/>
        </p:spPr>
      </p:pic>
      <p:pic>
        <p:nvPicPr>
          <p:cNvPr id="20486" name="Picture 6" descr="http://www.hyatuha.com/vb/images/smilies/smilies/211.gif"/>
          <p:cNvPicPr>
            <a:picLocks noChangeAspect="1" noChangeArrowheads="1" noCrop="1"/>
          </p:cNvPicPr>
          <p:nvPr/>
        </p:nvPicPr>
        <p:blipFill>
          <a:blip r:embed="rId3" cstate="print"/>
          <a:srcRect/>
          <a:stretch>
            <a:fillRect/>
          </a:stretch>
        </p:blipFill>
        <p:spPr bwMode="auto">
          <a:xfrm>
            <a:off x="7092280" y="836712"/>
            <a:ext cx="142875" cy="304801"/>
          </a:xfrm>
          <a:prstGeom prst="rect">
            <a:avLst/>
          </a:prstGeom>
          <a:noFill/>
        </p:spPr>
      </p:pic>
      <p:pic>
        <p:nvPicPr>
          <p:cNvPr id="6" name="Picture 4" descr="http://www.hyatuha.com/vb/images/smilies/smilies/211.gif"/>
          <p:cNvPicPr>
            <a:picLocks noChangeAspect="1" noChangeArrowheads="1" noCrop="1"/>
          </p:cNvPicPr>
          <p:nvPr/>
        </p:nvPicPr>
        <p:blipFill>
          <a:blip r:embed="rId3" cstate="print"/>
          <a:srcRect/>
          <a:stretch>
            <a:fillRect/>
          </a:stretch>
        </p:blipFill>
        <p:spPr bwMode="auto">
          <a:xfrm>
            <a:off x="1043608" y="4518722"/>
            <a:ext cx="504056" cy="1075323"/>
          </a:xfrm>
          <a:prstGeom prst="rect">
            <a:avLst/>
          </a:prstGeom>
          <a:noFill/>
        </p:spPr>
      </p:pic>
      <p:pic>
        <p:nvPicPr>
          <p:cNvPr id="7" name="Picture 4" descr="http://www.hyatuha.com/vb/images/smilies/smilies/211.gif"/>
          <p:cNvPicPr>
            <a:picLocks noChangeAspect="1" noChangeArrowheads="1" noCrop="1"/>
          </p:cNvPicPr>
          <p:nvPr/>
        </p:nvPicPr>
        <p:blipFill>
          <a:blip r:embed="rId3" cstate="print"/>
          <a:srcRect/>
          <a:stretch>
            <a:fillRect/>
          </a:stretch>
        </p:blipFill>
        <p:spPr bwMode="auto">
          <a:xfrm>
            <a:off x="7092280" y="5113989"/>
            <a:ext cx="360040" cy="768088"/>
          </a:xfrm>
          <a:prstGeom prst="rect">
            <a:avLst/>
          </a:prstGeom>
          <a:noFill/>
        </p:spPr>
      </p:pic>
      <p:pic>
        <p:nvPicPr>
          <p:cNvPr id="9218" name="Picture 2" descr="http://www.lakii.com/vb/images/icons/1431/33.gif"/>
          <p:cNvPicPr>
            <a:picLocks noChangeAspect="1" noChangeArrowheads="1" noCrop="1"/>
          </p:cNvPicPr>
          <p:nvPr/>
        </p:nvPicPr>
        <p:blipFill>
          <a:blip r:embed="rId4" cstate="print"/>
          <a:srcRect/>
          <a:stretch>
            <a:fillRect/>
          </a:stretch>
        </p:blipFill>
        <p:spPr bwMode="auto">
          <a:xfrm>
            <a:off x="2752584" y="1124744"/>
            <a:ext cx="1216687" cy="1008112"/>
          </a:xfrm>
          <a:prstGeom prst="rect">
            <a:avLst/>
          </a:prstGeom>
          <a:noFill/>
        </p:spPr>
      </p:pic>
      <p:pic>
        <p:nvPicPr>
          <p:cNvPr id="9220" name="Picture 4" descr="http://www.lakii.com/vb/images/icons/1431/33.gif"/>
          <p:cNvPicPr>
            <a:picLocks noChangeAspect="1" noChangeArrowheads="1" noCrop="1"/>
          </p:cNvPicPr>
          <p:nvPr/>
        </p:nvPicPr>
        <p:blipFill>
          <a:blip r:embed="rId4" cstate="print"/>
          <a:srcRect/>
          <a:stretch>
            <a:fillRect/>
          </a:stretch>
        </p:blipFill>
        <p:spPr bwMode="auto">
          <a:xfrm>
            <a:off x="6300192" y="3429000"/>
            <a:ext cx="333375" cy="27622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t1.gstatic.com/images?q=tbn:ANd9GcSz6neEb63yhI0q6H5GJ7XNvHI3VgoRG3xIfVaBNFfq3VPWMqci"/>
          <p:cNvPicPr>
            <a:picLocks noChangeAspect="1" noChangeArrowheads="1"/>
          </p:cNvPicPr>
          <p:nvPr/>
        </p:nvPicPr>
        <p:blipFill>
          <a:blip r:embed="rId2" cstate="print"/>
          <a:srcRect/>
          <a:stretch>
            <a:fillRect/>
          </a:stretch>
        </p:blipFill>
        <p:spPr bwMode="auto">
          <a:xfrm>
            <a:off x="179513" y="188640"/>
            <a:ext cx="2304255" cy="6408712"/>
          </a:xfrm>
          <a:prstGeom prst="rect">
            <a:avLst/>
          </a:prstGeom>
          <a:noFill/>
        </p:spPr>
      </p:pic>
      <p:sp>
        <p:nvSpPr>
          <p:cNvPr id="2" name="مربع نص 1"/>
          <p:cNvSpPr txBox="1"/>
          <p:nvPr/>
        </p:nvSpPr>
        <p:spPr>
          <a:xfrm>
            <a:off x="2267744" y="188640"/>
            <a:ext cx="6192688" cy="5878532"/>
          </a:xfrm>
          <a:prstGeom prst="rect">
            <a:avLst/>
          </a:prstGeom>
          <a:noFill/>
        </p:spPr>
        <p:txBody>
          <a:bodyPr wrap="square" rtlCol="1">
            <a:spAutoFit/>
          </a:bodyPr>
          <a:lstStyle/>
          <a:p>
            <a:r>
              <a:rPr lang="ar-JO" sz="4400" dirty="0" smtClean="0">
                <a:cs typeface="Akhbar MT" pitchFamily="2" charset="-78"/>
              </a:rPr>
              <a:t>سنتعرف بداية </a:t>
            </a:r>
          </a:p>
          <a:p>
            <a:r>
              <a:rPr lang="ar-JO" sz="4400" dirty="0" smtClean="0">
                <a:cs typeface="Akhbar MT" pitchFamily="2" charset="-78"/>
              </a:rPr>
              <a:t>استراتجية القبعات الست</a:t>
            </a:r>
          </a:p>
          <a:p>
            <a:r>
              <a:rPr lang="ar-JO" sz="3200" dirty="0" smtClean="0">
                <a:cs typeface="Akhbar MT" pitchFamily="2" charset="-78"/>
              </a:rPr>
              <a:t>هناك ست قبعات ذات الوان </a:t>
            </a:r>
            <a:r>
              <a:rPr lang="ar-JO" sz="3200" dirty="0" err="1" smtClean="0">
                <a:cs typeface="Akhbar MT" pitchFamily="2" charset="-78"/>
              </a:rPr>
              <a:t>مختلفة </a:t>
            </a:r>
            <a:r>
              <a:rPr lang="ar-JO" sz="3200" dirty="0" smtClean="0">
                <a:cs typeface="Akhbar MT" pitchFamily="2" charset="-78"/>
              </a:rPr>
              <a:t>، وكل لون يرمز إلى طريقة تفكير </a:t>
            </a:r>
          </a:p>
          <a:p>
            <a:r>
              <a:rPr lang="ar-JO" sz="3200" dirty="0" smtClean="0">
                <a:cs typeface="Akhbar MT" pitchFamily="2" charset="-78"/>
              </a:rPr>
              <a:t>وقد وقع الاختيار على القبعة لتكون رمزا </a:t>
            </a:r>
            <a:r>
              <a:rPr lang="ar-JO" sz="3200" dirty="0" err="1" smtClean="0">
                <a:cs typeface="Akhbar MT" pitchFamily="2" charset="-78"/>
              </a:rPr>
              <a:t>لانها</a:t>
            </a:r>
            <a:r>
              <a:rPr lang="ar-JO" sz="3200" dirty="0" smtClean="0">
                <a:cs typeface="Akhbar MT" pitchFamily="2" charset="-78"/>
              </a:rPr>
              <a:t> تستخدم للرأس الذي يحوي </a:t>
            </a:r>
            <a:r>
              <a:rPr lang="ar-JO" sz="3200" dirty="0" err="1" smtClean="0">
                <a:cs typeface="Akhbar MT" pitchFamily="2" charset="-78"/>
              </a:rPr>
              <a:t>الدماغ </a:t>
            </a:r>
            <a:r>
              <a:rPr lang="ar-JO" sz="3200" dirty="0" smtClean="0">
                <a:cs typeface="Akhbar MT" pitchFamily="2" charset="-78"/>
              </a:rPr>
              <a:t>،وهي عادة </a:t>
            </a:r>
            <a:r>
              <a:rPr lang="ar-JO" sz="3200" dirty="0" err="1" smtClean="0">
                <a:cs typeface="Akhbar MT" pitchFamily="2" charset="-78"/>
              </a:rPr>
              <a:t>لايتم</a:t>
            </a:r>
            <a:r>
              <a:rPr lang="ar-JO" sz="3200" dirty="0" smtClean="0">
                <a:cs typeface="Akhbar MT" pitchFamily="2" charset="-78"/>
              </a:rPr>
              <a:t> ابقاؤها طويلا على الرأس تماما مثل </a:t>
            </a:r>
            <a:r>
              <a:rPr lang="ar-JO" sz="3200" dirty="0" err="1" smtClean="0">
                <a:cs typeface="Akhbar MT" pitchFamily="2" charset="-78"/>
              </a:rPr>
              <a:t>الافكار ..</a:t>
            </a:r>
            <a:endParaRPr lang="ar-JO" sz="3200" dirty="0" smtClean="0">
              <a:cs typeface="Akhbar MT" pitchFamily="2" charset="-78"/>
            </a:endParaRPr>
          </a:p>
          <a:p>
            <a:r>
              <a:rPr lang="ar-JO" sz="3200" b="1" dirty="0" smtClean="0">
                <a:effectLst>
                  <a:outerShdw blurRad="38100" dist="38100" dir="2700000" algn="tl">
                    <a:srgbClr val="000000">
                      <a:alpha val="43137"/>
                    </a:srgbClr>
                  </a:outerShdw>
                </a:effectLst>
                <a:cs typeface="Akhbar MT" pitchFamily="2" charset="-78"/>
              </a:rPr>
              <a:t>بالقبعات </a:t>
            </a:r>
            <a:r>
              <a:rPr lang="ar-JO" sz="3200" b="1" dirty="0" err="1" smtClean="0">
                <a:effectLst>
                  <a:outerShdw blurRad="38100" dist="38100" dir="2700000" algn="tl">
                    <a:srgbClr val="000000">
                      <a:alpha val="43137"/>
                    </a:srgbClr>
                  </a:outerShdw>
                </a:effectLst>
                <a:cs typeface="Akhbar MT" pitchFamily="2" charset="-78"/>
              </a:rPr>
              <a:t>الست ...</a:t>
            </a:r>
            <a:r>
              <a:rPr lang="ar-JO" sz="3200" b="1" dirty="0" smtClean="0">
                <a:effectLst>
                  <a:outerShdw blurRad="38100" dist="38100" dir="2700000" algn="tl">
                    <a:srgbClr val="000000">
                      <a:alpha val="43137"/>
                    </a:srgbClr>
                  </a:outerShdw>
                </a:effectLst>
                <a:cs typeface="Akhbar MT" pitchFamily="2" charset="-78"/>
              </a:rPr>
              <a:t> ننتظم بين تفكير وتنفيذ </a:t>
            </a:r>
            <a:br>
              <a:rPr lang="ar-JO" sz="3200" b="1" dirty="0" smtClean="0">
                <a:effectLst>
                  <a:outerShdw blurRad="38100" dist="38100" dir="2700000" algn="tl">
                    <a:srgbClr val="000000">
                      <a:alpha val="43137"/>
                    </a:srgbClr>
                  </a:outerShdw>
                </a:effectLst>
                <a:cs typeface="Akhbar MT" pitchFamily="2" charset="-78"/>
              </a:rPr>
            </a:br>
            <a:r>
              <a:rPr lang="ar-JO" sz="3200" b="1" dirty="0" smtClean="0">
                <a:effectLst>
                  <a:outerShdw blurRad="38100" dist="38100" dir="2700000" algn="tl">
                    <a:srgbClr val="000000">
                      <a:alpha val="43137"/>
                    </a:srgbClr>
                  </a:outerShdw>
                </a:effectLst>
                <a:cs typeface="Akhbar MT" pitchFamily="2" charset="-78"/>
              </a:rPr>
              <a:t>بشرط الالتزام بالوقت المحدد</a:t>
            </a:r>
            <a:r>
              <a:rPr lang="ar-JO" sz="3200" dirty="0" smtClean="0">
                <a:cs typeface="Akhbar MT" pitchFamily="2" charset="-78"/>
              </a:rPr>
              <a:t> </a:t>
            </a:r>
          </a:p>
          <a:p>
            <a:r>
              <a:rPr lang="ar-JO" sz="3200" dirty="0" smtClean="0"/>
              <a:t/>
            </a:r>
            <a:br>
              <a:rPr lang="ar-JO" sz="3200" dirty="0" smtClean="0"/>
            </a:br>
            <a:endParaRPr lang="ar-JO" sz="3200" dirty="0">
              <a:cs typeface="Akhbar MT" pitchFamily="2" charset="-78"/>
            </a:endParaRPr>
          </a:p>
        </p:txBody>
      </p:sp>
      <p:sp>
        <p:nvSpPr>
          <p:cNvPr id="4" name="مستطيل 3"/>
          <p:cNvSpPr/>
          <p:nvPr/>
        </p:nvSpPr>
        <p:spPr>
          <a:xfrm>
            <a:off x="3347864" y="5717411"/>
            <a:ext cx="5740574" cy="584775"/>
          </a:xfrm>
          <a:prstGeom prst="rect">
            <a:avLst/>
          </a:prstGeom>
        </p:spPr>
        <p:txBody>
          <a:bodyPr wrap="square">
            <a:spAutoFit/>
          </a:bodyPr>
          <a:lstStyle/>
          <a:p>
            <a:pPr lvl="0"/>
            <a:r>
              <a:rPr lang="ar-JO" sz="3200" dirty="0" smtClean="0">
                <a:solidFill>
                  <a:prstClr val="black"/>
                </a:solidFill>
                <a:cs typeface="Akhbar MT" pitchFamily="2" charset="-78"/>
              </a:rPr>
              <a:t>و لكل قبعة  مميزات وخصائص نستعرضها </a:t>
            </a:r>
            <a:r>
              <a:rPr lang="ar-JO" sz="3200" dirty="0" err="1" smtClean="0">
                <a:solidFill>
                  <a:prstClr val="black"/>
                </a:solidFill>
                <a:cs typeface="Akhbar MT" pitchFamily="2" charset="-78"/>
              </a:rPr>
              <a:t>معا ....</a:t>
            </a:r>
            <a:endParaRPr lang="ar-JO" sz="3200" dirty="0" smtClean="0">
              <a:solidFill>
                <a:prstClr val="black"/>
              </a:solidFill>
              <a:cs typeface="Akhbar MT"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2" name="مستطيل 1"/>
          <p:cNvSpPr/>
          <p:nvPr/>
        </p:nvSpPr>
        <p:spPr>
          <a:xfrm>
            <a:off x="1115616" y="404664"/>
            <a:ext cx="6624736" cy="2123658"/>
          </a:xfrm>
          <a:prstGeom prst="rect">
            <a:avLst/>
          </a:prstGeom>
          <a:solidFill>
            <a:schemeClr val="bg1"/>
          </a:solidFill>
          <a:ln w="38100">
            <a:noFill/>
          </a:ln>
        </p:spPr>
        <p:style>
          <a:lnRef idx="2">
            <a:schemeClr val="dk1"/>
          </a:lnRef>
          <a:fillRef idx="1">
            <a:schemeClr val="lt1"/>
          </a:fillRef>
          <a:effectRef idx="0">
            <a:schemeClr val="dk1"/>
          </a:effectRef>
          <a:fontRef idx="minor">
            <a:schemeClr val="dk1"/>
          </a:fontRef>
        </p:style>
        <p:txBody>
          <a:bodyPr wrap="square">
            <a:spAutoFit/>
          </a:bodyPr>
          <a:lstStyle/>
          <a:p>
            <a:r>
              <a:rPr lang="ar-JO" b="1" dirty="0" smtClean="0">
                <a:solidFill>
                  <a:schemeClr val="accent6">
                    <a:lumMod val="20000"/>
                    <a:lumOff val="80000"/>
                  </a:schemeClr>
                </a:solidFill>
              </a:rPr>
              <a:t>القبعة </a:t>
            </a:r>
            <a:r>
              <a:rPr lang="ar-JO" b="1" dirty="0" err="1" smtClean="0">
                <a:solidFill>
                  <a:schemeClr val="accent6">
                    <a:lumMod val="20000"/>
                    <a:lumOff val="80000"/>
                  </a:schemeClr>
                </a:solidFill>
              </a:rPr>
              <a:t>البيضاء</a:t>
            </a:r>
            <a:r>
              <a:rPr lang="ar-JO" b="1" dirty="0" err="1" smtClean="0">
                <a:solidFill>
                  <a:schemeClr val="bg2"/>
                </a:solidFill>
              </a:rPr>
              <a:t>:</a:t>
            </a:r>
            <a:endParaRPr lang="ar-JO" b="1" dirty="0" smtClean="0">
              <a:solidFill>
                <a:schemeClr val="bg2"/>
              </a:solidFill>
            </a:endParaRPr>
          </a:p>
          <a:p>
            <a:r>
              <a:rPr lang="ar-JO" dirty="0" smtClean="0"/>
              <a:t/>
            </a:r>
            <a:br>
              <a:rPr lang="ar-JO" dirty="0" smtClean="0"/>
            </a:br>
            <a:r>
              <a:rPr lang="ar-JO" sz="2400" b="1" dirty="0" smtClean="0">
                <a:latin typeface="Rockwell" pitchFamily="18" charset="0"/>
                <a:cs typeface="Akhbar MT" pitchFamily="2" charset="-78"/>
              </a:rPr>
              <a:t>تشير إلى التركيز على المعلومات، أيها </a:t>
            </a:r>
            <a:r>
              <a:rPr lang="ar-JO" sz="2400" b="1" dirty="0" err="1" smtClean="0">
                <a:latin typeface="Rockwell" pitchFamily="18" charset="0"/>
                <a:cs typeface="Akhbar MT" pitchFamily="2" charset="-78"/>
              </a:rPr>
              <a:t>موجود؟</a:t>
            </a:r>
            <a:r>
              <a:rPr lang="ar-JO" sz="2400" b="1" dirty="0" smtClean="0">
                <a:latin typeface="Rockwell" pitchFamily="18" charset="0"/>
                <a:cs typeface="Akhbar MT" pitchFamily="2" charset="-78"/>
              </a:rPr>
              <a:t> وأيها </a:t>
            </a:r>
            <a:r>
              <a:rPr lang="ar-JO" sz="2400" b="1" dirty="0" err="1" smtClean="0">
                <a:latin typeface="Rockwell" pitchFamily="18" charset="0"/>
                <a:cs typeface="Akhbar MT" pitchFamily="2" charset="-78"/>
              </a:rPr>
              <a:t>ضروري؟</a:t>
            </a:r>
            <a:r>
              <a:rPr lang="ar-JO" sz="2400" b="1" dirty="0" smtClean="0">
                <a:latin typeface="Rockwell" pitchFamily="18" charset="0"/>
                <a:cs typeface="Akhbar MT" pitchFamily="2" charset="-78"/>
              </a:rPr>
              <a:t> وأيها </a:t>
            </a:r>
            <a:r>
              <a:rPr lang="ar-JO" sz="2400" b="1" dirty="0" err="1" smtClean="0">
                <a:latin typeface="Rockwell" pitchFamily="18" charset="0"/>
                <a:cs typeface="Akhbar MT" pitchFamily="2" charset="-78"/>
              </a:rPr>
              <a:t>مفقود؟</a:t>
            </a:r>
            <a:r>
              <a:rPr lang="ar-JO" sz="2400" b="1" dirty="0" smtClean="0">
                <a:latin typeface="Rockwell" pitchFamily="18" charset="0"/>
                <a:cs typeface="Akhbar MT" pitchFamily="2" charset="-78"/>
              </a:rPr>
              <a:t> كيف يمكننا الحصول على المعلومات التي </a:t>
            </a:r>
            <a:r>
              <a:rPr lang="ar-JO" sz="2400" b="1" dirty="0" err="1" smtClean="0">
                <a:latin typeface="Rockwell" pitchFamily="18" charset="0"/>
                <a:cs typeface="Akhbar MT" pitchFamily="2" charset="-78"/>
              </a:rPr>
              <a:t>نريد؟</a:t>
            </a:r>
            <a:r>
              <a:rPr lang="ar-JO" sz="2400" b="1" dirty="0" smtClean="0">
                <a:latin typeface="Rockwell" pitchFamily="18" charset="0"/>
                <a:cs typeface="Akhbar MT" pitchFamily="2" charset="-78"/>
              </a:rPr>
              <a:t> يتم عرض جميع المعلومات بشكل متوازي حتى وإن كانت مختلفة وتتراوح صعوبة المعلومات من الحقائق إلى الشائعات أو الآراء</a:t>
            </a:r>
            <a:endParaRPr lang="ar-JO" b="1" dirty="0">
              <a:latin typeface="Rockwell" pitchFamily="18" charset="0"/>
              <a:cs typeface="Akhbar MT" pitchFamily="2" charset="-78"/>
            </a:endParaRPr>
          </a:p>
        </p:txBody>
      </p:sp>
      <p:sp>
        <p:nvSpPr>
          <p:cNvPr id="3" name="مستطيل 2"/>
          <p:cNvSpPr/>
          <p:nvPr/>
        </p:nvSpPr>
        <p:spPr>
          <a:xfrm>
            <a:off x="1259632" y="2708920"/>
            <a:ext cx="6480720" cy="1107996"/>
          </a:xfrm>
          <a:prstGeom prst="rect">
            <a:avLst/>
          </a:prstGeom>
          <a:solidFill>
            <a:srgbClr val="FFFF00"/>
          </a:solidFill>
          <a:ln w="38100">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ar-JO" b="1" dirty="0" smtClean="0">
                <a:solidFill>
                  <a:srgbClr val="FF0000"/>
                </a:solidFill>
              </a:rPr>
              <a:t>القبعة  </a:t>
            </a:r>
            <a:r>
              <a:rPr lang="ar-JO" b="1" dirty="0" err="1" smtClean="0">
                <a:solidFill>
                  <a:srgbClr val="FF0000"/>
                </a:solidFill>
              </a:rPr>
              <a:t>الحمراء</a:t>
            </a:r>
            <a:r>
              <a:rPr lang="ar-JO" b="1" dirty="0" err="1" smtClean="0"/>
              <a:t>:</a:t>
            </a:r>
            <a:endParaRPr lang="ar-JO" b="1" dirty="0" smtClean="0"/>
          </a:p>
          <a:p>
            <a:r>
              <a:rPr lang="ar-JO" sz="2400" b="1" dirty="0" smtClean="0">
                <a:latin typeface="Rockwell" pitchFamily="18" charset="0"/>
                <a:cs typeface="Akhbar MT" pitchFamily="2" charset="-78"/>
              </a:rPr>
              <a:t>وهي تسمح بالتعبير الحرّ عن المشاعر، والحدس، والإلهام، والانفعالات في وقت محدّد دون الحاجة للتفسير أو تقديم الأعذار</a:t>
            </a:r>
            <a:endParaRPr lang="ar-JO" sz="2400" b="1" dirty="0">
              <a:latin typeface="Rockwell" pitchFamily="18" charset="0"/>
              <a:cs typeface="Akhbar MT" pitchFamily="2" charset="-78"/>
            </a:endParaRPr>
          </a:p>
        </p:txBody>
      </p:sp>
      <p:sp>
        <p:nvSpPr>
          <p:cNvPr id="5" name="مستطيل 4"/>
          <p:cNvSpPr/>
          <p:nvPr/>
        </p:nvSpPr>
        <p:spPr>
          <a:xfrm>
            <a:off x="1259632" y="4005064"/>
            <a:ext cx="6480720" cy="2585323"/>
          </a:xfrm>
          <a:prstGeom prst="rect">
            <a:avLst/>
          </a:prstGeom>
          <a:solidFill>
            <a:schemeClr val="tx2">
              <a:lumMod val="60000"/>
              <a:lumOff val="40000"/>
            </a:schemeClr>
          </a:solidFill>
          <a:ln w="57150">
            <a:noFill/>
          </a:ln>
        </p:spPr>
        <p:txBody>
          <a:bodyPr wrap="square">
            <a:spAutoFit/>
          </a:bodyPr>
          <a:lstStyle/>
          <a:p>
            <a:r>
              <a:rPr lang="ar-JO" b="1" dirty="0" smtClean="0">
                <a:solidFill>
                  <a:srgbClr val="FFFF00"/>
                </a:solidFill>
              </a:rPr>
              <a:t>القبعة </a:t>
            </a:r>
            <a:r>
              <a:rPr lang="ar-JO" b="1" dirty="0" err="1" smtClean="0">
                <a:solidFill>
                  <a:srgbClr val="FFFF00"/>
                </a:solidFill>
              </a:rPr>
              <a:t>الصفراء:</a:t>
            </a:r>
            <a:endParaRPr lang="ar-JO" b="1" dirty="0" smtClean="0">
              <a:solidFill>
                <a:srgbClr val="FFFF00"/>
              </a:solidFill>
            </a:endParaRPr>
          </a:p>
          <a:p>
            <a:r>
              <a:rPr lang="ar-JO" sz="2400" b="1" dirty="0" smtClean="0">
                <a:solidFill>
                  <a:srgbClr val="FFFF00"/>
                </a:solidFill>
                <a:latin typeface="Rockwell" pitchFamily="18" charset="0"/>
                <a:cs typeface="Akhbar MT" pitchFamily="2" charset="-78"/>
              </a:rPr>
              <a:t>وتمثل النظرة الإيجابية المنطقية، وهنا يقوم المفكر بالبحث عن القيم والمنافع، ويحاول المفكر رؤية كيفية الاستفادة من الفكرة </a:t>
            </a:r>
            <a:r>
              <a:rPr lang="ar-JO" sz="2400" b="1" dirty="0" err="1" smtClean="0">
                <a:solidFill>
                  <a:srgbClr val="FFFF00"/>
                </a:solidFill>
                <a:latin typeface="Rockwell" pitchFamily="18" charset="0"/>
                <a:cs typeface="Akhbar MT" pitchFamily="2" charset="-78"/>
              </a:rPr>
              <a:t>وممارستها.</a:t>
            </a:r>
            <a:r>
              <a:rPr lang="ar-JO" sz="2400" b="1" dirty="0" smtClean="0">
                <a:solidFill>
                  <a:srgbClr val="FFFF00"/>
                </a:solidFill>
                <a:latin typeface="Rockwell" pitchFamily="18" charset="0"/>
                <a:cs typeface="Akhbar MT" pitchFamily="2" charset="-78"/>
              </a:rPr>
              <a:t> وهي أصعب بكثير من القبعة السوداء وتحتاج لجهد أكبر، فمن خلالها نتمكن من تحديد قيم ومنافع لم نلاحظها من قبل، وبدون هذه القبعة نستطيع القول أن الإبداع أمر مستحيل لأننا لن نتمكن من تحديد منافع الفكرة </a:t>
            </a:r>
            <a:r>
              <a:rPr lang="ar-JO" sz="2400" b="1" dirty="0" err="1" smtClean="0">
                <a:solidFill>
                  <a:srgbClr val="FFFF00"/>
                </a:solidFill>
                <a:latin typeface="Rockwell" pitchFamily="18" charset="0"/>
                <a:cs typeface="Akhbar MT" pitchFamily="2" charset="-78"/>
              </a:rPr>
              <a:t>الجديدة.</a:t>
            </a:r>
            <a:r>
              <a:rPr lang="ar-JO" sz="2400" b="1" dirty="0" smtClean="0">
                <a:solidFill>
                  <a:srgbClr val="FFFF00"/>
                </a:solidFill>
                <a:latin typeface="Rockwell" pitchFamily="18" charset="0"/>
                <a:cs typeface="Akhbar MT" pitchFamily="2" charset="-78"/>
              </a:rPr>
              <a:t/>
            </a:r>
            <a:br>
              <a:rPr lang="ar-JO" sz="2400" b="1" dirty="0" smtClean="0">
                <a:solidFill>
                  <a:srgbClr val="FFFF00"/>
                </a:solidFill>
                <a:latin typeface="Rockwell" pitchFamily="18" charset="0"/>
                <a:cs typeface="Akhbar MT" pitchFamily="2" charset="-78"/>
              </a:rPr>
            </a:br>
            <a:r>
              <a:rPr lang="ar-JO" sz="2400" b="1" dirty="0" smtClean="0">
                <a:solidFill>
                  <a:srgbClr val="FFFF00"/>
                </a:solidFill>
                <a:latin typeface="Rockwell" pitchFamily="18" charset="0"/>
                <a:cs typeface="Akhbar MT" pitchFamily="2" charset="-78"/>
              </a:rPr>
              <a:t>  </a:t>
            </a:r>
            <a:endParaRPr lang="ar-JO" sz="2400" b="1" dirty="0">
              <a:solidFill>
                <a:srgbClr val="FFFF00"/>
              </a:solidFill>
              <a:latin typeface="Rockwell" pitchFamily="18" charset="0"/>
              <a:cs typeface="Akhbar MT" pitchFamily="2" charset="-78"/>
            </a:endParaRPr>
          </a:p>
        </p:txBody>
      </p:sp>
      <p:pic>
        <p:nvPicPr>
          <p:cNvPr id="2051" name="Picture 3" descr="D:\redhat.jpg"/>
          <p:cNvPicPr>
            <a:picLocks noChangeAspect="1" noChangeArrowheads="1"/>
          </p:cNvPicPr>
          <p:nvPr/>
        </p:nvPicPr>
        <p:blipFill>
          <a:blip r:embed="rId2" cstate="print"/>
          <a:srcRect/>
          <a:stretch>
            <a:fillRect/>
          </a:stretch>
        </p:blipFill>
        <p:spPr bwMode="auto">
          <a:xfrm rot="21371851">
            <a:off x="7913219" y="2640724"/>
            <a:ext cx="952500" cy="901700"/>
          </a:xfrm>
          <a:prstGeom prst="rect">
            <a:avLst/>
          </a:prstGeom>
          <a:noFill/>
        </p:spPr>
      </p:pic>
      <p:pic>
        <p:nvPicPr>
          <p:cNvPr id="2052" name="Picture 4" descr="D:\yellowhat.jpg"/>
          <p:cNvPicPr>
            <a:picLocks noChangeAspect="1" noChangeArrowheads="1"/>
          </p:cNvPicPr>
          <p:nvPr/>
        </p:nvPicPr>
        <p:blipFill>
          <a:blip r:embed="rId3" cstate="print"/>
          <a:srcRect/>
          <a:stretch>
            <a:fillRect/>
          </a:stretch>
        </p:blipFill>
        <p:spPr bwMode="auto">
          <a:xfrm>
            <a:off x="7956376" y="4450308"/>
            <a:ext cx="936104" cy="850900"/>
          </a:xfrm>
          <a:prstGeom prst="rect">
            <a:avLst/>
          </a:prstGeom>
          <a:noFill/>
        </p:spPr>
      </p:pic>
      <p:pic>
        <p:nvPicPr>
          <p:cNvPr id="2054" name="Picture 6" descr="D:\whitehat.jpg"/>
          <p:cNvPicPr>
            <a:picLocks noChangeAspect="1" noChangeArrowheads="1"/>
          </p:cNvPicPr>
          <p:nvPr/>
        </p:nvPicPr>
        <p:blipFill>
          <a:blip r:embed="rId4" cstate="print"/>
          <a:srcRect/>
          <a:stretch>
            <a:fillRect/>
          </a:stretch>
        </p:blipFill>
        <p:spPr bwMode="auto">
          <a:xfrm>
            <a:off x="7884368" y="1125116"/>
            <a:ext cx="952500" cy="6477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15616" y="4437112"/>
            <a:ext cx="7488832" cy="1754326"/>
          </a:xfrm>
          <a:prstGeom prst="rect">
            <a:avLst/>
          </a:prstGeom>
          <a:ln w="28575">
            <a:noFill/>
          </a:ln>
        </p:spPr>
        <p:txBody>
          <a:bodyPr wrap="square">
            <a:spAutoFit/>
          </a:bodyPr>
          <a:lstStyle/>
          <a:p>
            <a:r>
              <a:rPr lang="ar-JO" b="1" dirty="0" smtClean="0">
                <a:solidFill>
                  <a:srgbClr val="0070C0"/>
                </a:solidFill>
              </a:rPr>
              <a:t>القبعة </a:t>
            </a:r>
            <a:r>
              <a:rPr lang="ar-JO" b="1" dirty="0" err="1" smtClean="0">
                <a:solidFill>
                  <a:srgbClr val="0070C0"/>
                </a:solidFill>
              </a:rPr>
              <a:t>الزرقاء :</a:t>
            </a:r>
            <a:r>
              <a:rPr lang="ar-JO" b="1" dirty="0" smtClean="0">
                <a:solidFill>
                  <a:srgbClr val="0070C0"/>
                </a:solidFill>
              </a:rPr>
              <a:t/>
            </a:r>
            <a:br>
              <a:rPr lang="ar-JO" b="1" dirty="0" smtClean="0">
                <a:solidFill>
                  <a:srgbClr val="0070C0"/>
                </a:solidFill>
              </a:rPr>
            </a:br>
            <a:r>
              <a:rPr lang="ar-JO" dirty="0" smtClean="0">
                <a:solidFill>
                  <a:srgbClr val="0070C0"/>
                </a:solidFill>
              </a:rPr>
              <a:t/>
            </a:r>
            <a:br>
              <a:rPr lang="ar-JO" dirty="0" smtClean="0">
                <a:solidFill>
                  <a:srgbClr val="0070C0"/>
                </a:solidFill>
              </a:rPr>
            </a:br>
            <a:r>
              <a:rPr lang="ar-JO" sz="2400" b="1" dirty="0" smtClean="0">
                <a:solidFill>
                  <a:srgbClr val="0070C0"/>
                </a:solidFill>
                <a:latin typeface="Rockwell" pitchFamily="18" charset="0"/>
                <a:cs typeface="Akhbar MT" pitchFamily="2" charset="-78"/>
              </a:rPr>
              <a:t>وهي قبعة التحكم بعملية التفكير وتتعلق بإدارة عملية التفكير والنظر إلى عملية التفكير بحدّ ذاتها، والاهتمام بالنتائج والاستنتاجات وما سيحصل لاحقاً، كذلك يتم هنا وضع تسلسل لاستخدام القبعات الأخرى، والتأكيد على تطبيق قوانين القبعات الست</a:t>
            </a:r>
            <a:endParaRPr lang="ar-JO" sz="2400" b="1" dirty="0">
              <a:solidFill>
                <a:srgbClr val="0070C0"/>
              </a:solidFill>
              <a:latin typeface="Rockwell" pitchFamily="18" charset="0"/>
              <a:cs typeface="Akhbar MT" pitchFamily="2" charset="-78"/>
            </a:endParaRPr>
          </a:p>
        </p:txBody>
      </p:sp>
      <p:sp>
        <p:nvSpPr>
          <p:cNvPr id="4" name="مستطيل 3"/>
          <p:cNvSpPr/>
          <p:nvPr/>
        </p:nvSpPr>
        <p:spPr>
          <a:xfrm>
            <a:off x="1403648" y="2492896"/>
            <a:ext cx="6408712" cy="1569660"/>
          </a:xfrm>
          <a:prstGeom prst="rect">
            <a:avLst/>
          </a:prstGeom>
          <a:ln w="38100">
            <a:noFill/>
          </a:ln>
        </p:spPr>
        <p:style>
          <a:lnRef idx="2">
            <a:schemeClr val="accent3"/>
          </a:lnRef>
          <a:fillRef idx="1">
            <a:schemeClr val="lt1"/>
          </a:fillRef>
          <a:effectRef idx="0">
            <a:schemeClr val="accent3"/>
          </a:effectRef>
          <a:fontRef idx="minor">
            <a:schemeClr val="dk1"/>
          </a:fontRef>
        </p:style>
        <p:txBody>
          <a:bodyPr wrap="square">
            <a:spAutoFit/>
          </a:bodyPr>
          <a:lstStyle/>
          <a:p>
            <a:r>
              <a:rPr lang="ar-JO" sz="2400" b="1" dirty="0" smtClean="0">
                <a:solidFill>
                  <a:srgbClr val="00B050"/>
                </a:solidFill>
                <a:latin typeface="Rockwell" pitchFamily="18" charset="0"/>
                <a:cs typeface="Akhbar MT" pitchFamily="2" charset="-78"/>
              </a:rPr>
              <a:t>وهي متعة الإبداع وهنا نتمكن من وضع بدائل، إذ يتم تفسير الأفكار الجديدة وتعديلها وتغييرها، وتوليد البدائل التي يستخدم في التحضير لإنتاج أفكار </a:t>
            </a:r>
            <a:r>
              <a:rPr lang="ar-JO" sz="2400" b="1" dirty="0" err="1" smtClean="0">
                <a:solidFill>
                  <a:srgbClr val="00B050"/>
                </a:solidFill>
                <a:latin typeface="Rockwell" pitchFamily="18" charset="0"/>
                <a:cs typeface="Akhbar MT" pitchFamily="2" charset="-78"/>
              </a:rPr>
              <a:t>جديدة.</a:t>
            </a:r>
            <a:r>
              <a:rPr lang="ar-JO" sz="2400" b="1" dirty="0" smtClean="0">
                <a:solidFill>
                  <a:srgbClr val="00B050"/>
                </a:solidFill>
                <a:latin typeface="Rockwell" pitchFamily="18" charset="0"/>
                <a:cs typeface="Akhbar MT" pitchFamily="2" charset="-78"/>
              </a:rPr>
              <a:t> وهي تمثل قبعة العمل والإنتاجية التي تفتح المجال للاحتمالات الأرحب</a:t>
            </a:r>
            <a:r>
              <a:rPr lang="ar-JO" dirty="0" smtClean="0">
                <a:solidFill>
                  <a:srgbClr val="00B050"/>
                </a:solidFill>
                <a:cs typeface="Akhbar MT" pitchFamily="2" charset="-78"/>
              </a:rPr>
              <a:t>.</a:t>
            </a:r>
          </a:p>
        </p:txBody>
      </p:sp>
      <p:pic>
        <p:nvPicPr>
          <p:cNvPr id="5" name="Picture 2" descr="D:\greenhat.jpg"/>
          <p:cNvPicPr>
            <a:picLocks noChangeAspect="1" noChangeArrowheads="1"/>
          </p:cNvPicPr>
          <p:nvPr/>
        </p:nvPicPr>
        <p:blipFill>
          <a:blip r:embed="rId2" cstate="print"/>
          <a:srcRect/>
          <a:stretch>
            <a:fillRect/>
          </a:stretch>
        </p:blipFill>
        <p:spPr bwMode="auto">
          <a:xfrm>
            <a:off x="7884368" y="2564904"/>
            <a:ext cx="952500" cy="711200"/>
          </a:xfrm>
          <a:prstGeom prst="rect">
            <a:avLst/>
          </a:prstGeom>
          <a:noFill/>
        </p:spPr>
      </p:pic>
      <p:sp>
        <p:nvSpPr>
          <p:cNvPr id="6" name="مستطيل 5"/>
          <p:cNvSpPr/>
          <p:nvPr/>
        </p:nvSpPr>
        <p:spPr>
          <a:xfrm>
            <a:off x="1115616" y="548680"/>
            <a:ext cx="6912768" cy="2031325"/>
          </a:xfrm>
          <a:prstGeom prst="rect">
            <a:avLst/>
          </a:prstGeom>
          <a:ln w="38100">
            <a:noFill/>
          </a:ln>
        </p:spPr>
        <p:style>
          <a:lnRef idx="2">
            <a:schemeClr val="dk1"/>
          </a:lnRef>
          <a:fillRef idx="1">
            <a:schemeClr val="lt1"/>
          </a:fillRef>
          <a:effectRef idx="0">
            <a:schemeClr val="dk1"/>
          </a:effectRef>
          <a:fontRef idx="minor">
            <a:schemeClr val="dk1"/>
          </a:fontRef>
        </p:style>
        <p:txBody>
          <a:bodyPr wrap="square">
            <a:spAutoFit/>
          </a:bodyPr>
          <a:lstStyle/>
          <a:p>
            <a:r>
              <a:rPr lang="ar-JO" b="1" dirty="0" smtClean="0"/>
              <a:t>القبعة السوداء: </a:t>
            </a:r>
          </a:p>
          <a:p>
            <a:r>
              <a:rPr lang="ar-JO" b="1" dirty="0" smtClean="0"/>
              <a:t/>
            </a:r>
            <a:br>
              <a:rPr lang="ar-JO" b="1" dirty="0" smtClean="0"/>
            </a:br>
            <a:r>
              <a:rPr lang="ar-JO" dirty="0" smtClean="0"/>
              <a:t/>
            </a:r>
            <a:br>
              <a:rPr lang="ar-JO" dirty="0" smtClean="0"/>
            </a:br>
            <a:r>
              <a:rPr lang="ar-JO" sz="2400" b="1" dirty="0" smtClean="0">
                <a:latin typeface="Rockwell" pitchFamily="18" charset="0"/>
                <a:cs typeface="Akhbar MT" pitchFamily="2" charset="-78"/>
              </a:rPr>
              <a:t>وتمثل الحذر الذي يمنعنا من القيام بأمور خطرة أو مخربة أو غير فعالة، وهي تستخدم لتقييم الخطورة واستخدام التفكير </a:t>
            </a:r>
            <a:r>
              <a:rPr lang="ar-JO" sz="2400" b="1" dirty="0" err="1" smtClean="0">
                <a:latin typeface="Rockwell" pitchFamily="18" charset="0"/>
                <a:cs typeface="Akhbar MT" pitchFamily="2" charset="-78"/>
              </a:rPr>
              <a:t>الناقد.</a:t>
            </a:r>
            <a:r>
              <a:rPr lang="ar-JO" sz="2400" b="1" dirty="0" smtClean="0">
                <a:latin typeface="Rockwell" pitchFamily="18" charset="0"/>
                <a:cs typeface="Akhbar MT" pitchFamily="2" charset="-78"/>
              </a:rPr>
              <a:t/>
            </a:r>
            <a:br>
              <a:rPr lang="ar-JO" sz="2400" b="1" dirty="0" smtClean="0">
                <a:latin typeface="Rockwell" pitchFamily="18" charset="0"/>
                <a:cs typeface="Akhbar MT" pitchFamily="2" charset="-78"/>
              </a:rPr>
            </a:br>
            <a:endParaRPr lang="ar-JO" sz="2400" b="1" dirty="0">
              <a:latin typeface="Rockwell" pitchFamily="18" charset="0"/>
              <a:cs typeface="Akhbar MT" pitchFamily="2" charset="-78"/>
            </a:endParaRPr>
          </a:p>
        </p:txBody>
      </p:sp>
      <p:pic>
        <p:nvPicPr>
          <p:cNvPr id="7" name="Picture 5" descr="D:\blackhat.jpg"/>
          <p:cNvPicPr>
            <a:picLocks noChangeAspect="1" noChangeArrowheads="1"/>
          </p:cNvPicPr>
          <p:nvPr/>
        </p:nvPicPr>
        <p:blipFill>
          <a:blip r:embed="rId3" cstate="print"/>
          <a:srcRect/>
          <a:stretch>
            <a:fillRect/>
          </a:stretch>
        </p:blipFill>
        <p:spPr bwMode="auto">
          <a:xfrm>
            <a:off x="7956376" y="1340768"/>
            <a:ext cx="952500" cy="7239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80528" y="260648"/>
            <a:ext cx="6912768" cy="6463308"/>
          </a:xfrm>
          <a:prstGeom prst="rect">
            <a:avLst/>
          </a:prstGeom>
        </p:spPr>
        <p:txBody>
          <a:bodyPr wrap="square">
            <a:spAutoFit/>
          </a:bodyPr>
          <a:lstStyle/>
          <a:p>
            <a:r>
              <a:rPr lang="ar-JO" sz="4000" b="1" dirty="0" smtClean="0">
                <a:cs typeface="Akhbar MT" pitchFamily="2" charset="-78"/>
              </a:rPr>
              <a:t>لذلك كوني معي لتتبعك</a:t>
            </a:r>
          </a:p>
          <a:p>
            <a:r>
              <a:rPr lang="ar-JO" sz="4000" b="1" dirty="0" smtClean="0">
                <a:cs typeface="Akhbar MT" pitchFamily="2" charset="-78"/>
              </a:rPr>
              <a:t> </a:t>
            </a:r>
            <a:r>
              <a:rPr lang="ar-JO" sz="4000" b="1" dirty="0" err="1" smtClean="0">
                <a:cs typeface="Akhbar MT" pitchFamily="2" charset="-78"/>
              </a:rPr>
              <a:t>قبعة ....</a:t>
            </a:r>
            <a:endParaRPr lang="ar-JO" sz="4000" b="1" dirty="0" smtClean="0">
              <a:cs typeface="Akhbar MT" pitchFamily="2" charset="-78"/>
            </a:endParaRPr>
          </a:p>
          <a:p>
            <a:r>
              <a:rPr lang="ar-JO" sz="4000" b="1" dirty="0" smtClean="0">
                <a:cs typeface="Akhbar MT" pitchFamily="2" charset="-78"/>
              </a:rPr>
              <a:t> قبعة </a:t>
            </a:r>
            <a:r>
              <a:rPr lang="ar-JO" sz="4000" b="1" dirty="0" err="1" smtClean="0">
                <a:cs typeface="Akhbar MT" pitchFamily="2" charset="-78"/>
              </a:rPr>
              <a:t>نرتديها</a:t>
            </a:r>
            <a:r>
              <a:rPr lang="ar-JO" sz="4000" b="1" dirty="0" smtClean="0">
                <a:cs typeface="Akhbar MT" pitchFamily="2" charset="-78"/>
              </a:rPr>
              <a:t>   ثلاث  إلى اربع دقائق </a:t>
            </a:r>
          </a:p>
          <a:p>
            <a:r>
              <a:rPr lang="ar-JO" sz="4000" b="1" dirty="0" smtClean="0">
                <a:cs typeface="Akhbar MT" pitchFamily="2" charset="-78"/>
              </a:rPr>
              <a:t>و نعمل بأسلوبها </a:t>
            </a:r>
            <a:r>
              <a:rPr lang="ar-JO" sz="4000" b="1" dirty="0" smtClean="0"/>
              <a:t> </a:t>
            </a:r>
            <a:r>
              <a:rPr lang="ar-JO" sz="4000" b="1" dirty="0" smtClean="0">
                <a:cs typeface="Akhbar MT" pitchFamily="2" charset="-78"/>
              </a:rPr>
              <a:t>يجوز تمديد الوقت </a:t>
            </a:r>
          </a:p>
          <a:p>
            <a:r>
              <a:rPr lang="ar-JO" sz="4000" b="1" dirty="0" smtClean="0">
                <a:cs typeface="Akhbar MT" pitchFamily="2" charset="-78"/>
              </a:rPr>
              <a:t>إذا توالت الأفكار </a:t>
            </a:r>
            <a:r>
              <a:rPr lang="ar-JO" sz="4000" b="1" dirty="0" err="1" smtClean="0">
                <a:cs typeface="Akhbar MT" pitchFamily="2" charset="-78"/>
              </a:rPr>
              <a:t>المقترحة..!!</a:t>
            </a:r>
            <a:endParaRPr lang="ar-JO" sz="4000" b="1" dirty="0" smtClean="0">
              <a:cs typeface="Akhbar MT" pitchFamily="2" charset="-78"/>
            </a:endParaRPr>
          </a:p>
          <a:p>
            <a:r>
              <a:rPr lang="ar-JO" sz="4000" b="1" dirty="0" smtClean="0">
                <a:cs typeface="Akhbar MT" pitchFamily="2" charset="-78"/>
              </a:rPr>
              <a:t> </a:t>
            </a:r>
            <a:r>
              <a:rPr lang="ar-JO" sz="4000" b="1" dirty="0" err="1" smtClean="0">
                <a:cs typeface="Akhbar MT" pitchFamily="2" charset="-78"/>
              </a:rPr>
              <a:t>ثم ....</a:t>
            </a:r>
            <a:endParaRPr lang="ar-JO" sz="4000" b="1" dirty="0" smtClean="0">
              <a:cs typeface="Akhbar MT" pitchFamily="2" charset="-78"/>
            </a:endParaRPr>
          </a:p>
          <a:p>
            <a:r>
              <a:rPr lang="ar-JO" sz="4000" b="1" dirty="0" smtClean="0">
                <a:cs typeface="Akhbar MT" pitchFamily="2" charset="-78"/>
              </a:rPr>
              <a:t>نضع افكار كل قبعة في عرض تقديمي باسم مجموعتك و ارساله عبر البريد </a:t>
            </a:r>
            <a:r>
              <a:rPr lang="ar-JO" sz="4000" b="1" dirty="0" err="1" smtClean="0">
                <a:cs typeface="Akhbar MT" pitchFamily="2" charset="-78"/>
              </a:rPr>
              <a:t>الداخلي ...</a:t>
            </a:r>
            <a:r>
              <a:rPr lang="ar-JO" sz="4000" b="1" dirty="0" smtClean="0">
                <a:cs typeface="Akhbar MT" pitchFamily="2" charset="-78"/>
              </a:rPr>
              <a:t> </a:t>
            </a:r>
            <a:r>
              <a:rPr lang="en-US" sz="4000" b="1" dirty="0" smtClean="0">
                <a:cs typeface="Akhbar MT" pitchFamily="2" charset="-78"/>
              </a:rPr>
              <a:t>Fadia1234</a:t>
            </a:r>
            <a:r>
              <a:rPr lang="ar-JO" sz="4000" b="1" dirty="0" smtClean="0">
                <a:cs typeface="Akhbar MT" pitchFamily="2" charset="-78"/>
              </a:rPr>
              <a:t> </a:t>
            </a:r>
          </a:p>
          <a:p>
            <a:r>
              <a:rPr lang="ar-JO" sz="4000" b="1" dirty="0" smtClean="0">
                <a:cs typeface="Akhbar MT" pitchFamily="2" charset="-78"/>
              </a:rPr>
              <a:t>لديكم من </a:t>
            </a:r>
            <a:r>
              <a:rPr lang="ar-JO" sz="5400" b="1" dirty="0" smtClean="0">
                <a:solidFill>
                  <a:srgbClr val="FF0000"/>
                </a:solidFill>
                <a:cs typeface="Akhbar MT" pitchFamily="2" charset="-78"/>
              </a:rPr>
              <a:t>الزمن   40 </a:t>
            </a:r>
            <a:r>
              <a:rPr lang="ar-JO" sz="5400" b="1" dirty="0" err="1" smtClean="0">
                <a:solidFill>
                  <a:srgbClr val="FF0000"/>
                </a:solidFill>
                <a:cs typeface="Akhbar MT" pitchFamily="2" charset="-78"/>
              </a:rPr>
              <a:t>دقيقة......</a:t>
            </a:r>
            <a:r>
              <a:rPr lang="ar-JO" sz="5400" b="1" dirty="0" smtClean="0">
                <a:solidFill>
                  <a:srgbClr val="FF0000"/>
                </a:solidFill>
                <a:cs typeface="Akhbar MT" pitchFamily="2" charset="-78"/>
              </a:rPr>
              <a:t> </a:t>
            </a:r>
            <a:endParaRPr lang="ar-JO" sz="5400" dirty="0">
              <a:solidFill>
                <a:srgbClr val="FF0000"/>
              </a:solidFill>
              <a:cs typeface="Akhbar MT" pitchFamily="2" charset="-78"/>
            </a:endParaRPr>
          </a:p>
        </p:txBody>
      </p:sp>
      <p:pic>
        <p:nvPicPr>
          <p:cNvPr id="17410" name="Picture 2" descr="http://www.hyatuha.org/uploaded/7268_41260116410.png"/>
          <p:cNvPicPr>
            <a:picLocks noChangeAspect="1" noChangeArrowheads="1"/>
          </p:cNvPicPr>
          <p:nvPr/>
        </p:nvPicPr>
        <p:blipFill>
          <a:blip r:embed="rId2" cstate="print"/>
          <a:srcRect/>
          <a:stretch>
            <a:fillRect/>
          </a:stretch>
        </p:blipFill>
        <p:spPr bwMode="auto">
          <a:xfrm>
            <a:off x="5868144" y="0"/>
            <a:ext cx="3096344" cy="638132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97000">
              <a:srgbClr val="FFFFFF">
                <a:alpha val="6000"/>
              </a:srgbClr>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lin ang="5400000" scaled="0"/>
        </a:gradFill>
        <a:effectLst/>
      </p:bgPr>
    </p:bg>
    <p:spTree>
      <p:nvGrpSpPr>
        <p:cNvPr id="1" name=""/>
        <p:cNvGrpSpPr/>
        <p:nvPr/>
      </p:nvGrpSpPr>
      <p:grpSpPr>
        <a:xfrm>
          <a:off x="0" y="0"/>
          <a:ext cx="0" cy="0"/>
          <a:chOff x="0" y="0"/>
          <a:chExt cx="0" cy="0"/>
        </a:xfrm>
      </p:grpSpPr>
      <p:pic>
        <p:nvPicPr>
          <p:cNvPr id="2" name="Picture 4" descr="http://www.hyatuha.org/uploaded/7268_11260118077.png"/>
          <p:cNvPicPr>
            <a:picLocks noChangeAspect="1" noChangeArrowheads="1"/>
          </p:cNvPicPr>
          <p:nvPr/>
        </p:nvPicPr>
        <p:blipFill>
          <a:blip r:embed="rId2" cstate="print"/>
          <a:srcRect/>
          <a:stretch>
            <a:fillRect/>
          </a:stretch>
        </p:blipFill>
        <p:spPr bwMode="auto">
          <a:xfrm>
            <a:off x="3131840" y="116632"/>
            <a:ext cx="5760640" cy="1362075"/>
          </a:xfrm>
          <a:prstGeom prst="rect">
            <a:avLst/>
          </a:prstGeom>
          <a:noFill/>
        </p:spPr>
      </p:pic>
      <p:sp>
        <p:nvSpPr>
          <p:cNvPr id="4" name="مربع نص 3"/>
          <p:cNvSpPr txBox="1"/>
          <p:nvPr/>
        </p:nvSpPr>
        <p:spPr>
          <a:xfrm>
            <a:off x="2627784" y="1340768"/>
            <a:ext cx="6336704" cy="6801862"/>
          </a:xfrm>
          <a:prstGeom prst="rect">
            <a:avLst/>
          </a:prstGeom>
          <a:noFill/>
        </p:spPr>
        <p:txBody>
          <a:bodyPr wrap="square" rtlCol="1">
            <a:spAutoFit/>
          </a:bodyPr>
          <a:lstStyle/>
          <a:p>
            <a:r>
              <a:rPr lang="ar-JO" sz="2800" dirty="0" smtClean="0">
                <a:cs typeface="Akhbar MT" pitchFamily="2" charset="-78"/>
              </a:rPr>
              <a:t>  لنرتدي اولا </a:t>
            </a:r>
            <a:r>
              <a:rPr lang="ar-JO" sz="3600" b="1" dirty="0" smtClean="0">
                <a:solidFill>
                  <a:schemeClr val="bg1">
                    <a:lumMod val="85000"/>
                  </a:schemeClr>
                </a:solidFill>
                <a:effectLst>
                  <a:outerShdw blurRad="38100" dist="38100" dir="2700000" algn="tl">
                    <a:srgbClr val="000000">
                      <a:alpha val="43137"/>
                    </a:srgbClr>
                  </a:outerShdw>
                </a:effectLst>
                <a:cs typeface="Akhbar MT" pitchFamily="2" charset="-78"/>
              </a:rPr>
              <a:t>القبعة </a:t>
            </a:r>
            <a:r>
              <a:rPr lang="ar-JO" sz="3600" b="1" dirty="0" err="1" smtClean="0">
                <a:solidFill>
                  <a:schemeClr val="bg1">
                    <a:lumMod val="85000"/>
                  </a:schemeClr>
                </a:solidFill>
                <a:effectLst>
                  <a:outerShdw blurRad="38100" dist="38100" dir="2700000" algn="tl">
                    <a:srgbClr val="000000">
                      <a:alpha val="43137"/>
                    </a:srgbClr>
                  </a:outerShdw>
                </a:effectLst>
                <a:cs typeface="Akhbar MT" pitchFamily="2" charset="-78"/>
              </a:rPr>
              <a:t>البيضاء ..</a:t>
            </a:r>
            <a:endParaRPr lang="ar-JO" sz="2800" b="1" dirty="0" smtClean="0">
              <a:solidFill>
                <a:schemeClr val="bg1">
                  <a:lumMod val="85000"/>
                </a:schemeClr>
              </a:solidFill>
              <a:effectLst>
                <a:outerShdw blurRad="38100" dist="38100" dir="2700000" algn="tl">
                  <a:srgbClr val="000000">
                    <a:alpha val="43137"/>
                  </a:srgbClr>
                </a:outerShdw>
              </a:effectLst>
              <a:cs typeface="Akhbar MT" pitchFamily="2" charset="-78"/>
            </a:endParaRPr>
          </a:p>
          <a:p>
            <a:r>
              <a:rPr lang="ar-JO" sz="2800" dirty="0" smtClean="0">
                <a:cs typeface="Akhbar MT" pitchFamily="2" charset="-78"/>
              </a:rPr>
              <a:t>يعتبر التعلم الالكتروني  احدى الطرق التعليمية الغير </a:t>
            </a:r>
            <a:r>
              <a:rPr lang="ar-JO" sz="2800" dirty="0" err="1" smtClean="0">
                <a:cs typeface="Akhbar MT" pitchFamily="2" charset="-78"/>
              </a:rPr>
              <a:t>تقليدية  .</a:t>
            </a:r>
            <a:r>
              <a:rPr lang="ar-JO" sz="2800" dirty="0" smtClean="0">
                <a:cs typeface="Akhbar MT" pitchFamily="2" charset="-78"/>
              </a:rPr>
              <a:t> ولمعرفة المزيد حول التعلم  الالكتروني لنبحث عن الاجابة </a:t>
            </a:r>
            <a:r>
              <a:rPr lang="ar-JO" sz="2800" dirty="0" err="1" smtClean="0">
                <a:cs typeface="Akhbar MT" pitchFamily="2" charset="-78"/>
              </a:rPr>
              <a:t>للاسئلة</a:t>
            </a:r>
            <a:r>
              <a:rPr lang="ar-JO" sz="2800" dirty="0" smtClean="0">
                <a:cs typeface="Akhbar MT" pitchFamily="2" charset="-78"/>
              </a:rPr>
              <a:t> </a:t>
            </a:r>
            <a:r>
              <a:rPr lang="ar-JO" sz="2800" dirty="0" err="1" smtClean="0">
                <a:cs typeface="Akhbar MT" pitchFamily="2" charset="-78"/>
              </a:rPr>
              <a:t>الاتية :</a:t>
            </a:r>
            <a:r>
              <a:rPr lang="ar-JO" sz="2800" dirty="0" smtClean="0">
                <a:cs typeface="Akhbar MT" pitchFamily="2" charset="-78"/>
              </a:rPr>
              <a:t> </a:t>
            </a:r>
          </a:p>
          <a:p>
            <a:r>
              <a:rPr lang="ar-JO" sz="2800" dirty="0" smtClean="0">
                <a:cs typeface="Akhbar MT" pitchFamily="2" charset="-78"/>
              </a:rPr>
              <a:t>ما مفهوم التعلم عن </a:t>
            </a:r>
            <a:r>
              <a:rPr lang="ar-JO" sz="2800" dirty="0" err="1" smtClean="0">
                <a:cs typeface="Akhbar MT" pitchFamily="2" charset="-78"/>
              </a:rPr>
              <a:t>بعد ؟</a:t>
            </a:r>
            <a:endParaRPr lang="ar-JO" sz="2800" dirty="0" smtClean="0">
              <a:cs typeface="Akhbar MT" pitchFamily="2" charset="-78"/>
            </a:endParaRPr>
          </a:p>
          <a:p>
            <a:r>
              <a:rPr lang="ar-JO" sz="2800" dirty="0" smtClean="0">
                <a:cs typeface="Akhbar MT" pitchFamily="2" charset="-78"/>
              </a:rPr>
              <a:t>ما هو  مفهوم التعلم </a:t>
            </a:r>
            <a:r>
              <a:rPr lang="ar-JO" sz="2800" dirty="0" err="1" smtClean="0">
                <a:cs typeface="Akhbar MT" pitchFamily="2" charset="-78"/>
              </a:rPr>
              <a:t>الالكتروني ؟</a:t>
            </a:r>
            <a:endParaRPr lang="ar-JO" sz="2800" dirty="0" smtClean="0">
              <a:cs typeface="Akhbar MT" pitchFamily="2" charset="-78"/>
            </a:endParaRPr>
          </a:p>
          <a:p>
            <a:r>
              <a:rPr lang="ar-JO" sz="2800" dirty="0" smtClean="0">
                <a:cs typeface="Akhbar MT" pitchFamily="2" charset="-78"/>
              </a:rPr>
              <a:t>ما هي خصائص التعلم </a:t>
            </a:r>
            <a:r>
              <a:rPr lang="ar-JO" sz="2800" dirty="0" err="1" smtClean="0">
                <a:cs typeface="Akhbar MT" pitchFamily="2" charset="-78"/>
              </a:rPr>
              <a:t>الالكتروني ؟</a:t>
            </a:r>
            <a:endParaRPr lang="ar-JO" sz="2800" dirty="0" smtClean="0">
              <a:cs typeface="Akhbar MT" pitchFamily="2" charset="-78"/>
            </a:endParaRPr>
          </a:p>
          <a:p>
            <a:r>
              <a:rPr lang="ar-JO" sz="2800" dirty="0" smtClean="0">
                <a:cs typeface="Akhbar MT" pitchFamily="2" charset="-78"/>
              </a:rPr>
              <a:t>ما هي انواع التعلم </a:t>
            </a:r>
            <a:r>
              <a:rPr lang="ar-JO" sz="2800" dirty="0" err="1" smtClean="0">
                <a:cs typeface="Akhbar MT" pitchFamily="2" charset="-78"/>
              </a:rPr>
              <a:t>الالكتروني ؟</a:t>
            </a:r>
            <a:r>
              <a:rPr lang="ar-JO" sz="2800" dirty="0" smtClean="0">
                <a:cs typeface="Akhbar MT" pitchFamily="2" charset="-78"/>
              </a:rPr>
              <a:t> </a:t>
            </a:r>
          </a:p>
          <a:p>
            <a:r>
              <a:rPr lang="ar-JO" sz="2800" dirty="0" smtClean="0">
                <a:cs typeface="Akhbar MT" pitchFamily="2" charset="-78"/>
              </a:rPr>
              <a:t>ما متطلبات  نجاح التعلم </a:t>
            </a:r>
            <a:r>
              <a:rPr lang="ar-JO" sz="2800" dirty="0" err="1" smtClean="0">
                <a:cs typeface="Akhbar MT" pitchFamily="2" charset="-78"/>
              </a:rPr>
              <a:t>الالكتروني ؟</a:t>
            </a:r>
            <a:r>
              <a:rPr lang="ar-JO" sz="2800" dirty="0" smtClean="0">
                <a:cs typeface="Akhbar MT" pitchFamily="2" charset="-78"/>
              </a:rPr>
              <a:t> </a:t>
            </a:r>
          </a:p>
          <a:p>
            <a:r>
              <a:rPr lang="ar-JO" sz="2800" dirty="0" smtClean="0">
                <a:cs typeface="Akhbar MT" pitchFamily="2" charset="-78"/>
              </a:rPr>
              <a:t>مستعينا بالمواقع </a:t>
            </a:r>
            <a:r>
              <a:rPr lang="ar-JO" sz="2800" dirty="0" err="1" smtClean="0">
                <a:cs typeface="Akhbar MT" pitchFamily="2" charset="-78"/>
              </a:rPr>
              <a:t>الاتية :</a:t>
            </a:r>
            <a:endParaRPr lang="ar-JO" sz="2800" dirty="0" smtClean="0">
              <a:cs typeface="Akhbar MT" pitchFamily="2" charset="-78"/>
            </a:endParaRPr>
          </a:p>
          <a:p>
            <a:r>
              <a:rPr lang="en-US" dirty="0" smtClean="0">
                <a:solidFill>
                  <a:srgbClr val="0070C0"/>
                </a:solidFill>
                <a:hlinkClick r:id="rId3"/>
              </a:rPr>
              <a:t>http://www.jadara.edu.jo/index.php?option=com_content&amp;view=article&amp;id=62&amp;Itemid=116&amp;lang=ar</a:t>
            </a:r>
            <a:endParaRPr lang="ar-JO" dirty="0" smtClean="0">
              <a:solidFill>
                <a:srgbClr val="0070C0"/>
              </a:solidFill>
            </a:endParaRPr>
          </a:p>
          <a:p>
            <a:r>
              <a:rPr lang="en-US" sz="2800" dirty="0" smtClean="0">
                <a:hlinkClick r:id="rId4"/>
              </a:rPr>
              <a:t>h</a:t>
            </a:r>
            <a:r>
              <a:rPr lang="en-US" sz="2000" dirty="0" smtClean="0">
                <a:hlinkClick r:id="rId4"/>
              </a:rPr>
              <a:t>ttp://elearningspaces.net/?p=19</a:t>
            </a:r>
            <a:endParaRPr lang="ar-JO" sz="2800" dirty="0" smtClean="0">
              <a:solidFill>
                <a:srgbClr val="0070C0"/>
              </a:solidFill>
              <a:cs typeface="Akhbar MT" pitchFamily="2" charset="-78"/>
            </a:endParaRPr>
          </a:p>
          <a:p>
            <a:endParaRPr lang="ar-JO" sz="2800" dirty="0" smtClean="0">
              <a:cs typeface="Akhbar MT" pitchFamily="2" charset="-78"/>
            </a:endParaRPr>
          </a:p>
          <a:p>
            <a:endParaRPr lang="ar-JO" sz="2800" dirty="0" smtClean="0">
              <a:cs typeface="Akhbar MT" pitchFamily="2" charset="-78"/>
            </a:endParaRPr>
          </a:p>
          <a:p>
            <a:endParaRPr lang="ar-JO" sz="2800" dirty="0">
              <a:cs typeface="Akhbar MT" pitchFamily="2" charset="-78"/>
            </a:endParaRPr>
          </a:p>
        </p:txBody>
      </p:sp>
      <p:pic>
        <p:nvPicPr>
          <p:cNvPr id="5" name="صورة 4" descr="n200659.gif"/>
          <p:cNvPicPr>
            <a:picLocks noChangeAspect="1"/>
          </p:cNvPicPr>
          <p:nvPr/>
        </p:nvPicPr>
        <p:blipFill>
          <a:blip r:embed="rId5" cstate="print"/>
          <a:stretch>
            <a:fillRect/>
          </a:stretch>
        </p:blipFill>
        <p:spPr>
          <a:xfrm>
            <a:off x="2987824" y="3356992"/>
            <a:ext cx="1555373" cy="1296144"/>
          </a:xfrm>
          <a:prstGeom prst="rect">
            <a:avLst/>
          </a:prstGeom>
        </p:spPr>
      </p:pic>
      <p:pic>
        <p:nvPicPr>
          <p:cNvPr id="6" name="صورة 5" descr="jb12867200301.jpg"/>
          <p:cNvPicPr>
            <a:picLocks noChangeAspect="1"/>
          </p:cNvPicPr>
          <p:nvPr/>
        </p:nvPicPr>
        <p:blipFill>
          <a:blip r:embed="rId6" cstate="print"/>
          <a:stretch>
            <a:fillRect/>
          </a:stretch>
        </p:blipFill>
        <p:spPr>
          <a:xfrm>
            <a:off x="0" y="1988840"/>
            <a:ext cx="2771800" cy="475252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6000">
              <a:srgbClr val="FBE4AE">
                <a:alpha val="0"/>
              </a:srgbClr>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a:effectLst/>
      </p:bgPr>
    </p:bg>
    <p:spTree>
      <p:nvGrpSpPr>
        <p:cNvPr id="1" name=""/>
        <p:cNvGrpSpPr/>
        <p:nvPr/>
      </p:nvGrpSpPr>
      <p:grpSpPr>
        <a:xfrm>
          <a:off x="0" y="0"/>
          <a:ext cx="0" cy="0"/>
          <a:chOff x="0" y="0"/>
          <a:chExt cx="0" cy="0"/>
        </a:xfrm>
      </p:grpSpPr>
      <p:pic>
        <p:nvPicPr>
          <p:cNvPr id="5" name="Picture 16" descr="http://www.hyatuha.org/uploaded/7268_21260116410.png"/>
          <p:cNvPicPr>
            <a:picLocks noGrp="1" noChangeAspect="1" noChangeArrowheads="1"/>
          </p:cNvPicPr>
          <p:nvPr>
            <p:ph idx="1"/>
          </p:nvPr>
        </p:nvPicPr>
        <p:blipFill>
          <a:blip r:embed="rId2" cstate="print"/>
          <a:srcRect/>
          <a:stretch>
            <a:fillRect/>
          </a:stretch>
        </p:blipFill>
        <p:spPr bwMode="auto">
          <a:xfrm>
            <a:off x="3419872" y="44624"/>
            <a:ext cx="5214342" cy="1362075"/>
          </a:xfrm>
          <a:prstGeom prst="rect">
            <a:avLst/>
          </a:prstGeom>
          <a:noFill/>
        </p:spPr>
      </p:pic>
      <p:sp>
        <p:nvSpPr>
          <p:cNvPr id="7" name="مستطيل 6"/>
          <p:cNvSpPr/>
          <p:nvPr/>
        </p:nvSpPr>
        <p:spPr>
          <a:xfrm>
            <a:off x="4716016" y="4725144"/>
            <a:ext cx="3744416" cy="1754326"/>
          </a:xfrm>
          <a:prstGeom prst="rect">
            <a:avLst/>
          </a:prstGeom>
        </p:spPr>
        <p:txBody>
          <a:bodyPr wrap="square">
            <a:spAutoFit/>
          </a:bodyPr>
          <a:lstStyle/>
          <a:p>
            <a:r>
              <a:rPr lang="en-US" dirty="0" smtClean="0">
                <a:hlinkClick r:id="rId3"/>
              </a:rPr>
              <a:t>http://www.wpvschool.com/forums/showthread.php?2667-%E3%C7-%E5%ED-%DD%E6%C7%C6%CF-%C7%E1%CA%DA%E1%ED%E3-%C7%E1%C5%E1%DF%CA%D1%E6%E4%ED%BF</a:t>
            </a:r>
            <a:endParaRPr lang="ar-JO" dirty="0"/>
          </a:p>
        </p:txBody>
      </p:sp>
      <p:sp>
        <p:nvSpPr>
          <p:cNvPr id="8" name="مستطيل 7"/>
          <p:cNvSpPr/>
          <p:nvPr/>
        </p:nvSpPr>
        <p:spPr>
          <a:xfrm>
            <a:off x="0" y="5517232"/>
            <a:ext cx="4572000" cy="646331"/>
          </a:xfrm>
          <a:prstGeom prst="rect">
            <a:avLst/>
          </a:prstGeom>
        </p:spPr>
        <p:txBody>
          <a:bodyPr>
            <a:spAutoFit/>
          </a:bodyPr>
          <a:lstStyle/>
          <a:p>
            <a:r>
              <a:rPr lang="en-US" dirty="0" smtClean="0">
                <a:hlinkClick r:id="rId4"/>
              </a:rPr>
              <a:t>http://www.imamu.edu.sa/support_deanery/e_learn/e_learning/Pages/e_learn_benefits.aspx</a:t>
            </a:r>
            <a:endParaRPr lang="ar-JO" dirty="0"/>
          </a:p>
        </p:txBody>
      </p:sp>
      <p:sp>
        <p:nvSpPr>
          <p:cNvPr id="9" name="مربع نص 8"/>
          <p:cNvSpPr txBox="1"/>
          <p:nvPr/>
        </p:nvSpPr>
        <p:spPr>
          <a:xfrm>
            <a:off x="2051720" y="1268760"/>
            <a:ext cx="6552728" cy="3108543"/>
          </a:xfrm>
          <a:prstGeom prst="rect">
            <a:avLst/>
          </a:prstGeom>
          <a:noFill/>
        </p:spPr>
        <p:txBody>
          <a:bodyPr wrap="square" rtlCol="1">
            <a:spAutoFit/>
          </a:bodyPr>
          <a:lstStyle/>
          <a:p>
            <a:r>
              <a:rPr lang="ar-JO" sz="2800" dirty="0" err="1" smtClean="0">
                <a:cs typeface="Akhbar MT" pitchFamily="2" charset="-78"/>
              </a:rPr>
              <a:t>والان</a:t>
            </a:r>
            <a:r>
              <a:rPr lang="ar-JO" sz="2800" dirty="0" smtClean="0">
                <a:cs typeface="Akhbar MT" pitchFamily="2" charset="-78"/>
              </a:rPr>
              <a:t> ..اخلعي قبعتك البيضاء وارتدي اخرى </a:t>
            </a:r>
            <a:r>
              <a:rPr lang="ar-JO" sz="2800" dirty="0" err="1" smtClean="0">
                <a:cs typeface="Akhbar MT" pitchFamily="2" charset="-78"/>
              </a:rPr>
              <a:t>صفراء </a:t>
            </a:r>
            <a:r>
              <a:rPr lang="ar-JO" sz="2800" dirty="0" smtClean="0">
                <a:cs typeface="Akhbar MT" pitchFamily="2" charset="-78"/>
              </a:rPr>
              <a:t>..</a:t>
            </a:r>
            <a:r>
              <a:rPr lang="ar-JO" sz="2800" dirty="0" err="1" smtClean="0">
                <a:cs typeface="Akhbar MT" pitchFamily="2" charset="-78"/>
              </a:rPr>
              <a:t>وللننظر</a:t>
            </a:r>
            <a:r>
              <a:rPr lang="ar-JO" sz="2800" dirty="0" smtClean="0">
                <a:cs typeface="Akhbar MT" pitchFamily="2" charset="-78"/>
              </a:rPr>
              <a:t> للجانب الايجابي </a:t>
            </a:r>
            <a:r>
              <a:rPr lang="ar-JO" sz="2800" dirty="0" err="1" smtClean="0">
                <a:cs typeface="Akhbar MT" pitchFamily="2" charset="-78"/>
              </a:rPr>
              <a:t>والتفاؤلي ..</a:t>
            </a:r>
            <a:r>
              <a:rPr lang="ar-JO" sz="2800" dirty="0" smtClean="0">
                <a:cs typeface="Akhbar MT" pitchFamily="2" charset="-78"/>
              </a:rPr>
              <a:t> </a:t>
            </a:r>
            <a:r>
              <a:rPr lang="ar-JO" sz="2800" dirty="0" err="1" smtClean="0">
                <a:cs typeface="Akhbar MT" pitchFamily="2" charset="-78"/>
              </a:rPr>
              <a:t>!!!</a:t>
            </a:r>
            <a:endParaRPr lang="ar-JO" sz="2800" dirty="0" smtClean="0">
              <a:cs typeface="Akhbar MT" pitchFamily="2" charset="-78"/>
            </a:endParaRPr>
          </a:p>
          <a:p>
            <a:r>
              <a:rPr lang="ar-JO" sz="2800" dirty="0" smtClean="0">
                <a:cs typeface="Akhbar MT" pitchFamily="2" charset="-78"/>
              </a:rPr>
              <a:t>هل للتعلم الالكتروني مزايا تختلف عن التعلم </a:t>
            </a:r>
            <a:r>
              <a:rPr lang="ar-JO" sz="2800" dirty="0" err="1" smtClean="0">
                <a:cs typeface="Akhbar MT" pitchFamily="2" charset="-78"/>
              </a:rPr>
              <a:t>التقليدي ؟</a:t>
            </a:r>
            <a:endParaRPr lang="ar-JO" sz="2800" dirty="0" smtClean="0">
              <a:cs typeface="Akhbar MT" pitchFamily="2" charset="-78"/>
            </a:endParaRPr>
          </a:p>
          <a:p>
            <a:r>
              <a:rPr lang="ar-JO" sz="2800" dirty="0" err="1" smtClean="0">
                <a:cs typeface="Akhbar MT" pitchFamily="2" charset="-78"/>
              </a:rPr>
              <a:t>ماهي</a:t>
            </a:r>
            <a:r>
              <a:rPr lang="ar-JO" sz="2800" dirty="0" smtClean="0">
                <a:cs typeface="Akhbar MT" pitchFamily="2" charset="-78"/>
              </a:rPr>
              <a:t> فوائد التعلم الالكتروني بالنسبة </a:t>
            </a:r>
            <a:r>
              <a:rPr lang="ar-JO" sz="2800" dirty="0" err="1" smtClean="0">
                <a:cs typeface="Akhbar MT" pitchFamily="2" charset="-78"/>
              </a:rPr>
              <a:t>للطالب ؟</a:t>
            </a:r>
            <a:r>
              <a:rPr lang="ar-JO" sz="2800" dirty="0" smtClean="0">
                <a:cs typeface="Akhbar MT" pitchFamily="2" charset="-78"/>
              </a:rPr>
              <a:t> </a:t>
            </a:r>
            <a:r>
              <a:rPr lang="ar-JO" sz="2800" dirty="0" err="1" smtClean="0">
                <a:cs typeface="Akhbar MT" pitchFamily="2" charset="-78"/>
              </a:rPr>
              <a:t>وللمعلم ..</a:t>
            </a:r>
            <a:r>
              <a:rPr lang="ar-JO" sz="2800" dirty="0" smtClean="0">
                <a:cs typeface="Akhbar MT" pitchFamily="2" charset="-78"/>
              </a:rPr>
              <a:t> وللمجتمع بشكل </a:t>
            </a:r>
            <a:r>
              <a:rPr lang="ar-JO" sz="2800" dirty="0" err="1" smtClean="0">
                <a:cs typeface="Akhbar MT" pitchFamily="2" charset="-78"/>
              </a:rPr>
              <a:t>عام ...؟</a:t>
            </a:r>
            <a:endParaRPr lang="ar-JO" sz="2800" dirty="0" smtClean="0">
              <a:cs typeface="Akhbar MT" pitchFamily="2" charset="-78"/>
            </a:endParaRPr>
          </a:p>
          <a:p>
            <a:r>
              <a:rPr lang="ar-JO" sz="2800" dirty="0" smtClean="0">
                <a:cs typeface="Akhbar MT" pitchFamily="2" charset="-78"/>
              </a:rPr>
              <a:t>اليك هذه المواقع لتساعدك في الاجابة </a:t>
            </a:r>
          </a:p>
          <a:p>
            <a:r>
              <a:rPr lang="ar-JO" sz="2800" dirty="0" smtClean="0">
                <a:cs typeface="Akhbar MT" pitchFamily="2" charset="-78"/>
              </a:rPr>
              <a:t> </a:t>
            </a:r>
            <a:endParaRPr lang="ar-JO" sz="2800" dirty="0">
              <a:cs typeface="Akhbar MT" pitchFamily="2" charset="-78"/>
            </a:endParaRPr>
          </a:p>
        </p:txBody>
      </p:sp>
      <p:pic>
        <p:nvPicPr>
          <p:cNvPr id="10" name="صورة 9" descr="n200615.gif"/>
          <p:cNvPicPr>
            <a:picLocks noChangeAspect="1"/>
          </p:cNvPicPr>
          <p:nvPr/>
        </p:nvPicPr>
        <p:blipFill>
          <a:blip r:embed="rId5" cstate="print"/>
          <a:stretch>
            <a:fillRect/>
          </a:stretch>
        </p:blipFill>
        <p:spPr>
          <a:xfrm>
            <a:off x="0" y="2924944"/>
            <a:ext cx="1515958" cy="144016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93000">
              <a:srgbClr val="CBCBCB">
                <a:alpha val="1000"/>
              </a:srgbClr>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0"/>
          <a:tileRect l="-100000" t="-100000"/>
        </a:gradFill>
        <a:effectLst/>
      </p:bgPr>
    </p:bg>
    <p:spTree>
      <p:nvGrpSpPr>
        <p:cNvPr id="1" name=""/>
        <p:cNvGrpSpPr/>
        <p:nvPr/>
      </p:nvGrpSpPr>
      <p:grpSpPr>
        <a:xfrm>
          <a:off x="0" y="0"/>
          <a:ext cx="0" cy="0"/>
          <a:chOff x="0" y="0"/>
          <a:chExt cx="0" cy="0"/>
        </a:xfrm>
      </p:grpSpPr>
      <p:pic>
        <p:nvPicPr>
          <p:cNvPr id="2" name="Picture 12" descr="http://www.hyatuha.org/uploaded/7268_31260116410.png"/>
          <p:cNvPicPr>
            <a:picLocks noChangeAspect="1" noChangeArrowheads="1"/>
          </p:cNvPicPr>
          <p:nvPr/>
        </p:nvPicPr>
        <p:blipFill>
          <a:blip r:embed="rId2" cstate="print"/>
          <a:srcRect/>
          <a:stretch>
            <a:fillRect/>
          </a:stretch>
        </p:blipFill>
        <p:spPr bwMode="auto">
          <a:xfrm>
            <a:off x="5657850" y="0"/>
            <a:ext cx="3486150" cy="1362075"/>
          </a:xfrm>
          <a:prstGeom prst="rect">
            <a:avLst/>
          </a:prstGeom>
          <a:noFill/>
        </p:spPr>
      </p:pic>
      <p:sp>
        <p:nvSpPr>
          <p:cNvPr id="4" name="مستطيل 3"/>
          <p:cNvSpPr/>
          <p:nvPr/>
        </p:nvSpPr>
        <p:spPr>
          <a:xfrm>
            <a:off x="2555776" y="5013176"/>
            <a:ext cx="5328592" cy="1477328"/>
          </a:xfrm>
          <a:prstGeom prst="rect">
            <a:avLst/>
          </a:prstGeom>
        </p:spPr>
        <p:txBody>
          <a:bodyPr wrap="square">
            <a:spAutoFit/>
          </a:bodyPr>
          <a:lstStyle/>
          <a:p>
            <a:r>
              <a:rPr lang="en-US" dirty="0" smtClean="0">
                <a:hlinkClick r:id="rId3"/>
              </a:rPr>
              <a:t>http://www.elkeys.com/wiki/index.php/%D9%85%D8%B9%D9%88%D9%82%D8%A7%D8%AA_%D8%A7%D9%84%D8%AA%D8%B9%D9%84%D9%8A%D9%85_%D8%A7%D9%84%D8%A5%D9%84%D9%83%D8%AA%D8%B1%D9%88%D9%86%D9%8A</a:t>
            </a:r>
            <a:endParaRPr lang="ar-JO" dirty="0"/>
          </a:p>
        </p:txBody>
      </p:sp>
      <p:sp>
        <p:nvSpPr>
          <p:cNvPr id="5" name="مستطيل 4"/>
          <p:cNvSpPr/>
          <p:nvPr/>
        </p:nvSpPr>
        <p:spPr>
          <a:xfrm>
            <a:off x="1403648" y="1196752"/>
            <a:ext cx="7056784" cy="5816977"/>
          </a:xfrm>
          <a:prstGeom prst="rect">
            <a:avLst/>
          </a:prstGeom>
        </p:spPr>
        <p:txBody>
          <a:bodyPr wrap="square">
            <a:spAutoFit/>
          </a:bodyPr>
          <a:lstStyle/>
          <a:p>
            <a:r>
              <a:rPr lang="ar-JO" sz="3200" dirty="0" smtClean="0">
                <a:cs typeface="Akhbar MT" pitchFamily="2" charset="-78"/>
              </a:rPr>
              <a:t>على الرغم من المميزات التي يتمتع التعلم الالكتروني</a:t>
            </a:r>
          </a:p>
          <a:p>
            <a:r>
              <a:rPr lang="ar-JO" sz="3200" dirty="0" smtClean="0">
                <a:cs typeface="Akhbar MT" pitchFamily="2" charset="-78"/>
              </a:rPr>
              <a:t> فلابد من وجود بعض المساوئ والمعوقات والمحددات  </a:t>
            </a:r>
          </a:p>
          <a:p>
            <a:r>
              <a:rPr lang="ar-JO" sz="3200" dirty="0" smtClean="0">
                <a:cs typeface="Akhbar MT" pitchFamily="2" charset="-78"/>
              </a:rPr>
              <a:t>التي تحد من انتشاره فاخلعي </a:t>
            </a:r>
            <a:r>
              <a:rPr lang="ar-JO" sz="3200" b="1" dirty="0" smtClean="0">
                <a:solidFill>
                  <a:srgbClr val="FFFF00"/>
                </a:solidFill>
                <a:effectLst>
                  <a:outerShdw blurRad="38100" dist="38100" dir="2700000" algn="tl">
                    <a:srgbClr val="000000">
                      <a:alpha val="43137"/>
                    </a:srgbClr>
                  </a:outerShdw>
                </a:effectLst>
                <a:cs typeface="Akhbar MT" pitchFamily="2" charset="-78"/>
              </a:rPr>
              <a:t>القبعة الصفراء </a:t>
            </a:r>
            <a:r>
              <a:rPr lang="ar-JO" sz="3200" dirty="0" smtClean="0">
                <a:cs typeface="Akhbar MT" pitchFamily="2" charset="-78"/>
              </a:rPr>
              <a:t>وارتدي </a:t>
            </a:r>
            <a:r>
              <a:rPr lang="ar-JO" sz="3200" dirty="0" smtClean="0">
                <a:effectLst>
                  <a:outerShdw blurRad="38100" dist="38100" dir="2700000" algn="tl">
                    <a:srgbClr val="000000">
                      <a:alpha val="43137"/>
                    </a:srgbClr>
                  </a:outerShdw>
                </a:effectLst>
                <a:cs typeface="Akhbar MT" pitchFamily="2" charset="-78"/>
              </a:rPr>
              <a:t>قبعة سوداء </a:t>
            </a:r>
            <a:r>
              <a:rPr lang="ar-JO" sz="3200" dirty="0" smtClean="0">
                <a:cs typeface="Akhbar MT" pitchFamily="2" charset="-78"/>
              </a:rPr>
              <a:t>وفكري </a:t>
            </a:r>
            <a:r>
              <a:rPr lang="ar-JO" sz="3200" dirty="0" err="1" smtClean="0">
                <a:cs typeface="Akhbar MT" pitchFamily="2" charset="-78"/>
              </a:rPr>
              <a:t>بـ</a:t>
            </a:r>
            <a:r>
              <a:rPr lang="ar-JO" sz="3200" dirty="0" smtClean="0">
                <a:cs typeface="Akhbar MT" pitchFamily="2" charset="-78"/>
              </a:rPr>
              <a:t> </a:t>
            </a:r>
          </a:p>
          <a:p>
            <a:r>
              <a:rPr lang="ar-JO" sz="3200" dirty="0" err="1" smtClean="0">
                <a:cs typeface="Akhbar MT" pitchFamily="2" charset="-78"/>
              </a:rPr>
              <a:t>مانوع</a:t>
            </a:r>
            <a:r>
              <a:rPr lang="ar-JO" sz="3200" dirty="0" smtClean="0">
                <a:cs typeface="Akhbar MT" pitchFamily="2" charset="-78"/>
              </a:rPr>
              <a:t> هذه </a:t>
            </a:r>
            <a:r>
              <a:rPr lang="ar-JO" sz="3200" dirty="0" err="1" smtClean="0">
                <a:cs typeface="Akhbar MT" pitchFamily="2" charset="-78"/>
              </a:rPr>
              <a:t>المعيقات ؟</a:t>
            </a:r>
            <a:endParaRPr lang="ar-JO" sz="3200" dirty="0" smtClean="0">
              <a:cs typeface="Akhbar MT" pitchFamily="2" charset="-78"/>
            </a:endParaRPr>
          </a:p>
          <a:p>
            <a:r>
              <a:rPr lang="ar-JO" sz="3200" dirty="0" smtClean="0">
                <a:cs typeface="Akhbar MT" pitchFamily="2" charset="-78"/>
              </a:rPr>
              <a:t>ما أهم معوقات التعلم </a:t>
            </a:r>
            <a:r>
              <a:rPr lang="ar-JO" sz="3200" dirty="0" err="1" smtClean="0">
                <a:cs typeface="Akhbar MT" pitchFamily="2" charset="-78"/>
              </a:rPr>
              <a:t>الالكتروني؟</a:t>
            </a:r>
            <a:r>
              <a:rPr lang="ar-JO" sz="3200" dirty="0" smtClean="0">
                <a:cs typeface="Akhbar MT" pitchFamily="2" charset="-78"/>
              </a:rPr>
              <a:t> </a:t>
            </a:r>
          </a:p>
          <a:p>
            <a:r>
              <a:rPr lang="ar-JO" sz="3200" dirty="0" smtClean="0">
                <a:cs typeface="Akhbar MT" pitchFamily="2" charset="-78"/>
              </a:rPr>
              <a:t>اليك مواقع قد تساعدك في </a:t>
            </a:r>
            <a:r>
              <a:rPr lang="ar-JO" sz="3200" dirty="0" err="1" smtClean="0">
                <a:cs typeface="Akhbar MT" pitchFamily="2" charset="-78"/>
              </a:rPr>
              <a:t>الاجابة ..</a:t>
            </a:r>
            <a:endParaRPr lang="ar-JO" sz="3200" dirty="0" smtClean="0">
              <a:cs typeface="Akhbar MT" pitchFamily="2" charset="-78"/>
            </a:endParaRPr>
          </a:p>
          <a:p>
            <a:pPr algn="l"/>
            <a:r>
              <a:rPr lang="en-US" sz="2000" dirty="0" smtClean="0">
                <a:hlinkClick r:id="rId4"/>
              </a:rPr>
              <a:t>http://yaghmour.ws/E-Courses/unit2_evaluation2.htm</a:t>
            </a:r>
            <a:endParaRPr lang="ar-JO" sz="2000" dirty="0" smtClean="0">
              <a:cs typeface="Akhbar MT" pitchFamily="2" charset="-78"/>
            </a:endParaRPr>
          </a:p>
          <a:p>
            <a:r>
              <a:rPr lang="ar-JO" sz="3200" dirty="0" smtClean="0">
                <a:cs typeface="Akhbar MT" pitchFamily="2" charset="-78"/>
              </a:rPr>
              <a:t> </a:t>
            </a:r>
          </a:p>
          <a:p>
            <a:endParaRPr lang="ar-JO" sz="3200" dirty="0" smtClean="0">
              <a:cs typeface="Akhbar MT" pitchFamily="2" charset="-78"/>
            </a:endParaRPr>
          </a:p>
          <a:p>
            <a:endParaRPr lang="ar-JO" sz="3200" dirty="0" smtClean="0">
              <a:cs typeface="Akhbar MT" pitchFamily="2" charset="-78"/>
            </a:endParaRPr>
          </a:p>
          <a:p>
            <a:endParaRPr lang="ar-JO" sz="3200" dirty="0">
              <a:cs typeface="Akhbar MT" pitchFamily="2" charset="-78"/>
            </a:endParaRPr>
          </a:p>
        </p:txBody>
      </p:sp>
      <p:pic>
        <p:nvPicPr>
          <p:cNvPr id="6" name="صورة 5" descr="n200655.gif"/>
          <p:cNvPicPr>
            <a:picLocks noChangeAspect="1"/>
          </p:cNvPicPr>
          <p:nvPr/>
        </p:nvPicPr>
        <p:blipFill>
          <a:blip r:embed="rId5" cstate="print"/>
          <a:stretch>
            <a:fillRect/>
          </a:stretch>
        </p:blipFill>
        <p:spPr>
          <a:xfrm>
            <a:off x="2411760" y="2924944"/>
            <a:ext cx="1275829" cy="151216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00000">
                <a:alpha val="15000"/>
              </a:srgbClr>
            </a:gs>
            <a:gs pos="50000">
              <a:srgbClr val="9CB86E"/>
            </a:gs>
            <a:gs pos="100000">
              <a:srgbClr val="C00000"/>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2" name="Picture 14" descr="http://www.hyatuha.org/uploaded/7268_01260118077.png"/>
          <p:cNvPicPr>
            <a:picLocks noChangeAspect="1" noChangeArrowheads="1"/>
          </p:cNvPicPr>
          <p:nvPr/>
        </p:nvPicPr>
        <p:blipFill>
          <a:blip r:embed="rId2" cstate="print"/>
          <a:srcRect/>
          <a:stretch>
            <a:fillRect/>
          </a:stretch>
        </p:blipFill>
        <p:spPr bwMode="auto">
          <a:xfrm>
            <a:off x="4067944" y="44624"/>
            <a:ext cx="4680520" cy="1362075"/>
          </a:xfrm>
          <a:prstGeom prst="rect">
            <a:avLst/>
          </a:prstGeom>
          <a:noFill/>
        </p:spPr>
      </p:pic>
      <p:sp>
        <p:nvSpPr>
          <p:cNvPr id="3" name="شكل بيضاوي 2"/>
          <p:cNvSpPr/>
          <p:nvPr/>
        </p:nvSpPr>
        <p:spPr>
          <a:xfrm>
            <a:off x="-180528" y="260649"/>
            <a:ext cx="2376264" cy="4803993"/>
          </a:xfrm>
          <a:prstGeom prst="ellipse">
            <a:avLst/>
          </a:prstGeom>
          <a:solidFill>
            <a:schemeClr val="accent2">
              <a:lumMod val="20000"/>
              <a:lumOff val="80000"/>
            </a:schemeClr>
          </a:solidFill>
        </p:spPr>
        <p:txBody>
          <a:bodyPr wrap="square">
            <a:spAutoFit/>
          </a:bodyPr>
          <a:lstStyle/>
          <a:p>
            <a:pPr algn="just"/>
            <a:r>
              <a:rPr lang="ar-JO" sz="2400" b="1" dirty="0" smtClean="0">
                <a:solidFill>
                  <a:srgbClr val="C00000"/>
                </a:solidFill>
                <a:cs typeface="Akhbar MT" pitchFamily="2" charset="-78"/>
              </a:rPr>
              <a:t>التفكير  </a:t>
            </a:r>
            <a:r>
              <a:rPr lang="ar-JO" sz="2400" b="1" dirty="0" err="1" smtClean="0">
                <a:solidFill>
                  <a:srgbClr val="C00000"/>
                </a:solidFill>
                <a:cs typeface="Akhbar MT" pitchFamily="2" charset="-78"/>
              </a:rPr>
              <a:t>العاطفي </a:t>
            </a:r>
            <a:r>
              <a:rPr lang="ar-JO" sz="2400" b="1" dirty="0" smtClean="0">
                <a:solidFill>
                  <a:srgbClr val="C00000"/>
                </a:solidFill>
                <a:cs typeface="Akhbar MT" pitchFamily="2" charset="-78"/>
              </a:rPr>
              <a:t>,,</a:t>
            </a:r>
            <a:r>
              <a:rPr lang="ar-JO" sz="2400" dirty="0" smtClean="0">
                <a:solidFill>
                  <a:srgbClr val="C00000"/>
                </a:solidFill>
                <a:cs typeface="Akhbar MT" pitchFamily="2" charset="-78"/>
              </a:rPr>
              <a:t>ا</a:t>
            </a:r>
            <a:r>
              <a:rPr lang="ar-JO" sz="2400" b="1" dirty="0" smtClean="0">
                <a:solidFill>
                  <a:srgbClr val="C00000"/>
                </a:solidFill>
                <a:cs typeface="Akhbar MT" pitchFamily="2" charset="-78"/>
              </a:rPr>
              <a:t>لتعبير عن ما تشعر </a:t>
            </a:r>
            <a:r>
              <a:rPr lang="ar-JO" sz="2400" b="1" dirty="0" err="1" smtClean="0">
                <a:solidFill>
                  <a:srgbClr val="C00000"/>
                </a:solidFill>
                <a:cs typeface="Akhbar MT" pitchFamily="2" charset="-78"/>
              </a:rPr>
              <a:t>به</a:t>
            </a:r>
            <a:r>
              <a:rPr lang="ar-JO" sz="2400" b="1" dirty="0" smtClean="0">
                <a:solidFill>
                  <a:srgbClr val="C00000"/>
                </a:solidFill>
                <a:cs typeface="Akhbar MT" pitchFamily="2" charset="-78"/>
              </a:rPr>
              <a:t> ووصف مشاعرك وعواطفك ً بالموضوع او القضية فقط شعور داخلي تشعر </a:t>
            </a:r>
            <a:r>
              <a:rPr lang="ar-JO" sz="2400" b="1" dirty="0" err="1" smtClean="0">
                <a:solidFill>
                  <a:srgbClr val="C00000"/>
                </a:solidFill>
                <a:cs typeface="Akhbar MT" pitchFamily="2" charset="-78"/>
              </a:rPr>
              <a:t>به</a:t>
            </a:r>
            <a:r>
              <a:rPr lang="ar-JO" sz="2400" b="1" dirty="0" smtClean="0">
                <a:solidFill>
                  <a:srgbClr val="C00000"/>
                </a:solidFill>
                <a:cs typeface="Akhbar MT" pitchFamily="2" charset="-78"/>
              </a:rPr>
              <a:t> لا تحتاج لتبريره او شرح الاسباب </a:t>
            </a:r>
            <a:endParaRPr lang="ar-JO" sz="2400" dirty="0">
              <a:solidFill>
                <a:srgbClr val="C00000"/>
              </a:solidFill>
              <a:cs typeface="Akhbar MT" pitchFamily="2" charset="-78"/>
            </a:endParaRPr>
          </a:p>
        </p:txBody>
      </p:sp>
      <p:sp>
        <p:nvSpPr>
          <p:cNvPr id="4" name="مربع نص 3"/>
          <p:cNvSpPr txBox="1"/>
          <p:nvPr/>
        </p:nvSpPr>
        <p:spPr>
          <a:xfrm>
            <a:off x="1979712" y="1340768"/>
            <a:ext cx="6768752" cy="4401205"/>
          </a:xfrm>
          <a:prstGeom prst="rect">
            <a:avLst/>
          </a:prstGeom>
          <a:noFill/>
        </p:spPr>
        <p:txBody>
          <a:bodyPr wrap="square" rtlCol="1">
            <a:spAutoFit/>
          </a:bodyPr>
          <a:lstStyle/>
          <a:p>
            <a:endParaRPr lang="ar-JO" sz="2800" dirty="0" smtClean="0">
              <a:cs typeface="Akhbar MT" pitchFamily="2" charset="-78"/>
            </a:endParaRPr>
          </a:p>
          <a:p>
            <a:r>
              <a:rPr lang="ar-JO" sz="2800" dirty="0" smtClean="0">
                <a:cs typeface="Akhbar MT" pitchFamily="2" charset="-78"/>
              </a:rPr>
              <a:t>تخيل نفسك تتلقى تعليمك الكترونيا اي </a:t>
            </a:r>
            <a:r>
              <a:rPr lang="ar-JO" sz="2800" dirty="0" err="1" smtClean="0">
                <a:cs typeface="Akhbar MT" pitchFamily="2" charset="-78"/>
              </a:rPr>
              <a:t>لاتحتاج</a:t>
            </a:r>
            <a:r>
              <a:rPr lang="ar-JO" sz="2800" dirty="0" smtClean="0">
                <a:cs typeface="Akhbar MT" pitchFamily="2" charset="-78"/>
              </a:rPr>
              <a:t> المجيء إلى المدرسة كالمعتاد </a:t>
            </a:r>
            <a:r>
              <a:rPr lang="ar-JO" sz="2800" dirty="0" err="1" smtClean="0">
                <a:cs typeface="Akhbar MT" pitchFamily="2" charset="-78"/>
              </a:rPr>
              <a:t>يوميا </a:t>
            </a:r>
            <a:r>
              <a:rPr lang="ar-JO" sz="2800" dirty="0" smtClean="0">
                <a:cs typeface="Akhbar MT" pitchFamily="2" charset="-78"/>
              </a:rPr>
              <a:t>..مرتدية</a:t>
            </a:r>
            <a:r>
              <a:rPr lang="ar-JO" sz="2800" dirty="0" smtClean="0">
                <a:solidFill>
                  <a:srgbClr val="C00000"/>
                </a:solidFill>
                <a:cs typeface="Akhbar MT" pitchFamily="2" charset="-78"/>
              </a:rPr>
              <a:t> قبعتك </a:t>
            </a:r>
            <a:r>
              <a:rPr lang="ar-JO" sz="2800" dirty="0" err="1" smtClean="0">
                <a:solidFill>
                  <a:srgbClr val="C00000"/>
                </a:solidFill>
                <a:cs typeface="Akhbar MT" pitchFamily="2" charset="-78"/>
              </a:rPr>
              <a:t>الحمراء ..</a:t>
            </a:r>
            <a:endParaRPr lang="ar-JO" sz="2800" dirty="0" smtClean="0">
              <a:solidFill>
                <a:srgbClr val="C00000"/>
              </a:solidFill>
              <a:cs typeface="Akhbar MT" pitchFamily="2" charset="-78"/>
            </a:endParaRPr>
          </a:p>
          <a:p>
            <a:r>
              <a:rPr lang="ar-JO" sz="2800" dirty="0" smtClean="0">
                <a:cs typeface="Akhbar MT" pitchFamily="2" charset="-78"/>
              </a:rPr>
              <a:t>صف مشاعرك </a:t>
            </a:r>
            <a:r>
              <a:rPr lang="ar-JO" sz="2800" dirty="0" err="1" smtClean="0">
                <a:cs typeface="Akhbar MT" pitchFamily="2" charset="-78"/>
              </a:rPr>
              <a:t>عندئذ ؟</a:t>
            </a:r>
            <a:endParaRPr lang="ar-JO" sz="2800" dirty="0" smtClean="0">
              <a:cs typeface="Akhbar MT" pitchFamily="2" charset="-78"/>
            </a:endParaRPr>
          </a:p>
          <a:p>
            <a:r>
              <a:rPr lang="ar-JO" sz="2800" dirty="0" smtClean="0">
                <a:cs typeface="Akhbar MT" pitchFamily="2" charset="-78"/>
              </a:rPr>
              <a:t>هل تفضل ان تتلقى </a:t>
            </a:r>
            <a:r>
              <a:rPr lang="ar-JO" sz="2800" dirty="0" err="1" smtClean="0">
                <a:cs typeface="Akhbar MT" pitchFamily="2" charset="-78"/>
              </a:rPr>
              <a:t>تعلميك</a:t>
            </a:r>
            <a:r>
              <a:rPr lang="ar-JO" sz="2800" dirty="0" smtClean="0">
                <a:cs typeface="Akhbar MT" pitchFamily="2" charset="-78"/>
              </a:rPr>
              <a:t> الكترونيا ام تعليما </a:t>
            </a:r>
            <a:r>
              <a:rPr lang="ar-JO" sz="2800" dirty="0" err="1" smtClean="0">
                <a:cs typeface="Akhbar MT" pitchFamily="2" charset="-78"/>
              </a:rPr>
              <a:t>تقليديا  ؟</a:t>
            </a:r>
            <a:endParaRPr lang="ar-JO" sz="2800" dirty="0" smtClean="0">
              <a:cs typeface="Akhbar MT" pitchFamily="2" charset="-78"/>
            </a:endParaRPr>
          </a:p>
          <a:p>
            <a:r>
              <a:rPr lang="ar-JO" sz="2800" dirty="0" smtClean="0">
                <a:cs typeface="Akhbar MT" pitchFamily="2" charset="-78"/>
              </a:rPr>
              <a:t>اكتب تصوراتك حول احلال التعلم الالكتروني مكان المعلم </a:t>
            </a:r>
            <a:r>
              <a:rPr lang="ar-JO" sz="2800" dirty="0" err="1" smtClean="0">
                <a:cs typeface="Akhbar MT" pitchFamily="2" charset="-78"/>
              </a:rPr>
              <a:t>والمدرسة </a:t>
            </a:r>
            <a:r>
              <a:rPr lang="ar-JO" sz="2800" dirty="0" smtClean="0">
                <a:cs typeface="Akhbar MT" pitchFamily="2" charset="-78"/>
              </a:rPr>
              <a:t>،بحيث يمكن التعلم من أي مكان </a:t>
            </a:r>
            <a:r>
              <a:rPr lang="ar-JO" sz="2800" dirty="0" err="1" smtClean="0">
                <a:cs typeface="Akhbar MT" pitchFamily="2" charset="-78"/>
              </a:rPr>
              <a:t>الكترونيا .</a:t>
            </a:r>
            <a:endParaRPr lang="ar-JO" sz="2800" dirty="0" smtClean="0">
              <a:cs typeface="Akhbar MT" pitchFamily="2" charset="-78"/>
            </a:endParaRPr>
          </a:p>
          <a:p>
            <a:r>
              <a:rPr lang="ar-JO" sz="2800" dirty="0" smtClean="0">
                <a:cs typeface="Akhbar MT" pitchFamily="2" charset="-78"/>
              </a:rPr>
              <a:t>ما الامور التي تزعجك وما الاشياء التي ترغب </a:t>
            </a:r>
            <a:r>
              <a:rPr lang="ar-JO" sz="2800" dirty="0" err="1" smtClean="0">
                <a:cs typeface="Akhbar MT" pitchFamily="2" charset="-78"/>
              </a:rPr>
              <a:t>بها</a:t>
            </a:r>
            <a:r>
              <a:rPr lang="ar-JO" sz="2800" dirty="0" smtClean="0">
                <a:cs typeface="Akhbar MT" pitchFamily="2" charset="-78"/>
              </a:rPr>
              <a:t> في التعلم </a:t>
            </a:r>
            <a:r>
              <a:rPr lang="ar-JO" sz="2800" dirty="0" err="1" smtClean="0">
                <a:cs typeface="Akhbar MT" pitchFamily="2" charset="-78"/>
              </a:rPr>
              <a:t>التقليدي ؟</a:t>
            </a:r>
            <a:r>
              <a:rPr lang="ar-JO" sz="2800" dirty="0" smtClean="0">
                <a:cs typeface="Akhbar MT" pitchFamily="2" charset="-78"/>
              </a:rPr>
              <a:t> </a:t>
            </a:r>
          </a:p>
          <a:p>
            <a:r>
              <a:rPr lang="ar-JO" sz="2800" dirty="0" smtClean="0">
                <a:cs typeface="Akhbar MT" pitchFamily="2" charset="-78"/>
              </a:rPr>
              <a:t>عبر عن مشاعرك حول هذه </a:t>
            </a:r>
            <a:r>
              <a:rPr lang="ar-JO" sz="2800" dirty="0" err="1" smtClean="0">
                <a:cs typeface="Akhbar MT" pitchFamily="2" charset="-78"/>
              </a:rPr>
              <a:t>القضية </a:t>
            </a:r>
            <a:r>
              <a:rPr lang="ar-JO" sz="2800" dirty="0" smtClean="0">
                <a:cs typeface="Akhbar MT" pitchFamily="2" charset="-78"/>
              </a:rPr>
              <a:t>..كما تشائين  </a:t>
            </a:r>
          </a:p>
          <a:p>
            <a:r>
              <a:rPr lang="ar-JO" sz="2800" dirty="0" smtClean="0">
                <a:cs typeface="Akhbar MT" pitchFamily="2" charset="-78"/>
              </a:rPr>
              <a:t>حاول الاجابة حول هذه </a:t>
            </a:r>
            <a:r>
              <a:rPr lang="ar-JO" sz="2800" dirty="0" err="1" smtClean="0">
                <a:cs typeface="Akhbar MT" pitchFamily="2" charset="-78"/>
              </a:rPr>
              <a:t>الاسئلة ..</a:t>
            </a:r>
            <a:r>
              <a:rPr lang="ar-JO" sz="2800" dirty="0" smtClean="0">
                <a:cs typeface="Akhbar MT" pitchFamily="2" charset="-78"/>
              </a:rPr>
              <a:t> بمدة </a:t>
            </a:r>
            <a:r>
              <a:rPr lang="ar-JO" sz="2800" dirty="0" err="1" smtClean="0">
                <a:cs typeface="Akhbar MT" pitchFamily="2" charset="-78"/>
              </a:rPr>
              <a:t>لاتتجاوز</a:t>
            </a:r>
            <a:r>
              <a:rPr lang="ar-JO" sz="2800" dirty="0" smtClean="0">
                <a:cs typeface="Akhbar MT" pitchFamily="2" charset="-78"/>
              </a:rPr>
              <a:t> 5 دقائق </a:t>
            </a:r>
            <a:endParaRPr lang="ar-JO" sz="2800" dirty="0">
              <a:cs typeface="Akhbar MT" pitchFamily="2" charset="-78"/>
            </a:endParaRPr>
          </a:p>
        </p:txBody>
      </p:sp>
      <p:pic>
        <p:nvPicPr>
          <p:cNvPr id="8" name="صورة 7" descr="n200680.gif"/>
          <p:cNvPicPr>
            <a:picLocks noChangeAspect="1"/>
          </p:cNvPicPr>
          <p:nvPr/>
        </p:nvPicPr>
        <p:blipFill>
          <a:blip r:embed="rId3" cstate="print"/>
          <a:stretch>
            <a:fillRect/>
          </a:stretch>
        </p:blipFill>
        <p:spPr>
          <a:xfrm>
            <a:off x="2083786" y="476672"/>
            <a:ext cx="1129216" cy="108012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مستطيل 2"/>
          <p:cNvSpPr/>
          <p:nvPr/>
        </p:nvSpPr>
        <p:spPr>
          <a:xfrm>
            <a:off x="2123728" y="1340768"/>
            <a:ext cx="6840760" cy="4401205"/>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a:spAutoFit/>
          </a:bodyPr>
          <a:lstStyle/>
          <a:p>
            <a:r>
              <a:rPr lang="ar-JO" sz="2800" dirty="0" smtClean="0">
                <a:ln>
                  <a:solidFill>
                    <a:schemeClr val="accent3">
                      <a:lumMod val="50000"/>
                    </a:schemeClr>
                  </a:solidFill>
                </a:ln>
                <a:solidFill>
                  <a:srgbClr val="008000"/>
                </a:solidFill>
                <a:cs typeface="Akhbar MT" pitchFamily="2" charset="-78"/>
              </a:rPr>
              <a:t>لابد انكن تعرضتم </a:t>
            </a:r>
            <a:r>
              <a:rPr lang="ar-JO" sz="2800" dirty="0" err="1" smtClean="0">
                <a:ln>
                  <a:solidFill>
                    <a:schemeClr val="accent3">
                      <a:lumMod val="50000"/>
                    </a:schemeClr>
                  </a:solidFill>
                </a:ln>
                <a:solidFill>
                  <a:srgbClr val="008000"/>
                </a:solidFill>
                <a:cs typeface="Akhbar MT" pitchFamily="2" charset="-78"/>
              </a:rPr>
              <a:t>لمساوىء</a:t>
            </a:r>
            <a:r>
              <a:rPr lang="ar-JO" sz="2800" dirty="0" smtClean="0">
                <a:ln>
                  <a:solidFill>
                    <a:schemeClr val="accent3">
                      <a:lumMod val="50000"/>
                    </a:schemeClr>
                  </a:solidFill>
                </a:ln>
                <a:solidFill>
                  <a:srgbClr val="008000"/>
                </a:solidFill>
                <a:cs typeface="Akhbar MT" pitchFamily="2" charset="-78"/>
              </a:rPr>
              <a:t> التعليم الالكتروني </a:t>
            </a:r>
          </a:p>
          <a:p>
            <a:r>
              <a:rPr lang="ar-JO" sz="2800" dirty="0" smtClean="0">
                <a:ln>
                  <a:solidFill>
                    <a:schemeClr val="accent3">
                      <a:lumMod val="50000"/>
                    </a:schemeClr>
                  </a:solidFill>
                </a:ln>
                <a:solidFill>
                  <a:srgbClr val="008000"/>
                </a:solidFill>
                <a:cs typeface="Akhbar MT" pitchFamily="2" charset="-78"/>
              </a:rPr>
              <a:t>وكذلك لمحددات </a:t>
            </a:r>
            <a:r>
              <a:rPr lang="ar-JO" sz="2800" dirty="0" err="1" smtClean="0">
                <a:ln>
                  <a:solidFill>
                    <a:schemeClr val="accent3">
                      <a:lumMod val="50000"/>
                    </a:schemeClr>
                  </a:solidFill>
                </a:ln>
                <a:solidFill>
                  <a:srgbClr val="008000"/>
                </a:solidFill>
                <a:cs typeface="Akhbar MT" pitchFamily="2" charset="-78"/>
              </a:rPr>
              <a:t>وميعقات</a:t>
            </a:r>
            <a:r>
              <a:rPr lang="ar-JO" sz="2800" dirty="0" smtClean="0">
                <a:ln>
                  <a:solidFill>
                    <a:schemeClr val="accent3">
                      <a:lumMod val="50000"/>
                    </a:schemeClr>
                  </a:solidFill>
                </a:ln>
                <a:solidFill>
                  <a:srgbClr val="008000"/>
                </a:solidFill>
                <a:cs typeface="Akhbar MT" pitchFamily="2" charset="-78"/>
              </a:rPr>
              <a:t> انتشاره خلال عرضكم للقبعة السوداء </a:t>
            </a:r>
          </a:p>
          <a:p>
            <a:r>
              <a:rPr lang="ar-JO" sz="2800" dirty="0" smtClean="0">
                <a:ln>
                  <a:solidFill>
                    <a:schemeClr val="accent3">
                      <a:lumMod val="50000"/>
                    </a:schemeClr>
                  </a:solidFill>
                </a:ln>
                <a:solidFill>
                  <a:srgbClr val="008000"/>
                </a:solidFill>
                <a:cs typeface="Akhbar MT" pitchFamily="2" charset="-78"/>
              </a:rPr>
              <a:t>ولان جاء </a:t>
            </a:r>
            <a:r>
              <a:rPr lang="ar-JO" sz="2800" dirty="0" err="1" smtClean="0">
                <a:ln>
                  <a:solidFill>
                    <a:schemeClr val="accent3">
                      <a:lumMod val="50000"/>
                    </a:schemeClr>
                  </a:solidFill>
                </a:ln>
                <a:solidFill>
                  <a:srgbClr val="008000"/>
                </a:solidFill>
                <a:cs typeface="Akhbar MT" pitchFamily="2" charset="-78"/>
              </a:rPr>
              <a:t>دوركم  ..</a:t>
            </a:r>
            <a:r>
              <a:rPr lang="ar-JO" sz="2800" dirty="0" smtClean="0">
                <a:ln>
                  <a:solidFill>
                    <a:schemeClr val="accent3">
                      <a:lumMod val="50000"/>
                    </a:schemeClr>
                  </a:solidFill>
                </a:ln>
                <a:solidFill>
                  <a:srgbClr val="008000"/>
                </a:solidFill>
                <a:cs typeface="Akhbar MT" pitchFamily="2" charset="-78"/>
              </a:rPr>
              <a:t> </a:t>
            </a:r>
            <a:r>
              <a:rPr lang="ar-JO" sz="2800" dirty="0" err="1" smtClean="0">
                <a:ln>
                  <a:solidFill>
                    <a:schemeClr val="accent3">
                      <a:lumMod val="50000"/>
                    </a:schemeClr>
                  </a:solidFill>
                </a:ln>
                <a:solidFill>
                  <a:srgbClr val="008000"/>
                </a:solidFill>
                <a:cs typeface="Akhbar MT" pitchFamily="2" charset="-78"/>
              </a:rPr>
              <a:t>لايجاد</a:t>
            </a:r>
            <a:r>
              <a:rPr lang="ar-JO" sz="2800" dirty="0" smtClean="0">
                <a:ln>
                  <a:solidFill>
                    <a:schemeClr val="accent3">
                      <a:lumMod val="50000"/>
                    </a:schemeClr>
                  </a:solidFill>
                </a:ln>
                <a:solidFill>
                  <a:srgbClr val="008000"/>
                </a:solidFill>
                <a:cs typeface="Akhbar MT" pitchFamily="2" charset="-78"/>
              </a:rPr>
              <a:t> حلولا لهذه </a:t>
            </a:r>
            <a:r>
              <a:rPr lang="ar-JO" sz="2800" dirty="0" err="1" smtClean="0">
                <a:ln>
                  <a:solidFill>
                    <a:schemeClr val="accent3">
                      <a:lumMod val="50000"/>
                    </a:schemeClr>
                  </a:solidFill>
                </a:ln>
                <a:solidFill>
                  <a:srgbClr val="008000"/>
                </a:solidFill>
                <a:cs typeface="Akhbar MT" pitchFamily="2" charset="-78"/>
              </a:rPr>
              <a:t>المعيقات ..</a:t>
            </a:r>
            <a:endParaRPr lang="ar-JO" sz="2800" dirty="0" smtClean="0">
              <a:ln>
                <a:solidFill>
                  <a:schemeClr val="accent3">
                    <a:lumMod val="50000"/>
                  </a:schemeClr>
                </a:solidFill>
              </a:ln>
              <a:solidFill>
                <a:srgbClr val="008000"/>
              </a:solidFill>
              <a:cs typeface="Akhbar MT" pitchFamily="2" charset="-78"/>
            </a:endParaRPr>
          </a:p>
          <a:p>
            <a:r>
              <a:rPr lang="ar-JO" sz="2800" dirty="0" smtClean="0">
                <a:ln>
                  <a:solidFill>
                    <a:schemeClr val="accent3">
                      <a:lumMod val="50000"/>
                    </a:schemeClr>
                  </a:solidFill>
                </a:ln>
                <a:solidFill>
                  <a:srgbClr val="008000"/>
                </a:solidFill>
                <a:cs typeface="Akhbar MT" pitchFamily="2" charset="-78"/>
              </a:rPr>
              <a:t>والبدائل الممكنة للتغلب على </a:t>
            </a:r>
            <a:r>
              <a:rPr lang="ar-JO" sz="2800" dirty="0" err="1" smtClean="0">
                <a:ln>
                  <a:solidFill>
                    <a:schemeClr val="accent3">
                      <a:lumMod val="50000"/>
                    </a:schemeClr>
                  </a:solidFill>
                </a:ln>
                <a:solidFill>
                  <a:srgbClr val="008000"/>
                </a:solidFill>
                <a:cs typeface="Akhbar MT" pitchFamily="2" charset="-78"/>
              </a:rPr>
              <a:t>مساوىء</a:t>
            </a:r>
            <a:r>
              <a:rPr lang="ar-JO" sz="2800" dirty="0" smtClean="0">
                <a:ln>
                  <a:solidFill>
                    <a:schemeClr val="accent3">
                      <a:lumMod val="50000"/>
                    </a:schemeClr>
                  </a:solidFill>
                </a:ln>
                <a:solidFill>
                  <a:srgbClr val="008000"/>
                </a:solidFill>
                <a:cs typeface="Akhbar MT" pitchFamily="2" charset="-78"/>
              </a:rPr>
              <a:t> التعليم </a:t>
            </a:r>
            <a:r>
              <a:rPr lang="ar-JO" sz="2800" dirty="0" err="1" smtClean="0">
                <a:ln>
                  <a:solidFill>
                    <a:schemeClr val="accent3">
                      <a:lumMod val="50000"/>
                    </a:schemeClr>
                  </a:solidFill>
                </a:ln>
                <a:solidFill>
                  <a:srgbClr val="008000"/>
                </a:solidFill>
                <a:cs typeface="Akhbar MT" pitchFamily="2" charset="-78"/>
              </a:rPr>
              <a:t>الالكتروني ..</a:t>
            </a:r>
            <a:endParaRPr lang="ar-JO" sz="2800" dirty="0" smtClean="0">
              <a:ln>
                <a:solidFill>
                  <a:schemeClr val="accent3">
                    <a:lumMod val="50000"/>
                  </a:schemeClr>
                </a:solidFill>
              </a:ln>
              <a:solidFill>
                <a:srgbClr val="008000"/>
              </a:solidFill>
              <a:cs typeface="Akhbar MT" pitchFamily="2" charset="-78"/>
            </a:endParaRPr>
          </a:p>
          <a:p>
            <a:r>
              <a:rPr lang="ar-JO" sz="2800" b="1" dirty="0" smtClean="0">
                <a:solidFill>
                  <a:srgbClr val="008000"/>
                </a:solidFill>
              </a:rPr>
              <a:t>ارتدي القبعة الخضراء </a:t>
            </a:r>
            <a:r>
              <a:rPr lang="ar-JO" sz="2800" dirty="0" smtClean="0">
                <a:ln>
                  <a:solidFill>
                    <a:schemeClr val="accent3">
                      <a:lumMod val="50000"/>
                    </a:schemeClr>
                  </a:solidFill>
                </a:ln>
                <a:solidFill>
                  <a:srgbClr val="008000"/>
                </a:solidFill>
                <a:cs typeface="Akhbar MT" pitchFamily="2" charset="-78"/>
              </a:rPr>
              <a:t>وأمتعينا بالأفكار الممكنة </a:t>
            </a:r>
          </a:p>
          <a:p>
            <a:r>
              <a:rPr lang="ar-JO" sz="2800" dirty="0" err="1" smtClean="0">
                <a:ln>
                  <a:solidFill>
                    <a:schemeClr val="accent3">
                      <a:lumMod val="50000"/>
                    </a:schemeClr>
                  </a:solidFill>
                </a:ln>
                <a:solidFill>
                  <a:srgbClr val="008000"/>
                </a:solidFill>
                <a:cs typeface="Akhbar MT" pitchFamily="2" charset="-78"/>
              </a:rPr>
              <a:t>....</a:t>
            </a:r>
            <a:r>
              <a:rPr lang="ar-JO" sz="2800" dirty="0" smtClean="0">
                <a:ln>
                  <a:solidFill>
                    <a:schemeClr val="accent3">
                      <a:lumMod val="50000"/>
                    </a:schemeClr>
                  </a:solidFill>
                </a:ln>
                <a:solidFill>
                  <a:srgbClr val="008000"/>
                </a:solidFill>
                <a:cs typeface="Akhbar MT" pitchFamily="2" charset="-78"/>
              </a:rPr>
              <a:t> ولك الحرية المطلقة في عدد الأفكار المحتملة </a:t>
            </a:r>
            <a:br>
              <a:rPr lang="ar-JO" sz="2800" dirty="0" smtClean="0">
                <a:ln>
                  <a:solidFill>
                    <a:schemeClr val="accent3">
                      <a:lumMod val="50000"/>
                    </a:schemeClr>
                  </a:solidFill>
                </a:ln>
                <a:solidFill>
                  <a:srgbClr val="008000"/>
                </a:solidFill>
                <a:cs typeface="Akhbar MT" pitchFamily="2" charset="-78"/>
              </a:rPr>
            </a:br>
            <a:r>
              <a:rPr lang="ar-JO" sz="2800" dirty="0" smtClean="0">
                <a:ln>
                  <a:solidFill>
                    <a:schemeClr val="accent3">
                      <a:lumMod val="50000"/>
                    </a:schemeClr>
                  </a:solidFill>
                </a:ln>
                <a:solidFill>
                  <a:srgbClr val="008000"/>
                </a:solidFill>
                <a:cs typeface="Akhbar MT" pitchFamily="2" charset="-78"/>
              </a:rPr>
              <a:t>فقط أطلقي العنان </a:t>
            </a:r>
            <a:r>
              <a:rPr lang="ar-JO" sz="2800" dirty="0" err="1" smtClean="0">
                <a:ln>
                  <a:solidFill>
                    <a:schemeClr val="accent3">
                      <a:lumMod val="50000"/>
                    </a:schemeClr>
                  </a:solidFill>
                </a:ln>
                <a:solidFill>
                  <a:srgbClr val="008000"/>
                </a:solidFill>
                <a:cs typeface="Akhbar MT" pitchFamily="2" charset="-78"/>
              </a:rPr>
              <a:t>لفكرك ..........</a:t>
            </a:r>
            <a:r>
              <a:rPr lang="ar-JO" sz="2800" dirty="0" smtClean="0">
                <a:ln>
                  <a:solidFill>
                    <a:schemeClr val="accent3">
                      <a:lumMod val="50000"/>
                    </a:schemeClr>
                  </a:solidFill>
                </a:ln>
                <a:solidFill>
                  <a:srgbClr val="008000"/>
                </a:solidFill>
                <a:cs typeface="Akhbar MT" pitchFamily="2" charset="-78"/>
              </a:rPr>
              <a:t> لنرى ما يجود </a:t>
            </a:r>
            <a:r>
              <a:rPr lang="ar-JO" sz="2800" dirty="0" err="1" smtClean="0">
                <a:ln>
                  <a:solidFill>
                    <a:schemeClr val="accent3">
                      <a:lumMod val="50000"/>
                    </a:schemeClr>
                  </a:solidFill>
                </a:ln>
                <a:solidFill>
                  <a:srgbClr val="008000"/>
                </a:solidFill>
                <a:cs typeface="Akhbar MT" pitchFamily="2" charset="-78"/>
              </a:rPr>
              <a:t>به</a:t>
            </a:r>
            <a:endParaRPr lang="ar-JO" sz="2800" dirty="0" smtClean="0">
              <a:ln>
                <a:solidFill>
                  <a:schemeClr val="accent3">
                    <a:lumMod val="50000"/>
                  </a:schemeClr>
                </a:solidFill>
              </a:ln>
              <a:solidFill>
                <a:srgbClr val="008000"/>
              </a:solidFill>
              <a:cs typeface="Akhbar MT" pitchFamily="2" charset="-78"/>
            </a:endParaRPr>
          </a:p>
          <a:p>
            <a:endParaRPr lang="ar-JO" sz="2800" dirty="0" smtClean="0">
              <a:ln>
                <a:solidFill>
                  <a:schemeClr val="accent3">
                    <a:lumMod val="50000"/>
                  </a:schemeClr>
                </a:solidFill>
              </a:ln>
              <a:solidFill>
                <a:srgbClr val="008000"/>
              </a:solidFill>
              <a:cs typeface="Akhbar MT" pitchFamily="2" charset="-78"/>
            </a:endParaRPr>
          </a:p>
          <a:p>
            <a:r>
              <a:rPr lang="ar-JO" sz="2800" dirty="0" smtClean="0">
                <a:ln>
                  <a:solidFill>
                    <a:schemeClr val="accent3">
                      <a:lumMod val="50000"/>
                    </a:schemeClr>
                  </a:solidFill>
                </a:ln>
                <a:solidFill>
                  <a:srgbClr val="008000"/>
                </a:solidFill>
                <a:cs typeface="Akhbar MT" pitchFamily="2" charset="-78"/>
              </a:rPr>
              <a:t>تقديم </a:t>
            </a:r>
            <a:r>
              <a:rPr lang="ar-JO" sz="2800" dirty="0" err="1" smtClean="0">
                <a:ln>
                  <a:solidFill>
                    <a:schemeClr val="accent3">
                      <a:lumMod val="50000"/>
                    </a:schemeClr>
                  </a:solidFill>
                </a:ln>
                <a:solidFill>
                  <a:srgbClr val="008000"/>
                </a:solidFill>
                <a:cs typeface="Akhbar MT" pitchFamily="2" charset="-78"/>
              </a:rPr>
              <a:t>اقتراحات  ..</a:t>
            </a:r>
            <a:r>
              <a:rPr lang="ar-JO" sz="2800" dirty="0" smtClean="0">
                <a:ln>
                  <a:solidFill>
                    <a:schemeClr val="accent3">
                      <a:lumMod val="50000"/>
                    </a:schemeClr>
                  </a:solidFill>
                </a:ln>
                <a:solidFill>
                  <a:srgbClr val="008000"/>
                </a:solidFill>
                <a:cs typeface="Akhbar MT" pitchFamily="2" charset="-78"/>
              </a:rPr>
              <a:t> </a:t>
            </a:r>
            <a:r>
              <a:rPr lang="ar-JO" sz="2800" dirty="0" err="1" smtClean="0">
                <a:ln>
                  <a:solidFill>
                    <a:schemeClr val="accent3">
                      <a:lumMod val="50000"/>
                    </a:schemeClr>
                  </a:solidFill>
                </a:ln>
                <a:solidFill>
                  <a:srgbClr val="008000"/>
                </a:solidFill>
                <a:cs typeface="Akhbar MT" pitchFamily="2" charset="-78"/>
              </a:rPr>
              <a:t>افكار ..</a:t>
            </a:r>
            <a:r>
              <a:rPr lang="ar-JO" sz="2800" dirty="0" smtClean="0">
                <a:ln>
                  <a:solidFill>
                    <a:schemeClr val="accent3">
                      <a:lumMod val="50000"/>
                    </a:schemeClr>
                  </a:solidFill>
                </a:ln>
                <a:solidFill>
                  <a:srgbClr val="008000"/>
                </a:solidFill>
                <a:cs typeface="Akhbar MT" pitchFamily="2" charset="-78"/>
              </a:rPr>
              <a:t> وضع </a:t>
            </a:r>
            <a:r>
              <a:rPr lang="ar-JO" sz="2800" dirty="0" err="1" smtClean="0">
                <a:ln>
                  <a:solidFill>
                    <a:schemeClr val="accent3">
                      <a:lumMod val="50000"/>
                    </a:schemeClr>
                  </a:solidFill>
                </a:ln>
                <a:solidFill>
                  <a:srgbClr val="008000"/>
                </a:solidFill>
                <a:cs typeface="Akhbar MT" pitchFamily="2" charset="-78"/>
              </a:rPr>
              <a:t>حلولا ...</a:t>
            </a:r>
            <a:r>
              <a:rPr lang="ar-JO" sz="2800" dirty="0" smtClean="0">
                <a:ln>
                  <a:solidFill>
                    <a:schemeClr val="accent3">
                      <a:lumMod val="50000"/>
                    </a:schemeClr>
                  </a:solidFill>
                </a:ln>
                <a:solidFill>
                  <a:srgbClr val="008000"/>
                </a:solidFill>
                <a:cs typeface="Akhbar MT" pitchFamily="2" charset="-78"/>
              </a:rPr>
              <a:t> لمحددات التعليم  </a:t>
            </a:r>
            <a:r>
              <a:rPr lang="ar-JO" sz="2800" dirty="0" err="1" smtClean="0">
                <a:ln>
                  <a:solidFill>
                    <a:schemeClr val="accent3">
                      <a:lumMod val="50000"/>
                    </a:schemeClr>
                  </a:solidFill>
                </a:ln>
                <a:solidFill>
                  <a:srgbClr val="008000"/>
                </a:solidFill>
                <a:cs typeface="Akhbar MT" pitchFamily="2" charset="-78"/>
              </a:rPr>
              <a:t>الالكتروني  ..</a:t>
            </a:r>
            <a:endParaRPr lang="ar-JO" sz="2800" dirty="0">
              <a:ln>
                <a:solidFill>
                  <a:schemeClr val="accent3">
                    <a:lumMod val="50000"/>
                  </a:schemeClr>
                </a:solidFill>
              </a:ln>
              <a:solidFill>
                <a:srgbClr val="008000"/>
              </a:solidFill>
              <a:cs typeface="Akhbar MT" pitchFamily="2" charset="-78"/>
            </a:endParaRPr>
          </a:p>
        </p:txBody>
      </p:sp>
      <p:pic>
        <p:nvPicPr>
          <p:cNvPr id="4" name="Picture 18" descr="http://www.hyatuha.org/uploaded/7268_01260118179.png"/>
          <p:cNvPicPr>
            <a:picLocks noChangeAspect="1" noChangeArrowheads="1"/>
          </p:cNvPicPr>
          <p:nvPr/>
        </p:nvPicPr>
        <p:blipFill>
          <a:blip r:embed="rId2" cstate="print"/>
          <a:srcRect/>
          <a:stretch>
            <a:fillRect/>
          </a:stretch>
        </p:blipFill>
        <p:spPr bwMode="auto">
          <a:xfrm>
            <a:off x="3419872" y="0"/>
            <a:ext cx="5724128" cy="1529408"/>
          </a:xfrm>
          <a:prstGeom prst="rect">
            <a:avLst/>
          </a:prstGeom>
          <a:noFill/>
        </p:spPr>
      </p:pic>
      <p:sp>
        <p:nvSpPr>
          <p:cNvPr id="5" name="شكل بيضاوي 4"/>
          <p:cNvSpPr/>
          <p:nvPr/>
        </p:nvSpPr>
        <p:spPr>
          <a:xfrm>
            <a:off x="-36512" y="260648"/>
            <a:ext cx="2304256" cy="4024967"/>
          </a:xfrm>
          <a:prstGeom prst="ellipse">
            <a:avLst/>
          </a:prstGeom>
          <a:solidFill>
            <a:schemeClr val="accent4">
              <a:lumMod val="60000"/>
              <a:lumOff val="40000"/>
            </a:schemeClr>
          </a:solidFill>
        </p:spPr>
        <p:txBody>
          <a:bodyPr wrap="square">
            <a:spAutoFit/>
          </a:bodyPr>
          <a:lstStyle/>
          <a:p>
            <a:r>
              <a:rPr lang="ar-JO" b="1" dirty="0" smtClean="0"/>
              <a:t>التفكير الابداعي </a:t>
            </a:r>
            <a:r>
              <a:rPr lang="ar-JO" b="1" dirty="0" err="1" smtClean="0"/>
              <a:t>ً </a:t>
            </a:r>
            <a:r>
              <a:rPr lang="ar-JO" b="1" dirty="0" smtClean="0"/>
              <a:t>,, التجديدي ُالتفكير  وتبحث عن الافكار المبتكره ُبعيد عن الملل </a:t>
            </a:r>
            <a:r>
              <a:rPr lang="ar-JO" b="1" dirty="0" err="1" smtClean="0"/>
              <a:t>واعادة</a:t>
            </a:r>
            <a:r>
              <a:rPr lang="ar-JO" b="1" dirty="0" smtClean="0"/>
              <a:t> الافكار </a:t>
            </a:r>
            <a:r>
              <a:rPr lang="ar-JO" b="1" dirty="0" err="1" smtClean="0"/>
              <a:t>بأليه</a:t>
            </a:r>
            <a:r>
              <a:rPr lang="ar-JO" b="1" dirty="0" smtClean="0"/>
              <a:t> نقوم بنفس العمل بطريقة </a:t>
            </a:r>
            <a:r>
              <a:rPr lang="ar-JO" b="1" dirty="0" err="1" smtClean="0"/>
              <a:t>جديده</a:t>
            </a:r>
            <a:r>
              <a:rPr lang="ar-JO" b="1" dirty="0" smtClean="0"/>
              <a:t> ً</a:t>
            </a:r>
            <a:endParaRPr lang="ar-JO" dirty="0" smtClean="0"/>
          </a:p>
          <a:p>
            <a:r>
              <a:rPr lang="ar-JO" dirty="0" smtClean="0"/>
              <a:t/>
            </a:r>
            <a:br>
              <a:rPr lang="ar-JO" dirty="0" smtClean="0"/>
            </a:br>
            <a:endParaRPr lang="ar-JO" dirty="0"/>
          </a:p>
        </p:txBody>
      </p:sp>
      <p:pic>
        <p:nvPicPr>
          <p:cNvPr id="6" name="صورة 5" descr="n200651.gif"/>
          <p:cNvPicPr>
            <a:picLocks noChangeAspect="1"/>
          </p:cNvPicPr>
          <p:nvPr/>
        </p:nvPicPr>
        <p:blipFill>
          <a:blip r:embed="rId3" cstate="print"/>
          <a:stretch>
            <a:fillRect/>
          </a:stretch>
        </p:blipFill>
        <p:spPr>
          <a:xfrm>
            <a:off x="1124539" y="4509120"/>
            <a:ext cx="1024341" cy="864096"/>
          </a:xfrm>
          <a:prstGeom prst="rect">
            <a:avLst/>
          </a:prstGeom>
        </p:spPr>
      </p:pic>
      <p:sp>
        <p:nvSpPr>
          <p:cNvPr id="3074" name="AutoShape 2" descr="http://media.kenanaonline.com/photos/1238042/1238042613/small_1238042613.png?1282321815"/>
          <p:cNvSpPr>
            <a:spLocks noChangeAspect="1" noChangeArrowheads="1"/>
          </p:cNvSpPr>
          <p:nvPr/>
        </p:nvSpPr>
        <p:spPr bwMode="auto">
          <a:xfrm>
            <a:off x="-61913" y="-136525"/>
            <a:ext cx="304801" cy="304800"/>
          </a:xfrm>
          <a:prstGeom prst="rect">
            <a:avLst/>
          </a:prstGeom>
          <a:noFill/>
        </p:spPr>
        <p:txBody>
          <a:bodyPr vert="horz" wrap="square" lIns="91440" tIns="45720" rIns="91440" bIns="45720" numCol="1" anchor="t" anchorCtr="0" compatLnSpc="1">
            <a:prstTxWarp prst="textNoShape">
              <a:avLst/>
            </a:prstTxWarp>
          </a:bodyPr>
          <a:lstStyle/>
          <a:p>
            <a:endParaRPr lang="ar-JO"/>
          </a:p>
        </p:txBody>
      </p:sp>
      <p:pic>
        <p:nvPicPr>
          <p:cNvPr id="3076" name="Picture 4" descr="http://media.kenanaonline.com/photos/1238042/1238042613/small_1238042613.png?1282321815"/>
          <p:cNvPicPr>
            <a:picLocks noChangeAspect="1" noChangeArrowheads="1"/>
          </p:cNvPicPr>
          <p:nvPr/>
        </p:nvPicPr>
        <p:blipFill>
          <a:blip r:embed="rId4" cstate="print"/>
          <a:srcRect/>
          <a:stretch>
            <a:fillRect/>
          </a:stretch>
        </p:blipFill>
        <p:spPr bwMode="auto">
          <a:xfrm>
            <a:off x="2267744" y="620688"/>
            <a:ext cx="1944216" cy="100012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74000">
              <a:srgbClr val="8488C4"/>
            </a:gs>
            <a:gs pos="53000">
              <a:srgbClr val="D4DEFF"/>
            </a:gs>
            <a:gs pos="83000">
              <a:srgbClr val="D4DEFF"/>
            </a:gs>
            <a:gs pos="100000">
              <a:srgbClr val="96AB94"/>
            </a:gs>
          </a:gsLst>
          <a:lin ang="16200000" scaled="0"/>
        </a:gradFill>
        <a:effectLst/>
      </p:bgPr>
    </p:bg>
    <p:spTree>
      <p:nvGrpSpPr>
        <p:cNvPr id="1" name=""/>
        <p:cNvGrpSpPr/>
        <p:nvPr/>
      </p:nvGrpSpPr>
      <p:grpSpPr>
        <a:xfrm>
          <a:off x="0" y="0"/>
          <a:ext cx="0" cy="0"/>
          <a:chOff x="0" y="0"/>
          <a:chExt cx="0" cy="0"/>
        </a:xfrm>
      </p:grpSpPr>
      <p:pic>
        <p:nvPicPr>
          <p:cNvPr id="2" name="Picture 20" descr="http://www.hyatuha.org/uploaded/7268_51260116410.png"/>
          <p:cNvPicPr>
            <a:picLocks noChangeAspect="1" noChangeArrowheads="1"/>
          </p:cNvPicPr>
          <p:nvPr/>
        </p:nvPicPr>
        <p:blipFill>
          <a:blip r:embed="rId2" cstate="print"/>
          <a:srcRect/>
          <a:stretch>
            <a:fillRect/>
          </a:stretch>
        </p:blipFill>
        <p:spPr bwMode="auto">
          <a:xfrm>
            <a:off x="5262314" y="404664"/>
            <a:ext cx="3486150" cy="1362075"/>
          </a:xfrm>
          <a:prstGeom prst="rect">
            <a:avLst/>
          </a:prstGeom>
          <a:noFill/>
        </p:spPr>
      </p:pic>
      <p:sp>
        <p:nvSpPr>
          <p:cNvPr id="3" name="مخطط انسيابي: متعدد المستندات 2"/>
          <p:cNvSpPr/>
          <p:nvPr/>
        </p:nvSpPr>
        <p:spPr>
          <a:xfrm>
            <a:off x="-180528" y="312519"/>
            <a:ext cx="4752528" cy="1964353"/>
          </a:xfrm>
          <a:prstGeom prst="flowChartMultidocument">
            <a:avLst/>
          </a:prstGeom>
          <a:solidFill>
            <a:schemeClr val="accent1">
              <a:lumMod val="40000"/>
              <a:lumOff val="60000"/>
            </a:schemeClr>
          </a:solidFill>
        </p:spPr>
        <p:txBody>
          <a:bodyPr wrap="square">
            <a:spAutoFit/>
          </a:bodyPr>
          <a:lstStyle/>
          <a:p>
            <a:pPr algn="ctr"/>
            <a:r>
              <a:rPr lang="ar-JO" sz="3200" b="1" dirty="0" smtClean="0">
                <a:solidFill>
                  <a:schemeClr val="accent1">
                    <a:lumMod val="50000"/>
                  </a:schemeClr>
                </a:solidFill>
                <a:cs typeface="Akhbar MT" pitchFamily="2" charset="-78"/>
              </a:rPr>
              <a:t>التفكير المنظم </a:t>
            </a:r>
            <a:r>
              <a:rPr lang="ar-JO" sz="3200" b="1" dirty="0" err="1" smtClean="0">
                <a:solidFill>
                  <a:schemeClr val="accent1">
                    <a:lumMod val="50000"/>
                  </a:schemeClr>
                </a:solidFill>
                <a:cs typeface="Akhbar MT" pitchFamily="2" charset="-78"/>
              </a:rPr>
              <a:t>والمرتب ,,</a:t>
            </a:r>
            <a:r>
              <a:rPr lang="ar-JO" sz="3200" dirty="0" smtClean="0">
                <a:solidFill>
                  <a:schemeClr val="accent1">
                    <a:lumMod val="50000"/>
                  </a:schemeClr>
                </a:solidFill>
                <a:cs typeface="Akhbar MT" pitchFamily="2" charset="-78"/>
              </a:rPr>
              <a:t/>
            </a:r>
            <a:br>
              <a:rPr lang="ar-JO" sz="3200" dirty="0" smtClean="0">
                <a:solidFill>
                  <a:schemeClr val="accent1">
                    <a:lumMod val="50000"/>
                  </a:schemeClr>
                </a:solidFill>
                <a:cs typeface="Akhbar MT" pitchFamily="2" charset="-78"/>
              </a:rPr>
            </a:br>
            <a:r>
              <a:rPr lang="ar-JO" sz="3200" b="1" dirty="0" smtClean="0">
                <a:solidFill>
                  <a:schemeClr val="accent1">
                    <a:lumMod val="50000"/>
                  </a:schemeClr>
                </a:solidFill>
                <a:cs typeface="Akhbar MT" pitchFamily="2" charset="-78"/>
              </a:rPr>
              <a:t>هنا تكتب الجدول تكتب الملخص نكتب الاستنتاجات والقرارات </a:t>
            </a:r>
            <a:endParaRPr lang="ar-JO" sz="3200" dirty="0">
              <a:solidFill>
                <a:schemeClr val="accent1">
                  <a:lumMod val="50000"/>
                </a:schemeClr>
              </a:solidFill>
              <a:cs typeface="Akhbar MT" pitchFamily="2" charset="-78"/>
            </a:endParaRPr>
          </a:p>
        </p:txBody>
      </p:sp>
      <p:sp>
        <p:nvSpPr>
          <p:cNvPr id="5" name="مربع نص 4"/>
          <p:cNvSpPr txBox="1"/>
          <p:nvPr/>
        </p:nvSpPr>
        <p:spPr>
          <a:xfrm>
            <a:off x="1187624" y="2349455"/>
            <a:ext cx="6840760" cy="4031873"/>
          </a:xfrm>
          <a:prstGeom prst="rect">
            <a:avLst/>
          </a:prstGeom>
          <a:noFill/>
        </p:spPr>
        <p:txBody>
          <a:bodyPr wrap="square" rtlCol="1">
            <a:spAutoFit/>
          </a:bodyPr>
          <a:lstStyle/>
          <a:p>
            <a:r>
              <a:rPr lang="ar-JO" sz="3200" dirty="0" smtClean="0">
                <a:cs typeface="Akhbar MT" pitchFamily="2" charset="-78"/>
              </a:rPr>
              <a:t> يأتي دور </a:t>
            </a:r>
            <a:r>
              <a:rPr lang="ar-JO" sz="3200" b="1" dirty="0" smtClean="0">
                <a:solidFill>
                  <a:schemeClr val="accent1">
                    <a:lumMod val="75000"/>
                  </a:schemeClr>
                </a:solidFill>
                <a:cs typeface="Akhbar MT" pitchFamily="2" charset="-78"/>
              </a:rPr>
              <a:t>القبعة الزرقاء </a:t>
            </a:r>
            <a:r>
              <a:rPr lang="ar-JO" sz="3200" dirty="0" smtClean="0">
                <a:cs typeface="Akhbar MT" pitchFamily="2" charset="-78"/>
              </a:rPr>
              <a:t>الفعالة لتختم هذا كله باتخاذ القرار </a:t>
            </a:r>
            <a:br>
              <a:rPr lang="ar-JO" sz="3200" dirty="0" smtClean="0">
                <a:cs typeface="Akhbar MT" pitchFamily="2" charset="-78"/>
              </a:rPr>
            </a:br>
            <a:r>
              <a:rPr lang="ar-JO" sz="3200" dirty="0" err="1" smtClean="0">
                <a:cs typeface="Akhbar MT" pitchFamily="2" charset="-78"/>
              </a:rPr>
              <a:t>االمناسب</a:t>
            </a:r>
            <a:r>
              <a:rPr lang="ar-JO" sz="3200" dirty="0" smtClean="0">
                <a:cs typeface="Akhbar MT" pitchFamily="2" charset="-78"/>
              </a:rPr>
              <a:t> بدراية </a:t>
            </a:r>
            <a:r>
              <a:rPr lang="ar-JO" sz="3200" dirty="0" err="1" smtClean="0">
                <a:cs typeface="Akhbar MT" pitchFamily="2" charset="-78"/>
              </a:rPr>
              <a:t>مدروسة..</a:t>
            </a:r>
            <a:endParaRPr lang="ar-JO" sz="3200" dirty="0" smtClean="0">
              <a:cs typeface="Akhbar MT" pitchFamily="2" charset="-78"/>
            </a:endParaRPr>
          </a:p>
          <a:p>
            <a:r>
              <a:rPr lang="ar-JO" sz="3200" dirty="0" smtClean="0">
                <a:cs typeface="Akhbar MT" pitchFamily="2" charset="-78"/>
              </a:rPr>
              <a:t>واختيار أفضل المقترحات </a:t>
            </a:r>
            <a:r>
              <a:rPr lang="ar-JO" sz="3200" dirty="0" err="1" smtClean="0">
                <a:cs typeface="Akhbar MT" pitchFamily="2" charset="-78"/>
              </a:rPr>
              <a:t>والافكار</a:t>
            </a:r>
            <a:r>
              <a:rPr lang="ar-JO" sz="3200" dirty="0" smtClean="0">
                <a:cs typeface="Akhbar MT" pitchFamily="2" charset="-78"/>
              </a:rPr>
              <a:t> التي تم طرحها عند ارتداءكم </a:t>
            </a:r>
            <a:r>
              <a:rPr lang="ar-JO" sz="3200" b="1" dirty="0" smtClean="0">
                <a:solidFill>
                  <a:srgbClr val="008000"/>
                </a:solidFill>
                <a:effectLst>
                  <a:outerShdw blurRad="38100" dist="38100" dir="2700000" algn="tl">
                    <a:srgbClr val="000000">
                      <a:alpha val="43137"/>
                    </a:srgbClr>
                  </a:outerShdw>
                </a:effectLst>
                <a:cs typeface="Akhbar MT" pitchFamily="2" charset="-78"/>
              </a:rPr>
              <a:t>للقبعة </a:t>
            </a:r>
            <a:r>
              <a:rPr lang="ar-JO" sz="3200" b="1" dirty="0" err="1" smtClean="0">
                <a:solidFill>
                  <a:srgbClr val="008000"/>
                </a:solidFill>
                <a:effectLst>
                  <a:outerShdw blurRad="38100" dist="38100" dir="2700000" algn="tl">
                    <a:srgbClr val="000000">
                      <a:alpha val="43137"/>
                    </a:srgbClr>
                  </a:outerShdw>
                </a:effectLst>
                <a:cs typeface="Akhbar MT" pitchFamily="2" charset="-78"/>
              </a:rPr>
              <a:t>الخضراء </a:t>
            </a:r>
            <a:r>
              <a:rPr lang="ar-JO" sz="3200" dirty="0" smtClean="0">
                <a:cs typeface="Akhbar MT" pitchFamily="2" charset="-78"/>
              </a:rPr>
              <a:t>، ولنضع الخطة المناسبة لتنفيذ هذه </a:t>
            </a:r>
            <a:r>
              <a:rPr lang="ar-JO" sz="3200" dirty="0" err="1" smtClean="0">
                <a:cs typeface="Akhbar MT" pitchFamily="2" charset="-78"/>
              </a:rPr>
              <a:t>المقترحات </a:t>
            </a:r>
            <a:r>
              <a:rPr lang="ar-JO" sz="3200" dirty="0" smtClean="0">
                <a:cs typeface="Akhbar MT" pitchFamily="2" charset="-78"/>
              </a:rPr>
              <a:t>.....على شكل جدول لمعالجة  جميع </a:t>
            </a:r>
            <a:r>
              <a:rPr lang="ar-JO" sz="3200" dirty="0" err="1" smtClean="0">
                <a:cs typeface="Akhbar MT" pitchFamily="2" charset="-78"/>
              </a:rPr>
              <a:t>المحدادات</a:t>
            </a:r>
            <a:r>
              <a:rPr lang="ar-JO" sz="3200" dirty="0" smtClean="0">
                <a:cs typeface="Akhbar MT" pitchFamily="2" charset="-78"/>
              </a:rPr>
              <a:t> والمعوقات </a:t>
            </a:r>
            <a:r>
              <a:rPr lang="ar-JO" sz="3200" dirty="0" err="1" smtClean="0">
                <a:cs typeface="Akhbar MT" pitchFamily="2" charset="-78"/>
              </a:rPr>
              <a:t>لانتشار ...</a:t>
            </a:r>
            <a:r>
              <a:rPr lang="ar-JO" sz="3200" dirty="0" smtClean="0">
                <a:cs typeface="Akhbar MT" pitchFamily="2" charset="-78"/>
              </a:rPr>
              <a:t> التعلم الالكتروني </a:t>
            </a:r>
          </a:p>
          <a:p>
            <a:endParaRPr lang="ar-JO" sz="3200" dirty="0" smtClean="0">
              <a:cs typeface="Akhbar MT" pitchFamily="2" charset="-78"/>
            </a:endParaRPr>
          </a:p>
          <a:p>
            <a:endParaRPr lang="ar-JO" sz="3200" dirty="0">
              <a:cs typeface="Akhbar MT" pitchFamily="2" charset="-78"/>
            </a:endParaRPr>
          </a:p>
        </p:txBody>
      </p:sp>
      <p:pic>
        <p:nvPicPr>
          <p:cNvPr id="2050" name="Picture 2" descr="http://media.kenanaonline.com/photos/1238004/1238004394/small_1238004394.jpg?1276321541"/>
          <p:cNvPicPr>
            <a:picLocks noChangeAspect="1" noChangeArrowheads="1"/>
          </p:cNvPicPr>
          <p:nvPr/>
        </p:nvPicPr>
        <p:blipFill>
          <a:blip r:embed="rId3" cstate="print"/>
          <a:srcRect/>
          <a:stretch>
            <a:fillRect/>
          </a:stretch>
        </p:blipFill>
        <p:spPr bwMode="auto">
          <a:xfrm>
            <a:off x="7858125" y="1844824"/>
            <a:ext cx="1285875" cy="1524001"/>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3563888" y="1124744"/>
            <a:ext cx="4608512" cy="3785652"/>
          </a:xfrm>
          <a:prstGeom prst="rect">
            <a:avLst/>
          </a:prstGeom>
          <a:noFill/>
        </p:spPr>
        <p:txBody>
          <a:bodyPr wrap="square" rtlCol="1">
            <a:spAutoFit/>
          </a:bodyPr>
          <a:lstStyle/>
          <a:p>
            <a:r>
              <a:rPr lang="ar-JO" sz="4800" dirty="0" smtClean="0">
                <a:cs typeface="Akhbar MT" pitchFamily="2" charset="-78"/>
              </a:rPr>
              <a:t> لنضع قبعاتنا جانبا </a:t>
            </a:r>
            <a:r>
              <a:rPr lang="ar-JO" sz="4800" dirty="0" err="1" smtClean="0">
                <a:cs typeface="Akhbar MT" pitchFamily="2" charset="-78"/>
              </a:rPr>
              <a:t>لنبدء</a:t>
            </a:r>
            <a:r>
              <a:rPr lang="ar-JO" sz="4800" dirty="0" smtClean="0">
                <a:cs typeface="Akhbar MT" pitchFamily="2" charset="-78"/>
              </a:rPr>
              <a:t> بعرض منتج كل مجموعة </a:t>
            </a:r>
          </a:p>
          <a:p>
            <a:endParaRPr lang="ar-JO" sz="4800" dirty="0" smtClean="0">
              <a:cs typeface="Akhbar MT" pitchFamily="2" charset="-78"/>
            </a:endParaRPr>
          </a:p>
          <a:p>
            <a:r>
              <a:rPr lang="ar-JO" sz="4800" dirty="0" smtClean="0">
                <a:cs typeface="Akhbar MT" pitchFamily="2" charset="-78"/>
              </a:rPr>
              <a:t>خلال 4 دقائق  مع امنياتي </a:t>
            </a:r>
            <a:r>
              <a:rPr lang="ar-JO" sz="4800" dirty="0" err="1" smtClean="0">
                <a:cs typeface="Akhbar MT" pitchFamily="2" charset="-78"/>
              </a:rPr>
              <a:t>بالتوفيق .............</a:t>
            </a:r>
            <a:endParaRPr lang="ar-JO" sz="4800" dirty="0">
              <a:cs typeface="Akhbar MT" pitchFamily="2" charset="-78"/>
            </a:endParaRPr>
          </a:p>
        </p:txBody>
      </p:sp>
      <p:pic>
        <p:nvPicPr>
          <p:cNvPr id="5" name="صورة 4" descr="56.gif"/>
          <p:cNvPicPr>
            <a:picLocks noChangeAspect="1"/>
          </p:cNvPicPr>
          <p:nvPr/>
        </p:nvPicPr>
        <p:blipFill>
          <a:blip r:embed="rId2" cstate="print"/>
          <a:stretch>
            <a:fillRect/>
          </a:stretch>
        </p:blipFill>
        <p:spPr>
          <a:xfrm>
            <a:off x="241420" y="1"/>
            <a:ext cx="6490820" cy="6885384"/>
          </a:xfrm>
          <a:prstGeom prst="rect">
            <a:avLst/>
          </a:prstGeom>
        </p:spPr>
      </p:pic>
      <p:pic>
        <p:nvPicPr>
          <p:cNvPr id="6" name="Picture 6" descr="http://media.kenanaonline.com/photos/1238007/1238007013/small_1238007013.jpg?1282115169"/>
          <p:cNvPicPr>
            <a:picLocks noChangeAspect="1" noChangeArrowheads="1"/>
          </p:cNvPicPr>
          <p:nvPr/>
        </p:nvPicPr>
        <p:blipFill>
          <a:blip r:embed="rId3" cstate="print"/>
          <a:srcRect/>
          <a:stretch>
            <a:fillRect/>
          </a:stretch>
        </p:blipFill>
        <p:spPr bwMode="auto">
          <a:xfrm>
            <a:off x="4283968" y="332656"/>
            <a:ext cx="1861939" cy="857251"/>
          </a:xfrm>
          <a:prstGeom prst="rect">
            <a:avLst/>
          </a:prstGeom>
          <a:noFill/>
        </p:spPr>
      </p:pic>
      <p:pic>
        <p:nvPicPr>
          <p:cNvPr id="7" name="Picture 4" descr="http://media.kenanaonline.com/photos/1238009/1238009499/small_1238009499.jpg?1285653674"/>
          <p:cNvPicPr>
            <a:picLocks noChangeAspect="1" noChangeArrowheads="1"/>
          </p:cNvPicPr>
          <p:nvPr/>
        </p:nvPicPr>
        <p:blipFill>
          <a:blip r:embed="rId4" cstate="print"/>
          <a:srcRect/>
          <a:stretch>
            <a:fillRect/>
          </a:stretch>
        </p:blipFill>
        <p:spPr bwMode="auto">
          <a:xfrm>
            <a:off x="1547664" y="2564904"/>
            <a:ext cx="2304256" cy="164591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1619672" y="1327616"/>
          <a:ext cx="6816078" cy="5125720"/>
        </p:xfrm>
        <a:graphic>
          <a:graphicData uri="http://schemas.openxmlformats.org/drawingml/2006/table">
            <a:tbl>
              <a:tblPr rtl="1" firstRow="1" bandRow="1">
                <a:tableStyleId>{F5AB1C69-6EDB-4FF4-983F-18BD219EF322}</a:tableStyleId>
              </a:tblPr>
              <a:tblGrid>
                <a:gridCol w="592474"/>
                <a:gridCol w="3903650"/>
                <a:gridCol w="615426"/>
                <a:gridCol w="948114"/>
                <a:gridCol w="756414"/>
              </a:tblGrid>
              <a:tr h="370840">
                <a:tc>
                  <a:txBody>
                    <a:bodyPr/>
                    <a:lstStyle/>
                    <a:p>
                      <a:pPr algn="ctr" rtl="1"/>
                      <a:r>
                        <a:rPr lang="ar-JO" dirty="0" smtClean="0"/>
                        <a:t>الرقم </a:t>
                      </a:r>
                      <a:endParaRPr lang="ar-JO" dirty="0"/>
                    </a:p>
                  </a:txBody>
                  <a:tcPr/>
                </a:tc>
                <a:tc>
                  <a:txBody>
                    <a:bodyPr/>
                    <a:lstStyle/>
                    <a:p>
                      <a:pPr algn="ctr" rtl="1"/>
                      <a:r>
                        <a:rPr lang="ar-JO" dirty="0" smtClean="0"/>
                        <a:t>المعيار</a:t>
                      </a:r>
                      <a:endParaRPr lang="ar-JO" dirty="0"/>
                    </a:p>
                  </a:txBody>
                  <a:tcPr/>
                </a:tc>
                <a:tc>
                  <a:txBody>
                    <a:bodyPr/>
                    <a:lstStyle/>
                    <a:p>
                      <a:pPr algn="ctr" rtl="1"/>
                      <a:r>
                        <a:rPr lang="ar-JO" dirty="0" smtClean="0"/>
                        <a:t>جيد</a:t>
                      </a:r>
                      <a:r>
                        <a:rPr lang="ar-JO" baseline="0" dirty="0" smtClean="0"/>
                        <a:t> </a:t>
                      </a:r>
                      <a:endParaRPr lang="ar-JO" dirty="0"/>
                    </a:p>
                  </a:txBody>
                  <a:tcPr/>
                </a:tc>
                <a:tc>
                  <a:txBody>
                    <a:bodyPr/>
                    <a:lstStyle/>
                    <a:p>
                      <a:pPr algn="ctr" rtl="1"/>
                      <a:r>
                        <a:rPr lang="ar-JO" dirty="0" smtClean="0"/>
                        <a:t>متوسط</a:t>
                      </a:r>
                      <a:r>
                        <a:rPr lang="ar-JO" baseline="0" dirty="0" smtClean="0"/>
                        <a:t> </a:t>
                      </a:r>
                      <a:endParaRPr lang="ar-JO" dirty="0"/>
                    </a:p>
                  </a:txBody>
                  <a:tcPr/>
                </a:tc>
                <a:tc>
                  <a:txBody>
                    <a:bodyPr/>
                    <a:lstStyle/>
                    <a:p>
                      <a:pPr algn="ctr" rtl="1"/>
                      <a:r>
                        <a:rPr lang="ar-JO" dirty="0" smtClean="0"/>
                        <a:t>ضعيف</a:t>
                      </a:r>
                      <a:endParaRPr lang="ar-JO" dirty="0"/>
                    </a:p>
                  </a:txBody>
                  <a:tcPr/>
                </a:tc>
              </a:tr>
              <a:tr h="370840">
                <a:tc>
                  <a:txBody>
                    <a:bodyPr/>
                    <a:lstStyle/>
                    <a:p>
                      <a:pPr algn="ctr" rtl="1"/>
                      <a:r>
                        <a:rPr lang="ar-JO" dirty="0" smtClean="0"/>
                        <a:t>1</a:t>
                      </a:r>
                      <a:endParaRPr lang="ar-JO" dirty="0"/>
                    </a:p>
                  </a:txBody>
                  <a:tcPr/>
                </a:tc>
                <a:tc>
                  <a:txBody>
                    <a:bodyPr/>
                    <a:lstStyle/>
                    <a:p>
                      <a:pPr algn="r" rtl="1"/>
                      <a:r>
                        <a:rPr lang="ar-JO" sz="2000" b="1" dirty="0" smtClean="0">
                          <a:cs typeface="Akhbar MT" pitchFamily="2" charset="-78"/>
                        </a:rPr>
                        <a:t>أعرف</a:t>
                      </a:r>
                      <a:r>
                        <a:rPr lang="ar-JO" sz="2000" b="1" baseline="0" dirty="0" smtClean="0">
                          <a:cs typeface="Akhbar MT" pitchFamily="2" charset="-78"/>
                        </a:rPr>
                        <a:t> المقصود بتكنولوجيا المعلومات </a:t>
                      </a:r>
                      <a:r>
                        <a:rPr lang="ar-JO" sz="2000" b="1" baseline="0" dirty="0" err="1" smtClean="0">
                          <a:cs typeface="Akhbar MT" pitchFamily="2" charset="-78"/>
                        </a:rPr>
                        <a:t>والاتصالات .</a:t>
                      </a:r>
                      <a:endParaRPr lang="ar-JO" sz="2000" b="1" dirty="0">
                        <a:cs typeface="Akhbar MT" pitchFamily="2" charset="-78"/>
                      </a:endParaRPr>
                    </a:p>
                  </a:txBody>
                  <a:tcPr/>
                </a:tc>
                <a:tc>
                  <a:txBody>
                    <a:bodyPr/>
                    <a:lstStyle/>
                    <a:p>
                      <a:pPr algn="ctr" rtl="1"/>
                      <a:endParaRPr lang="ar-JO" dirty="0"/>
                    </a:p>
                  </a:txBody>
                  <a:tcPr/>
                </a:tc>
                <a:tc>
                  <a:txBody>
                    <a:bodyPr/>
                    <a:lstStyle/>
                    <a:p>
                      <a:pPr algn="ctr" rtl="1"/>
                      <a:endParaRPr lang="ar-JO" dirty="0"/>
                    </a:p>
                  </a:txBody>
                  <a:tcPr/>
                </a:tc>
                <a:tc>
                  <a:txBody>
                    <a:bodyPr/>
                    <a:lstStyle/>
                    <a:p>
                      <a:pPr algn="ctr" rtl="1"/>
                      <a:endParaRPr lang="ar-JO" dirty="0"/>
                    </a:p>
                  </a:txBody>
                  <a:tcPr/>
                </a:tc>
              </a:tr>
              <a:tr h="370840">
                <a:tc>
                  <a:txBody>
                    <a:bodyPr/>
                    <a:lstStyle/>
                    <a:p>
                      <a:pPr algn="ctr" rtl="1"/>
                      <a:r>
                        <a:rPr lang="ar-JO" dirty="0" smtClean="0"/>
                        <a:t>2</a:t>
                      </a:r>
                      <a:endParaRPr lang="ar-JO" dirty="0"/>
                    </a:p>
                  </a:txBody>
                  <a:tcPr/>
                </a:tc>
                <a:tc>
                  <a:txBody>
                    <a:bodyPr/>
                    <a:lstStyle/>
                    <a:p>
                      <a:pPr algn="r" rtl="1"/>
                      <a:r>
                        <a:rPr lang="ar-JO" sz="2000" b="1" baseline="0" dirty="0" smtClean="0">
                          <a:cs typeface="Akhbar MT" pitchFamily="2" charset="-78"/>
                        </a:rPr>
                        <a:t>أعرف التعلم عن </a:t>
                      </a:r>
                      <a:r>
                        <a:rPr lang="ar-JO" sz="2000" b="1" baseline="0" dirty="0" err="1" smtClean="0">
                          <a:cs typeface="Akhbar MT" pitchFamily="2" charset="-78"/>
                        </a:rPr>
                        <a:t>بعد .</a:t>
                      </a:r>
                      <a:r>
                        <a:rPr lang="ar-JO" sz="2000" b="1" baseline="0" dirty="0" smtClean="0">
                          <a:cs typeface="Akhbar MT" pitchFamily="2" charset="-78"/>
                        </a:rPr>
                        <a:t> </a:t>
                      </a:r>
                      <a:endParaRPr lang="ar-JO" sz="2000" b="1" dirty="0">
                        <a:cs typeface="Akhbar MT" pitchFamily="2" charset="-78"/>
                      </a:endParaRPr>
                    </a:p>
                  </a:txBody>
                  <a:tcPr/>
                </a:tc>
                <a:tc>
                  <a:txBody>
                    <a:bodyPr/>
                    <a:lstStyle/>
                    <a:p>
                      <a:pPr algn="ctr" rtl="1"/>
                      <a:endParaRPr lang="ar-JO" dirty="0"/>
                    </a:p>
                  </a:txBody>
                  <a:tcPr/>
                </a:tc>
                <a:tc>
                  <a:txBody>
                    <a:bodyPr/>
                    <a:lstStyle/>
                    <a:p>
                      <a:pPr algn="ctr" rtl="1"/>
                      <a:endParaRPr lang="ar-JO" dirty="0"/>
                    </a:p>
                  </a:txBody>
                  <a:tcPr/>
                </a:tc>
                <a:tc>
                  <a:txBody>
                    <a:bodyPr/>
                    <a:lstStyle/>
                    <a:p>
                      <a:pPr algn="ctr" rtl="1"/>
                      <a:endParaRPr lang="ar-JO" dirty="0"/>
                    </a:p>
                  </a:txBody>
                  <a:tcPr/>
                </a:tc>
              </a:tr>
              <a:tr h="370840">
                <a:tc>
                  <a:txBody>
                    <a:bodyPr/>
                    <a:lstStyle/>
                    <a:p>
                      <a:pPr algn="ctr" rtl="1"/>
                      <a:r>
                        <a:rPr lang="ar-JO" dirty="0" smtClean="0"/>
                        <a:t>3</a:t>
                      </a:r>
                      <a:endParaRPr lang="ar-JO" dirty="0"/>
                    </a:p>
                  </a:txBody>
                  <a:tcPr/>
                </a:tc>
                <a:tc>
                  <a:txBody>
                    <a:bodyPr/>
                    <a:lstStyle/>
                    <a:p>
                      <a:pPr algn="r" rtl="1"/>
                      <a:r>
                        <a:rPr lang="ar-JO" sz="2000" b="1" dirty="0" smtClean="0">
                          <a:cs typeface="Akhbar MT" pitchFamily="2" charset="-78"/>
                        </a:rPr>
                        <a:t>أعرف</a:t>
                      </a:r>
                      <a:r>
                        <a:rPr lang="ar-JO" sz="2000" b="1" baseline="0" dirty="0" smtClean="0">
                          <a:cs typeface="Akhbar MT" pitchFamily="2" charset="-78"/>
                        </a:rPr>
                        <a:t> التعلم الالكتروني.</a:t>
                      </a:r>
                      <a:endParaRPr lang="ar-JO" sz="2000" b="1" dirty="0">
                        <a:cs typeface="Akhbar MT" pitchFamily="2" charset="-78"/>
                      </a:endParaRPr>
                    </a:p>
                  </a:txBody>
                  <a:tcPr/>
                </a:tc>
                <a:tc>
                  <a:txBody>
                    <a:bodyPr/>
                    <a:lstStyle/>
                    <a:p>
                      <a:pPr algn="ctr" rtl="1"/>
                      <a:endParaRPr lang="ar-JO" dirty="0"/>
                    </a:p>
                  </a:txBody>
                  <a:tcPr/>
                </a:tc>
                <a:tc>
                  <a:txBody>
                    <a:bodyPr/>
                    <a:lstStyle/>
                    <a:p>
                      <a:pPr algn="ctr" rtl="1"/>
                      <a:endParaRPr lang="ar-JO" dirty="0"/>
                    </a:p>
                  </a:txBody>
                  <a:tcPr/>
                </a:tc>
                <a:tc>
                  <a:txBody>
                    <a:bodyPr/>
                    <a:lstStyle/>
                    <a:p>
                      <a:pPr algn="ctr" rtl="1"/>
                      <a:endParaRPr lang="ar-JO" dirty="0"/>
                    </a:p>
                  </a:txBody>
                  <a:tcPr/>
                </a:tc>
              </a:tr>
              <a:tr h="370840">
                <a:tc>
                  <a:txBody>
                    <a:bodyPr/>
                    <a:lstStyle/>
                    <a:p>
                      <a:pPr algn="ctr" rtl="1"/>
                      <a:r>
                        <a:rPr lang="ar-JO" dirty="0" smtClean="0"/>
                        <a:t>4</a:t>
                      </a:r>
                      <a:endParaRPr lang="ar-JO" dirty="0"/>
                    </a:p>
                  </a:txBody>
                  <a:tcPr/>
                </a:tc>
                <a:tc>
                  <a:txBody>
                    <a:bodyPr/>
                    <a:lstStyle/>
                    <a:p>
                      <a:pPr algn="r" rtl="1"/>
                      <a:r>
                        <a:rPr lang="ar-JO" sz="2000" b="1" dirty="0" smtClean="0">
                          <a:cs typeface="Akhbar MT" pitchFamily="2" charset="-78"/>
                        </a:rPr>
                        <a:t>أتعرف</a:t>
                      </a:r>
                      <a:r>
                        <a:rPr lang="ar-JO" sz="2000" b="1" baseline="0" dirty="0" smtClean="0">
                          <a:cs typeface="Akhbar MT" pitchFamily="2" charset="-78"/>
                        </a:rPr>
                        <a:t> أنواع التعلم الالكتروني.</a:t>
                      </a:r>
                      <a:endParaRPr lang="ar-JO" sz="2000" b="1" dirty="0">
                        <a:cs typeface="Akhbar MT" pitchFamily="2" charset="-78"/>
                      </a:endParaRPr>
                    </a:p>
                  </a:txBody>
                  <a:tcPr/>
                </a:tc>
                <a:tc>
                  <a:txBody>
                    <a:bodyPr/>
                    <a:lstStyle/>
                    <a:p>
                      <a:pPr algn="ctr" rtl="1"/>
                      <a:endParaRPr lang="ar-JO" dirty="0"/>
                    </a:p>
                  </a:txBody>
                  <a:tcPr/>
                </a:tc>
                <a:tc>
                  <a:txBody>
                    <a:bodyPr/>
                    <a:lstStyle/>
                    <a:p>
                      <a:pPr algn="ctr" rtl="1"/>
                      <a:endParaRPr lang="ar-JO" dirty="0"/>
                    </a:p>
                  </a:txBody>
                  <a:tcPr/>
                </a:tc>
                <a:tc>
                  <a:txBody>
                    <a:bodyPr/>
                    <a:lstStyle/>
                    <a:p>
                      <a:pPr algn="ctr" rtl="1"/>
                      <a:endParaRPr lang="ar-JO" dirty="0"/>
                    </a:p>
                  </a:txBody>
                  <a:tcPr/>
                </a:tc>
              </a:tr>
              <a:tr h="370840">
                <a:tc>
                  <a:txBody>
                    <a:bodyPr/>
                    <a:lstStyle/>
                    <a:p>
                      <a:pPr algn="ctr" rtl="1"/>
                      <a:r>
                        <a:rPr lang="ar-JO" dirty="0" smtClean="0"/>
                        <a:t>5</a:t>
                      </a:r>
                      <a:endParaRPr lang="ar-JO" dirty="0"/>
                    </a:p>
                  </a:txBody>
                  <a:tcPr/>
                </a:tc>
                <a:tc>
                  <a:txBody>
                    <a:bodyPr/>
                    <a:lstStyle/>
                    <a:p>
                      <a:pPr algn="r" rtl="1"/>
                      <a:r>
                        <a:rPr lang="ar-JO" sz="2000" b="1" dirty="0" smtClean="0">
                          <a:cs typeface="Akhbar MT" pitchFamily="2" charset="-78"/>
                        </a:rPr>
                        <a:t>يتعاون مع أفراد</a:t>
                      </a:r>
                      <a:r>
                        <a:rPr lang="ar-JO" sz="2000" b="1" baseline="0" dirty="0" smtClean="0">
                          <a:cs typeface="Akhbar MT" pitchFamily="2" charset="-78"/>
                        </a:rPr>
                        <a:t> مجموعته</a:t>
                      </a:r>
                      <a:endParaRPr lang="ar-JO" sz="2000" b="1" dirty="0">
                        <a:cs typeface="Akhbar MT" pitchFamily="2" charset="-78"/>
                      </a:endParaRPr>
                    </a:p>
                  </a:txBody>
                  <a:tcPr/>
                </a:tc>
                <a:tc>
                  <a:txBody>
                    <a:bodyPr/>
                    <a:lstStyle/>
                    <a:p>
                      <a:pPr algn="ctr" rtl="1"/>
                      <a:endParaRPr lang="ar-JO" dirty="0"/>
                    </a:p>
                  </a:txBody>
                  <a:tcPr/>
                </a:tc>
                <a:tc>
                  <a:txBody>
                    <a:bodyPr/>
                    <a:lstStyle/>
                    <a:p>
                      <a:pPr algn="ctr" rtl="1"/>
                      <a:endParaRPr lang="ar-JO" dirty="0"/>
                    </a:p>
                  </a:txBody>
                  <a:tcPr/>
                </a:tc>
                <a:tc>
                  <a:txBody>
                    <a:bodyPr/>
                    <a:lstStyle/>
                    <a:p>
                      <a:pPr algn="ctr" rtl="1"/>
                      <a:endParaRPr lang="ar-JO" dirty="0"/>
                    </a:p>
                  </a:txBody>
                  <a:tcPr/>
                </a:tc>
              </a:tr>
              <a:tr h="370840">
                <a:tc>
                  <a:txBody>
                    <a:bodyPr/>
                    <a:lstStyle/>
                    <a:p>
                      <a:pPr algn="ctr" rtl="1"/>
                      <a:r>
                        <a:rPr lang="ar-JO" dirty="0" smtClean="0"/>
                        <a:t>6</a:t>
                      </a:r>
                      <a:endParaRPr lang="ar-JO" dirty="0"/>
                    </a:p>
                  </a:txBody>
                  <a:tcPr/>
                </a:tc>
                <a:tc>
                  <a:txBody>
                    <a:bodyPr/>
                    <a:lstStyle/>
                    <a:p>
                      <a:pPr algn="r" rtl="1"/>
                      <a:r>
                        <a:rPr lang="ar-JO" sz="2000" b="1" dirty="0" smtClean="0">
                          <a:cs typeface="Akhbar MT" pitchFamily="2" charset="-78"/>
                        </a:rPr>
                        <a:t>يحترم آراء الآخرين ويتقبلها </a:t>
                      </a:r>
                      <a:endParaRPr lang="ar-JO" sz="2000" b="1" dirty="0">
                        <a:cs typeface="Akhbar MT" pitchFamily="2" charset="-78"/>
                      </a:endParaRPr>
                    </a:p>
                  </a:txBody>
                  <a:tcPr/>
                </a:tc>
                <a:tc>
                  <a:txBody>
                    <a:bodyPr/>
                    <a:lstStyle/>
                    <a:p>
                      <a:pPr algn="ctr" rtl="1"/>
                      <a:endParaRPr lang="ar-JO" dirty="0"/>
                    </a:p>
                  </a:txBody>
                  <a:tcPr/>
                </a:tc>
                <a:tc>
                  <a:txBody>
                    <a:bodyPr/>
                    <a:lstStyle/>
                    <a:p>
                      <a:pPr algn="ctr" rtl="1"/>
                      <a:endParaRPr lang="ar-JO" dirty="0"/>
                    </a:p>
                  </a:txBody>
                  <a:tcPr/>
                </a:tc>
                <a:tc>
                  <a:txBody>
                    <a:bodyPr/>
                    <a:lstStyle/>
                    <a:p>
                      <a:pPr algn="ctr" rtl="1"/>
                      <a:endParaRPr lang="ar-JO" dirty="0"/>
                    </a:p>
                  </a:txBody>
                  <a:tcPr/>
                </a:tc>
              </a:tr>
              <a:tr h="370840">
                <a:tc>
                  <a:txBody>
                    <a:bodyPr/>
                    <a:lstStyle/>
                    <a:p>
                      <a:pPr algn="ctr" rtl="1"/>
                      <a:r>
                        <a:rPr lang="ar-JO" dirty="0" smtClean="0"/>
                        <a:t>7</a:t>
                      </a:r>
                      <a:endParaRPr lang="ar-JO" dirty="0"/>
                    </a:p>
                  </a:txBody>
                  <a:tcPr/>
                </a:tc>
                <a:tc>
                  <a:txBody>
                    <a:bodyPr/>
                    <a:lstStyle/>
                    <a:p>
                      <a:pPr algn="r" rtl="1"/>
                      <a:r>
                        <a:rPr lang="ar-JO" sz="2000" b="1" dirty="0" smtClean="0">
                          <a:cs typeface="Akhbar MT" pitchFamily="2" charset="-78"/>
                        </a:rPr>
                        <a:t>يشارك</a:t>
                      </a:r>
                      <a:r>
                        <a:rPr lang="ar-JO" sz="2000" b="1" baseline="0" dirty="0" smtClean="0">
                          <a:cs typeface="Akhbar MT" pitchFamily="2" charset="-78"/>
                        </a:rPr>
                        <a:t> في مناقشة المطروحة </a:t>
                      </a:r>
                      <a:endParaRPr lang="ar-JO" sz="2000" b="1" dirty="0">
                        <a:cs typeface="Akhbar MT" pitchFamily="2" charset="-78"/>
                      </a:endParaRPr>
                    </a:p>
                  </a:txBody>
                  <a:tcPr/>
                </a:tc>
                <a:tc>
                  <a:txBody>
                    <a:bodyPr/>
                    <a:lstStyle/>
                    <a:p>
                      <a:pPr algn="ctr" rtl="1"/>
                      <a:endParaRPr lang="ar-JO" dirty="0"/>
                    </a:p>
                  </a:txBody>
                  <a:tcPr/>
                </a:tc>
                <a:tc>
                  <a:txBody>
                    <a:bodyPr/>
                    <a:lstStyle/>
                    <a:p>
                      <a:pPr algn="ctr" rtl="1"/>
                      <a:endParaRPr lang="ar-JO" dirty="0"/>
                    </a:p>
                  </a:txBody>
                  <a:tcPr/>
                </a:tc>
                <a:tc>
                  <a:txBody>
                    <a:bodyPr/>
                    <a:lstStyle/>
                    <a:p>
                      <a:pPr algn="ctr" rtl="1"/>
                      <a:endParaRPr lang="ar-JO" dirty="0"/>
                    </a:p>
                  </a:txBody>
                  <a:tcPr/>
                </a:tc>
              </a:tr>
              <a:tr h="370840">
                <a:tc>
                  <a:txBody>
                    <a:bodyPr/>
                    <a:lstStyle/>
                    <a:p>
                      <a:pPr algn="ctr" rtl="1"/>
                      <a:r>
                        <a:rPr lang="ar-JO" dirty="0" smtClean="0"/>
                        <a:t>8</a:t>
                      </a:r>
                      <a:endParaRPr lang="ar-JO" dirty="0"/>
                    </a:p>
                  </a:txBody>
                  <a:tcPr/>
                </a:tc>
                <a:tc>
                  <a:txBody>
                    <a:bodyPr/>
                    <a:lstStyle/>
                    <a:p>
                      <a:pPr algn="r" rtl="1"/>
                      <a:r>
                        <a:rPr lang="ar-JO" sz="2000" b="1" dirty="0" smtClean="0">
                          <a:cs typeface="Akhbar MT" pitchFamily="2" charset="-78"/>
                        </a:rPr>
                        <a:t>يحترم الوقت </a:t>
                      </a:r>
                      <a:endParaRPr lang="ar-JO" sz="2000" b="1" dirty="0">
                        <a:cs typeface="Akhbar MT" pitchFamily="2" charset="-78"/>
                      </a:endParaRPr>
                    </a:p>
                  </a:txBody>
                  <a:tcPr/>
                </a:tc>
                <a:tc>
                  <a:txBody>
                    <a:bodyPr/>
                    <a:lstStyle/>
                    <a:p>
                      <a:pPr algn="ctr" rtl="1"/>
                      <a:endParaRPr lang="ar-JO" dirty="0"/>
                    </a:p>
                  </a:txBody>
                  <a:tcPr/>
                </a:tc>
                <a:tc>
                  <a:txBody>
                    <a:bodyPr/>
                    <a:lstStyle/>
                    <a:p>
                      <a:pPr algn="ctr" rtl="1"/>
                      <a:endParaRPr lang="ar-JO" dirty="0"/>
                    </a:p>
                  </a:txBody>
                  <a:tcPr/>
                </a:tc>
                <a:tc>
                  <a:txBody>
                    <a:bodyPr/>
                    <a:lstStyle/>
                    <a:p>
                      <a:pPr algn="ctr" rtl="1"/>
                      <a:endParaRPr lang="ar-JO" dirty="0"/>
                    </a:p>
                  </a:txBody>
                  <a:tcPr/>
                </a:tc>
              </a:tr>
              <a:tr h="370840">
                <a:tc>
                  <a:txBody>
                    <a:bodyPr/>
                    <a:lstStyle/>
                    <a:p>
                      <a:pPr algn="ctr" rtl="1"/>
                      <a:r>
                        <a:rPr lang="ar-JO" dirty="0" smtClean="0"/>
                        <a:t>9</a:t>
                      </a:r>
                      <a:endParaRPr lang="ar-JO" dirty="0"/>
                    </a:p>
                  </a:txBody>
                  <a:tcPr/>
                </a:tc>
                <a:tc>
                  <a:txBody>
                    <a:bodyPr/>
                    <a:lstStyle/>
                    <a:p>
                      <a:pPr algn="r" rtl="1"/>
                      <a:r>
                        <a:rPr lang="ar-JO" sz="2000" b="1" dirty="0" smtClean="0">
                          <a:cs typeface="Akhbar MT" pitchFamily="2" charset="-78"/>
                        </a:rPr>
                        <a:t>يسجل النتائج التي توصل إليها بصورة منتظمة </a:t>
                      </a:r>
                      <a:endParaRPr lang="ar-JO" sz="2000" b="1" dirty="0">
                        <a:cs typeface="Akhbar MT" pitchFamily="2" charset="-78"/>
                      </a:endParaRPr>
                    </a:p>
                  </a:txBody>
                  <a:tcPr/>
                </a:tc>
                <a:tc>
                  <a:txBody>
                    <a:bodyPr/>
                    <a:lstStyle/>
                    <a:p>
                      <a:pPr algn="ctr" rtl="1"/>
                      <a:endParaRPr lang="ar-JO" dirty="0"/>
                    </a:p>
                  </a:txBody>
                  <a:tcPr/>
                </a:tc>
                <a:tc>
                  <a:txBody>
                    <a:bodyPr/>
                    <a:lstStyle/>
                    <a:p>
                      <a:pPr algn="ctr" rtl="1"/>
                      <a:endParaRPr lang="ar-JO" dirty="0"/>
                    </a:p>
                  </a:txBody>
                  <a:tcPr/>
                </a:tc>
                <a:tc>
                  <a:txBody>
                    <a:bodyPr/>
                    <a:lstStyle/>
                    <a:p>
                      <a:pPr algn="ctr" rtl="1"/>
                      <a:endParaRPr lang="ar-JO" dirty="0"/>
                    </a:p>
                  </a:txBody>
                  <a:tcPr/>
                </a:tc>
              </a:tr>
              <a:tr h="370840">
                <a:tc>
                  <a:txBody>
                    <a:bodyPr/>
                    <a:lstStyle/>
                    <a:p>
                      <a:pPr algn="ctr" rtl="1"/>
                      <a:r>
                        <a:rPr lang="ar-JO" dirty="0" smtClean="0"/>
                        <a:t>10</a:t>
                      </a:r>
                      <a:endParaRPr lang="ar-JO" dirty="0"/>
                    </a:p>
                  </a:txBody>
                  <a:tcPr/>
                </a:tc>
                <a:tc>
                  <a:txBody>
                    <a:bodyPr/>
                    <a:lstStyle/>
                    <a:p>
                      <a:pPr algn="r" rtl="1"/>
                      <a:r>
                        <a:rPr lang="ar-JO" sz="2000" b="1" dirty="0" smtClean="0">
                          <a:cs typeface="Akhbar MT" pitchFamily="2" charset="-78"/>
                        </a:rPr>
                        <a:t>يجيد</a:t>
                      </a:r>
                      <a:r>
                        <a:rPr lang="ar-JO" sz="2000" b="1" baseline="0" dirty="0" smtClean="0">
                          <a:cs typeface="Akhbar MT" pitchFamily="2" charset="-78"/>
                        </a:rPr>
                        <a:t> استخدام لغة </a:t>
                      </a:r>
                      <a:r>
                        <a:rPr lang="ar-JO" sz="2000" b="1" baseline="0" dirty="0" err="1" smtClean="0">
                          <a:cs typeface="Akhbar MT" pitchFamily="2" charset="-78"/>
                        </a:rPr>
                        <a:t>الجسد .</a:t>
                      </a:r>
                      <a:r>
                        <a:rPr lang="ar-JO" sz="2000" b="1" baseline="0" dirty="0" smtClean="0">
                          <a:cs typeface="Akhbar MT" pitchFamily="2" charset="-78"/>
                        </a:rPr>
                        <a:t> </a:t>
                      </a:r>
                      <a:endParaRPr lang="ar-JO" sz="2000" b="1" dirty="0">
                        <a:cs typeface="Akhbar MT" pitchFamily="2" charset="-78"/>
                      </a:endParaRPr>
                    </a:p>
                  </a:txBody>
                  <a:tcPr/>
                </a:tc>
                <a:tc>
                  <a:txBody>
                    <a:bodyPr/>
                    <a:lstStyle/>
                    <a:p>
                      <a:pPr algn="ctr" rtl="1"/>
                      <a:endParaRPr lang="ar-JO" dirty="0"/>
                    </a:p>
                  </a:txBody>
                  <a:tcPr/>
                </a:tc>
                <a:tc>
                  <a:txBody>
                    <a:bodyPr/>
                    <a:lstStyle/>
                    <a:p>
                      <a:pPr algn="ctr" rtl="1"/>
                      <a:endParaRPr lang="ar-JO" dirty="0"/>
                    </a:p>
                  </a:txBody>
                  <a:tcPr/>
                </a:tc>
                <a:tc>
                  <a:txBody>
                    <a:bodyPr/>
                    <a:lstStyle/>
                    <a:p>
                      <a:pPr algn="ctr" rtl="1"/>
                      <a:endParaRPr lang="ar-JO" dirty="0"/>
                    </a:p>
                  </a:txBody>
                  <a:tcPr/>
                </a:tc>
              </a:tr>
              <a:tr h="370840">
                <a:tc>
                  <a:txBody>
                    <a:bodyPr/>
                    <a:lstStyle/>
                    <a:p>
                      <a:pPr algn="ctr" rtl="1"/>
                      <a:r>
                        <a:rPr lang="ar-JO" dirty="0" smtClean="0"/>
                        <a:t>11</a:t>
                      </a:r>
                      <a:endParaRPr lang="ar-JO" dirty="0"/>
                    </a:p>
                  </a:txBody>
                  <a:tcPr/>
                </a:tc>
                <a:tc>
                  <a:txBody>
                    <a:bodyPr/>
                    <a:lstStyle/>
                    <a:p>
                      <a:pPr algn="r" rtl="1"/>
                      <a:r>
                        <a:rPr lang="ar-JO" sz="2000" b="1" dirty="0" smtClean="0">
                          <a:cs typeface="Akhbar MT" pitchFamily="2" charset="-78"/>
                        </a:rPr>
                        <a:t>افكاره مرتبه وواضحة </a:t>
                      </a:r>
                      <a:endParaRPr lang="ar-JO" sz="2000" b="1" dirty="0">
                        <a:cs typeface="Akhbar MT" pitchFamily="2" charset="-78"/>
                      </a:endParaRPr>
                    </a:p>
                  </a:txBody>
                  <a:tcPr/>
                </a:tc>
                <a:tc>
                  <a:txBody>
                    <a:bodyPr/>
                    <a:lstStyle/>
                    <a:p>
                      <a:pPr algn="ctr" rtl="1"/>
                      <a:endParaRPr lang="ar-JO" dirty="0"/>
                    </a:p>
                  </a:txBody>
                  <a:tcPr/>
                </a:tc>
                <a:tc>
                  <a:txBody>
                    <a:bodyPr/>
                    <a:lstStyle/>
                    <a:p>
                      <a:pPr algn="ctr" rtl="1"/>
                      <a:endParaRPr lang="ar-JO" dirty="0"/>
                    </a:p>
                  </a:txBody>
                  <a:tcPr/>
                </a:tc>
                <a:tc>
                  <a:txBody>
                    <a:bodyPr/>
                    <a:lstStyle/>
                    <a:p>
                      <a:pPr algn="ctr" rtl="1"/>
                      <a:endParaRPr lang="ar-JO" dirty="0"/>
                    </a:p>
                  </a:txBody>
                  <a:tcPr/>
                </a:tc>
              </a:tr>
              <a:tr h="370840">
                <a:tc>
                  <a:txBody>
                    <a:bodyPr/>
                    <a:lstStyle/>
                    <a:p>
                      <a:pPr algn="ctr" rtl="1"/>
                      <a:r>
                        <a:rPr lang="ar-JO" dirty="0" smtClean="0"/>
                        <a:t>12</a:t>
                      </a:r>
                      <a:endParaRPr lang="ar-JO" dirty="0"/>
                    </a:p>
                  </a:txBody>
                  <a:tcPr/>
                </a:tc>
                <a:tc>
                  <a:txBody>
                    <a:bodyPr/>
                    <a:lstStyle/>
                    <a:p>
                      <a:pPr algn="r" rtl="1"/>
                      <a:r>
                        <a:rPr lang="ar-JO" sz="2000" b="1" dirty="0" smtClean="0">
                          <a:cs typeface="Akhbar MT" pitchFamily="2" charset="-78"/>
                        </a:rPr>
                        <a:t>يجيد الاصغاء </a:t>
                      </a:r>
                      <a:r>
                        <a:rPr lang="ar-JO" sz="2000" b="1" dirty="0" err="1" smtClean="0">
                          <a:cs typeface="Akhbar MT" pitchFamily="2" charset="-78"/>
                        </a:rPr>
                        <a:t>للاخرين</a:t>
                      </a:r>
                      <a:r>
                        <a:rPr lang="ar-JO" sz="2000" b="1" dirty="0" smtClean="0">
                          <a:cs typeface="Akhbar MT" pitchFamily="2" charset="-78"/>
                        </a:rPr>
                        <a:t> </a:t>
                      </a:r>
                      <a:endParaRPr lang="ar-JO" sz="2000" b="1" dirty="0">
                        <a:cs typeface="Akhbar MT" pitchFamily="2" charset="-78"/>
                      </a:endParaRPr>
                    </a:p>
                  </a:txBody>
                  <a:tcPr/>
                </a:tc>
                <a:tc>
                  <a:txBody>
                    <a:bodyPr/>
                    <a:lstStyle/>
                    <a:p>
                      <a:pPr algn="ctr" rtl="1"/>
                      <a:endParaRPr lang="ar-JO" dirty="0"/>
                    </a:p>
                  </a:txBody>
                  <a:tcPr/>
                </a:tc>
                <a:tc>
                  <a:txBody>
                    <a:bodyPr/>
                    <a:lstStyle/>
                    <a:p>
                      <a:pPr algn="ctr" rtl="1"/>
                      <a:endParaRPr lang="ar-JO" dirty="0"/>
                    </a:p>
                  </a:txBody>
                  <a:tcPr/>
                </a:tc>
                <a:tc>
                  <a:txBody>
                    <a:bodyPr/>
                    <a:lstStyle/>
                    <a:p>
                      <a:pPr algn="ctr" rtl="1"/>
                      <a:endParaRPr lang="ar-JO" dirty="0"/>
                    </a:p>
                  </a:txBody>
                  <a:tcPr/>
                </a:tc>
              </a:tr>
            </a:tbl>
          </a:graphicData>
        </a:graphic>
      </p:graphicFrame>
      <p:sp>
        <p:nvSpPr>
          <p:cNvPr id="3" name="مستطيل 2"/>
          <p:cNvSpPr/>
          <p:nvPr/>
        </p:nvSpPr>
        <p:spPr>
          <a:xfrm>
            <a:off x="2627784" y="0"/>
            <a:ext cx="4572000" cy="892552"/>
          </a:xfrm>
          <a:prstGeom prst="rect">
            <a:avLst/>
          </a:prstGeom>
        </p:spPr>
        <p:txBody>
          <a:bodyPr>
            <a:spAutoFit/>
          </a:bodyPr>
          <a:lstStyle/>
          <a:p>
            <a:pPr algn="ctr"/>
            <a:r>
              <a:rPr lang="ar-JO" sz="2400" dirty="0" smtClean="0">
                <a:solidFill>
                  <a:schemeClr val="tx1">
                    <a:lumMod val="75000"/>
                    <a:lumOff val="25000"/>
                  </a:schemeClr>
                </a:solidFill>
                <a:cs typeface="Akhbar MT" pitchFamily="2" charset="-78"/>
              </a:rPr>
              <a:t>إستراتجية </a:t>
            </a:r>
            <a:r>
              <a:rPr lang="ar-JO" sz="3200" dirty="0" smtClean="0">
                <a:solidFill>
                  <a:schemeClr val="tx1">
                    <a:lumMod val="75000"/>
                    <a:lumOff val="25000"/>
                  </a:schemeClr>
                </a:solidFill>
                <a:cs typeface="Akhbar MT" pitchFamily="2" charset="-78"/>
              </a:rPr>
              <a:t>التقويم</a:t>
            </a:r>
            <a:r>
              <a:rPr lang="ar-JO" sz="2400" dirty="0" smtClean="0">
                <a:solidFill>
                  <a:schemeClr val="tx1">
                    <a:lumMod val="75000"/>
                    <a:lumOff val="25000"/>
                  </a:schemeClr>
                </a:solidFill>
                <a:cs typeface="Akhbar MT" pitchFamily="2" charset="-78"/>
              </a:rPr>
              <a:t> </a:t>
            </a:r>
          </a:p>
          <a:p>
            <a:pPr algn="ctr"/>
            <a:r>
              <a:rPr lang="ar-JO" sz="2000" b="1" dirty="0" smtClean="0">
                <a:solidFill>
                  <a:schemeClr val="tx1">
                    <a:lumMod val="75000"/>
                    <a:lumOff val="25000"/>
                  </a:schemeClr>
                </a:solidFill>
                <a:cs typeface="Akhbar MT" pitchFamily="2" charset="-78"/>
              </a:rPr>
              <a:t>سلم التقدير </a:t>
            </a:r>
            <a:endParaRPr lang="ar-JO" sz="2000" b="1" dirty="0">
              <a:solidFill>
                <a:schemeClr val="tx1">
                  <a:lumMod val="75000"/>
                  <a:lumOff val="25000"/>
                </a:schemeClr>
              </a:solidFill>
              <a:cs typeface="Akhbar MT" pitchFamily="2" charset="-78"/>
            </a:endParaRPr>
          </a:p>
        </p:txBody>
      </p:sp>
      <p:pic>
        <p:nvPicPr>
          <p:cNvPr id="4" name="صورة 3" descr="images (22).jpg"/>
          <p:cNvPicPr>
            <a:picLocks noChangeAspect="1"/>
          </p:cNvPicPr>
          <p:nvPr/>
        </p:nvPicPr>
        <p:blipFill>
          <a:blip r:embed="rId2" cstate="print"/>
          <a:stretch>
            <a:fillRect/>
          </a:stretch>
        </p:blipFill>
        <p:spPr>
          <a:xfrm>
            <a:off x="0" y="404664"/>
            <a:ext cx="1518397" cy="1124744"/>
          </a:xfrm>
          <a:prstGeom prst="ellipse">
            <a:avLst/>
          </a:prstGeom>
          <a:ln>
            <a:noFill/>
          </a:ln>
          <a:effectLst>
            <a:softEdge rad="112500"/>
          </a:effectLst>
        </p:spPr>
      </p:pic>
      <p:pic>
        <p:nvPicPr>
          <p:cNvPr id="5" name="صورة 4" descr="images (1).jpg"/>
          <p:cNvPicPr>
            <a:picLocks noChangeAspect="1"/>
          </p:cNvPicPr>
          <p:nvPr/>
        </p:nvPicPr>
        <p:blipFill>
          <a:blip r:embed="rId3" cstate="print"/>
          <a:stretch>
            <a:fillRect/>
          </a:stretch>
        </p:blipFill>
        <p:spPr>
          <a:xfrm>
            <a:off x="1" y="2132856"/>
            <a:ext cx="1115616" cy="378621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727</TotalTime>
  <Words>699</Words>
  <Application>Microsoft Office PowerPoint</Application>
  <PresentationFormat>عرض على الشاشة (3:4)‏</PresentationFormat>
  <Paragraphs>118</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انقلاب</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لقبعة البيضاء:  تشير إلى التركيز على المعلومات، أيها موجود؟ وأيها ضروري؟ وأيها مفقود؟ كيف يمكننا الحصول على المعلومات التي نريد؟ يتم عرض جميع المعلومات بشكل متوازي حتى وإن كانت مختلفة وتتراوح صعوبة المعلومات من الحقائق إلى الشائعات أو الآراء.     القبعة  الحمراء: وهي تسمح بالتعبير الحرّ عن المشاعر، والحدس، والإلهام، والانفعالات في وقت محدّد دون الحاجة للتفسير أو تقديم الأعذار.     القبعة السوداء:   وتمثل الحذر الذي يمنعنا من القيام بأمور خطرة أو مخربة أو غير فعالة، وهي تستخدم لتقييم الخطورة واستخدام التفكير الناقد.   القبعة الصفراء:  وتمثل النظرة الإيجابية المنطقية، وهنا يقوم المفكر بالبحث عن القيم والمنافع، ويحاول المفكر رؤية كيفية الاستفادة من الفكرة وممارستها. وهي أصعب بكثير من القبعة السوداء وتحتاج لجهد أكبر، فمن خلالها نتمكن من تحديد قيم ومنافع لم نلاحظها من قبل، وبدون هذه القبعة نستطيع القول أن الإبداع أمر مستحيل لأننا لن نتمكن من تحديد منافع الفكرة الجديدة.     القبعة الخضراء :  وهي متعة الإبداع وهنا نتمكن من وضع بدائل، إذ يتم تفسير الأفكار الجديدة وتعديلها وتغييرها، وتوليد البدائل التي يستخدم في التحضير لإنتاج أفكار جديدة. وهي تمثل قبعة العمل والإنتاجية التي تفتح المجال للاحتمالات الأرحب.     القبعة الزرقاء :  وهي قبعة التحكم بعملية التفكير وتتعلق بإدارة عملية التفكير والنظر إلى عملية التفكير بحدّ ذاتها، والاهتمام بالنتائج والاستنتاجات وما سيحصل لاحقاً، كذلك يتم هنا وضع تسلسل لاستخدام القبعات الأخرى، والتأكيد على تطبيق قوانين القبعات الست.</dc:title>
  <dc:creator>Dream</dc:creator>
  <cp:lastModifiedBy>Dream</cp:lastModifiedBy>
  <cp:revision>79</cp:revision>
  <dcterms:created xsi:type="dcterms:W3CDTF">2012-04-17T20:35:10Z</dcterms:created>
  <dcterms:modified xsi:type="dcterms:W3CDTF">2012-09-13T21:19:44Z</dcterms:modified>
</cp:coreProperties>
</file>