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4" r:id="rId4"/>
    <p:sldId id="263" r:id="rId5"/>
    <p:sldId id="267" r:id="rId6"/>
    <p:sldId id="266" r:id="rId7"/>
    <p:sldId id="264" r:id="rId8"/>
    <p:sldId id="269" r:id="rId9"/>
    <p:sldId id="270" r:id="rId10"/>
    <p:sldId id="268" r:id="rId11"/>
    <p:sldId id="260" r:id="rId12"/>
    <p:sldId id="261" r:id="rId13"/>
    <p:sldId id="271" r:id="rId14"/>
    <p:sldId id="272" r:id="rId15"/>
    <p:sldId id="273" r:id="rId16"/>
    <p:sldId id="262" r:id="rId17"/>
  </p:sldIdLst>
  <p:sldSz cx="9144000" cy="6858000" type="screen4x3"/>
  <p:notesSz cx="6858000" cy="9144000"/>
  <p:defaultTextStyle>
    <a:defPPr>
      <a:defRPr lang="ar-JO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5" d="100"/>
          <a:sy n="75" d="100"/>
        </p:scale>
        <p:origin x="-67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0D920D8-B130-4853-8F71-E0446CFD8CB5}" type="datetimeFigureOut">
              <a:rPr lang="ar-JO" smtClean="0"/>
              <a:t>13/06/1433</a:t>
            </a:fld>
            <a:endParaRPr lang="ar-JO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JO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B59429B-C28C-4837-A675-07907DA67087}" type="slidenum">
              <a:rPr lang="ar-JO" smtClean="0"/>
              <a:t>‹#›</a:t>
            </a:fld>
            <a:endParaRPr lang="ar-J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JO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9429B-C28C-4837-A675-07907DA67087}" type="slidenum">
              <a:rPr lang="ar-JO" smtClean="0"/>
              <a:t>1</a:t>
            </a:fld>
            <a:endParaRPr lang="ar-J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JO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9429B-C28C-4837-A675-07907DA67087}" type="slidenum">
              <a:rPr lang="ar-JO" smtClean="0"/>
              <a:t>9</a:t>
            </a:fld>
            <a:endParaRPr lang="ar-J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0ADB3-D111-44FE-BD2F-2567EA84566C}" type="datetimeFigureOut">
              <a:rPr lang="ar-JO" smtClean="0"/>
              <a:pPr/>
              <a:t>13/06/1433</a:t>
            </a:fld>
            <a:endParaRPr lang="ar-JO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06E64-9715-4ECB-9AB7-4EBC9716A546}" type="slidenum">
              <a:rPr lang="ar-JO" smtClean="0"/>
              <a:pPr/>
              <a:t>‹#›</a:t>
            </a:fld>
            <a:endParaRPr lang="ar-J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0ADB3-D111-44FE-BD2F-2567EA84566C}" type="datetimeFigureOut">
              <a:rPr lang="ar-JO" smtClean="0"/>
              <a:pPr/>
              <a:t>13/06/1433</a:t>
            </a:fld>
            <a:endParaRPr lang="ar-JO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06E64-9715-4ECB-9AB7-4EBC9716A546}" type="slidenum">
              <a:rPr lang="ar-JO" smtClean="0"/>
              <a:pPr/>
              <a:t>‹#›</a:t>
            </a:fld>
            <a:endParaRPr lang="ar-J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0ADB3-D111-44FE-BD2F-2567EA84566C}" type="datetimeFigureOut">
              <a:rPr lang="ar-JO" smtClean="0"/>
              <a:pPr/>
              <a:t>13/06/1433</a:t>
            </a:fld>
            <a:endParaRPr lang="ar-JO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06E64-9715-4ECB-9AB7-4EBC9716A546}" type="slidenum">
              <a:rPr lang="ar-JO" smtClean="0"/>
              <a:pPr/>
              <a:t>‹#›</a:t>
            </a:fld>
            <a:endParaRPr lang="ar-J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0ADB3-D111-44FE-BD2F-2567EA84566C}" type="datetimeFigureOut">
              <a:rPr lang="ar-JO" smtClean="0"/>
              <a:pPr/>
              <a:t>13/06/1433</a:t>
            </a:fld>
            <a:endParaRPr lang="ar-JO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06E64-9715-4ECB-9AB7-4EBC9716A546}" type="slidenum">
              <a:rPr lang="ar-JO" smtClean="0"/>
              <a:pPr/>
              <a:t>‹#›</a:t>
            </a:fld>
            <a:endParaRPr lang="ar-J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0ADB3-D111-44FE-BD2F-2567EA84566C}" type="datetimeFigureOut">
              <a:rPr lang="ar-JO" smtClean="0"/>
              <a:pPr/>
              <a:t>13/06/1433</a:t>
            </a:fld>
            <a:endParaRPr lang="ar-JO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06E64-9715-4ECB-9AB7-4EBC9716A546}" type="slidenum">
              <a:rPr lang="ar-JO" smtClean="0"/>
              <a:pPr/>
              <a:t>‹#›</a:t>
            </a:fld>
            <a:endParaRPr lang="ar-J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0ADB3-D111-44FE-BD2F-2567EA84566C}" type="datetimeFigureOut">
              <a:rPr lang="ar-JO" smtClean="0"/>
              <a:pPr/>
              <a:t>13/06/1433</a:t>
            </a:fld>
            <a:endParaRPr lang="ar-JO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06E64-9715-4ECB-9AB7-4EBC9716A546}" type="slidenum">
              <a:rPr lang="ar-JO" smtClean="0"/>
              <a:pPr/>
              <a:t>‹#›</a:t>
            </a:fld>
            <a:endParaRPr lang="ar-J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0ADB3-D111-44FE-BD2F-2567EA84566C}" type="datetimeFigureOut">
              <a:rPr lang="ar-JO" smtClean="0"/>
              <a:pPr/>
              <a:t>13/06/1433</a:t>
            </a:fld>
            <a:endParaRPr lang="ar-JO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06E64-9715-4ECB-9AB7-4EBC9716A546}" type="slidenum">
              <a:rPr lang="ar-JO" smtClean="0"/>
              <a:pPr/>
              <a:t>‹#›</a:t>
            </a:fld>
            <a:endParaRPr lang="ar-J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0ADB3-D111-44FE-BD2F-2567EA84566C}" type="datetimeFigureOut">
              <a:rPr lang="ar-JO" smtClean="0"/>
              <a:pPr/>
              <a:t>13/06/1433</a:t>
            </a:fld>
            <a:endParaRPr lang="ar-JO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06E64-9715-4ECB-9AB7-4EBC9716A546}" type="slidenum">
              <a:rPr lang="ar-JO" smtClean="0"/>
              <a:pPr/>
              <a:t>‹#›</a:t>
            </a:fld>
            <a:endParaRPr lang="ar-J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JO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0ADB3-D111-44FE-BD2F-2567EA84566C}" type="datetimeFigureOut">
              <a:rPr lang="ar-JO" smtClean="0"/>
              <a:pPr/>
              <a:t>13/06/1433</a:t>
            </a:fld>
            <a:endParaRPr lang="ar-JO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06E64-9715-4ECB-9AB7-4EBC9716A546}" type="slidenum">
              <a:rPr lang="ar-JO" smtClean="0"/>
              <a:pPr/>
              <a:t>‹#›</a:t>
            </a:fld>
            <a:endParaRPr lang="ar-J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0ADB3-D111-44FE-BD2F-2567EA84566C}" type="datetimeFigureOut">
              <a:rPr lang="ar-JO" smtClean="0"/>
              <a:pPr/>
              <a:t>13/06/1433</a:t>
            </a:fld>
            <a:endParaRPr lang="ar-JO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06E64-9715-4ECB-9AB7-4EBC9716A546}" type="slidenum">
              <a:rPr lang="ar-JO" smtClean="0"/>
              <a:pPr/>
              <a:t>‹#›</a:t>
            </a:fld>
            <a:endParaRPr lang="ar-J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0ADB3-D111-44FE-BD2F-2567EA84566C}" type="datetimeFigureOut">
              <a:rPr lang="ar-JO" smtClean="0"/>
              <a:pPr/>
              <a:t>13/06/1433</a:t>
            </a:fld>
            <a:endParaRPr lang="ar-JO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06E64-9715-4ECB-9AB7-4EBC9716A546}" type="slidenum">
              <a:rPr lang="ar-JO" smtClean="0"/>
              <a:pPr/>
              <a:t>‹#›</a:t>
            </a:fld>
            <a:endParaRPr lang="ar-J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0ADB3-D111-44FE-BD2F-2567EA84566C}" type="datetimeFigureOut">
              <a:rPr lang="ar-JO" smtClean="0"/>
              <a:pPr/>
              <a:t>13/06/1433</a:t>
            </a:fld>
            <a:endParaRPr lang="ar-JO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JO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06E64-9715-4ECB-9AB7-4EBC9716A546}" type="slidenum">
              <a:rPr lang="ar-JO" smtClean="0"/>
              <a:pPr/>
              <a:t>‹#›</a:t>
            </a:fld>
            <a:endParaRPr lang="ar-J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JO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2.xml"/><Relationship Id="rId7" Type="http://schemas.openxmlformats.org/officeDocument/2006/relationships/slide" Target="slide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image" Target="../media/image7.gif"/><Relationship Id="rId9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ar.wikipedia.org/wiki/%D8%AE%D9%88%D8%A7%D8%B1%D8%B2%D9%85%D9%8A%D8%A9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itespacez.com/Forum/showthread.php?t=2545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slide" Target="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8568952" cy="3312368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> </a:t>
            </a: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>الخوارزمية</a:t>
            </a:r>
            <a:b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> </a:t>
            </a:r>
            <a:r>
              <a:rPr lang="en-US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>Algorithm</a:t>
            </a: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> </a:t>
            </a:r>
            <a:b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>البرمجــــة الخطيــــــــــــــة</a:t>
            </a: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/>
            </a:r>
            <a:br>
              <a:rPr 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</a:br>
            <a:r>
              <a:rPr lang="ar-JO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> </a:t>
            </a:r>
            <a:endParaRPr lang="ar-JO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cs typeface="PT Bold Heading" pitchFamily="2" charset="-78"/>
            </a:endParaRPr>
          </a:p>
        </p:txBody>
      </p:sp>
      <p:pic>
        <p:nvPicPr>
          <p:cNvPr id="5" name="صورة 4" descr="organise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2636912"/>
            <a:ext cx="2690986" cy="1047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images (4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772816"/>
            <a:ext cx="2558912" cy="4457135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/>
              <a:t>النتاجات </a:t>
            </a:r>
            <a:endParaRPr lang="ar-JO" dirty="0"/>
          </a:p>
        </p:txBody>
      </p:sp>
      <p:sp>
        <p:nvSpPr>
          <p:cNvPr id="4" name="مربع نص 3"/>
          <p:cNvSpPr txBox="1"/>
          <p:nvPr/>
        </p:nvSpPr>
        <p:spPr>
          <a:xfrm>
            <a:off x="755576" y="1595021"/>
            <a:ext cx="8135888" cy="5262979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في نهاية الحصة يتوقع منك اختي الطالبة أن تكون قادرة </a:t>
            </a:r>
            <a:r>
              <a:rPr lang="ar-JO" sz="28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على :</a:t>
            </a:r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 </a:t>
            </a:r>
          </a:p>
          <a:p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 </a:t>
            </a:r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  </a:t>
            </a:r>
          </a:p>
          <a:p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تعريف </a:t>
            </a:r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الخوارزمية </a:t>
            </a:r>
          </a:p>
          <a:p>
            <a:pPr>
              <a:buBlip>
                <a:blip r:embed="rId3"/>
              </a:buBlip>
            </a:pPr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 تعداد خصائص الخوارزمية </a:t>
            </a:r>
            <a:endParaRPr lang="ar-JO" sz="28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Mudir MT" pitchFamily="2" charset="-78"/>
            </a:endParaRPr>
          </a:p>
          <a:p>
            <a:pPr>
              <a:buBlip>
                <a:blip r:embed="rId3"/>
              </a:buBlip>
            </a:pPr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 </a:t>
            </a:r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تحليل المشكلة </a:t>
            </a:r>
          </a:p>
          <a:p>
            <a:pPr>
              <a:buBlip>
                <a:blip r:embed="rId3"/>
              </a:buBlip>
            </a:pPr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 كتابة خوارزمية</a:t>
            </a:r>
          </a:p>
          <a:p>
            <a:pPr>
              <a:buBlip>
                <a:blip r:embed="rId3"/>
              </a:buBlip>
            </a:pPr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 </a:t>
            </a:r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تق</a:t>
            </a:r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دير دور العلماء المسلمين.</a:t>
            </a:r>
          </a:p>
          <a:p>
            <a:pPr>
              <a:buBlip>
                <a:blip r:embed="rId3"/>
              </a:buBlip>
            </a:pPr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 </a:t>
            </a:r>
            <a:r>
              <a:rPr lang="ar-JO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Mudir MT" pitchFamily="2" charset="-78"/>
              </a:rPr>
              <a:t>توظيف المهارات التي اكتسبها لحل المشاكل اليومية </a:t>
            </a:r>
            <a:endParaRPr lang="ar-JO" sz="28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Mudir MT" pitchFamily="2" charset="-78"/>
            </a:endParaRPr>
          </a:p>
          <a:p>
            <a:pPr>
              <a:buBlip>
                <a:blip r:embed="rId3"/>
              </a:buBlip>
            </a:pPr>
            <a:endParaRPr lang="ar-JO" sz="28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Mudir MT" pitchFamily="2" charset="-78"/>
            </a:endParaRPr>
          </a:p>
          <a:p>
            <a:pPr>
              <a:buBlip>
                <a:blip r:embed="rId3"/>
              </a:buBlip>
            </a:pPr>
            <a:endParaRPr lang="ar-JO" sz="28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Mudir MT" pitchFamily="2" charset="-78"/>
            </a:endParaRPr>
          </a:p>
          <a:p>
            <a:pPr>
              <a:buBlip>
                <a:blip r:embed="rId3"/>
              </a:buBlip>
            </a:pPr>
            <a:endParaRPr lang="ar-JO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Mudi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err="1" smtClean="0"/>
              <a:t>عزيزتي .</a:t>
            </a:r>
            <a:r>
              <a:rPr lang="ar-JO" dirty="0" smtClean="0"/>
              <a:t> </a:t>
            </a:r>
            <a:r>
              <a:rPr lang="ar-JO" dirty="0" smtClean="0"/>
              <a:t>هذه معايير </a:t>
            </a:r>
            <a:r>
              <a:rPr lang="ar-JO" dirty="0" err="1" smtClean="0"/>
              <a:t>التقييم ..</a:t>
            </a:r>
            <a:r>
              <a:rPr lang="ar-JO" dirty="0" smtClean="0"/>
              <a:t> </a:t>
            </a:r>
            <a:endParaRPr lang="ar-JO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827584" y="1700808"/>
          <a:ext cx="7560840" cy="46990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298776"/>
                <a:gridCol w="977280"/>
                <a:gridCol w="1260872"/>
                <a:gridCol w="1023912"/>
              </a:tblGrid>
              <a:tr h="0">
                <a:tc>
                  <a:txBody>
                    <a:bodyPr/>
                    <a:lstStyle/>
                    <a:p>
                      <a:pPr rtl="1"/>
                      <a:r>
                        <a:rPr lang="ar-JO" dirty="0" smtClean="0"/>
                        <a:t>المعيار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JO" dirty="0" smtClean="0"/>
                        <a:t>جيد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JO" dirty="0" smtClean="0"/>
                        <a:t>متوسط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JO" dirty="0" smtClean="0"/>
                        <a:t>ضعيف </a:t>
                      </a:r>
                      <a:endParaRPr lang="ar-J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JO" sz="1600" dirty="0" smtClean="0">
                          <a:solidFill>
                            <a:schemeClr val="tx1"/>
                          </a:solidFill>
                        </a:rPr>
                        <a:t>يعرف الخوارزمية </a:t>
                      </a:r>
                      <a:endParaRPr lang="ar-J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JO" sz="1600" dirty="0" smtClean="0">
                          <a:solidFill>
                            <a:schemeClr val="tx1"/>
                          </a:solidFill>
                        </a:rPr>
                        <a:t>يعدد خصائص الخوارزمية </a:t>
                      </a:r>
                      <a:endParaRPr lang="ar-J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JO" sz="1600" dirty="0" smtClean="0">
                          <a:solidFill>
                            <a:schemeClr val="tx1"/>
                          </a:solidFill>
                        </a:rPr>
                        <a:t>يحلل المشكلة </a:t>
                      </a:r>
                      <a:endParaRPr lang="ar-J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1600" b="1" smtClean="0">
                          <a:solidFill>
                            <a:schemeClr val="tx1"/>
                          </a:solidFill>
                        </a:rPr>
                        <a:t>ي</a:t>
                      </a:r>
                      <a:r>
                        <a:rPr lang="ar-SA" sz="1600" b="1" smtClean="0">
                          <a:solidFill>
                            <a:schemeClr val="tx1"/>
                          </a:solidFill>
                        </a:rPr>
                        <a:t>قدم </a:t>
                      </a:r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أمثلة على مسائل يحتاج حلها لخطوات متتالية</a:t>
                      </a:r>
                    </a:p>
                    <a:p>
                      <a:pPr rtl="1"/>
                      <a:endParaRPr lang="ar-J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1600" b="1" dirty="0" smtClean="0">
                          <a:solidFill>
                            <a:schemeClr val="tx1"/>
                          </a:solidFill>
                        </a:rPr>
                        <a:t>كتابة</a:t>
                      </a:r>
                      <a:r>
                        <a:rPr lang="ar-JO" sz="16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خوارزمية لحل مسألة ما</a:t>
                      </a:r>
                    </a:p>
                    <a:p>
                      <a:pPr rtl="1"/>
                      <a:endParaRPr lang="ar-J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1600" b="1" smtClean="0">
                          <a:solidFill>
                            <a:schemeClr val="tx1"/>
                          </a:solidFill>
                        </a:rPr>
                        <a:t>توظيف</a:t>
                      </a:r>
                      <a:r>
                        <a:rPr lang="ar-SA" sz="1600" b="1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ما تعلمته في حل مسائل في المواد الأخرى</a:t>
                      </a:r>
                    </a:p>
                    <a:p>
                      <a:pPr rtl="1"/>
                      <a:endParaRPr lang="ar-J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JO" sz="1600" dirty="0" smtClean="0">
                          <a:solidFill>
                            <a:schemeClr val="tx1"/>
                          </a:solidFill>
                        </a:rPr>
                        <a:t>يتعاون مع مجموعتي </a:t>
                      </a:r>
                      <a:endParaRPr lang="ar-J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JO" sz="1600" dirty="0" smtClean="0">
                          <a:solidFill>
                            <a:schemeClr val="tx1"/>
                          </a:solidFill>
                        </a:rPr>
                        <a:t>يحترم الرأي الاخر </a:t>
                      </a:r>
                      <a:endParaRPr lang="ar-J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JO" sz="1600" dirty="0" smtClean="0">
                          <a:solidFill>
                            <a:schemeClr val="tx1"/>
                          </a:solidFill>
                        </a:rPr>
                        <a:t>يمتثل</a:t>
                      </a:r>
                      <a:r>
                        <a:rPr lang="ar-JO" sz="1600" baseline="0" dirty="0" smtClean="0">
                          <a:solidFill>
                            <a:schemeClr val="tx1"/>
                          </a:solidFill>
                        </a:rPr>
                        <a:t> لرأي الاغلبية </a:t>
                      </a:r>
                      <a:endParaRPr lang="ar-J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JO" sz="1600" dirty="0" smtClean="0">
                          <a:solidFill>
                            <a:schemeClr val="tx1"/>
                          </a:solidFill>
                        </a:rPr>
                        <a:t>قادر</a:t>
                      </a:r>
                      <a:r>
                        <a:rPr lang="ar-JO" sz="1600" baseline="0" dirty="0" smtClean="0">
                          <a:solidFill>
                            <a:schemeClr val="tx1"/>
                          </a:solidFill>
                        </a:rPr>
                        <a:t> على استخلاص النتائج </a:t>
                      </a:r>
                      <a:endParaRPr lang="ar-J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51520" y="2492896"/>
            <a:ext cx="7776864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JO" dirty="0" smtClean="0"/>
          </a:p>
          <a:p>
            <a:r>
              <a:rPr lang="ar-JO" sz="3600" dirty="0" err="1" smtClean="0">
                <a:latin typeface="Microsoft Sans Serif" pitchFamily="34" charset="0"/>
                <a:cs typeface="PT Bold Heading" pitchFamily="2" charset="-78"/>
              </a:rPr>
              <a:t>عزيزتي ...</a:t>
            </a:r>
            <a:endParaRPr lang="ar-JO" sz="3600" dirty="0" smtClean="0">
              <a:latin typeface="Microsoft Sans Serif" pitchFamily="34" charset="0"/>
              <a:cs typeface="PT Bold Heading" pitchFamily="2" charset="-78"/>
            </a:endParaRPr>
          </a:p>
          <a:p>
            <a:r>
              <a:rPr lang="ar-JO" sz="3600" dirty="0" smtClean="0">
                <a:latin typeface="Microsoft Sans Serif" pitchFamily="34" charset="0"/>
                <a:cs typeface="PT Bold Heading" pitchFamily="2" charset="-78"/>
              </a:rPr>
              <a:t> والدك </a:t>
            </a:r>
            <a:r>
              <a:rPr lang="ar-JO" sz="3600" dirty="0" smtClean="0">
                <a:latin typeface="Microsoft Sans Serif" pitchFamily="34" charset="0"/>
                <a:cs typeface="PT Bold Heading" pitchFamily="2" charset="-78"/>
              </a:rPr>
              <a:t>نوى </a:t>
            </a:r>
            <a:r>
              <a:rPr lang="ar-JO" sz="3600" dirty="0" smtClean="0">
                <a:latin typeface="Microsoft Sans Serif" pitchFamily="34" charset="0"/>
                <a:cs typeface="PT Bold Heading" pitchFamily="2" charset="-78"/>
              </a:rPr>
              <a:t>الحج الى بيت الله </a:t>
            </a:r>
            <a:r>
              <a:rPr lang="ar-JO" sz="3600" dirty="0" smtClean="0">
                <a:latin typeface="Microsoft Sans Serif" pitchFamily="34" charset="0"/>
                <a:cs typeface="PT Bold Heading" pitchFamily="2" charset="-78"/>
              </a:rPr>
              <a:t>الحرام</a:t>
            </a:r>
            <a:r>
              <a:rPr lang="ar-JO" sz="3600" dirty="0" smtClean="0">
                <a:latin typeface="Microsoft Sans Serif" pitchFamily="34" charset="0"/>
                <a:cs typeface="PT Bold Heading" pitchFamily="2" charset="-78"/>
              </a:rPr>
              <a:t>.</a:t>
            </a:r>
            <a:endParaRPr lang="ar-JO" sz="3600" dirty="0" smtClean="0">
              <a:latin typeface="Microsoft Sans Serif" pitchFamily="34" charset="0"/>
              <a:cs typeface="PT Bold Heading" pitchFamily="2" charset="-78"/>
            </a:endParaRPr>
          </a:p>
          <a:p>
            <a:endParaRPr lang="ar-JO" sz="3600" dirty="0" smtClean="0">
              <a:latin typeface="Microsoft Sans Serif" pitchFamily="34" charset="0"/>
              <a:cs typeface="PT Bold Heading" pitchFamily="2" charset="-78"/>
            </a:endParaRPr>
          </a:p>
          <a:p>
            <a:r>
              <a:rPr lang="ar-JO" sz="3600" dirty="0" smtClean="0">
                <a:latin typeface="Microsoft Sans Serif" pitchFamily="34" charset="0"/>
                <a:cs typeface="PT Bold Heading" pitchFamily="2" charset="-78"/>
              </a:rPr>
              <a:t>اكيد انه لن يستيقظ </a:t>
            </a:r>
            <a:r>
              <a:rPr lang="ar-JO" sz="3600" dirty="0" smtClean="0">
                <a:latin typeface="Microsoft Sans Serif" pitchFamily="34" charset="0"/>
                <a:cs typeface="PT Bold Heading" pitchFamily="2" charset="-78"/>
              </a:rPr>
              <a:t>من نومه و يجد نفسه فى بيت الله </a:t>
            </a:r>
            <a:r>
              <a:rPr lang="ar-JO" sz="3600" dirty="0" err="1" smtClean="0">
                <a:latin typeface="Microsoft Sans Serif" pitchFamily="34" charset="0"/>
                <a:cs typeface="PT Bold Heading" pitchFamily="2" charset="-78"/>
              </a:rPr>
              <a:t>الحرام  </a:t>
            </a:r>
            <a:r>
              <a:rPr lang="ar-JO" sz="3200" dirty="0" err="1" smtClean="0">
                <a:latin typeface="Microsoft Sans Serif" pitchFamily="34" charset="0"/>
                <a:cs typeface="PT Simple Bold Ruled" pitchFamily="2" charset="-78"/>
              </a:rPr>
              <a:t>؟</a:t>
            </a:r>
            <a:r>
              <a:rPr lang="ar-JO" sz="3200" dirty="0" smtClean="0">
                <a:latin typeface="Microsoft Sans Serif" pitchFamily="34" charset="0"/>
                <a:cs typeface="PT Simple Bold Ruled" pitchFamily="2" charset="-78"/>
              </a:rPr>
              <a:t> </a:t>
            </a:r>
          </a:p>
          <a:p>
            <a:endParaRPr lang="ar-JO" sz="3200" dirty="0" smtClean="0">
              <a:cs typeface="Akhbar MT" pitchFamily="2" charset="-78"/>
            </a:endParaRPr>
          </a:p>
          <a:p>
            <a:endParaRPr lang="ar-JO" sz="3200" dirty="0" smtClean="0">
              <a:cs typeface="Akhbar MT" pitchFamily="2" charset="-78"/>
            </a:endParaRPr>
          </a:p>
        </p:txBody>
      </p:sp>
      <p:pic>
        <p:nvPicPr>
          <p:cNvPr id="4098" name="Picture 2" descr="http://t0.gstatic.com/images?q=tbn:ANd9GcQLWTACQK0S_8-gPU1OaJ2ABTlKhMjZxQ8frSHbfEZG1j6xg5en5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476672"/>
            <a:ext cx="5184576" cy="26642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39552" y="1772816"/>
            <a:ext cx="747057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JO" sz="4400" dirty="0" smtClean="0">
                <a:latin typeface="Microsoft Sans Serif" pitchFamily="34" charset="0"/>
                <a:cs typeface="PT Bold Heading" pitchFamily="2" charset="-78"/>
              </a:rPr>
              <a:t>بالطبع </a:t>
            </a:r>
            <a:endParaRPr lang="ar-JO" sz="4400" dirty="0" smtClean="0">
              <a:latin typeface="Microsoft Sans Serif" pitchFamily="34" charset="0"/>
              <a:cs typeface="PT Bold Heading" pitchFamily="2" charset="-78"/>
            </a:endParaRPr>
          </a:p>
          <a:p>
            <a:pPr algn="justLow"/>
            <a:r>
              <a:rPr lang="ar-JO" sz="4400" dirty="0" smtClean="0">
                <a:latin typeface="Microsoft Sans Serif" pitchFamily="34" charset="0"/>
                <a:cs typeface="PT Bold Heading" pitchFamily="2" charset="-78"/>
              </a:rPr>
              <a:t> هناك مجموعه من الاجراءات والخطوات المنطقية التى يجب اتباعها لتنفيذ هذا </a:t>
            </a:r>
            <a:r>
              <a:rPr lang="ar-JO" sz="4400" dirty="0" err="1" smtClean="0">
                <a:latin typeface="Microsoft Sans Serif" pitchFamily="34" charset="0"/>
                <a:cs typeface="PT Bold Heading" pitchFamily="2" charset="-78"/>
              </a:rPr>
              <a:t>الهدف </a:t>
            </a:r>
            <a:r>
              <a:rPr lang="ar-JO" sz="4400" dirty="0" smtClean="0">
                <a:latin typeface="Microsoft Sans Serif" pitchFamily="34" charset="0"/>
                <a:cs typeface="PT Bold Heading" pitchFamily="2" charset="-78"/>
              </a:rPr>
              <a:t>، </a:t>
            </a:r>
            <a:r>
              <a:rPr lang="ar-JO" sz="4400" dirty="0" err="1" smtClean="0">
                <a:latin typeface="Microsoft Sans Serif" pitchFamily="34" charset="0"/>
                <a:cs typeface="PT Bold Heading" pitchFamily="2" charset="-78"/>
              </a:rPr>
              <a:t>والا</a:t>
            </a:r>
            <a:r>
              <a:rPr lang="ar-JO" sz="4400" dirty="0" smtClean="0">
                <a:latin typeface="Microsoft Sans Serif" pitchFamily="34" charset="0"/>
                <a:cs typeface="PT Bold Heading" pitchFamily="2" charset="-78"/>
              </a:rPr>
              <a:t> </a:t>
            </a:r>
            <a:r>
              <a:rPr lang="ar-JO" sz="4400" dirty="0" smtClean="0">
                <a:latin typeface="Microsoft Sans Serif" pitchFamily="34" charset="0"/>
                <a:cs typeface="PT Bold Heading" pitchFamily="2" charset="-78"/>
              </a:rPr>
              <a:t>فلن يستطيع تنفيذ مراده</a:t>
            </a:r>
            <a:endParaRPr lang="ar-JO" sz="4400" dirty="0"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827584" y="1106735"/>
            <a:ext cx="806489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ar-JO" sz="2000" dirty="0" smtClean="0">
                <a:latin typeface="Microsoft Sans Serif" pitchFamily="34" charset="0"/>
                <a:cs typeface="Akhbar MT" pitchFamily="2" charset="-78"/>
              </a:rPr>
              <a:t> </a:t>
            </a:r>
            <a:r>
              <a:rPr lang="ar-JO" sz="4400" dirty="0" err="1" smtClean="0">
                <a:latin typeface="Microsoft Sans Serif" pitchFamily="34" charset="0"/>
                <a:cs typeface="PT Bold Heading" pitchFamily="2" charset="-78"/>
              </a:rPr>
              <a:t>مثلا ...............</a:t>
            </a:r>
            <a:endParaRPr lang="ar-JO" sz="4400" dirty="0" smtClean="0">
              <a:latin typeface="Microsoft Sans Serif" pitchFamily="34" charset="0"/>
              <a:cs typeface="PT Bold Heading" pitchFamily="2" charset="-78"/>
            </a:endParaRPr>
          </a:p>
          <a:p>
            <a:pPr>
              <a:buFont typeface="Wingdings" pitchFamily="2" charset="2"/>
              <a:buChar char="q"/>
            </a:pP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ينهى الاجراءات القانونية 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المطلوبه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 من استخراج فيزا وموافقة جهة عمله</a:t>
            </a:r>
            <a:endParaRPr lang="ar-JO" sz="2000" dirty="0" smtClean="0">
              <a:latin typeface="Microsoft Sans Serif" pitchFamily="34" charset="0"/>
              <a:cs typeface="PT Bold Heading" pitchFamily="2" charset="-78"/>
            </a:endParaRPr>
          </a:p>
          <a:p>
            <a:pPr>
              <a:buFont typeface="Wingdings" pitchFamily="2" charset="2"/>
              <a:buChar char="q"/>
            </a:pP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يحدد 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تكاليف 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الحج.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 فان استطاع الوفاء 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بها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 سيكمل 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الخطوات 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, وان لم يستطع فسيلغى 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الموضوع.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/>
            </a:r>
            <a:br>
              <a:rPr lang="ar-JO" sz="2000" dirty="0" smtClean="0">
                <a:latin typeface="Microsoft Sans Serif" pitchFamily="34" charset="0"/>
                <a:cs typeface="PT Bold Heading" pitchFamily="2" charset="-78"/>
              </a:rPr>
            </a:b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 يختار الشركة التى سيسافر 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معها.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/>
            </a:r>
            <a:br>
              <a:rPr lang="ar-JO" sz="2000" dirty="0" smtClean="0">
                <a:latin typeface="Microsoft Sans Serif" pitchFamily="34" charset="0"/>
                <a:cs typeface="PT Bold Heading" pitchFamily="2" charset="-78"/>
              </a:rPr>
            </a:b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يسدد 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المبالغ 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المطلوبه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 منه لهذه الشركة نظير 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خدماتها.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/>
            </a:r>
            <a:br>
              <a:rPr lang="ar-JO" sz="2000" dirty="0" smtClean="0">
                <a:latin typeface="Microsoft Sans Serif" pitchFamily="34" charset="0"/>
                <a:cs typeface="PT Bold Heading" pitchFamily="2" charset="-78"/>
              </a:rPr>
            </a:b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يختار 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وسيلة المواصلات التى تتناسب مع امكانياته سواء 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برا 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او 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بحرا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.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 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او 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طيران.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/>
            </a:r>
            <a:br>
              <a:rPr lang="ar-JO" sz="2000" dirty="0" smtClean="0">
                <a:latin typeface="Microsoft Sans Serif" pitchFamily="34" charset="0"/>
                <a:cs typeface="PT Bold Heading" pitchFamily="2" charset="-78"/>
              </a:rPr>
            </a:b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 يشترى 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لبس 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الاحرام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.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/>
            </a:r>
            <a:br>
              <a:rPr lang="ar-JO" sz="2000" dirty="0" smtClean="0">
                <a:latin typeface="Microsoft Sans Serif" pitchFamily="34" charset="0"/>
                <a:cs typeface="PT Bold Heading" pitchFamily="2" charset="-78"/>
              </a:rPr>
            </a:b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 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بعد انتهاء كل هذه 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الاجراءات.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 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يقوم بالسفر الى المملكة العربية السعودية فى المواعيد المقررة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 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التوجه مع المطوف الخاص بشركته الى بيت الله الحرام واستكمال جميع 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المناسك 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, حسب الخطه المقررة من الشركة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 بعد الانتهاء من مناسك الحج وزيارة مدينة رسول الله يتوجه </a:t>
            </a:r>
            <a:r>
              <a:rPr lang="ar-JO" sz="2000" dirty="0" err="1" smtClean="0">
                <a:latin typeface="Microsoft Sans Serif" pitchFamily="34" charset="0"/>
                <a:cs typeface="PT Bold Heading" pitchFamily="2" charset="-78"/>
              </a:rPr>
              <a:t>لارض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 الوطن سالما.</a:t>
            </a:r>
          </a:p>
          <a:p>
            <a:pPr>
              <a:buFont typeface="Wingdings" pitchFamily="2" charset="2"/>
              <a:buChar char="q"/>
            </a:pP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يتعلم </a:t>
            </a:r>
            <a:r>
              <a:rPr lang="ar-JO" sz="2000" dirty="0" smtClean="0">
                <a:latin typeface="Microsoft Sans Serif" pitchFamily="34" charset="0"/>
                <a:cs typeface="PT Bold Heading" pitchFamily="2" charset="-78"/>
              </a:rPr>
              <a:t>مناسك الحج ويتقنها.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1.gstatic.com/images?q=tbn:ANd9GcQCrxYlS4aHaMFuBvbplx4ib2XacCCdrmFID2D9XmW646iK-cMN3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4176464" cy="5472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مستطيل 1"/>
          <p:cNvSpPr/>
          <p:nvPr/>
        </p:nvSpPr>
        <p:spPr>
          <a:xfrm>
            <a:off x="3275856" y="1052736"/>
            <a:ext cx="5400600" cy="55092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JO" sz="3200" b="1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برأيك عزيزتي </a:t>
            </a:r>
            <a:r>
              <a:rPr lang="ar-JO" sz="3200" b="1" spc="50" dirty="0" err="1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الطالبة ...</a:t>
            </a:r>
            <a:r>
              <a:rPr lang="ar-JO" sz="3200" b="1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 </a:t>
            </a:r>
          </a:p>
          <a:p>
            <a:r>
              <a:rPr lang="ar-JO" sz="3200" b="1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 هل الترتيب والتسلسل في هذه الخطوات </a:t>
            </a:r>
            <a:r>
              <a:rPr lang="ar-JO" sz="3200" b="1" spc="50" dirty="0" err="1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ضروريا  ؟؟</a:t>
            </a:r>
            <a:endParaRPr lang="ar-JO" sz="3200" b="1" spc="50" dirty="0" smtClean="0">
              <a:ln w="11430"/>
              <a:solidFill>
                <a:srgbClr val="99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icrosoft Sans Serif" pitchFamily="34" charset="0"/>
              <a:cs typeface="PT Bold Heading" pitchFamily="2" charset="-78"/>
            </a:endParaRPr>
          </a:p>
          <a:p>
            <a:pPr>
              <a:buFontTx/>
              <a:buNone/>
            </a:pPr>
            <a:r>
              <a:rPr lang="ar-SA" sz="3200" b="1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ماذا لو نسيت بعض ا</a:t>
            </a:r>
            <a:r>
              <a:rPr lang="ar-JO" sz="3200" b="1" spc="50" dirty="0" err="1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لاجراءات</a:t>
            </a:r>
            <a:r>
              <a:rPr lang="ar-JO" sz="3200" b="1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 </a:t>
            </a:r>
            <a:r>
              <a:rPr lang="ar-JO" sz="3200" b="1" spc="50" dirty="0" err="1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!!</a:t>
            </a:r>
            <a:r>
              <a:rPr lang="ar-SA" sz="3200" b="1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 هل </a:t>
            </a:r>
            <a:r>
              <a:rPr lang="ar-JO" sz="3200" b="1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يستطيع والدك اداء فريضة </a:t>
            </a:r>
            <a:r>
              <a:rPr lang="ar-JO" sz="3200" b="1" spc="50" dirty="0" err="1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الحج ؟</a:t>
            </a:r>
            <a:endParaRPr lang="ar-JO" sz="3200" b="1" spc="50" dirty="0" smtClean="0">
              <a:ln w="11430"/>
              <a:solidFill>
                <a:srgbClr val="99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icrosoft Sans Serif" pitchFamily="34" charset="0"/>
              <a:cs typeface="PT Bold Heading" pitchFamily="2" charset="-78"/>
            </a:endParaRPr>
          </a:p>
          <a:p>
            <a:pPr>
              <a:buFontTx/>
              <a:buNone/>
            </a:pPr>
            <a:endParaRPr lang="ar-JO" sz="3200" b="1" spc="50" dirty="0" smtClean="0">
              <a:ln w="11430"/>
              <a:solidFill>
                <a:srgbClr val="99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icrosoft Sans Serif" pitchFamily="34" charset="0"/>
              <a:cs typeface="PT Bold Heading" pitchFamily="2" charset="-78"/>
            </a:endParaRPr>
          </a:p>
          <a:p>
            <a:pPr>
              <a:buFontTx/>
              <a:buNone/>
            </a:pPr>
            <a:r>
              <a:rPr lang="ar-JO" sz="3200" b="1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ماذا لو غيرنا ترتيب هذه </a:t>
            </a:r>
            <a:endParaRPr lang="ar-JO" sz="3200" b="1" spc="50" dirty="0" smtClean="0">
              <a:ln w="11430"/>
              <a:solidFill>
                <a:srgbClr val="99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icrosoft Sans Serif" pitchFamily="34" charset="0"/>
              <a:cs typeface="PT Bold Heading" pitchFamily="2" charset="-78"/>
            </a:endParaRPr>
          </a:p>
          <a:p>
            <a:pPr>
              <a:buFontTx/>
              <a:buNone/>
            </a:pPr>
            <a:endParaRPr lang="ar-JO" sz="3200" b="1" spc="50" dirty="0" smtClean="0">
              <a:ln w="11430"/>
              <a:solidFill>
                <a:srgbClr val="99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icrosoft Sans Serif" pitchFamily="34" charset="0"/>
              <a:cs typeface="PT Bold Heading" pitchFamily="2" charset="-78"/>
            </a:endParaRPr>
          </a:p>
          <a:p>
            <a:pPr>
              <a:buFontTx/>
              <a:buNone/>
            </a:pPr>
            <a:r>
              <a:rPr lang="ar-JO" sz="3200" b="1" spc="50" dirty="0" err="1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الخطوات </a:t>
            </a:r>
            <a:r>
              <a:rPr lang="ar-JO" sz="3200" b="1" spc="50" dirty="0" err="1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؟</a:t>
            </a:r>
            <a:r>
              <a:rPr lang="ar-JO" sz="3200" b="1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 </a:t>
            </a:r>
            <a:r>
              <a:rPr lang="ar-JO" sz="3200" b="1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حاولي </a:t>
            </a:r>
            <a:r>
              <a:rPr lang="ar-JO" sz="3200" b="1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PT Bold Heading" pitchFamily="2" charset="-78"/>
              </a:rPr>
              <a:t>تبديل الخطوة 1 مثلا بدل 2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3568" y="1124744"/>
            <a:ext cx="7344816" cy="69865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/>
            <a:r>
              <a:rPr lang="ar-JO" b="1" dirty="0" smtClean="0"/>
              <a:t>  </a:t>
            </a:r>
            <a:r>
              <a:rPr lang="ar-JO" sz="3200" b="1" dirty="0" smtClean="0">
                <a:cs typeface="Akhbar MT" pitchFamily="2" charset="-78"/>
              </a:rPr>
              <a:t>اختيار طريقة الحل المناسبة و الوصول الى الهدف يتم التعبير عنها  بخطوات متسلسلة ودقيقة ومترابطة منطقيا  </a:t>
            </a:r>
            <a:r>
              <a:rPr lang="ar-JO" sz="3200" b="1" dirty="0" err="1" smtClean="0">
                <a:cs typeface="Akhbar MT" pitchFamily="2" charset="-78"/>
              </a:rPr>
              <a:t>ورياضيا </a:t>
            </a:r>
            <a:r>
              <a:rPr lang="ar-JO" sz="3200" b="1" dirty="0" smtClean="0">
                <a:cs typeface="Akhbar MT" pitchFamily="2" charset="-78"/>
              </a:rPr>
              <a:t>، وهذه الخطوات المتسلسلة تعرف </a:t>
            </a:r>
            <a:r>
              <a:rPr lang="ar-JO" sz="3200" b="1" dirty="0" err="1" smtClean="0">
                <a:cs typeface="Akhbar MT" pitchFamily="2" charset="-78"/>
              </a:rPr>
              <a:t>بــ</a:t>
            </a:r>
            <a:r>
              <a:rPr lang="ar-JO" sz="3200" b="1" dirty="0" smtClean="0">
                <a:cs typeface="Akhbar MT" pitchFamily="2" charset="-78"/>
              </a:rPr>
              <a:t> </a:t>
            </a:r>
          </a:p>
          <a:p>
            <a:pPr algn="ctr"/>
            <a:endParaRPr lang="ar-JO" sz="3200" b="1" dirty="0" smtClean="0">
              <a:solidFill>
                <a:schemeClr val="accent5">
                  <a:lumMod val="50000"/>
                </a:schemeClr>
              </a:solidFill>
              <a:cs typeface="Akhbar MT" pitchFamily="2" charset="-78"/>
            </a:endParaRPr>
          </a:p>
          <a:p>
            <a:pPr algn="ctr"/>
            <a:r>
              <a:rPr lang="ar-JO" sz="4400" b="1" dirty="0" smtClean="0">
                <a:solidFill>
                  <a:schemeClr val="accent5">
                    <a:lumMod val="50000"/>
                  </a:schemeClr>
                </a:solidFill>
                <a:latin typeface="Baskerville Old Face" pitchFamily="18" charset="0"/>
                <a:cs typeface="Akhbar MT" pitchFamily="2" charset="-78"/>
              </a:rPr>
              <a:t>الخـــــــــــوارزمية </a:t>
            </a:r>
          </a:p>
          <a:p>
            <a:pPr algn="ctr"/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Baskerville Old Face" pitchFamily="18" charset="0"/>
                <a:cs typeface="Akhbar MT" pitchFamily="2" charset="-78"/>
              </a:rPr>
              <a:t>Algorithm</a:t>
            </a:r>
            <a:endParaRPr lang="ar-JO" sz="3200" b="1" dirty="0" smtClean="0">
              <a:solidFill>
                <a:schemeClr val="accent1">
                  <a:lumMod val="75000"/>
                </a:schemeClr>
              </a:solidFill>
              <a:latin typeface="Baskerville Old Face" pitchFamily="18" charset="0"/>
              <a:cs typeface="Akhbar MT" pitchFamily="2" charset="-78"/>
            </a:endParaRPr>
          </a:p>
          <a:p>
            <a:pPr algn="ctr"/>
            <a:endParaRPr lang="ar-JO" sz="3200" b="1" dirty="0" smtClean="0">
              <a:cs typeface="Akhbar MT" pitchFamily="2" charset="-78"/>
            </a:endParaRPr>
          </a:p>
          <a:p>
            <a:pPr algn="ctr"/>
            <a:r>
              <a:rPr lang="ar-JO" sz="3200" b="1" dirty="0" smtClean="0">
                <a:cs typeface="Akhbar MT" pitchFamily="2" charset="-78"/>
              </a:rPr>
              <a:t>دعونا نتعرف على اسلوب جديد لحل المشكلات التي تواجهنا في حياتنا </a:t>
            </a:r>
            <a:r>
              <a:rPr lang="ar-JO" sz="3200" b="1" dirty="0" err="1" smtClean="0">
                <a:cs typeface="Akhbar MT" pitchFamily="2" charset="-78"/>
              </a:rPr>
              <a:t>اليومية   </a:t>
            </a:r>
            <a:r>
              <a:rPr lang="ar-JO" sz="3200" b="1" dirty="0" err="1" smtClean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..</a:t>
            </a:r>
            <a:endParaRPr lang="ar-JO" sz="3200" b="1" dirty="0" smtClean="0">
              <a:cs typeface="Akhbar MT" pitchFamily="2" charset="-78"/>
            </a:endParaRPr>
          </a:p>
          <a:p>
            <a:pPr algn="justLow"/>
            <a:endParaRPr lang="ar-JO" sz="3200" b="1" dirty="0" smtClean="0">
              <a:cs typeface="Akhbar MT" pitchFamily="2" charset="-78"/>
            </a:endParaRPr>
          </a:p>
          <a:p>
            <a:pPr algn="justLow"/>
            <a:r>
              <a:rPr lang="ar-JO" sz="3200" b="1" dirty="0" smtClean="0">
                <a:cs typeface="Akhbar MT" pitchFamily="2" charset="-78"/>
              </a:rPr>
              <a:t> </a:t>
            </a:r>
            <a:endParaRPr lang="ar-JO" b="1" dirty="0" smtClean="0">
              <a:cs typeface="Akhbar MT" pitchFamily="2" charset="-78"/>
            </a:endParaRPr>
          </a:p>
          <a:p>
            <a:r>
              <a:rPr lang="ar-SA" b="1" dirty="0" smtClean="0"/>
              <a:t>  </a:t>
            </a:r>
            <a:endParaRPr lang="en-US" b="1" dirty="0" smtClean="0"/>
          </a:p>
          <a:p>
            <a:pPr>
              <a:buFontTx/>
              <a:buNone/>
            </a:pPr>
            <a:endParaRPr lang="ar-JO" b="1" dirty="0" smtClean="0">
              <a:cs typeface="Akhbar MT" pitchFamily="2" charset="-78"/>
            </a:endParaRPr>
          </a:p>
          <a:p>
            <a:pPr>
              <a:buFontTx/>
              <a:buNone/>
            </a:pPr>
            <a:endParaRPr lang="ar-JO" b="1" dirty="0" smtClean="0">
              <a:cs typeface="Akhbar MT" pitchFamily="2" charset="-78"/>
            </a:endParaRPr>
          </a:p>
          <a:p>
            <a:r>
              <a:rPr lang="ar-JO" dirty="0" smtClean="0"/>
              <a:t> </a:t>
            </a:r>
            <a:endParaRPr lang="ar-JO" dirty="0"/>
          </a:p>
        </p:txBody>
      </p:sp>
      <p:pic>
        <p:nvPicPr>
          <p:cNvPr id="24578" name="Picture 2" descr="http://t3.gstatic.com/images?q=tbn:ANd9GcTtgvhIPNA5DzzS8QGDUgpWJZ5ssugp8_Lv1aUWpAPSgyxbx7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348880"/>
            <a:ext cx="2160240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3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696117" y="917104"/>
            <a:ext cx="301613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>
              <a:spcBef>
                <a:spcPct val="50000"/>
              </a:spcBef>
            </a:pPr>
            <a:endParaRPr lang="en-US" sz="2400" b="1" dirty="0">
              <a:latin typeface="Brush Script MT" pitchFamily="66" charset="0"/>
              <a:cs typeface="Andalus" pitchFamily="18" charset="-78"/>
            </a:endParaRPr>
          </a:p>
        </p:txBody>
      </p:sp>
      <p:pic>
        <p:nvPicPr>
          <p:cNvPr id="6" name="صورة 5" descr="qg811898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4168" y="2852936"/>
            <a:ext cx="2015709" cy="2476443"/>
          </a:xfrm>
          <a:prstGeom prst="rect">
            <a:avLst/>
          </a:prstGeom>
        </p:spPr>
      </p:pic>
      <p:sp>
        <p:nvSpPr>
          <p:cNvPr id="8" name="شكل بيضاوي 7"/>
          <p:cNvSpPr/>
          <p:nvPr/>
        </p:nvSpPr>
        <p:spPr>
          <a:xfrm>
            <a:off x="7020272" y="1052736"/>
            <a:ext cx="1872208" cy="1152128"/>
          </a:xfrm>
          <a:prstGeom prst="ellipse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dirty="0" smtClean="0"/>
              <a:t>المهمة الاول </a:t>
            </a:r>
            <a:endParaRPr lang="ar-JO" dirty="0"/>
          </a:p>
        </p:txBody>
      </p:sp>
      <p:sp>
        <p:nvSpPr>
          <p:cNvPr id="9" name="شكل بيضاوي 8">
            <a:hlinkClick r:id="rId5" action="ppaction://hlinksldjump"/>
          </p:cNvPr>
          <p:cNvSpPr/>
          <p:nvPr/>
        </p:nvSpPr>
        <p:spPr>
          <a:xfrm>
            <a:off x="5076056" y="2132856"/>
            <a:ext cx="1872208" cy="1152128"/>
          </a:xfrm>
          <a:prstGeom prst="ellipse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dirty="0" smtClean="0"/>
              <a:t>المهمة الثانية </a:t>
            </a:r>
            <a:endParaRPr lang="ar-JO" dirty="0"/>
          </a:p>
        </p:txBody>
      </p:sp>
      <p:sp>
        <p:nvSpPr>
          <p:cNvPr id="11" name="شكل بيضاوي 10">
            <a:hlinkClick r:id="rId6" action="ppaction://hlinksldjump"/>
          </p:cNvPr>
          <p:cNvSpPr/>
          <p:nvPr/>
        </p:nvSpPr>
        <p:spPr>
          <a:xfrm>
            <a:off x="3347864" y="3284984"/>
            <a:ext cx="1872208" cy="1152128"/>
          </a:xfrm>
          <a:prstGeom prst="ellipse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dirty="0" smtClean="0"/>
              <a:t>المهمة الثالثة  </a:t>
            </a:r>
            <a:endParaRPr lang="ar-JO" dirty="0"/>
          </a:p>
        </p:txBody>
      </p:sp>
      <p:sp>
        <p:nvSpPr>
          <p:cNvPr id="12" name="شكل بيضاوي 11">
            <a:hlinkClick r:id="rId7" action="ppaction://hlinksldjump"/>
          </p:cNvPr>
          <p:cNvSpPr/>
          <p:nvPr/>
        </p:nvSpPr>
        <p:spPr>
          <a:xfrm>
            <a:off x="1619672" y="4365104"/>
            <a:ext cx="1872208" cy="1152128"/>
          </a:xfrm>
          <a:prstGeom prst="ellipse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dirty="0" smtClean="0"/>
              <a:t>المهمة الرابعة  </a:t>
            </a:r>
            <a:endParaRPr lang="ar-JO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755576" y="980728"/>
            <a:ext cx="561662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2400" dirty="0" smtClean="0">
                <a:cs typeface="PT Bold Heading" pitchFamily="2" charset="-78"/>
              </a:rPr>
              <a:t>لديك اربع مهام لننفذها </a:t>
            </a:r>
            <a:r>
              <a:rPr lang="ar-JO" sz="2400" dirty="0" err="1" smtClean="0">
                <a:cs typeface="PT Bold Heading" pitchFamily="2" charset="-78"/>
              </a:rPr>
              <a:t>متسلسل </a:t>
            </a:r>
            <a:r>
              <a:rPr lang="ar-JO" sz="2400" dirty="0" smtClean="0">
                <a:cs typeface="PT Bold Heading" pitchFamily="2" charset="-78"/>
              </a:rPr>
              <a:t>....ونضع نتائج كل المهمات في ملف </a:t>
            </a:r>
            <a:r>
              <a:rPr lang="en-US" sz="2400" dirty="0" smtClean="0">
                <a:cs typeface="PT Bold Heading" pitchFamily="2" charset="-78"/>
              </a:rPr>
              <a:t>word</a:t>
            </a:r>
            <a:r>
              <a:rPr lang="ar-JO" sz="2400" dirty="0" smtClean="0">
                <a:cs typeface="PT Bold Heading" pitchFamily="2" charset="-78"/>
              </a:rPr>
              <a:t> باسم مجموعتك </a:t>
            </a:r>
            <a:endParaRPr lang="ar-JO" sz="2400" dirty="0">
              <a:cs typeface="PT Bold Heading" pitchFamily="2" charset="-78"/>
            </a:endParaRPr>
          </a:p>
        </p:txBody>
      </p:sp>
      <p:sp>
        <p:nvSpPr>
          <p:cNvPr id="21" name="شكل بيضاوي 20">
            <a:hlinkClick r:id="rId8" action="ppaction://hlinksldjump"/>
          </p:cNvPr>
          <p:cNvSpPr/>
          <p:nvPr/>
        </p:nvSpPr>
        <p:spPr>
          <a:xfrm>
            <a:off x="179512" y="5705872"/>
            <a:ext cx="1872208" cy="1152128"/>
          </a:xfrm>
          <a:prstGeom prst="ellipse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dirty="0" smtClean="0"/>
              <a:t>تناقشوا </a:t>
            </a:r>
            <a:endParaRPr lang="ar-JO" dirty="0"/>
          </a:p>
        </p:txBody>
      </p:sp>
      <p:pic>
        <p:nvPicPr>
          <p:cNvPr id="22" name="Picture 4" descr="http://t0.gstatic.com/images?q=tbn:ANd9GcQ4A6O347R6gzwZA8vVk9vIFBNREI5EKigszPTCkky-afMzjW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1124744"/>
            <a:ext cx="713284" cy="713284"/>
          </a:xfrm>
          <a:prstGeom prst="rect">
            <a:avLst/>
          </a:prstGeom>
          <a:noFill/>
        </p:spPr>
      </p:pic>
      <p:pic>
        <p:nvPicPr>
          <p:cNvPr id="23" name="صورة 22" descr="qg811898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7522" y="4149080"/>
            <a:ext cx="1084755" cy="13326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08 0.18495 C -0.02431 -0.06042 0.04236 -0.30579 0.04948 -0.38171 C 0.05659 -0.45764 0.03611 -0.36042 -0.04775 -0.2706 C -0.1316 -0.18079 -0.36702 0.06181 -0.4533 0.15718 C -0.53959 0.25255 -0.54722 0.27662 -0.5658 0.30162 " pathEditMode="relative" ptsTypes="aaaaA">
                                      <p:cBhvr>
                                        <p:cTn id="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0" y="1844825"/>
            <a:ext cx="5238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JO" sz="3600" b="1" dirty="0" smtClean="0">
                <a:latin typeface="Times New Roman" pitchFamily="18" charset="0"/>
              </a:rPr>
              <a:t> </a:t>
            </a:r>
            <a:endParaRPr lang="en-US" sz="3600" b="1" dirty="0">
              <a:latin typeface="Times New Roman" pitchFamily="18" charset="0"/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7020272" y="188640"/>
            <a:ext cx="1872208" cy="1152128"/>
          </a:xfrm>
          <a:prstGeom prst="ellipse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dirty="0" smtClean="0"/>
              <a:t>المهمة الاول </a:t>
            </a:r>
            <a:endParaRPr lang="ar-JO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483768" y="1340768"/>
            <a:ext cx="5976664" cy="39703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JO" dirty="0" smtClean="0">
                <a:cs typeface="PT Bold Heading" pitchFamily="2" charset="-78"/>
              </a:rPr>
              <a:t>هذه صورة أحد علماء المسلمين الجهابذة الذي استفاد من علمه المسلمون وغير </a:t>
            </a:r>
            <a:r>
              <a:rPr lang="ar-JO" dirty="0" err="1" smtClean="0">
                <a:cs typeface="PT Bold Heading" pitchFamily="2" charset="-78"/>
              </a:rPr>
              <a:t>المسلمون.</a:t>
            </a:r>
            <a:r>
              <a:rPr lang="ar-JO" dirty="0" smtClean="0">
                <a:cs typeface="PT Bold Heading" pitchFamily="2" charset="-78"/>
              </a:rPr>
              <a:t/>
            </a:r>
            <a:br>
              <a:rPr lang="ar-JO" dirty="0" smtClean="0">
                <a:cs typeface="PT Bold Heading" pitchFamily="2" charset="-78"/>
              </a:rPr>
            </a:br>
            <a:r>
              <a:rPr lang="ar-JO" dirty="0" smtClean="0">
                <a:cs typeface="PT Bold Heading" pitchFamily="2" charset="-78"/>
              </a:rPr>
              <a:t/>
            </a:r>
            <a:br>
              <a:rPr lang="ar-JO" dirty="0" smtClean="0">
                <a:cs typeface="PT Bold Heading" pitchFamily="2" charset="-78"/>
              </a:rPr>
            </a:br>
            <a:r>
              <a:rPr lang="ar-JO" dirty="0" smtClean="0">
                <a:cs typeface="PT Bold Heading" pitchFamily="2" charset="-78"/>
              </a:rPr>
              <a:t/>
            </a:r>
            <a:br>
              <a:rPr lang="ar-JO" dirty="0" smtClean="0">
                <a:cs typeface="PT Bold Heading" pitchFamily="2" charset="-78"/>
              </a:rPr>
            </a:br>
            <a:r>
              <a:rPr lang="ar-JO" dirty="0" smtClean="0">
                <a:cs typeface="PT Bold Heading" pitchFamily="2" charset="-78"/>
              </a:rPr>
              <a:t>فمن </a:t>
            </a:r>
            <a:r>
              <a:rPr lang="ar-JO" dirty="0" err="1" smtClean="0">
                <a:cs typeface="PT Bold Heading" pitchFamily="2" charset="-78"/>
              </a:rPr>
              <a:t>هو ؟</a:t>
            </a:r>
            <a:r>
              <a:rPr lang="ar-JO" dirty="0" smtClean="0">
                <a:cs typeface="PT Bold Heading" pitchFamily="2" charset="-78"/>
              </a:rPr>
              <a:t> وفي اي عصر </a:t>
            </a:r>
            <a:r>
              <a:rPr lang="ar-JO" dirty="0" err="1" smtClean="0">
                <a:cs typeface="PT Bold Heading" pitchFamily="2" charset="-78"/>
              </a:rPr>
              <a:t>عاش  ؟</a:t>
            </a:r>
            <a:r>
              <a:rPr lang="ar-JO" dirty="0" smtClean="0">
                <a:cs typeface="PT Bold Heading" pitchFamily="2" charset="-78"/>
              </a:rPr>
              <a:t> وما هي اشهر </a:t>
            </a:r>
            <a:r>
              <a:rPr lang="ar-JO" dirty="0" err="1" smtClean="0">
                <a:cs typeface="PT Bold Heading" pitchFamily="2" charset="-78"/>
              </a:rPr>
              <a:t>مؤلفاته ؟</a:t>
            </a:r>
            <a:r>
              <a:rPr lang="ar-JO" dirty="0" smtClean="0">
                <a:cs typeface="PT Bold Heading" pitchFamily="2" charset="-78"/>
              </a:rPr>
              <a:t>    </a:t>
            </a:r>
            <a:endParaRPr lang="en-US" dirty="0" smtClean="0">
              <a:cs typeface="PT Bold Heading" pitchFamily="2" charset="-78"/>
            </a:endParaRPr>
          </a:p>
          <a:p>
            <a:r>
              <a:rPr lang="ar-SA" dirty="0" smtClean="0">
                <a:cs typeface="PT Bold Heading" pitchFamily="2" charset="-78"/>
              </a:rPr>
              <a:t>لماذا سميت الخوارزمية بهذا الاسم؟</a:t>
            </a:r>
            <a:endParaRPr lang="ar-JO" dirty="0" smtClean="0">
              <a:cs typeface="PT Bold Heading" pitchFamily="2" charset="-78"/>
            </a:endParaRPr>
          </a:p>
          <a:p>
            <a:endParaRPr lang="ar-JO" dirty="0" smtClean="0">
              <a:cs typeface="PT Bold Heading" pitchFamily="2" charset="-78"/>
            </a:endParaRPr>
          </a:p>
          <a:p>
            <a:r>
              <a:rPr lang="ar-JO" dirty="0" smtClean="0">
                <a:cs typeface="PT Bold Heading" pitchFamily="2" charset="-78"/>
              </a:rPr>
              <a:t>يمكنك الاستعانة بالمواقع الالكترونية الاتية </a:t>
            </a:r>
            <a:r>
              <a:rPr lang="ar-JO" dirty="0" err="1" smtClean="0">
                <a:cs typeface="PT Bold Heading" pitchFamily="2" charset="-78"/>
              </a:rPr>
              <a:t>للاجابة</a:t>
            </a:r>
            <a:r>
              <a:rPr lang="ar-JO" dirty="0" smtClean="0">
                <a:cs typeface="PT Bold Heading" pitchFamily="2" charset="-78"/>
              </a:rPr>
              <a:t> عن الاسئلة السابقة</a:t>
            </a:r>
          </a:p>
          <a:p>
            <a:endParaRPr lang="ar-JO" dirty="0" smtClean="0">
              <a:cs typeface="PT Bold Heading" pitchFamily="2" charset="-78"/>
            </a:endParaRPr>
          </a:p>
          <a:p>
            <a:endParaRPr lang="ar-JO" dirty="0" smtClean="0">
              <a:cs typeface="PT Bold Heading" pitchFamily="2" charset="-78"/>
            </a:endParaRPr>
          </a:p>
          <a:p>
            <a:endParaRPr lang="ar-JO" dirty="0" smtClean="0">
              <a:cs typeface="PT Bold Heading" pitchFamily="2" charset="-78"/>
            </a:endParaRPr>
          </a:p>
          <a:p>
            <a:endParaRPr lang="ar-JO" dirty="0" smtClean="0">
              <a:cs typeface="PT Bold Heading" pitchFamily="2" charset="-78"/>
            </a:endParaRPr>
          </a:p>
          <a:p>
            <a:endParaRPr lang="ar-SA" dirty="0" smtClean="0"/>
          </a:p>
          <a:p>
            <a:endParaRPr lang="ar-JO" dirty="0"/>
          </a:p>
        </p:txBody>
      </p:sp>
      <p:sp>
        <p:nvSpPr>
          <p:cNvPr id="3" name="مستطيل 2"/>
          <p:cNvSpPr/>
          <p:nvPr/>
        </p:nvSpPr>
        <p:spPr>
          <a:xfrm>
            <a:off x="2699792" y="4221088"/>
            <a:ext cx="5328592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b="1" dirty="0" smtClean="0">
                <a:hlinkClick r:id="rId2"/>
              </a:rPr>
              <a:t>http://ar.wikipedia.org/wiki/%</a:t>
            </a:r>
            <a:r>
              <a:rPr lang="en-US" b="1" dirty="0" smtClean="0">
                <a:hlinkClick r:id="rId2"/>
              </a:rPr>
              <a:t>D8%AE%D9%88%D8%A7%D8%B1%D8%B2%D9%85%D9%8A%D8%A9</a:t>
            </a:r>
            <a:endParaRPr lang="ar-JO" b="1" dirty="0" smtClean="0"/>
          </a:p>
          <a:p>
            <a:pPr>
              <a:lnSpc>
                <a:spcPct val="80000"/>
              </a:lnSpc>
              <a:buFontTx/>
              <a:buNone/>
            </a:pPr>
            <a:endParaRPr lang="ar-JO" b="1" dirty="0" smtClean="0"/>
          </a:p>
          <a:p>
            <a:pPr>
              <a:lnSpc>
                <a:spcPct val="80000"/>
              </a:lnSpc>
              <a:buFontTx/>
              <a:buNone/>
            </a:pPr>
            <a:endParaRPr lang="ar-JO" b="1" dirty="0" smtClean="0"/>
          </a:p>
          <a:p>
            <a:pPr>
              <a:lnSpc>
                <a:spcPct val="80000"/>
              </a:lnSpc>
              <a:buFontTx/>
              <a:buNone/>
            </a:pPr>
            <a:endParaRPr lang="ar-JO" b="1" dirty="0" smtClean="0"/>
          </a:p>
          <a:p>
            <a:pPr>
              <a:lnSpc>
                <a:spcPct val="80000"/>
              </a:lnSpc>
              <a:buFontTx/>
              <a:buNone/>
            </a:pPr>
            <a:endParaRPr lang="ar-SA" b="1" dirty="0"/>
          </a:p>
        </p:txBody>
      </p:sp>
      <p:pic>
        <p:nvPicPr>
          <p:cNvPr id="9" name="Picture 4" descr="713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688"/>
            <a:ext cx="2376264" cy="33122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صورة 13" descr="9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1520" y="5949280"/>
            <a:ext cx="899592" cy="6339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5" name="مربع نص 14"/>
          <p:cNvSpPr txBox="1"/>
          <p:nvPr/>
        </p:nvSpPr>
        <p:spPr>
          <a:xfrm>
            <a:off x="2915816" y="620688"/>
            <a:ext cx="36004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dirty="0" smtClean="0"/>
              <a:t>الزمن   5 دقائق</a:t>
            </a:r>
          </a:p>
          <a:p>
            <a:endParaRPr lang="ar-JO" dirty="0" smtClean="0"/>
          </a:p>
          <a:p>
            <a:r>
              <a:rPr lang="ar-JO" dirty="0" smtClean="0"/>
              <a:t> </a:t>
            </a:r>
            <a:endParaRPr lang="ar-JO" dirty="0"/>
          </a:p>
        </p:txBody>
      </p:sp>
      <p:pic>
        <p:nvPicPr>
          <p:cNvPr id="17" name="صورة 16" descr="virsual0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23928" y="548681"/>
            <a:ext cx="1080121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كل بيضاوي 4"/>
          <p:cNvSpPr/>
          <p:nvPr/>
        </p:nvSpPr>
        <p:spPr>
          <a:xfrm>
            <a:off x="6732240" y="116632"/>
            <a:ext cx="1872208" cy="1152128"/>
          </a:xfrm>
          <a:prstGeom prst="ellipse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dirty="0" smtClean="0"/>
              <a:t>المهمة الثانية </a:t>
            </a:r>
            <a:endParaRPr lang="ar-JO" dirty="0"/>
          </a:p>
        </p:txBody>
      </p:sp>
      <p:pic>
        <p:nvPicPr>
          <p:cNvPr id="6" name="صورة 5" descr="9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1520" y="5949280"/>
            <a:ext cx="899592" cy="6339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771801" y="1628775"/>
            <a:ext cx="59150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JO" sz="3200" dirty="0" err="1" smtClean="0">
                <a:cs typeface="PT Bold Heading" pitchFamily="2" charset="-78"/>
              </a:rPr>
              <a:t>والان</a:t>
            </a:r>
            <a:r>
              <a:rPr lang="ar-JO" sz="3200" dirty="0" smtClean="0">
                <a:cs typeface="PT Bold Heading" pitchFamily="2" charset="-78"/>
              </a:rPr>
              <a:t> بعد أن تعرفنا مفهوم الخوارزمية لنصمم خوارزمية  لإعداد كوب من الشاي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JO" sz="3200" dirty="0" smtClean="0">
                <a:cs typeface="PT Bold Heading" pitchFamily="2" charset="-78"/>
              </a:rPr>
              <a:t>بخطوات مرتبة </a:t>
            </a:r>
            <a:r>
              <a:rPr lang="ar-JO" sz="3200" dirty="0" err="1" smtClean="0">
                <a:cs typeface="PT Bold Heading" pitchFamily="2" charset="-78"/>
              </a:rPr>
              <a:t>ومتسلسلة ..</a:t>
            </a:r>
            <a:r>
              <a:rPr lang="ar-JO" sz="3200" dirty="0" smtClean="0">
                <a:cs typeface="PT Bold Heading" pitchFamily="2" charset="-78"/>
              </a:rPr>
              <a:t> 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JO" sz="3200" dirty="0" smtClean="0">
                <a:cs typeface="PT Bold Heading" pitchFamily="2" charset="-78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PT Bold Heading" pitchFamily="2" charset="-78"/>
            </a:endParaRPr>
          </a:p>
        </p:txBody>
      </p:sp>
      <p:pic>
        <p:nvPicPr>
          <p:cNvPr id="7170" name="Picture 2" descr="http://t0.gstatic.com/images?q=tbn:ANd9GcQNUEX9_noYOKskjWbykgpe6FSNQn7B6a5cOCzcyg6xJFC6_ckRc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484784"/>
            <a:ext cx="2664296" cy="3744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8" descr="jh743sbzxys3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1920" y="4149080"/>
            <a:ext cx="3752850" cy="2105025"/>
          </a:xfrm>
          <a:prstGeom prst="rect">
            <a:avLst/>
          </a:prstGeom>
        </p:spPr>
      </p:pic>
      <p:sp>
        <p:nvSpPr>
          <p:cNvPr id="10" name="مربع نص 9"/>
          <p:cNvSpPr txBox="1"/>
          <p:nvPr/>
        </p:nvSpPr>
        <p:spPr>
          <a:xfrm>
            <a:off x="5724128" y="5805264"/>
            <a:ext cx="108012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JO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الشاي </a:t>
            </a:r>
            <a:endParaRPr lang="ar-JO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2915816" y="620688"/>
            <a:ext cx="36004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dirty="0" smtClean="0"/>
              <a:t>الزمن   5 دقائق</a:t>
            </a:r>
          </a:p>
          <a:p>
            <a:endParaRPr lang="ar-JO" dirty="0" smtClean="0"/>
          </a:p>
          <a:p>
            <a:r>
              <a:rPr lang="ar-JO" dirty="0" smtClean="0"/>
              <a:t> </a:t>
            </a:r>
            <a:endParaRPr lang="ar-JO" dirty="0"/>
          </a:p>
        </p:txBody>
      </p:sp>
      <p:pic>
        <p:nvPicPr>
          <p:cNvPr id="12" name="صورة 11" descr="virsual0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23928" y="548681"/>
            <a:ext cx="1080121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1.gstatic.com/images?q=tbn:ANd9GcTH-N_EI71KVmRR4Q_BuGEs8ThmqNP_KYOC1_ByQl4Ao5ZztU_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2333625" cy="25922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شكل بيضاوي 2"/>
          <p:cNvSpPr/>
          <p:nvPr/>
        </p:nvSpPr>
        <p:spPr>
          <a:xfrm>
            <a:off x="6516216" y="980728"/>
            <a:ext cx="1872208" cy="1152128"/>
          </a:xfrm>
          <a:prstGeom prst="ellipse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dirty="0" smtClean="0"/>
              <a:t>المهمة الثالثة  </a:t>
            </a:r>
            <a:endParaRPr lang="ar-JO" dirty="0"/>
          </a:p>
        </p:txBody>
      </p:sp>
      <p:sp>
        <p:nvSpPr>
          <p:cNvPr id="4" name="مستطيل 3"/>
          <p:cNvSpPr/>
          <p:nvPr/>
        </p:nvSpPr>
        <p:spPr>
          <a:xfrm>
            <a:off x="1259632" y="2348880"/>
            <a:ext cx="68042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dirty="0" smtClean="0">
                <a:cs typeface="Akhbar MT" pitchFamily="2" charset="-78"/>
              </a:rPr>
              <a:t>ماذا يحصل لو نسينا خطوة من خطوات الخوارزمية</a:t>
            </a:r>
            <a:r>
              <a:rPr lang="ar-JO" sz="2800" dirty="0" err="1" smtClean="0">
                <a:cs typeface="Akhbar MT" pitchFamily="2" charset="-78"/>
              </a:rPr>
              <a:t>؟</a:t>
            </a:r>
            <a:endParaRPr lang="ar-SA" sz="2800" dirty="0" smtClean="0">
              <a:cs typeface="Akhbar MT" pitchFamily="2" charset="-78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dirty="0" smtClean="0">
                <a:cs typeface="Akhbar MT" pitchFamily="2" charset="-78"/>
              </a:rPr>
              <a:t>  لو عكسنا الترتيب بين الخطوات</a:t>
            </a:r>
            <a:r>
              <a:rPr lang="ar-JO" sz="2800" dirty="0" err="1" smtClean="0">
                <a:cs typeface="Akhbar MT" pitchFamily="2" charset="-78"/>
              </a:rPr>
              <a:t>،</a:t>
            </a:r>
            <a:r>
              <a:rPr lang="ar-JO" sz="2800" dirty="0" smtClean="0">
                <a:cs typeface="Akhbar MT" pitchFamily="2" charset="-78"/>
              </a:rPr>
              <a:t> </a:t>
            </a:r>
            <a:r>
              <a:rPr lang="ar-SA" sz="2800" dirty="0" smtClean="0">
                <a:cs typeface="Akhbar MT" pitchFamily="2" charset="-78"/>
              </a:rPr>
              <a:t>هل سيؤثر ذلك في صحة </a:t>
            </a:r>
            <a:r>
              <a:rPr lang="ar-SA" sz="2800" dirty="0" err="1" smtClean="0">
                <a:cs typeface="Akhbar MT" pitchFamily="2" charset="-78"/>
              </a:rPr>
              <a:t>الخوارزمية ؟</a:t>
            </a:r>
            <a:r>
              <a:rPr lang="ar-SA" sz="2800" dirty="0" smtClean="0">
                <a:cs typeface="Akhbar MT" pitchFamily="2" charset="-78"/>
              </a:rPr>
              <a:t> وضح بأمثلة.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dirty="0" smtClean="0">
                <a:cs typeface="Akhbar MT" pitchFamily="2" charset="-78"/>
              </a:rPr>
              <a:t> هل جم</a:t>
            </a:r>
            <a:r>
              <a:rPr lang="ar-JO" sz="2800" dirty="0" smtClean="0">
                <a:cs typeface="Akhbar MT" pitchFamily="2" charset="-78"/>
              </a:rPr>
              <a:t>يع الخوارزميات </a:t>
            </a:r>
            <a:r>
              <a:rPr lang="ar-SA" sz="2800" dirty="0" smtClean="0">
                <a:cs typeface="Akhbar MT" pitchFamily="2" charset="-78"/>
              </a:rPr>
              <a:t> </a:t>
            </a:r>
            <a:r>
              <a:rPr lang="ar-SA" sz="2800" dirty="0" err="1" smtClean="0">
                <a:cs typeface="Akhbar MT" pitchFamily="2" charset="-78"/>
              </a:rPr>
              <a:t>متشابهة؟</a:t>
            </a:r>
            <a:r>
              <a:rPr lang="ar-SA" sz="2800" dirty="0" smtClean="0">
                <a:cs typeface="Akhbar MT" pitchFamily="2" charset="-78"/>
              </a:rPr>
              <a:t> وهل تؤدي إلى النتيجة نفسها</a:t>
            </a:r>
            <a:r>
              <a:rPr lang="ar-SA" sz="2800" dirty="0" smtClean="0"/>
              <a:t>.</a:t>
            </a:r>
            <a:endParaRPr lang="ar-JO" sz="28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ar-JO" sz="28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hlinkClick r:id="rId3"/>
              </a:rPr>
              <a:t>http</a:t>
            </a:r>
            <a:r>
              <a:rPr lang="en-US" sz="2800" dirty="0" smtClean="0">
                <a:hlinkClick r:id="rId3"/>
              </a:rPr>
              <a:t>://www.whitespacez.com/Forum/showthread.php?t=2545</a:t>
            </a:r>
            <a:r>
              <a:rPr lang="ar-JO" sz="2800" dirty="0" smtClean="0">
                <a:cs typeface="PT Bold Heading" pitchFamily="2" charset="-78"/>
              </a:rPr>
              <a:t> </a:t>
            </a:r>
            <a:endParaRPr lang="ar-JO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/>
          </a:p>
        </p:txBody>
      </p:sp>
      <p:pic>
        <p:nvPicPr>
          <p:cNvPr id="7" name="صورة 6" descr="9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1520" y="5949280"/>
            <a:ext cx="899592" cy="6339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مربع نص 7"/>
          <p:cNvSpPr txBox="1"/>
          <p:nvPr/>
        </p:nvSpPr>
        <p:spPr>
          <a:xfrm rot="1004626">
            <a:off x="2612454" y="831705"/>
            <a:ext cx="36004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dirty="0" smtClean="0"/>
              <a:t>الزمن   5 دقائق</a:t>
            </a:r>
          </a:p>
          <a:p>
            <a:endParaRPr lang="ar-JO" dirty="0" smtClean="0"/>
          </a:p>
          <a:p>
            <a:r>
              <a:rPr lang="ar-JO" dirty="0" smtClean="0"/>
              <a:t> </a:t>
            </a:r>
            <a:endParaRPr lang="ar-JO" dirty="0"/>
          </a:p>
        </p:txBody>
      </p:sp>
      <p:pic>
        <p:nvPicPr>
          <p:cNvPr id="9" name="صورة 8" descr="virsual0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79912" y="1268760"/>
            <a:ext cx="1080121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6876256" y="836712"/>
            <a:ext cx="1872208" cy="1152128"/>
          </a:xfrm>
          <a:prstGeom prst="ellipse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dirty="0" smtClean="0"/>
              <a:t>المهمة الرابعة  </a:t>
            </a:r>
            <a:endParaRPr lang="ar-JO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555776" y="2492896"/>
            <a:ext cx="5184576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JO" dirty="0" smtClean="0"/>
          </a:p>
          <a:p>
            <a:r>
              <a:rPr lang="ar-JO" dirty="0" smtClean="0"/>
              <a:t> لنستذكر معا خطوات حل المشكلة  خطيا  لنتمكن من  كتابة خوارزمية  </a:t>
            </a:r>
          </a:p>
          <a:p>
            <a:endParaRPr lang="ar-JO" dirty="0" smtClean="0"/>
          </a:p>
          <a:p>
            <a:r>
              <a:rPr lang="ar-JO" dirty="0" err="1" smtClean="0"/>
              <a:t>اولا </a:t>
            </a:r>
            <a:r>
              <a:rPr lang="ar-JO" dirty="0" smtClean="0"/>
              <a:t>: تحديد المشكلة </a:t>
            </a:r>
          </a:p>
          <a:p>
            <a:r>
              <a:rPr lang="ar-JO" dirty="0" smtClean="0"/>
              <a:t>ثانيا تحليل المشكلة إلى عناصرها من </a:t>
            </a:r>
            <a:r>
              <a:rPr lang="ar-JO" dirty="0" err="1" smtClean="0"/>
              <a:t>مدخلات</a:t>
            </a:r>
            <a:r>
              <a:rPr lang="ar-JO" dirty="0" smtClean="0"/>
              <a:t> ومخرجات وطرق الحل المناسبة </a:t>
            </a:r>
          </a:p>
          <a:p>
            <a:r>
              <a:rPr lang="ar-JO" dirty="0" err="1" smtClean="0"/>
              <a:t>ثالثا </a:t>
            </a:r>
            <a:r>
              <a:rPr lang="ar-JO" dirty="0" smtClean="0"/>
              <a:t>: برمجة الحل خطيا وذلك بداية بكتابة </a:t>
            </a:r>
            <a:r>
              <a:rPr lang="ar-JO" dirty="0" err="1" smtClean="0"/>
              <a:t>خوازمية</a:t>
            </a:r>
            <a:r>
              <a:rPr lang="ar-JO" dirty="0" smtClean="0"/>
              <a:t> </a:t>
            </a:r>
            <a:r>
              <a:rPr lang="ar-JO" dirty="0" err="1" smtClean="0"/>
              <a:t>.</a:t>
            </a:r>
            <a:endParaRPr lang="ar-JO" dirty="0" smtClean="0"/>
          </a:p>
          <a:p>
            <a:endParaRPr lang="ar-JO" dirty="0" smtClean="0"/>
          </a:p>
          <a:p>
            <a:r>
              <a:rPr lang="ar-JO" dirty="0" smtClean="0"/>
              <a:t>ولان اجب عن </a:t>
            </a:r>
            <a:r>
              <a:rPr lang="ar-JO" dirty="0" smtClean="0">
                <a:hlinkClick r:id="rId2" action="ppaction://hlinksldjump"/>
              </a:rPr>
              <a:t>ورقة العمل الاتية </a:t>
            </a:r>
            <a:r>
              <a:rPr lang="ar-JO" dirty="0" smtClean="0"/>
              <a:t>مستخدما ملف </a:t>
            </a:r>
            <a:r>
              <a:rPr lang="en-US" dirty="0" smtClean="0"/>
              <a:t>word</a:t>
            </a:r>
            <a:r>
              <a:rPr lang="ar-JO" dirty="0" smtClean="0"/>
              <a:t> لتخزين الاجابة </a:t>
            </a:r>
          </a:p>
        </p:txBody>
      </p:sp>
      <p:pic>
        <p:nvPicPr>
          <p:cNvPr id="4" name="صورة 3" descr="96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1520" y="5949280"/>
            <a:ext cx="899592" cy="6339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مربع نص 4"/>
          <p:cNvSpPr txBox="1"/>
          <p:nvPr/>
        </p:nvSpPr>
        <p:spPr>
          <a:xfrm>
            <a:off x="2915816" y="620688"/>
            <a:ext cx="36004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dirty="0" smtClean="0"/>
              <a:t>الزمن   20 دقائق</a:t>
            </a:r>
          </a:p>
          <a:p>
            <a:endParaRPr lang="ar-JO" dirty="0" smtClean="0"/>
          </a:p>
          <a:p>
            <a:r>
              <a:rPr lang="ar-JO" dirty="0" smtClean="0"/>
              <a:t> </a:t>
            </a:r>
            <a:endParaRPr lang="ar-JO" dirty="0"/>
          </a:p>
        </p:txBody>
      </p:sp>
      <p:pic>
        <p:nvPicPr>
          <p:cNvPr id="6" name="صورة 5" descr="virsual0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3928" y="548681"/>
            <a:ext cx="1080121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39552" y="1412776"/>
            <a:ext cx="8280920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2800" dirty="0" smtClean="0">
                <a:solidFill>
                  <a:srgbClr val="990000"/>
                </a:solidFill>
                <a:cs typeface="Mudir MT" pitchFamily="2" charset="-78"/>
              </a:rPr>
              <a:t>ورقة عمل </a:t>
            </a:r>
          </a:p>
          <a:p>
            <a:endParaRPr lang="ar-JO" sz="2800" dirty="0" smtClean="0">
              <a:cs typeface="Mudir MT" pitchFamily="2" charset="-78"/>
            </a:endParaRPr>
          </a:p>
          <a:p>
            <a:r>
              <a:rPr lang="ar-JO" sz="2800" dirty="0" smtClean="0">
                <a:cs typeface="Mudir MT" pitchFamily="2" charset="-78"/>
              </a:rPr>
              <a:t>1- اكتبي </a:t>
            </a:r>
            <a:r>
              <a:rPr lang="ar-JO" sz="2800" dirty="0" err="1" smtClean="0">
                <a:cs typeface="Mudir MT" pitchFamily="2" charset="-78"/>
              </a:rPr>
              <a:t>خوازمية</a:t>
            </a:r>
            <a:r>
              <a:rPr lang="ar-JO" sz="2800" dirty="0" smtClean="0">
                <a:cs typeface="Mudir MT" pitchFamily="2" charset="-78"/>
              </a:rPr>
              <a:t> </a:t>
            </a:r>
            <a:r>
              <a:rPr lang="ar-JO" sz="2800" dirty="0" err="1" smtClean="0">
                <a:cs typeface="Mudir MT" pitchFamily="2" charset="-78"/>
              </a:rPr>
              <a:t>لايجاد</a:t>
            </a:r>
            <a:r>
              <a:rPr lang="ar-JO" sz="2800" dirty="0" smtClean="0">
                <a:cs typeface="Mudir MT" pitchFamily="2" charset="-78"/>
              </a:rPr>
              <a:t> مساحة مستطيل </a:t>
            </a:r>
            <a:r>
              <a:rPr lang="ar-JO" sz="2800" dirty="0" err="1" smtClean="0">
                <a:cs typeface="Mudir MT" pitchFamily="2" charset="-78"/>
              </a:rPr>
              <a:t>ومحيطه .</a:t>
            </a:r>
            <a:endParaRPr lang="ar-JO" sz="2800" dirty="0" smtClean="0">
              <a:cs typeface="Mudir MT" pitchFamily="2" charset="-78"/>
            </a:endParaRPr>
          </a:p>
          <a:p>
            <a:r>
              <a:rPr lang="ar-JO" sz="2800" dirty="0" smtClean="0">
                <a:cs typeface="Mudir MT" pitchFamily="2" charset="-78"/>
              </a:rPr>
              <a:t>2- اكتبي خوارزمية </a:t>
            </a:r>
            <a:r>
              <a:rPr lang="ar-JO" sz="2800" dirty="0" err="1" smtClean="0">
                <a:cs typeface="Mudir MT" pitchFamily="2" charset="-78"/>
              </a:rPr>
              <a:t>لايجاد</a:t>
            </a:r>
            <a:r>
              <a:rPr lang="ar-JO" sz="2800" dirty="0" smtClean="0">
                <a:cs typeface="Mudir MT" pitchFamily="2" charset="-78"/>
              </a:rPr>
              <a:t> المتوسط الحسابي لثلاثة اعداد </a:t>
            </a:r>
          </a:p>
          <a:p>
            <a:r>
              <a:rPr lang="ar-JO" sz="2800" dirty="0" smtClean="0">
                <a:cs typeface="Mudir MT" pitchFamily="2" charset="-78"/>
              </a:rPr>
              <a:t>3- اكتبي خوارزمية لتحويل درجة الحرارة  المئوية إلى </a:t>
            </a:r>
            <a:r>
              <a:rPr lang="ar-JO" sz="2800" dirty="0" err="1" smtClean="0">
                <a:cs typeface="Mudir MT" pitchFamily="2" charset="-78"/>
              </a:rPr>
              <a:t>الفهرنهاتية</a:t>
            </a:r>
            <a:r>
              <a:rPr lang="ar-JO" sz="2800" dirty="0" smtClean="0">
                <a:cs typeface="Mudir MT" pitchFamily="2" charset="-78"/>
              </a:rPr>
              <a:t> علما ان معادلة التحويل هي </a:t>
            </a:r>
            <a:r>
              <a:rPr lang="en-US" sz="2800" dirty="0" smtClean="0">
                <a:cs typeface="Mudir MT" pitchFamily="2" charset="-78"/>
              </a:rPr>
              <a:t>f = (1.8 x C )+ 32 </a:t>
            </a:r>
            <a:r>
              <a:rPr lang="ar-JO" sz="2800" dirty="0" smtClean="0">
                <a:cs typeface="Mudir MT" pitchFamily="2" charset="-78"/>
              </a:rPr>
              <a:t> </a:t>
            </a:r>
          </a:p>
          <a:p>
            <a:endParaRPr lang="ar-JO" sz="2800" dirty="0" smtClean="0">
              <a:cs typeface="Mudir MT" pitchFamily="2" charset="-78"/>
            </a:endParaRPr>
          </a:p>
          <a:p>
            <a:endParaRPr lang="ar-JO" sz="2800" dirty="0">
              <a:cs typeface="Mudir MT" pitchFamily="2" charset="-78"/>
            </a:endParaRPr>
          </a:p>
        </p:txBody>
      </p:sp>
      <p:pic>
        <p:nvPicPr>
          <p:cNvPr id="28674" name="Picture 2" descr="http://2.bp.blogspot.com/_zvbJ7MSA_jQ/TPnMIoAgkyI/AAAAAAAAAKQ/aIYtP2rLQJo/s320/www_4photos_net_11397342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57701"/>
            <a:ext cx="3408040" cy="1975155"/>
          </a:xfrm>
          <a:prstGeom prst="rect">
            <a:avLst/>
          </a:prstGeom>
          <a:noFill/>
        </p:spPr>
      </p:pic>
      <p:pic>
        <p:nvPicPr>
          <p:cNvPr id="4" name="صورة 3" descr="96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1520" y="5661248"/>
            <a:ext cx="899592" cy="6339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6876256" y="1052736"/>
            <a:ext cx="1872208" cy="1268760"/>
          </a:xfrm>
          <a:prstGeom prst="ellipse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dirty="0" smtClean="0"/>
              <a:t>تناقشوا </a:t>
            </a:r>
            <a:endParaRPr lang="ar-JO" dirty="0"/>
          </a:p>
        </p:txBody>
      </p:sp>
      <p:sp>
        <p:nvSpPr>
          <p:cNvPr id="3" name="مربع نص 2"/>
          <p:cNvSpPr txBox="1"/>
          <p:nvPr/>
        </p:nvSpPr>
        <p:spPr>
          <a:xfrm rot="1004626">
            <a:off x="2470323" y="1178941"/>
            <a:ext cx="351150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dirty="0" smtClean="0"/>
              <a:t>الزمن   5 دقائق</a:t>
            </a:r>
          </a:p>
          <a:p>
            <a:endParaRPr lang="ar-JO" dirty="0" smtClean="0"/>
          </a:p>
          <a:p>
            <a:r>
              <a:rPr lang="ar-JO" dirty="0" smtClean="0"/>
              <a:t> </a:t>
            </a:r>
            <a:endParaRPr lang="ar-JO" dirty="0"/>
          </a:p>
        </p:txBody>
      </p:sp>
      <p:pic>
        <p:nvPicPr>
          <p:cNvPr id="4" name="صورة 3" descr="virsual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1268760"/>
            <a:ext cx="1080121" cy="432048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1691680" y="2852936"/>
            <a:ext cx="6048672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dirty="0" smtClean="0">
                <a:cs typeface="PT Bold Heading" pitchFamily="2" charset="-78"/>
              </a:rPr>
              <a:t>“</a:t>
            </a:r>
            <a:r>
              <a:rPr lang="ar-JO" sz="2800" dirty="0" smtClean="0">
                <a:cs typeface="PT Bold Heading" pitchFamily="2" charset="-78"/>
              </a:rPr>
              <a:t>أن الخوارزمية تعبر عن بعد تفكير </a:t>
            </a:r>
            <a:r>
              <a:rPr lang="ar-JO" sz="2800" dirty="0" err="1" smtClean="0">
                <a:cs typeface="PT Bold Heading" pitchFamily="2" charset="-78"/>
              </a:rPr>
              <a:t>كاتبها .</a:t>
            </a:r>
            <a:endParaRPr lang="ar-JO" sz="2800" dirty="0" smtClean="0">
              <a:cs typeface="PT Bold Heading" pitchFamily="2" charset="-78"/>
            </a:endParaRPr>
          </a:p>
          <a:p>
            <a:pPr algn="ctr"/>
            <a:r>
              <a:rPr lang="ar-JO" sz="2800" dirty="0" smtClean="0">
                <a:cs typeface="PT Bold Heading" pitchFamily="2" charset="-78"/>
              </a:rPr>
              <a:t>ومدى  فهمه للمشكلة ومقدرته على حلها </a:t>
            </a:r>
            <a:r>
              <a:rPr lang="en-US" sz="2800" dirty="0" smtClean="0">
                <a:cs typeface="PT Bold Heading" pitchFamily="2" charset="-78"/>
              </a:rPr>
              <a:t>“</a:t>
            </a:r>
            <a:endParaRPr lang="ar-JO" sz="2800" dirty="0" smtClean="0">
              <a:cs typeface="PT Bold Heading" pitchFamily="2" charset="-78"/>
            </a:endParaRPr>
          </a:p>
          <a:p>
            <a:pPr algn="ctr"/>
            <a:endParaRPr lang="ar-JO" sz="2000" dirty="0" smtClean="0">
              <a:cs typeface="PT Bold Heading" pitchFamily="2" charset="-78"/>
            </a:endParaRPr>
          </a:p>
          <a:p>
            <a:pPr algn="ctr"/>
            <a:r>
              <a:rPr lang="ar-JO" sz="3200" dirty="0" smtClean="0">
                <a:cs typeface="Akhbar MT" pitchFamily="2" charset="-78"/>
              </a:rPr>
              <a:t>ناقش هذه العبارة مع زملاءك وبين مدى </a:t>
            </a:r>
            <a:r>
              <a:rPr lang="ar-JO" sz="3200" dirty="0" err="1" smtClean="0">
                <a:cs typeface="Akhbar MT" pitchFamily="2" charset="-78"/>
              </a:rPr>
              <a:t>صحتها </a:t>
            </a:r>
            <a:r>
              <a:rPr lang="ar-JO" sz="2000" dirty="0" err="1" smtClean="0">
                <a:cs typeface="PT Bold Heading" pitchFamily="2" charset="-78"/>
              </a:rPr>
              <a:t>.</a:t>
            </a:r>
            <a:r>
              <a:rPr lang="ar-JO" sz="2000" dirty="0" smtClean="0">
                <a:cs typeface="PT Bold Heading" pitchFamily="2" charset="-78"/>
              </a:rPr>
              <a:t> </a:t>
            </a:r>
            <a:endParaRPr lang="ar-JO" sz="2000" dirty="0"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83568" y="1790814"/>
            <a:ext cx="60486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endParaRPr lang="ar-JO" sz="2400" b="1" dirty="0" smtClean="0"/>
          </a:p>
          <a:p>
            <a:r>
              <a:rPr lang="ar-JO" sz="2400" dirty="0" smtClean="0"/>
              <a:t>مهمة ختامية  5 دقائق </a:t>
            </a:r>
            <a:r>
              <a:rPr lang="ar-JO" sz="2400" dirty="0" smtClean="0"/>
              <a:t/>
            </a:r>
            <a:br>
              <a:rPr lang="ar-JO" sz="2400" dirty="0" smtClean="0"/>
            </a:br>
            <a:r>
              <a:rPr lang="ar-JO" sz="2400" dirty="0" smtClean="0"/>
              <a:t/>
            </a:r>
            <a:br>
              <a:rPr lang="ar-JO" sz="2400" dirty="0" smtClean="0"/>
            </a:br>
            <a:r>
              <a:rPr lang="ar-JO" sz="2400" b="1" dirty="0" smtClean="0"/>
              <a:t>إن ما أحدثه الخوارزمي في الرياضيات خلّد ذكره و ذكر </a:t>
            </a:r>
            <a:r>
              <a:rPr lang="ar-JO" sz="2400" b="1" dirty="0" err="1" smtClean="0"/>
              <a:t>إنجازاته ...</a:t>
            </a:r>
            <a:r>
              <a:rPr lang="ar-JO" sz="2400" dirty="0" smtClean="0"/>
              <a:t/>
            </a:r>
            <a:br>
              <a:rPr lang="ar-JO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ar-JO" sz="2400" dirty="0" smtClean="0"/>
              <a:t/>
            </a:r>
            <a:br>
              <a:rPr lang="ar-JO" sz="2400" dirty="0" smtClean="0"/>
            </a:br>
            <a:r>
              <a:rPr lang="ar-JO" sz="2400" b="1" dirty="0" smtClean="0"/>
              <a:t>و أنّ اسم الخوارزمي مازال حيّاً في كلمة </a:t>
            </a:r>
            <a:r>
              <a:rPr lang="en-US" sz="2400" b="1" dirty="0" err="1" smtClean="0"/>
              <a:t>Algoritmus</a:t>
            </a:r>
            <a:r>
              <a:rPr lang="en-US" sz="2400" b="1" dirty="0" smtClean="0"/>
              <a:t>، </a:t>
            </a:r>
            <a:r>
              <a:rPr lang="ar-JO" sz="2400" b="1" dirty="0" smtClean="0"/>
              <a:t>التي نعرفها في العربية باسم </a:t>
            </a:r>
            <a:r>
              <a:rPr lang="ar-JO" sz="2400" b="1" dirty="0" err="1" smtClean="0"/>
              <a:t>اللوغاريتم ؟</a:t>
            </a:r>
            <a:r>
              <a:rPr lang="ar-JO" sz="2400" dirty="0" smtClean="0"/>
              <a:t/>
            </a:r>
            <a:br>
              <a:rPr lang="ar-JO" sz="2400" dirty="0" smtClean="0"/>
            </a:br>
            <a:r>
              <a:rPr lang="ar-JO" sz="2400" dirty="0" smtClean="0"/>
              <a:t>الان اعيدي ترتيب اجراءات الحج بطريقة منطقية </a:t>
            </a:r>
            <a:r>
              <a:rPr lang="ar-JO" sz="2400" dirty="0" err="1" smtClean="0"/>
              <a:t>وخزينها</a:t>
            </a:r>
            <a:r>
              <a:rPr lang="ar-JO" sz="2400" dirty="0" smtClean="0"/>
              <a:t> عى ملف  </a:t>
            </a:r>
            <a:r>
              <a:rPr lang="en-US" sz="2400" dirty="0" smtClean="0"/>
              <a:t>word </a:t>
            </a:r>
            <a:endParaRPr lang="ar-JO" sz="2400" dirty="0" smtClean="0"/>
          </a:p>
          <a:p>
            <a:r>
              <a:rPr lang="ar-JO" sz="2400" dirty="0" smtClean="0"/>
              <a:t>ليتمكن والدك من اداء </a:t>
            </a:r>
            <a:r>
              <a:rPr lang="ar-JO" sz="2400" dirty="0" err="1" smtClean="0"/>
              <a:t>الحج !!!</a:t>
            </a:r>
            <a:endParaRPr lang="ar-JO" sz="2400" dirty="0"/>
          </a:p>
        </p:txBody>
      </p:sp>
      <p:pic>
        <p:nvPicPr>
          <p:cNvPr id="5122" name="Picture 2" descr="http://t0.gstatic.com/images?q=tbn:ANd9GcSeMNYruoFfrk17mlKo4DschX3njhDn_mXhj8CGQr_zNwdK8CCcK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700808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502</Words>
  <Application>Microsoft Office PowerPoint</Application>
  <PresentationFormat>عرض على الشاشة (3:4)‏</PresentationFormat>
  <Paragraphs>127</Paragraphs>
  <Slides>16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سمة Office</vt:lpstr>
      <vt:lpstr>         الخوارزمية  Algorithm      البرمجــــة الخطيــــــــــــــة     </vt:lpstr>
      <vt:lpstr>النتاجات </vt:lpstr>
      <vt:lpstr>عزيزتي . هذه معايير التقييم .. 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الخوازميات</dc:title>
  <dc:creator>Dream</dc:creator>
  <cp:lastModifiedBy>Dream</cp:lastModifiedBy>
  <cp:revision>76</cp:revision>
  <dcterms:created xsi:type="dcterms:W3CDTF">2012-05-01T05:03:49Z</dcterms:created>
  <dcterms:modified xsi:type="dcterms:W3CDTF">2012-05-04T04:27:08Z</dcterms:modified>
</cp:coreProperties>
</file>