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diagrams/colors1.xml" ContentType="application/vnd.openxmlformats-officedocument.drawingml.diagramColors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diagrams/drawing1.xml" ContentType="application/vnd.ms-office.drawingml.diagramDrawing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diagrams/quickStyle1.xml" ContentType="application/vnd.openxmlformats-officedocument.drawingml.diagramStyle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diagrams/layout1.xml" ContentType="application/vnd.openxmlformats-officedocument.drawingml.diagram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diagrams/data1.xml" ContentType="application/vnd.openxmlformats-officedocument.drawingml.diagramData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tl="1" saveSubsetFonts="1">
  <p:sldMasterIdLst>
    <p:sldMasterId id="2147483660" r:id="rId1"/>
  </p:sldMasterIdLst>
  <p:sldIdLst>
    <p:sldId id="256" r:id="rId2"/>
    <p:sldId id="448" r:id="rId3"/>
    <p:sldId id="449" r:id="rId4"/>
    <p:sldId id="452" r:id="rId5"/>
    <p:sldId id="453" r:id="rId6"/>
    <p:sldId id="454" r:id="rId7"/>
    <p:sldId id="455" r:id="rId8"/>
    <p:sldId id="475" r:id="rId9"/>
    <p:sldId id="456" r:id="rId10"/>
    <p:sldId id="457" r:id="rId11"/>
    <p:sldId id="458" r:id="rId12"/>
    <p:sldId id="459" r:id="rId13"/>
    <p:sldId id="460" r:id="rId14"/>
    <p:sldId id="461" r:id="rId15"/>
    <p:sldId id="462" r:id="rId16"/>
    <p:sldId id="463" r:id="rId17"/>
    <p:sldId id="464" r:id="rId18"/>
  </p:sldIdLst>
  <p:sldSz cx="9144000" cy="6858000" type="screen4x3"/>
  <p:notesSz cx="6858000" cy="9144000"/>
  <p:defaultTextStyle>
    <a:defPPr>
      <a:defRPr lang="ar-SA"/>
    </a:defPPr>
    <a:lvl1pPr marL="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نمط متوسط 2 - تمييز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84380"/>
    <p:restoredTop sz="94660"/>
  </p:normalViewPr>
  <p:slideViewPr>
    <p:cSldViewPr>
      <p:cViewPr varScale="1">
        <p:scale>
          <a:sx n="67" d="100"/>
          <a:sy n="67" d="100"/>
        </p:scale>
        <p:origin x="-1254" y="-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AF7E9F38-96EF-4BBB-857C-3BAF7584BD3D}" type="doc">
      <dgm:prSet loTypeId="urn:microsoft.com/office/officeart/2005/8/layout/default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pPr rtl="1"/>
          <a:endParaRPr lang="ar-SA"/>
        </a:p>
      </dgm:t>
    </dgm:pt>
    <dgm:pt modelId="{FF349BC6-E634-412C-A02C-B4E40BC7DB25}">
      <dgm:prSet phldrT="[نص]"/>
      <dgm:spPr>
        <a:solidFill>
          <a:srgbClr val="00B050"/>
        </a:solidFill>
        <a:ln>
          <a:solidFill>
            <a:srgbClr val="00B050"/>
          </a:solidFill>
        </a:ln>
      </dgm:spPr>
      <dgm:t>
        <a:bodyPr/>
        <a:lstStyle/>
        <a:p>
          <a:pPr rtl="1"/>
          <a:r>
            <a:rPr lang="ar-SA" dirty="0" smtClean="0"/>
            <a:t>نقطة البدء</a:t>
          </a:r>
          <a:endParaRPr lang="ar-SA" dirty="0"/>
        </a:p>
      </dgm:t>
    </dgm:pt>
    <dgm:pt modelId="{F1870417-F96C-4ED7-AB3D-E94259B745B0}" type="parTrans" cxnId="{B3F96582-88C3-43CF-8C5D-1A5F9E15BCED}">
      <dgm:prSet/>
      <dgm:spPr/>
      <dgm:t>
        <a:bodyPr/>
        <a:lstStyle/>
        <a:p>
          <a:pPr rtl="1"/>
          <a:endParaRPr lang="ar-SA"/>
        </a:p>
      </dgm:t>
    </dgm:pt>
    <dgm:pt modelId="{32A11DA6-4EEC-48BE-B98B-3EA53B5547BC}" type="sibTrans" cxnId="{B3F96582-88C3-43CF-8C5D-1A5F9E15BCED}">
      <dgm:prSet/>
      <dgm:spPr/>
      <dgm:t>
        <a:bodyPr/>
        <a:lstStyle/>
        <a:p>
          <a:pPr rtl="1"/>
          <a:endParaRPr lang="ar-SA"/>
        </a:p>
      </dgm:t>
    </dgm:pt>
    <dgm:pt modelId="{AFA8F223-ED7A-48F4-BECB-118C8857B1F4}">
      <dgm:prSet phldrT="[نص]"/>
      <dgm:spPr>
        <a:solidFill>
          <a:schemeClr val="accent2"/>
        </a:solidFill>
        <a:ln>
          <a:solidFill>
            <a:srgbClr val="C00000"/>
          </a:solidFill>
        </a:ln>
      </dgm:spPr>
      <dgm:t>
        <a:bodyPr/>
        <a:lstStyle/>
        <a:p>
          <a:pPr rtl="1"/>
          <a:r>
            <a:rPr lang="ar-SA" dirty="0" smtClean="0"/>
            <a:t>التخطيط</a:t>
          </a:r>
          <a:endParaRPr lang="ar-SA" dirty="0"/>
        </a:p>
      </dgm:t>
    </dgm:pt>
    <dgm:pt modelId="{DBC823B6-FD1E-4A4B-BA62-5B4A77A4A63B}" type="parTrans" cxnId="{87BA2D39-A2C4-41CE-BF36-95E0DF176669}">
      <dgm:prSet/>
      <dgm:spPr/>
      <dgm:t>
        <a:bodyPr/>
        <a:lstStyle/>
        <a:p>
          <a:pPr rtl="1"/>
          <a:endParaRPr lang="ar-SA"/>
        </a:p>
      </dgm:t>
    </dgm:pt>
    <dgm:pt modelId="{7C2ECE09-AC35-4EC0-8A23-4CEF4B49D6E2}" type="sibTrans" cxnId="{87BA2D39-A2C4-41CE-BF36-95E0DF176669}">
      <dgm:prSet/>
      <dgm:spPr/>
      <dgm:t>
        <a:bodyPr/>
        <a:lstStyle/>
        <a:p>
          <a:pPr rtl="1"/>
          <a:endParaRPr lang="ar-SA"/>
        </a:p>
      </dgm:t>
    </dgm:pt>
    <dgm:pt modelId="{C662E9F2-7880-4DBE-8EFE-7FF13EB45D65}">
      <dgm:prSet phldrT="[نص]"/>
      <dgm:spPr/>
      <dgm:t>
        <a:bodyPr/>
        <a:lstStyle/>
        <a:p>
          <a:pPr rtl="1"/>
          <a:r>
            <a:rPr lang="ar-SA" dirty="0" smtClean="0"/>
            <a:t>الاستمرارية</a:t>
          </a:r>
          <a:endParaRPr lang="ar-SA" dirty="0"/>
        </a:p>
      </dgm:t>
    </dgm:pt>
    <dgm:pt modelId="{7A42618E-DFC7-4006-9ED2-6D724C130195}" type="parTrans" cxnId="{620BB421-8852-4256-AFC5-B2647718A638}">
      <dgm:prSet/>
      <dgm:spPr/>
      <dgm:t>
        <a:bodyPr/>
        <a:lstStyle/>
        <a:p>
          <a:pPr rtl="1"/>
          <a:endParaRPr lang="ar-SA"/>
        </a:p>
      </dgm:t>
    </dgm:pt>
    <dgm:pt modelId="{0F349374-1DF8-4769-B57C-BE13428EDA00}" type="sibTrans" cxnId="{620BB421-8852-4256-AFC5-B2647718A638}">
      <dgm:prSet/>
      <dgm:spPr/>
      <dgm:t>
        <a:bodyPr/>
        <a:lstStyle/>
        <a:p>
          <a:pPr rtl="1"/>
          <a:endParaRPr lang="ar-SA"/>
        </a:p>
      </dgm:t>
    </dgm:pt>
    <dgm:pt modelId="{39139C44-2E3D-452C-BF6E-3452556A9888}">
      <dgm:prSet phldrT="[نص]"/>
      <dgm:spPr>
        <a:solidFill>
          <a:srgbClr val="0070C0"/>
        </a:solidFill>
        <a:ln>
          <a:solidFill>
            <a:srgbClr val="0070C0"/>
          </a:solidFill>
        </a:ln>
      </dgm:spPr>
      <dgm:t>
        <a:bodyPr/>
        <a:lstStyle/>
        <a:p>
          <a:pPr rtl="1"/>
          <a:r>
            <a:rPr lang="ar-SA" dirty="0" smtClean="0"/>
            <a:t>النمو</a:t>
          </a:r>
          <a:endParaRPr lang="ar-SA" dirty="0"/>
        </a:p>
      </dgm:t>
    </dgm:pt>
    <dgm:pt modelId="{869548DD-1B84-402C-B3C3-EF9F55CDD430}" type="parTrans" cxnId="{84F8F47B-268A-4F44-87B6-653D5F230F1D}">
      <dgm:prSet/>
      <dgm:spPr/>
      <dgm:t>
        <a:bodyPr/>
        <a:lstStyle/>
        <a:p>
          <a:pPr rtl="1"/>
          <a:endParaRPr lang="ar-SA"/>
        </a:p>
      </dgm:t>
    </dgm:pt>
    <dgm:pt modelId="{400A8482-D756-4BBE-AEED-932571BF254F}" type="sibTrans" cxnId="{84F8F47B-268A-4F44-87B6-653D5F230F1D}">
      <dgm:prSet/>
      <dgm:spPr/>
      <dgm:t>
        <a:bodyPr/>
        <a:lstStyle/>
        <a:p>
          <a:pPr rtl="1"/>
          <a:endParaRPr lang="ar-SA"/>
        </a:p>
      </dgm:t>
    </dgm:pt>
    <dgm:pt modelId="{5CB1CBA1-BCC7-4DEA-999C-9F9F7005E731}">
      <dgm:prSet phldrT="[نص]"/>
      <dgm:spPr>
        <a:solidFill>
          <a:srgbClr val="7030A0"/>
        </a:solidFill>
        <a:ln>
          <a:solidFill>
            <a:srgbClr val="7030A0"/>
          </a:solidFill>
        </a:ln>
      </dgm:spPr>
      <dgm:t>
        <a:bodyPr/>
        <a:lstStyle/>
        <a:p>
          <a:pPr rtl="1"/>
          <a:r>
            <a:rPr lang="ar-SA" dirty="0" smtClean="0"/>
            <a:t>الإغلاق</a:t>
          </a:r>
          <a:endParaRPr lang="ar-SA" dirty="0"/>
        </a:p>
      </dgm:t>
    </dgm:pt>
    <dgm:pt modelId="{47E8579A-E308-4C2A-91B5-2547D3A6B646}" type="parTrans" cxnId="{4F4A5A61-6B7D-4C41-9D77-AF133E373980}">
      <dgm:prSet/>
      <dgm:spPr/>
      <dgm:t>
        <a:bodyPr/>
        <a:lstStyle/>
        <a:p>
          <a:pPr rtl="1"/>
          <a:endParaRPr lang="ar-SA"/>
        </a:p>
      </dgm:t>
    </dgm:pt>
    <dgm:pt modelId="{108D5927-821F-488A-AE10-E6788A58F084}" type="sibTrans" cxnId="{4F4A5A61-6B7D-4C41-9D77-AF133E373980}">
      <dgm:prSet/>
      <dgm:spPr/>
      <dgm:t>
        <a:bodyPr/>
        <a:lstStyle/>
        <a:p>
          <a:pPr rtl="1"/>
          <a:endParaRPr lang="ar-SA"/>
        </a:p>
      </dgm:t>
    </dgm:pt>
    <dgm:pt modelId="{CE222A2A-84B4-477F-B7EB-391F2C127411}" type="pres">
      <dgm:prSet presAssocID="{AF7E9F38-96EF-4BBB-857C-3BAF7584BD3D}" presName="diagram" presStyleCnt="0">
        <dgm:presLayoutVars>
          <dgm:dir/>
          <dgm:resizeHandles val="exact"/>
        </dgm:presLayoutVars>
      </dgm:prSet>
      <dgm:spPr/>
      <dgm:t>
        <a:bodyPr/>
        <a:lstStyle/>
        <a:p>
          <a:pPr rtl="1"/>
          <a:endParaRPr lang="ar-SA"/>
        </a:p>
      </dgm:t>
    </dgm:pt>
    <dgm:pt modelId="{A7F86D3A-F8CF-43CD-811F-143C01836594}" type="pres">
      <dgm:prSet presAssocID="{FF349BC6-E634-412C-A02C-B4E40BC7DB25}" presName="node" presStyleLbl="node1" presStyleIdx="0" presStyleCnt="5">
        <dgm:presLayoutVars>
          <dgm:bulletEnabled val="1"/>
        </dgm:presLayoutVars>
      </dgm:prSet>
      <dgm:spPr/>
      <dgm:t>
        <a:bodyPr/>
        <a:lstStyle/>
        <a:p>
          <a:pPr rtl="1"/>
          <a:endParaRPr lang="ar-SA"/>
        </a:p>
      </dgm:t>
    </dgm:pt>
    <dgm:pt modelId="{281C9E40-F4D1-4E33-A2AD-5E4BFA8C3899}" type="pres">
      <dgm:prSet presAssocID="{32A11DA6-4EEC-48BE-B98B-3EA53B5547BC}" presName="sibTrans" presStyleCnt="0"/>
      <dgm:spPr/>
    </dgm:pt>
    <dgm:pt modelId="{71864E5A-B372-469A-A1A0-66D0BA4C7578}" type="pres">
      <dgm:prSet presAssocID="{AFA8F223-ED7A-48F4-BECB-118C8857B1F4}" presName="node" presStyleLbl="node1" presStyleIdx="1" presStyleCnt="5">
        <dgm:presLayoutVars>
          <dgm:bulletEnabled val="1"/>
        </dgm:presLayoutVars>
      </dgm:prSet>
      <dgm:spPr/>
      <dgm:t>
        <a:bodyPr/>
        <a:lstStyle/>
        <a:p>
          <a:pPr rtl="1"/>
          <a:endParaRPr lang="ar-SA"/>
        </a:p>
      </dgm:t>
    </dgm:pt>
    <dgm:pt modelId="{201170EE-9DBB-41CB-BB35-46DF68C2C090}" type="pres">
      <dgm:prSet presAssocID="{7C2ECE09-AC35-4EC0-8A23-4CEF4B49D6E2}" presName="sibTrans" presStyleCnt="0"/>
      <dgm:spPr/>
    </dgm:pt>
    <dgm:pt modelId="{69116E81-D263-4F9B-B6A0-0A89E5FE814B}" type="pres">
      <dgm:prSet presAssocID="{C662E9F2-7880-4DBE-8EFE-7FF13EB45D65}" presName="node" presStyleLbl="node1" presStyleIdx="2" presStyleCnt="5">
        <dgm:presLayoutVars>
          <dgm:bulletEnabled val="1"/>
        </dgm:presLayoutVars>
      </dgm:prSet>
      <dgm:spPr/>
      <dgm:t>
        <a:bodyPr/>
        <a:lstStyle/>
        <a:p>
          <a:pPr rtl="1"/>
          <a:endParaRPr lang="ar-SA"/>
        </a:p>
      </dgm:t>
    </dgm:pt>
    <dgm:pt modelId="{B33B3F3E-0E18-4035-886F-CC38D258D82A}" type="pres">
      <dgm:prSet presAssocID="{0F349374-1DF8-4769-B57C-BE13428EDA00}" presName="sibTrans" presStyleCnt="0"/>
      <dgm:spPr/>
    </dgm:pt>
    <dgm:pt modelId="{FB5F508A-776D-4B0C-B588-53DE754240DE}" type="pres">
      <dgm:prSet presAssocID="{39139C44-2E3D-452C-BF6E-3452556A9888}" presName="node" presStyleLbl="node1" presStyleIdx="3" presStyleCnt="5">
        <dgm:presLayoutVars>
          <dgm:bulletEnabled val="1"/>
        </dgm:presLayoutVars>
      </dgm:prSet>
      <dgm:spPr/>
      <dgm:t>
        <a:bodyPr/>
        <a:lstStyle/>
        <a:p>
          <a:pPr rtl="1"/>
          <a:endParaRPr lang="ar-SA"/>
        </a:p>
      </dgm:t>
    </dgm:pt>
    <dgm:pt modelId="{393C38EE-D9DA-412D-87B9-45879E47B7C5}" type="pres">
      <dgm:prSet presAssocID="{400A8482-D756-4BBE-AEED-932571BF254F}" presName="sibTrans" presStyleCnt="0"/>
      <dgm:spPr/>
    </dgm:pt>
    <dgm:pt modelId="{D815AC3D-E736-45DC-B677-E48A6E1FF8C6}" type="pres">
      <dgm:prSet presAssocID="{5CB1CBA1-BCC7-4DEA-999C-9F9F7005E731}" presName="node" presStyleLbl="node1" presStyleIdx="4" presStyleCnt="5">
        <dgm:presLayoutVars>
          <dgm:bulletEnabled val="1"/>
        </dgm:presLayoutVars>
      </dgm:prSet>
      <dgm:spPr/>
      <dgm:t>
        <a:bodyPr/>
        <a:lstStyle/>
        <a:p>
          <a:pPr rtl="1"/>
          <a:endParaRPr lang="ar-SA"/>
        </a:p>
      </dgm:t>
    </dgm:pt>
  </dgm:ptLst>
  <dgm:cxnLst>
    <dgm:cxn modelId="{84F8F47B-268A-4F44-87B6-653D5F230F1D}" srcId="{AF7E9F38-96EF-4BBB-857C-3BAF7584BD3D}" destId="{39139C44-2E3D-452C-BF6E-3452556A9888}" srcOrd="3" destOrd="0" parTransId="{869548DD-1B84-402C-B3C3-EF9F55CDD430}" sibTransId="{400A8482-D756-4BBE-AEED-932571BF254F}"/>
    <dgm:cxn modelId="{620BB421-8852-4256-AFC5-B2647718A638}" srcId="{AF7E9F38-96EF-4BBB-857C-3BAF7584BD3D}" destId="{C662E9F2-7880-4DBE-8EFE-7FF13EB45D65}" srcOrd="2" destOrd="0" parTransId="{7A42618E-DFC7-4006-9ED2-6D724C130195}" sibTransId="{0F349374-1DF8-4769-B57C-BE13428EDA00}"/>
    <dgm:cxn modelId="{62A81CFB-3EA3-447F-A27E-FD4D25A359C6}" type="presOf" srcId="{5CB1CBA1-BCC7-4DEA-999C-9F9F7005E731}" destId="{D815AC3D-E736-45DC-B677-E48A6E1FF8C6}" srcOrd="0" destOrd="0" presId="urn:microsoft.com/office/officeart/2005/8/layout/default"/>
    <dgm:cxn modelId="{B3F96582-88C3-43CF-8C5D-1A5F9E15BCED}" srcId="{AF7E9F38-96EF-4BBB-857C-3BAF7584BD3D}" destId="{FF349BC6-E634-412C-A02C-B4E40BC7DB25}" srcOrd="0" destOrd="0" parTransId="{F1870417-F96C-4ED7-AB3D-E94259B745B0}" sibTransId="{32A11DA6-4EEC-48BE-B98B-3EA53B5547BC}"/>
    <dgm:cxn modelId="{A415633F-85BA-4AD8-A269-3520A601EBC6}" type="presOf" srcId="{AFA8F223-ED7A-48F4-BECB-118C8857B1F4}" destId="{71864E5A-B372-469A-A1A0-66D0BA4C7578}" srcOrd="0" destOrd="0" presId="urn:microsoft.com/office/officeart/2005/8/layout/default"/>
    <dgm:cxn modelId="{87BA2D39-A2C4-41CE-BF36-95E0DF176669}" srcId="{AF7E9F38-96EF-4BBB-857C-3BAF7584BD3D}" destId="{AFA8F223-ED7A-48F4-BECB-118C8857B1F4}" srcOrd="1" destOrd="0" parTransId="{DBC823B6-FD1E-4A4B-BA62-5B4A77A4A63B}" sibTransId="{7C2ECE09-AC35-4EC0-8A23-4CEF4B49D6E2}"/>
    <dgm:cxn modelId="{4F4A5A61-6B7D-4C41-9D77-AF133E373980}" srcId="{AF7E9F38-96EF-4BBB-857C-3BAF7584BD3D}" destId="{5CB1CBA1-BCC7-4DEA-999C-9F9F7005E731}" srcOrd="4" destOrd="0" parTransId="{47E8579A-E308-4C2A-91B5-2547D3A6B646}" sibTransId="{108D5927-821F-488A-AE10-E6788A58F084}"/>
    <dgm:cxn modelId="{37FF9726-8AA6-4CD2-86F0-47EBA462B1B9}" type="presOf" srcId="{FF349BC6-E634-412C-A02C-B4E40BC7DB25}" destId="{A7F86D3A-F8CF-43CD-811F-143C01836594}" srcOrd="0" destOrd="0" presId="urn:microsoft.com/office/officeart/2005/8/layout/default"/>
    <dgm:cxn modelId="{85F9FC06-A290-4EF6-8CEC-79C25E322083}" type="presOf" srcId="{C662E9F2-7880-4DBE-8EFE-7FF13EB45D65}" destId="{69116E81-D263-4F9B-B6A0-0A89E5FE814B}" srcOrd="0" destOrd="0" presId="urn:microsoft.com/office/officeart/2005/8/layout/default"/>
    <dgm:cxn modelId="{EEBF055B-151C-4907-9658-0727BD096073}" type="presOf" srcId="{39139C44-2E3D-452C-BF6E-3452556A9888}" destId="{FB5F508A-776D-4B0C-B588-53DE754240DE}" srcOrd="0" destOrd="0" presId="urn:microsoft.com/office/officeart/2005/8/layout/default"/>
    <dgm:cxn modelId="{29AF4C33-D9CB-469A-9B29-BC11B2670CC6}" type="presOf" srcId="{AF7E9F38-96EF-4BBB-857C-3BAF7584BD3D}" destId="{CE222A2A-84B4-477F-B7EB-391F2C127411}" srcOrd="0" destOrd="0" presId="urn:microsoft.com/office/officeart/2005/8/layout/default"/>
    <dgm:cxn modelId="{8560D470-14CB-472C-B6FD-1C740FEB30F7}" type="presParOf" srcId="{CE222A2A-84B4-477F-B7EB-391F2C127411}" destId="{A7F86D3A-F8CF-43CD-811F-143C01836594}" srcOrd="0" destOrd="0" presId="urn:microsoft.com/office/officeart/2005/8/layout/default"/>
    <dgm:cxn modelId="{D609CF7C-D5CC-48C3-8104-055D995BC887}" type="presParOf" srcId="{CE222A2A-84B4-477F-B7EB-391F2C127411}" destId="{281C9E40-F4D1-4E33-A2AD-5E4BFA8C3899}" srcOrd="1" destOrd="0" presId="urn:microsoft.com/office/officeart/2005/8/layout/default"/>
    <dgm:cxn modelId="{DAC6401C-1028-40C6-9568-A04E6F87E3D0}" type="presParOf" srcId="{CE222A2A-84B4-477F-B7EB-391F2C127411}" destId="{71864E5A-B372-469A-A1A0-66D0BA4C7578}" srcOrd="2" destOrd="0" presId="urn:microsoft.com/office/officeart/2005/8/layout/default"/>
    <dgm:cxn modelId="{386CB4E9-BDA5-421E-8928-F333F38755BA}" type="presParOf" srcId="{CE222A2A-84B4-477F-B7EB-391F2C127411}" destId="{201170EE-9DBB-41CB-BB35-46DF68C2C090}" srcOrd="3" destOrd="0" presId="urn:microsoft.com/office/officeart/2005/8/layout/default"/>
    <dgm:cxn modelId="{5C98BCBC-7CDE-4D2F-8E9F-48BD92CC8B3C}" type="presParOf" srcId="{CE222A2A-84B4-477F-B7EB-391F2C127411}" destId="{69116E81-D263-4F9B-B6A0-0A89E5FE814B}" srcOrd="4" destOrd="0" presId="urn:microsoft.com/office/officeart/2005/8/layout/default"/>
    <dgm:cxn modelId="{8B14CCDD-27FC-4A53-84FD-ACD33EADCBCE}" type="presParOf" srcId="{CE222A2A-84B4-477F-B7EB-391F2C127411}" destId="{B33B3F3E-0E18-4035-886F-CC38D258D82A}" srcOrd="5" destOrd="0" presId="urn:microsoft.com/office/officeart/2005/8/layout/default"/>
    <dgm:cxn modelId="{BA4BD568-D1C9-4768-8EF2-FFBFFC43C734}" type="presParOf" srcId="{CE222A2A-84B4-477F-B7EB-391F2C127411}" destId="{FB5F508A-776D-4B0C-B588-53DE754240DE}" srcOrd="6" destOrd="0" presId="urn:microsoft.com/office/officeart/2005/8/layout/default"/>
    <dgm:cxn modelId="{7F5559DD-483C-4E74-9CCB-A3CE34B047C5}" type="presParOf" srcId="{CE222A2A-84B4-477F-B7EB-391F2C127411}" destId="{393C38EE-D9DA-412D-87B9-45879E47B7C5}" srcOrd="7" destOrd="0" presId="urn:microsoft.com/office/officeart/2005/8/layout/default"/>
    <dgm:cxn modelId="{BCBED27D-F7AC-42B4-A0C0-E8CBBD2D4682}" type="presParOf" srcId="{CE222A2A-84B4-477F-B7EB-391F2C127411}" destId="{D815AC3D-E736-45DC-B677-E48A6E1FF8C6}" srcOrd="8" destOrd="0" presId="urn:microsoft.com/office/officeart/2005/8/layout/default"/>
  </dgm:cxnLst>
  <dgm:bg/>
  <dgm:whole/>
  <dgm:extLst>
    <a:ext uri="http://schemas.microsoft.com/office/drawing/2008/diagram">
      <dsp:dataModelExt xmlns=""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A7F86D3A-F8CF-43CD-811F-143C01836594}">
      <dsp:nvSpPr>
        <dsp:cNvPr id="0" name=""/>
        <dsp:cNvSpPr/>
      </dsp:nvSpPr>
      <dsp:spPr>
        <a:xfrm>
          <a:off x="916483" y="1984"/>
          <a:ext cx="2030015" cy="1218009"/>
        </a:xfrm>
        <a:prstGeom prst="rect">
          <a:avLst/>
        </a:prstGeom>
        <a:solidFill>
          <a:srgbClr val="00B050"/>
        </a:solidFill>
        <a:ln w="55000" cap="flat" cmpd="thickThin" algn="ctr">
          <a:solidFill>
            <a:srgbClr val="00B050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7160" tIns="137160" rIns="137160" bIns="137160" numCol="1" spcCol="1270" anchor="ctr" anchorCtr="0">
          <a:noAutofit/>
        </a:bodyPr>
        <a:lstStyle/>
        <a:p>
          <a:pPr lvl="0" algn="ctr" defTabSz="160020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SA" sz="3600" kern="1200" dirty="0" smtClean="0"/>
            <a:t>نقطة البدء</a:t>
          </a:r>
          <a:endParaRPr lang="ar-SA" sz="3600" kern="1200" dirty="0"/>
        </a:p>
      </dsp:txBody>
      <dsp:txXfrm>
        <a:off x="916483" y="1984"/>
        <a:ext cx="2030015" cy="1218009"/>
      </dsp:txXfrm>
    </dsp:sp>
    <dsp:sp modelId="{71864E5A-B372-469A-A1A0-66D0BA4C7578}">
      <dsp:nvSpPr>
        <dsp:cNvPr id="0" name=""/>
        <dsp:cNvSpPr/>
      </dsp:nvSpPr>
      <dsp:spPr>
        <a:xfrm>
          <a:off x="3149500" y="1984"/>
          <a:ext cx="2030015" cy="1218009"/>
        </a:xfrm>
        <a:prstGeom prst="rect">
          <a:avLst/>
        </a:prstGeom>
        <a:solidFill>
          <a:schemeClr val="accent2"/>
        </a:solidFill>
        <a:ln w="55000" cap="flat" cmpd="thickThin" algn="ctr">
          <a:solidFill>
            <a:srgbClr val="C00000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7160" tIns="137160" rIns="137160" bIns="137160" numCol="1" spcCol="1270" anchor="ctr" anchorCtr="0">
          <a:noAutofit/>
        </a:bodyPr>
        <a:lstStyle/>
        <a:p>
          <a:pPr lvl="0" algn="ctr" defTabSz="160020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SA" sz="3600" kern="1200" dirty="0" smtClean="0"/>
            <a:t>التخطيط</a:t>
          </a:r>
          <a:endParaRPr lang="ar-SA" sz="3600" kern="1200" dirty="0"/>
        </a:p>
      </dsp:txBody>
      <dsp:txXfrm>
        <a:off x="3149500" y="1984"/>
        <a:ext cx="2030015" cy="1218009"/>
      </dsp:txXfrm>
    </dsp:sp>
    <dsp:sp modelId="{69116E81-D263-4F9B-B6A0-0A89E5FE814B}">
      <dsp:nvSpPr>
        <dsp:cNvPr id="0" name=""/>
        <dsp:cNvSpPr/>
      </dsp:nvSpPr>
      <dsp:spPr>
        <a:xfrm>
          <a:off x="916483" y="1422995"/>
          <a:ext cx="2030015" cy="1218009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55000" cap="flat" cmpd="thickThin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7160" tIns="137160" rIns="137160" bIns="137160" numCol="1" spcCol="1270" anchor="ctr" anchorCtr="0">
          <a:noAutofit/>
        </a:bodyPr>
        <a:lstStyle/>
        <a:p>
          <a:pPr lvl="0" algn="ctr" defTabSz="160020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SA" sz="3600" kern="1200" dirty="0" smtClean="0"/>
            <a:t>الاستمرارية</a:t>
          </a:r>
          <a:endParaRPr lang="ar-SA" sz="3600" kern="1200" dirty="0"/>
        </a:p>
      </dsp:txBody>
      <dsp:txXfrm>
        <a:off x="916483" y="1422995"/>
        <a:ext cx="2030015" cy="1218009"/>
      </dsp:txXfrm>
    </dsp:sp>
    <dsp:sp modelId="{FB5F508A-776D-4B0C-B588-53DE754240DE}">
      <dsp:nvSpPr>
        <dsp:cNvPr id="0" name=""/>
        <dsp:cNvSpPr/>
      </dsp:nvSpPr>
      <dsp:spPr>
        <a:xfrm>
          <a:off x="3149500" y="1422995"/>
          <a:ext cx="2030015" cy="1218009"/>
        </a:xfrm>
        <a:prstGeom prst="rect">
          <a:avLst/>
        </a:prstGeom>
        <a:solidFill>
          <a:srgbClr val="0070C0"/>
        </a:solidFill>
        <a:ln w="55000" cap="flat" cmpd="thickThin" algn="ctr">
          <a:solidFill>
            <a:srgbClr val="0070C0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7160" tIns="137160" rIns="137160" bIns="137160" numCol="1" spcCol="1270" anchor="ctr" anchorCtr="0">
          <a:noAutofit/>
        </a:bodyPr>
        <a:lstStyle/>
        <a:p>
          <a:pPr lvl="0" algn="ctr" defTabSz="160020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SA" sz="3600" kern="1200" dirty="0" smtClean="0"/>
            <a:t>النمو</a:t>
          </a:r>
          <a:endParaRPr lang="ar-SA" sz="3600" kern="1200" dirty="0"/>
        </a:p>
      </dsp:txBody>
      <dsp:txXfrm>
        <a:off x="3149500" y="1422995"/>
        <a:ext cx="2030015" cy="1218009"/>
      </dsp:txXfrm>
    </dsp:sp>
    <dsp:sp modelId="{D815AC3D-E736-45DC-B677-E48A6E1FF8C6}">
      <dsp:nvSpPr>
        <dsp:cNvPr id="0" name=""/>
        <dsp:cNvSpPr/>
      </dsp:nvSpPr>
      <dsp:spPr>
        <a:xfrm>
          <a:off x="2032992" y="2844006"/>
          <a:ext cx="2030015" cy="1218009"/>
        </a:xfrm>
        <a:prstGeom prst="rect">
          <a:avLst/>
        </a:prstGeom>
        <a:solidFill>
          <a:srgbClr val="7030A0"/>
        </a:solidFill>
        <a:ln w="55000" cap="flat" cmpd="thickThin" algn="ctr">
          <a:solidFill>
            <a:srgbClr val="7030A0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7160" tIns="137160" rIns="137160" bIns="137160" numCol="1" spcCol="1270" anchor="ctr" anchorCtr="0">
          <a:noAutofit/>
        </a:bodyPr>
        <a:lstStyle/>
        <a:p>
          <a:pPr lvl="0" algn="ctr" defTabSz="160020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SA" sz="3600" kern="1200" dirty="0" smtClean="0"/>
            <a:t>الإغلاق</a:t>
          </a:r>
          <a:endParaRPr lang="ar-SA" sz="3600" kern="1200" dirty="0"/>
        </a:p>
      </dsp:txBody>
      <dsp:txXfrm>
        <a:off x="2032992" y="2844006"/>
        <a:ext cx="2030015" cy="1218009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1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شريحة عنو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مثلث قائم الزاوية 9"/>
          <p:cNvSpPr/>
          <p:nvPr/>
        </p:nvSpPr>
        <p:spPr>
          <a:xfrm>
            <a:off x="-2" y="4664147"/>
            <a:ext cx="9151089" cy="0"/>
          </a:xfrm>
          <a:prstGeom prst="rtTriangle">
            <a:avLst/>
          </a:prstGeom>
          <a:gradFill flip="none" rotWithShape="1">
            <a:gsLst>
              <a:gs pos="0">
                <a:schemeClr val="accent1">
                  <a:shade val="35000"/>
                  <a:satMod val="170000"/>
                  <a:alpha val="100000"/>
                </a:schemeClr>
              </a:gs>
              <a:gs pos="55000">
                <a:schemeClr val="accent1">
                  <a:tint val="90000"/>
                  <a:satMod val="150000"/>
                  <a:alpha val="100000"/>
                </a:schemeClr>
              </a:gs>
              <a:gs pos="100000">
                <a:schemeClr val="accent1">
                  <a:shade val="35000"/>
                  <a:satMod val="170000"/>
                  <a:alpha val="100000"/>
                </a:schemeClr>
              </a:gs>
            </a:gsLst>
            <a:lin ang="3000000" scaled="1"/>
            <a:tileRect/>
          </a:gradFill>
          <a:ln w="127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عنوان 8"/>
          <p:cNvSpPr>
            <a:spLocks noGrp="1"/>
          </p:cNvSpPr>
          <p:nvPr>
            <p:ph type="ctrTitle"/>
          </p:nvPr>
        </p:nvSpPr>
        <p:spPr>
          <a:xfrm>
            <a:off x="685800" y="1752601"/>
            <a:ext cx="7772400" cy="1829761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defRPr sz="4800" b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17" name="عنوان فرعي 16"/>
          <p:cNvSpPr>
            <a:spLocks noGrp="1"/>
          </p:cNvSpPr>
          <p:nvPr>
            <p:ph type="subTitle" idx="1"/>
          </p:nvPr>
        </p:nvSpPr>
        <p:spPr>
          <a:xfrm>
            <a:off x="685800" y="3611607"/>
            <a:ext cx="7772400" cy="1199704"/>
          </a:xfrm>
        </p:spPr>
        <p:txBody>
          <a:bodyPr lIns="45720" rIns="45720"/>
          <a:lstStyle>
            <a:lvl1pPr marL="0" marR="64008" indent="0" algn="r">
              <a:buNone/>
              <a:defRPr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ar-SA" smtClean="0"/>
              <a:t>انقر لتحرير نمط العنوان الثانوي الرئيسي</a:t>
            </a:r>
            <a:endParaRPr kumimoji="0" lang="en-US"/>
          </a:p>
        </p:txBody>
      </p:sp>
      <p:grpSp>
        <p:nvGrpSpPr>
          <p:cNvPr id="2" name="مجموعة 1"/>
          <p:cNvGrpSpPr/>
          <p:nvPr/>
        </p:nvGrpSpPr>
        <p:grpSpPr>
          <a:xfrm>
            <a:off x="-3765" y="4953000"/>
            <a:ext cx="9147765" cy="1912088"/>
            <a:chOff x="-3765" y="4832896"/>
            <a:chExt cx="9147765" cy="2032192"/>
          </a:xfrm>
        </p:grpSpPr>
        <p:sp>
          <p:nvSpPr>
            <p:cNvPr id="7" name="شكل حر 6"/>
            <p:cNvSpPr>
              <a:spLocks/>
            </p:cNvSpPr>
            <p:nvPr/>
          </p:nvSpPr>
          <p:spPr bwMode="auto">
            <a:xfrm>
              <a:off x="1687513" y="4832896"/>
              <a:ext cx="7456487" cy="518816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4697" y="0"/>
                </a:cxn>
                <a:cxn ang="0">
                  <a:pos x="4697" y="367"/>
                </a:cxn>
                <a:cxn ang="0">
                  <a:pos x="0" y="218"/>
                </a:cxn>
                <a:cxn ang="0">
                  <a:pos x="4697" y="0"/>
                </a:cxn>
              </a:cxnLst>
              <a:rect l="0" t="0" r="0" b="0"/>
              <a:pathLst>
                <a:path w="4697" h="367">
                  <a:moveTo>
                    <a:pt x="4697" y="0"/>
                  </a:moveTo>
                  <a:lnTo>
                    <a:pt x="4697" y="367"/>
                  </a:lnTo>
                  <a:lnTo>
                    <a:pt x="0" y="218"/>
                  </a:lnTo>
                  <a:lnTo>
                    <a:pt x="4697" y="0"/>
                  </a:lnTo>
                  <a:close/>
                </a:path>
              </a:pathLst>
            </a:custGeom>
            <a:solidFill>
              <a:schemeClr val="accent1">
                <a:tint val="65000"/>
                <a:satMod val="115000"/>
                <a:alpha val="4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>
              <a:extLst/>
            </a:lstStyle>
            <a:p>
              <a:endParaRPr kumimoji="0" lang="en-US"/>
            </a:p>
          </p:txBody>
        </p:sp>
        <p:sp>
          <p:nvSpPr>
            <p:cNvPr id="8" name="شكل حر 7"/>
            <p:cNvSpPr>
              <a:spLocks/>
            </p:cNvSpPr>
            <p:nvPr/>
          </p:nvSpPr>
          <p:spPr bwMode="auto">
            <a:xfrm>
              <a:off x="35443" y="5135526"/>
              <a:ext cx="9108557" cy="838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5760" y="0"/>
                </a:cxn>
                <a:cxn ang="0">
                  <a:pos x="5760" y="528"/>
                </a:cxn>
                <a:cxn ang="0">
                  <a:pos x="48" y="0"/>
                </a:cxn>
              </a:cxnLst>
              <a:rect l="0" t="0" r="0" b="0"/>
              <a:pathLst>
                <a:path w="5760" h="528">
                  <a:moveTo>
                    <a:pt x="0" y="0"/>
                  </a:moveTo>
                  <a:lnTo>
                    <a:pt x="5760" y="0"/>
                  </a:lnTo>
                  <a:lnTo>
                    <a:pt x="5760" y="528"/>
                  </a:lnTo>
                  <a:lnTo>
                    <a:pt x="48" y="0"/>
                  </a:lnTo>
                </a:path>
              </a:pathLst>
            </a:custGeom>
            <a:solidFill>
              <a:srgbClr val="000000">
                <a:alpha val="100000"/>
              </a:srgb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>
              <a:extLst/>
            </a:lstStyle>
            <a:p>
              <a:endParaRPr kumimoji="0" lang="en-US"/>
            </a:p>
          </p:txBody>
        </p:sp>
        <p:sp>
          <p:nvSpPr>
            <p:cNvPr id="11" name="شكل حر 10"/>
            <p:cNvSpPr>
              <a:spLocks/>
            </p:cNvSpPr>
            <p:nvPr/>
          </p:nvSpPr>
          <p:spPr bwMode="auto">
            <a:xfrm>
              <a:off x="0" y="4883888"/>
              <a:ext cx="9144000" cy="1981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0" y="1248"/>
                </a:cxn>
                <a:cxn ang="0">
                  <a:pos x="5760" y="1248"/>
                </a:cxn>
                <a:cxn ang="0">
                  <a:pos x="5760" y="528"/>
                </a:cxn>
                <a:cxn ang="0">
                  <a:pos x="0" y="0"/>
                </a:cxn>
              </a:cxnLst>
              <a:rect l="0" t="0" r="0" b="0"/>
              <a:pathLst>
                <a:path w="5760" h="1248">
                  <a:moveTo>
                    <a:pt x="0" y="0"/>
                  </a:moveTo>
                  <a:lnTo>
                    <a:pt x="0" y="1248"/>
                  </a:lnTo>
                  <a:lnTo>
                    <a:pt x="5760" y="1248"/>
                  </a:lnTo>
                  <a:lnTo>
                    <a:pt x="5760" y="52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 cstate="print">
                <a:alphaModFix amt="50000"/>
              </a:blip>
              <a:tile tx="0" ty="0" sx="50000" sy="50000" flip="none" algn="t"/>
            </a:blipFill>
            <a:ln w="12700" cap="rnd" cmpd="thickThin" algn="ctr">
              <a:noFill/>
              <a:prstDash val="solid"/>
            </a:ln>
            <a:effectLst>
              <a:fillOverlay blend="mult">
                <a:gradFill flip="none" rotWithShape="1">
                  <a:gsLst>
                    <a:gs pos="0">
                      <a:schemeClr val="accent1">
                        <a:shade val="20000"/>
                        <a:satMod val="176000"/>
                        <a:alpha val="100000"/>
                      </a:schemeClr>
                    </a:gs>
                    <a:gs pos="18000">
                      <a:schemeClr val="accent1">
                        <a:shade val="48000"/>
                        <a:satMod val="153000"/>
                        <a:alpha val="100000"/>
                      </a:schemeClr>
                    </a:gs>
                    <a:gs pos="43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45000">
                      <a:schemeClr val="accent1">
                        <a:tint val="85000"/>
                        <a:satMod val="150000"/>
                        <a:alpha val="100000"/>
                      </a:schemeClr>
                    </a:gs>
                    <a:gs pos="50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79000">
                      <a:schemeClr val="accent1">
                        <a:shade val="53000"/>
                        <a:satMod val="150000"/>
                        <a:alpha val="100000"/>
                      </a:schemeClr>
                    </a:gs>
                    <a:gs pos="100000">
                      <a:schemeClr val="accent1">
                        <a:shade val="25000"/>
                        <a:satMod val="170000"/>
                        <a:alpha val="100000"/>
                      </a:schemeClr>
                    </a:gs>
                  </a:gsLst>
                  <a:lin ang="450000" scaled="1"/>
                  <a:tileRect/>
                </a:gradFill>
              </a:fillOverlay>
            </a:effectLst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anchor="ctr" compatLnSpc="1"/>
            <a:lstStyle>
              <a:extLst/>
            </a:lstStyle>
            <a:p>
              <a:pPr algn="ctr" eaLnBrk="1" latinLnBrk="0" hangingPunct="1"/>
              <a:endParaRPr kumimoji="0" lang="en-US"/>
            </a:p>
          </p:txBody>
        </p:sp>
        <p:cxnSp>
          <p:nvCxnSpPr>
            <p:cNvPr id="12" name="رابط مستقيم 11"/>
            <p:cNvCxnSpPr/>
            <p:nvPr/>
          </p:nvCxnSpPr>
          <p:spPr>
            <a:xfrm>
              <a:off x="-3765" y="4880373"/>
              <a:ext cx="9147765" cy="839943"/>
            </a:xfrm>
            <a:prstGeom prst="line">
              <a:avLst/>
            </a:prstGeom>
            <a:noFill/>
            <a:ln w="12065" cap="flat" cmpd="sng" algn="ctr">
              <a:gradFill>
                <a:gsLst>
                  <a:gs pos="45000">
                    <a:schemeClr val="accent1">
                      <a:tint val="70000"/>
                      <a:satMod val="110000"/>
                    </a:schemeClr>
                  </a:gs>
                  <a:gs pos="15000">
                    <a:schemeClr val="accent1">
                      <a:shade val="40000"/>
                      <a:satMod val="110000"/>
                    </a:schemeClr>
                  </a:gs>
                </a:gsLst>
                <a:lin ang="5400000" scaled="1"/>
              </a:gradFill>
              <a:prstDash val="solid"/>
              <a:miter lim="800000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0" name="عنصر نائب للتاريخ 2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76A98622-43C3-48C2-9362-F6EBBB09BFCF}" type="datetimeFigureOut">
              <a:rPr lang="ar-SA" smtClean="0"/>
              <a:pPr/>
              <a:t>04/06/1433</a:t>
            </a:fld>
            <a:endParaRPr lang="ar-SA"/>
          </a:p>
        </p:txBody>
      </p:sp>
      <p:sp>
        <p:nvSpPr>
          <p:cNvPr id="19" name="عنصر نائب للتذييل 1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>
                    <a:tint val="20000"/>
                  </a:schemeClr>
                </a:solidFill>
              </a:defRPr>
            </a:lvl1pPr>
            <a:extLst/>
          </a:lstStyle>
          <a:p>
            <a:endParaRPr lang="ar-SA"/>
          </a:p>
        </p:txBody>
      </p:sp>
      <p:sp>
        <p:nvSpPr>
          <p:cNvPr id="27" name="عنصر نائب لرقم الشريحة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4BF16B02-AF38-4CE3-A1E1-56FC740D3750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عنوان ومحتو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76A98622-43C3-48C2-9362-F6EBBB09BFCF}" type="datetimeFigureOut">
              <a:rPr lang="ar-SA" smtClean="0"/>
              <a:pPr/>
              <a:t>04/06/1433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4BF16B02-AF38-4CE3-A1E1-56FC740D3750}" type="slidenum">
              <a:rPr lang="ar-SA" smtClean="0"/>
              <a:pPr/>
              <a:t>‹#›</a:t>
            </a:fld>
            <a:endParaRPr lang="ar-SA"/>
          </a:p>
        </p:txBody>
      </p:sp>
      <p:sp>
        <p:nvSpPr>
          <p:cNvPr id="7" name="عنوان 6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عنوان المقطع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722376" y="1059712"/>
            <a:ext cx="7772400" cy="1828800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buNone/>
              <a:defRPr sz="4800" b="1" cap="none" baseline="0"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3922713" y="2931712"/>
            <a:ext cx="4572000" cy="1454888"/>
          </a:xfrm>
        </p:spPr>
        <p:txBody>
          <a:bodyPr lIns="91440" rIns="91440" anchor="t"/>
          <a:lstStyle>
            <a:lvl1pPr marL="0" indent="0" algn="l">
              <a:buNone/>
              <a:defRPr sz="23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ar-SA" smtClean="0"/>
              <a:t>انقر لتحرير أنماط النص الرئيسي</a:t>
            </a:r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76A98622-43C3-48C2-9362-F6EBBB09BFCF}" type="datetimeFigureOut">
              <a:rPr lang="ar-SA" smtClean="0"/>
              <a:pPr/>
              <a:t>04/06/1433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4BF16B02-AF38-4CE3-A1E1-56FC740D3750}" type="slidenum">
              <a:rPr lang="ar-SA" smtClean="0"/>
              <a:pPr/>
              <a:t>‹#›</a:t>
            </a:fld>
            <a:endParaRPr lang="ar-SA"/>
          </a:p>
        </p:txBody>
      </p:sp>
      <p:sp>
        <p:nvSpPr>
          <p:cNvPr id="7" name="شارة رتبة 6"/>
          <p:cNvSpPr/>
          <p:nvPr/>
        </p:nvSpPr>
        <p:spPr>
          <a:xfrm>
            <a:off x="3636680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  <p:sp>
        <p:nvSpPr>
          <p:cNvPr id="8" name="شارة رتبة 7"/>
          <p:cNvSpPr/>
          <p:nvPr/>
        </p:nvSpPr>
        <p:spPr>
          <a:xfrm>
            <a:off x="3450264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محتويين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عنصر نائب للمحتوى 2"/>
          <p:cNvSpPr>
            <a:spLocks noGrp="1"/>
          </p:cNvSpPr>
          <p:nvPr>
            <p:ph sz="half" idx="1"/>
          </p:nvPr>
        </p:nvSpPr>
        <p:spPr>
          <a:xfrm>
            <a:off x="457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  <p:sp>
        <p:nvSpPr>
          <p:cNvPr id="4" name="عنصر نائب للمحتوى 3"/>
          <p:cNvSpPr>
            <a:spLocks noGrp="1"/>
          </p:cNvSpPr>
          <p:nvPr>
            <p:ph sz="half" idx="2"/>
          </p:nvPr>
        </p:nvSpPr>
        <p:spPr>
          <a:xfrm>
            <a:off x="4648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76A98622-43C3-48C2-9362-F6EBBB09BFCF}" type="datetimeFigureOut">
              <a:rPr lang="ar-SA" smtClean="0"/>
              <a:pPr/>
              <a:t>04/06/1433</a:t>
            </a:fld>
            <a:endParaRPr lang="ar-SA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ar-SA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4BF16B02-AF38-4CE3-A1E1-56FC740D3750}" type="slidenum">
              <a:rPr lang="ar-SA" smtClean="0"/>
              <a:pPr/>
              <a:t>‹#›</a:t>
            </a:fld>
            <a:endParaRPr lang="ar-SA"/>
          </a:p>
        </p:txBody>
      </p:sp>
      <p:sp>
        <p:nvSpPr>
          <p:cNvPr id="8" name="عنوان 7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مقارنة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  <a:extLst/>
          </a:lstStyle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457200" y="5410200"/>
            <a:ext cx="4040188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ar-SA" smtClean="0"/>
              <a:t>انقر لتحرير أنماط النص الرئيسي</a:t>
            </a:r>
          </a:p>
        </p:txBody>
      </p:sp>
      <p:sp>
        <p:nvSpPr>
          <p:cNvPr id="4" name="عنصر نائب للنص 3"/>
          <p:cNvSpPr>
            <a:spLocks noGrp="1"/>
          </p:cNvSpPr>
          <p:nvPr>
            <p:ph type="body" sz="half" idx="3"/>
          </p:nvPr>
        </p:nvSpPr>
        <p:spPr>
          <a:xfrm>
            <a:off x="4645026" y="5410200"/>
            <a:ext cx="4041775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ar-SA" smtClean="0"/>
              <a:t>انقر لتحرير أنماط النص الرئيسي</a:t>
            </a:r>
          </a:p>
        </p:txBody>
      </p:sp>
      <p:sp>
        <p:nvSpPr>
          <p:cNvPr id="5" name="عنصر نائب للمحتوى 4"/>
          <p:cNvSpPr>
            <a:spLocks noGrp="1"/>
          </p:cNvSpPr>
          <p:nvPr>
            <p:ph sz="quarter" idx="2"/>
          </p:nvPr>
        </p:nvSpPr>
        <p:spPr>
          <a:xfrm>
            <a:off x="457200" y="1444294"/>
            <a:ext cx="4040188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  <p:sp>
        <p:nvSpPr>
          <p:cNvPr id="6" name="عنصر نائب للمحتوى 5"/>
          <p:cNvSpPr>
            <a:spLocks noGrp="1"/>
          </p:cNvSpPr>
          <p:nvPr>
            <p:ph sz="quarter" idx="4"/>
          </p:nvPr>
        </p:nvSpPr>
        <p:spPr>
          <a:xfrm>
            <a:off x="4645025" y="1444294"/>
            <a:ext cx="4041775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spcBef>
                <a:spcPts val="0"/>
              </a:spcBef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  <p:sp>
        <p:nvSpPr>
          <p:cNvPr id="7" name="عنصر نائب للتاريخ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76A98622-43C3-48C2-9362-F6EBBB09BFCF}" type="datetimeFigureOut">
              <a:rPr lang="ar-SA" smtClean="0"/>
              <a:pPr/>
              <a:t>04/06/1433</a:t>
            </a:fld>
            <a:endParaRPr lang="ar-SA"/>
          </a:p>
        </p:txBody>
      </p:sp>
      <p:sp>
        <p:nvSpPr>
          <p:cNvPr id="8" name="عنصر نائب للتذييل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ar-SA"/>
          </a:p>
        </p:txBody>
      </p:sp>
      <p:sp>
        <p:nvSpPr>
          <p:cNvPr id="9" name="عنصر نائب لرقم الشريحة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4BF16B02-AF38-4CE3-A1E1-56FC740D3750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عنوان فقط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عنصر نائب للتاريخ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76A98622-43C3-48C2-9362-F6EBBB09BFCF}" type="datetimeFigureOut">
              <a:rPr lang="ar-SA" smtClean="0"/>
              <a:pPr/>
              <a:t>04/06/1433</a:t>
            </a:fld>
            <a:endParaRPr lang="ar-SA"/>
          </a:p>
        </p:txBody>
      </p:sp>
      <p:sp>
        <p:nvSpPr>
          <p:cNvPr id="4" name="عنصر نائب للتذييل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ar-SA"/>
          </a:p>
        </p:txBody>
      </p:sp>
      <p:sp>
        <p:nvSpPr>
          <p:cNvPr id="5" name="عنصر نائب لرقم الشريحة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4BF16B02-AF38-4CE3-A1E1-56FC740D3750}" type="slidenum">
              <a:rPr lang="ar-SA" smtClean="0"/>
              <a:pPr/>
              <a:t>‹#›</a:t>
            </a:fld>
            <a:endParaRPr lang="ar-SA"/>
          </a:p>
        </p:txBody>
      </p:sp>
      <p:sp>
        <p:nvSpPr>
          <p:cNvPr id="6" name="عنوان 5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فار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تاريخ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76A98622-43C3-48C2-9362-F6EBBB09BFCF}" type="datetimeFigureOut">
              <a:rPr lang="ar-SA" smtClean="0"/>
              <a:pPr/>
              <a:t>04/06/1433</a:t>
            </a:fld>
            <a:endParaRPr lang="ar-SA"/>
          </a:p>
        </p:txBody>
      </p:sp>
      <p:sp>
        <p:nvSpPr>
          <p:cNvPr id="3" name="عنصر نائب للتذييل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ar-SA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4BF16B02-AF38-4CE3-A1E1-56FC740D3750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محتوى ذو تسمية توضيحية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914400" y="4876800"/>
            <a:ext cx="7481776" cy="457200"/>
          </a:xfrm>
        </p:spPr>
        <p:txBody>
          <a:bodyPr vert="horz" anchor="t">
            <a:noAutofit/>
            <a:sp3d prstMaterial="softEdge">
              <a:bevelT w="0" h="0"/>
            </a:sp3d>
          </a:bodyPr>
          <a:lstStyle>
            <a:lvl1pPr algn="r">
              <a:buNone/>
              <a:defRPr sz="2500" b="0">
                <a:solidFill>
                  <a:schemeClr val="accent1"/>
                </a:solidFill>
                <a:effectLst/>
              </a:defRPr>
            </a:lvl1pPr>
            <a:extLst/>
          </a:lstStyle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2"/>
          </p:nvPr>
        </p:nvSpPr>
        <p:spPr>
          <a:xfrm>
            <a:off x="4419600" y="5355102"/>
            <a:ext cx="3974592" cy="914400"/>
          </a:xfrm>
        </p:spPr>
        <p:txBody>
          <a:bodyPr/>
          <a:lstStyle>
            <a:lvl1pPr marL="0" indent="0" algn="r">
              <a:buNone/>
              <a:defRPr sz="16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ar-SA" smtClean="0"/>
              <a:t>انقر لتحرير أنماط النص الرئيسي</a:t>
            </a:r>
          </a:p>
        </p:txBody>
      </p:sp>
      <p:sp>
        <p:nvSpPr>
          <p:cNvPr id="4" name="عنصر نائب للمحتوى 3"/>
          <p:cNvSpPr>
            <a:spLocks noGrp="1"/>
          </p:cNvSpPr>
          <p:nvPr>
            <p:ph sz="half" idx="1"/>
          </p:nvPr>
        </p:nvSpPr>
        <p:spPr>
          <a:xfrm>
            <a:off x="914400" y="274320"/>
            <a:ext cx="7479792" cy="45720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>
          <a:xfrm>
            <a:off x="6727032" y="6407944"/>
            <a:ext cx="1920240" cy="365760"/>
          </a:xfrm>
        </p:spPr>
        <p:txBody>
          <a:bodyPr/>
          <a:lstStyle>
            <a:extLst/>
          </a:lstStyle>
          <a:p>
            <a:fld id="{76A98622-43C3-48C2-9362-F6EBBB09BFCF}" type="datetimeFigureOut">
              <a:rPr lang="ar-SA" smtClean="0"/>
              <a:pPr/>
              <a:t>04/06/1433</a:t>
            </a:fld>
            <a:endParaRPr lang="ar-SA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ar-SA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4BF16B02-AF38-4CE3-A1E1-56FC740D3750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صورة ذو تسمية توضيحية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عنصر نائب للنص 3"/>
          <p:cNvSpPr>
            <a:spLocks noGrp="1"/>
          </p:cNvSpPr>
          <p:nvPr>
            <p:ph type="body" sz="half" idx="2"/>
          </p:nvPr>
        </p:nvSpPr>
        <p:spPr>
          <a:xfrm>
            <a:off x="1141232" y="5443402"/>
            <a:ext cx="7162800" cy="648232"/>
          </a:xfrm>
          <a:noFill/>
        </p:spPr>
        <p:txBody>
          <a:bodyPr lIns="91440" tIns="0" rIns="91440" anchor="t"/>
          <a:lstStyle>
            <a:lvl1pPr marL="0" marR="18288" indent="0" algn="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ar-SA" smtClean="0"/>
              <a:t>انقر لتحرير أنماط النص الرئيسي</a:t>
            </a:r>
          </a:p>
        </p:txBody>
      </p:sp>
      <p:sp>
        <p:nvSpPr>
          <p:cNvPr id="3" name="عنصر نائب للصورة 2"/>
          <p:cNvSpPr>
            <a:spLocks noGrp="1"/>
          </p:cNvSpPr>
          <p:nvPr>
            <p:ph type="pic" idx="1"/>
          </p:nvPr>
        </p:nvSpPr>
        <p:spPr>
          <a:xfrm>
            <a:off x="228600" y="189968"/>
            <a:ext cx="8686800" cy="4389120"/>
          </a:xfrm>
          <a:prstGeom prst="rect">
            <a:avLst/>
          </a:prstGeom>
          <a:solidFill>
            <a:schemeClr val="bg2"/>
          </a:solidFill>
          <a:ln>
            <a:solidFill>
              <a:schemeClr val="bg1"/>
            </a:solidFill>
          </a:ln>
          <a:effectLst>
            <a:innerShdw blurRad="95250">
              <a:srgbClr val="000000"/>
            </a:innerShdw>
          </a:effectLst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ar-SA" smtClean="0"/>
              <a:t>انقر فوق الرمز لإضافة صورة</a:t>
            </a:r>
            <a:endParaRPr kumimoji="0" lang="en-US" dirty="0"/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76A98622-43C3-48C2-9362-F6EBBB09BFCF}" type="datetimeFigureOut">
              <a:rPr lang="ar-SA" smtClean="0"/>
              <a:pPr/>
              <a:t>04/06/1433</a:t>
            </a:fld>
            <a:endParaRPr lang="ar-SA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>
          <a:xfrm>
            <a:off x="4380072" y="6407944"/>
            <a:ext cx="2350681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endParaRPr lang="ar-SA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4BF16B02-AF38-4CE3-A1E1-56FC740D3750}" type="slidenum">
              <a:rPr lang="ar-SA" smtClean="0"/>
              <a:pPr/>
              <a:t>‹#›</a:t>
            </a:fld>
            <a:endParaRPr lang="ar-SA"/>
          </a:p>
        </p:txBody>
      </p:sp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228600" y="4865122"/>
            <a:ext cx="8075432" cy="562672"/>
          </a:xfrm>
          <a:noFill/>
        </p:spPr>
        <p:txBody>
          <a:bodyPr anchor="t">
            <a:sp3d prstMaterial="softEdge"/>
          </a:bodyPr>
          <a:lstStyle>
            <a:lvl1pPr marR="0" algn="r">
              <a:buNone/>
              <a:defRPr sz="3000" b="0">
                <a:solidFill>
                  <a:schemeClr val="accent1"/>
                </a:solidFill>
                <a:effectLst>
                  <a:outerShdw blurRad="50800" dist="25000" dir="5400000" algn="t" rotWithShape="0">
                    <a:prstClr val="black">
                      <a:alpha val="45000"/>
                    </a:prstClr>
                  </a:outerShdw>
                </a:effectLst>
              </a:defRPr>
            </a:lvl1pPr>
            <a:extLst/>
          </a:lstStyle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8" name="شكل حر 7"/>
          <p:cNvSpPr>
            <a:spLocks/>
          </p:cNvSpPr>
          <p:nvPr/>
        </p:nvSpPr>
        <p:spPr bwMode="auto">
          <a:xfrm>
            <a:off x="716436" y="5001993"/>
            <a:ext cx="3802003" cy="1443111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760" h="528">
                <a:moveTo>
                  <a:pt x="-329" y="347"/>
                </a:moveTo>
                <a:lnTo>
                  <a:pt x="7156" y="682"/>
                </a:lnTo>
                <a:lnTo>
                  <a:pt x="5229" y="682"/>
                </a:lnTo>
                <a:lnTo>
                  <a:pt x="-328" y="345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9" name="شكل حر 8"/>
          <p:cNvSpPr>
            <a:spLocks/>
          </p:cNvSpPr>
          <p:nvPr/>
        </p:nvSpPr>
        <p:spPr bwMode="auto">
          <a:xfrm>
            <a:off x="-53561" y="5785023"/>
            <a:ext cx="3802003" cy="8382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760" h="528">
                <a:moveTo>
                  <a:pt x="817" y="97"/>
                </a:moveTo>
                <a:lnTo>
                  <a:pt x="6408" y="682"/>
                </a:lnTo>
                <a:lnTo>
                  <a:pt x="5232" y="685"/>
                </a:lnTo>
                <a:lnTo>
                  <a:pt x="829" y="101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0" name="مثلث قائم الزاوية 9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2" cstate="print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cxnSp>
        <p:nvCxnSpPr>
          <p:cNvPr id="11" name="رابط مستقيم 10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شارة رتبة 11"/>
          <p:cNvSpPr/>
          <p:nvPr/>
        </p:nvSpPr>
        <p:spPr>
          <a:xfrm>
            <a:off x="8664112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  <p:sp>
        <p:nvSpPr>
          <p:cNvPr id="13" name="شارة رتبة 12"/>
          <p:cNvSpPr/>
          <p:nvPr/>
        </p:nvSpPr>
        <p:spPr>
          <a:xfrm>
            <a:off x="8477696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عنوان ونص عمودي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3" name="عنصر نائب للعنوان العمودي 2"/>
          <p:cNvSpPr>
            <a:spLocks noGrp="1"/>
          </p:cNvSpPr>
          <p:nvPr>
            <p:ph type="body" orient="vert" idx="1"/>
          </p:nvPr>
        </p:nvSpPr>
        <p:spPr>
          <a:xfrm>
            <a:off x="457200" y="1481329"/>
            <a:ext cx="8229600" cy="4386071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76A98622-43C3-48C2-9362-F6EBBB09BFCF}" type="datetimeFigureOut">
              <a:rPr lang="ar-SA" smtClean="0"/>
              <a:pPr/>
              <a:t>04/06/1433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4BF16B02-AF38-4CE3-A1E1-56FC740D3750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عنوان ونص عمودي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عمودي 1"/>
          <p:cNvSpPr>
            <a:spLocks noGrp="1"/>
          </p:cNvSpPr>
          <p:nvPr>
            <p:ph type="title" orient="vert"/>
          </p:nvPr>
        </p:nvSpPr>
        <p:spPr>
          <a:xfrm>
            <a:off x="6844013" y="274640"/>
            <a:ext cx="1777470" cy="5592761"/>
          </a:xfrm>
        </p:spPr>
        <p:txBody>
          <a:bodyPr vert="eaVert"/>
          <a:lstStyle>
            <a:extLst/>
          </a:lstStyle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3" name="عنصر نائب للعنوان العمودي 2"/>
          <p:cNvSpPr>
            <a:spLocks noGrp="1"/>
          </p:cNvSpPr>
          <p:nvPr>
            <p:ph type="body" orient="vert" idx="1"/>
          </p:nvPr>
        </p:nvSpPr>
        <p:spPr>
          <a:xfrm>
            <a:off x="457200" y="274641"/>
            <a:ext cx="6324600" cy="5592760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76A98622-43C3-48C2-9362-F6EBBB09BFCF}" type="datetimeFigureOut">
              <a:rPr lang="ar-SA" smtClean="0"/>
              <a:pPr/>
              <a:t>04/06/1433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4BF16B02-AF38-4CE3-A1E1-56FC740D3750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شكل حر 12"/>
          <p:cNvSpPr>
            <a:spLocks/>
          </p:cNvSpPr>
          <p:nvPr/>
        </p:nvSpPr>
        <p:spPr bwMode="auto">
          <a:xfrm>
            <a:off x="716436" y="5001993"/>
            <a:ext cx="3802003" cy="1443111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760" h="528">
                <a:moveTo>
                  <a:pt x="-329" y="347"/>
                </a:moveTo>
                <a:lnTo>
                  <a:pt x="7156" y="682"/>
                </a:lnTo>
                <a:lnTo>
                  <a:pt x="5229" y="682"/>
                </a:lnTo>
                <a:lnTo>
                  <a:pt x="-328" y="345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2" name="شكل حر 11"/>
          <p:cNvSpPr>
            <a:spLocks/>
          </p:cNvSpPr>
          <p:nvPr/>
        </p:nvSpPr>
        <p:spPr bwMode="auto">
          <a:xfrm>
            <a:off x="-53561" y="5785023"/>
            <a:ext cx="3802003" cy="8382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760" h="528">
                <a:moveTo>
                  <a:pt x="817" y="97"/>
                </a:moveTo>
                <a:lnTo>
                  <a:pt x="6408" y="682"/>
                </a:lnTo>
                <a:lnTo>
                  <a:pt x="5232" y="685"/>
                </a:lnTo>
                <a:lnTo>
                  <a:pt x="829" y="101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4" name="مثلث قائم الزاوية 13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13" cstate="print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cxnSp>
        <p:nvCxnSpPr>
          <p:cNvPr id="15" name="رابط مستقيم 14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عنصر نائب للعنوان 8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extLst/>
          </a:lstStyle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30" name="عنصر نائب للنص 29"/>
          <p:cNvSpPr>
            <a:spLocks noGrp="1"/>
          </p:cNvSpPr>
          <p:nvPr>
            <p:ph type="body" idx="1"/>
          </p:nvPr>
        </p:nvSpPr>
        <p:spPr>
          <a:xfrm>
            <a:off x="457200" y="1481328"/>
            <a:ext cx="8229600" cy="4525963"/>
          </a:xfrm>
          <a:prstGeom prst="rect">
            <a:avLst/>
          </a:prstGeom>
        </p:spPr>
        <p:txBody>
          <a:bodyPr vert="horz">
            <a:normAutofit/>
          </a:bodyPr>
          <a:lstStyle>
            <a:extLst/>
          </a:lstStyle>
          <a:p>
            <a:pPr lvl="0" eaLnBrk="1" latinLnBrk="0" hangingPunct="1"/>
            <a:r>
              <a:rPr kumimoji="0" lang="ar-SA" smtClean="0"/>
              <a:t>انقر لتحرير أنماط النص الرئيسي</a:t>
            </a:r>
          </a:p>
          <a:p>
            <a:pPr lvl="1" eaLnBrk="1" latinLnBrk="0" hangingPunct="1"/>
            <a:r>
              <a:rPr kumimoji="0" lang="ar-SA" smtClean="0"/>
              <a:t>المستوى الثاني</a:t>
            </a:r>
          </a:p>
          <a:p>
            <a:pPr lvl="2" eaLnBrk="1" latinLnBrk="0" hangingPunct="1"/>
            <a:r>
              <a:rPr kumimoji="0" lang="ar-SA" smtClean="0"/>
              <a:t>المستوى الثالث</a:t>
            </a:r>
          </a:p>
          <a:p>
            <a:pPr lvl="3" eaLnBrk="1" latinLnBrk="0" hangingPunct="1"/>
            <a:r>
              <a:rPr kumimoji="0" lang="ar-SA" smtClean="0"/>
              <a:t>المستوى الرابع</a:t>
            </a:r>
          </a:p>
          <a:p>
            <a:pPr lvl="4" eaLnBrk="1" latinLnBrk="0" hangingPunct="1"/>
            <a:r>
              <a:rPr kumimoji="0" lang="ar-SA" smtClean="0"/>
              <a:t>المستوى الخامس</a:t>
            </a:r>
            <a:endParaRPr kumimoji="0" lang="en-US"/>
          </a:p>
        </p:txBody>
      </p:sp>
      <p:sp>
        <p:nvSpPr>
          <p:cNvPr id="10" name="عنصر نائب للتاريخ 9"/>
          <p:cNvSpPr>
            <a:spLocks noGrp="1"/>
          </p:cNvSpPr>
          <p:nvPr>
            <p:ph type="dt" sz="half" idx="2"/>
          </p:nvPr>
        </p:nvSpPr>
        <p:spPr>
          <a:xfrm>
            <a:off x="6727032" y="6407944"/>
            <a:ext cx="1920240" cy="365760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fld id="{76A98622-43C3-48C2-9362-F6EBBB09BFCF}" type="datetimeFigureOut">
              <a:rPr lang="ar-SA" smtClean="0"/>
              <a:pPr/>
              <a:t>04/06/1433</a:t>
            </a:fld>
            <a:endParaRPr lang="ar-SA"/>
          </a:p>
        </p:txBody>
      </p:sp>
      <p:sp>
        <p:nvSpPr>
          <p:cNvPr id="22" name="عنصر نائب للتذييل 21"/>
          <p:cNvSpPr>
            <a:spLocks noGrp="1"/>
          </p:cNvSpPr>
          <p:nvPr>
            <p:ph type="ftr" sz="quarter" idx="3"/>
          </p:nvPr>
        </p:nvSpPr>
        <p:spPr>
          <a:xfrm>
            <a:off x="4380072" y="6407944"/>
            <a:ext cx="2350681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endParaRPr lang="ar-SA"/>
          </a:p>
        </p:txBody>
      </p:sp>
      <p:sp>
        <p:nvSpPr>
          <p:cNvPr id="18" name="عنصر نائب لرقم الشريحة 17"/>
          <p:cNvSpPr>
            <a:spLocks noGrp="1"/>
          </p:cNvSpPr>
          <p:nvPr>
            <p:ph type="sldNum" sz="quarter" idx="4"/>
          </p:nvPr>
        </p:nvSpPr>
        <p:spPr>
          <a:xfrm>
            <a:off x="8647272" y="6407944"/>
            <a:ext cx="36576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 b="0">
                <a:solidFill>
                  <a:schemeClr val="tx1"/>
                </a:solidFill>
              </a:defRPr>
            </a:lvl1pPr>
            <a:extLst/>
          </a:lstStyle>
          <a:p>
            <a:fld id="{4BF16B02-AF38-4CE3-A1E1-56FC740D3750}" type="slidenum">
              <a:rPr lang="ar-SA" smtClean="0"/>
              <a:pPr/>
              <a:t>‹#›</a:t>
            </a:fld>
            <a:endParaRPr lang="ar-SA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1" eaLnBrk="1" latinLnBrk="0" hangingPunct="1">
        <a:spcBef>
          <a:spcPct val="0"/>
        </a:spcBef>
        <a:buNone/>
        <a:defRPr kumimoji="0" sz="4100" b="1" kern="1200">
          <a:solidFill>
            <a:schemeClr val="tx2"/>
          </a:solidFill>
          <a:effectLst>
            <a:outerShdw blurRad="31750" dist="25400" dir="5400000" algn="tl" rotWithShape="0">
              <a:srgbClr val="000000">
                <a:alpha val="25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56032" algn="r" rtl="1" eaLnBrk="1" latinLnBrk="0" hangingPunct="1">
        <a:spcBef>
          <a:spcPts val="400"/>
        </a:spcBef>
        <a:spcAft>
          <a:spcPts val="0"/>
        </a:spcAft>
        <a:buClr>
          <a:schemeClr val="accent1"/>
        </a:buClr>
        <a:buSzPct val="68000"/>
        <a:buFont typeface="Wingdings 3"/>
        <a:buChar char=""/>
        <a:defRPr kumimoji="0"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621792" indent="-228600" algn="r" rtl="1" eaLnBrk="1" latinLnBrk="0" hangingPunct="1">
        <a:spcBef>
          <a:spcPts val="324"/>
        </a:spcBef>
        <a:buClr>
          <a:schemeClr val="accent1"/>
        </a:buClr>
        <a:buFont typeface="Verdana"/>
        <a:buChar char="◦"/>
        <a:defRPr kumimoji="0" sz="2300" kern="1200">
          <a:solidFill>
            <a:schemeClr val="tx1"/>
          </a:solidFill>
          <a:latin typeface="+mn-lt"/>
          <a:ea typeface="+mn-ea"/>
          <a:cs typeface="+mn-cs"/>
        </a:defRPr>
      </a:lvl2pPr>
      <a:lvl3pPr marL="859536" indent="-228600" algn="r" rtl="1" eaLnBrk="1" latinLnBrk="0" hangingPunct="1">
        <a:spcBef>
          <a:spcPts val="350"/>
        </a:spcBef>
        <a:buClr>
          <a:schemeClr val="accent2"/>
        </a:buClr>
        <a:buSzPct val="100000"/>
        <a:buFont typeface="Wingdings 2"/>
        <a:buChar char="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43000" indent="-228600" algn="r" rtl="1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r" rtl="1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200" indent="-228600" algn="r" rtl="1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228600" algn="r" rtl="1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057400" indent="-228600" algn="r" rtl="1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228600" algn="r" rtl="1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1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pPr algn="ctr"/>
            <a:r>
              <a:rPr lang="ar-SA" dirty="0" smtClean="0">
                <a:solidFill>
                  <a:srgbClr val="002060"/>
                </a:solidFill>
              </a:rPr>
              <a:t>إدارة المعرفة</a:t>
            </a:r>
            <a:endParaRPr lang="ar-SA" dirty="0">
              <a:solidFill>
                <a:srgbClr val="002060"/>
              </a:solidFill>
            </a:endParaRPr>
          </a:p>
        </p:txBody>
      </p:sp>
      <p:sp>
        <p:nvSpPr>
          <p:cNvPr id="3" name="عنوان فرعي 2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4000" b="1" dirty="0" smtClean="0">
                <a:solidFill>
                  <a:srgbClr val="0070C0"/>
                </a:solidFill>
              </a:rPr>
              <a:t>Knowledge Management</a:t>
            </a:r>
            <a:endParaRPr lang="ar-SA" sz="4000" b="1" dirty="0">
              <a:solidFill>
                <a:srgbClr val="0070C0"/>
              </a:solidFill>
            </a:endParaRPr>
          </a:p>
        </p:txBody>
      </p:sp>
      <p:sp>
        <p:nvSpPr>
          <p:cNvPr id="4" name="Teardrop 16"/>
          <p:cNvSpPr/>
          <p:nvPr/>
        </p:nvSpPr>
        <p:spPr>
          <a:xfrm>
            <a:off x="7643834" y="0"/>
            <a:ext cx="1500166" cy="1357298"/>
          </a:xfrm>
          <a:prstGeom prst="teardrop">
            <a:avLst/>
          </a:prstGeom>
          <a:solidFill>
            <a:schemeClr val="bg1"/>
          </a:solidFill>
          <a:ln>
            <a:solidFill>
              <a:schemeClr val="bg1"/>
            </a:solidFill>
          </a:ln>
          <a:scene3d>
            <a:camera prst="orthographicFront"/>
            <a:lightRig rig="threePt" dir="t"/>
          </a:scene3d>
          <a:sp3d contourW="44450">
            <a:bevelT w="152400" h="50800" prst="softRound"/>
            <a:bevelB prst="angle"/>
            <a:contourClr>
              <a:srgbClr val="FFFF00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pic>
        <p:nvPicPr>
          <p:cNvPr id="5" name="صورة 4" descr="جامعة.bmp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7929586" y="142851"/>
            <a:ext cx="1000132" cy="928695"/>
          </a:xfrm>
          <a:prstGeom prst="rect">
            <a:avLst/>
          </a:prstGeom>
        </p:spPr>
      </p:pic>
      <p:sp>
        <p:nvSpPr>
          <p:cNvPr id="6" name="مربع نص 5"/>
          <p:cNvSpPr txBox="1"/>
          <p:nvPr/>
        </p:nvSpPr>
        <p:spPr>
          <a:xfrm>
            <a:off x="0" y="6215082"/>
            <a:ext cx="4643438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en-US" b="1" dirty="0" smtClean="0">
                <a:solidFill>
                  <a:srgbClr val="FFFF00"/>
                </a:solidFill>
              </a:rPr>
              <a:t>http://kenanaonline.com/aishasaleem</a:t>
            </a:r>
            <a:endParaRPr lang="ar-SA" b="1" dirty="0">
              <a:solidFill>
                <a:srgbClr val="FFFF00"/>
              </a:solidFill>
            </a:endParaRPr>
          </a:p>
        </p:txBody>
      </p:sp>
      <p:sp>
        <p:nvSpPr>
          <p:cNvPr id="8" name="Teardrop 16"/>
          <p:cNvSpPr/>
          <p:nvPr/>
        </p:nvSpPr>
        <p:spPr>
          <a:xfrm>
            <a:off x="8001024" y="5929330"/>
            <a:ext cx="928694" cy="714380"/>
          </a:xfrm>
          <a:prstGeom prst="teardrop">
            <a:avLst/>
          </a:prstGeom>
          <a:solidFill>
            <a:schemeClr val="bg1"/>
          </a:solidFill>
          <a:ln>
            <a:solidFill>
              <a:schemeClr val="bg1"/>
            </a:solidFill>
          </a:ln>
          <a:scene3d>
            <a:camera prst="orthographicFront"/>
            <a:lightRig rig="threePt" dir="t"/>
          </a:scene3d>
          <a:sp3d contourW="44450">
            <a:bevelT w="152400" h="50800" prst="softRound"/>
            <a:bevelB prst="angle"/>
            <a:contourClr>
              <a:srgbClr val="FFFF00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en-US" sz="2800" b="1" dirty="0" smtClean="0">
                <a:solidFill>
                  <a:srgbClr val="0070C0"/>
                </a:solidFill>
              </a:rPr>
              <a:t>10</a:t>
            </a:r>
            <a:endParaRPr lang="ar-SA" sz="2800" b="1" dirty="0">
              <a:solidFill>
                <a:srgbClr val="0070C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28728" y="4143380"/>
            <a:ext cx="6400800" cy="1752600"/>
          </a:xfrm>
        </p:spPr>
        <p:txBody>
          <a:bodyPr/>
          <a:lstStyle/>
          <a:p>
            <a:r>
              <a:rPr lang="ar-SA" b="1" dirty="0" smtClean="0">
                <a:solidFill>
                  <a:schemeClr val="bg1"/>
                </a:solidFill>
              </a:rPr>
              <a:t> </a:t>
            </a:r>
            <a:r>
              <a:rPr lang="ar-SA" sz="4400" b="1" dirty="0" smtClean="0">
                <a:solidFill>
                  <a:schemeClr val="bg1"/>
                </a:solidFill>
              </a:rPr>
              <a:t>الوحدة الثالثة</a:t>
            </a:r>
          </a:p>
          <a:p>
            <a:endParaRPr lang="ar-SA" dirty="0"/>
          </a:p>
        </p:txBody>
      </p:sp>
      <p:sp>
        <p:nvSpPr>
          <p:cNvPr id="13" name="Rectangle 12"/>
          <p:cNvSpPr/>
          <p:nvPr/>
        </p:nvSpPr>
        <p:spPr>
          <a:xfrm>
            <a:off x="-2048895" y="6357958"/>
            <a:ext cx="6763771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b="1" dirty="0" smtClean="0">
                <a:solidFill>
                  <a:srgbClr val="FFFF00"/>
                </a:solidFill>
              </a:rPr>
              <a:t>http://kenanaonline.com/aishasaleem</a:t>
            </a:r>
            <a:endParaRPr lang="ar-SA" b="1" dirty="0">
              <a:solidFill>
                <a:srgbClr val="FFFF00"/>
              </a:solidFill>
            </a:endParaRPr>
          </a:p>
        </p:txBody>
      </p:sp>
      <p:sp>
        <p:nvSpPr>
          <p:cNvPr id="8" name="مربع نص 7"/>
          <p:cNvSpPr txBox="1"/>
          <p:nvPr/>
        </p:nvSpPr>
        <p:spPr>
          <a:xfrm>
            <a:off x="6500826" y="5214950"/>
            <a:ext cx="2643174" cy="46166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400" b="1" dirty="0" smtClean="0">
                <a:solidFill>
                  <a:srgbClr val="FFFF00"/>
                </a:solidFill>
              </a:rPr>
              <a:t>د.عائشة سليم الذبياني</a:t>
            </a:r>
            <a:endParaRPr lang="ar-SA" sz="2400" b="1" dirty="0">
              <a:solidFill>
                <a:srgbClr val="FFFF00"/>
              </a:solidFill>
            </a:endParaRPr>
          </a:p>
        </p:txBody>
      </p:sp>
      <p:sp>
        <p:nvSpPr>
          <p:cNvPr id="6" name="مربع نص 5"/>
          <p:cNvSpPr txBox="1"/>
          <p:nvPr/>
        </p:nvSpPr>
        <p:spPr>
          <a:xfrm>
            <a:off x="642910" y="571480"/>
            <a:ext cx="8286808" cy="353943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400" b="1" dirty="0" smtClean="0">
                <a:solidFill>
                  <a:srgbClr val="C00000"/>
                </a:solidFill>
              </a:rPr>
              <a:t>تكوين لجان التوجيه </a:t>
            </a:r>
          </a:p>
          <a:p>
            <a:r>
              <a:rPr lang="ar-SA" sz="2000" b="1" dirty="0" smtClean="0">
                <a:solidFill>
                  <a:srgbClr val="002060"/>
                </a:solidFill>
              </a:rPr>
              <a:t>أفراد متعاونون يعملون بروح المشاركة لإنجاح مشروع إدارة المعرفة .</a:t>
            </a:r>
          </a:p>
          <a:p>
            <a:r>
              <a:rPr lang="ar-SA" sz="2000" b="1" dirty="0" smtClean="0">
                <a:solidFill>
                  <a:srgbClr val="C00000"/>
                </a:solidFill>
              </a:rPr>
              <a:t>من أي قسم يتم اختيارهم ؟</a:t>
            </a:r>
          </a:p>
          <a:p>
            <a:r>
              <a:rPr lang="ar-SA" sz="2000" b="1" dirty="0" smtClean="0">
                <a:solidFill>
                  <a:srgbClr val="0070C0"/>
                </a:solidFill>
              </a:rPr>
              <a:t>من جميع أجزاء المؤسسة ، </a:t>
            </a:r>
          </a:p>
          <a:p>
            <a:r>
              <a:rPr lang="ar-SA" sz="2000" b="1" dirty="0" smtClean="0">
                <a:solidFill>
                  <a:srgbClr val="C00000"/>
                </a:solidFill>
              </a:rPr>
              <a:t>لماذا ؟</a:t>
            </a:r>
          </a:p>
          <a:p>
            <a:r>
              <a:rPr lang="ar-SA" sz="2000" b="1" dirty="0" smtClean="0">
                <a:solidFill>
                  <a:srgbClr val="0070C0"/>
                </a:solidFill>
              </a:rPr>
              <a:t>لأن مسؤول إدارة المعرفة سوف يحصل على وجهات نظر ورؤى من خبرات مختلفة ، فيحصل على صورة موسعة للمؤسسة .</a:t>
            </a:r>
          </a:p>
          <a:p>
            <a:r>
              <a:rPr lang="ar-SA" sz="2000" b="1" dirty="0" smtClean="0">
                <a:solidFill>
                  <a:srgbClr val="0070C0"/>
                </a:solidFill>
              </a:rPr>
              <a:t>ترتيب الأولويات لإدارة المعرفة .</a:t>
            </a:r>
          </a:p>
          <a:p>
            <a:r>
              <a:rPr lang="ar-SA" sz="2000" b="1" dirty="0" smtClean="0">
                <a:solidFill>
                  <a:srgbClr val="0070C0"/>
                </a:solidFill>
              </a:rPr>
              <a:t>تخطي الشكليات والتكتلات الداخلية التي تؤخر التغيير في المؤسسة .</a:t>
            </a:r>
          </a:p>
          <a:p>
            <a:endParaRPr lang="ar-SA" sz="2000" b="1" dirty="0" smtClean="0">
              <a:solidFill>
                <a:srgbClr val="0070C0"/>
              </a:solidFill>
            </a:endParaRPr>
          </a:p>
          <a:p>
            <a:r>
              <a:rPr lang="ar-SA" sz="2000" b="1" dirty="0" smtClean="0">
                <a:solidFill>
                  <a:srgbClr val="0070C0"/>
                </a:solidFill>
              </a:rPr>
              <a:t> </a:t>
            </a:r>
            <a:endParaRPr lang="ar-SA" sz="2000" b="1" dirty="0">
              <a:solidFill>
                <a:srgbClr val="0070C0"/>
              </a:solidFill>
            </a:endParaRPr>
          </a:p>
        </p:txBody>
      </p:sp>
      <p:pic>
        <p:nvPicPr>
          <p:cNvPr id="1026" name="Picture 2" descr="C:\Documents and Settings\User\سطح المكتب\إدارة المعرفة\مجلد جديد\17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3643314"/>
            <a:ext cx="2071670" cy="214314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2" dur="5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7" dur="5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2" dur="500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7" dur="500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32" dur="500"/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37" dur="500"/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42" dur="500"/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uiExpand="1" build="allAtOnce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28728" y="4143380"/>
            <a:ext cx="6400800" cy="1752600"/>
          </a:xfrm>
        </p:spPr>
        <p:txBody>
          <a:bodyPr/>
          <a:lstStyle/>
          <a:p>
            <a:r>
              <a:rPr lang="ar-SA" b="1" dirty="0" smtClean="0">
                <a:solidFill>
                  <a:schemeClr val="bg1"/>
                </a:solidFill>
              </a:rPr>
              <a:t> </a:t>
            </a:r>
            <a:r>
              <a:rPr lang="ar-SA" sz="4400" b="1" dirty="0" smtClean="0">
                <a:solidFill>
                  <a:schemeClr val="bg1"/>
                </a:solidFill>
              </a:rPr>
              <a:t>الوحدة الثالثة</a:t>
            </a:r>
          </a:p>
          <a:p>
            <a:endParaRPr lang="ar-SA" dirty="0"/>
          </a:p>
        </p:txBody>
      </p:sp>
      <p:sp>
        <p:nvSpPr>
          <p:cNvPr id="13" name="Rectangle 12"/>
          <p:cNvSpPr/>
          <p:nvPr/>
        </p:nvSpPr>
        <p:spPr>
          <a:xfrm>
            <a:off x="-2048895" y="6357958"/>
            <a:ext cx="6763771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b="1" dirty="0" smtClean="0">
                <a:solidFill>
                  <a:srgbClr val="FFFF00"/>
                </a:solidFill>
              </a:rPr>
              <a:t>http://kenanaonline.com/aishasaleem</a:t>
            </a:r>
            <a:endParaRPr lang="ar-SA" b="1" dirty="0">
              <a:solidFill>
                <a:srgbClr val="FFFF00"/>
              </a:solidFill>
            </a:endParaRPr>
          </a:p>
        </p:txBody>
      </p:sp>
      <p:sp>
        <p:nvSpPr>
          <p:cNvPr id="8" name="مربع نص 7"/>
          <p:cNvSpPr txBox="1"/>
          <p:nvPr/>
        </p:nvSpPr>
        <p:spPr>
          <a:xfrm>
            <a:off x="6500826" y="5214950"/>
            <a:ext cx="2643174" cy="46166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400" b="1" dirty="0" smtClean="0">
                <a:solidFill>
                  <a:srgbClr val="FFFF00"/>
                </a:solidFill>
              </a:rPr>
              <a:t>د.عائشة سليم الذبياني</a:t>
            </a:r>
            <a:endParaRPr lang="ar-SA" sz="2400" b="1" dirty="0">
              <a:solidFill>
                <a:srgbClr val="FFFF00"/>
              </a:solidFill>
            </a:endParaRPr>
          </a:p>
        </p:txBody>
      </p:sp>
      <p:pic>
        <p:nvPicPr>
          <p:cNvPr id="2050" name="Picture 2" descr="C:\Documents and Settings\User\سطح المكتب\إدارة المعرفة\مجلد جديد\17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28596" y="1000108"/>
            <a:ext cx="3428992" cy="2928958"/>
          </a:xfrm>
          <a:prstGeom prst="rect">
            <a:avLst/>
          </a:prstGeom>
          <a:noFill/>
        </p:spPr>
      </p:pic>
      <p:sp>
        <p:nvSpPr>
          <p:cNvPr id="6" name="مربع نص 5"/>
          <p:cNvSpPr txBox="1"/>
          <p:nvPr/>
        </p:nvSpPr>
        <p:spPr>
          <a:xfrm>
            <a:off x="285720" y="500042"/>
            <a:ext cx="8715436" cy="2062103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800" b="1" dirty="0" smtClean="0">
                <a:solidFill>
                  <a:srgbClr val="C00000"/>
                </a:solidFill>
              </a:rPr>
              <a:t>مواصفاتهم</a:t>
            </a:r>
          </a:p>
          <a:p>
            <a:r>
              <a:rPr lang="ar-SA" sz="2400" b="1" dirty="0" smtClean="0">
                <a:solidFill>
                  <a:srgbClr val="002060"/>
                </a:solidFill>
              </a:rPr>
              <a:t>حسني السمعة .</a:t>
            </a:r>
          </a:p>
          <a:p>
            <a:r>
              <a:rPr lang="ar-SA" sz="2400" b="1" dirty="0" smtClean="0">
                <a:solidFill>
                  <a:srgbClr val="002060"/>
                </a:solidFill>
              </a:rPr>
              <a:t>ذوي علاقات طيبة .</a:t>
            </a:r>
          </a:p>
          <a:p>
            <a:r>
              <a:rPr lang="ar-SA" sz="2400" b="1" dirty="0" smtClean="0">
                <a:solidFill>
                  <a:srgbClr val="002060"/>
                </a:solidFill>
              </a:rPr>
              <a:t>مهتمين بما تفعله إدارة المعرفة .</a:t>
            </a:r>
          </a:p>
          <a:p>
            <a:r>
              <a:rPr lang="ar-SA" sz="2400" b="1" dirty="0" smtClean="0">
                <a:solidFill>
                  <a:srgbClr val="002060"/>
                </a:solidFill>
              </a:rPr>
              <a:t>لديهم القدرة على القيادة .</a:t>
            </a:r>
            <a:r>
              <a:rPr lang="ar-SA" sz="2800" b="1" dirty="0" smtClean="0">
                <a:solidFill>
                  <a:srgbClr val="002060"/>
                </a:solidFill>
              </a:rPr>
              <a:t> </a:t>
            </a:r>
            <a:endParaRPr lang="ar-SA" sz="2800" b="1" dirty="0">
              <a:solidFill>
                <a:srgbClr val="00206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2" dur="5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7" dur="5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2" dur="500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7" dur="500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28728" y="4143380"/>
            <a:ext cx="6400800" cy="1752600"/>
          </a:xfrm>
        </p:spPr>
        <p:txBody>
          <a:bodyPr/>
          <a:lstStyle/>
          <a:p>
            <a:r>
              <a:rPr lang="ar-SA" b="1" dirty="0" smtClean="0">
                <a:solidFill>
                  <a:schemeClr val="bg1"/>
                </a:solidFill>
              </a:rPr>
              <a:t> </a:t>
            </a:r>
            <a:r>
              <a:rPr lang="ar-SA" sz="4400" b="1" dirty="0" smtClean="0">
                <a:solidFill>
                  <a:schemeClr val="bg1"/>
                </a:solidFill>
              </a:rPr>
              <a:t>الوحدة الثالثة</a:t>
            </a:r>
          </a:p>
          <a:p>
            <a:endParaRPr lang="ar-SA" dirty="0"/>
          </a:p>
        </p:txBody>
      </p:sp>
      <p:sp>
        <p:nvSpPr>
          <p:cNvPr id="13" name="Rectangle 12"/>
          <p:cNvSpPr/>
          <p:nvPr/>
        </p:nvSpPr>
        <p:spPr>
          <a:xfrm>
            <a:off x="-2048895" y="6357958"/>
            <a:ext cx="6763771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b="1" dirty="0" smtClean="0">
                <a:solidFill>
                  <a:srgbClr val="FFFF00"/>
                </a:solidFill>
              </a:rPr>
              <a:t>http://kenanaonline.com/aishasaleem</a:t>
            </a:r>
            <a:endParaRPr lang="ar-SA" b="1" dirty="0">
              <a:solidFill>
                <a:srgbClr val="FFFF00"/>
              </a:solidFill>
            </a:endParaRPr>
          </a:p>
        </p:txBody>
      </p:sp>
      <p:sp>
        <p:nvSpPr>
          <p:cNvPr id="8" name="مربع نص 7"/>
          <p:cNvSpPr txBox="1"/>
          <p:nvPr/>
        </p:nvSpPr>
        <p:spPr>
          <a:xfrm>
            <a:off x="6500826" y="5214950"/>
            <a:ext cx="2643174" cy="46166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400" b="1" dirty="0" smtClean="0">
                <a:solidFill>
                  <a:srgbClr val="FFFF00"/>
                </a:solidFill>
              </a:rPr>
              <a:t>د.عائشة سليم الذبياني</a:t>
            </a:r>
            <a:endParaRPr lang="ar-SA" sz="2400" b="1" dirty="0">
              <a:solidFill>
                <a:srgbClr val="FFFF00"/>
              </a:solidFill>
            </a:endParaRPr>
          </a:p>
        </p:txBody>
      </p:sp>
      <p:sp>
        <p:nvSpPr>
          <p:cNvPr id="5" name="مربع نص 4"/>
          <p:cNvSpPr txBox="1"/>
          <p:nvPr/>
        </p:nvSpPr>
        <p:spPr>
          <a:xfrm>
            <a:off x="0" y="428604"/>
            <a:ext cx="8858280" cy="3046988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400" b="1" u="sng" dirty="0" smtClean="0">
                <a:solidFill>
                  <a:srgbClr val="C00000"/>
                </a:solidFill>
              </a:rPr>
              <a:t>مجتمع الممارسة</a:t>
            </a:r>
          </a:p>
          <a:p>
            <a:r>
              <a:rPr lang="ar-SA" sz="2400" b="1" dirty="0" smtClean="0"/>
              <a:t>يكلف أفراده بمهمة معينة .</a:t>
            </a:r>
          </a:p>
          <a:p>
            <a:r>
              <a:rPr lang="ar-SA" sz="2400" b="1" dirty="0" smtClean="0"/>
              <a:t>مكونه من أعضاء ذوي مهارات مختلفة متناسبة مع المهمة التي تؤديها المجموعة .</a:t>
            </a:r>
          </a:p>
          <a:p>
            <a:r>
              <a:rPr lang="ar-SA" sz="2400" b="1" dirty="0" smtClean="0"/>
              <a:t>لديها أهداف متمشية مع النتيجة النهائية بأكملها .</a:t>
            </a:r>
          </a:p>
          <a:p>
            <a:r>
              <a:rPr lang="ar-SA" sz="2400" b="1" dirty="0" smtClean="0"/>
              <a:t>تستمر إلى أن تنحل .</a:t>
            </a:r>
          </a:p>
          <a:p>
            <a:r>
              <a:rPr lang="ar-SA" sz="2400" b="1" dirty="0" smtClean="0"/>
              <a:t>يتكون في الغالب من المتطوعين ، فلا يرغم أحد على الإشتراك أو المساهمة فيه .</a:t>
            </a:r>
          </a:p>
          <a:p>
            <a:r>
              <a:rPr lang="ar-SA" sz="2400" b="1" dirty="0" smtClean="0"/>
              <a:t>يتشابه أعضاء المجتمع في وظائفهم ومهاراتهم واهتماماتهم .</a:t>
            </a:r>
          </a:p>
          <a:p>
            <a:r>
              <a:rPr lang="ar-SA" sz="2400" b="1" dirty="0" smtClean="0"/>
              <a:t> </a:t>
            </a:r>
            <a:endParaRPr lang="ar-SA" sz="2400" b="1" dirty="0"/>
          </a:p>
        </p:txBody>
      </p:sp>
      <p:pic>
        <p:nvPicPr>
          <p:cNvPr id="3074" name="Picture 2" descr="C:\Documents and Settings\User\سطح المكتب\إدارة المعرفة\مجلد جديد\Article_1620_77538926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3714752"/>
            <a:ext cx="2159000" cy="22733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5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2" dur="5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7" dur="500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2" dur="500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7" dur="500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32" dur="500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28728" y="4143380"/>
            <a:ext cx="6400800" cy="1752600"/>
          </a:xfrm>
        </p:spPr>
        <p:txBody>
          <a:bodyPr/>
          <a:lstStyle/>
          <a:p>
            <a:r>
              <a:rPr lang="ar-SA" b="1" dirty="0" smtClean="0">
                <a:solidFill>
                  <a:schemeClr val="bg1"/>
                </a:solidFill>
              </a:rPr>
              <a:t> </a:t>
            </a:r>
            <a:r>
              <a:rPr lang="ar-SA" sz="4400" b="1" dirty="0" smtClean="0">
                <a:solidFill>
                  <a:schemeClr val="bg1"/>
                </a:solidFill>
              </a:rPr>
              <a:t>الوحدة الثالثة</a:t>
            </a:r>
          </a:p>
          <a:p>
            <a:endParaRPr lang="ar-SA" dirty="0"/>
          </a:p>
        </p:txBody>
      </p:sp>
      <p:sp>
        <p:nvSpPr>
          <p:cNvPr id="13" name="Rectangle 12"/>
          <p:cNvSpPr/>
          <p:nvPr/>
        </p:nvSpPr>
        <p:spPr>
          <a:xfrm>
            <a:off x="-2048895" y="6357958"/>
            <a:ext cx="6763771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b="1" dirty="0" smtClean="0">
                <a:solidFill>
                  <a:srgbClr val="FFFF00"/>
                </a:solidFill>
              </a:rPr>
              <a:t>http://kenanaonline.com/aishasaleem</a:t>
            </a:r>
            <a:endParaRPr lang="ar-SA" b="1" dirty="0">
              <a:solidFill>
                <a:srgbClr val="FFFF00"/>
              </a:solidFill>
            </a:endParaRPr>
          </a:p>
        </p:txBody>
      </p:sp>
      <p:sp>
        <p:nvSpPr>
          <p:cNvPr id="8" name="مربع نص 7"/>
          <p:cNvSpPr txBox="1"/>
          <p:nvPr/>
        </p:nvSpPr>
        <p:spPr>
          <a:xfrm>
            <a:off x="6500826" y="5214950"/>
            <a:ext cx="2643174" cy="46166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400" b="1" dirty="0" smtClean="0">
                <a:solidFill>
                  <a:srgbClr val="FFFF00"/>
                </a:solidFill>
              </a:rPr>
              <a:t>د.عائشة سليم الذبياني</a:t>
            </a:r>
            <a:endParaRPr lang="ar-SA" sz="2400" b="1" dirty="0">
              <a:solidFill>
                <a:srgbClr val="FFFF00"/>
              </a:solidFill>
            </a:endParaRPr>
          </a:p>
        </p:txBody>
      </p:sp>
      <p:pic>
        <p:nvPicPr>
          <p:cNvPr id="5" name="Picture 2" descr="C:\Documents and Settings\User\سطح المكتب\إدارة المعرفة\مجلد جديد\Article_1620_77538926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3714752"/>
            <a:ext cx="2159000" cy="2273300"/>
          </a:xfrm>
          <a:prstGeom prst="rect">
            <a:avLst/>
          </a:prstGeom>
          <a:noFill/>
        </p:spPr>
      </p:pic>
      <p:sp>
        <p:nvSpPr>
          <p:cNvPr id="6" name="مربع نص 5"/>
          <p:cNvSpPr txBox="1"/>
          <p:nvPr/>
        </p:nvSpPr>
        <p:spPr>
          <a:xfrm>
            <a:off x="214282" y="500042"/>
            <a:ext cx="8643998" cy="4154984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400" b="1" dirty="0" smtClean="0">
                <a:solidFill>
                  <a:srgbClr val="C00000"/>
                </a:solidFill>
              </a:rPr>
              <a:t>الأبعاد الثلاثة لمجتمع الممارسة .</a:t>
            </a:r>
          </a:p>
          <a:p>
            <a:r>
              <a:rPr lang="ar-SA" sz="2400" b="1" dirty="0" smtClean="0">
                <a:solidFill>
                  <a:srgbClr val="002060"/>
                </a:solidFill>
              </a:rPr>
              <a:t>الموضوع الذي يهم أعضاء المجتمع :</a:t>
            </a:r>
          </a:p>
          <a:p>
            <a:r>
              <a:rPr lang="ar-SA" sz="2400" b="1" dirty="0" smtClean="0">
                <a:solidFill>
                  <a:srgbClr val="7030A0"/>
                </a:solidFill>
              </a:rPr>
              <a:t>هو مجال المعرفة بالنسبة للمجتمع قد تكون مهارة ، أو موضوع ، أو ....</a:t>
            </a:r>
          </a:p>
          <a:p>
            <a:r>
              <a:rPr lang="ar-SA" sz="2400" b="1" dirty="0" smtClean="0">
                <a:solidFill>
                  <a:srgbClr val="002060"/>
                </a:solidFill>
              </a:rPr>
              <a:t>أعضاء المجتمع :</a:t>
            </a:r>
          </a:p>
          <a:p>
            <a:r>
              <a:rPr lang="ar-SA" sz="2400" b="1" dirty="0" smtClean="0">
                <a:solidFill>
                  <a:srgbClr val="7030A0"/>
                </a:solidFill>
              </a:rPr>
              <a:t>يتكون من نسيج محكم من العلاقات الشخصية ، يعرفون بعضهم البعض ويتبادلون الثقة ، يقومون بالأنشطة معا .</a:t>
            </a:r>
          </a:p>
          <a:p>
            <a:r>
              <a:rPr lang="ar-SA" sz="2400" b="1" dirty="0" smtClean="0">
                <a:solidFill>
                  <a:srgbClr val="002060"/>
                </a:solidFill>
              </a:rPr>
              <a:t>طريقة أداء المجتمع للعمل :</a:t>
            </a:r>
          </a:p>
          <a:p>
            <a:r>
              <a:rPr lang="ar-SA" sz="2400" b="1" dirty="0" smtClean="0">
                <a:solidFill>
                  <a:srgbClr val="7030A0"/>
                </a:solidFill>
              </a:rPr>
              <a:t>هذه هي الممارسة لأنه أثناء عمل المجتمع يقومون بابتكار الأدوات وطرق العمل المشتركة لأداء العمل .</a:t>
            </a:r>
          </a:p>
          <a:p>
            <a:endParaRPr lang="ar-SA" sz="2400" b="1" dirty="0" smtClean="0">
              <a:solidFill>
                <a:srgbClr val="002060"/>
              </a:solidFill>
            </a:endParaRPr>
          </a:p>
          <a:p>
            <a:endParaRPr lang="ar-SA" sz="2400" b="1" dirty="0">
              <a:solidFill>
                <a:srgbClr val="00206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2" dur="5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7" dur="5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2" dur="500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7" dur="500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32" dur="500"/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37" dur="500"/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uiExpand="1" build="allAtOnce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28728" y="4143380"/>
            <a:ext cx="6400800" cy="1752600"/>
          </a:xfrm>
        </p:spPr>
        <p:txBody>
          <a:bodyPr/>
          <a:lstStyle/>
          <a:p>
            <a:r>
              <a:rPr lang="ar-SA" b="1" dirty="0" smtClean="0">
                <a:solidFill>
                  <a:schemeClr val="bg1"/>
                </a:solidFill>
              </a:rPr>
              <a:t> </a:t>
            </a:r>
            <a:r>
              <a:rPr lang="ar-SA" sz="4400" b="1" dirty="0" smtClean="0">
                <a:solidFill>
                  <a:schemeClr val="bg1"/>
                </a:solidFill>
              </a:rPr>
              <a:t>الوحدة الثالثة</a:t>
            </a:r>
          </a:p>
          <a:p>
            <a:endParaRPr lang="ar-SA" dirty="0"/>
          </a:p>
        </p:txBody>
      </p:sp>
      <p:sp>
        <p:nvSpPr>
          <p:cNvPr id="13" name="Rectangle 12"/>
          <p:cNvSpPr/>
          <p:nvPr/>
        </p:nvSpPr>
        <p:spPr>
          <a:xfrm>
            <a:off x="-2048895" y="6357958"/>
            <a:ext cx="6763771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b="1" dirty="0" smtClean="0">
                <a:solidFill>
                  <a:srgbClr val="FFFF00"/>
                </a:solidFill>
              </a:rPr>
              <a:t>http://kenanaonline.com/aishasaleem</a:t>
            </a:r>
            <a:endParaRPr lang="ar-SA" b="1" dirty="0">
              <a:solidFill>
                <a:srgbClr val="FFFF00"/>
              </a:solidFill>
            </a:endParaRPr>
          </a:p>
        </p:txBody>
      </p:sp>
      <p:sp>
        <p:nvSpPr>
          <p:cNvPr id="8" name="مربع نص 7"/>
          <p:cNvSpPr txBox="1"/>
          <p:nvPr/>
        </p:nvSpPr>
        <p:spPr>
          <a:xfrm>
            <a:off x="6500826" y="5214950"/>
            <a:ext cx="2643174" cy="46166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400" b="1" dirty="0" smtClean="0">
                <a:solidFill>
                  <a:srgbClr val="FFFF00"/>
                </a:solidFill>
              </a:rPr>
              <a:t>د.عائشة سليم الذبياني</a:t>
            </a:r>
            <a:endParaRPr lang="ar-SA" sz="2400" b="1" dirty="0">
              <a:solidFill>
                <a:srgbClr val="FFFF00"/>
              </a:solidFill>
            </a:endParaRPr>
          </a:p>
        </p:txBody>
      </p:sp>
      <p:sp>
        <p:nvSpPr>
          <p:cNvPr id="5" name="مربع نص 4"/>
          <p:cNvSpPr txBox="1"/>
          <p:nvPr/>
        </p:nvSpPr>
        <p:spPr>
          <a:xfrm>
            <a:off x="214282" y="500042"/>
            <a:ext cx="8715436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800" b="1" dirty="0" smtClean="0">
                <a:solidFill>
                  <a:srgbClr val="C00000"/>
                </a:solidFill>
              </a:rPr>
              <a:t>دورة حياة مجتمع الممارسة </a:t>
            </a:r>
            <a:endParaRPr lang="ar-SA" sz="2800" b="1" dirty="0">
              <a:solidFill>
                <a:srgbClr val="C00000"/>
              </a:solidFill>
            </a:endParaRPr>
          </a:p>
        </p:txBody>
      </p:sp>
      <p:graphicFrame>
        <p:nvGraphicFramePr>
          <p:cNvPr id="6" name="رسم تخطيطي 5"/>
          <p:cNvGraphicFramePr/>
          <p:nvPr/>
        </p:nvGraphicFramePr>
        <p:xfrm>
          <a:off x="1524000" y="1397000"/>
          <a:ext cx="6096000" cy="4064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Graphic spid="6" grpId="0">
        <p:bldAsOne/>
      </p:bldGraphic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28728" y="4143380"/>
            <a:ext cx="6400800" cy="1752600"/>
          </a:xfrm>
        </p:spPr>
        <p:txBody>
          <a:bodyPr/>
          <a:lstStyle/>
          <a:p>
            <a:r>
              <a:rPr lang="ar-SA" b="1" dirty="0" smtClean="0">
                <a:solidFill>
                  <a:schemeClr val="bg1"/>
                </a:solidFill>
              </a:rPr>
              <a:t> </a:t>
            </a:r>
            <a:r>
              <a:rPr lang="ar-SA" sz="4400" b="1" dirty="0" smtClean="0">
                <a:solidFill>
                  <a:schemeClr val="bg1"/>
                </a:solidFill>
              </a:rPr>
              <a:t>الوحدة الثالثة</a:t>
            </a:r>
          </a:p>
          <a:p>
            <a:endParaRPr lang="ar-SA" dirty="0"/>
          </a:p>
        </p:txBody>
      </p:sp>
      <p:sp>
        <p:nvSpPr>
          <p:cNvPr id="13" name="Rectangle 12"/>
          <p:cNvSpPr/>
          <p:nvPr/>
        </p:nvSpPr>
        <p:spPr>
          <a:xfrm>
            <a:off x="-2048895" y="6357958"/>
            <a:ext cx="6763771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b="1" dirty="0" smtClean="0">
                <a:solidFill>
                  <a:srgbClr val="FFFF00"/>
                </a:solidFill>
              </a:rPr>
              <a:t>http://kenanaonline.com/aishasaleem</a:t>
            </a:r>
            <a:endParaRPr lang="ar-SA" b="1" dirty="0">
              <a:solidFill>
                <a:srgbClr val="FFFF00"/>
              </a:solidFill>
            </a:endParaRPr>
          </a:p>
        </p:txBody>
      </p:sp>
      <p:sp>
        <p:nvSpPr>
          <p:cNvPr id="8" name="مربع نص 7"/>
          <p:cNvSpPr txBox="1"/>
          <p:nvPr/>
        </p:nvSpPr>
        <p:spPr>
          <a:xfrm>
            <a:off x="6500826" y="5214950"/>
            <a:ext cx="2643174" cy="46166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400" b="1" dirty="0" smtClean="0">
                <a:solidFill>
                  <a:srgbClr val="FFFF00"/>
                </a:solidFill>
              </a:rPr>
              <a:t>د.عائشة سليم الذبياني</a:t>
            </a:r>
            <a:endParaRPr lang="ar-SA" sz="2400" b="1" dirty="0">
              <a:solidFill>
                <a:srgbClr val="FFFF00"/>
              </a:solidFill>
            </a:endParaRPr>
          </a:p>
        </p:txBody>
      </p:sp>
      <p:sp>
        <p:nvSpPr>
          <p:cNvPr id="5" name="مربع نص 4"/>
          <p:cNvSpPr txBox="1"/>
          <p:nvPr/>
        </p:nvSpPr>
        <p:spPr>
          <a:xfrm>
            <a:off x="285720" y="428604"/>
            <a:ext cx="8643998" cy="2739211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800" dirty="0" smtClean="0">
                <a:solidFill>
                  <a:srgbClr val="C00000"/>
                </a:solidFill>
              </a:rPr>
              <a:t> </a:t>
            </a:r>
            <a:r>
              <a:rPr lang="ar-SA" sz="2800" b="1" dirty="0" smtClean="0">
                <a:solidFill>
                  <a:srgbClr val="C00000"/>
                </a:solidFill>
              </a:rPr>
              <a:t>ما الذي يحققه مجتمع الممارسة للمؤسسة؟</a:t>
            </a:r>
          </a:p>
          <a:p>
            <a:r>
              <a:rPr lang="ar-SA" sz="2400" b="1" dirty="0" smtClean="0">
                <a:solidFill>
                  <a:srgbClr val="7030A0"/>
                </a:solidFill>
              </a:rPr>
              <a:t>انخفاض التكاليف </a:t>
            </a:r>
          </a:p>
          <a:p>
            <a:r>
              <a:rPr lang="ar-SA" sz="2400" b="1" dirty="0" smtClean="0">
                <a:solidFill>
                  <a:srgbClr val="7030A0"/>
                </a:solidFill>
              </a:rPr>
              <a:t>تطوير الجودة </a:t>
            </a:r>
          </a:p>
          <a:p>
            <a:r>
              <a:rPr lang="ar-SA" sz="2400" b="1" dirty="0" smtClean="0">
                <a:solidFill>
                  <a:srgbClr val="7030A0"/>
                </a:solidFill>
              </a:rPr>
              <a:t>تطوير </a:t>
            </a:r>
            <a:r>
              <a:rPr lang="ar-SA" sz="2400" b="1" dirty="0" err="1" smtClean="0">
                <a:solidFill>
                  <a:srgbClr val="7030A0"/>
                </a:solidFill>
              </a:rPr>
              <a:t>الابداع</a:t>
            </a:r>
            <a:endParaRPr lang="ar-SA" sz="2400" b="1" dirty="0" smtClean="0">
              <a:solidFill>
                <a:srgbClr val="7030A0"/>
              </a:solidFill>
            </a:endParaRPr>
          </a:p>
          <a:p>
            <a:r>
              <a:rPr lang="ar-SA" sz="2400" b="1" dirty="0" smtClean="0">
                <a:solidFill>
                  <a:srgbClr val="7030A0"/>
                </a:solidFill>
              </a:rPr>
              <a:t>تطوير نقل المعرفة </a:t>
            </a:r>
          </a:p>
          <a:p>
            <a:r>
              <a:rPr lang="ar-SA" sz="2400" b="1" dirty="0" smtClean="0">
                <a:solidFill>
                  <a:srgbClr val="7030A0"/>
                </a:solidFill>
              </a:rPr>
              <a:t>زيادة القيمة للعملاء</a:t>
            </a:r>
          </a:p>
          <a:p>
            <a:endParaRPr lang="ar-SA" sz="2400" b="1" dirty="0">
              <a:solidFill>
                <a:srgbClr val="7030A0"/>
              </a:solidFill>
            </a:endParaRPr>
          </a:p>
        </p:txBody>
      </p:sp>
      <p:pic>
        <p:nvPicPr>
          <p:cNvPr id="6" name="Picture 2" descr="C:\Documents and Settings\User\سطح المكتب\إدارة المعرفة\مجلد جديد\Article_1620_77538926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3714752"/>
            <a:ext cx="2159000" cy="22733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2" dur="5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7" dur="5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2" dur="500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7" dur="500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32" dur="500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28728" y="4143380"/>
            <a:ext cx="6400800" cy="1752600"/>
          </a:xfrm>
        </p:spPr>
        <p:txBody>
          <a:bodyPr/>
          <a:lstStyle/>
          <a:p>
            <a:r>
              <a:rPr lang="ar-SA" b="1" dirty="0" smtClean="0">
                <a:solidFill>
                  <a:schemeClr val="bg1"/>
                </a:solidFill>
              </a:rPr>
              <a:t> </a:t>
            </a:r>
            <a:r>
              <a:rPr lang="ar-SA" sz="4400" b="1" dirty="0" smtClean="0">
                <a:solidFill>
                  <a:schemeClr val="bg1"/>
                </a:solidFill>
              </a:rPr>
              <a:t>الوحدة الثالثة</a:t>
            </a:r>
          </a:p>
          <a:p>
            <a:endParaRPr lang="ar-SA" dirty="0"/>
          </a:p>
        </p:txBody>
      </p:sp>
      <p:sp>
        <p:nvSpPr>
          <p:cNvPr id="13" name="Rectangle 12"/>
          <p:cNvSpPr/>
          <p:nvPr/>
        </p:nvSpPr>
        <p:spPr>
          <a:xfrm>
            <a:off x="-2048895" y="6357958"/>
            <a:ext cx="6763771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b="1" dirty="0" smtClean="0">
                <a:solidFill>
                  <a:srgbClr val="FFFF00"/>
                </a:solidFill>
              </a:rPr>
              <a:t>http://kenanaonline.com/aishasaleem</a:t>
            </a:r>
            <a:endParaRPr lang="ar-SA" b="1" dirty="0">
              <a:solidFill>
                <a:srgbClr val="FFFF00"/>
              </a:solidFill>
            </a:endParaRPr>
          </a:p>
        </p:txBody>
      </p:sp>
      <p:sp>
        <p:nvSpPr>
          <p:cNvPr id="8" name="مربع نص 7"/>
          <p:cNvSpPr txBox="1"/>
          <p:nvPr/>
        </p:nvSpPr>
        <p:spPr>
          <a:xfrm>
            <a:off x="6500826" y="5214950"/>
            <a:ext cx="2643174" cy="46166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400" b="1" dirty="0" smtClean="0">
                <a:solidFill>
                  <a:srgbClr val="FFFF00"/>
                </a:solidFill>
              </a:rPr>
              <a:t>د.عائشة سليم الذبياني</a:t>
            </a:r>
            <a:endParaRPr lang="ar-SA" sz="2400" b="1" dirty="0">
              <a:solidFill>
                <a:srgbClr val="FFFF00"/>
              </a:solidFill>
            </a:endParaRPr>
          </a:p>
        </p:txBody>
      </p:sp>
      <p:sp>
        <p:nvSpPr>
          <p:cNvPr id="5" name="مربع نص 4"/>
          <p:cNvSpPr txBox="1"/>
          <p:nvPr/>
        </p:nvSpPr>
        <p:spPr>
          <a:xfrm>
            <a:off x="285720" y="428604"/>
            <a:ext cx="8643998" cy="2677656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400" b="1" dirty="0" smtClean="0">
                <a:solidFill>
                  <a:srgbClr val="C00000"/>
                </a:solidFill>
              </a:rPr>
              <a:t>ما الذي يحققه المجتمع للأعضاء ؟</a:t>
            </a:r>
          </a:p>
          <a:p>
            <a:r>
              <a:rPr lang="ar-SA" sz="2400" b="1" dirty="0" smtClean="0">
                <a:solidFill>
                  <a:srgbClr val="7030A0"/>
                </a:solidFill>
              </a:rPr>
              <a:t>التعلم السريع .</a:t>
            </a:r>
          </a:p>
          <a:p>
            <a:r>
              <a:rPr lang="ar-SA" sz="2400" b="1" dirty="0" smtClean="0">
                <a:solidFill>
                  <a:srgbClr val="7030A0"/>
                </a:solidFill>
              </a:rPr>
              <a:t>الإبداع المشترك .</a:t>
            </a:r>
          </a:p>
          <a:p>
            <a:r>
              <a:rPr lang="ar-SA" sz="2400" b="1" dirty="0" smtClean="0">
                <a:solidFill>
                  <a:srgbClr val="7030A0"/>
                </a:solidFill>
              </a:rPr>
              <a:t>إنشاء شبكات أفضل .</a:t>
            </a:r>
          </a:p>
          <a:p>
            <a:r>
              <a:rPr lang="ar-SA" sz="2400" b="1" dirty="0" smtClean="0">
                <a:solidFill>
                  <a:srgbClr val="7030A0"/>
                </a:solidFill>
              </a:rPr>
              <a:t>توفير الوقت اللازم للوصول إلى المعلومات .</a:t>
            </a:r>
          </a:p>
          <a:p>
            <a:r>
              <a:rPr lang="ar-SA" sz="2400" b="1" dirty="0" smtClean="0">
                <a:solidFill>
                  <a:srgbClr val="7030A0"/>
                </a:solidFill>
              </a:rPr>
              <a:t>توفير المعلومات المهمة</a:t>
            </a:r>
          </a:p>
          <a:p>
            <a:r>
              <a:rPr lang="ar-SA" sz="2400" b="1" dirty="0" smtClean="0">
                <a:solidFill>
                  <a:srgbClr val="7030A0"/>
                </a:solidFill>
              </a:rPr>
              <a:t>تطوير الاتصال مع الزملاء</a:t>
            </a:r>
            <a:endParaRPr lang="ar-SA" sz="2400" b="1" dirty="0">
              <a:solidFill>
                <a:srgbClr val="7030A0"/>
              </a:solidFill>
            </a:endParaRPr>
          </a:p>
        </p:txBody>
      </p:sp>
      <p:pic>
        <p:nvPicPr>
          <p:cNvPr id="6" name="Picture 2" descr="C:\Documents and Settings\User\سطح المكتب\إدارة المعرفة\مجلد جديد\Article_1620_77538926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3714752"/>
            <a:ext cx="2159000" cy="22733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2" dur="5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7" dur="5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2" dur="500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7" dur="500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32" dur="500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37" dur="500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28728" y="4143380"/>
            <a:ext cx="6400800" cy="1752600"/>
          </a:xfrm>
        </p:spPr>
        <p:txBody>
          <a:bodyPr/>
          <a:lstStyle/>
          <a:p>
            <a:r>
              <a:rPr lang="ar-SA" b="1" dirty="0" smtClean="0">
                <a:solidFill>
                  <a:schemeClr val="bg1"/>
                </a:solidFill>
              </a:rPr>
              <a:t> </a:t>
            </a:r>
            <a:r>
              <a:rPr lang="ar-SA" sz="4400" b="1" dirty="0" smtClean="0">
                <a:solidFill>
                  <a:schemeClr val="bg1"/>
                </a:solidFill>
              </a:rPr>
              <a:t>الوحدة الثالثة</a:t>
            </a:r>
          </a:p>
          <a:p>
            <a:endParaRPr lang="ar-SA" dirty="0"/>
          </a:p>
        </p:txBody>
      </p:sp>
      <p:sp>
        <p:nvSpPr>
          <p:cNvPr id="13" name="Rectangle 12"/>
          <p:cNvSpPr/>
          <p:nvPr/>
        </p:nvSpPr>
        <p:spPr>
          <a:xfrm>
            <a:off x="-2048895" y="6357958"/>
            <a:ext cx="6763771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b="1" dirty="0" smtClean="0">
                <a:solidFill>
                  <a:srgbClr val="FFFF00"/>
                </a:solidFill>
              </a:rPr>
              <a:t>http://kenanaonline.com/aishasaleem</a:t>
            </a:r>
            <a:endParaRPr lang="ar-SA" b="1" dirty="0">
              <a:solidFill>
                <a:srgbClr val="FFFF00"/>
              </a:solidFill>
            </a:endParaRPr>
          </a:p>
        </p:txBody>
      </p:sp>
      <p:sp>
        <p:nvSpPr>
          <p:cNvPr id="8" name="مربع نص 7"/>
          <p:cNvSpPr txBox="1"/>
          <p:nvPr/>
        </p:nvSpPr>
        <p:spPr>
          <a:xfrm>
            <a:off x="6500826" y="5214950"/>
            <a:ext cx="2643174" cy="46166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400" b="1" dirty="0" smtClean="0">
                <a:solidFill>
                  <a:srgbClr val="FFFF00"/>
                </a:solidFill>
              </a:rPr>
              <a:t>د.عائشة سليم الذبياني</a:t>
            </a:r>
            <a:endParaRPr lang="ar-SA" sz="2400" b="1" dirty="0">
              <a:solidFill>
                <a:srgbClr val="FFFF00"/>
              </a:solidFill>
            </a:endParaRPr>
          </a:p>
        </p:txBody>
      </p:sp>
      <p:pic>
        <p:nvPicPr>
          <p:cNvPr id="99332" name="Picture 4" descr="http://www9.0zz0.com/2010/11/18/19/336491628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71472" y="1857364"/>
            <a:ext cx="7643866" cy="3214710"/>
          </a:xfrm>
          <a:prstGeom prst="rect">
            <a:avLst/>
          </a:prstGeom>
          <a:noFill/>
        </p:spPr>
      </p:pic>
      <p:sp>
        <p:nvSpPr>
          <p:cNvPr id="7" name="مربع نص 6"/>
          <p:cNvSpPr txBox="1"/>
          <p:nvPr/>
        </p:nvSpPr>
        <p:spPr>
          <a:xfrm>
            <a:off x="428596" y="500042"/>
            <a:ext cx="8286808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800" b="1" u="sng" dirty="0" smtClean="0">
                <a:solidFill>
                  <a:srgbClr val="C00000"/>
                </a:solidFill>
              </a:rPr>
              <a:t>الخيارات الإستراتيجية لمد سبل الاتصال بين العاملين </a:t>
            </a:r>
            <a:endParaRPr lang="ar-SA" sz="2800" b="1" u="sng" dirty="0">
              <a:solidFill>
                <a:srgbClr val="C0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28728" y="4143380"/>
            <a:ext cx="6400800" cy="1752600"/>
          </a:xfrm>
        </p:spPr>
        <p:txBody>
          <a:bodyPr/>
          <a:lstStyle/>
          <a:p>
            <a:r>
              <a:rPr lang="ar-SA" b="1" dirty="0" smtClean="0">
                <a:solidFill>
                  <a:schemeClr val="bg1"/>
                </a:solidFill>
              </a:rPr>
              <a:t> </a:t>
            </a:r>
            <a:r>
              <a:rPr lang="ar-SA" sz="4400" b="1" dirty="0" smtClean="0">
                <a:solidFill>
                  <a:schemeClr val="bg1"/>
                </a:solidFill>
              </a:rPr>
              <a:t>الوحدة الثالثة</a:t>
            </a:r>
          </a:p>
          <a:p>
            <a:endParaRPr lang="ar-SA" dirty="0"/>
          </a:p>
        </p:txBody>
      </p:sp>
      <p:sp>
        <p:nvSpPr>
          <p:cNvPr id="13" name="Rectangle 12"/>
          <p:cNvSpPr/>
          <p:nvPr/>
        </p:nvSpPr>
        <p:spPr>
          <a:xfrm>
            <a:off x="-2048895" y="6357958"/>
            <a:ext cx="6763771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b="1" dirty="0" smtClean="0">
                <a:solidFill>
                  <a:srgbClr val="FFFF00"/>
                </a:solidFill>
              </a:rPr>
              <a:t>http://kenanaonline.com/aishasaleem</a:t>
            </a:r>
            <a:endParaRPr lang="ar-SA" b="1" dirty="0">
              <a:solidFill>
                <a:srgbClr val="FFFF00"/>
              </a:solidFill>
            </a:endParaRPr>
          </a:p>
        </p:txBody>
      </p:sp>
      <p:sp>
        <p:nvSpPr>
          <p:cNvPr id="8" name="مربع نص 7"/>
          <p:cNvSpPr txBox="1"/>
          <p:nvPr/>
        </p:nvSpPr>
        <p:spPr>
          <a:xfrm>
            <a:off x="6500826" y="5214950"/>
            <a:ext cx="2643174" cy="46166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400" b="1" dirty="0" smtClean="0">
                <a:solidFill>
                  <a:srgbClr val="FFFF00"/>
                </a:solidFill>
              </a:rPr>
              <a:t>د.عائشة سليم الذبياني</a:t>
            </a:r>
            <a:endParaRPr lang="ar-SA" sz="2400" b="1" dirty="0">
              <a:solidFill>
                <a:srgbClr val="FFFF00"/>
              </a:solidFill>
            </a:endParaRPr>
          </a:p>
        </p:txBody>
      </p:sp>
      <p:pic>
        <p:nvPicPr>
          <p:cNvPr id="98308" name="Picture 4" descr="http://t3.gstatic.com/images?q=tbn:ANd9GcT8i9ITjX2TPA0PM-ZcOTdElGskD3NPUtWBJm7CKgU_TsX2eCt8Y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3143248"/>
            <a:ext cx="2476500" cy="1847851"/>
          </a:xfrm>
          <a:prstGeom prst="rect">
            <a:avLst/>
          </a:prstGeom>
          <a:noFill/>
        </p:spPr>
      </p:pic>
      <p:sp>
        <p:nvSpPr>
          <p:cNvPr id="7" name="مربع نص 6"/>
          <p:cNvSpPr txBox="1"/>
          <p:nvPr/>
        </p:nvSpPr>
        <p:spPr>
          <a:xfrm>
            <a:off x="1428728" y="428604"/>
            <a:ext cx="7429552" cy="2246769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800" b="1" u="sng" dirty="0" smtClean="0">
                <a:solidFill>
                  <a:srgbClr val="C00000"/>
                </a:solidFill>
              </a:rPr>
              <a:t>مشاركة المعرفة من خلال دليل الهاتف الخاص بقائمة الأعمال</a:t>
            </a:r>
          </a:p>
          <a:p>
            <a:endParaRPr lang="ar-SA" sz="2800" b="1" dirty="0" smtClean="0">
              <a:solidFill>
                <a:srgbClr val="C00000"/>
              </a:solidFill>
            </a:endParaRPr>
          </a:p>
          <a:p>
            <a:r>
              <a:rPr lang="ar-SA" sz="2800" b="1" u="sng" dirty="0" smtClean="0">
                <a:solidFill>
                  <a:srgbClr val="7030A0"/>
                </a:solidFill>
              </a:rPr>
              <a:t>دليل الهاتف الخاص بالخبراء</a:t>
            </a:r>
          </a:p>
          <a:p>
            <a:endParaRPr lang="ar-SA" sz="2800" b="1" u="sng" dirty="0" smtClean="0">
              <a:solidFill>
                <a:srgbClr val="7030A0"/>
              </a:solidFill>
            </a:endParaRPr>
          </a:p>
          <a:p>
            <a:r>
              <a:rPr lang="ar-SA" sz="2800" b="1" u="sng" dirty="0" smtClean="0">
                <a:solidFill>
                  <a:srgbClr val="002060"/>
                </a:solidFill>
              </a:rPr>
              <a:t>أفضل أنظمة الممارسة </a:t>
            </a:r>
            <a:endParaRPr lang="ar-SA" sz="2800" b="1" u="sng" dirty="0">
              <a:solidFill>
                <a:srgbClr val="00206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2" dur="500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7" dur="500"/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28728" y="4143380"/>
            <a:ext cx="6400800" cy="1752600"/>
          </a:xfrm>
        </p:spPr>
        <p:txBody>
          <a:bodyPr/>
          <a:lstStyle/>
          <a:p>
            <a:r>
              <a:rPr lang="ar-SA" b="1" dirty="0" smtClean="0">
                <a:solidFill>
                  <a:schemeClr val="bg1"/>
                </a:solidFill>
              </a:rPr>
              <a:t> </a:t>
            </a:r>
            <a:r>
              <a:rPr lang="ar-SA" sz="4400" b="1" dirty="0" smtClean="0">
                <a:solidFill>
                  <a:schemeClr val="bg1"/>
                </a:solidFill>
              </a:rPr>
              <a:t>الوحدة الثالثة</a:t>
            </a:r>
          </a:p>
          <a:p>
            <a:endParaRPr lang="ar-SA" dirty="0"/>
          </a:p>
        </p:txBody>
      </p:sp>
      <p:sp>
        <p:nvSpPr>
          <p:cNvPr id="13" name="Rectangle 12"/>
          <p:cNvSpPr/>
          <p:nvPr/>
        </p:nvSpPr>
        <p:spPr>
          <a:xfrm>
            <a:off x="-2048895" y="6357958"/>
            <a:ext cx="6763771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b="1" dirty="0" smtClean="0">
                <a:solidFill>
                  <a:srgbClr val="FFFF00"/>
                </a:solidFill>
              </a:rPr>
              <a:t>http://kenanaonline.com/aishasaleem</a:t>
            </a:r>
            <a:endParaRPr lang="ar-SA" b="1" dirty="0">
              <a:solidFill>
                <a:srgbClr val="FFFF00"/>
              </a:solidFill>
            </a:endParaRPr>
          </a:p>
        </p:txBody>
      </p:sp>
      <p:sp>
        <p:nvSpPr>
          <p:cNvPr id="8" name="مربع نص 7"/>
          <p:cNvSpPr txBox="1"/>
          <p:nvPr/>
        </p:nvSpPr>
        <p:spPr>
          <a:xfrm>
            <a:off x="6500826" y="5214950"/>
            <a:ext cx="2643174" cy="46166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400" b="1" dirty="0" smtClean="0">
                <a:solidFill>
                  <a:srgbClr val="FFFF00"/>
                </a:solidFill>
              </a:rPr>
              <a:t>د.عائشة سليم الذبياني</a:t>
            </a:r>
            <a:endParaRPr lang="ar-SA" sz="2400" b="1" dirty="0">
              <a:solidFill>
                <a:srgbClr val="FFFF00"/>
              </a:solidFill>
            </a:endParaRPr>
          </a:p>
        </p:txBody>
      </p:sp>
      <p:pic>
        <p:nvPicPr>
          <p:cNvPr id="97282" name="Picture 2" descr="http://sub3.rofof.com/img4/05iktpu24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" y="3429000"/>
            <a:ext cx="2357422" cy="2500298"/>
          </a:xfrm>
          <a:prstGeom prst="rect">
            <a:avLst/>
          </a:prstGeom>
          <a:noFill/>
        </p:spPr>
      </p:pic>
      <p:sp>
        <p:nvSpPr>
          <p:cNvPr id="6" name="مربع نص 5"/>
          <p:cNvSpPr txBox="1"/>
          <p:nvPr/>
        </p:nvSpPr>
        <p:spPr>
          <a:xfrm>
            <a:off x="1714480" y="285728"/>
            <a:ext cx="7143800" cy="378565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400" b="1" u="sng" dirty="0" smtClean="0">
                <a:solidFill>
                  <a:srgbClr val="C00000"/>
                </a:solidFill>
              </a:rPr>
              <a:t>اختيار طرق نقل المعرفة .</a:t>
            </a:r>
          </a:p>
          <a:p>
            <a:r>
              <a:rPr lang="ar-SA" sz="2400" b="1" dirty="0" smtClean="0">
                <a:solidFill>
                  <a:srgbClr val="002060"/>
                </a:solidFill>
              </a:rPr>
              <a:t>سمات المداخل </a:t>
            </a:r>
          </a:p>
          <a:p>
            <a:r>
              <a:rPr lang="ar-SA" sz="2400" b="1" dirty="0" smtClean="0">
                <a:solidFill>
                  <a:srgbClr val="7030A0"/>
                </a:solidFill>
              </a:rPr>
              <a:t>تساعد على انجاز إستراتيجية إدارة المعرفة في المؤسسة .</a:t>
            </a:r>
          </a:p>
          <a:p>
            <a:r>
              <a:rPr lang="ar-SA" sz="2400" b="1" dirty="0" smtClean="0">
                <a:solidFill>
                  <a:srgbClr val="7030A0"/>
                </a:solidFill>
              </a:rPr>
              <a:t>تتوافق مع دوافع إدارة المعرفة العملية .</a:t>
            </a:r>
          </a:p>
          <a:p>
            <a:r>
              <a:rPr lang="ar-SA" sz="2400" b="1" dirty="0" smtClean="0">
                <a:solidFill>
                  <a:srgbClr val="7030A0"/>
                </a:solidFill>
              </a:rPr>
              <a:t>تركز على المعرفة المهمة التي تحتاجها المؤسسة .</a:t>
            </a:r>
          </a:p>
          <a:p>
            <a:r>
              <a:rPr lang="ar-SA" sz="2400" b="1" dirty="0" smtClean="0">
                <a:solidFill>
                  <a:srgbClr val="7030A0"/>
                </a:solidFill>
              </a:rPr>
              <a:t>تصل بين الأفراد المعنيين .</a:t>
            </a:r>
          </a:p>
          <a:p>
            <a:r>
              <a:rPr lang="ar-SA" sz="2400" b="1" dirty="0" smtClean="0">
                <a:solidFill>
                  <a:srgbClr val="7030A0"/>
                </a:solidFill>
              </a:rPr>
              <a:t>من الممكن شراؤها أو تعديلها أو تخليقها .</a:t>
            </a:r>
          </a:p>
          <a:p>
            <a:r>
              <a:rPr lang="ar-SA" sz="2400" b="1" dirty="0" smtClean="0">
                <a:solidFill>
                  <a:srgbClr val="7030A0"/>
                </a:solidFill>
              </a:rPr>
              <a:t>تصل بين الأفراد والمعرفة التي يحتاجون إليها .</a:t>
            </a:r>
          </a:p>
          <a:p>
            <a:r>
              <a:rPr lang="ar-SA" sz="2400" b="1" dirty="0" smtClean="0">
                <a:solidFill>
                  <a:srgbClr val="7030A0"/>
                </a:solidFill>
              </a:rPr>
              <a:t>تتناسب مع ثقافة المنظمة .</a:t>
            </a:r>
          </a:p>
          <a:p>
            <a:r>
              <a:rPr lang="ar-SA" sz="2400" b="1" dirty="0" smtClean="0">
                <a:solidFill>
                  <a:srgbClr val="7030A0"/>
                </a:solidFill>
              </a:rPr>
              <a:t>تصل بالمؤسسة إلى القيمة النهائية .</a:t>
            </a:r>
            <a:endParaRPr lang="ar-SA" sz="2400" b="1" dirty="0">
              <a:solidFill>
                <a:srgbClr val="7030A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2" dur="5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7" dur="5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2" dur="500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7" dur="500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32" dur="500"/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37" dur="500"/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42" dur="500"/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47" dur="500"/>
                                        <p:tgtEl>
                                          <p:spTgt spid="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52" dur="500"/>
                                        <p:tgtEl>
                                          <p:spTgt spid="6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uiExpand="1" build="allAtOnce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28728" y="4143380"/>
            <a:ext cx="6400800" cy="1752600"/>
          </a:xfrm>
        </p:spPr>
        <p:txBody>
          <a:bodyPr/>
          <a:lstStyle/>
          <a:p>
            <a:r>
              <a:rPr lang="ar-SA" b="1" dirty="0" smtClean="0">
                <a:solidFill>
                  <a:schemeClr val="bg1"/>
                </a:solidFill>
              </a:rPr>
              <a:t> </a:t>
            </a:r>
            <a:r>
              <a:rPr lang="ar-SA" sz="4400" b="1" dirty="0" smtClean="0">
                <a:solidFill>
                  <a:schemeClr val="bg1"/>
                </a:solidFill>
              </a:rPr>
              <a:t>الوحدة الثالثة</a:t>
            </a:r>
          </a:p>
          <a:p>
            <a:endParaRPr lang="ar-SA" dirty="0"/>
          </a:p>
        </p:txBody>
      </p:sp>
      <p:sp>
        <p:nvSpPr>
          <p:cNvPr id="13" name="Rectangle 12"/>
          <p:cNvSpPr/>
          <p:nvPr/>
        </p:nvSpPr>
        <p:spPr>
          <a:xfrm>
            <a:off x="-2048895" y="6357958"/>
            <a:ext cx="6763771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b="1" dirty="0" smtClean="0">
                <a:solidFill>
                  <a:srgbClr val="FFFF00"/>
                </a:solidFill>
              </a:rPr>
              <a:t>http://kenanaonline.com/aishasaleem</a:t>
            </a:r>
            <a:endParaRPr lang="ar-SA" b="1" dirty="0">
              <a:solidFill>
                <a:srgbClr val="FFFF00"/>
              </a:solidFill>
            </a:endParaRPr>
          </a:p>
        </p:txBody>
      </p:sp>
      <p:sp>
        <p:nvSpPr>
          <p:cNvPr id="8" name="مربع نص 7"/>
          <p:cNvSpPr txBox="1"/>
          <p:nvPr/>
        </p:nvSpPr>
        <p:spPr>
          <a:xfrm>
            <a:off x="6500826" y="5214950"/>
            <a:ext cx="2643174" cy="46166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400" b="1" dirty="0" smtClean="0">
                <a:solidFill>
                  <a:srgbClr val="FFFF00"/>
                </a:solidFill>
              </a:rPr>
              <a:t>د.عائشة سليم الذبياني</a:t>
            </a:r>
            <a:endParaRPr lang="ar-SA" sz="2400" b="1" dirty="0">
              <a:solidFill>
                <a:srgbClr val="FFFF00"/>
              </a:solidFill>
            </a:endParaRPr>
          </a:p>
        </p:txBody>
      </p:sp>
      <p:pic>
        <p:nvPicPr>
          <p:cNvPr id="5" name="Picture 5" descr="26111225E28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786050" y="0"/>
            <a:ext cx="3240087" cy="3457575"/>
          </a:xfrm>
          <a:prstGeom prst="rect">
            <a:avLst/>
          </a:prstGeom>
          <a:noFill/>
        </p:spPr>
      </p:pic>
      <p:sp>
        <p:nvSpPr>
          <p:cNvPr id="6" name="مربع نص 5"/>
          <p:cNvSpPr txBox="1"/>
          <p:nvPr/>
        </p:nvSpPr>
        <p:spPr>
          <a:xfrm>
            <a:off x="1714480" y="4143380"/>
            <a:ext cx="5429288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ar-SA" sz="2800" b="1" dirty="0" smtClean="0">
                <a:solidFill>
                  <a:srgbClr val="7030A0"/>
                </a:solidFill>
              </a:rPr>
              <a:t>فحص المعلومات</a:t>
            </a:r>
            <a:endParaRPr lang="ar-SA" sz="2800" b="1" dirty="0">
              <a:solidFill>
                <a:srgbClr val="7030A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28728" y="4143380"/>
            <a:ext cx="6400800" cy="1752600"/>
          </a:xfrm>
        </p:spPr>
        <p:txBody>
          <a:bodyPr/>
          <a:lstStyle/>
          <a:p>
            <a:r>
              <a:rPr lang="ar-SA" b="1" dirty="0" smtClean="0">
                <a:solidFill>
                  <a:schemeClr val="bg1"/>
                </a:solidFill>
              </a:rPr>
              <a:t> </a:t>
            </a:r>
            <a:r>
              <a:rPr lang="ar-SA" sz="4400" b="1" dirty="0" smtClean="0">
                <a:solidFill>
                  <a:schemeClr val="bg1"/>
                </a:solidFill>
              </a:rPr>
              <a:t>الوحدة الثالثة</a:t>
            </a:r>
          </a:p>
          <a:p>
            <a:endParaRPr lang="ar-SA" dirty="0"/>
          </a:p>
        </p:txBody>
      </p:sp>
      <p:sp>
        <p:nvSpPr>
          <p:cNvPr id="13" name="Rectangle 12"/>
          <p:cNvSpPr/>
          <p:nvPr/>
        </p:nvSpPr>
        <p:spPr>
          <a:xfrm>
            <a:off x="-2048895" y="6357958"/>
            <a:ext cx="6763771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b="1" dirty="0" smtClean="0">
                <a:solidFill>
                  <a:srgbClr val="FFFF00"/>
                </a:solidFill>
              </a:rPr>
              <a:t>http://kenanaonline.com/aishasaleem</a:t>
            </a:r>
            <a:endParaRPr lang="ar-SA" b="1" dirty="0">
              <a:solidFill>
                <a:srgbClr val="FFFF00"/>
              </a:solidFill>
            </a:endParaRPr>
          </a:p>
        </p:txBody>
      </p:sp>
      <p:sp>
        <p:nvSpPr>
          <p:cNvPr id="8" name="مربع نص 7"/>
          <p:cNvSpPr txBox="1"/>
          <p:nvPr/>
        </p:nvSpPr>
        <p:spPr>
          <a:xfrm>
            <a:off x="6500826" y="5214950"/>
            <a:ext cx="2643174" cy="46166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400" b="1" dirty="0" smtClean="0">
                <a:solidFill>
                  <a:srgbClr val="FFFF00"/>
                </a:solidFill>
              </a:rPr>
              <a:t>د.عائشة سليم الذبياني</a:t>
            </a:r>
            <a:endParaRPr lang="ar-SA" sz="2400" b="1" dirty="0">
              <a:solidFill>
                <a:srgbClr val="FFFF00"/>
              </a:solidFill>
            </a:endParaRPr>
          </a:p>
        </p:txBody>
      </p:sp>
      <p:sp>
        <p:nvSpPr>
          <p:cNvPr id="5" name="مربع نص 4"/>
          <p:cNvSpPr txBox="1"/>
          <p:nvPr/>
        </p:nvSpPr>
        <p:spPr>
          <a:xfrm>
            <a:off x="428596" y="500042"/>
            <a:ext cx="7786742" cy="446276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>
              <a:spcBef>
                <a:spcPct val="50000"/>
              </a:spcBef>
            </a:pPr>
            <a:r>
              <a:rPr lang="ar-SA" sz="2800" b="1" u="sng" dirty="0" smtClean="0">
                <a:solidFill>
                  <a:srgbClr val="C00000"/>
                </a:solidFill>
                <a:latin typeface="Arial" pitchFamily="34" charset="0"/>
              </a:rPr>
              <a:t>مزايا عمليات فحص المعلومات</a:t>
            </a:r>
          </a:p>
          <a:p>
            <a:r>
              <a:rPr lang="ar-SA" sz="2800" b="1" dirty="0" smtClean="0"/>
              <a:t>ما هي المعلومات المتوفرة لدى المؤسسة ولم يتم الاستفادة منها ؟</a:t>
            </a:r>
          </a:p>
          <a:p>
            <a:r>
              <a:rPr lang="ar-SA" sz="2800" b="1" dirty="0" smtClean="0"/>
              <a:t>ما هي المعلومات المطلوبة ولكنها غير متاحة ؟</a:t>
            </a:r>
          </a:p>
          <a:p>
            <a:r>
              <a:rPr lang="ar-SA" sz="2800" b="1" dirty="0" smtClean="0"/>
              <a:t>الفرق بين ما هو مطلوب وما هو متاح ؟</a:t>
            </a:r>
          </a:p>
          <a:p>
            <a:r>
              <a:rPr lang="ar-SA" sz="2800" b="1" dirty="0" smtClean="0"/>
              <a:t>الإجراءات التي يجب اتخاذها للتوفيق بين المطلوب والمتاح؟ما هي أفضل الأساليب التي من خلالها يتم توصيل المعلومات إلى مستخدميها ؟</a:t>
            </a:r>
          </a:p>
          <a:p>
            <a:endParaRPr lang="en-US" sz="2800" b="1" dirty="0" smtClean="0"/>
          </a:p>
          <a:p>
            <a:pPr>
              <a:spcBef>
                <a:spcPct val="50000"/>
              </a:spcBef>
            </a:pPr>
            <a:endParaRPr lang="en-US" sz="2800" b="1" dirty="0" smtClean="0">
              <a:solidFill>
                <a:srgbClr val="C00000"/>
              </a:solidFill>
              <a:latin typeface="Arial" pitchFamily="34" charset="0"/>
            </a:endParaRPr>
          </a:p>
          <a:p>
            <a:endParaRPr lang="ar-SA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28728" y="4143380"/>
            <a:ext cx="6400800" cy="1752600"/>
          </a:xfrm>
        </p:spPr>
        <p:txBody>
          <a:bodyPr/>
          <a:lstStyle/>
          <a:p>
            <a:r>
              <a:rPr lang="ar-SA" b="1" dirty="0" smtClean="0">
                <a:solidFill>
                  <a:schemeClr val="bg1"/>
                </a:solidFill>
              </a:rPr>
              <a:t> </a:t>
            </a:r>
            <a:r>
              <a:rPr lang="ar-SA" sz="4400" b="1" dirty="0" smtClean="0">
                <a:solidFill>
                  <a:schemeClr val="bg1"/>
                </a:solidFill>
              </a:rPr>
              <a:t>الوحدة الثالثة</a:t>
            </a:r>
          </a:p>
          <a:p>
            <a:endParaRPr lang="ar-SA" dirty="0"/>
          </a:p>
        </p:txBody>
      </p:sp>
      <p:sp>
        <p:nvSpPr>
          <p:cNvPr id="13" name="Rectangle 12"/>
          <p:cNvSpPr/>
          <p:nvPr/>
        </p:nvSpPr>
        <p:spPr>
          <a:xfrm>
            <a:off x="-2048895" y="6357958"/>
            <a:ext cx="6763771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b="1" dirty="0" smtClean="0">
                <a:solidFill>
                  <a:srgbClr val="FFFF00"/>
                </a:solidFill>
              </a:rPr>
              <a:t>http://kenanaonline.com/aishasaleem</a:t>
            </a:r>
            <a:endParaRPr lang="ar-SA" b="1" dirty="0">
              <a:solidFill>
                <a:srgbClr val="FFFF00"/>
              </a:solidFill>
            </a:endParaRPr>
          </a:p>
        </p:txBody>
      </p:sp>
      <p:sp>
        <p:nvSpPr>
          <p:cNvPr id="8" name="مربع نص 7"/>
          <p:cNvSpPr txBox="1"/>
          <p:nvPr/>
        </p:nvSpPr>
        <p:spPr>
          <a:xfrm>
            <a:off x="6500826" y="5214950"/>
            <a:ext cx="2643174" cy="46166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400" b="1" dirty="0" smtClean="0">
                <a:solidFill>
                  <a:srgbClr val="FFFF00"/>
                </a:solidFill>
              </a:rPr>
              <a:t>د.عائشة سليم الذبياني</a:t>
            </a:r>
            <a:endParaRPr lang="ar-SA" sz="2400" b="1" dirty="0">
              <a:solidFill>
                <a:srgbClr val="FFFF00"/>
              </a:solidFill>
            </a:endParaRPr>
          </a:p>
        </p:txBody>
      </p:sp>
      <p:pic>
        <p:nvPicPr>
          <p:cNvPr id="5" name="Picture 4" descr="20091124115315BBHF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>
          <a:xfrm>
            <a:off x="2627313" y="333375"/>
            <a:ext cx="4321175" cy="2952749"/>
          </a:xfrm>
          <a:prstGeom prst="rect">
            <a:avLst/>
          </a:prstGeom>
        </p:spPr>
      </p:pic>
      <p:sp>
        <p:nvSpPr>
          <p:cNvPr id="6" name="مربع نص 5"/>
          <p:cNvSpPr txBox="1"/>
          <p:nvPr/>
        </p:nvSpPr>
        <p:spPr>
          <a:xfrm>
            <a:off x="2357422" y="4214818"/>
            <a:ext cx="5500726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ar-SA" sz="2800" b="1" u="sng" dirty="0" smtClean="0">
                <a:solidFill>
                  <a:srgbClr val="C00000"/>
                </a:solidFill>
              </a:rPr>
              <a:t>تحديد تفاصيل الفحص</a:t>
            </a:r>
            <a:endParaRPr lang="ar-SA" sz="2800" b="1" u="sng" dirty="0">
              <a:solidFill>
                <a:srgbClr val="C0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28728" y="4143380"/>
            <a:ext cx="6400800" cy="1752600"/>
          </a:xfrm>
        </p:spPr>
        <p:txBody>
          <a:bodyPr/>
          <a:lstStyle/>
          <a:p>
            <a:r>
              <a:rPr lang="ar-SA" b="1" dirty="0" smtClean="0">
                <a:solidFill>
                  <a:schemeClr val="bg1"/>
                </a:solidFill>
              </a:rPr>
              <a:t> </a:t>
            </a:r>
            <a:r>
              <a:rPr lang="ar-SA" sz="4400" b="1" dirty="0" smtClean="0">
                <a:solidFill>
                  <a:schemeClr val="bg1"/>
                </a:solidFill>
              </a:rPr>
              <a:t>الوحدة الثالثة</a:t>
            </a:r>
          </a:p>
          <a:p>
            <a:endParaRPr lang="ar-SA" dirty="0"/>
          </a:p>
        </p:txBody>
      </p:sp>
      <p:sp>
        <p:nvSpPr>
          <p:cNvPr id="13" name="Rectangle 12"/>
          <p:cNvSpPr/>
          <p:nvPr/>
        </p:nvSpPr>
        <p:spPr>
          <a:xfrm>
            <a:off x="-2048895" y="6357958"/>
            <a:ext cx="6763771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b="1" dirty="0" smtClean="0">
                <a:solidFill>
                  <a:srgbClr val="FFFF00"/>
                </a:solidFill>
              </a:rPr>
              <a:t>http://kenanaonline.com/aishasaleem</a:t>
            </a:r>
            <a:endParaRPr lang="ar-SA" b="1" dirty="0">
              <a:solidFill>
                <a:srgbClr val="FFFF00"/>
              </a:solidFill>
            </a:endParaRPr>
          </a:p>
        </p:txBody>
      </p:sp>
      <p:sp>
        <p:nvSpPr>
          <p:cNvPr id="8" name="مربع نص 7"/>
          <p:cNvSpPr txBox="1"/>
          <p:nvPr/>
        </p:nvSpPr>
        <p:spPr>
          <a:xfrm>
            <a:off x="6500826" y="5214950"/>
            <a:ext cx="2643174" cy="46166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400" b="1" dirty="0" smtClean="0">
                <a:solidFill>
                  <a:srgbClr val="FFFF00"/>
                </a:solidFill>
              </a:rPr>
              <a:t>د.عائشة سليم الذبياني</a:t>
            </a:r>
            <a:endParaRPr lang="ar-SA" sz="2400" b="1" dirty="0">
              <a:solidFill>
                <a:srgbClr val="FFFF00"/>
              </a:solidFill>
            </a:endParaRPr>
          </a:p>
        </p:txBody>
      </p:sp>
      <p:sp>
        <p:nvSpPr>
          <p:cNvPr id="5" name="مربع نص 4"/>
          <p:cNvSpPr txBox="1"/>
          <p:nvPr/>
        </p:nvSpPr>
        <p:spPr>
          <a:xfrm>
            <a:off x="285720" y="428604"/>
            <a:ext cx="8429684" cy="34163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400" b="1" dirty="0" smtClean="0">
                <a:solidFill>
                  <a:srgbClr val="C00000"/>
                </a:solidFill>
              </a:rPr>
              <a:t>ما هي المعلومات التي يحصل عليها الموظفون ؟</a:t>
            </a:r>
          </a:p>
          <a:p>
            <a:r>
              <a:rPr lang="ar-SA" sz="2400" b="1" dirty="0" smtClean="0">
                <a:solidFill>
                  <a:srgbClr val="C00000"/>
                </a:solidFill>
              </a:rPr>
              <a:t> ومن من ؟ </a:t>
            </a:r>
          </a:p>
          <a:p>
            <a:r>
              <a:rPr lang="ar-SA" sz="2400" b="1" dirty="0" smtClean="0">
                <a:solidFill>
                  <a:srgbClr val="C00000"/>
                </a:solidFill>
              </a:rPr>
              <a:t>وبأي ثمن ؟ </a:t>
            </a:r>
          </a:p>
          <a:p>
            <a:r>
              <a:rPr lang="ar-SA" sz="2400" b="1" dirty="0" smtClean="0">
                <a:solidFill>
                  <a:srgbClr val="C00000"/>
                </a:solidFill>
              </a:rPr>
              <a:t>وكيف يتم الاستفادة منها ؟</a:t>
            </a:r>
          </a:p>
          <a:p>
            <a:r>
              <a:rPr lang="ar-SA" sz="2400" b="1" dirty="0" smtClean="0">
                <a:solidFill>
                  <a:srgbClr val="002060"/>
                </a:solidFill>
              </a:rPr>
              <a:t>ما هي المعلومات التي يوجدها الموظفون ؟</a:t>
            </a:r>
          </a:p>
          <a:p>
            <a:r>
              <a:rPr lang="ar-SA" sz="2400" b="1" dirty="0" smtClean="0">
                <a:solidFill>
                  <a:srgbClr val="002060"/>
                </a:solidFill>
              </a:rPr>
              <a:t>وما الذي يحدث لها ؟</a:t>
            </a:r>
          </a:p>
          <a:p>
            <a:r>
              <a:rPr lang="ar-SA" sz="2400" b="1" dirty="0" smtClean="0">
                <a:solidFill>
                  <a:srgbClr val="002060"/>
                </a:solidFill>
              </a:rPr>
              <a:t>وإلى أين تتجه هذه المعلومات؟</a:t>
            </a:r>
          </a:p>
          <a:p>
            <a:r>
              <a:rPr lang="ar-SA" sz="2400" b="1" dirty="0" smtClean="0">
                <a:solidFill>
                  <a:srgbClr val="002060"/>
                </a:solidFill>
              </a:rPr>
              <a:t>ما هي المعلومات التي يحتفظ </a:t>
            </a:r>
            <a:r>
              <a:rPr lang="ar-SA" sz="2400" b="1" dirty="0" err="1" smtClean="0">
                <a:solidFill>
                  <a:srgbClr val="002060"/>
                </a:solidFill>
              </a:rPr>
              <a:t>بها</a:t>
            </a:r>
            <a:r>
              <a:rPr lang="ar-SA" sz="2400" b="1" dirty="0" smtClean="0">
                <a:solidFill>
                  <a:srgbClr val="002060"/>
                </a:solidFill>
              </a:rPr>
              <a:t> ؟ </a:t>
            </a:r>
          </a:p>
          <a:p>
            <a:r>
              <a:rPr lang="ar-SA" sz="2400" b="1" dirty="0" smtClean="0">
                <a:solidFill>
                  <a:srgbClr val="002060"/>
                </a:solidFill>
              </a:rPr>
              <a:t>ولماذا ؟</a:t>
            </a:r>
            <a:endParaRPr lang="ar-SA" sz="2400" b="1" dirty="0">
              <a:solidFill>
                <a:srgbClr val="00206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2" dur="5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7" dur="5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2" dur="500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7" dur="500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32" dur="500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37" dur="500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42" dur="500"/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47" dur="500"/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28728" y="4143380"/>
            <a:ext cx="6400800" cy="1752600"/>
          </a:xfrm>
        </p:spPr>
        <p:txBody>
          <a:bodyPr/>
          <a:lstStyle/>
          <a:p>
            <a:r>
              <a:rPr lang="ar-SA" b="1" dirty="0" smtClean="0">
                <a:solidFill>
                  <a:schemeClr val="bg1"/>
                </a:solidFill>
              </a:rPr>
              <a:t> </a:t>
            </a:r>
            <a:r>
              <a:rPr lang="ar-SA" sz="4400" b="1" dirty="0" smtClean="0">
                <a:solidFill>
                  <a:schemeClr val="bg1"/>
                </a:solidFill>
              </a:rPr>
              <a:t>الوحدة الثالثة</a:t>
            </a:r>
          </a:p>
          <a:p>
            <a:endParaRPr lang="ar-SA" dirty="0"/>
          </a:p>
        </p:txBody>
      </p:sp>
      <p:sp>
        <p:nvSpPr>
          <p:cNvPr id="13" name="Rectangle 12"/>
          <p:cNvSpPr/>
          <p:nvPr/>
        </p:nvSpPr>
        <p:spPr>
          <a:xfrm>
            <a:off x="-2048895" y="6357958"/>
            <a:ext cx="6763771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b="1" dirty="0" smtClean="0">
                <a:solidFill>
                  <a:srgbClr val="FFFF00"/>
                </a:solidFill>
              </a:rPr>
              <a:t>http://kenanaonline.com/aishasaleem</a:t>
            </a:r>
            <a:endParaRPr lang="ar-SA" b="1" dirty="0">
              <a:solidFill>
                <a:srgbClr val="FFFF00"/>
              </a:solidFill>
            </a:endParaRPr>
          </a:p>
        </p:txBody>
      </p:sp>
      <p:sp>
        <p:nvSpPr>
          <p:cNvPr id="8" name="مربع نص 7"/>
          <p:cNvSpPr txBox="1"/>
          <p:nvPr/>
        </p:nvSpPr>
        <p:spPr>
          <a:xfrm>
            <a:off x="6500826" y="5214950"/>
            <a:ext cx="2643174" cy="46166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400" b="1" dirty="0" smtClean="0">
                <a:solidFill>
                  <a:srgbClr val="FFFF00"/>
                </a:solidFill>
              </a:rPr>
              <a:t>د.عائشة سليم الذبياني</a:t>
            </a:r>
            <a:endParaRPr lang="ar-SA" sz="2400" b="1" dirty="0">
              <a:solidFill>
                <a:srgbClr val="FFFF00"/>
              </a:solidFill>
            </a:endParaRPr>
          </a:p>
        </p:txBody>
      </p:sp>
      <p:sp>
        <p:nvSpPr>
          <p:cNvPr id="5" name="مربع نص 4"/>
          <p:cNvSpPr txBox="1"/>
          <p:nvPr/>
        </p:nvSpPr>
        <p:spPr>
          <a:xfrm>
            <a:off x="357158" y="428604"/>
            <a:ext cx="8501122" cy="338554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800" b="1" dirty="0" smtClean="0"/>
              <a:t>ما هي المعلومات التي يتم تقديمها ؟  </a:t>
            </a:r>
          </a:p>
          <a:p>
            <a:r>
              <a:rPr lang="ar-SA" sz="2800" b="1" dirty="0" smtClean="0"/>
              <a:t>أو  تداولها ؟ </a:t>
            </a:r>
          </a:p>
          <a:p>
            <a:r>
              <a:rPr lang="ar-SA" sz="2800" b="1" dirty="0" smtClean="0"/>
              <a:t>ولمن ؟ </a:t>
            </a:r>
          </a:p>
          <a:p>
            <a:r>
              <a:rPr lang="ar-SA" sz="2800" b="1" dirty="0" smtClean="0"/>
              <a:t>و لأي هدف ؟ </a:t>
            </a:r>
          </a:p>
          <a:p>
            <a:r>
              <a:rPr lang="ar-SA" sz="2800" b="1" dirty="0" smtClean="0"/>
              <a:t>وبأي شكل ؟</a:t>
            </a:r>
          </a:p>
          <a:p>
            <a:r>
              <a:rPr lang="ar-SA" sz="2800" b="1" dirty="0" smtClean="0"/>
              <a:t>هل هناك وثائق تحكم وتضبط سياسات المؤسسة ؟</a:t>
            </a:r>
          </a:p>
          <a:p>
            <a:r>
              <a:rPr lang="ar-SA" sz="2800" b="1" dirty="0" smtClean="0"/>
              <a:t>هل هناك وثائق خاصة بمستوى الخدمة المقدم ؟</a:t>
            </a:r>
          </a:p>
          <a:p>
            <a:endParaRPr lang="ar-SA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28728" y="4143380"/>
            <a:ext cx="6400800" cy="1752600"/>
          </a:xfrm>
        </p:spPr>
        <p:txBody>
          <a:bodyPr/>
          <a:lstStyle/>
          <a:p>
            <a:r>
              <a:rPr lang="ar-SA" b="1" dirty="0" smtClean="0">
                <a:solidFill>
                  <a:schemeClr val="bg1"/>
                </a:solidFill>
              </a:rPr>
              <a:t> </a:t>
            </a:r>
            <a:r>
              <a:rPr lang="ar-SA" sz="4400" b="1" dirty="0" smtClean="0">
                <a:solidFill>
                  <a:schemeClr val="bg1"/>
                </a:solidFill>
              </a:rPr>
              <a:t>الوحدة الثالثة</a:t>
            </a:r>
          </a:p>
          <a:p>
            <a:endParaRPr lang="ar-SA" dirty="0"/>
          </a:p>
        </p:txBody>
      </p:sp>
      <p:sp>
        <p:nvSpPr>
          <p:cNvPr id="13" name="Rectangle 12"/>
          <p:cNvSpPr/>
          <p:nvPr/>
        </p:nvSpPr>
        <p:spPr>
          <a:xfrm>
            <a:off x="-2048895" y="6357958"/>
            <a:ext cx="6763771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b="1" dirty="0" smtClean="0">
                <a:solidFill>
                  <a:srgbClr val="FFFF00"/>
                </a:solidFill>
              </a:rPr>
              <a:t>http://kenanaonline.com/aishasaleem</a:t>
            </a:r>
            <a:endParaRPr lang="ar-SA" b="1" dirty="0">
              <a:solidFill>
                <a:srgbClr val="FFFF00"/>
              </a:solidFill>
            </a:endParaRPr>
          </a:p>
        </p:txBody>
      </p:sp>
      <p:sp>
        <p:nvSpPr>
          <p:cNvPr id="8" name="مربع نص 7"/>
          <p:cNvSpPr txBox="1"/>
          <p:nvPr/>
        </p:nvSpPr>
        <p:spPr>
          <a:xfrm>
            <a:off x="6500826" y="5214950"/>
            <a:ext cx="2643174" cy="46166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400" b="1" dirty="0" smtClean="0">
                <a:solidFill>
                  <a:srgbClr val="FFFF00"/>
                </a:solidFill>
              </a:rPr>
              <a:t>د.عائشة سليم الذبياني</a:t>
            </a:r>
            <a:endParaRPr lang="ar-SA" sz="2400" b="1" dirty="0">
              <a:solidFill>
                <a:srgbClr val="FFFF00"/>
              </a:solidFill>
            </a:endParaRPr>
          </a:p>
        </p:txBody>
      </p:sp>
      <p:pic>
        <p:nvPicPr>
          <p:cNvPr id="87042" name="Picture 2" descr="http://2.bp.blogspot.com/_QF9cUF7cA_I/S7d2HbW3qbI/AAAAAAAAAwc/P_PSNNay9-w/s1600/image003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ملتقى">
  <a:themeElements>
    <a:clrScheme name="ملتقى">
      <a:dk1>
        <a:sysClr val="windowText" lastClr="000000"/>
      </a:dk1>
      <a:lt1>
        <a:sysClr val="window" lastClr="FFFFFF"/>
      </a:lt1>
      <a:dk2>
        <a:srgbClr val="464646"/>
      </a:dk2>
      <a:lt2>
        <a:srgbClr val="DEF5FA"/>
      </a:lt2>
      <a:accent1>
        <a:srgbClr val="2DA2BF"/>
      </a:accent1>
      <a:accent2>
        <a:srgbClr val="DA1F28"/>
      </a:accent2>
      <a:accent3>
        <a:srgbClr val="EB641B"/>
      </a:accent3>
      <a:accent4>
        <a:srgbClr val="39639D"/>
      </a:accent4>
      <a:accent5>
        <a:srgbClr val="474B78"/>
      </a:accent5>
      <a:accent6>
        <a:srgbClr val="7D3C4A"/>
      </a:accent6>
      <a:hlink>
        <a:srgbClr val="FF8119"/>
      </a:hlink>
      <a:folHlink>
        <a:srgbClr val="44B9E8"/>
      </a:folHlink>
    </a:clrScheme>
    <a:fontScheme name="ملتقى">
      <a:maj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</a:majorFont>
      <a:min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</a:minorFont>
    </a:fontScheme>
    <a:fmtScheme name="ملتقى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satMod val="180000"/>
              </a:schemeClr>
            </a:gs>
            <a:gs pos="65000">
              <a:schemeClr val="phClr">
                <a:tint val="32000"/>
                <a:satMod val="250000"/>
              </a:schemeClr>
            </a:gs>
            <a:gs pos="100000">
              <a:schemeClr val="phClr">
                <a:tint val="23000"/>
                <a:satMod val="30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shade val="15000"/>
                <a:satMod val="180000"/>
              </a:schemeClr>
            </a:gs>
            <a:gs pos="50000">
              <a:schemeClr val="phClr">
                <a:shade val="45000"/>
                <a:satMod val="170000"/>
              </a:schemeClr>
            </a:gs>
            <a:gs pos="70000">
              <a:schemeClr val="phClr">
                <a:tint val="99000"/>
                <a:shade val="65000"/>
                <a:satMod val="155000"/>
              </a:schemeClr>
            </a:gs>
            <a:gs pos="100000">
              <a:schemeClr val="phClr">
                <a:tint val="95500"/>
                <a:shade val="100000"/>
                <a:satMod val="15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55000" cap="flat" cmpd="thickThin" algn="ctr">
          <a:solidFill>
            <a:schemeClr val="phClr"/>
          </a:solidFill>
          <a:prstDash val="solid"/>
        </a:ln>
        <a:ln w="63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glow" dir="t">
              <a:rot lat="0" lon="0" rev="6360000"/>
            </a:lightRig>
          </a:scene3d>
          <a:sp3d contourW="1000" prstMaterial="flat">
            <a:bevelT w="95250" h="101600"/>
            <a:contourClr>
              <a:schemeClr val="phClr">
                <a:satMod val="30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5000"/>
                <a:satMod val="300000"/>
              </a:schemeClr>
            </a:gs>
            <a:gs pos="40000">
              <a:schemeClr val="phClr">
                <a:tint val="65000"/>
                <a:satMod val="300000"/>
              </a:schemeClr>
            </a:gs>
            <a:gs pos="100000">
              <a:schemeClr val="phClr">
                <a:shade val="65000"/>
                <a:satMod val="300000"/>
              </a:schemeClr>
            </a:gs>
          </a:gsLst>
          <a:path path="circle">
            <a:fillToRect l="95000" t="-106500" r="5000" b="2065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10000"/>
              </a:schemeClr>
              <a:schemeClr val="phClr">
                <a:tint val="95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Concourse</Template>
  <TotalTime>2720</TotalTime>
  <Words>642</Words>
  <Application>Microsoft Office PowerPoint</Application>
  <PresentationFormat>عرض على الشاشة (3:4)‏</PresentationFormat>
  <Paragraphs>141</Paragraphs>
  <Slides>17</Slides>
  <Notes>0</Notes>
  <HiddenSlides>0</HiddenSlides>
  <MMClips>0</MMClips>
  <ScaleCrop>false</ScaleCrop>
  <HeadingPairs>
    <vt:vector size="4" baseType="variant">
      <vt:variant>
        <vt:lpstr>سمة</vt:lpstr>
      </vt:variant>
      <vt:variant>
        <vt:i4>1</vt:i4>
      </vt:variant>
      <vt:variant>
        <vt:lpstr>عناوين الشرائح</vt:lpstr>
      </vt:variant>
      <vt:variant>
        <vt:i4>17</vt:i4>
      </vt:variant>
    </vt:vector>
  </HeadingPairs>
  <TitlesOfParts>
    <vt:vector size="18" baseType="lpstr">
      <vt:lpstr>ملتقى</vt:lpstr>
      <vt:lpstr>إدارة المعرفة</vt:lpstr>
      <vt:lpstr>الشريحة 2</vt:lpstr>
      <vt:lpstr>الشريحة 3</vt:lpstr>
      <vt:lpstr>الشريحة 4</vt:lpstr>
      <vt:lpstr>الشريحة 5</vt:lpstr>
      <vt:lpstr>الشريحة 6</vt:lpstr>
      <vt:lpstr>الشريحة 7</vt:lpstr>
      <vt:lpstr>الشريحة 8</vt:lpstr>
      <vt:lpstr>الشريحة 9</vt:lpstr>
      <vt:lpstr>الشريحة 10</vt:lpstr>
      <vt:lpstr>الشريحة 11</vt:lpstr>
      <vt:lpstr>الشريحة 12</vt:lpstr>
      <vt:lpstr>الشريحة 13</vt:lpstr>
      <vt:lpstr>الشريحة 14</vt:lpstr>
      <vt:lpstr>الشريحة 15</vt:lpstr>
      <vt:lpstr>الشريحة 16</vt:lpstr>
      <vt:lpstr>الشريحة 17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الشريحة 1</dc:title>
  <dc:creator>MASHALLAH 21.10.1432</dc:creator>
  <cp:lastModifiedBy>my pc</cp:lastModifiedBy>
  <cp:revision>289</cp:revision>
  <dcterms:created xsi:type="dcterms:W3CDTF">2011-11-24T06:24:32Z</dcterms:created>
  <dcterms:modified xsi:type="dcterms:W3CDTF">2012-04-25T11:31:22Z</dcterms:modified>
</cp:coreProperties>
</file>