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4"/>
  </p:notesMasterIdLst>
  <p:sldIdLst>
    <p:sldId id="256" r:id="rId2"/>
    <p:sldId id="267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3A47C6"/>
    <a:srgbClr val="FFFFCC"/>
    <a:srgbClr val="CCFFFF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968" autoAdjust="0"/>
    <p:restoredTop sz="94660"/>
  </p:normalViewPr>
  <p:slideViewPr>
    <p:cSldViewPr>
      <p:cViewPr>
        <p:scale>
          <a:sx n="46" d="100"/>
          <a:sy n="46" d="100"/>
        </p:scale>
        <p:origin x="-1435" y="-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4A4DC4E-EE57-493B-8651-D9121339E31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CBC4AB1-B6AD-4E0D-98DF-586CAC00750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sz="4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C4AB1-B6AD-4E0D-98DF-586CAC00750A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06BBE6-C88C-4A7A-956D-448D41078C73}" type="datetimeFigureOut">
              <a:rPr lang="ar-SA" smtClean="0"/>
              <a:pPr/>
              <a:t>19/12/32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8ADA90-6FB2-40B8-B18A-16C6D1895E29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71678"/>
          </a:xfrm>
          <a:solidFill>
            <a:srgbClr val="92D05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ar-SA" sz="6000" b="1" dirty="0" smtClean="0"/>
              <a:t>الأسبوع الثالث عشر</a:t>
            </a:r>
            <a:endParaRPr lang="ar-SA" sz="6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428992" y="2714620"/>
            <a:ext cx="5715008" cy="142876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ar-SA" sz="6600" b="1" dirty="0" smtClean="0">
                <a:solidFill>
                  <a:srgbClr val="FF0000"/>
                </a:solidFill>
              </a:rPr>
              <a:t>مهـــارة القراءة   </a:t>
            </a:r>
            <a:endParaRPr lang="ar-SA" sz="6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رمضان محمد\Desktop\مهارة القراءة\image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786058"/>
            <a:ext cx="3643306" cy="3643338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4564459" y="5143512"/>
            <a:ext cx="3764172" cy="64633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rtlCol="1">
            <a:spAutoFit/>
          </a:bodyPr>
          <a:lstStyle/>
          <a:p>
            <a:r>
              <a:rPr lang="ar-SA" sz="3600" b="1" dirty="0" smtClean="0"/>
              <a:t>إعداد / د. رمضان محمد</a:t>
            </a:r>
            <a:endParaRPr lang="ar-SA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/>
          </a:bodyPr>
          <a:lstStyle/>
          <a:p>
            <a:pPr algn="r"/>
            <a:r>
              <a:rPr lang="ar-SA" sz="6000" b="1" dirty="0" smtClean="0">
                <a:solidFill>
                  <a:schemeClr val="tx1"/>
                </a:solidFill>
              </a:rPr>
              <a:t>أهداف الجلسة  </a:t>
            </a:r>
            <a:endParaRPr lang="ar-SA" sz="6000" b="1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ar-SA" sz="3200" b="1" dirty="0" smtClean="0"/>
              <a:t>تهدف الجلسة إلى الآتي :</a:t>
            </a:r>
          </a:p>
          <a:p>
            <a:r>
              <a:rPr lang="ar-SA" sz="3200" b="1" dirty="0" smtClean="0"/>
              <a:t>1- توضيح أهمية القراءة في عملية الاتصال وفى حياتنا بصفة عامة .</a:t>
            </a:r>
          </a:p>
          <a:p>
            <a:r>
              <a:rPr lang="ar-SA" sz="3200" b="1" dirty="0" smtClean="0"/>
              <a:t>2- التعرف على أهم المهارات المطلوبة في القراءة .</a:t>
            </a:r>
          </a:p>
          <a:p>
            <a:r>
              <a:rPr lang="ar-SA" sz="3200" b="1" dirty="0" smtClean="0"/>
              <a:t>3- معرفة العوامل المساعدة في تحسين مهارة القراءة .</a:t>
            </a:r>
          </a:p>
          <a:p>
            <a:r>
              <a:rPr lang="ar-SA" sz="3200" b="1" dirty="0" smtClean="0"/>
              <a:t>4- اكتشاف مستويات القراءة ووظائفها .</a:t>
            </a:r>
          </a:p>
          <a:p>
            <a:endParaRPr lang="ar-SA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1600000">
            <a:off x="1214414" y="642918"/>
            <a:ext cx="6715172" cy="1214446"/>
          </a:xfr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RightUp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ar-SA" sz="7200" dirty="0" smtClean="0">
                <a:latin typeface="IrisUPC" pitchFamily="34" charset="-34"/>
              </a:rPr>
              <a:t>بسم الله الرحمن الرحيم </a:t>
            </a:r>
            <a:endParaRPr lang="ar-SA" sz="7200" dirty="0">
              <a:latin typeface="IrisUPC" pitchFamily="34" charset="-34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 rot="21600000">
            <a:off x="428596" y="1600200"/>
            <a:ext cx="8229600" cy="5257800"/>
          </a:xfrm>
          <a:solidFill>
            <a:srgbClr val="92D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Relaxed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sz="3600" dirty="0" smtClean="0"/>
              <a:t>    </a:t>
            </a:r>
          </a:p>
          <a:p>
            <a:pPr>
              <a:buNone/>
            </a:pPr>
            <a:r>
              <a:rPr lang="ar-SA" sz="4000" b="1" dirty="0" smtClean="0">
                <a:latin typeface="AngsanaUPC" pitchFamily="18" charset="-34"/>
              </a:rPr>
              <a:t>أقرأ باسم ربك الذي خلق ، خلق الإنسان من علق ،    </a:t>
            </a:r>
          </a:p>
          <a:p>
            <a:pPr>
              <a:buNone/>
            </a:pPr>
            <a:endParaRPr lang="ar-SA" sz="4000" b="1" dirty="0" smtClean="0">
              <a:latin typeface="AngsanaUPC" pitchFamily="18" charset="-34"/>
            </a:endParaRPr>
          </a:p>
          <a:p>
            <a:pPr>
              <a:buNone/>
            </a:pPr>
            <a:r>
              <a:rPr lang="ar-SA" sz="4000" b="1" dirty="0" smtClean="0">
                <a:latin typeface="AngsanaUPC" pitchFamily="18" charset="-34"/>
              </a:rPr>
              <a:t>أقرأ وربك الأكرم ، الذي علم بالقلم  ،علم الإنسان ما </a:t>
            </a:r>
          </a:p>
          <a:p>
            <a:pPr>
              <a:buNone/>
            </a:pPr>
            <a:r>
              <a:rPr lang="ar-SA" sz="4000" b="1" dirty="0" smtClean="0">
                <a:latin typeface="AngsanaUPC" pitchFamily="18" charset="-34"/>
              </a:rPr>
              <a:t>         لم يعلم   </a:t>
            </a:r>
          </a:p>
          <a:p>
            <a:pPr>
              <a:buNone/>
            </a:pPr>
            <a:r>
              <a:rPr lang="ar-SA" sz="3600" dirty="0" smtClean="0"/>
              <a:t>                      </a:t>
            </a:r>
          </a:p>
          <a:p>
            <a:pPr>
              <a:buNone/>
            </a:pPr>
            <a:r>
              <a:rPr lang="ar-SA" sz="3500" dirty="0" smtClean="0"/>
              <a:t>                                                  </a:t>
            </a:r>
            <a:r>
              <a:rPr lang="ar-SA" sz="3500" b="1" dirty="0" smtClean="0">
                <a:latin typeface="AngsanaUPC" pitchFamily="18" charset="-34"/>
              </a:rPr>
              <a:t>صدق الله العظيم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سورة العلق ............الآيات من ( 1 إلى 5)</a:t>
            </a:r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رمضان محمد\Desktop\مهارة القراءة\images[2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85926"/>
            <a:ext cx="7286676" cy="4214842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703414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ar-SA" sz="4800" b="1" dirty="0" smtClean="0"/>
              <a:t>مهـــارة القراءة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sz="4700" b="1" dirty="0" smtClean="0">
                <a:solidFill>
                  <a:srgbClr val="0070C0"/>
                </a:solidFill>
              </a:rPr>
              <a:t>مقـــدمة</a:t>
            </a:r>
            <a:r>
              <a:rPr lang="ar-SA" sz="4700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3900" dirty="0" smtClean="0">
                <a:solidFill>
                  <a:srgbClr val="FF0000"/>
                </a:solidFill>
              </a:rPr>
              <a:t>إن القراءة تعد من أهم الوسائل التي تنقل إلينا ثمرات العقل البشري ،فهي تقوم على أساس تفسير الرموز المكتوبة ، أي الربط بين اللغة والحقائق ،فالقأرى يتأمل الرموز ويربطها بالمعاني ،ثم يفسر تلك المعاني وفقا لخبراته ، فالقراءة عبارة عن نشاط فكرى متكامل يبدأ بإحساس الإنسان بمشكلة من المشكلات ، ثم يأخذ الإنسان في القراءة لحل هذه المشكلة من عمل وتفكير .</a:t>
            </a:r>
          </a:p>
          <a:p>
            <a:pPr>
              <a:buNone/>
            </a:pPr>
            <a:r>
              <a:rPr lang="ar-SA" sz="3900" dirty="0" smtClean="0">
                <a:solidFill>
                  <a:srgbClr val="FF0000"/>
                </a:solidFill>
              </a:rPr>
              <a:t>ويعرف ( </a:t>
            </a:r>
            <a:r>
              <a:rPr lang="ar-SA" sz="3900" dirty="0" smtClean="0">
                <a:solidFill>
                  <a:schemeClr val="tx2"/>
                </a:solidFill>
              </a:rPr>
              <a:t>عدس</a:t>
            </a:r>
            <a:r>
              <a:rPr lang="ar-SA" sz="3900" dirty="0" smtClean="0">
                <a:solidFill>
                  <a:srgbClr val="FF0000"/>
                </a:solidFill>
              </a:rPr>
              <a:t> ) القراءة بأنها : عملية تتناول قدرة الإنسان على وضع المعاني للكلمات المطبوعة أو المكتوبة في علاقتها مع القرينة والسياق والتي تعتمد على خبرته وتجربته وقدرته على الإدراك .</a:t>
            </a:r>
            <a:endParaRPr lang="ar-SA" sz="39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accent6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>
            <a:noAutofit/>
          </a:bodyPr>
          <a:lstStyle/>
          <a:p>
            <a:r>
              <a:rPr lang="ar-SA" sz="7200" b="1" dirty="0" smtClean="0"/>
              <a:t>وظائف القراءة</a:t>
            </a:r>
            <a:endParaRPr lang="ar-SA" sz="7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1- التعلم المدرسي المنهجي .</a:t>
            </a:r>
          </a:p>
          <a:p>
            <a:pPr>
              <a:buNone/>
            </a:pPr>
            <a:r>
              <a:rPr lang="ar-SA" dirty="0" smtClean="0"/>
              <a:t>2- التثقف الشخصي .</a:t>
            </a:r>
          </a:p>
          <a:p>
            <a:pPr>
              <a:buNone/>
            </a:pPr>
            <a:r>
              <a:rPr lang="ar-SA" b="1" dirty="0" smtClean="0"/>
              <a:t>3-</a:t>
            </a:r>
            <a:r>
              <a:rPr lang="ar-SA" dirty="0" smtClean="0"/>
              <a:t> الترفيه والاستماع .</a:t>
            </a:r>
          </a:p>
          <a:p>
            <a:pPr algn="ctr">
              <a:buNone/>
            </a:pPr>
            <a:r>
              <a:rPr lang="ar-SA" dirty="0" smtClean="0"/>
              <a:t>4- تنمية المهارات الكتابية، وتنمية كل المهارات اللغوية ،ويكون ذلك من خلال الآتي : </a:t>
            </a:r>
            <a:r>
              <a:rPr lang="ar-SA" dirty="0" err="1" smtClean="0"/>
              <a:t>أ</a:t>
            </a:r>
            <a:r>
              <a:rPr lang="ar-SA" dirty="0" smtClean="0"/>
              <a:t>- </a:t>
            </a:r>
            <a:r>
              <a:rPr lang="ar-SA" dirty="0" err="1" smtClean="0"/>
              <a:t>أ</a:t>
            </a:r>
            <a:r>
              <a:rPr lang="ar-SA" dirty="0" smtClean="0"/>
              <a:t>ن القراءة تمد القارئ بالكلمات والمصطلحات الجديدة ومعانيها المختلفة . ب- كما أنها تساعده على فهم الأساليب المختلفة ،ومن ثم يستطيع استخدامها في كتاباته .</a:t>
            </a:r>
          </a:p>
          <a:p>
            <a:pPr>
              <a:buNone/>
            </a:pPr>
            <a:r>
              <a:rPr lang="ar-SA" dirty="0" smtClean="0"/>
              <a:t>5- في مجال الإدارة والأعمال من الضروري قراءة وفهم الخطابات ونصوص عقود العمل والاتفاقيات .</a:t>
            </a:r>
          </a:p>
          <a:p>
            <a:pPr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229600" cy="1143000"/>
          </a:xfrm>
          <a:solidFill>
            <a:srgbClr val="CCFFFF"/>
          </a:solidFill>
        </p:spPr>
        <p:txBody>
          <a:bodyPr>
            <a:noAutofit/>
          </a:bodyPr>
          <a:lstStyle/>
          <a:p>
            <a:r>
              <a:rPr lang="ar-SA" sz="7200" dirty="0" smtClean="0"/>
              <a:t>مستويات القراءة </a:t>
            </a:r>
            <a:endParaRPr lang="ar-SA" sz="7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514350" indent="-514350">
              <a:buAutoNum type="arabic1Minus"/>
            </a:pPr>
            <a:r>
              <a:rPr lang="ar-SA" dirty="0" smtClean="0"/>
              <a:t>قراءة المسح السريعة : </a:t>
            </a:r>
          </a:p>
          <a:p>
            <a:pPr marL="514350" indent="-514350">
              <a:buNone/>
            </a:pPr>
            <a:r>
              <a:rPr lang="ar-SA" dirty="0" smtClean="0"/>
              <a:t>للصحف والمطبوعات العامة وللتعرف المبدئي على  موضوعات كتاب .</a:t>
            </a:r>
          </a:p>
          <a:p>
            <a:pPr marL="514350" indent="-514350">
              <a:buNone/>
            </a:pPr>
            <a:r>
              <a:rPr lang="ar-SA" dirty="0" smtClean="0"/>
              <a:t>ب- قراءة الفحص العميقة :</a:t>
            </a:r>
          </a:p>
          <a:p>
            <a:pPr marL="514350" indent="-514350">
              <a:buNone/>
            </a:pPr>
            <a:r>
              <a:rPr lang="ar-SA" dirty="0" smtClean="0"/>
              <a:t>للكتب الثقافية والروايات المطولة وللنصوص الإدارية والتجارية .</a:t>
            </a:r>
          </a:p>
          <a:p>
            <a:pPr marL="514350" indent="-514350">
              <a:buNone/>
            </a:pPr>
            <a:r>
              <a:rPr lang="ar-SA" dirty="0" smtClean="0"/>
              <a:t>ج- قراءة الاسترجاع :</a:t>
            </a:r>
          </a:p>
          <a:p>
            <a:pPr marL="514350" indent="-514350">
              <a:buNone/>
            </a:pPr>
            <a:r>
              <a:rPr lang="ar-SA" dirty="0" smtClean="0"/>
              <a:t>لمذاكرة المقررات الدراسية .</a:t>
            </a:r>
          </a:p>
        </p:txBody>
      </p:sp>
    </p:spTree>
  </p:cSld>
  <p:clrMapOvr>
    <a:masterClrMapping/>
  </p:clrMapOvr>
  <p:transition>
    <p:wip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600" b="1" dirty="0" smtClean="0"/>
              <a:t>مهارات القراءة </a:t>
            </a:r>
            <a:endParaRPr lang="ar-SA" sz="6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1- القدرة على تنظيم وترتيب المادة المقروءة .</a:t>
            </a:r>
          </a:p>
          <a:p>
            <a:pPr>
              <a:buNone/>
            </a:pPr>
            <a:r>
              <a:rPr lang="ar-SA" dirty="0" smtClean="0"/>
              <a:t>2- القدرة على إدراك المعنى العام للمادة المقروءة .</a:t>
            </a:r>
          </a:p>
          <a:p>
            <a:pPr>
              <a:buNone/>
            </a:pPr>
            <a:r>
              <a:rPr lang="ar-SA" dirty="0" smtClean="0"/>
              <a:t>3- القدرة على القراءة مع التنبؤ بالنتائج .</a:t>
            </a:r>
          </a:p>
          <a:p>
            <a:pPr>
              <a:buNone/>
            </a:pPr>
            <a:r>
              <a:rPr lang="ar-SA" dirty="0" smtClean="0"/>
              <a:t>4- القدرة على التمييز بين أجزاء وفصول وتفريعات المادة المقروءة .</a:t>
            </a:r>
          </a:p>
          <a:p>
            <a:pPr>
              <a:buNone/>
            </a:pPr>
            <a:r>
              <a:rPr lang="ar-SA" dirty="0" smtClean="0"/>
              <a:t>5 – القدرة على نقد وتمحيص المادة المقروءة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وكل نوع من القدرات السابقة يحتاج </a:t>
            </a:r>
            <a:r>
              <a:rPr lang="ar-SA" dirty="0" err="1" smtClean="0"/>
              <a:t>فى</a:t>
            </a:r>
            <a:r>
              <a:rPr lang="ar-SA" dirty="0" smtClean="0"/>
              <a:t> تكوينه إلى عدة مهارات مختلفة مثل : مهارة التعرف على الكلمات ، ومهارة التأكد من معاني الكلمات ،وفهم ما يقرأ وتفسيره ، وإدراك العلاقات بين الكلمات والجمل والعبارات وغيرها 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428760"/>
          </a:xfrm>
        </p:spPr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3A47C6"/>
                </a:solidFill>
              </a:rPr>
              <a:t>عوامل تحسين مهارات القراءة </a:t>
            </a:r>
            <a:endParaRPr lang="ar-SA" sz="5400" b="1" dirty="0">
              <a:solidFill>
                <a:srgbClr val="3A47C6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071546"/>
            <a:ext cx="8501122" cy="5786454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perspectiveLeft"/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dirty="0" smtClean="0"/>
              <a:t>1- تحديد الأولويات والأهداف : يجب على القارئ دائما أن يختار القراءة الأكثر أهمية له ، والتي تضيف له جديد ، ويحدد أيضا هدفه من القراءة .</a:t>
            </a:r>
          </a:p>
          <a:p>
            <a:pPr algn="just">
              <a:buNone/>
            </a:pPr>
            <a:r>
              <a:rPr lang="ar-SA" b="1" dirty="0" smtClean="0"/>
              <a:t>2- الانتباه أثناء القراءة : إن الانتباه نشاط عقلي يعنى التركيز على مثيرات معينة دون الالتفات إلى الأخرى ، أما عدم الانتباه هنا فيعد من المعوقات المهمة المؤثرة في عملية القراءة .</a:t>
            </a:r>
          </a:p>
          <a:p>
            <a:pPr>
              <a:buNone/>
            </a:pPr>
            <a:r>
              <a:rPr lang="ar-SA" b="1" dirty="0" smtClean="0"/>
              <a:t>3- فهم ما يقرأ :  هناك بعض الخطوات التي تساعد في تنمية مهارة الفهم للمادة المقروءة وهي : </a:t>
            </a:r>
          </a:p>
          <a:p>
            <a:r>
              <a:rPr lang="ar-SA" b="1" dirty="0" smtClean="0"/>
              <a:t>القراءة بالسرعة المناسبة لطبيعة المادة المقروءة ووفقا للغرض من القراءة .</a:t>
            </a:r>
          </a:p>
          <a:p>
            <a:r>
              <a:rPr lang="ar-SA" b="1" dirty="0" smtClean="0"/>
              <a:t>ممارسة القراءة مع التفكير فيما نقرأ .</a:t>
            </a:r>
          </a:p>
          <a:p>
            <a:r>
              <a:rPr lang="ar-SA" b="1" dirty="0" smtClean="0"/>
              <a:t>الاهتمام برصد الاستجابات الناشئة عن القراءة مع التفكير والتدوين لبعضها أو لعمل تلخيص لما نقرأ .</a:t>
            </a:r>
          </a:p>
          <a:p>
            <a:r>
              <a:rPr lang="ar-SA" b="1" dirty="0" smtClean="0"/>
              <a:t>تنمية الرغبة في تذكر ما يقرأ .</a:t>
            </a:r>
          </a:p>
          <a:p>
            <a:r>
              <a:rPr lang="ar-SA" b="1" dirty="0" smtClean="0"/>
              <a:t>التعرف على الأفكار الرئيسية والفرعية .</a:t>
            </a:r>
            <a:endParaRPr lang="ar-SA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ar-SA" sz="4800" b="1" dirty="0" smtClean="0"/>
              <a:t>تابع عوامل تحسين مهارات القراءة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2400" b="1" dirty="0" smtClean="0"/>
              <a:t>4- توفير البيئة المناسبة للقراءة : ولكي يتم ذلك يجب تجنب تأثير المشكلات الشخصية أو العامة ، كما أن الحالة المزاجية واتجاهات الشخص نحو المادة المقروءة (سلبية / ايجابية )، وكذلك الوضع السليم للقراءة كلها أمور مهمة في عملية القراءة .</a:t>
            </a:r>
          </a:p>
          <a:p>
            <a:pPr>
              <a:buNone/>
            </a:pPr>
            <a:r>
              <a:rPr lang="ar-SA" sz="2400" b="1" dirty="0" smtClean="0"/>
              <a:t>5- استخدام الأسلوب الأمثل للقراءة : ولكي يتحقق ذلك يجب إتباع الخطوات الآتية :</a:t>
            </a:r>
          </a:p>
          <a:p>
            <a:pPr marL="514350" indent="-514350">
              <a:buAutoNum type="arabic1Minus"/>
            </a:pPr>
            <a:r>
              <a:rPr lang="ar-SA" sz="2400" b="1" dirty="0" smtClean="0"/>
              <a:t>المسح : وهى القراءة العابرة للكتابة .</a:t>
            </a:r>
          </a:p>
          <a:p>
            <a:pPr marL="514350" indent="-514350">
              <a:buAutoNum type="arabic1Minus"/>
            </a:pPr>
            <a:r>
              <a:rPr lang="ar-SA" sz="2400" b="1" dirty="0" smtClean="0"/>
              <a:t>الفحص : وهو القراءة بدرجة كبيرة من التركيز ،وهذا يساعد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تقييم الموضوع ونقده ، والتعرف على الفكرة الرئيسية للموضوع وفهم واستيعاب اتجاهه العام .</a:t>
            </a:r>
          </a:p>
          <a:p>
            <a:pPr marL="514350" indent="-514350">
              <a:buAutoNum type="arabic1Minus"/>
            </a:pPr>
            <a:r>
              <a:rPr lang="ar-SA" sz="2400" b="1" dirty="0" smtClean="0"/>
              <a:t>القراءة : وهنا يتخذ القارئ قراره بقراءة الموضوع ككل ، وقد يلخص بعض الأجزاء ، أو يضع إشارات أو خطوط ذات دلالات معينة .</a:t>
            </a:r>
          </a:p>
          <a:p>
            <a:pPr marL="514350" indent="-514350">
              <a:buAutoNum type="arabic1Minus"/>
            </a:pPr>
            <a:r>
              <a:rPr lang="ar-SA" sz="2400" b="1" dirty="0" smtClean="0"/>
              <a:t>المراجعة : وهى خطوط ضرورية تساعد على التثبت للأفكار غير الواضحة ، أو المشوشة ، ولإعادة قراءة ما لم تستطع تذكره خلال مرحلة الاسترجاع .</a:t>
            </a:r>
            <a:endParaRPr lang="ar-SA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b="1" dirty="0" smtClean="0"/>
              <a:t>تابع عوامل تحسين مهارات القراءة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389120"/>
          </a:xfrm>
          <a:solidFill>
            <a:srgbClr val="CCFF6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dirty="0" smtClean="0"/>
              <a:t>6</a:t>
            </a:r>
            <a:r>
              <a:rPr lang="ar-SA" sz="3000" b="1" dirty="0" smtClean="0"/>
              <a:t>- ابدأ بالفهرس لتعرف موضوعات الكتاب .</a:t>
            </a:r>
          </a:p>
          <a:p>
            <a:pPr>
              <a:buNone/>
            </a:pPr>
            <a:r>
              <a:rPr lang="ar-SA" sz="3000" b="1" dirty="0" smtClean="0"/>
              <a:t>7- أقرأ المقدمة لتعرف الجديد الذي يقدمه الكتاب .</a:t>
            </a:r>
          </a:p>
          <a:p>
            <a:pPr>
              <a:buNone/>
            </a:pPr>
            <a:r>
              <a:rPr lang="ar-SA" sz="3000" b="1" dirty="0" smtClean="0"/>
              <a:t>8- ليس كل ما في الكتاب الجديد جديد ،فانتقل إلى الفصل الذي تعتقد أنه يحمل الأفكار الجديدة .</a:t>
            </a:r>
          </a:p>
          <a:p>
            <a:pPr>
              <a:buNone/>
            </a:pPr>
            <a:r>
              <a:rPr lang="ar-SA" sz="3000" b="1" dirty="0" smtClean="0"/>
              <a:t>9- القراءة تنمي مهارة القراءة : كلما قرأت أكثر كلما تطورت مهارة القراءة لديك .</a:t>
            </a:r>
          </a:p>
          <a:p>
            <a:pPr>
              <a:buNone/>
            </a:pPr>
            <a:r>
              <a:rPr lang="ar-SA" sz="3000" b="1" dirty="0" smtClean="0"/>
              <a:t>10- لا تقف عند كل كلمة ، بل حاول أن تقرأ العبارة دفعة واحدة .</a:t>
            </a:r>
          </a:p>
          <a:p>
            <a:pPr>
              <a:buNone/>
            </a:pPr>
            <a:r>
              <a:rPr lang="ar-SA" sz="3000" b="1" dirty="0" smtClean="0"/>
              <a:t>11- تذكر دائما الموضوع الرئيسي للنص الذي تقرأه لتركز على الأفكار والعناصر المرتبطة به مباشرة وتتجاوز الإضافات والعناصر الثانوية .</a:t>
            </a:r>
          </a:p>
          <a:p>
            <a:pPr>
              <a:buNone/>
            </a:pPr>
            <a:r>
              <a:rPr lang="ar-SA" sz="3000" b="1" dirty="0" smtClean="0"/>
              <a:t>12- استخدم القلم العادي أو قلم التمييز الملون لتحديد العبارات المهمة ليسهل عليك الرجوع إليها</a:t>
            </a:r>
            <a:endParaRPr lang="ar-SA" sz="3000" b="1" dirty="0"/>
          </a:p>
        </p:txBody>
      </p:sp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/>
          </a:bodyPr>
          <a:lstStyle/>
          <a:p>
            <a:r>
              <a:rPr lang="ar-SA" sz="5400" b="1" dirty="0" smtClean="0"/>
              <a:t>نشاط تدريبي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0823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>
              <a:buNone/>
            </a:pPr>
            <a:r>
              <a:rPr lang="ar-SA" sz="2800" b="1" dirty="0" smtClean="0"/>
              <a:t>التدريب الأول : من خلال خبرات وتجارب الطلاب وجه عددا من الأسئلة المتعلقة بمهارة القراءة :</a:t>
            </a:r>
          </a:p>
          <a:p>
            <a:pPr>
              <a:buNone/>
            </a:pPr>
            <a:r>
              <a:rPr lang="ar-SA" sz="2800" b="1" dirty="0" smtClean="0"/>
              <a:t>1- كيف تجد نفسك مع القراءة ، وما أهم المشكلات التي تواجهك معها ؟</a:t>
            </a:r>
          </a:p>
          <a:p>
            <a:pPr>
              <a:buNone/>
            </a:pPr>
            <a:r>
              <a:rPr lang="ar-SA" sz="2800" b="1" dirty="0" smtClean="0"/>
              <a:t>2- ما آخر ما قرأه الطالب ولماذا ؟     3- ما وظيفة القراءة في حياته؟</a:t>
            </a:r>
          </a:p>
          <a:p>
            <a:pPr>
              <a:buNone/>
            </a:pPr>
            <a:r>
              <a:rPr lang="ar-SA" sz="2800" b="1" dirty="0" smtClean="0"/>
              <a:t>التدريب الثاني : يتم توزيع نص مكتوب على الطلاب ، ويمنحون خمس دقائق لقراءته قراءة سرية ثم توجه لهم عددا من الأسئلة حول الموضوع :</a:t>
            </a:r>
          </a:p>
          <a:p>
            <a:pPr>
              <a:buNone/>
            </a:pPr>
            <a:r>
              <a:rPr lang="ar-SA" sz="2800" b="1" dirty="0" smtClean="0"/>
              <a:t>1- تقديم ملخص لأهم الأفكار الرئيسية .</a:t>
            </a:r>
          </a:p>
          <a:p>
            <a:pPr>
              <a:buNone/>
            </a:pPr>
            <a:r>
              <a:rPr lang="ar-SA" sz="2800" b="1" dirty="0" smtClean="0"/>
              <a:t>2- أهم المعلومات التي تضمنها الموضوع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466</TotalTime>
  <Words>868</Words>
  <Application>Microsoft Office PowerPoint</Application>
  <PresentationFormat>عرض على الشاشة (3:4)‏</PresentationFormat>
  <Paragraphs>87</Paragraphs>
  <Slides>12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تدفق</vt:lpstr>
      <vt:lpstr>الأسبوع الثالث عشر</vt:lpstr>
      <vt:lpstr>أهداف الجلسة  </vt:lpstr>
      <vt:lpstr>بسم الله الرحمن الرحيم </vt:lpstr>
      <vt:lpstr>الشريحة 4</vt:lpstr>
      <vt:lpstr>مهـــارة القراءة</vt:lpstr>
      <vt:lpstr>وظائف القراءة</vt:lpstr>
      <vt:lpstr>مستويات القراءة </vt:lpstr>
      <vt:lpstr>مهارات القراءة </vt:lpstr>
      <vt:lpstr>عوامل تحسين مهارات القراءة </vt:lpstr>
      <vt:lpstr>تابع عوامل تحسين مهارات القراءة </vt:lpstr>
      <vt:lpstr>تابع عوامل تحسين مهارات القراءة</vt:lpstr>
      <vt:lpstr>نشاط تدريبي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الأسبوع الثالث عشر</dc:title>
  <dc:creator>رمضان محمد</dc:creator>
  <cp:lastModifiedBy>رمضان محمد</cp:lastModifiedBy>
  <cp:revision>68</cp:revision>
  <dcterms:created xsi:type="dcterms:W3CDTF">2011-11-12T19:32:41Z</dcterms:created>
  <dcterms:modified xsi:type="dcterms:W3CDTF">2011-11-14T23:30:14Z</dcterms:modified>
</cp:coreProperties>
</file>