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73" r:id="rId2"/>
    <p:sldId id="256" r:id="rId3"/>
    <p:sldId id="289" r:id="rId4"/>
    <p:sldId id="275" r:id="rId5"/>
    <p:sldId id="285" r:id="rId6"/>
    <p:sldId id="284" r:id="rId7"/>
    <p:sldId id="257" r:id="rId8"/>
    <p:sldId id="288" r:id="rId9"/>
    <p:sldId id="272" r:id="rId10"/>
    <p:sldId id="258" r:id="rId11"/>
    <p:sldId id="259" r:id="rId12"/>
    <p:sldId id="260" r:id="rId13"/>
    <p:sldId id="287" r:id="rId14"/>
    <p:sldId id="261" r:id="rId15"/>
    <p:sldId id="262" r:id="rId16"/>
    <p:sldId id="263" r:id="rId17"/>
    <p:sldId id="264" r:id="rId18"/>
    <p:sldId id="265" r:id="rId19"/>
    <p:sldId id="266" r:id="rId20"/>
    <p:sldId id="267" r:id="rId21"/>
    <p:sldId id="268" r:id="rId22"/>
    <p:sldId id="269" r:id="rId23"/>
    <p:sldId id="270" r:id="rId24"/>
    <p:sldId id="286" r:id="rId25"/>
    <p:sldId id="280" r:id="rId26"/>
    <p:sldId id="281"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Rg st="4" end="15"/>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53" autoAdjust="0"/>
    <p:restoredTop sz="94607" autoAdjust="0"/>
  </p:normalViewPr>
  <p:slideViewPr>
    <p:cSldViewPr>
      <p:cViewPr>
        <p:scale>
          <a:sx n="66" d="100"/>
          <a:sy n="66" d="100"/>
        </p:scale>
        <p:origin x="-1536" y="-168"/>
      </p:cViewPr>
      <p:guideLst>
        <p:guide orient="horz" pos="2160"/>
        <p:guide pos="2880"/>
      </p:guideLst>
    </p:cSldViewPr>
  </p:slideViewPr>
  <p:notesTextViewPr>
    <p:cViewPr>
      <p:scale>
        <a:sx n="100" d="100"/>
        <a:sy n="100" d="100"/>
      </p:scale>
      <p:origin x="0" y="0"/>
    </p:cViewPr>
  </p:notesTextViewPr>
  <p:sorterViewPr>
    <p:cViewPr>
      <p:scale>
        <a:sx n="50" d="100"/>
        <a:sy n="5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C98EB498-55A5-4007-A673-1B627D2A61C6}" type="datetimeFigureOut">
              <a:rPr lang="ar-SA" smtClean="0"/>
              <a:pPr/>
              <a:t>18/12/32</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7A3A4B9B-7614-4AF4-BF42-2A58547FEE74}"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r>
              <a:rPr lang="ar-SA" dirty="0" smtClean="0"/>
              <a:t>الفصل</a:t>
            </a:r>
            <a:r>
              <a:rPr lang="ar-SA" baseline="0" dirty="0" smtClean="0"/>
              <a:t> الثالث عشر          ( مهاره الإستماع )</a:t>
            </a:r>
            <a:endParaRPr lang="ar-SA" dirty="0"/>
          </a:p>
        </p:txBody>
      </p:sp>
      <p:sp>
        <p:nvSpPr>
          <p:cNvPr id="4" name="عنصر نائب لرقم الشريحة 3"/>
          <p:cNvSpPr>
            <a:spLocks noGrp="1"/>
          </p:cNvSpPr>
          <p:nvPr>
            <p:ph type="sldNum" sz="quarter" idx="10"/>
          </p:nvPr>
        </p:nvSpPr>
        <p:spPr/>
        <p:txBody>
          <a:bodyPr/>
          <a:lstStyle/>
          <a:p>
            <a:fld id="{7A3A4B9B-7614-4AF4-BF42-2A58547FEE74}" type="slidenum">
              <a:rPr lang="ar-SA" smtClean="0"/>
              <a:pPr/>
              <a:t>1</a:t>
            </a:fld>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7A3A4B9B-7614-4AF4-BF42-2A58547FEE74}" type="slidenum">
              <a:rPr lang="ar-SA" smtClean="0"/>
              <a:pPr/>
              <a:t>2</a:t>
            </a:fld>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7A3A4B9B-7614-4AF4-BF42-2A58547FEE74}" type="slidenum">
              <a:rPr lang="ar-SA" smtClean="0"/>
              <a:pPr/>
              <a:t>4</a:t>
            </a:fld>
            <a:endParaRPr lang="ar-S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7A3A4B9B-7614-4AF4-BF42-2A58547FEE74}" type="slidenum">
              <a:rPr lang="ar-SA" smtClean="0"/>
              <a:pPr/>
              <a:t>6</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en-US"/>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a:p>
        </p:txBody>
      </p:sp>
      <p:sp>
        <p:nvSpPr>
          <p:cNvPr id="4" name="عنصر نائب للتاريخ 3"/>
          <p:cNvSpPr>
            <a:spLocks noGrp="1"/>
          </p:cNvSpPr>
          <p:nvPr>
            <p:ph type="dt" sz="half" idx="10"/>
          </p:nvPr>
        </p:nvSpPr>
        <p:spPr/>
        <p:txBody>
          <a:bodyPr/>
          <a:lstStyle/>
          <a:p>
            <a:fld id="{87537AAB-0564-456A-AA5E-6A18853FD09E}" type="datetimeFigureOut">
              <a:rPr lang="en-US" smtClean="0"/>
              <a:pPr/>
              <a:t>11/14/2011</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F4546207-C88B-4FA2-9EC4-85AFE6050BE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87537AAB-0564-456A-AA5E-6A18853FD09E}" type="datetimeFigureOut">
              <a:rPr lang="en-US" smtClean="0"/>
              <a:pPr/>
              <a:t>11/14/2011</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F4546207-C88B-4FA2-9EC4-85AFE6050BE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l">
              <a:defRPr sz="4000" b="1" cap="all"/>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87537AAB-0564-456A-AA5E-6A18853FD09E}" type="datetimeFigureOut">
              <a:rPr lang="en-US" smtClean="0"/>
              <a:pPr/>
              <a:t>11/14/2011</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F4546207-C88B-4FA2-9EC4-85AFE6050BE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4"/>
          <p:cNvSpPr>
            <a:spLocks noGrp="1"/>
          </p:cNvSpPr>
          <p:nvPr>
            <p:ph type="dt" sz="half" idx="10"/>
          </p:nvPr>
        </p:nvSpPr>
        <p:spPr/>
        <p:txBody>
          <a:bodyPr/>
          <a:lstStyle/>
          <a:p>
            <a:fld id="{87537AAB-0564-456A-AA5E-6A18853FD09E}" type="datetimeFigureOut">
              <a:rPr lang="en-US" smtClean="0"/>
              <a:pPr/>
              <a:t>11/14/2011</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F4546207-C88B-4FA2-9EC4-85AFE6050BE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عنصر نائب للتاريخ 6"/>
          <p:cNvSpPr>
            <a:spLocks noGrp="1"/>
          </p:cNvSpPr>
          <p:nvPr>
            <p:ph type="dt" sz="half" idx="10"/>
          </p:nvPr>
        </p:nvSpPr>
        <p:spPr/>
        <p:txBody>
          <a:bodyPr/>
          <a:lstStyle/>
          <a:p>
            <a:fld id="{87537AAB-0564-456A-AA5E-6A18853FD09E}" type="datetimeFigureOut">
              <a:rPr lang="en-US" smtClean="0"/>
              <a:pPr/>
              <a:t>11/14/2011</a:t>
            </a:fld>
            <a:endParaRPr lang="en-US"/>
          </a:p>
        </p:txBody>
      </p:sp>
      <p:sp>
        <p:nvSpPr>
          <p:cNvPr id="8" name="عنصر نائب للتذييل 7"/>
          <p:cNvSpPr>
            <a:spLocks noGrp="1"/>
          </p:cNvSpPr>
          <p:nvPr>
            <p:ph type="ftr" sz="quarter" idx="11"/>
          </p:nvPr>
        </p:nvSpPr>
        <p:spPr/>
        <p:txBody>
          <a:bodyPr/>
          <a:lstStyle/>
          <a:p>
            <a:endParaRPr lang="en-US"/>
          </a:p>
        </p:txBody>
      </p:sp>
      <p:sp>
        <p:nvSpPr>
          <p:cNvPr id="9" name="عنصر نائب لرقم الشريحة 8"/>
          <p:cNvSpPr>
            <a:spLocks noGrp="1"/>
          </p:cNvSpPr>
          <p:nvPr>
            <p:ph type="sldNum" sz="quarter" idx="12"/>
          </p:nvPr>
        </p:nvSpPr>
        <p:spPr/>
        <p:txBody>
          <a:bodyPr/>
          <a:lstStyle/>
          <a:p>
            <a:fld id="{F4546207-C88B-4FA2-9EC4-85AFE6050BE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تاريخ 2"/>
          <p:cNvSpPr>
            <a:spLocks noGrp="1"/>
          </p:cNvSpPr>
          <p:nvPr>
            <p:ph type="dt" sz="half" idx="10"/>
          </p:nvPr>
        </p:nvSpPr>
        <p:spPr/>
        <p:txBody>
          <a:bodyPr/>
          <a:lstStyle/>
          <a:p>
            <a:fld id="{87537AAB-0564-456A-AA5E-6A18853FD09E}" type="datetimeFigureOut">
              <a:rPr lang="en-US" smtClean="0"/>
              <a:pPr/>
              <a:t>11/14/2011</a:t>
            </a:fld>
            <a:endParaRPr lang="en-US"/>
          </a:p>
        </p:txBody>
      </p:sp>
      <p:sp>
        <p:nvSpPr>
          <p:cNvPr id="4" name="عنصر نائب للتذييل 3"/>
          <p:cNvSpPr>
            <a:spLocks noGrp="1"/>
          </p:cNvSpPr>
          <p:nvPr>
            <p:ph type="ftr" sz="quarter" idx="11"/>
          </p:nvPr>
        </p:nvSpPr>
        <p:spPr/>
        <p:txBody>
          <a:bodyPr/>
          <a:lstStyle/>
          <a:p>
            <a:endParaRPr lang="en-US"/>
          </a:p>
        </p:txBody>
      </p:sp>
      <p:sp>
        <p:nvSpPr>
          <p:cNvPr id="5" name="عنصر نائب لرقم الشريحة 4"/>
          <p:cNvSpPr>
            <a:spLocks noGrp="1"/>
          </p:cNvSpPr>
          <p:nvPr>
            <p:ph type="sldNum" sz="quarter" idx="12"/>
          </p:nvPr>
        </p:nvSpPr>
        <p:spPr/>
        <p:txBody>
          <a:bodyPr/>
          <a:lstStyle/>
          <a:p>
            <a:fld id="{F4546207-C88B-4FA2-9EC4-85AFE6050BE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87537AAB-0564-456A-AA5E-6A18853FD09E}" type="datetimeFigureOut">
              <a:rPr lang="en-US" smtClean="0"/>
              <a:pPr/>
              <a:t>11/14/2011</a:t>
            </a:fld>
            <a:endParaRPr lang="en-US"/>
          </a:p>
        </p:txBody>
      </p:sp>
      <p:sp>
        <p:nvSpPr>
          <p:cNvPr id="3" name="عنصر نائب للتذييل 2"/>
          <p:cNvSpPr>
            <a:spLocks noGrp="1"/>
          </p:cNvSpPr>
          <p:nvPr>
            <p:ph type="ftr" sz="quarter" idx="11"/>
          </p:nvPr>
        </p:nvSpPr>
        <p:spPr/>
        <p:txBody>
          <a:bodyPr/>
          <a:lstStyle/>
          <a:p>
            <a:endParaRPr lang="en-US"/>
          </a:p>
        </p:txBody>
      </p:sp>
      <p:sp>
        <p:nvSpPr>
          <p:cNvPr id="4" name="عنصر نائب لرقم الشريحة 3"/>
          <p:cNvSpPr>
            <a:spLocks noGrp="1"/>
          </p:cNvSpPr>
          <p:nvPr>
            <p:ph type="sldNum" sz="quarter" idx="12"/>
          </p:nvPr>
        </p:nvSpPr>
        <p:spPr/>
        <p:txBody>
          <a:bodyPr/>
          <a:lstStyle/>
          <a:p>
            <a:fld id="{F4546207-C88B-4FA2-9EC4-85AFE6050BE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l">
              <a:defRPr sz="2000" b="1"/>
            </a:lvl1pPr>
          </a:lstStyle>
          <a:p>
            <a:r>
              <a:rPr lang="ar-SA" smtClean="0"/>
              <a:t>انقر لتحرير نمط العنوان الرئيسي</a:t>
            </a:r>
            <a:endParaRPr lang="en-US"/>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87537AAB-0564-456A-AA5E-6A18853FD09E}" type="datetimeFigureOut">
              <a:rPr lang="en-US" smtClean="0"/>
              <a:pPr/>
              <a:t>11/14/2011</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F4546207-C88B-4FA2-9EC4-85AFE6050BE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l">
              <a:defRPr sz="2000" b="1"/>
            </a:lvl1pPr>
          </a:lstStyle>
          <a:p>
            <a:r>
              <a:rPr lang="ar-SA" smtClean="0"/>
              <a:t>انقر لتحرير نمط العنوان الرئيسي</a:t>
            </a:r>
            <a:endParaRPr lang="en-US"/>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87537AAB-0564-456A-AA5E-6A18853FD09E}" type="datetimeFigureOut">
              <a:rPr lang="en-US" smtClean="0"/>
              <a:pPr/>
              <a:t>11/14/2011</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F4546207-C88B-4FA2-9EC4-85AFE6050BE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87537AAB-0564-456A-AA5E-6A18853FD09E}" type="datetimeFigureOut">
              <a:rPr lang="en-US" smtClean="0"/>
              <a:pPr/>
              <a:t>11/14/2011</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F4546207-C88B-4FA2-9EC4-85AFE6050BE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87537AAB-0564-456A-AA5E-6A18853FD09E}" type="datetimeFigureOut">
              <a:rPr lang="en-US" smtClean="0"/>
              <a:pPr/>
              <a:t>11/14/2011</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F4546207-C88B-4FA2-9EC4-85AFE6050BE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537AAB-0564-456A-AA5E-6A18853FD09E}" type="datetimeFigureOut">
              <a:rPr lang="en-US" smtClean="0"/>
              <a:pPr/>
              <a:t>11/14/2011</a:t>
            </a:fld>
            <a:endParaRPr lang="en-US"/>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عنصر نائب لرقم الشريحة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546207-C88B-4FA2-9EC4-85AFE6050BE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dirty="0"/>
          </a:p>
        </p:txBody>
      </p:sp>
      <p:sp>
        <p:nvSpPr>
          <p:cNvPr id="3" name="عنوان فرعي 2"/>
          <p:cNvSpPr>
            <a:spLocks noGrp="1"/>
          </p:cNvSpPr>
          <p:nvPr>
            <p:ph type="subTitle" idx="1"/>
          </p:nvPr>
        </p:nvSpPr>
        <p:spPr/>
        <p:txBody>
          <a:bodyPr/>
          <a:lstStyle/>
          <a:p>
            <a:endParaRPr lang="ar-SA"/>
          </a:p>
        </p:txBody>
      </p:sp>
      <p:pic>
        <p:nvPicPr>
          <p:cNvPr id="1026" name="Picture 2" descr="C:\Users\د . ولاء عسكر\Desktop\أحمد ولاء\imagesCA1C84OJ.jpg"/>
          <p:cNvPicPr>
            <a:picLocks noChangeAspect="1" noChangeArrowheads="1"/>
          </p:cNvPicPr>
          <p:nvPr/>
        </p:nvPicPr>
        <p:blipFill>
          <a:blip r:embed="rId3" cstate="print"/>
          <a:srcRect/>
          <a:stretch>
            <a:fillRect/>
          </a:stretch>
        </p:blipFill>
        <p:spPr bwMode="auto">
          <a:xfrm>
            <a:off x="0" y="0"/>
            <a:ext cx="9143999" cy="6858000"/>
          </a:xfrm>
          <a:prstGeom prst="rect">
            <a:avLst/>
          </a:prstGeom>
          <a:solidFill>
            <a:schemeClr val="accent3"/>
          </a:solidFill>
        </p:spPr>
        <p:style>
          <a:lnRef idx="3">
            <a:schemeClr val="lt1"/>
          </a:lnRef>
          <a:fillRef idx="1">
            <a:schemeClr val="accent3"/>
          </a:fillRef>
          <a:effectRef idx="1">
            <a:schemeClr val="accent3"/>
          </a:effectRef>
          <a:fontRef idx="minor">
            <a:schemeClr val="lt1"/>
          </a:fontRef>
        </p:style>
      </p:pic>
    </p:spTree>
  </p:cSld>
  <p:clrMapOvr>
    <a:masterClrMapping/>
  </p:clrMapOvr>
  <p:transition>
    <p:dissolv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304800"/>
            <a:ext cx="7848600" cy="1600200"/>
          </a:xfrm>
          <a:effectLst>
            <a:glow rad="101600">
              <a:schemeClr val="accent2">
                <a:satMod val="175000"/>
                <a:alpha val="40000"/>
              </a:schemeClr>
            </a:glow>
            <a:outerShdw blurRad="40000" dist="20000" dir="5400000" rotWithShape="0">
              <a:srgbClr val="000000">
                <a:alpha val="38000"/>
              </a:srgbClr>
            </a:outerShdw>
          </a:effectLst>
          <a:scene3d>
            <a:camera prst="orthographicFront"/>
            <a:lightRig rig="threePt" dir="t"/>
          </a:scene3d>
          <a:sp3d>
            <a:bevelT prst="angle"/>
          </a:sp3d>
        </p:spPr>
        <p:style>
          <a:lnRef idx="1">
            <a:schemeClr val="accent6"/>
          </a:lnRef>
          <a:fillRef idx="2">
            <a:schemeClr val="accent6"/>
          </a:fillRef>
          <a:effectRef idx="1">
            <a:schemeClr val="accent6"/>
          </a:effectRef>
          <a:fontRef idx="minor">
            <a:schemeClr val="dk1"/>
          </a:fontRef>
        </p:style>
        <p:txBody>
          <a:bodyPr>
            <a:normAutofit/>
          </a:bodyPr>
          <a:lstStyle/>
          <a:p>
            <a:r>
              <a:rPr lang="ar-SA" sz="5400" b="1" dirty="0" smtClean="0">
                <a:solidFill>
                  <a:srgbClr val="FF0000"/>
                </a:solidFill>
              </a:rPr>
              <a:t>الأسبوع الثاني عشر</a:t>
            </a:r>
            <a:endParaRPr lang="en-US" sz="5400" b="1" dirty="0">
              <a:solidFill>
                <a:srgbClr val="FF0000"/>
              </a:solidFill>
            </a:endParaRPr>
          </a:p>
        </p:txBody>
      </p:sp>
      <p:sp>
        <p:nvSpPr>
          <p:cNvPr id="3" name="عنوان فرعي 2"/>
          <p:cNvSpPr>
            <a:spLocks noGrp="1"/>
          </p:cNvSpPr>
          <p:nvPr>
            <p:ph type="subTitle" idx="1"/>
          </p:nvPr>
        </p:nvSpPr>
        <p:spPr>
          <a:xfrm>
            <a:off x="3124200" y="3124200"/>
            <a:ext cx="5791200" cy="1371600"/>
          </a:xfrm>
          <a:ln>
            <a:noFill/>
          </a:ln>
          <a:effectLst>
            <a:glow rad="139700">
              <a:schemeClr val="accent5">
                <a:satMod val="175000"/>
                <a:alpha val="40000"/>
              </a:schemeClr>
            </a:glow>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1">
            <a:schemeClr val="accent3"/>
          </a:lnRef>
          <a:fillRef idx="3">
            <a:schemeClr val="accent3"/>
          </a:fillRef>
          <a:effectRef idx="2">
            <a:schemeClr val="accent3"/>
          </a:effectRef>
          <a:fontRef idx="minor">
            <a:schemeClr val="lt1"/>
          </a:fontRef>
        </p:style>
        <p:txBody>
          <a:bodyPr/>
          <a:lstStyle/>
          <a:p>
            <a:r>
              <a:rPr lang="ar-SA" sz="4800" b="1" dirty="0" smtClean="0">
                <a:solidFill>
                  <a:schemeClr val="tx1"/>
                </a:solidFill>
              </a:rPr>
              <a:t>مهارة الاستماع</a:t>
            </a:r>
          </a:p>
          <a:p>
            <a:r>
              <a:rPr lang="ar-SA" sz="2400" b="1" dirty="0" smtClean="0">
                <a:solidFill>
                  <a:schemeClr val="tx1"/>
                </a:solidFill>
              </a:rPr>
              <a:t>إعداد أ / ولاء عطية عسكر</a:t>
            </a:r>
            <a:endParaRPr lang="en-US" sz="2400" dirty="0"/>
          </a:p>
        </p:txBody>
      </p:sp>
      <p:pic>
        <p:nvPicPr>
          <p:cNvPr id="1028" name="Picture 4" descr="C:\Users\د . ولاء عسكر\Desktop\أحمد ولاء\images[9].jpg"/>
          <p:cNvPicPr>
            <a:picLocks noChangeAspect="1" noChangeArrowheads="1"/>
          </p:cNvPicPr>
          <p:nvPr/>
        </p:nvPicPr>
        <p:blipFill>
          <a:blip r:embed="rId3" cstate="print"/>
          <a:srcRect/>
          <a:stretch>
            <a:fillRect/>
          </a:stretch>
        </p:blipFill>
        <p:spPr bwMode="auto">
          <a:xfrm>
            <a:off x="152400" y="3200400"/>
            <a:ext cx="2819400" cy="3352800"/>
          </a:xfrm>
          <a:prstGeom prst="rect">
            <a:avLst/>
          </a:prstGeom>
          <a:noFill/>
          <a:effectLst>
            <a:glow rad="101600">
              <a:schemeClr val="accent4">
                <a:satMod val="175000"/>
                <a:alpha val="40000"/>
              </a:schemeClr>
            </a:glow>
          </a:effectLst>
          <a:scene3d>
            <a:camera prst="orthographicFront"/>
            <a:lightRig rig="threePt" dir="t"/>
          </a:scene3d>
          <a:sp3d>
            <a:bevelT w="139700" prst="cross"/>
          </a:sp3d>
        </p:spPr>
      </p:pic>
    </p:spTree>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371600"/>
          </a:xfrm>
          <a:solidFill>
            <a:srgbClr val="00B050"/>
          </a:solidFill>
          <a:effectLst>
            <a:glow rad="228600">
              <a:schemeClr val="accent5">
                <a:satMod val="175000"/>
                <a:alpha val="40000"/>
              </a:schemeClr>
            </a:glow>
          </a:effectLst>
          <a:scene3d>
            <a:camera prst="orthographicFront"/>
            <a:lightRig rig="threePt" dir="t"/>
          </a:scene3d>
          <a:sp3d>
            <a:bevelT w="165100" prst="coolSlant"/>
          </a:sp3d>
        </p:spPr>
        <p:txBody>
          <a:bodyPr>
            <a:normAutofit fontScale="90000"/>
          </a:bodyPr>
          <a:lstStyle/>
          <a:p>
            <a:r>
              <a:rPr lang="ar-SA" dirty="0" smtClean="0"/>
              <a:t/>
            </a:r>
            <a:br>
              <a:rPr lang="ar-SA" dirty="0" smtClean="0"/>
            </a:br>
            <a:r>
              <a:rPr lang="ar-SA" sz="6000" b="1" dirty="0" smtClean="0">
                <a:solidFill>
                  <a:schemeClr val="bg1"/>
                </a:solidFill>
              </a:rPr>
              <a:t>أهداف الجلسة</a:t>
            </a:r>
            <a:endParaRPr lang="ar-SA" sz="6000" b="1" dirty="0">
              <a:solidFill>
                <a:schemeClr val="bg1"/>
              </a:solidFill>
            </a:endParaRPr>
          </a:p>
        </p:txBody>
      </p:sp>
      <p:sp>
        <p:nvSpPr>
          <p:cNvPr id="3" name="عنصر نائب للمحتوى 2"/>
          <p:cNvSpPr>
            <a:spLocks noGrp="1"/>
          </p:cNvSpPr>
          <p:nvPr>
            <p:ph idx="1"/>
          </p:nvPr>
        </p:nvSpPr>
        <p:spPr>
          <a:xfrm>
            <a:off x="0" y="1219200"/>
            <a:ext cx="9144000" cy="5638800"/>
          </a:xfrm>
          <a:solidFill>
            <a:schemeClr val="accent5">
              <a:lumMod val="60000"/>
              <a:lumOff val="40000"/>
            </a:schemeClr>
          </a:solidFill>
          <a:effectLst>
            <a:glow rad="228600">
              <a:schemeClr val="accent1">
                <a:satMod val="175000"/>
                <a:alpha val="40000"/>
              </a:schemeClr>
            </a:glow>
          </a:effectLst>
          <a:scene3d>
            <a:camera prst="orthographicFront"/>
            <a:lightRig rig="threePt" dir="t"/>
          </a:scene3d>
          <a:sp3d>
            <a:bevelT w="139700" h="139700" prst="divot"/>
          </a:sp3d>
        </p:spPr>
        <p:txBody>
          <a:bodyPr>
            <a:normAutofit/>
          </a:bodyPr>
          <a:lstStyle/>
          <a:p>
            <a:endParaRPr lang="en-US" dirty="0" smtClean="0"/>
          </a:p>
          <a:p>
            <a:pPr algn="ctr">
              <a:buNone/>
            </a:pPr>
            <a:r>
              <a:rPr lang="en-US" b="1" dirty="0" smtClean="0">
                <a:solidFill>
                  <a:srgbClr val="FF0000"/>
                </a:solidFill>
              </a:rPr>
              <a:t>(</a:t>
            </a:r>
            <a:r>
              <a:rPr lang="ar-SA" b="1" dirty="0" smtClean="0">
                <a:solidFill>
                  <a:srgbClr val="FF0000"/>
                </a:solidFill>
              </a:rPr>
              <a:t>1ـ إكساب الطالب أهم مهارات التلقي وهى (مهارة الاستماع</a:t>
            </a:r>
            <a:endParaRPr lang="en-US" b="1" dirty="0" smtClean="0">
              <a:solidFill>
                <a:srgbClr val="FF0000"/>
              </a:solidFill>
            </a:endParaRPr>
          </a:p>
          <a:p>
            <a:pPr algn="ctr">
              <a:buNone/>
            </a:pPr>
            <a:r>
              <a:rPr lang="ar-SA" b="1" dirty="0" smtClean="0">
                <a:solidFill>
                  <a:srgbClr val="FF0000"/>
                </a:solidFill>
              </a:rPr>
              <a:t>ويتم ذلك من خلال تنمية قدرة الطالب على تفهم الرسائل التواصلية المسموعة والتفاعل معها والاستجابة لها ،</a:t>
            </a:r>
            <a:endParaRPr lang="en-US" b="1" dirty="0" smtClean="0">
              <a:solidFill>
                <a:srgbClr val="FF0000"/>
              </a:solidFill>
            </a:endParaRPr>
          </a:p>
          <a:p>
            <a:pPr algn="ctr">
              <a:buNone/>
            </a:pPr>
            <a:r>
              <a:rPr lang="ar-SA" b="1" dirty="0" smtClean="0"/>
              <a:t>ويتم تحقيق هذا الهدف من خلال الآتي</a:t>
            </a:r>
          </a:p>
          <a:p>
            <a:pPr algn="ctr">
              <a:buNone/>
            </a:pPr>
            <a:r>
              <a:rPr lang="ar-SA" b="1" dirty="0" smtClean="0"/>
              <a:t>أ- </a:t>
            </a:r>
            <a:r>
              <a:rPr lang="ar-SA" b="1" dirty="0" err="1" smtClean="0"/>
              <a:t>أ</a:t>
            </a:r>
            <a:r>
              <a:rPr lang="ar-SA" b="1" dirty="0" smtClean="0"/>
              <a:t>ن يعرف الطالب مفهوم الاستماع</a:t>
            </a:r>
          </a:p>
          <a:p>
            <a:pPr algn="ctr">
              <a:buNone/>
            </a:pPr>
            <a:r>
              <a:rPr lang="ar-SA" b="1" dirty="0" smtClean="0"/>
              <a:t>ب- أن يعرف الطالب مراحل عملية الاستماع</a:t>
            </a:r>
          </a:p>
          <a:p>
            <a:pPr algn="ctr">
              <a:buNone/>
            </a:pPr>
            <a:r>
              <a:rPr lang="ar-SA" b="1" dirty="0" smtClean="0"/>
              <a:t>ج- أن يعرف الطالب المهارات المطلوبة للاستماع</a:t>
            </a:r>
          </a:p>
          <a:p>
            <a:pPr algn="ctr">
              <a:buNone/>
            </a:pPr>
            <a:r>
              <a:rPr lang="ar-SA" b="1" dirty="0" smtClean="0"/>
              <a:t>د- أن يعرف الطالب معوقات عملية الاستماع</a:t>
            </a:r>
            <a:endParaRPr lang="ar-SA"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417638"/>
          </a:xfrm>
          <a:solidFill>
            <a:schemeClr val="accent2">
              <a:lumMod val="40000"/>
              <a:lumOff val="60000"/>
            </a:schemeClr>
          </a:solidFill>
          <a:ln>
            <a:noFill/>
          </a:ln>
          <a:effectLst>
            <a:glow rad="228600">
              <a:schemeClr val="accent2">
                <a:satMod val="175000"/>
                <a:alpha val="40000"/>
              </a:schemeClr>
            </a:glow>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rmAutofit/>
          </a:bodyPr>
          <a:lstStyle/>
          <a:p>
            <a:r>
              <a:rPr lang="ar-SA" sz="5400" b="1" dirty="0" smtClean="0">
                <a:latin typeface="Andalus" pitchFamily="18" charset="-78"/>
                <a:cs typeface="Andalus" pitchFamily="18" charset="-78"/>
              </a:rPr>
              <a:t>بسم الله الرحمن الرحيم</a:t>
            </a:r>
            <a:endParaRPr lang="ar-SA" sz="5400" b="1" dirty="0">
              <a:latin typeface="Andalus" pitchFamily="18" charset="-78"/>
              <a:cs typeface="Andalus" pitchFamily="18" charset="-78"/>
            </a:endParaRPr>
          </a:p>
        </p:txBody>
      </p:sp>
      <p:sp>
        <p:nvSpPr>
          <p:cNvPr id="3" name="عنصر نائب للمحتوى 2"/>
          <p:cNvSpPr>
            <a:spLocks noGrp="1"/>
          </p:cNvSpPr>
          <p:nvPr>
            <p:ph idx="1"/>
          </p:nvPr>
        </p:nvSpPr>
        <p:spPr>
          <a:xfrm rot="21600000">
            <a:off x="0" y="1447800"/>
            <a:ext cx="9144000" cy="5410200"/>
          </a:xfrm>
          <a:solidFill>
            <a:srgbClr val="92D050"/>
          </a:solidFill>
          <a:ln>
            <a:noFill/>
          </a:ln>
          <a:effectLst>
            <a:glow rad="228600">
              <a:schemeClr val="accent5">
                <a:satMod val="175000"/>
                <a:alpha val="40000"/>
              </a:schemeClr>
            </a:glow>
            <a:outerShdw blurRad="225425" dist="50800" dir="5220000" algn="ctr">
              <a:srgbClr val="000000">
                <a:alpha val="33000"/>
              </a:srgbClr>
            </a:outerShdw>
            <a:reflection blurRad="6350" stA="50000" endA="300" endPos="55500" dist="50800" dir="5400000" sy="-100000" algn="bl" rotWithShape="0"/>
          </a:effectLst>
          <a:scene3d>
            <a:camera prst="perspectiveAbove"/>
            <a:lightRig rig="harsh" dir="t">
              <a:rot lat="0" lon="0" rev="3000000"/>
            </a:lightRig>
          </a:scene3d>
          <a:sp3d extrusionH="254000" contourW="19050">
            <a:bevelT w="82550" h="44450" prst="angle"/>
            <a:bevelB w="82550" h="44450" prst="angle"/>
            <a:contourClr>
              <a:srgbClr val="FFFFFF"/>
            </a:contourClr>
          </a:sp3d>
        </p:spPr>
        <p:txBody>
          <a:bodyPr/>
          <a:lstStyle/>
          <a:p>
            <a:endParaRPr lang="en-US" dirty="0" smtClean="0"/>
          </a:p>
          <a:p>
            <a:endParaRPr lang="en-US" dirty="0" smtClean="0"/>
          </a:p>
          <a:p>
            <a:pPr algn="ctr">
              <a:buNone/>
            </a:pPr>
            <a:r>
              <a:rPr lang="ar-SA" sz="4400" b="1" dirty="0" smtClean="0">
                <a:solidFill>
                  <a:srgbClr val="FF0000"/>
                </a:solidFill>
              </a:rPr>
              <a:t>والله أخرجكم من بطون أمهاتكم لا تعلمون شيئا وجعل لكم السمع والأبصار والأفئدة لعلكم تشكرون  </a:t>
            </a:r>
          </a:p>
          <a:p>
            <a:pPr>
              <a:buNone/>
            </a:pPr>
            <a:r>
              <a:rPr lang="ar-SA" b="1" dirty="0" smtClean="0"/>
              <a:t>سورة النحل : آية 78</a:t>
            </a:r>
          </a:p>
          <a:p>
            <a:endParaRPr lang="ar-SA" dirty="0" smtClean="0"/>
          </a:p>
          <a:p>
            <a:endParaRPr lang="en-US" dirty="0" smtClean="0"/>
          </a:p>
          <a:p>
            <a:pPr>
              <a:buNone/>
            </a:pPr>
            <a:endParaRPr lang="en-US" dirty="0" smtClean="0"/>
          </a:p>
          <a:p>
            <a:endParaRPr lang="en-US" dirty="0" smtClean="0"/>
          </a:p>
          <a:p>
            <a:endParaRPr lang="ar-SA" dirty="0" smtClean="0"/>
          </a:p>
        </p:txBody>
      </p:sp>
    </p:spTree>
  </p:cSld>
  <p:clrMapOvr>
    <a:masterClrMapping/>
  </p:clrMapOvr>
  <p:transition>
    <p:dissolv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3074" name="Picture 2" descr="C:\Users\د . ولاء عسكر\Desktop\أحمد ولاء\imagesCAK0P4J7.jpg"/>
          <p:cNvPicPr>
            <a:picLocks noGrp="1" noChangeAspect="1" noChangeArrowheads="1"/>
          </p:cNvPicPr>
          <p:nvPr>
            <p:ph idx="1"/>
          </p:nvPr>
        </p:nvPicPr>
        <p:blipFill>
          <a:blip r:embed="rId2" cstate="print"/>
          <a:srcRect/>
          <a:stretch>
            <a:fillRect/>
          </a:stretch>
        </p:blipFill>
        <p:spPr bwMode="auto">
          <a:xfrm>
            <a:off x="0" y="0"/>
            <a:ext cx="9144000" cy="6857999"/>
          </a:xfrm>
          <a:prstGeom prst="rect">
            <a:avLst/>
          </a:prstGeom>
          <a:noFill/>
        </p:spPr>
      </p:pic>
    </p:spTree>
  </p:cSld>
  <p:clrMapOvr>
    <a:masterClrMapping/>
  </p:clrMapOvr>
  <p:transition>
    <p:dissolv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143000"/>
          </a:xfrm>
          <a:solidFill>
            <a:srgbClr val="00B050"/>
          </a:solidFill>
          <a:effectLst>
            <a:glow rad="228600">
              <a:schemeClr val="accent5">
                <a:satMod val="175000"/>
                <a:alpha val="40000"/>
              </a:schemeClr>
            </a:glow>
          </a:effectLst>
          <a:scene3d>
            <a:camera prst="orthographicFront"/>
            <a:lightRig rig="threePt" dir="t"/>
          </a:scene3d>
          <a:sp3d>
            <a:bevelT w="165100" prst="coolSlant"/>
          </a:sp3d>
        </p:spPr>
        <p:txBody>
          <a:bodyPr/>
          <a:lstStyle/>
          <a:p>
            <a:pPr rtl="1"/>
            <a:r>
              <a:rPr lang="ar-SA" b="1" dirty="0" smtClean="0"/>
              <a:t>خريطة ذهنيه للخريطة الذهنية لمهارة الاستماع</a:t>
            </a:r>
            <a:endParaRPr lang="ar-SA" b="1" dirty="0"/>
          </a:p>
        </p:txBody>
      </p:sp>
      <p:sp>
        <p:nvSpPr>
          <p:cNvPr id="3" name="عنصر نائب للمحتوى 2"/>
          <p:cNvSpPr>
            <a:spLocks noGrp="1"/>
          </p:cNvSpPr>
          <p:nvPr>
            <p:ph idx="1"/>
          </p:nvPr>
        </p:nvSpPr>
        <p:spPr>
          <a:xfrm>
            <a:off x="0" y="1600200"/>
            <a:ext cx="9144000" cy="5257800"/>
          </a:xfrm>
        </p:spPr>
        <p:txBody>
          <a:bodyPr/>
          <a:lstStyle/>
          <a:p>
            <a:endParaRPr lang="ar-SA"/>
          </a:p>
        </p:txBody>
      </p:sp>
      <p:pic>
        <p:nvPicPr>
          <p:cNvPr id="2050" name="Picture 2" descr="C:\Users\د . ولاء عسكر\Desktop\أحمد ولاء\RIY642riylvمهارات%20الاستماع%20للاخرين[1].jpg"/>
          <p:cNvPicPr>
            <a:picLocks noChangeAspect="1" noChangeArrowheads="1"/>
          </p:cNvPicPr>
          <p:nvPr/>
        </p:nvPicPr>
        <p:blipFill>
          <a:blip r:embed="rId3" cstate="print"/>
          <a:srcRect/>
          <a:stretch>
            <a:fillRect/>
          </a:stretch>
        </p:blipFill>
        <p:spPr bwMode="auto">
          <a:xfrm>
            <a:off x="-1" y="1066800"/>
            <a:ext cx="9144001" cy="5791200"/>
          </a:xfrm>
          <a:prstGeom prst="rect">
            <a:avLst/>
          </a:prstGeom>
          <a:noFill/>
        </p:spPr>
      </p:pic>
    </p:spTree>
  </p:cSld>
  <p:clrMapOvr>
    <a:masterClrMapping/>
  </p:clrMapOvr>
  <p:transition>
    <p:dissolv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rot="21600000">
            <a:off x="0" y="0"/>
            <a:ext cx="9144000" cy="1417638"/>
          </a:xfrm>
          <a:effectLst>
            <a:glow rad="228600">
              <a:schemeClr val="accent2">
                <a:satMod val="175000"/>
                <a:alpha val="40000"/>
              </a:schemeClr>
            </a:glow>
          </a:effectLst>
          <a:scene3d>
            <a:camera prst="orthographicFront"/>
            <a:lightRig rig="threePt" dir="t"/>
          </a:scene3d>
          <a:sp3d>
            <a:bevelT w="165100" prst="coolSlant"/>
          </a:sp3d>
        </p:spPr>
        <p:style>
          <a:lnRef idx="2">
            <a:schemeClr val="accent2">
              <a:shade val="50000"/>
            </a:schemeClr>
          </a:lnRef>
          <a:fillRef idx="1">
            <a:schemeClr val="accent2"/>
          </a:fillRef>
          <a:effectRef idx="0">
            <a:schemeClr val="accent2"/>
          </a:effectRef>
          <a:fontRef idx="minor">
            <a:schemeClr val="lt1"/>
          </a:fontRef>
        </p:style>
        <p:txBody>
          <a:bodyPr>
            <a:normAutofit/>
          </a:bodyPr>
          <a:lstStyle/>
          <a:p>
            <a:r>
              <a:rPr lang="ar-SA" sz="6000" b="1" dirty="0" smtClean="0"/>
              <a:t>مهارة الاستماع</a:t>
            </a:r>
            <a:endParaRPr lang="en-US" sz="6000" dirty="0"/>
          </a:p>
        </p:txBody>
      </p:sp>
      <p:sp>
        <p:nvSpPr>
          <p:cNvPr id="3" name="عنصر نائب للمحتوى 2"/>
          <p:cNvSpPr>
            <a:spLocks noGrp="1"/>
          </p:cNvSpPr>
          <p:nvPr>
            <p:ph idx="1"/>
          </p:nvPr>
        </p:nvSpPr>
        <p:spPr>
          <a:xfrm rot="21600000">
            <a:off x="0" y="1600200"/>
            <a:ext cx="9144000" cy="5257800"/>
          </a:xfrm>
          <a:effectLst>
            <a:glow rad="228600">
              <a:schemeClr val="accent3">
                <a:satMod val="175000"/>
                <a:alpha val="40000"/>
              </a:schemeClr>
            </a:glow>
            <a:outerShdw blurRad="40000" dist="20000" dir="5400000" rotWithShape="0">
              <a:srgbClr val="000000">
                <a:alpha val="38000"/>
              </a:srgbClr>
            </a:outerShdw>
          </a:effectLst>
          <a:scene3d>
            <a:camera prst="orthographicFront"/>
            <a:lightRig rig="threePt" dir="t"/>
          </a:scene3d>
          <a:sp3d>
            <a:bevelT w="165100" prst="coolSlant"/>
          </a:sp3d>
        </p:spPr>
        <p:style>
          <a:lnRef idx="1">
            <a:schemeClr val="accent3"/>
          </a:lnRef>
          <a:fillRef idx="2">
            <a:schemeClr val="accent3"/>
          </a:fillRef>
          <a:effectRef idx="1">
            <a:schemeClr val="accent3"/>
          </a:effectRef>
          <a:fontRef idx="minor">
            <a:schemeClr val="dk1"/>
          </a:fontRef>
        </p:style>
        <p:txBody>
          <a:bodyPr>
            <a:normAutofit/>
          </a:bodyPr>
          <a:lstStyle/>
          <a:p>
            <a:pPr algn="r"/>
            <a:r>
              <a:rPr lang="ar-SA" sz="3600" b="1" dirty="0" smtClean="0">
                <a:solidFill>
                  <a:schemeClr val="accent5">
                    <a:lumMod val="75000"/>
                  </a:schemeClr>
                </a:solidFill>
              </a:rPr>
              <a:t> </a:t>
            </a:r>
            <a:r>
              <a:rPr lang="ar-SA" sz="4000" b="1" dirty="0" smtClean="0">
                <a:solidFill>
                  <a:schemeClr val="tx1"/>
                </a:solidFill>
              </a:rPr>
              <a:t>الاستماع هو العنصر الثاني من عناصر الاتصال الشفوي ، فحتى تفهم الناس من حولك لابد أن تستمع إليهم ،وتستمع بكل عناية ،إذ لا يكفى ان تسمع حديثهم وأنت تفكر فقط فى الرد عليهم ،ولا يفيد ان تحاول إدارة دفة الحديث لصالحك فى كل جلسة الحديث ،فهذا لا يسمى استماعا ، بل تربصا بالطرف الأخر ، فكثير من سوء الفهم الى نراه اليوم فى حياتنا اليومية يحدث بسبب ضعفنا فى عملية الإنصات .</a:t>
            </a:r>
            <a:endParaRPr lang="en-US" sz="4000" b="1" dirty="0" smtClean="0">
              <a:solidFill>
                <a:schemeClr val="tx1"/>
              </a:solidFill>
            </a:endParaRPr>
          </a:p>
          <a:p>
            <a:endParaRPr lang="en-US" sz="4000" b="1" dirty="0">
              <a:solidFill>
                <a:schemeClr val="tx1"/>
              </a:solidFill>
            </a:endParaRPr>
          </a:p>
        </p:txBody>
      </p:sp>
    </p:spTree>
  </p:cSld>
  <p:clrMapOvr>
    <a:masterClrMapping/>
  </p:clrMapOvr>
  <p:transition>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219200"/>
          </a:xfrm>
          <a:solidFill>
            <a:srgbClr val="FF0000"/>
          </a:solidFill>
          <a:ln>
            <a:noFill/>
          </a:ln>
          <a:effectLst>
            <a:glow rad="228600">
              <a:schemeClr val="accent2">
                <a:satMod val="175000"/>
                <a:alpha val="40000"/>
              </a:schemeClr>
            </a:glow>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rmAutofit fontScale="90000"/>
          </a:bodyPr>
          <a:lstStyle/>
          <a:p>
            <a:r>
              <a:rPr lang="en-US" b="1" dirty="0" smtClean="0">
                <a:solidFill>
                  <a:srgbClr val="00B050"/>
                </a:solidFill>
              </a:rPr>
              <a:t/>
            </a:r>
            <a:br>
              <a:rPr lang="en-US" b="1" dirty="0" smtClean="0">
                <a:solidFill>
                  <a:srgbClr val="00B050"/>
                </a:solidFill>
              </a:rPr>
            </a:br>
            <a:r>
              <a:rPr lang="ar-SA" sz="4900" b="1" dirty="0" smtClean="0">
                <a:solidFill>
                  <a:schemeClr val="bg1"/>
                </a:solidFill>
              </a:rPr>
              <a:t>لكي تفهم الآخرين من حولك لابد أن تستمع لهم بكل صدق</a:t>
            </a:r>
            <a:r>
              <a:rPr lang="ar-SA" b="1" dirty="0" smtClean="0">
                <a:solidFill>
                  <a:srgbClr val="00B050"/>
                </a:solidFill>
              </a:rPr>
              <a:t/>
            </a:r>
            <a:br>
              <a:rPr lang="ar-SA" b="1" dirty="0" smtClean="0">
                <a:solidFill>
                  <a:srgbClr val="00B050"/>
                </a:solidFill>
              </a:rPr>
            </a:br>
            <a:endParaRPr lang="ar-SA" dirty="0"/>
          </a:p>
        </p:txBody>
      </p:sp>
      <p:sp>
        <p:nvSpPr>
          <p:cNvPr id="3" name="عنصر نائب للمحتوى 2"/>
          <p:cNvSpPr>
            <a:spLocks noGrp="1"/>
          </p:cNvSpPr>
          <p:nvPr>
            <p:ph idx="1"/>
          </p:nvPr>
        </p:nvSpPr>
        <p:spPr>
          <a:xfrm rot="21600000">
            <a:off x="0" y="1447800"/>
            <a:ext cx="9144000" cy="5410200"/>
          </a:xfrm>
          <a:scene3d>
            <a:camera prst="orthographicFront"/>
            <a:lightRig rig="threePt" dir="t"/>
          </a:scene3d>
          <a:sp3d>
            <a:bevelT w="101600" prst="riblet"/>
          </a:sp3d>
        </p:spPr>
        <p:txBody>
          <a:bodyPr>
            <a:normAutofit/>
          </a:bodyPr>
          <a:lstStyle/>
          <a:p>
            <a:pPr algn="r" rtl="1">
              <a:buNone/>
            </a:pPr>
            <a:r>
              <a:rPr lang="ar-SA" b="1" dirty="0" smtClean="0"/>
              <a:t>حيث أورد ستيفن كوفي في كتابه (العادات السبع لأكثر الناس </a:t>
            </a:r>
            <a:r>
              <a:rPr lang="en-US" b="1" dirty="0" smtClean="0"/>
              <a:t>  </a:t>
            </a:r>
            <a:r>
              <a:rPr lang="ar-SA" b="1" dirty="0" smtClean="0"/>
              <a:t>إنتاجية ) حكاية يجد أن علاقته بابنه ليست على ما يرام ،</a:t>
            </a:r>
            <a:r>
              <a:rPr lang="ar-SA" b="1" dirty="0" smtClean="0">
                <a:solidFill>
                  <a:srgbClr val="FF0000"/>
                </a:solidFill>
              </a:rPr>
              <a:t>فقال</a:t>
            </a:r>
          </a:p>
          <a:p>
            <a:pPr algn="r" rtl="1">
              <a:buNone/>
            </a:pPr>
            <a:r>
              <a:rPr lang="ar-SA" b="1" dirty="0" smtClean="0">
                <a:solidFill>
                  <a:srgbClr val="FF0000"/>
                </a:solidFill>
              </a:rPr>
              <a:t>لستيفن : لا أستطيع أن أفهم ابني ، فهو لا يريد الاستماع إلى أبدا </a:t>
            </a:r>
            <a:r>
              <a:rPr lang="ar-SA" b="1" dirty="0" smtClean="0"/>
              <a:t>فرد ستيفن : دعني أرتب ما قلته للتو ، أنت لا تفهم ابنك لأنه لا يريد الاستماع إليك ؟ </a:t>
            </a:r>
            <a:r>
              <a:rPr lang="ar-SA" b="1" dirty="0" smtClean="0">
                <a:solidFill>
                  <a:srgbClr val="FF0000"/>
                </a:solidFill>
              </a:rPr>
              <a:t>فرد عليه (هذا صحيح .) </a:t>
            </a:r>
          </a:p>
          <a:p>
            <a:pPr algn="r" rtl="1">
              <a:buNone/>
            </a:pPr>
            <a:r>
              <a:rPr lang="ar-SA" b="1" dirty="0" smtClean="0"/>
              <a:t>ستيفن </a:t>
            </a:r>
            <a:r>
              <a:rPr lang="ar-SA" b="1" dirty="0" err="1" smtClean="0"/>
              <a:t>دعني</a:t>
            </a:r>
            <a:r>
              <a:rPr lang="ar-SA" b="1" dirty="0" smtClean="0"/>
              <a:t> أرتب مرة آخري أنت لا تفهم ابنك لأنه لا يريد الاستماع إليك أنت؟ </a:t>
            </a:r>
            <a:r>
              <a:rPr lang="ar-SA" b="1" dirty="0" smtClean="0">
                <a:solidFill>
                  <a:srgbClr val="FF0000"/>
                </a:solidFill>
              </a:rPr>
              <a:t>فرد عليه الأب بصبر نافذ : هذا ما قلته .</a:t>
            </a:r>
          </a:p>
          <a:p>
            <a:pPr algn="r" rtl="1">
              <a:buNone/>
            </a:pPr>
            <a:r>
              <a:rPr lang="ar-SA" b="1" dirty="0" smtClean="0"/>
              <a:t>ستيفن : ( أعتقد أنك كي تفهم شخصا آخر فأنت بحاجة لأن تستمع له) </a:t>
            </a:r>
            <a:r>
              <a:rPr lang="ar-SA" b="1" dirty="0" smtClean="0">
                <a:solidFill>
                  <a:srgbClr val="FF0000"/>
                </a:solidFill>
              </a:rPr>
              <a:t>فقال الأب :أوه (تعبيرا عن ألصدمته ) ثم جاءت فترة صمت طويلة ،وقال مرة أخرى : أوه</a:t>
            </a:r>
          </a:p>
          <a:p>
            <a:endParaRPr lang="ar-SA" dirty="0"/>
          </a:p>
        </p:txBody>
      </p:sp>
    </p:spTree>
  </p:cSld>
  <p:clrMapOvr>
    <a:masterClrMapping/>
  </p:clrMapOvr>
  <p:transition>
    <p:dissolv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د . ولاء عسكر\Desktop\أحمد ولاء\images[2].jpg"/>
          <p:cNvPicPr>
            <a:picLocks noChangeAspect="1" noChangeArrowheads="1"/>
          </p:cNvPicPr>
          <p:nvPr/>
        </p:nvPicPr>
        <p:blipFill>
          <a:blip r:embed="rId2" cstate="print"/>
          <a:srcRect/>
          <a:stretch>
            <a:fillRect/>
          </a:stretch>
        </p:blipFill>
        <p:spPr bwMode="auto">
          <a:xfrm>
            <a:off x="0" y="0"/>
            <a:ext cx="9144000" cy="6858000"/>
          </a:xfrm>
          <a:prstGeom prst="rect">
            <a:avLst/>
          </a:prstGeom>
          <a:solidFill>
            <a:srgbClr val="FFFF00"/>
          </a:solidFill>
        </p:spPr>
      </p:pic>
      <p:pic>
        <p:nvPicPr>
          <p:cNvPr id="3" name="Picture 2" descr="C:\Users\د . ولاء عسكر\Desktop\أحمد ولاء\images[2].jpg"/>
          <p:cNvPicPr>
            <a:picLocks noChangeAspect="1" noChangeArrowheads="1"/>
          </p:cNvPicPr>
          <p:nvPr/>
        </p:nvPicPr>
        <p:blipFill>
          <a:blip r:embed="rId2" cstate="print"/>
          <a:srcRect/>
          <a:stretch>
            <a:fillRect/>
          </a:stretch>
        </p:blipFill>
        <p:spPr bwMode="auto">
          <a:xfrm>
            <a:off x="152400" y="152400"/>
            <a:ext cx="9144000" cy="6858000"/>
          </a:xfrm>
          <a:prstGeom prst="rect">
            <a:avLst/>
          </a:prstGeom>
          <a:solidFill>
            <a:srgbClr val="FFFF00"/>
          </a:solidFill>
          <a:effectLst>
            <a:glow rad="139700">
              <a:schemeClr val="accent2">
                <a:satMod val="175000"/>
                <a:alpha val="40000"/>
              </a:schemeClr>
            </a:glow>
          </a:effectLst>
        </p:spPr>
      </p:pic>
    </p:spTree>
  </p:cSld>
  <p:clrMapOvr>
    <a:masterClrMapping/>
  </p:clrMapOvr>
  <p:transition>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600200"/>
          </a:xfrm>
          <a:solidFill>
            <a:schemeClr val="accent2">
              <a:lumMod val="60000"/>
              <a:lumOff val="40000"/>
            </a:schemeClr>
          </a:solidFill>
          <a:effectLst>
            <a:glow rad="228600">
              <a:schemeClr val="accent2">
                <a:satMod val="175000"/>
                <a:alpha val="40000"/>
              </a:schemeClr>
            </a:glow>
            <a:innerShdw blurRad="63500" dist="50800" dir="18900000">
              <a:prstClr val="black">
                <a:alpha val="50000"/>
              </a:prstClr>
            </a:innerShdw>
          </a:effectLst>
          <a:scene3d>
            <a:camera prst="orthographicFront"/>
            <a:lightRig rig="threePt" dir="t"/>
          </a:scene3d>
          <a:sp3d>
            <a:bevelT w="165100" prst="coolSlant"/>
          </a:sp3d>
        </p:spPr>
        <p:style>
          <a:lnRef idx="1">
            <a:schemeClr val="accent3"/>
          </a:lnRef>
          <a:fillRef idx="3">
            <a:schemeClr val="accent3"/>
          </a:fillRef>
          <a:effectRef idx="2">
            <a:schemeClr val="accent3"/>
          </a:effectRef>
          <a:fontRef idx="minor">
            <a:schemeClr val="lt1"/>
          </a:fontRef>
        </p:style>
        <p:txBody>
          <a:bodyPr/>
          <a:lstStyle/>
          <a:p>
            <a:r>
              <a:rPr lang="ar-SA" sz="6600" b="1" dirty="0" smtClean="0"/>
              <a:t>مفهوم الاستماع</a:t>
            </a:r>
            <a:r>
              <a:rPr lang="ar-SA" dirty="0" smtClean="0"/>
              <a:t> </a:t>
            </a:r>
            <a:endParaRPr lang="en-US" dirty="0"/>
          </a:p>
        </p:txBody>
      </p:sp>
      <p:sp>
        <p:nvSpPr>
          <p:cNvPr id="3" name="عنصر نائب للمحتوى 2"/>
          <p:cNvSpPr>
            <a:spLocks noGrp="1"/>
          </p:cNvSpPr>
          <p:nvPr>
            <p:ph idx="1"/>
          </p:nvPr>
        </p:nvSpPr>
        <p:spPr>
          <a:xfrm>
            <a:off x="0" y="1600200"/>
            <a:ext cx="9144000" cy="5257800"/>
          </a:xfrm>
          <a:solidFill>
            <a:srgbClr val="00B0F0"/>
          </a:solidFill>
          <a:effectLst>
            <a:glow rad="139700">
              <a:schemeClr val="accent5">
                <a:satMod val="175000"/>
                <a:alpha val="40000"/>
              </a:schemeClr>
            </a:glow>
          </a:effectLst>
          <a:scene3d>
            <a:camera prst="orthographicFront"/>
            <a:lightRig rig="threePt" dir="t"/>
          </a:scene3d>
          <a:sp3d>
            <a:bevelT/>
          </a:sp3d>
        </p:spPr>
        <p:txBody>
          <a:bodyPr/>
          <a:lstStyle/>
          <a:p>
            <a:pPr algn="r">
              <a:buNone/>
            </a:pPr>
            <a:endParaRPr lang="ar-SA" dirty="0" smtClean="0"/>
          </a:p>
          <a:p>
            <a:pPr algn="r">
              <a:buNone/>
            </a:pPr>
            <a:endParaRPr lang="ar-SA" dirty="0" smtClean="0"/>
          </a:p>
          <a:p>
            <a:pPr algn="ctr">
              <a:buNone/>
            </a:pPr>
            <a:r>
              <a:rPr lang="ar-SA" sz="4800" dirty="0" smtClean="0"/>
              <a:t>عملية عقلية إرادية يتعمد فيها المستمع الإنصات والإصغاء للمتكلم ، ومحاولة إدراك وفهم ما يقول </a:t>
            </a:r>
            <a:endParaRPr lang="en-US" sz="4800" dirty="0"/>
          </a:p>
        </p:txBody>
      </p:sp>
    </p:spTree>
  </p:cSld>
  <p:clrMapOvr>
    <a:masterClrMapping/>
  </p:clrMapOvr>
  <p:transition>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417638"/>
          </a:xfrm>
          <a:solidFill>
            <a:srgbClr val="FF0000"/>
          </a:solidFill>
          <a:effectLst>
            <a:glow rad="228600">
              <a:schemeClr val="accent2">
                <a:satMod val="175000"/>
                <a:alpha val="40000"/>
              </a:schemeClr>
            </a:glow>
          </a:effectLst>
          <a:scene3d>
            <a:camera prst="orthographicFront"/>
            <a:lightRig rig="threePt" dir="t"/>
          </a:scene3d>
          <a:sp3d>
            <a:bevelT w="165100" prst="coolSlant"/>
          </a:sp3d>
        </p:spPr>
        <p:txBody>
          <a:bodyPr/>
          <a:lstStyle/>
          <a:p>
            <a:r>
              <a:rPr lang="ar-SA" b="1" dirty="0" smtClean="0"/>
              <a:t>الفرق بين السماع والاستماع</a:t>
            </a:r>
            <a:endParaRPr lang="en-US" b="1" dirty="0"/>
          </a:p>
        </p:txBody>
      </p:sp>
      <p:sp>
        <p:nvSpPr>
          <p:cNvPr id="3" name="عنصر نائب للمحتوى 2"/>
          <p:cNvSpPr>
            <a:spLocks noGrp="1"/>
          </p:cNvSpPr>
          <p:nvPr>
            <p:ph idx="1"/>
          </p:nvPr>
        </p:nvSpPr>
        <p:spPr>
          <a:xfrm>
            <a:off x="0" y="1447800"/>
            <a:ext cx="9144000" cy="5410200"/>
          </a:xfrm>
          <a:solidFill>
            <a:schemeClr val="bg2">
              <a:lumMod val="90000"/>
            </a:schemeClr>
          </a:solidFill>
          <a:effectLst>
            <a:glow rad="228600">
              <a:schemeClr val="accent6">
                <a:satMod val="175000"/>
                <a:alpha val="40000"/>
              </a:schemeClr>
            </a:glow>
          </a:effectLst>
          <a:scene3d>
            <a:camera prst="orthographicFront"/>
            <a:lightRig rig="threePt" dir="t"/>
          </a:scene3d>
          <a:sp3d>
            <a:bevelT w="165100" prst="coolSlant"/>
          </a:sp3d>
        </p:spPr>
        <p:txBody>
          <a:bodyPr>
            <a:normAutofit lnSpcReduction="10000"/>
          </a:bodyPr>
          <a:lstStyle/>
          <a:p>
            <a:pPr>
              <a:buNone/>
            </a:pPr>
            <a:r>
              <a:rPr lang="ar-SA" dirty="0" smtClean="0"/>
              <a:t> </a:t>
            </a:r>
            <a:endParaRPr lang="en-US" dirty="0" smtClean="0"/>
          </a:p>
          <a:p>
            <a:pPr algn="r">
              <a:buNone/>
            </a:pPr>
            <a:r>
              <a:rPr lang="ar-SA" b="1" i="1" dirty="0" smtClean="0"/>
              <a:t>هناك فرق بين السماع والاستماع  فمن المؤكد انك لن تستمع  (تنصت ) لصوت دون ان تسمعه اولا ولكن من الممكن ان تسمع للاصوات دون تنصت لها .</a:t>
            </a:r>
            <a:endParaRPr lang="en-US" b="1" i="1" dirty="0" smtClean="0"/>
          </a:p>
          <a:p>
            <a:pPr algn="r">
              <a:buNone/>
            </a:pPr>
            <a:r>
              <a:rPr lang="ar-SA" sz="5200" b="1" i="1" dirty="0" smtClean="0"/>
              <a:t>* فالسماع </a:t>
            </a:r>
            <a:r>
              <a:rPr lang="ar-SA" b="1" i="1" dirty="0" smtClean="0"/>
              <a:t>:عملية تتم دون جهد وعناء حيث تستقبل الأذن الأصوات دون إرادة .</a:t>
            </a:r>
          </a:p>
          <a:p>
            <a:pPr algn="r">
              <a:buNone/>
            </a:pPr>
            <a:r>
              <a:rPr lang="en-US" b="1" i="1" dirty="0" smtClean="0"/>
              <a:t>.</a:t>
            </a:r>
            <a:r>
              <a:rPr lang="ar-SA" sz="4800" b="1" i="1" dirty="0" smtClean="0"/>
              <a:t>* الاستماع </a:t>
            </a:r>
            <a:r>
              <a:rPr lang="ar-SA" b="1" i="1" dirty="0" smtClean="0"/>
              <a:t>:عملية تحتاج جهدا وانتباها وإرادة </a:t>
            </a:r>
          </a:p>
          <a:p>
            <a:pPr algn="r">
              <a:buNone/>
            </a:pPr>
            <a:r>
              <a:rPr lang="ar-SA" b="1" i="1" dirty="0" smtClean="0"/>
              <a:t> ولذلك يمكن أن يتمتع الشخص بقدرة سماع ممتاز لكنه يكون سيء الاستماع .</a:t>
            </a:r>
            <a:endParaRPr lang="en-US" b="1" i="1" dirty="0" smtClean="0"/>
          </a:p>
          <a:p>
            <a:endParaRPr lang="en-US" dirty="0"/>
          </a:p>
        </p:txBody>
      </p:sp>
    </p:spTree>
  </p:cSld>
  <p:clrMapOvr>
    <a:masterClrMapping/>
  </p:clrMapOvr>
  <p:transition>
    <p:dissolv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417638"/>
          </a:xfrm>
          <a:effectLst>
            <a:glow rad="228600">
              <a:schemeClr val="accent3">
                <a:satMod val="175000"/>
                <a:alpha val="40000"/>
              </a:schemeClr>
            </a:glow>
            <a:outerShdw blurRad="40000" dist="20000" dir="5400000" rotWithShape="0">
              <a:srgbClr val="000000">
                <a:alpha val="38000"/>
              </a:srgbClr>
            </a:outerShdw>
          </a:effectLst>
          <a:scene3d>
            <a:camera prst="orthographicFront"/>
            <a:lightRig rig="threePt" dir="t"/>
          </a:scene3d>
          <a:sp3d>
            <a:bevelT w="165100" prst="coolSlant"/>
          </a:sp3d>
        </p:spPr>
        <p:style>
          <a:lnRef idx="3">
            <a:schemeClr val="lt1"/>
          </a:lnRef>
          <a:fillRef idx="1">
            <a:schemeClr val="accent3"/>
          </a:fillRef>
          <a:effectRef idx="1">
            <a:schemeClr val="accent3"/>
          </a:effectRef>
          <a:fontRef idx="minor">
            <a:schemeClr val="lt1"/>
          </a:fontRef>
        </p:style>
        <p:txBody>
          <a:bodyPr>
            <a:normAutofit/>
          </a:bodyPr>
          <a:lstStyle/>
          <a:p>
            <a:r>
              <a:rPr lang="ar-SA" sz="6000" b="1" dirty="0" smtClean="0"/>
              <a:t>مراحل  عملية الاستماع </a:t>
            </a:r>
            <a:endParaRPr lang="en-US" sz="6000" b="1" dirty="0"/>
          </a:p>
        </p:txBody>
      </p:sp>
      <p:sp>
        <p:nvSpPr>
          <p:cNvPr id="3" name="عنصر نائب للمحتوى 2"/>
          <p:cNvSpPr>
            <a:spLocks noGrp="1"/>
          </p:cNvSpPr>
          <p:nvPr>
            <p:ph idx="1"/>
          </p:nvPr>
        </p:nvSpPr>
        <p:spPr>
          <a:xfrm>
            <a:off x="0" y="1447800"/>
            <a:ext cx="9144000" cy="5410200"/>
          </a:xfrm>
          <a:solidFill>
            <a:schemeClr val="accent6">
              <a:lumMod val="40000"/>
              <a:lumOff val="60000"/>
            </a:schemeClr>
          </a:solidFill>
          <a:effectLst>
            <a:glow rad="101600">
              <a:schemeClr val="accent2">
                <a:satMod val="175000"/>
                <a:alpha val="40000"/>
              </a:schemeClr>
            </a:glow>
          </a:effectLst>
          <a:scene3d>
            <a:camera prst="orthographicFront"/>
            <a:lightRig rig="threePt" dir="t"/>
          </a:scene3d>
          <a:sp3d>
            <a:bevelT w="165100" prst="coolSlant"/>
          </a:sp3d>
        </p:spPr>
        <p:txBody>
          <a:bodyPr>
            <a:normAutofit fontScale="92500" lnSpcReduction="20000"/>
          </a:bodyPr>
          <a:lstStyle/>
          <a:p>
            <a:pPr algn="r">
              <a:buNone/>
            </a:pPr>
            <a:r>
              <a:rPr lang="ar-SA" b="1" dirty="0" smtClean="0"/>
              <a:t>   الاستماع (الإنصات) لابد أن يمر بعدة مراحل حتى يمكن اعتباره استماعا نشطا وفعالا وليس فقط مجرد سماع ،وهده المراحل هي :</a:t>
            </a:r>
            <a:endParaRPr lang="en-US" b="1" dirty="0" smtClean="0"/>
          </a:p>
          <a:p>
            <a:pPr algn="r">
              <a:buNone/>
            </a:pPr>
            <a:r>
              <a:rPr lang="ar-SA" sz="5200" b="1" dirty="0" smtClean="0"/>
              <a:t>1- السماع </a:t>
            </a:r>
            <a:r>
              <a:rPr lang="ar-SA" b="1" dirty="0" smtClean="0"/>
              <a:t>. </a:t>
            </a:r>
            <a:endParaRPr lang="en-US" b="1" dirty="0" smtClean="0"/>
          </a:p>
          <a:p>
            <a:pPr algn="r">
              <a:buNone/>
            </a:pPr>
            <a:r>
              <a:rPr lang="ar-SA" b="1" dirty="0" smtClean="0"/>
              <a:t>وهى مرحلة استقبال الصوت عن طريق الأذن ،وهذه عملية فسيولوجية تلقائية </a:t>
            </a:r>
            <a:endParaRPr lang="en-US" b="1" dirty="0" smtClean="0"/>
          </a:p>
          <a:p>
            <a:pPr algn="r">
              <a:buNone/>
            </a:pPr>
            <a:r>
              <a:rPr lang="ar-SA" b="1" dirty="0" smtClean="0"/>
              <a:t> </a:t>
            </a:r>
            <a:endParaRPr lang="en-US" b="1" dirty="0" smtClean="0"/>
          </a:p>
          <a:p>
            <a:pPr algn="r">
              <a:buNone/>
            </a:pPr>
            <a:r>
              <a:rPr lang="en-US" sz="5200" b="1" dirty="0" smtClean="0"/>
              <a:t>.</a:t>
            </a:r>
            <a:r>
              <a:rPr lang="ar-SA" sz="5200" b="1" dirty="0" smtClean="0"/>
              <a:t> الفهم </a:t>
            </a:r>
            <a:r>
              <a:rPr lang="en-US" sz="5200" b="1" dirty="0" smtClean="0"/>
              <a:t>-</a:t>
            </a:r>
            <a:r>
              <a:rPr lang="ar-SA" sz="5200" b="1" dirty="0" smtClean="0"/>
              <a:t>2</a:t>
            </a:r>
            <a:endParaRPr lang="en-US" sz="5200" b="1" dirty="0" smtClean="0"/>
          </a:p>
          <a:p>
            <a:pPr algn="r">
              <a:buNone/>
            </a:pPr>
            <a:r>
              <a:rPr lang="ar-SA" b="1" dirty="0" smtClean="0"/>
              <a:t>مرحلة الفهم وتعد احد الفرو قات الأساسية بين السماع والاستماع ،وتتضمن هذه المرحلة معالجة المعلومات ، واوضح مثال على عملية فهم ما سمعناه هو قدرتنا على متابعة اتجاهنا وطريقنا للوصول لعنوان المكان الذى سمعنا وصفه من احد اصدقائنا.</a:t>
            </a:r>
            <a:endParaRPr lang="en-US" b="1" dirty="0" smtClean="0"/>
          </a:p>
          <a:p>
            <a:endParaRPr lang="en-US" dirty="0"/>
          </a:p>
        </p:txBody>
      </p:sp>
    </p:spTree>
  </p:cSld>
  <p:clrMapOvr>
    <a:masterClrMapping/>
  </p:clrMapOvr>
  <p:transition>
    <p:dissolv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1026" name="Picture 2" descr="C:\Users\د . ولاء عسكر\Desktop\أحمد ولاء\imagesCA94DG5J.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ransition>
    <p:dissolv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a:solidFill>
            <a:schemeClr val="accent6">
              <a:lumMod val="40000"/>
              <a:lumOff val="60000"/>
            </a:schemeClr>
          </a:solidFill>
          <a:effectLst>
            <a:glow rad="228600">
              <a:schemeClr val="accent2">
                <a:satMod val="175000"/>
                <a:alpha val="40000"/>
              </a:schemeClr>
            </a:glow>
          </a:effectLst>
        </p:spPr>
        <p:txBody>
          <a:bodyPr>
            <a:normAutofit/>
          </a:bodyPr>
          <a:lstStyle/>
          <a:p>
            <a:pPr algn="r" rtl="1">
              <a:buNone/>
            </a:pPr>
            <a:r>
              <a:rPr lang="ar-SA" sz="4400" b="1" dirty="0" smtClean="0"/>
              <a:t>3- التفسير </a:t>
            </a:r>
            <a:endParaRPr lang="en-US" sz="4400" dirty="0" smtClean="0"/>
          </a:p>
          <a:p>
            <a:pPr algn="r" rtl="1">
              <a:buNone/>
            </a:pPr>
            <a:r>
              <a:rPr lang="ar-SA" b="1" dirty="0" smtClean="0"/>
              <a:t>وفى هذه المرحلة يحاول المستمع أن يضع معنى المعلومات التي تم استقبالها وذلك باختيار بعضها وربطه بالخبرات السابقة التي لديه </a:t>
            </a:r>
            <a:endParaRPr lang="en-US" b="1" dirty="0" smtClean="0"/>
          </a:p>
          <a:p>
            <a:pPr algn="r">
              <a:buNone/>
            </a:pPr>
            <a:r>
              <a:rPr lang="ar-SA" b="1" dirty="0" smtClean="0"/>
              <a:t>وفى العادة فإننا نستخدم كل حواسنا من أجل تفسير ما سمعناه .</a:t>
            </a:r>
            <a:endParaRPr lang="en-US" b="1" dirty="0" smtClean="0"/>
          </a:p>
          <a:p>
            <a:pPr algn="r">
              <a:buNone/>
            </a:pPr>
            <a:r>
              <a:rPr lang="ar-SA" sz="4400" b="1" dirty="0" smtClean="0"/>
              <a:t>4- التقويم </a:t>
            </a:r>
            <a:endParaRPr lang="en-US" sz="4400" b="1" dirty="0" smtClean="0"/>
          </a:p>
          <a:p>
            <a:pPr algn="r">
              <a:buNone/>
            </a:pPr>
            <a:r>
              <a:rPr lang="ar-SA" b="1" dirty="0" smtClean="0"/>
              <a:t>وفى هذه المرحلة يحتاج المستمع إلى تحليل الأحداث والتمييز بين الحقائق والآراء الشخصية، ويتم في هذه المرحلة الحكم على مدى حقيقة وصدقيه العبارات التي يطرحها المتحدث ومدى تعارضها أو توافقها مع ما نعتقده ونؤمن بيه من خلال عرض الآراء والمعلومات والحقائق التي يطرحها المتحدث للمساءلة عن مدى صحة وحقيقة هذه الأفكار .</a:t>
            </a:r>
            <a:endParaRPr lang="en-US" b="1" dirty="0" smtClean="0"/>
          </a:p>
          <a:p>
            <a:endParaRPr lang="en-US" b="1" dirty="0"/>
          </a:p>
        </p:txBody>
      </p:sp>
    </p:spTree>
  </p:cSld>
  <p:clrMapOvr>
    <a:masterClrMapping/>
  </p:clrMapOvr>
  <p:transition>
    <p:dissolv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a:solidFill>
            <a:schemeClr val="accent6">
              <a:lumMod val="40000"/>
              <a:lumOff val="60000"/>
            </a:schemeClr>
          </a:solidFill>
          <a:effectLst>
            <a:glow rad="228600">
              <a:schemeClr val="accent2">
                <a:satMod val="175000"/>
                <a:alpha val="40000"/>
              </a:schemeClr>
            </a:glow>
          </a:effectLst>
          <a:scene3d>
            <a:camera prst="orthographicFront"/>
            <a:lightRig rig="threePt" dir="t"/>
          </a:scene3d>
          <a:sp3d>
            <a:bevelT prst="convex"/>
          </a:sp3d>
        </p:spPr>
        <p:txBody>
          <a:bodyPr>
            <a:normAutofit/>
          </a:bodyPr>
          <a:lstStyle/>
          <a:p>
            <a:pPr algn="r" rtl="1">
              <a:buNone/>
            </a:pPr>
            <a:r>
              <a:rPr lang="ar-SA" sz="4000" b="1" dirty="0" smtClean="0"/>
              <a:t> </a:t>
            </a:r>
          </a:p>
          <a:p>
            <a:pPr algn="r" rtl="1">
              <a:buNone/>
            </a:pPr>
            <a:r>
              <a:rPr lang="ar-SA" sz="4400" b="1" dirty="0" smtClean="0"/>
              <a:t> 5- الاستجابة </a:t>
            </a:r>
            <a:endParaRPr lang="en-US" sz="4400" b="1" dirty="0" smtClean="0"/>
          </a:p>
          <a:p>
            <a:pPr algn="r">
              <a:buNone/>
            </a:pPr>
            <a:r>
              <a:rPr lang="ar-SA" b="1" dirty="0" smtClean="0"/>
              <a:t>في هذه المرحلة يعمد المستمع إلى سلوك كلامي أو غير كلامي لإعلام المتحدث انه فهم أو انه لم يفهم رسالة المتحدث </a:t>
            </a:r>
            <a:endParaRPr lang="en-US" b="1" dirty="0" smtClean="0"/>
          </a:p>
          <a:p>
            <a:pPr algn="r">
              <a:buNone/>
            </a:pPr>
            <a:r>
              <a:rPr lang="ar-SA" sz="5400" b="1" dirty="0" smtClean="0"/>
              <a:t>6- التذكر</a:t>
            </a:r>
            <a:r>
              <a:rPr lang="ar-SA" b="1" dirty="0" smtClean="0"/>
              <a:t> </a:t>
            </a:r>
            <a:endParaRPr lang="en-US" dirty="0" smtClean="0"/>
          </a:p>
          <a:p>
            <a:pPr algn="r">
              <a:buNone/>
            </a:pPr>
            <a:r>
              <a:rPr lang="ar-SA" b="1" dirty="0" smtClean="0"/>
              <a:t>وهى المرحلة الأخيرة من مراحل الاستماع وهى تذكر واستعادة الرسالة التي تم استقبالها ، وتشير الابحاث الى اننا نتذكر اقل من نصف الرسالة التى سمعناها قبل لحظات .</a:t>
            </a:r>
            <a:endParaRPr lang="en-US" b="1" dirty="0" smtClean="0"/>
          </a:p>
          <a:p>
            <a:pPr algn="r">
              <a:buNone/>
            </a:pPr>
            <a:r>
              <a:rPr lang="ar-SA" b="1" dirty="0" smtClean="0"/>
              <a:t>ولكن وجد انه بقدر الاستجابة التي نقوم بهيا عند استقبال الرسالة ( </a:t>
            </a:r>
            <a:r>
              <a:rPr lang="ar-SA" dirty="0" smtClean="0"/>
              <a:t>ا</a:t>
            </a:r>
            <a:r>
              <a:rPr lang="ar-SA" b="1" dirty="0" smtClean="0"/>
              <a:t>لمعلومات) يكون تذكرنا له</a:t>
            </a:r>
            <a:endParaRPr lang="en-US" b="1" dirty="0"/>
          </a:p>
        </p:txBody>
      </p:sp>
    </p:spTree>
  </p:cSld>
  <p:clrMapOvr>
    <a:masterClrMapping/>
  </p:clrMapOvr>
  <p:transition>
    <p:dissolv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219200"/>
          </a:xfrm>
          <a:solidFill>
            <a:srgbClr val="FFC000"/>
          </a:solidFill>
          <a:effectLst>
            <a:glow rad="228600">
              <a:schemeClr val="accent6">
                <a:satMod val="175000"/>
                <a:alpha val="40000"/>
              </a:schemeClr>
            </a:glow>
          </a:effectLst>
          <a:scene3d>
            <a:camera prst="orthographicFront"/>
            <a:lightRig rig="threePt" dir="t"/>
          </a:scene3d>
          <a:sp3d>
            <a:bevelT w="165100" prst="coolSlant"/>
          </a:sp3d>
        </p:spPr>
        <p:txBody>
          <a:bodyPr>
            <a:normAutofit fontScale="90000"/>
          </a:bodyPr>
          <a:lstStyle/>
          <a:p>
            <a:r>
              <a:rPr lang="ar-SA" sz="6000" b="1" dirty="0" smtClean="0"/>
              <a:t/>
            </a:r>
            <a:br>
              <a:rPr lang="ar-SA" sz="6000" b="1" dirty="0" smtClean="0"/>
            </a:br>
            <a:r>
              <a:rPr lang="ar-SA" sz="6000" b="1" dirty="0" smtClean="0"/>
              <a:t>تنمية مهارة الاستماع </a:t>
            </a:r>
            <a:r>
              <a:rPr lang="en-US" dirty="0" smtClean="0"/>
              <a:t/>
            </a:r>
            <a:br>
              <a:rPr lang="en-US" dirty="0" smtClean="0"/>
            </a:br>
            <a:endParaRPr lang="en-US" dirty="0"/>
          </a:p>
        </p:txBody>
      </p:sp>
      <p:sp>
        <p:nvSpPr>
          <p:cNvPr id="3" name="عنصر نائب للمحتوى 2"/>
          <p:cNvSpPr>
            <a:spLocks noGrp="1"/>
          </p:cNvSpPr>
          <p:nvPr>
            <p:ph idx="1"/>
          </p:nvPr>
        </p:nvSpPr>
        <p:spPr>
          <a:xfrm rot="21600000">
            <a:off x="0" y="1295400"/>
            <a:ext cx="9144000" cy="5562600"/>
          </a:xfrm>
          <a:solidFill>
            <a:srgbClr val="92D050"/>
          </a:solidFill>
          <a:ln>
            <a:solidFill>
              <a:srgbClr val="92D050"/>
            </a:solidFill>
          </a:ln>
          <a:effectLst>
            <a:glow rad="139700">
              <a:schemeClr val="accent5">
                <a:satMod val="175000"/>
                <a:alpha val="40000"/>
              </a:schemeClr>
            </a:glow>
          </a:effectLst>
          <a:scene3d>
            <a:camera prst="orthographicFront"/>
            <a:lightRig rig="threePt" dir="t"/>
          </a:scene3d>
          <a:sp3d>
            <a:bevelT w="165100" prst="coolSlant"/>
          </a:sp3d>
        </p:spPr>
        <p:txBody>
          <a:bodyPr>
            <a:normAutofit lnSpcReduction="10000"/>
          </a:bodyPr>
          <a:lstStyle/>
          <a:p>
            <a:pPr algn="r">
              <a:buNone/>
            </a:pPr>
            <a:r>
              <a:rPr lang="ar-SA" sz="3900" dirty="0" smtClean="0"/>
              <a:t>  </a:t>
            </a:r>
            <a:r>
              <a:rPr lang="ar-SA" sz="3900" b="1" dirty="0" smtClean="0"/>
              <a:t>ليحقق المستمع هدفه من الاستماع ينبغي أن ينمى في       نفسه مجموعة من المهارات من أهمها :</a:t>
            </a:r>
            <a:endParaRPr lang="en-US" sz="3900" b="1" dirty="0" smtClean="0"/>
          </a:p>
          <a:p>
            <a:pPr algn="r">
              <a:buNone/>
            </a:pPr>
            <a:r>
              <a:rPr lang="ar-SA" sz="3900" b="1" dirty="0" smtClean="0"/>
              <a:t>1- سعة الأفق والقدرة على تفهم الآراء والمواقف المختلفة .</a:t>
            </a:r>
            <a:endParaRPr lang="en-US" sz="3900" b="1" dirty="0" smtClean="0"/>
          </a:p>
          <a:p>
            <a:pPr algn="r">
              <a:buNone/>
            </a:pPr>
            <a:r>
              <a:rPr lang="ar-SA" sz="3900" b="1" dirty="0" smtClean="0"/>
              <a:t>2- تمييز الأفكار الرئيسية من الفرعية ،وتمييز العلاقات والفوارق بينها </a:t>
            </a:r>
            <a:endParaRPr lang="en-US" sz="3900" b="1" dirty="0" smtClean="0"/>
          </a:p>
          <a:p>
            <a:pPr algn="r">
              <a:buNone/>
            </a:pPr>
            <a:r>
              <a:rPr lang="ar-SA" sz="3900" b="1" dirty="0" smtClean="0"/>
              <a:t>3- استرجاع الأفكار والربط بينها .</a:t>
            </a:r>
            <a:endParaRPr lang="en-US" sz="3900" b="1" dirty="0" smtClean="0"/>
          </a:p>
          <a:p>
            <a:pPr algn="r">
              <a:buNone/>
            </a:pPr>
            <a:r>
              <a:rPr lang="ar-SA" sz="3900" b="1" dirty="0" smtClean="0"/>
              <a:t>4- التمييز بين المعلومات والحقائق من جهة الآراء ووجهات</a:t>
            </a:r>
            <a:r>
              <a:rPr lang="ar-SA" sz="3900" dirty="0" smtClean="0"/>
              <a:t> </a:t>
            </a:r>
            <a:r>
              <a:rPr lang="ar-SA" sz="3900" b="1" dirty="0" smtClean="0"/>
              <a:t>النظر من جهة أخرى</a:t>
            </a:r>
            <a:r>
              <a:rPr lang="ar-SA" dirty="0" smtClean="0"/>
              <a:t>.</a:t>
            </a:r>
            <a:endParaRPr lang="en-US" dirty="0"/>
          </a:p>
        </p:txBody>
      </p:sp>
    </p:spTree>
  </p:cSld>
  <p:clrMapOvr>
    <a:masterClrMapping/>
  </p:clrMapOvr>
  <p:transition>
    <p:dissolv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417638"/>
          </a:xfrm>
          <a:solidFill>
            <a:schemeClr val="accent6">
              <a:lumMod val="75000"/>
            </a:schemeClr>
          </a:solidFill>
          <a:effectLst>
            <a:glow rad="228600">
              <a:schemeClr val="accent6">
                <a:satMod val="175000"/>
                <a:alpha val="40000"/>
              </a:schemeClr>
            </a:glow>
          </a:effectLst>
          <a:scene3d>
            <a:camera prst="orthographicFront"/>
            <a:lightRig rig="threePt" dir="t"/>
          </a:scene3d>
          <a:sp3d>
            <a:bevelT w="165100" prst="coolSlant"/>
          </a:sp3d>
        </p:spPr>
        <p:txBody>
          <a:bodyPr>
            <a:normAutofit/>
          </a:bodyPr>
          <a:lstStyle/>
          <a:p>
            <a:r>
              <a:rPr lang="ar-SA" b="1" dirty="0" smtClean="0"/>
              <a:t>كيف يمكن للفرد أن ينمى مهارة الاستماع لديه؟</a:t>
            </a:r>
            <a:endParaRPr lang="en-US" b="1" dirty="0"/>
          </a:p>
        </p:txBody>
      </p:sp>
      <p:sp>
        <p:nvSpPr>
          <p:cNvPr id="3" name="عنصر نائب للمحتوى 2"/>
          <p:cNvSpPr>
            <a:spLocks noGrp="1"/>
          </p:cNvSpPr>
          <p:nvPr>
            <p:ph idx="1"/>
          </p:nvPr>
        </p:nvSpPr>
        <p:spPr>
          <a:xfrm>
            <a:off x="0" y="1447800"/>
            <a:ext cx="9144000" cy="5410200"/>
          </a:xfrm>
          <a:solidFill>
            <a:schemeClr val="accent1">
              <a:lumMod val="40000"/>
              <a:lumOff val="60000"/>
            </a:schemeClr>
          </a:solidFill>
          <a:effectLst>
            <a:glow rad="228600">
              <a:schemeClr val="accent1">
                <a:satMod val="175000"/>
                <a:alpha val="40000"/>
              </a:schemeClr>
            </a:glow>
          </a:effectLst>
          <a:scene3d>
            <a:camera prst="orthographicFront"/>
            <a:lightRig rig="threePt" dir="t"/>
          </a:scene3d>
          <a:sp3d>
            <a:bevelT w="165100" prst="coolSlant"/>
          </a:sp3d>
        </p:spPr>
        <p:txBody>
          <a:bodyPr>
            <a:normAutofit fontScale="92500"/>
          </a:bodyPr>
          <a:lstStyle/>
          <a:p>
            <a:pPr algn="r" rtl="1"/>
            <a:endParaRPr lang="ar-SA" dirty="0" smtClean="0"/>
          </a:p>
          <a:p>
            <a:pPr algn="r" rtl="1"/>
            <a:r>
              <a:rPr lang="ar-SA" b="1" dirty="0" smtClean="0"/>
              <a:t>1- استعد لعملية الاستماع ،مثال ( أقراء عن الموضوع قبل حضور                                                                            المحاضرة ).</a:t>
            </a:r>
            <a:endParaRPr lang="en-US" b="1" dirty="0" smtClean="0"/>
          </a:p>
          <a:p>
            <a:pPr algn="r">
              <a:buNone/>
            </a:pPr>
            <a:r>
              <a:rPr lang="ar-SA" dirty="0" smtClean="0"/>
              <a:t>2</a:t>
            </a:r>
            <a:r>
              <a:rPr lang="ar-SA" b="1" dirty="0" smtClean="0"/>
              <a:t>- تحكم في مشتتات الاستماع الداخلية (كأن تفكر كيف سيلعب فريقك الليلة </a:t>
            </a:r>
            <a:r>
              <a:rPr lang="en-US" b="1" dirty="0" smtClean="0"/>
              <a:t> </a:t>
            </a:r>
            <a:r>
              <a:rPr lang="ar-SA" b="1" dirty="0" smtClean="0"/>
              <a:t>     مباراته الختامية لاداعى أن تفكر فى ذلك أثناء الاستماع )وكذلك مشتتات الاستماع الخارجية (أقفل الجوال أو أجعله على             الصامت وأنت تستمع ).</a:t>
            </a:r>
            <a:endParaRPr lang="en-US" b="1" dirty="0" smtClean="0"/>
          </a:p>
          <a:p>
            <a:pPr algn="r">
              <a:buNone/>
            </a:pPr>
            <a:r>
              <a:rPr lang="ar-SA" b="1" dirty="0" smtClean="0"/>
              <a:t>3-  ركز على ما يقال وليس على القائل وتصرفاته </a:t>
            </a:r>
            <a:r>
              <a:rPr lang="ar-SA" dirty="0" smtClean="0"/>
              <a:t>.</a:t>
            </a:r>
            <a:endParaRPr lang="en-US" dirty="0" smtClean="0"/>
          </a:p>
          <a:p>
            <a:pPr algn="r">
              <a:buNone/>
            </a:pPr>
            <a:r>
              <a:rPr lang="ar-SA" dirty="0" smtClean="0"/>
              <a:t>4</a:t>
            </a:r>
            <a:r>
              <a:rPr lang="ar-SA" b="1" dirty="0" smtClean="0"/>
              <a:t>-  لا تدع عيناك تبتعد كثير عن المتحدث </a:t>
            </a:r>
            <a:endParaRPr lang="en-US" b="1" dirty="0" smtClean="0"/>
          </a:p>
          <a:p>
            <a:pPr algn="r">
              <a:buNone/>
            </a:pPr>
            <a:r>
              <a:rPr lang="ar-SA" b="1" dirty="0" smtClean="0"/>
              <a:t>5-  استمع للمعلومات الخفية في الرسالة وليس فقط للمعلومات المباشرة</a:t>
            </a:r>
            <a:r>
              <a:rPr lang="ar-SA" dirty="0" smtClean="0"/>
              <a:t>.</a:t>
            </a:r>
            <a:endParaRPr lang="en-US" dirty="0" smtClean="0"/>
          </a:p>
          <a:p>
            <a:pPr algn="r">
              <a:buNone/>
            </a:pPr>
            <a:endParaRPr lang="ar-SA" dirty="0" smtClean="0"/>
          </a:p>
        </p:txBody>
      </p:sp>
    </p:spTree>
  </p:cSld>
  <p:clrMapOvr>
    <a:masterClrMapping/>
  </p:clrMapOvr>
  <p:transition>
    <p:dissolv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rot="21600000">
            <a:off x="0" y="0"/>
            <a:ext cx="9144000" cy="6858000"/>
          </a:xfrm>
          <a:solidFill>
            <a:schemeClr val="accent1">
              <a:lumMod val="40000"/>
              <a:lumOff val="60000"/>
            </a:schemeClr>
          </a:solidFill>
          <a:scene3d>
            <a:camera prst="orthographicFront"/>
            <a:lightRig rig="threePt" dir="t"/>
          </a:scene3d>
          <a:sp3d>
            <a:bevelT w="165100" prst="coolSlant"/>
          </a:sp3d>
        </p:spPr>
        <p:txBody>
          <a:bodyPr>
            <a:normAutofit/>
          </a:bodyPr>
          <a:lstStyle/>
          <a:p>
            <a:pPr algn="r" rtl="1"/>
            <a:r>
              <a:rPr lang="ar-SA" sz="4000" b="1" dirty="0" smtClean="0"/>
              <a:t>6- كن مرنا عندما يعبر المحاضر عن وجهة نظر قد تختلف معها فلا يكون ذلك حاجزا </a:t>
            </a:r>
            <a:r>
              <a:rPr lang="ar-SA" sz="4000" b="1" dirty="0" err="1" smtClean="0"/>
              <a:t>لك</a:t>
            </a:r>
            <a:r>
              <a:rPr lang="ar-SA" sz="4000" b="1" dirty="0" smtClean="0"/>
              <a:t> عن الاستماع</a:t>
            </a:r>
          </a:p>
          <a:p>
            <a:pPr algn="r" rtl="1"/>
            <a:r>
              <a:rPr lang="ar-SA" sz="4000" b="1" dirty="0" smtClean="0"/>
              <a:t>* دون ملاحظاتك والنقاط الرئيسية للموضوع واجعلها عملية مساعدة للاستماع وليست بديلة عن الاستماع ،ولذلك تاكد انك تستمع بفاعلية وبذهن متوقد ولا يشغلك تدوين ملاحظاتك عن ذلك</a:t>
            </a:r>
            <a:endParaRPr lang="en-US" sz="4000" b="1" dirty="0" smtClean="0"/>
          </a:p>
          <a:p>
            <a:pPr algn="r">
              <a:buNone/>
            </a:pPr>
            <a:r>
              <a:rPr lang="ar-SA" sz="4000" b="1" dirty="0" smtClean="0"/>
              <a:t>7- استمع بطريقة تجعلك تتذكر كل ما يقوله المتحدث وذلك خلال انخراطك بشكل كامل في عملية الاستماع بإبداء الملحوظات وطرح الأسئلة ثم نظم المعلومات التي يقدمها المتحدث </a:t>
            </a:r>
            <a:r>
              <a:rPr lang="ar-SA" b="1" dirty="0" smtClean="0"/>
              <a:t>.</a:t>
            </a:r>
          </a:p>
        </p:txBody>
      </p:sp>
    </p:spTree>
  </p:cSld>
  <p:clrMapOvr>
    <a:masterClrMapping/>
  </p:clrMapOvr>
  <p:transition>
    <p:dissolv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371600"/>
          </a:xfrm>
          <a:solidFill>
            <a:schemeClr val="accent5">
              <a:lumMod val="75000"/>
            </a:schemeClr>
          </a:solidFill>
          <a:effectLst>
            <a:glow rad="228600">
              <a:schemeClr val="accent5">
                <a:satMod val="175000"/>
                <a:alpha val="40000"/>
              </a:schemeClr>
            </a:glow>
          </a:effectLst>
          <a:scene3d>
            <a:camera prst="orthographicFront"/>
            <a:lightRig rig="threePt" dir="t"/>
          </a:scene3d>
          <a:sp3d>
            <a:bevelT w="165100" prst="coolSlant"/>
          </a:sp3d>
        </p:spPr>
        <p:txBody>
          <a:bodyPr>
            <a:normAutofit fontScale="90000"/>
          </a:bodyPr>
          <a:lstStyle/>
          <a:p>
            <a:r>
              <a:rPr lang="ar-SA" sz="6700" b="1" dirty="0" smtClean="0"/>
              <a:t>معوقات الاستماع </a:t>
            </a:r>
            <a:r>
              <a:rPr lang="en-US" dirty="0" smtClean="0"/>
              <a:t/>
            </a:r>
            <a:br>
              <a:rPr lang="en-US" dirty="0" smtClean="0"/>
            </a:br>
            <a:endParaRPr lang="en-US" dirty="0"/>
          </a:p>
        </p:txBody>
      </p:sp>
      <p:sp>
        <p:nvSpPr>
          <p:cNvPr id="3" name="عنصر نائب للمحتوى 2"/>
          <p:cNvSpPr>
            <a:spLocks noGrp="1"/>
          </p:cNvSpPr>
          <p:nvPr>
            <p:ph idx="1"/>
          </p:nvPr>
        </p:nvSpPr>
        <p:spPr>
          <a:xfrm>
            <a:off x="0" y="1524000"/>
            <a:ext cx="9144000" cy="5334000"/>
          </a:xfrm>
          <a:solidFill>
            <a:srgbClr val="92D050"/>
          </a:solidFill>
          <a:effectLst>
            <a:glow rad="228600">
              <a:schemeClr val="accent5">
                <a:satMod val="175000"/>
                <a:alpha val="40000"/>
              </a:schemeClr>
            </a:glow>
          </a:effectLst>
          <a:scene3d>
            <a:camera prst="orthographicFront"/>
            <a:lightRig rig="threePt" dir="t"/>
          </a:scene3d>
          <a:sp3d>
            <a:bevelT w="165100" prst="coolSlant"/>
          </a:sp3d>
        </p:spPr>
        <p:txBody>
          <a:bodyPr>
            <a:normAutofit/>
          </a:bodyPr>
          <a:lstStyle/>
          <a:p>
            <a:pPr algn="r">
              <a:buNone/>
            </a:pPr>
            <a:r>
              <a:rPr lang="ar-SA" b="1" dirty="0" smtClean="0"/>
              <a:t>المستمع عضو اساسى في عملية الاتصال الشفهية ،ويجب ان يكون مشاركا فعالا ،وعلى نجاحه فى الاستماع الجيد يتوقف تحقبق أهداف الحديث الاتصالية . وأهم أقسام معوقات الاستماع هي :</a:t>
            </a:r>
            <a:endParaRPr lang="en-US" b="1" dirty="0" smtClean="0"/>
          </a:p>
          <a:p>
            <a:pPr algn="r" rtl="1"/>
            <a:r>
              <a:rPr lang="en-US" sz="4400" b="1" dirty="0" smtClean="0"/>
              <a:t>*</a:t>
            </a:r>
            <a:r>
              <a:rPr lang="ar-SA" sz="4400" b="1" dirty="0" smtClean="0"/>
              <a:t>متزامنة القوالب </a:t>
            </a:r>
            <a:r>
              <a:rPr lang="ar-SA" b="1" dirty="0" smtClean="0"/>
              <a:t>: يعانى كثير من الناس من (متزامنة القوالب)حيث يعتمد تصنيفا دينيا وفكريا وإجتماعيا وسياسيا مسبقا للأفراد ويستخدم هدا التصنيف كحارس بوابة عقلة ، يقررعلى ضوئه كيفية الإستماع ومدى تفهم الأفكار ورغم أن الأفراد الذين يتحدثون والذين يستمعون غالبا ما يؤمنون بأ فكاروموافق معينة ، إلا أن ذلك يجب ألا يعيق عملية الإستماع الموضوعية .</a:t>
            </a:r>
            <a:endParaRPr lang="en-US" b="1" dirty="0" smtClean="0"/>
          </a:p>
          <a:p>
            <a:endParaRPr lang="en-US" dirty="0"/>
          </a:p>
        </p:txBody>
      </p:sp>
    </p:spTree>
  </p:cSld>
  <p:clrMapOvr>
    <a:masterClrMapping/>
  </p:clrMapOvr>
  <p:transition>
    <p:dissolv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a:solidFill>
            <a:srgbClr val="92D050"/>
          </a:solidFill>
        </p:spPr>
        <p:txBody>
          <a:bodyPr>
            <a:normAutofit/>
          </a:bodyPr>
          <a:lstStyle/>
          <a:p>
            <a:pPr algn="r" rtl="1"/>
            <a:r>
              <a:rPr lang="ar-SA" sz="4400" b="1" dirty="0" smtClean="0"/>
              <a:t>* </a:t>
            </a:r>
            <a:r>
              <a:rPr lang="ar-SA" sz="4800" b="1" dirty="0" smtClean="0"/>
              <a:t>الخبرة السابقة: </a:t>
            </a:r>
            <a:r>
              <a:rPr lang="ar-SA" sz="4000" b="1" dirty="0" smtClean="0"/>
              <a:t>في بعض الأحيان تكون الخبرة السابقة معيقة للتعلم  ولوصول الرسالة الجديدة عندما تتناقض معها. والخبرة السابقة ليست مجرد تعليمية بل قد تكون نفسية </a:t>
            </a:r>
            <a:r>
              <a:rPr lang="ar-SA" sz="4400" b="1" dirty="0" smtClean="0"/>
              <a:t>.</a:t>
            </a:r>
            <a:endParaRPr lang="en-US" sz="4400" b="1" dirty="0" smtClean="0"/>
          </a:p>
          <a:p>
            <a:pPr algn="r">
              <a:buNone/>
            </a:pPr>
            <a:r>
              <a:rPr lang="ar-SA" sz="4400" b="1" dirty="0" smtClean="0"/>
              <a:t>*</a:t>
            </a:r>
            <a:r>
              <a:rPr lang="ar-SA" sz="4800" b="1" dirty="0" smtClean="0"/>
              <a:t>الشرود الذهني و اللامبالاة </a:t>
            </a:r>
            <a:r>
              <a:rPr lang="ar-SA" sz="4400" b="1" dirty="0" smtClean="0"/>
              <a:t>: </a:t>
            </a:r>
            <a:r>
              <a:rPr lang="ar-SA" sz="4000" b="1" dirty="0" smtClean="0"/>
              <a:t>عدم اهتمام المستمع سواء طالب أو غيره بالمادة التعليمية أو الإرشادية أو صعوبتها نتيجة أو إرهاق. وقد يكون سرحان أو تشويش عقلي فيكون المستمع مشغول ذهنيا بمشاكله </a:t>
            </a:r>
            <a:endParaRPr lang="en-US" sz="4000" b="1" dirty="0"/>
          </a:p>
        </p:txBody>
      </p:sp>
    </p:spTree>
  </p:cSld>
  <p:clrMapOvr>
    <a:masterClrMapping/>
  </p:clrMapOvr>
  <p:transition>
    <p:dissolv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a:solidFill>
            <a:srgbClr val="92D050"/>
          </a:solidFill>
        </p:spPr>
        <p:txBody>
          <a:bodyPr>
            <a:normAutofit fontScale="92500" lnSpcReduction="10000"/>
          </a:bodyPr>
          <a:lstStyle/>
          <a:p>
            <a:pPr algn="r" rtl="1"/>
            <a:r>
              <a:rPr lang="ar-SA" sz="3900" b="1" dirty="0" smtClean="0"/>
              <a:t>سيطرة الانطباعات السلبية </a:t>
            </a:r>
            <a:r>
              <a:rPr lang="ar-SA" b="1" dirty="0" smtClean="0"/>
              <a:t>: يعاني بعض المستمعين من سيطرة مواقفه و انطباعاته الشخصية السلبية على قدرته على التفاعل مع المتحدث  ، فقد يكون لديه موقف من المتحدث لا علاقة له بموضوع الحديث  .ومع ذلك يتخد هذا الموقف حكما على الحديث نفسه . كما أن السلوك النقدي المتعجرف لدى المستمع يعوق الاستماع الجيد ،لان كل اهتمامه يكون مركزا على النقد لا على الانصات و الفهم .</a:t>
            </a:r>
            <a:endParaRPr lang="en-US" b="1" dirty="0" smtClean="0"/>
          </a:p>
          <a:p>
            <a:pPr algn="r" rtl="1"/>
            <a:r>
              <a:rPr lang="ar-SA" sz="4300" b="1" dirty="0" smtClean="0"/>
              <a:t>*تفاوت  المستوى اللغوي </a:t>
            </a:r>
            <a:r>
              <a:rPr lang="ar-SA" b="1" dirty="0" smtClean="0"/>
              <a:t>: يسبب تفاوت المستوى اللغوي بين المتحدث </a:t>
            </a:r>
            <a:r>
              <a:rPr lang="ar-SA" b="1" dirty="0" err="1" smtClean="0"/>
              <a:t>و</a:t>
            </a:r>
            <a:r>
              <a:rPr lang="ar-SA" b="1" dirty="0" smtClean="0"/>
              <a:t> المستمع مشكلات متعددة عند نقل الرسالة ،نتيجة لاختلاف الخلفيات العلمية والثقافية والخبرات المتراكمة لدي المتلقين ، ولذلك على المرسل أن يتأكد عن طريق رجع الصدى من إن الرسالة قد وصلت بالمعني المطلوب.</a:t>
            </a:r>
            <a:endParaRPr lang="en-US" b="1" dirty="0" smtClean="0"/>
          </a:p>
          <a:p>
            <a:pPr algn="r" rtl="1"/>
            <a:r>
              <a:rPr lang="ar-SA" b="1" dirty="0" smtClean="0"/>
              <a:t>وقد يكون لبعض الكلمات الشائعة عدد كبير من التفاسير حسب اللهجة </a:t>
            </a:r>
            <a:endParaRPr lang="en-US" b="1" dirty="0" smtClean="0"/>
          </a:p>
          <a:p>
            <a:pPr algn="r" rtl="1"/>
            <a:r>
              <a:rPr lang="ar-SA" b="1" dirty="0" smtClean="0"/>
              <a:t>*</a:t>
            </a:r>
            <a:r>
              <a:rPr lang="ar-SA" sz="4800" b="1" dirty="0" smtClean="0"/>
              <a:t>سوء بيئة الاستماع </a:t>
            </a:r>
            <a:r>
              <a:rPr lang="ar-SA" b="1" dirty="0" smtClean="0"/>
              <a:t>: كالضوضاء ورداءة أو عطل مكبرات الصوت أو رداءة الجو او انقطاع الإرسال.</a:t>
            </a:r>
            <a:endParaRPr lang="en-US" b="1" dirty="0" smtClean="0"/>
          </a:p>
          <a:p>
            <a:pPr algn="r"/>
            <a:endParaRPr lang="en-US" b="1" dirty="0"/>
          </a:p>
        </p:txBody>
      </p:sp>
    </p:spTree>
  </p:cSld>
  <p:clrMapOvr>
    <a:masterClrMapping/>
  </p:clrMapOvr>
  <p:transition>
    <p:dissolv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417638"/>
          </a:xfrm>
          <a:solidFill>
            <a:srgbClr val="00B0F0"/>
          </a:solidFill>
          <a:effectLst>
            <a:glow rad="228600">
              <a:schemeClr val="accent5">
                <a:satMod val="175000"/>
                <a:alpha val="40000"/>
              </a:schemeClr>
            </a:glow>
          </a:effectLst>
          <a:scene3d>
            <a:camera prst="orthographicFront"/>
            <a:lightRig rig="threePt" dir="t"/>
          </a:scene3d>
          <a:sp3d>
            <a:bevelT w="165100" prst="coolSlant"/>
          </a:sp3d>
        </p:spPr>
        <p:txBody>
          <a:bodyPr>
            <a:normAutofit/>
          </a:bodyPr>
          <a:lstStyle/>
          <a:p>
            <a:r>
              <a:rPr lang="ar-SA" sz="5400" b="1" dirty="0" smtClean="0"/>
              <a:t>التدريب الأول</a:t>
            </a:r>
            <a:endParaRPr lang="en-US" sz="5400" b="1" dirty="0"/>
          </a:p>
        </p:txBody>
      </p:sp>
      <p:sp>
        <p:nvSpPr>
          <p:cNvPr id="3" name="عنصر نائب للمحتوى 2"/>
          <p:cNvSpPr>
            <a:spLocks noGrp="1"/>
          </p:cNvSpPr>
          <p:nvPr>
            <p:ph idx="1"/>
          </p:nvPr>
        </p:nvSpPr>
        <p:spPr>
          <a:xfrm>
            <a:off x="0" y="1524000"/>
            <a:ext cx="9144000" cy="5334000"/>
          </a:xfrm>
          <a:solidFill>
            <a:srgbClr val="FFC000"/>
          </a:solidFill>
          <a:effectLst>
            <a:glow rad="228600">
              <a:schemeClr val="accent3">
                <a:satMod val="175000"/>
                <a:alpha val="40000"/>
              </a:schemeClr>
            </a:glow>
          </a:effectLst>
          <a:scene3d>
            <a:camera prst="orthographicFront"/>
            <a:lightRig rig="threePt" dir="t"/>
          </a:scene3d>
          <a:sp3d>
            <a:bevelT w="165100" prst="coolSlant"/>
          </a:sp3d>
        </p:spPr>
        <p:txBody>
          <a:bodyPr>
            <a:normAutofit/>
          </a:bodyPr>
          <a:lstStyle/>
          <a:p>
            <a:pPr rtl="1"/>
            <a:r>
              <a:rPr lang="ar-SA" b="1" dirty="0" smtClean="0"/>
              <a:t>يكلف أحد الطلاب بقراءة مقال أمام الطلاب ويطلب من المستمع :</a:t>
            </a:r>
            <a:endParaRPr lang="en-US" dirty="0" smtClean="0"/>
          </a:p>
          <a:p>
            <a:pPr algn="r" rtl="1"/>
            <a:r>
              <a:rPr lang="ar-SA" b="1" dirty="0" smtClean="0"/>
              <a:t>لتنمية القدرة على فهم البناء اللغوي :</a:t>
            </a:r>
            <a:endParaRPr lang="en-US" b="1" dirty="0" smtClean="0"/>
          </a:p>
          <a:p>
            <a:pPr lvl="0" algn="r" rtl="1"/>
            <a:r>
              <a:rPr lang="ar-SA" b="1" dirty="0" smtClean="0"/>
              <a:t>ذكر المفردات التراكيب التي أعجبته </a:t>
            </a:r>
            <a:endParaRPr lang="en-US" b="1" dirty="0" smtClean="0"/>
          </a:p>
          <a:p>
            <a:pPr lvl="0" algn="r" rtl="1"/>
            <a:r>
              <a:rPr lang="ar-SA" b="1" dirty="0" smtClean="0"/>
              <a:t>تحديد الكلمات الصعبة .</a:t>
            </a:r>
            <a:endParaRPr lang="en-US" b="1" dirty="0" smtClean="0"/>
          </a:p>
          <a:p>
            <a:pPr lvl="0" algn="r" rtl="1"/>
            <a:r>
              <a:rPr lang="ar-SA" b="1" dirty="0" smtClean="0"/>
              <a:t>الاستعانة بالسياق العام للنص لفهم تلك الكلمات</a:t>
            </a:r>
            <a:endParaRPr lang="en-US" b="1" dirty="0" smtClean="0"/>
          </a:p>
          <a:p>
            <a:pPr lvl="0" algn="r" rtl="1"/>
            <a:r>
              <a:rPr lang="ar-SA" b="1" dirty="0" smtClean="0"/>
              <a:t>تحديد أسلوب الحديث من حيث طول الجمل وقصرها والوسائل اللغوية التي استعان بها الكاتب في عرض أفكاره كاستخدام أساليب التوكيد ، والتشبيهات أو الاستعارات، والصور الجمالية المختلفة  </a:t>
            </a:r>
            <a:endParaRPr lang="en-US" b="1" dirty="0" smtClean="0"/>
          </a:p>
          <a:p>
            <a:endParaRPr lang="en-US" dirty="0"/>
          </a:p>
        </p:txBody>
      </p:sp>
    </p:spTree>
  </p:cSld>
  <p:clrMapOvr>
    <a:masterClrMapping/>
  </p:clrMapOvr>
  <p:transition>
    <p:dissolv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524000"/>
          </a:xfrm>
          <a:solidFill>
            <a:srgbClr val="00B0F0"/>
          </a:solidFill>
          <a:effectLst>
            <a:glow rad="228600">
              <a:schemeClr val="accent5">
                <a:satMod val="175000"/>
                <a:alpha val="40000"/>
              </a:schemeClr>
            </a:glow>
          </a:effectLst>
          <a:scene3d>
            <a:camera prst="orthographicFront"/>
            <a:lightRig rig="threePt" dir="t"/>
          </a:scene3d>
          <a:sp3d>
            <a:bevelT w="165100" prst="coolSlant"/>
          </a:sp3d>
        </p:spPr>
        <p:txBody>
          <a:bodyPr>
            <a:noAutofit/>
          </a:bodyPr>
          <a:lstStyle/>
          <a:p>
            <a:r>
              <a:rPr lang="ar-SA" sz="4800" b="1" dirty="0" smtClean="0"/>
              <a:t>لتنمية مهارات فهم المضمون : </a:t>
            </a:r>
            <a:r>
              <a:rPr lang="en-US" sz="4800" b="1" dirty="0" smtClean="0"/>
              <a:t/>
            </a:r>
            <a:br>
              <a:rPr lang="en-US" sz="4800" b="1" dirty="0" smtClean="0"/>
            </a:br>
            <a:endParaRPr lang="en-US" sz="4800" b="1" dirty="0"/>
          </a:p>
        </p:txBody>
      </p:sp>
      <p:sp>
        <p:nvSpPr>
          <p:cNvPr id="3" name="عنصر نائب للمحتوى 2"/>
          <p:cNvSpPr>
            <a:spLocks noGrp="1"/>
          </p:cNvSpPr>
          <p:nvPr>
            <p:ph idx="1"/>
          </p:nvPr>
        </p:nvSpPr>
        <p:spPr>
          <a:xfrm>
            <a:off x="0" y="1600200"/>
            <a:ext cx="9144000" cy="5257800"/>
          </a:xfrm>
          <a:solidFill>
            <a:srgbClr val="92D050"/>
          </a:solidFill>
          <a:scene3d>
            <a:camera prst="orthographicFront"/>
            <a:lightRig rig="threePt" dir="t"/>
          </a:scene3d>
          <a:sp3d>
            <a:bevelT w="165100" prst="coolSlant"/>
          </a:sp3d>
        </p:spPr>
        <p:txBody>
          <a:bodyPr>
            <a:normAutofit/>
          </a:bodyPr>
          <a:lstStyle/>
          <a:p>
            <a:pPr algn="r" rtl="1"/>
            <a:r>
              <a:rPr lang="ar-SA" b="1" dirty="0" smtClean="0"/>
              <a:t>يطلب من المستمع : - </a:t>
            </a:r>
            <a:endParaRPr lang="en-US" b="1" dirty="0" smtClean="0"/>
          </a:p>
          <a:p>
            <a:pPr lvl="0" algn="r" rtl="1"/>
            <a:r>
              <a:rPr lang="ar-SA" b="1" dirty="0" smtClean="0"/>
              <a:t>ذكر أسماء أشخاص الحوار.</a:t>
            </a:r>
            <a:endParaRPr lang="en-US" b="1" dirty="0" smtClean="0"/>
          </a:p>
          <a:p>
            <a:pPr lvl="0" algn="r" rtl="1"/>
            <a:r>
              <a:rPr lang="ar-SA" b="1" dirty="0" smtClean="0"/>
              <a:t>ذكر اكبر قدر من القضايا التي استمع إليها </a:t>
            </a:r>
            <a:endParaRPr lang="en-US" b="1" dirty="0" smtClean="0"/>
          </a:p>
          <a:p>
            <a:pPr lvl="0" algn="r" rtl="1"/>
            <a:r>
              <a:rPr lang="ar-SA" b="1" dirty="0" smtClean="0"/>
              <a:t>ترتيب القضايا حسب ورودها في الحوار </a:t>
            </a:r>
            <a:endParaRPr lang="en-US" b="1" dirty="0" smtClean="0"/>
          </a:p>
          <a:p>
            <a:pPr lvl="0" algn="r" rtl="1"/>
            <a:r>
              <a:rPr lang="ar-SA" b="1" dirty="0" smtClean="0"/>
              <a:t>تحديد استراتيجيات الحديث:عقلية أو عاطفية أو مختلفة </a:t>
            </a:r>
            <a:endParaRPr lang="en-US" b="1" dirty="0" smtClean="0"/>
          </a:p>
          <a:p>
            <a:pPr lvl="0" algn="r" rtl="1"/>
            <a:r>
              <a:rPr lang="ar-SA" b="1" dirty="0" smtClean="0"/>
              <a:t>ذكر الحجج </a:t>
            </a:r>
            <a:r>
              <a:rPr lang="ar-SA" b="1" dirty="0" err="1" smtClean="0"/>
              <a:t>و</a:t>
            </a:r>
            <a:r>
              <a:rPr lang="ar-SA" b="1" dirty="0" smtClean="0"/>
              <a:t> الأدلة </a:t>
            </a:r>
            <a:r>
              <a:rPr lang="ar-SA" b="1" dirty="0" err="1" smtClean="0"/>
              <a:t>و</a:t>
            </a:r>
            <a:r>
              <a:rPr lang="ar-SA" b="1" dirty="0" smtClean="0"/>
              <a:t> الشواهد التي تضمنتها الاستراتيجيات </a:t>
            </a:r>
            <a:endParaRPr lang="en-US" b="1" dirty="0" smtClean="0"/>
          </a:p>
          <a:p>
            <a:pPr algn="r"/>
            <a:r>
              <a:rPr lang="ar-SA" b="1" dirty="0" smtClean="0"/>
              <a:t>ذكر المشاعر التي أثارها الحوار لديه </a:t>
            </a:r>
            <a:r>
              <a:rPr lang="ar-SA" b="1" dirty="0" err="1" smtClean="0"/>
              <a:t>و</a:t>
            </a:r>
            <a:r>
              <a:rPr lang="ar-SA" b="1" dirty="0" smtClean="0"/>
              <a:t> مدي معايشته لها</a:t>
            </a:r>
            <a:endParaRPr lang="en-US" b="1"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1026" name="Picture 2" descr="C:\Users\د . ولاء عسكر\Desktop\أحمد ولاء\161999_172386182782917_5433434_n[1].jpg"/>
          <p:cNvPicPr>
            <a:picLocks noGrp="1" noChangeAspect="1" noChangeArrowheads="1"/>
          </p:cNvPicPr>
          <p:nvPr>
            <p:ph idx="1"/>
          </p:nvPr>
        </p:nvPicPr>
        <p:blipFill>
          <a:blip r:embed="rId2" cstate="print"/>
          <a:srcRect/>
          <a:stretch>
            <a:fillRect/>
          </a:stretch>
        </p:blipFill>
        <p:spPr bwMode="auto">
          <a:xfrm>
            <a:off x="0" y="-304800"/>
            <a:ext cx="9144000" cy="7162799"/>
          </a:xfrm>
          <a:prstGeom prst="rect">
            <a:avLst/>
          </a:prstGeom>
          <a:noFill/>
        </p:spPr>
      </p:pic>
    </p:spTree>
  </p:cSld>
  <p:clrMapOvr>
    <a:masterClrMapping/>
  </p:clrMapOvr>
  <p:transition>
    <p:dissolv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990600"/>
          </a:xfrm>
          <a:solidFill>
            <a:srgbClr val="FF0000"/>
          </a:solidFill>
          <a:effectLst>
            <a:glow rad="228600">
              <a:schemeClr val="accent2">
                <a:satMod val="175000"/>
                <a:alpha val="40000"/>
              </a:schemeClr>
            </a:glow>
          </a:effectLst>
          <a:scene3d>
            <a:camera prst="orthographicFront"/>
            <a:lightRig rig="threePt" dir="t"/>
          </a:scene3d>
          <a:sp3d>
            <a:bevelT w="165100" prst="coolSlant"/>
          </a:sp3d>
        </p:spPr>
        <p:txBody>
          <a:bodyPr>
            <a:noAutofit/>
          </a:bodyPr>
          <a:lstStyle/>
          <a:p>
            <a:r>
              <a:rPr lang="ar-SA" sz="6000" b="1" dirty="0" smtClean="0"/>
              <a:t>نشاط فردى </a:t>
            </a:r>
            <a:endParaRPr lang="ar-SA" sz="6000" b="1" dirty="0"/>
          </a:p>
        </p:txBody>
      </p:sp>
      <p:sp>
        <p:nvSpPr>
          <p:cNvPr id="3" name="عنصر نائب للمحتوى 2"/>
          <p:cNvSpPr>
            <a:spLocks noGrp="1"/>
          </p:cNvSpPr>
          <p:nvPr>
            <p:ph idx="1"/>
          </p:nvPr>
        </p:nvSpPr>
        <p:spPr>
          <a:xfrm>
            <a:off x="0" y="990600"/>
            <a:ext cx="9144000" cy="6477000"/>
          </a:xfrm>
          <a:solidFill>
            <a:schemeClr val="accent5">
              <a:lumMod val="50000"/>
            </a:schemeClr>
          </a:solidFill>
          <a:effectLst>
            <a:glow rad="228600">
              <a:schemeClr val="accent3">
                <a:satMod val="175000"/>
                <a:alpha val="40000"/>
              </a:schemeClr>
            </a:glow>
          </a:effectLst>
          <a:scene3d>
            <a:camera prst="orthographicFront"/>
            <a:lightRig rig="threePt" dir="t"/>
          </a:scene3d>
          <a:sp3d>
            <a:bevelT w="165100" prst="coolSlant"/>
          </a:sp3d>
        </p:spPr>
        <p:txBody>
          <a:bodyPr>
            <a:normAutofit/>
          </a:bodyPr>
          <a:lstStyle/>
          <a:p>
            <a:pPr algn="ctr">
              <a:buNone/>
            </a:pPr>
            <a:r>
              <a:rPr lang="ar-SA" b="1" dirty="0" smtClean="0">
                <a:solidFill>
                  <a:schemeClr val="bg1"/>
                </a:solidFill>
              </a:rPr>
              <a:t>اشتكى الزوج من أن زوجته تعانى من ضعف شديد في السمع </a:t>
            </a:r>
          </a:p>
          <a:p>
            <a:pPr algn="ctr">
              <a:buNone/>
            </a:pPr>
            <a:r>
              <a:rPr lang="ar-SA" b="1" dirty="0" smtClean="0">
                <a:solidFill>
                  <a:schemeClr val="bg1"/>
                </a:solidFill>
              </a:rPr>
              <a:t>سأله الطبيب : إلى أى مدى وصل ضعف السمع لدى زوجتك ؟</a:t>
            </a:r>
          </a:p>
          <a:p>
            <a:pPr algn="ctr">
              <a:buNone/>
            </a:pPr>
            <a:r>
              <a:rPr lang="ar-SA" b="1" dirty="0" smtClean="0">
                <a:solidFill>
                  <a:schemeClr val="bg1"/>
                </a:solidFill>
              </a:rPr>
              <a:t>أجاب الزوج : بأنه لا يعرف بالضبط .</a:t>
            </a:r>
          </a:p>
          <a:p>
            <a:pPr algn="ctr">
              <a:buNone/>
            </a:pPr>
            <a:r>
              <a:rPr lang="ar-SA" b="1" dirty="0" smtClean="0">
                <a:solidFill>
                  <a:schemeClr val="bg1"/>
                </a:solidFill>
              </a:rPr>
              <a:t>طلب منه الطبيب أن يعود إلى البيت ويحاول أن يعرف ذلك ويكتشف :إلى مدى يجب أن يكون قريبا من زوجته حتى تسمعه ؟</a:t>
            </a:r>
          </a:p>
          <a:p>
            <a:pPr algn="ctr">
              <a:buNone/>
            </a:pPr>
            <a:r>
              <a:rPr lang="ar-SA" b="1" dirty="0" smtClean="0">
                <a:solidFill>
                  <a:schemeClr val="bg1"/>
                </a:solidFill>
              </a:rPr>
              <a:t>وصل الزوج إلى البيت ووقف عند مدخل الباب ثم صاح ( ماذا أعدت للعشاء الليلة ؟ لم يسمع ردا .)</a:t>
            </a:r>
          </a:p>
          <a:p>
            <a:pPr algn="ctr">
              <a:buNone/>
            </a:pPr>
            <a:r>
              <a:rPr lang="ar-SA" b="1" dirty="0" smtClean="0">
                <a:solidFill>
                  <a:schemeClr val="bg1"/>
                </a:solidFill>
              </a:rPr>
              <a:t>ماذا أعدت </a:t>
            </a:r>
            <a:r>
              <a:rPr lang="en-US" b="1" dirty="0" smtClean="0">
                <a:solidFill>
                  <a:schemeClr val="bg1"/>
                </a:solidFill>
              </a:rPr>
              <a:t>)  </a:t>
            </a:r>
            <a:r>
              <a:rPr lang="ar-SA" b="1" dirty="0" smtClean="0">
                <a:solidFill>
                  <a:schemeClr val="bg1"/>
                </a:solidFill>
              </a:rPr>
              <a:t>دخل الزوج إلى البيت ثم وقف في الممر وصاح مرة </a:t>
            </a:r>
          </a:p>
          <a:p>
            <a:pPr algn="ctr">
              <a:buNone/>
            </a:pPr>
            <a:r>
              <a:rPr lang="en-US" b="1" dirty="0" smtClean="0">
                <a:solidFill>
                  <a:schemeClr val="bg1"/>
                </a:solidFill>
              </a:rPr>
              <a:t> </a:t>
            </a:r>
            <a:r>
              <a:rPr lang="ar-SA" b="1" dirty="0" smtClean="0">
                <a:solidFill>
                  <a:schemeClr val="bg1"/>
                </a:solidFill>
              </a:rPr>
              <a:t>للعشاء الليلة ؟ مرة أخرى لم يسمع الزوج ردا</a:t>
            </a:r>
          </a:p>
          <a:p>
            <a:pPr algn="ctr"/>
            <a:endParaRPr lang="ar-SA" b="1" dirty="0" smtClean="0">
              <a:solidFill>
                <a:schemeClr val="bg1"/>
              </a:solidFill>
            </a:endParaRPr>
          </a:p>
          <a:p>
            <a:endParaRPr lang="ar-SA" dirty="0" smtClean="0"/>
          </a:p>
          <a:p>
            <a:endParaRPr lang="ar-SA" dirty="0" smtClean="0"/>
          </a:p>
          <a:p>
            <a:endParaRPr lang="ar-SA" dirty="0"/>
          </a:p>
        </p:txBody>
      </p:sp>
    </p:spTree>
  </p:cSld>
  <p:clrMapOvr>
    <a:masterClrMapping/>
  </p:clrMapOvr>
  <p:transition>
    <p:dissolv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a:solidFill>
            <a:schemeClr val="accent5">
              <a:lumMod val="50000"/>
            </a:schemeClr>
          </a:solidFill>
          <a:effectLst>
            <a:glow rad="228600">
              <a:schemeClr val="accent3">
                <a:satMod val="175000"/>
                <a:alpha val="40000"/>
              </a:schemeClr>
            </a:glow>
          </a:effectLst>
          <a:scene3d>
            <a:camera prst="orthographicFront"/>
            <a:lightRig rig="threePt" dir="t"/>
          </a:scene3d>
          <a:sp3d>
            <a:bevelT w="165100" prst="coolSlant"/>
          </a:sp3d>
        </p:spPr>
        <p:txBody>
          <a:bodyPr/>
          <a:lstStyle/>
          <a:p>
            <a:pPr algn="ctr"/>
            <a:r>
              <a:rPr lang="ar-SA" sz="4000" b="1" dirty="0" smtClean="0">
                <a:solidFill>
                  <a:schemeClr val="bg1"/>
                </a:solidFill>
              </a:rPr>
              <a:t>دخل الزوج إلى حجرة الاستقبال ثم صاح مرة ثالثة (ماذا أعددت للعشاء الليلة ؟) مرة أخرى لم يسمع الزوج ردا .</a:t>
            </a:r>
          </a:p>
          <a:p>
            <a:pPr algn="ctr"/>
            <a:r>
              <a:rPr lang="ar-SA" sz="4000" b="1" dirty="0" smtClean="0">
                <a:solidFill>
                  <a:schemeClr val="bg1"/>
                </a:solidFill>
              </a:rPr>
              <a:t>أخيرا ، دخل الرجل إلى المطبخ ووقف بجوار زوجته مباشرة ثم سألها ماذا أعدت للعشاء الليلة؟</a:t>
            </a:r>
          </a:p>
          <a:p>
            <a:pPr algn="ctr" rtl="1">
              <a:buNone/>
            </a:pPr>
            <a:r>
              <a:rPr lang="en-US" sz="4000" b="1" dirty="0" smtClean="0">
                <a:solidFill>
                  <a:schemeClr val="bg1"/>
                </a:solidFill>
              </a:rPr>
              <a:t>  </a:t>
            </a:r>
            <a:r>
              <a:rPr lang="ar-SA" sz="4000" b="1" dirty="0" smtClean="0">
                <a:solidFill>
                  <a:schemeClr val="bg1"/>
                </a:solidFill>
              </a:rPr>
              <a:t>أجابت الزوجة (دجـــــــــــاج )! هذه هي رابع مرة تسألني ورابع مرة أجيب .</a:t>
            </a:r>
          </a:p>
          <a:p>
            <a:pPr algn="ctr" rtl="1">
              <a:buNone/>
            </a:pPr>
            <a:r>
              <a:rPr lang="ar-SA" sz="4000" b="1" dirty="0" smtClean="0">
                <a:solidFill>
                  <a:schemeClr val="bg1"/>
                </a:solidFill>
              </a:rPr>
              <a:t>أقرأ الموقف الاتصالي السابق ثم علق عليه بحكمة أو بيت شعر تؤدي معناه .</a:t>
            </a:r>
          </a:p>
          <a:p>
            <a:pPr algn="ctr" rtl="1">
              <a:buNone/>
            </a:pPr>
            <a:r>
              <a:rPr lang="ar-SA" sz="4000" b="1" dirty="0" smtClean="0">
                <a:solidFill>
                  <a:schemeClr val="bg1"/>
                </a:solidFill>
              </a:rPr>
              <a:t>أحك قصة أخرى تؤدى الغرض نفسه </a:t>
            </a:r>
            <a:r>
              <a:rPr lang="ar-SA" dirty="0" smtClean="0"/>
              <a:t>.</a:t>
            </a:r>
            <a:endParaRPr lang="ar-SA" dirty="0"/>
          </a:p>
        </p:txBody>
      </p:sp>
    </p:spTree>
  </p:cSld>
  <p:clrMapOvr>
    <a:masterClrMapping/>
  </p:clrMapOvr>
  <p:transition>
    <p:dissolve/>
    <p:sndAc>
      <p:stSnd>
        <p:snd r:embed="rId2" name="push.wav"/>
      </p:stSnd>
    </p:sndAc>
  </p:transition>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504</TotalTime>
  <Words>1354</Words>
  <Application>Microsoft Office PowerPoint</Application>
  <PresentationFormat>عرض على الشاشة (3:4)‏</PresentationFormat>
  <Paragraphs>116</Paragraphs>
  <Slides>26</Slides>
  <Notes>4</Notes>
  <HiddenSlides>0</HiddenSlides>
  <MMClips>0</MMClips>
  <ScaleCrop>false</ScaleCrop>
  <HeadingPairs>
    <vt:vector size="4" baseType="variant">
      <vt:variant>
        <vt:lpstr>سمة</vt:lpstr>
      </vt:variant>
      <vt:variant>
        <vt:i4>1</vt:i4>
      </vt:variant>
      <vt:variant>
        <vt:lpstr>عناوين الشرائح</vt:lpstr>
      </vt:variant>
      <vt:variant>
        <vt:i4>26</vt:i4>
      </vt:variant>
    </vt:vector>
  </HeadingPairs>
  <TitlesOfParts>
    <vt:vector size="27" baseType="lpstr">
      <vt:lpstr>سمة Office</vt:lpstr>
      <vt:lpstr>الشريحة 1</vt:lpstr>
      <vt:lpstr>الأسبوع الثاني عشر</vt:lpstr>
      <vt:lpstr> أهداف الجلسة</vt:lpstr>
      <vt:lpstr>بسم الله الرحمن الرحيم</vt:lpstr>
      <vt:lpstr>الشريحة 5</vt:lpstr>
      <vt:lpstr>خريطة ذهنيه للخريطة الذهنية لمهارة الاستماع</vt:lpstr>
      <vt:lpstr>مهارة الاستماع</vt:lpstr>
      <vt:lpstr> لكي تفهم الآخرين من حولك لابد أن تستمع لهم بكل صدق </vt:lpstr>
      <vt:lpstr>الشريحة 9</vt:lpstr>
      <vt:lpstr>مفهوم الاستماع </vt:lpstr>
      <vt:lpstr>الفرق بين السماع والاستماع</vt:lpstr>
      <vt:lpstr>مراحل  عملية الاستماع </vt:lpstr>
      <vt:lpstr>الشريحة 13</vt:lpstr>
      <vt:lpstr>الشريحة 14</vt:lpstr>
      <vt:lpstr>الشريحة 15</vt:lpstr>
      <vt:lpstr> تنمية مهارة الاستماع  </vt:lpstr>
      <vt:lpstr>كيف يمكن للفرد أن ينمى مهارة الاستماع لديه؟</vt:lpstr>
      <vt:lpstr>الشريحة 18</vt:lpstr>
      <vt:lpstr>معوقات الاستماع  </vt:lpstr>
      <vt:lpstr>الشريحة 20</vt:lpstr>
      <vt:lpstr>الشريحة 21</vt:lpstr>
      <vt:lpstr>التدريب الأول</vt:lpstr>
      <vt:lpstr>لتنمية مهارات فهم المضمون :  </vt:lpstr>
      <vt:lpstr>الشريحة 24</vt:lpstr>
      <vt:lpstr>نشاط فردى </vt:lpstr>
      <vt:lpstr>الشريحة 26</vt:lpstr>
    </vt:vector>
  </TitlesOfParts>
  <Company>IMAM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الأسبوع الثاني عشر</dc:title>
  <dc:creator>Administrator</dc:creator>
  <cp:lastModifiedBy>د . ولاء عسكر</cp:lastModifiedBy>
  <cp:revision>116</cp:revision>
  <dcterms:created xsi:type="dcterms:W3CDTF">2011-10-26T19:39:00Z</dcterms:created>
  <dcterms:modified xsi:type="dcterms:W3CDTF">2011-11-13T21:57:25Z</dcterms:modified>
</cp:coreProperties>
</file>