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9" r:id="rId3"/>
    <p:sldId id="260" r:id="rId4"/>
    <p:sldId id="261" r:id="rId5"/>
    <p:sldId id="257" r:id="rId6"/>
    <p:sldId id="262" r:id="rId7"/>
    <p:sldId id="263" r:id="rId8"/>
    <p:sldId id="264" r:id="rId9"/>
    <p:sldId id="269" r:id="rId10"/>
    <p:sldId id="265" r:id="rId11"/>
    <p:sldId id="266" r:id="rId12"/>
    <p:sldId id="258" r:id="rId13"/>
    <p:sldId id="267" r:id="rId14"/>
    <p:sldId id="270" r:id="rId15"/>
    <p:sldId id="271" r:id="rId1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66" d="100"/>
          <a:sy n="66" d="100"/>
        </p:scale>
        <p:origin x="-150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20/12/1432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20/12/1432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20/12/1432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20/12/1432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pPr/>
              <a:t>20/12/1432</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pPr/>
              <a:t>20/12/1432</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pPr/>
              <a:t>20/12/1432</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20/12/1432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20/12/1432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20/12/1432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20/12/1432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pPr/>
              <a:t>20/12/1432</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928671"/>
            <a:ext cx="7772400" cy="1500197"/>
          </a:xfrm>
        </p:spPr>
        <p:txBody>
          <a:bodyPr/>
          <a:lstStyle/>
          <a:p>
            <a:r>
              <a:rPr lang="ar-SA" b="1" dirty="0" smtClean="0"/>
              <a:t>الأسبوع العاشر </a:t>
            </a:r>
            <a:endParaRPr lang="ar-SA" b="1" dirty="0"/>
          </a:p>
        </p:txBody>
      </p:sp>
      <p:sp>
        <p:nvSpPr>
          <p:cNvPr id="3" name="عنوان فرعي 2"/>
          <p:cNvSpPr>
            <a:spLocks noGrp="1"/>
          </p:cNvSpPr>
          <p:nvPr>
            <p:ph type="subTitle" idx="1"/>
          </p:nvPr>
        </p:nvSpPr>
        <p:spPr>
          <a:xfrm>
            <a:off x="714348" y="2714620"/>
            <a:ext cx="7715304" cy="3143272"/>
          </a:xfrm>
        </p:spPr>
        <p:txBody>
          <a:bodyPr>
            <a:normAutofit/>
          </a:bodyPr>
          <a:lstStyle/>
          <a:p>
            <a:r>
              <a:rPr lang="ar-EG" sz="4800" b="1" smtClean="0">
                <a:solidFill>
                  <a:srgbClr val="FF0000"/>
                </a:solidFill>
              </a:rPr>
              <a:t>التغذية </a:t>
            </a:r>
            <a:r>
              <a:rPr lang="ar-EG" sz="4800" b="1" smtClean="0">
                <a:solidFill>
                  <a:srgbClr val="FF0000"/>
                </a:solidFill>
              </a:rPr>
              <a:t>الراجعة (2 </a:t>
            </a:r>
            <a:r>
              <a:rPr lang="ar-EG" sz="4800" b="1" dirty="0" smtClean="0">
                <a:solidFill>
                  <a:srgbClr val="FF0000"/>
                </a:solidFill>
              </a:rPr>
              <a:t>)</a:t>
            </a:r>
          </a:p>
          <a:p>
            <a:endParaRPr lang="ar-EG" sz="4800" b="1" dirty="0" smtClean="0">
              <a:solidFill>
                <a:srgbClr val="FF0000"/>
              </a:solidFill>
            </a:endParaRPr>
          </a:p>
          <a:p>
            <a:r>
              <a:rPr lang="ar-EG" sz="4800" b="1" dirty="0" smtClean="0">
                <a:solidFill>
                  <a:schemeClr val="tx2"/>
                </a:solidFill>
              </a:rPr>
              <a:t>إعداد الدكتور/ ياسر جمعة محمود</a:t>
            </a:r>
            <a:endParaRPr lang="en-US" sz="4800" dirty="0" smtClean="0">
              <a:solidFill>
                <a:schemeClr val="tx2"/>
              </a:solidFill>
            </a:endParaRPr>
          </a:p>
          <a:p>
            <a:endParaRPr lang="ar-SA"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b="1" dirty="0" smtClean="0"/>
              <a:t>أهداف التغذية الراجعة </a:t>
            </a:r>
            <a:endParaRPr lang="ar-SA" b="1" dirty="0"/>
          </a:p>
        </p:txBody>
      </p:sp>
      <p:sp>
        <p:nvSpPr>
          <p:cNvPr id="3" name="عنصر نائب للمحتوى 2"/>
          <p:cNvSpPr>
            <a:spLocks noGrp="1"/>
          </p:cNvSpPr>
          <p:nvPr>
            <p:ph idx="1"/>
          </p:nvPr>
        </p:nvSpPr>
        <p:spPr/>
        <p:txBody>
          <a:bodyPr>
            <a:normAutofit lnSpcReduction="10000"/>
          </a:bodyPr>
          <a:lstStyle/>
          <a:p>
            <a:pPr marL="514350" indent="-514350">
              <a:buFont typeface="+mj-lt"/>
              <a:buAutoNum type="arabicParenR"/>
            </a:pPr>
            <a:r>
              <a:rPr lang="ar-EG" dirty="0" smtClean="0">
                <a:solidFill>
                  <a:srgbClr val="002060"/>
                </a:solidFill>
              </a:rPr>
              <a:t>التعرف على مستوى الطلاب </a:t>
            </a:r>
          </a:p>
          <a:p>
            <a:pPr marL="514350" indent="-514350">
              <a:buFont typeface="+mj-lt"/>
              <a:buAutoNum type="arabicParenR"/>
            </a:pPr>
            <a:r>
              <a:rPr lang="ar-EG" dirty="0" smtClean="0">
                <a:solidFill>
                  <a:srgbClr val="002060"/>
                </a:solidFill>
              </a:rPr>
              <a:t>التعرف على الأثر المعرفي عند الطلاب </a:t>
            </a:r>
          </a:p>
          <a:p>
            <a:pPr marL="514350" indent="-514350">
              <a:buFont typeface="+mj-lt"/>
              <a:buAutoNum type="arabicParenR"/>
            </a:pPr>
            <a:r>
              <a:rPr lang="ar-EG" dirty="0" smtClean="0">
                <a:solidFill>
                  <a:srgbClr val="002060"/>
                </a:solidFill>
              </a:rPr>
              <a:t>التعرف على الأثر السلوكي عند الطلاب </a:t>
            </a:r>
          </a:p>
          <a:p>
            <a:pPr marL="514350" indent="-514350">
              <a:buFont typeface="+mj-lt"/>
              <a:buAutoNum type="arabicParenR"/>
            </a:pPr>
            <a:r>
              <a:rPr lang="ar-EG" dirty="0" smtClean="0">
                <a:solidFill>
                  <a:srgbClr val="002060"/>
                </a:solidFill>
              </a:rPr>
              <a:t>الوقوف على مدى التغيير الحقيقي في المخزون الفكري عند الطلاب </a:t>
            </a:r>
          </a:p>
          <a:p>
            <a:pPr marL="514350" indent="-514350">
              <a:buFont typeface="+mj-lt"/>
              <a:buAutoNum type="arabicParenR"/>
            </a:pPr>
            <a:r>
              <a:rPr lang="ar-EG" dirty="0" smtClean="0">
                <a:solidFill>
                  <a:srgbClr val="002060"/>
                </a:solidFill>
              </a:rPr>
              <a:t>مساعدة الطلاب على عدم الرهبة من الاختبار </a:t>
            </a:r>
          </a:p>
          <a:p>
            <a:pPr marL="514350" indent="-514350">
              <a:buFont typeface="+mj-lt"/>
              <a:buAutoNum type="arabicParenR"/>
            </a:pPr>
            <a:r>
              <a:rPr lang="ar-EG" dirty="0" smtClean="0">
                <a:solidFill>
                  <a:srgbClr val="002060"/>
                </a:solidFill>
              </a:rPr>
              <a:t>مساعدة الطلاب على التعود على الاختبارات المختلفة </a:t>
            </a:r>
          </a:p>
          <a:p>
            <a:pPr marL="514350" indent="-514350">
              <a:buFont typeface="+mj-lt"/>
              <a:buAutoNum type="arabicParenR"/>
            </a:pPr>
            <a:r>
              <a:rPr lang="ar-EG" dirty="0" smtClean="0">
                <a:solidFill>
                  <a:srgbClr val="002060"/>
                </a:solidFill>
              </a:rPr>
              <a:t>مساعدة الطلاب على زيادة الثقة بالنفس </a:t>
            </a:r>
            <a:endParaRPr lang="ar-SA" dirty="0">
              <a:solidFill>
                <a:srgbClr val="00206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1026" name="Picture 2" descr="C:\Users\yaser\Desktop\امتحان\اف.jpeg"/>
          <p:cNvPicPr>
            <a:picLocks noGrp="1" noChangeAspect="1" noChangeArrowheads="1"/>
          </p:cNvPicPr>
          <p:nvPr>
            <p:ph idx="1"/>
          </p:nvPr>
        </p:nvPicPr>
        <p:blipFill>
          <a:blip r:embed="rId2"/>
          <a:srcRect/>
          <a:stretch>
            <a:fillRect/>
          </a:stretch>
        </p:blipFill>
        <p:spPr bwMode="auto">
          <a:xfrm>
            <a:off x="500034" y="214290"/>
            <a:ext cx="8286807" cy="6357982"/>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2050" name="Picture 2" descr="C:\Users\yaser\Desktop\امتحان\ف.jpeg"/>
          <p:cNvPicPr>
            <a:picLocks noGrp="1" noChangeAspect="1" noChangeArrowheads="1"/>
          </p:cNvPicPr>
          <p:nvPr>
            <p:ph idx="1"/>
          </p:nvPr>
        </p:nvPicPr>
        <p:blipFill>
          <a:blip r:embed="rId2"/>
          <a:srcRect/>
          <a:stretch>
            <a:fillRect/>
          </a:stretch>
        </p:blipFill>
        <p:spPr bwMode="auto">
          <a:xfrm>
            <a:off x="285720" y="428604"/>
            <a:ext cx="8643998" cy="5857916"/>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EG" sz="5400" b="1" dirty="0" smtClean="0"/>
              <a:t>ما فائدة التغذية الراجعة ؟</a:t>
            </a:r>
            <a:endParaRPr lang="ar-SA" sz="5400" b="1" dirty="0"/>
          </a:p>
        </p:txBody>
      </p:sp>
      <p:sp>
        <p:nvSpPr>
          <p:cNvPr id="3" name="عنصر نائب للمحتوى 2"/>
          <p:cNvSpPr>
            <a:spLocks noGrp="1"/>
          </p:cNvSpPr>
          <p:nvPr>
            <p:ph idx="1"/>
          </p:nvPr>
        </p:nvSpPr>
        <p:spPr/>
        <p:txBody>
          <a:bodyPr/>
          <a:lstStyle/>
          <a:p>
            <a:pPr>
              <a:buNone/>
            </a:pPr>
            <a:r>
              <a:rPr lang="ar-EG" b="1" dirty="0" smtClean="0"/>
              <a:t>     </a:t>
            </a:r>
            <a:r>
              <a:rPr lang="ar-EG" sz="4000" b="1" dirty="0" smtClean="0">
                <a:solidFill>
                  <a:srgbClr val="FF0000"/>
                </a:solidFill>
              </a:rPr>
              <a:t>يحتاج الأستاذ إلى أن يتعرف على مستوى الطلاب ودرجة استيعابهم وتذكرهم للمفاهيم الاتصالية التي سبق لهم دراستها من خلال التغذية الراجعة وتثبيت المعلومات الرئيسية .</a:t>
            </a:r>
            <a:endParaRPr lang="en-US" sz="4000" dirty="0" smtClean="0">
              <a:solidFill>
                <a:srgbClr val="FF0000"/>
              </a:solidFill>
            </a:endParaRPr>
          </a:p>
          <a:p>
            <a:pPr>
              <a:buNone/>
            </a:pPr>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3074" name="Picture 2" descr="C:\Users\yaser\Desktop\امتحان\ععع.jpeg"/>
          <p:cNvPicPr>
            <a:picLocks noGrp="1" noChangeAspect="1" noChangeArrowheads="1"/>
          </p:cNvPicPr>
          <p:nvPr>
            <p:ph idx="1"/>
          </p:nvPr>
        </p:nvPicPr>
        <p:blipFill>
          <a:blip r:embed="rId2"/>
          <a:srcRect/>
          <a:stretch>
            <a:fillRect/>
          </a:stretch>
        </p:blipFill>
        <p:spPr bwMode="auto">
          <a:xfrm>
            <a:off x="214282" y="0"/>
            <a:ext cx="8501122" cy="685800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098" name="Picture 2" descr="C:\Users\yaser\Desktop\امتحان\ؤؤ.jpeg"/>
          <p:cNvPicPr>
            <a:picLocks noGrp="1" noChangeAspect="1" noChangeArrowheads="1"/>
          </p:cNvPicPr>
          <p:nvPr>
            <p:ph idx="1"/>
          </p:nvPr>
        </p:nvPicPr>
        <p:blipFill>
          <a:blip r:embed="rId2"/>
          <a:srcRect/>
          <a:stretch>
            <a:fillRect/>
          </a:stretch>
        </p:blipFill>
        <p:spPr bwMode="auto">
          <a:xfrm>
            <a:off x="214282" y="642918"/>
            <a:ext cx="8501122" cy="5786478"/>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5122" name="Picture 2" descr="C:\Users\yaser\Desktop\امتحان\ثللقفا.jpeg"/>
          <p:cNvPicPr>
            <a:picLocks noGrp="1" noChangeAspect="1" noChangeArrowheads="1"/>
          </p:cNvPicPr>
          <p:nvPr>
            <p:ph idx="1"/>
          </p:nvPr>
        </p:nvPicPr>
        <p:blipFill>
          <a:blip r:embed="rId2"/>
          <a:srcRect/>
          <a:stretch>
            <a:fillRect/>
          </a:stretch>
        </p:blipFill>
        <p:spPr bwMode="auto">
          <a:xfrm>
            <a:off x="500034" y="285728"/>
            <a:ext cx="8072494" cy="6357982"/>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10242" name="Picture 2" descr="C:\Users\yaser\Desktop\امتحان\لببيسس.jpeg"/>
          <p:cNvPicPr>
            <a:picLocks noGrp="1" noChangeAspect="1" noChangeArrowheads="1"/>
          </p:cNvPicPr>
          <p:nvPr>
            <p:ph idx="1"/>
          </p:nvPr>
        </p:nvPicPr>
        <p:blipFill>
          <a:blip r:embed="rId2"/>
          <a:srcRect/>
          <a:stretch>
            <a:fillRect/>
          </a:stretch>
        </p:blipFill>
        <p:spPr bwMode="auto">
          <a:xfrm>
            <a:off x="214282" y="214290"/>
            <a:ext cx="8715435" cy="642942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6146" name="Picture 2" descr="C:\Users\yaser\Desktop\امتحان\شش.jpeg"/>
          <p:cNvPicPr>
            <a:picLocks noGrp="1" noChangeAspect="1" noChangeArrowheads="1"/>
          </p:cNvPicPr>
          <p:nvPr>
            <p:ph idx="1"/>
          </p:nvPr>
        </p:nvPicPr>
        <p:blipFill>
          <a:blip r:embed="rId2"/>
          <a:srcRect/>
          <a:stretch>
            <a:fillRect/>
          </a:stretch>
        </p:blipFill>
        <p:spPr bwMode="auto">
          <a:xfrm>
            <a:off x="285720" y="214290"/>
            <a:ext cx="8501121" cy="642942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7170" name="Picture 2" descr="C:\Users\yaser\Desktop\امتحان\وو.jpeg"/>
          <p:cNvPicPr>
            <a:picLocks noGrp="1" noChangeAspect="1" noChangeArrowheads="1"/>
          </p:cNvPicPr>
          <p:nvPr>
            <p:ph idx="1"/>
          </p:nvPr>
        </p:nvPicPr>
        <p:blipFill>
          <a:blip r:embed="rId2"/>
          <a:srcRect/>
          <a:stretch>
            <a:fillRect/>
          </a:stretch>
        </p:blipFill>
        <p:spPr bwMode="auto">
          <a:xfrm>
            <a:off x="500034" y="214290"/>
            <a:ext cx="8072494" cy="6215106"/>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EG" sz="5400" b="1" dirty="0" smtClean="0"/>
              <a:t>كيف يتم التغذية الراجعة ؟</a:t>
            </a:r>
            <a:endParaRPr lang="ar-SA" sz="5400" b="1" dirty="0"/>
          </a:p>
        </p:txBody>
      </p:sp>
      <p:sp>
        <p:nvSpPr>
          <p:cNvPr id="3" name="عنصر نائب للمحتوى 2"/>
          <p:cNvSpPr>
            <a:spLocks noGrp="1"/>
          </p:cNvSpPr>
          <p:nvPr>
            <p:ph idx="1"/>
          </p:nvPr>
        </p:nvSpPr>
        <p:spPr/>
        <p:txBody>
          <a:bodyPr/>
          <a:lstStyle/>
          <a:p>
            <a:pPr>
              <a:buNone/>
            </a:pPr>
            <a:r>
              <a:rPr lang="ar-EG" b="1" dirty="0" smtClean="0"/>
              <a:t>    </a:t>
            </a:r>
            <a:r>
              <a:rPr lang="ar-EG" sz="4000" b="1" dirty="0" smtClean="0">
                <a:solidFill>
                  <a:srgbClr val="FF0000"/>
                </a:solidFill>
              </a:rPr>
              <a:t>يتفق الأستاذ مع طلابه مسبقاً على هذا الأسبوع بأنه خاص لمراجعة وتثبيت المعلومات من خلال التغذية الراجعة باستخدام الأسئلة الشفهية وتقييم مستوى كل طالب ويمنح الطالب درجة من عشر درجات تعكس مستواه في المراجعة والتقييم .</a:t>
            </a:r>
            <a:endParaRPr lang="en-US" sz="4000" dirty="0" smtClean="0">
              <a:solidFill>
                <a:srgbClr val="FF0000"/>
              </a:solidFill>
            </a:endParaRPr>
          </a:p>
          <a:p>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8194" name="Picture 2" descr="C:\Users\yaser\Desktop\امتحان\عع.jpeg"/>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r>
              <a:rPr lang="ar-EG" sz="8800" b="1" dirty="0" smtClean="0"/>
              <a:t>حكمـــــــــة </a:t>
            </a:r>
            <a:endParaRPr lang="ar-SA" sz="8800" b="1" dirty="0"/>
          </a:p>
        </p:txBody>
      </p:sp>
      <p:sp>
        <p:nvSpPr>
          <p:cNvPr id="3" name="عنصر نائب للمحتوى 2"/>
          <p:cNvSpPr>
            <a:spLocks noGrp="1"/>
          </p:cNvSpPr>
          <p:nvPr>
            <p:ph idx="1"/>
          </p:nvPr>
        </p:nvSpPr>
        <p:spPr/>
        <p:txBody>
          <a:bodyPr>
            <a:normAutofit/>
          </a:bodyPr>
          <a:lstStyle/>
          <a:p>
            <a:pPr algn="ctr">
              <a:buNone/>
            </a:pPr>
            <a:r>
              <a:rPr lang="ar-EG" sz="8000" b="1" dirty="0" smtClean="0">
                <a:solidFill>
                  <a:srgbClr val="FF0000"/>
                </a:solidFill>
              </a:rPr>
              <a:t> </a:t>
            </a:r>
          </a:p>
          <a:p>
            <a:pPr algn="ctr">
              <a:buNone/>
            </a:pPr>
            <a:r>
              <a:rPr lang="ar-EG" sz="8000" b="1" dirty="0" smtClean="0">
                <a:solidFill>
                  <a:srgbClr val="FF0000"/>
                </a:solidFill>
              </a:rPr>
              <a:t>من جد وجد                               ومن زرع حصد</a:t>
            </a:r>
            <a:endParaRPr lang="ar-SA" sz="8000" b="1" dirty="0">
              <a:solidFill>
                <a:srgbClr val="FF0000"/>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normAutofit/>
          </a:bodyPr>
          <a:lstStyle/>
          <a:p>
            <a:pPr>
              <a:buNone/>
            </a:pPr>
            <a:r>
              <a:rPr lang="ar-EG" sz="4800" b="1" dirty="0" smtClean="0">
                <a:solidFill>
                  <a:srgbClr val="FF0000"/>
                </a:solidFill>
              </a:rPr>
              <a:t>بالنجاح والتوفيق </a:t>
            </a:r>
          </a:p>
          <a:p>
            <a:pPr>
              <a:buNone/>
            </a:pPr>
            <a:endParaRPr lang="ar-EG" sz="4800" b="1" dirty="0" smtClean="0">
              <a:solidFill>
                <a:srgbClr val="FF0000"/>
              </a:solidFill>
            </a:endParaRPr>
          </a:p>
          <a:p>
            <a:pPr>
              <a:buNone/>
            </a:pPr>
            <a:endParaRPr lang="ar-EG" sz="4800" b="1" dirty="0" smtClean="0">
              <a:solidFill>
                <a:srgbClr val="FF0000"/>
              </a:solidFill>
            </a:endParaRPr>
          </a:p>
          <a:p>
            <a:pPr>
              <a:buNone/>
            </a:pPr>
            <a:r>
              <a:rPr lang="ar-EG" sz="4800" b="1" dirty="0" smtClean="0">
                <a:solidFill>
                  <a:srgbClr val="FF0000"/>
                </a:solidFill>
              </a:rPr>
              <a:t>                       لا تنسونا بالدعاء</a:t>
            </a:r>
            <a:endParaRPr lang="ar-SA" sz="4800" b="1" dirty="0">
              <a:solidFill>
                <a:srgbClr val="FF0000"/>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TotalTime>
  <Words>149</Words>
  <PresentationFormat>عرض على الشاشة (3:4)‏</PresentationFormat>
  <Paragraphs>23</Paragraphs>
  <Slides>15</Slides>
  <Notes>0</Notes>
  <HiddenSlides>0</HiddenSlides>
  <MMClips>0</MMClips>
  <ScaleCrop>false</ScaleCrop>
  <HeadingPairs>
    <vt:vector size="4" baseType="variant">
      <vt:variant>
        <vt:lpstr>سمة</vt:lpstr>
      </vt:variant>
      <vt:variant>
        <vt:i4>1</vt:i4>
      </vt:variant>
      <vt:variant>
        <vt:lpstr>عناوين الشرائح</vt:lpstr>
      </vt:variant>
      <vt:variant>
        <vt:i4>15</vt:i4>
      </vt:variant>
    </vt:vector>
  </HeadingPairs>
  <TitlesOfParts>
    <vt:vector size="16" baseType="lpstr">
      <vt:lpstr>سمة Office</vt:lpstr>
      <vt:lpstr>الأسبوع العاشر </vt:lpstr>
      <vt:lpstr>أهداف التغذية الراجعة </vt:lpstr>
      <vt:lpstr>الشريحة 3</vt:lpstr>
      <vt:lpstr>الشريحة 4</vt:lpstr>
      <vt:lpstr>ما فائدة التغذية الراجعة ؟</vt:lpstr>
      <vt:lpstr>الشريحة 6</vt:lpstr>
      <vt:lpstr>الشريحة 7</vt:lpstr>
      <vt:lpstr>الشريحة 8</vt:lpstr>
      <vt:lpstr>الشريحة 9</vt:lpstr>
      <vt:lpstr>الشريحة 10</vt:lpstr>
      <vt:lpstr>الشريحة 11</vt:lpstr>
      <vt:lpstr>كيف يتم التغذية الراجعة ؟</vt:lpstr>
      <vt:lpstr>الشريحة 13</vt:lpstr>
      <vt:lpstr>حكمـــــــــة </vt:lpstr>
      <vt:lpstr>الشريحة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الأسبوع الخامس </dc:title>
  <dc:creator>yaser</dc:creator>
  <cp:lastModifiedBy>yaser</cp:lastModifiedBy>
  <cp:revision>7</cp:revision>
  <dcterms:created xsi:type="dcterms:W3CDTF">2011-11-03T02:01:49Z</dcterms:created>
  <dcterms:modified xsi:type="dcterms:W3CDTF">2011-11-16T08:50:24Z</dcterms:modified>
</cp:coreProperties>
</file>