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2"/>
  </p:notesMasterIdLst>
  <p:sldIdLst>
    <p:sldId id="256" r:id="rId2"/>
    <p:sldId id="284" r:id="rId3"/>
    <p:sldId id="271" r:id="rId4"/>
    <p:sldId id="257" r:id="rId5"/>
    <p:sldId id="277" r:id="rId6"/>
    <p:sldId id="258" r:id="rId7"/>
    <p:sldId id="278" r:id="rId8"/>
    <p:sldId id="259" r:id="rId9"/>
    <p:sldId id="279" r:id="rId10"/>
    <p:sldId id="280" r:id="rId11"/>
    <p:sldId id="281" r:id="rId12"/>
    <p:sldId id="282" r:id="rId13"/>
    <p:sldId id="283" r:id="rId14"/>
    <p:sldId id="272" r:id="rId15"/>
    <p:sldId id="273" r:id="rId16"/>
    <p:sldId id="260" r:id="rId17"/>
    <p:sldId id="285" r:id="rId18"/>
    <p:sldId id="261" r:id="rId19"/>
    <p:sldId id="262" r:id="rId20"/>
    <p:sldId id="263" r:id="rId21"/>
    <p:sldId id="264" r:id="rId22"/>
    <p:sldId id="265" r:id="rId23"/>
    <p:sldId id="266" r:id="rId24"/>
    <p:sldId id="274" r:id="rId25"/>
    <p:sldId id="267" r:id="rId26"/>
    <p:sldId id="268" r:id="rId27"/>
    <p:sldId id="269" r:id="rId28"/>
    <p:sldId id="270" r:id="rId29"/>
    <p:sldId id="276" r:id="rId30"/>
    <p:sldId id="275"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1" d="100"/>
          <a:sy n="91" d="100"/>
        </p:scale>
        <p:origin x="-91" y="169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688617D-9563-4A17-8330-59F38EBDEF70}" type="datetimeFigureOut">
              <a:rPr lang="ar-SA" smtClean="0"/>
              <a:pPr/>
              <a:t>07/01/33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FBB0FDC-915F-4207-9E76-CF64C446F183}"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2FBB0FDC-915F-4207-9E76-CF64C446F183}" type="slidenum">
              <a:rPr lang="ar-SA" smtClean="0"/>
              <a:pPr/>
              <a:t>4</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2FBB0FDC-915F-4207-9E76-CF64C446F183}" type="slidenum">
              <a:rPr lang="ar-SA" smtClean="0"/>
              <a:pPr/>
              <a:t>6</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07/01/33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07/01/33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07/01/33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07/01/33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images.google.com.sa/imgres?imgurl=http://www.heemo.info/mharat.jpg&amp;imgrefurl=http://om1982rhma.maktoobblog.com/1238934/%D8%AF%D9%88%D8%B1%D8%A9-%D9%85%D9%87%D8%A7%D8%B1%D8%A7%D8%AA-%D8%A7%D9%84%D8%A7%D8%AA%D8%B5%D8%A7%D9%84-%D9%88%D8%A7%D9%84%D8%AA%D9%88%D8%A7%D8%B5%D9%84/&amp;usg=__gxlH-Cl9SDDIu6Kxq1wj-Dogj5U=&amp;h=309&amp;w=452&amp;sz=40&amp;hl=ar&amp;start=1&amp;tbnid=2oxs9tY3vUrcBM:&amp;tbnh=87&amp;tbnw=127&amp;prev=/images?q=%D9%85%D9%87%D8%A7%D8%B1%D8%A7%D8%AA+%D8%A7%D9%84%D8%A7%D8%AA%D8%B5%D8%A7%D9%84&amp;gbv=2&amp;hl=ar&amp;sa=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928671"/>
            <a:ext cx="7772400" cy="1714511"/>
          </a:xfrm>
        </p:spPr>
        <p:txBody>
          <a:bodyPr/>
          <a:lstStyle/>
          <a:p>
            <a:r>
              <a:rPr lang="ar-SA" b="1" dirty="0" smtClean="0"/>
              <a:t>الأسبوع التاسع </a:t>
            </a:r>
            <a:endParaRPr lang="ar-SA" b="1" dirty="0"/>
          </a:p>
        </p:txBody>
      </p:sp>
      <p:sp>
        <p:nvSpPr>
          <p:cNvPr id="3" name="عنوان فرعي 2"/>
          <p:cNvSpPr>
            <a:spLocks noGrp="1"/>
          </p:cNvSpPr>
          <p:nvPr>
            <p:ph type="subTitle" idx="1"/>
          </p:nvPr>
        </p:nvSpPr>
        <p:spPr>
          <a:xfrm>
            <a:off x="1371600" y="2143116"/>
            <a:ext cx="6400800" cy="4143404"/>
          </a:xfrm>
        </p:spPr>
        <p:txBody>
          <a:bodyPr>
            <a:normAutofit/>
          </a:bodyPr>
          <a:lstStyle/>
          <a:p>
            <a:endParaRPr lang="ar-SA" sz="4000" b="1" dirty="0" smtClean="0">
              <a:solidFill>
                <a:srgbClr val="FF0000"/>
              </a:solidFill>
            </a:endParaRPr>
          </a:p>
          <a:p>
            <a:r>
              <a:rPr lang="ar-SA" sz="4000" b="1" dirty="0" smtClean="0">
                <a:solidFill>
                  <a:srgbClr val="FF0000"/>
                </a:solidFill>
              </a:rPr>
              <a:t>مهارات الاتصال ومتطلبات نجاحه</a:t>
            </a:r>
          </a:p>
          <a:p>
            <a:endParaRPr lang="ar-SA" sz="4000" b="1" dirty="0" smtClean="0">
              <a:solidFill>
                <a:schemeClr val="tx2"/>
              </a:solidFill>
            </a:endParaRPr>
          </a:p>
          <a:p>
            <a:r>
              <a:rPr lang="ar-SA" sz="4000" b="1" dirty="0" smtClean="0">
                <a:solidFill>
                  <a:schemeClr val="tx2"/>
                </a:solidFill>
              </a:rPr>
              <a:t>إعداد الدكتور/ رمضان محمد</a:t>
            </a:r>
            <a:endParaRPr lang="ar-SA" sz="4000" b="1" dirty="0">
              <a:solidFill>
                <a:schemeClr val="tx2"/>
              </a:solidFill>
            </a:endParaRPr>
          </a:p>
        </p:txBody>
      </p:sp>
      <p:pic>
        <p:nvPicPr>
          <p:cNvPr id="4" name="صورة 6" descr="http://tbn0.google.com/images?q=tbn:2oxs9tY3vUrcBM:http://www.heemo.info/mharat.jpg">
            <a:hlinkClick r:id="rId2"/>
          </p:cNvPr>
          <p:cNvPicPr>
            <a:picLocks noChangeAspect="1" noChangeArrowheads="1"/>
          </p:cNvPicPr>
          <p:nvPr/>
        </p:nvPicPr>
        <p:blipFill>
          <a:blip r:embed="rId3" cstate="print"/>
          <a:srcRect/>
          <a:stretch>
            <a:fillRect/>
          </a:stretch>
        </p:blipFill>
        <p:spPr bwMode="auto">
          <a:xfrm>
            <a:off x="1" y="285729"/>
            <a:ext cx="3000364" cy="2643206"/>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Picture 5"/>
          <p:cNvPicPr>
            <a:picLocks noGrp="1" noChangeAspect="1" noChangeArrowheads="1"/>
          </p:cNvPicPr>
          <p:nvPr>
            <p:ph idx="1"/>
          </p:nvPr>
        </p:nvPicPr>
        <p:blipFill>
          <a:blip r:embed="rId2" cstate="print"/>
          <a:srcRect/>
          <a:stretch>
            <a:fillRect/>
          </a:stretch>
        </p:blipFill>
        <p:spPr bwMode="auto">
          <a:xfrm>
            <a:off x="142844" y="285728"/>
            <a:ext cx="8715436" cy="63579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Picture 6"/>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25470"/>
          </a:xfrm>
        </p:spPr>
        <p:txBody>
          <a:bodyPr>
            <a:normAutofit fontScale="90000"/>
          </a:bodyPr>
          <a:lstStyle/>
          <a:p>
            <a:r>
              <a:rPr lang="ar-SA" dirty="0" smtClean="0"/>
              <a:t>أهداف الجلسة </a:t>
            </a:r>
            <a:br>
              <a:rPr lang="ar-SA" dirty="0" smtClean="0"/>
            </a:br>
            <a:r>
              <a:rPr lang="ar-JO" sz="3100" b="1" dirty="0" smtClean="0"/>
              <a:t>يتوقع من الطالب بعد الانخراط في الأنشطة التدريبية المختلفة أن يحقق الأهداف الآتية:</a:t>
            </a:r>
            <a:endParaRPr lang="ar-SA" sz="3100" dirty="0"/>
          </a:p>
        </p:txBody>
      </p:sp>
      <p:sp>
        <p:nvSpPr>
          <p:cNvPr id="3" name="عنصر نائب للمحتوى 2"/>
          <p:cNvSpPr>
            <a:spLocks noGrp="1"/>
          </p:cNvSpPr>
          <p:nvPr>
            <p:ph idx="1"/>
          </p:nvPr>
        </p:nvSpPr>
        <p:spPr>
          <a:xfrm>
            <a:off x="457200" y="1357298"/>
            <a:ext cx="8229600" cy="5500702"/>
          </a:xfrm>
        </p:spPr>
        <p:txBody>
          <a:bodyPr>
            <a:normAutofit fontScale="85000" lnSpcReduction="20000"/>
          </a:bodyPr>
          <a:lstStyle/>
          <a:p>
            <a:pPr marL="609600" indent="-609600">
              <a:lnSpc>
                <a:spcPct val="80000"/>
              </a:lnSpc>
              <a:buNone/>
            </a:pPr>
            <a:r>
              <a:rPr lang="ar-EG" b="1" dirty="0" smtClean="0">
                <a:solidFill>
                  <a:srgbClr val="000000"/>
                </a:solidFill>
                <a:effectLst>
                  <a:outerShdw blurRad="38100" dist="38100" dir="2700000" algn="tl">
                    <a:srgbClr val="FFFFFF"/>
                  </a:outerShdw>
                </a:effectLst>
              </a:rPr>
              <a:t> </a:t>
            </a:r>
            <a:r>
              <a:rPr lang="ar-EG" b="1" dirty="0" smtClean="0">
                <a:solidFill>
                  <a:srgbClr val="000000"/>
                </a:solidFill>
                <a:effectLst>
                  <a:outerShdw blurRad="38100" dist="38100" dir="2700000" algn="tl">
                    <a:srgbClr val="FFFFFF"/>
                  </a:outerShdw>
                </a:effectLst>
              </a:rPr>
              <a:t>1-</a:t>
            </a:r>
            <a:r>
              <a:rPr lang="ar-SA" b="1" dirty="0" smtClean="0">
                <a:solidFill>
                  <a:srgbClr val="000000"/>
                </a:solidFill>
                <a:effectLst>
                  <a:outerShdw blurRad="38100" dist="38100" dir="2700000" algn="tl">
                    <a:srgbClr val="FFFFFF"/>
                  </a:outerShdw>
                </a:effectLst>
              </a:rPr>
              <a:t>أن بعرف المقصود بمفهوم </a:t>
            </a:r>
            <a:r>
              <a:rPr lang="ar-SA" sz="2400" b="1" dirty="0" err="1" smtClean="0">
                <a:solidFill>
                  <a:srgbClr val="000000"/>
                </a:solidFill>
                <a:effectLst>
                  <a:outerShdw blurRad="38100" dist="38100" dir="2700000" algn="tl">
                    <a:srgbClr val="FFFFFF"/>
                  </a:outerShdw>
                </a:effectLst>
              </a:rPr>
              <a:t>ال</a:t>
            </a:r>
            <a:r>
              <a:rPr lang="ar-EG" sz="2400" b="1" dirty="0" smtClean="0">
                <a:solidFill>
                  <a:srgbClr val="000000"/>
                </a:solidFill>
                <a:effectLst>
                  <a:outerShdw blurRad="38100" dist="38100" dir="2700000" algn="tl">
                    <a:srgbClr val="FFFFFF"/>
                  </a:outerShdw>
                </a:effectLst>
              </a:rPr>
              <a:t>مهارة </a:t>
            </a:r>
            <a:r>
              <a:rPr lang="ar-EG" sz="2400" b="1" dirty="0" smtClean="0">
                <a:solidFill>
                  <a:srgbClr val="000000"/>
                </a:solidFill>
                <a:effectLst>
                  <a:outerShdw blurRad="38100" dist="38100" dir="2700000" algn="tl">
                    <a:srgbClr val="FFFFFF"/>
                  </a:outerShdw>
                </a:effectLst>
              </a:rPr>
              <a:t>.</a:t>
            </a:r>
            <a:endParaRPr lang="ar-JO" sz="2400" b="1" dirty="0" smtClean="0">
              <a:solidFill>
                <a:srgbClr val="000000"/>
              </a:solidFill>
              <a:effectLst>
                <a:outerShdw blurRad="38100" dist="38100" dir="2700000" algn="tl">
                  <a:srgbClr val="FFFFFF"/>
                </a:outerShdw>
              </a:effectLst>
            </a:endParaRPr>
          </a:p>
          <a:p>
            <a:pPr marL="609600" indent="-609600">
              <a:lnSpc>
                <a:spcPct val="80000"/>
              </a:lnSpc>
              <a:buNone/>
            </a:pPr>
            <a:r>
              <a:rPr lang="ar-EG" sz="2400" b="1" dirty="0" smtClean="0">
                <a:solidFill>
                  <a:srgbClr val="000000"/>
                </a:solidFill>
                <a:effectLst>
                  <a:outerShdw blurRad="38100" dist="38100" dir="2700000" algn="tl">
                    <a:srgbClr val="FFFFFF"/>
                  </a:outerShdw>
                </a:effectLst>
              </a:rPr>
              <a:t> 2 - يتعرف على المهارات الرئيسية المرتبطة بالمرسل أو المستقبل أثناء تواصله مع الآخرين وهى :          </a:t>
            </a:r>
          </a:p>
          <a:p>
            <a:pPr marL="609600" indent="-609600">
              <a:lnSpc>
                <a:spcPct val="80000"/>
              </a:lnSpc>
              <a:buFont typeface="+mj-cs"/>
              <a:buAutoNum type="arabic2Minus"/>
            </a:pPr>
            <a:r>
              <a:rPr lang="ar-EG" b="1" dirty="0" smtClean="0">
                <a:solidFill>
                  <a:srgbClr val="000000"/>
                </a:solidFill>
                <a:effectLst>
                  <a:outerShdw blurRad="38100" dist="38100" dir="2700000" algn="tl">
                    <a:srgbClr val="FFFFFF"/>
                  </a:outerShdw>
                </a:effectLst>
              </a:rPr>
              <a:t>     </a:t>
            </a:r>
            <a:r>
              <a:rPr lang="ar-EG" dirty="0" smtClean="0">
                <a:solidFill>
                  <a:srgbClr val="FF0000"/>
                </a:solidFill>
                <a:effectLst>
                  <a:outerShdw blurRad="38100" dist="38100" dir="2700000" algn="tl">
                    <a:srgbClr val="FFFFFF"/>
                  </a:outerShdw>
                </a:effectLst>
              </a:rPr>
              <a:t>المهارة الأولى : الكلام وحاستها الإنسانية جهاز النطق.</a:t>
            </a:r>
          </a:p>
          <a:p>
            <a:pPr marL="609600" indent="-609600">
              <a:lnSpc>
                <a:spcPct val="80000"/>
              </a:lnSpc>
              <a:buFont typeface="+mj-cs"/>
              <a:buAutoNum type="arabic2Minus"/>
            </a:pPr>
            <a:r>
              <a:rPr lang="ar-EG" dirty="0" smtClean="0">
                <a:solidFill>
                  <a:srgbClr val="FF0000"/>
                </a:solidFill>
                <a:effectLst>
                  <a:outerShdw blurRad="38100" dist="38100" dir="2700000" algn="tl">
                    <a:srgbClr val="FFFFFF"/>
                  </a:outerShdw>
                </a:effectLst>
              </a:rPr>
              <a:t>     المهارة الثانية : الاستماع وحاستها الإنسانية الأذن .</a:t>
            </a:r>
          </a:p>
          <a:p>
            <a:pPr marL="609600" indent="-609600">
              <a:lnSpc>
                <a:spcPct val="80000"/>
              </a:lnSpc>
              <a:buFont typeface="+mj-cs"/>
              <a:buAutoNum type="arabic2Minus"/>
            </a:pPr>
            <a:r>
              <a:rPr lang="ar-EG" dirty="0" smtClean="0">
                <a:solidFill>
                  <a:srgbClr val="FF0000"/>
                </a:solidFill>
                <a:effectLst>
                  <a:outerShdw blurRad="38100" dist="38100" dir="2700000" algn="tl">
                    <a:srgbClr val="FFFFFF"/>
                  </a:outerShdw>
                </a:effectLst>
              </a:rPr>
              <a:t>     المهارة الثالثة : القراءة وحاستها الإنسانية العين .</a:t>
            </a:r>
          </a:p>
          <a:p>
            <a:pPr marL="609600" indent="-609600">
              <a:lnSpc>
                <a:spcPct val="80000"/>
              </a:lnSpc>
              <a:buFont typeface="+mj-cs"/>
              <a:buAutoNum type="arabic2Minus"/>
            </a:pPr>
            <a:r>
              <a:rPr lang="ar-EG" dirty="0" smtClean="0">
                <a:solidFill>
                  <a:srgbClr val="FF0000"/>
                </a:solidFill>
                <a:effectLst>
                  <a:outerShdw blurRad="38100" dist="38100" dir="2700000" algn="tl">
                    <a:srgbClr val="FFFFFF"/>
                  </a:outerShdw>
                </a:effectLst>
              </a:rPr>
              <a:t>     المهارة الرابعة :</a:t>
            </a:r>
            <a:r>
              <a:rPr lang="ar-SA" dirty="0" smtClean="0">
                <a:solidFill>
                  <a:srgbClr val="FF0000"/>
                </a:solidFill>
                <a:effectLst>
                  <a:outerShdw blurRad="38100" dist="38100" dir="2700000" algn="tl">
                    <a:srgbClr val="FFFFFF"/>
                  </a:outerShdw>
                </a:effectLst>
              </a:rPr>
              <a:t>الكتابة </a:t>
            </a:r>
            <a:r>
              <a:rPr lang="ar-EG" dirty="0" smtClean="0">
                <a:solidFill>
                  <a:srgbClr val="FF0000"/>
                </a:solidFill>
                <a:effectLst>
                  <a:outerShdw blurRad="38100" dist="38100" dir="2700000" algn="tl">
                    <a:srgbClr val="FFFFFF"/>
                  </a:outerShdw>
                </a:effectLst>
              </a:rPr>
              <a:t>وحاستها الإنسانية اليد. </a:t>
            </a:r>
          </a:p>
          <a:p>
            <a:pPr marL="609600" indent="-609600">
              <a:lnSpc>
                <a:spcPct val="80000"/>
              </a:lnSpc>
              <a:buFont typeface="+mj-cs"/>
              <a:buAutoNum type="arabic2Minus"/>
            </a:pPr>
            <a:r>
              <a:rPr lang="ar-EG" dirty="0" smtClean="0">
                <a:solidFill>
                  <a:srgbClr val="FF0000"/>
                </a:solidFill>
                <a:effectLst>
                  <a:outerShdw blurRad="38100" dist="38100" dir="2700000" algn="tl">
                    <a:srgbClr val="FFFFFF"/>
                  </a:outerShdw>
                </a:effectLst>
              </a:rPr>
              <a:t>     المهارة الخامسة : التفكير وحاسته الإنسانية المخ.</a:t>
            </a:r>
          </a:p>
          <a:p>
            <a:pPr marL="609600" indent="-609600">
              <a:lnSpc>
                <a:spcPct val="80000"/>
              </a:lnSpc>
              <a:buNone/>
            </a:pPr>
            <a:r>
              <a:rPr lang="ar-EG" b="1" dirty="0" smtClean="0">
                <a:solidFill>
                  <a:srgbClr val="000000"/>
                </a:solidFill>
                <a:effectLst>
                  <a:outerShdw blurRad="38100" dist="38100" dir="2700000" algn="tl">
                    <a:srgbClr val="FFFFFF"/>
                  </a:outerShdw>
                </a:effectLst>
              </a:rPr>
              <a:t>3 - </a:t>
            </a:r>
            <a:r>
              <a:rPr lang="ar-EG" sz="2400" b="1" dirty="0" smtClean="0">
                <a:solidFill>
                  <a:srgbClr val="000000"/>
                </a:solidFill>
                <a:effectLst>
                  <a:outerShdw blurRad="38100" dist="38100" dir="2700000" algn="tl">
                    <a:srgbClr val="FFFFFF"/>
                  </a:outerShdw>
                </a:effectLst>
              </a:rPr>
              <a:t>التعرف على المتطلبات المهارية </a:t>
            </a:r>
            <a:r>
              <a:rPr lang="ar-SA" sz="2400" b="1" dirty="0" smtClean="0">
                <a:solidFill>
                  <a:srgbClr val="000000"/>
                </a:solidFill>
                <a:effectLst>
                  <a:outerShdw blurRad="38100" dist="38100" dir="2700000" algn="tl">
                    <a:srgbClr val="FFFFFF"/>
                  </a:outerShdw>
                </a:effectLst>
              </a:rPr>
              <a:t>ل</a:t>
            </a:r>
            <a:r>
              <a:rPr lang="ar-EG" sz="2400" b="1" dirty="0" smtClean="0">
                <a:solidFill>
                  <a:srgbClr val="000000"/>
                </a:solidFill>
                <a:effectLst>
                  <a:outerShdw blurRad="38100" dist="38100" dir="2700000" algn="tl">
                    <a:srgbClr val="FFFFFF"/>
                  </a:outerShdw>
                </a:effectLst>
              </a:rPr>
              <a:t>كل عنصر من عناصر العملية الاتصالية بما يعطى تصوراً عاماً عن كفاءة الاتصال ومتطلبات نجاحه وتشمل : </a:t>
            </a:r>
          </a:p>
          <a:p>
            <a:pPr marL="609600" indent="-609600">
              <a:lnSpc>
                <a:spcPct val="80000"/>
              </a:lnSpc>
              <a:buNone/>
            </a:pPr>
            <a:r>
              <a:rPr lang="ar-EG" b="1" dirty="0" smtClean="0">
                <a:solidFill>
                  <a:srgbClr val="000000"/>
                </a:solidFill>
                <a:effectLst>
                  <a:outerShdw blurRad="38100" dist="38100" dir="2700000" algn="tl">
                    <a:srgbClr val="FFFFFF"/>
                  </a:outerShdw>
                </a:effectLst>
              </a:rPr>
              <a:t>  </a:t>
            </a:r>
            <a:r>
              <a:rPr lang="ar-EG" sz="2600" b="1" dirty="0" smtClean="0">
                <a:solidFill>
                  <a:srgbClr val="0070C0"/>
                </a:solidFill>
                <a:effectLst>
                  <a:outerShdw blurRad="38100" dist="38100" dir="2700000" algn="tl">
                    <a:srgbClr val="FFFFFF"/>
                  </a:outerShdw>
                </a:effectLst>
              </a:rPr>
              <a:t>أولاً : مهارات متعلقة بالمرسل وتشمل ( المهارات الاتصالية – الاتجاهات – مستوى المعرفة ) </a:t>
            </a:r>
          </a:p>
          <a:p>
            <a:pPr marL="609600" indent="-609600">
              <a:lnSpc>
                <a:spcPct val="80000"/>
              </a:lnSpc>
              <a:buNone/>
            </a:pPr>
            <a:r>
              <a:rPr lang="ar-EG" sz="2600" b="1" dirty="0" smtClean="0">
                <a:solidFill>
                  <a:srgbClr val="0070C0"/>
                </a:solidFill>
                <a:effectLst>
                  <a:outerShdw blurRad="38100" dist="38100" dir="2700000" algn="tl">
                    <a:srgbClr val="FFFFFF"/>
                  </a:outerShdw>
                </a:effectLst>
              </a:rPr>
              <a:t>   ثانياً : مهارات المستقبل وتشمل ( الاتجاهات – مستوى معرفته – القدرات اللغوية – الخلفية الاجتماعية )</a:t>
            </a:r>
          </a:p>
          <a:p>
            <a:pPr marL="609600" indent="-609600">
              <a:lnSpc>
                <a:spcPct val="80000"/>
              </a:lnSpc>
              <a:buNone/>
            </a:pPr>
            <a:r>
              <a:rPr lang="ar-EG" sz="2600" b="1" dirty="0" smtClean="0">
                <a:solidFill>
                  <a:srgbClr val="0070C0"/>
                </a:solidFill>
                <a:effectLst>
                  <a:outerShdw blurRad="38100" dist="38100" dir="2700000" algn="tl">
                    <a:srgbClr val="FFFFFF"/>
                  </a:outerShdw>
                </a:effectLst>
              </a:rPr>
              <a:t>   ثالثاً : الرسالة :العوامل المهمة في بناء الرسالة ( شخصية المتصل وخصائصه – شخصية المستقبل وخصائصه – طبيعة الرسالة – ترميز الرسالة )</a:t>
            </a:r>
          </a:p>
          <a:p>
            <a:pPr marL="609600" indent="-609600">
              <a:lnSpc>
                <a:spcPct val="80000"/>
              </a:lnSpc>
              <a:buNone/>
            </a:pPr>
            <a:r>
              <a:rPr lang="ar-EG" sz="2600" b="1" dirty="0" smtClean="0">
                <a:solidFill>
                  <a:srgbClr val="0070C0"/>
                </a:solidFill>
                <a:effectLst>
                  <a:outerShdw blurRad="38100" dist="38100" dir="2700000" algn="tl">
                    <a:srgbClr val="FFFFFF"/>
                  </a:outerShdw>
                </a:effectLst>
              </a:rPr>
              <a:t>   رابعاً : الوسيلة </a:t>
            </a:r>
          </a:p>
          <a:p>
            <a:pPr marL="609600" indent="-609600">
              <a:lnSpc>
                <a:spcPct val="80000"/>
              </a:lnSpc>
              <a:buNone/>
            </a:pPr>
            <a:r>
              <a:rPr lang="ar-EG" sz="2600" b="1" dirty="0" smtClean="0">
                <a:solidFill>
                  <a:srgbClr val="0070C0"/>
                </a:solidFill>
                <a:effectLst>
                  <a:outerShdw blurRad="38100" dist="38100" dir="2700000" algn="tl">
                    <a:srgbClr val="FFFFFF"/>
                  </a:outerShdw>
                </a:effectLst>
              </a:rPr>
              <a:t>   خامساً : رجع الصدى ( التغذية الراجعة )</a:t>
            </a:r>
          </a:p>
          <a:p>
            <a:pPr marL="609600" indent="-609600">
              <a:lnSpc>
                <a:spcPct val="80000"/>
              </a:lnSpc>
              <a:buNone/>
            </a:pPr>
            <a:r>
              <a:rPr lang="ar-EG" b="1" dirty="0" smtClean="0">
                <a:solidFill>
                  <a:srgbClr val="000000"/>
                </a:solidFill>
                <a:effectLst>
                  <a:outerShdw blurRad="38100" dist="38100" dir="2700000" algn="tl">
                    <a:srgbClr val="FFFFFF"/>
                  </a:outerShdw>
                </a:effectLst>
              </a:rPr>
              <a:t>  4 -  </a:t>
            </a:r>
            <a:r>
              <a:rPr lang="ar-JO" b="1" dirty="0" smtClean="0">
                <a:solidFill>
                  <a:srgbClr val="000000"/>
                </a:solidFill>
                <a:effectLst>
                  <a:outerShdw blurRad="38100" dist="38100" dir="2700000" algn="tl">
                    <a:srgbClr val="FFFFFF"/>
                  </a:outerShdw>
                </a:effectLst>
              </a:rPr>
              <a:t>ينفذ الأنشطة المرافقة للجلسة .</a:t>
            </a:r>
            <a:endParaRPr lang="en-US" b="1" dirty="0" smtClean="0">
              <a:solidFill>
                <a:srgbClr val="000000"/>
              </a:solidFill>
              <a:effectLst>
                <a:outerShdw blurRad="38100" dist="38100" dir="2700000" algn="tl">
                  <a:srgbClr val="FFFFFF"/>
                </a:outerShdw>
              </a:effectLst>
            </a:endParaRPr>
          </a:p>
          <a:p>
            <a:pPr marL="609600" indent="-609600">
              <a:lnSpc>
                <a:spcPct val="80000"/>
              </a:lnSpc>
              <a:buNone/>
            </a:pPr>
            <a:endParaRPr lang="ar-EG" b="1" dirty="0" smtClean="0">
              <a:solidFill>
                <a:srgbClr val="000000"/>
              </a:solidFill>
              <a:effectLst>
                <a:outerShdw blurRad="38100" dist="38100" dir="2700000" algn="tl">
                  <a:srgbClr val="FFFFFF"/>
                </a:outerShdw>
              </a:effectLst>
            </a:endParaRPr>
          </a:p>
          <a:p>
            <a:pPr marL="609600" indent="-609600">
              <a:lnSpc>
                <a:spcPct val="80000"/>
              </a:lnSpc>
              <a:buFont typeface="+mj-cs"/>
              <a:buAutoNum type="arabic2Minus"/>
            </a:pPr>
            <a:endParaRPr lang="ar-EG" b="1" dirty="0" smtClean="0">
              <a:solidFill>
                <a:srgbClr val="000000"/>
              </a:solidFill>
              <a:effectLst>
                <a:outerShdw blurRad="38100" dist="38100" dir="2700000" algn="tl">
                  <a:srgbClr val="FFFFFF"/>
                </a:outerShdw>
              </a:effectLst>
            </a:endParaRP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Picture 4"/>
          <p:cNvPicPr>
            <a:picLocks noGrp="1" noChangeAspect="1" noChangeArrowheads="1"/>
          </p:cNvPicPr>
          <p:nvPr>
            <p:ph idx="1"/>
          </p:nvPr>
        </p:nvPicPr>
        <p:blipFill>
          <a:blip r:embed="rId2" cstate="print"/>
          <a:srcRect/>
          <a:stretch>
            <a:fillRect/>
          </a:stretch>
        </p:blipFill>
        <p:spPr bwMode="auto">
          <a:xfrm>
            <a:off x="357158" y="500042"/>
            <a:ext cx="8572560" cy="59293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39784"/>
          </a:xfrm>
        </p:spPr>
        <p:txBody>
          <a:bodyPr/>
          <a:lstStyle/>
          <a:p>
            <a:r>
              <a:rPr lang="ar-EG" b="1" dirty="0" smtClean="0"/>
              <a:t>ما هو مفهوم المهارات </a:t>
            </a:r>
            <a:endParaRPr lang="ar-SA" b="1" dirty="0"/>
          </a:p>
        </p:txBody>
      </p:sp>
      <p:sp>
        <p:nvSpPr>
          <p:cNvPr id="3" name="عنصر نائب للمحتوى 2"/>
          <p:cNvSpPr>
            <a:spLocks noGrp="1"/>
          </p:cNvSpPr>
          <p:nvPr>
            <p:ph idx="1"/>
          </p:nvPr>
        </p:nvSpPr>
        <p:spPr>
          <a:xfrm>
            <a:off x="457200" y="1214422"/>
            <a:ext cx="8229600" cy="4911741"/>
          </a:xfrm>
        </p:spPr>
        <p:txBody>
          <a:bodyPr>
            <a:noAutofit/>
          </a:bodyPr>
          <a:lstStyle/>
          <a:p>
            <a:r>
              <a:rPr lang="ar-SA" sz="2000" b="1" dirty="0" smtClean="0"/>
              <a:t>مفهوم المهارات لغوياً : جمع مفرده مهارة من مهر في الشي أو به : احكمه وأتقنه وصار به حاذقا متقنا ومجودا </a:t>
            </a:r>
            <a:endParaRPr lang="en-US" sz="2000" b="1" dirty="0" smtClean="0"/>
          </a:p>
          <a:p>
            <a:r>
              <a:rPr lang="ar-SA" sz="2000" b="1" dirty="0" smtClean="0"/>
              <a:t>كما تعرف المهارة بأنها تحويل المعرفة إلى سلوك وهذا يعني أن المعرفة لا تتحول إلى سلوك قابل للتطبيق ما لم يتدرب الإنسان على عمليه التحويل نفسها , ويعزز هذا التدريب مرات ومرات ويناقش النصوص المعدة للتدريب , ويحللها ويجعلها خاضعة للفهم والاستيعاب , ثم يحاكيها وينسج على منوالها ,وينجح أخيرا في في اكتشاف مثيلها أو ابتداع شبيه لها , أو تطبيقها في مجالات أخرى</a:t>
            </a:r>
            <a:r>
              <a:rPr lang="en-US" sz="2000" b="1" dirty="0" smtClean="0"/>
              <a:t> . </a:t>
            </a:r>
          </a:p>
          <a:p>
            <a:r>
              <a:rPr lang="ar-SA" sz="2000" b="1" dirty="0" smtClean="0"/>
              <a:t>كما تعني المهارة : توفر الطاقات والقدرات اللازمة لأداء سلوك معين بكفاءة تامة وقت الحاجة إليه</a:t>
            </a:r>
            <a:endParaRPr lang="en-US" sz="2000" b="1" dirty="0" smtClean="0"/>
          </a:p>
          <a:p>
            <a:r>
              <a:rPr lang="ar-SA" sz="2000" b="1" dirty="0" smtClean="0"/>
              <a:t>وتعرف المهارة بأنها :القدرة على القيام بعمل </a:t>
            </a:r>
            <a:r>
              <a:rPr lang="ar-SA" sz="2000" b="1" smtClean="0"/>
              <a:t>من </a:t>
            </a:r>
            <a:r>
              <a:rPr lang="ar-SA" sz="2000" b="1" smtClean="0"/>
              <a:t>الأعمال ولكن يتم </a:t>
            </a:r>
            <a:r>
              <a:rPr lang="ar-SA" sz="2000" b="1" dirty="0" smtClean="0"/>
              <a:t>بالدقة والسهولة والسيطرة والاقتصاد فيما </a:t>
            </a:r>
            <a:r>
              <a:rPr lang="ar-SA" sz="2000" b="1" smtClean="0"/>
              <a:t>يبذله </a:t>
            </a:r>
            <a:r>
              <a:rPr lang="ar-SA" sz="2000" b="1" smtClean="0"/>
              <a:t> الشخص من </a:t>
            </a:r>
            <a:r>
              <a:rPr lang="ar-SA" sz="2000" b="1" dirty="0" smtClean="0"/>
              <a:t>جهد</a:t>
            </a:r>
          </a:p>
          <a:p>
            <a:pPr>
              <a:buNone/>
            </a:pPr>
            <a:r>
              <a:rPr lang="en-US" sz="2000" b="1" dirty="0" smtClean="0"/>
              <a:t>                                       </a:t>
            </a:r>
            <a:r>
              <a:rPr lang="ar-SA" sz="2400" b="1" dirty="0" smtClean="0">
                <a:solidFill>
                  <a:srgbClr val="FF0000"/>
                </a:solidFill>
              </a:rPr>
              <a:t>أمثلة لبعض المهارات</a:t>
            </a:r>
            <a:endParaRPr lang="en-US" sz="2400" b="1" dirty="0" smtClean="0">
              <a:solidFill>
                <a:srgbClr val="FF0000"/>
              </a:solidFill>
            </a:endParaRPr>
          </a:p>
          <a:p>
            <a:pPr>
              <a:buNone/>
            </a:pPr>
            <a:r>
              <a:rPr lang="ar-SA" sz="2000" b="1" dirty="0" smtClean="0"/>
              <a:t>فمهارة الحوار مع الآخرين مثلا ,أو مهارة مناقشتهم أو تعليمهم وإقناعهم وحفزهم على سلوك معين  , تحتاج إلى المران والتدريب المتعدد مع توافر الموهبة والرغبة والدافع لتترسخ في الإنسان </a:t>
            </a:r>
            <a:endParaRPr lang="en-US" sz="2000" b="1" dirty="0" smtClean="0"/>
          </a:p>
          <a:p>
            <a:r>
              <a:rPr lang="ar-SA" sz="2000" b="1" dirty="0" smtClean="0"/>
              <a:t>وتصبح سلوكا سهلا يمارسه دون مشقه أو رهبه</a:t>
            </a:r>
            <a:r>
              <a:rPr lang="en-US" sz="2000" b="1" dirty="0" smtClean="0"/>
              <a:t> . </a:t>
            </a:r>
            <a:r>
              <a:rPr lang="ar-SA" sz="2000" b="1" dirty="0" smtClean="0"/>
              <a:t>كالقراءة والكتابة وأنواع الرياضة وقياده السيارة ونحو ذلك , </a:t>
            </a:r>
            <a:endParaRPr lang="ar-SA" sz="2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1506" name="Picture 2" descr="E:\New folder\imagesCAJSRLRC.jpg"/>
          <p:cNvPicPr>
            <a:picLocks noGrp="1" noChangeAspect="1" noChangeArrowheads="1"/>
          </p:cNvPicPr>
          <p:nvPr>
            <p:ph idx="1"/>
          </p:nvPr>
        </p:nvPicPr>
        <p:blipFill>
          <a:blip r:embed="rId2" cstate="print"/>
          <a:srcRect/>
          <a:stretch>
            <a:fillRect/>
          </a:stretch>
        </p:blipFill>
        <p:spPr bwMode="auto">
          <a:xfrm>
            <a:off x="500034" y="357166"/>
            <a:ext cx="8072494" cy="628654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 </a:t>
            </a:r>
            <a:r>
              <a:rPr lang="ar-SA" b="1" dirty="0" smtClean="0"/>
              <a:t>ما هى المهارات الرئيسية المرتبطة بالمرسل أو المستقبل أثناء تواصله مع الآخرين </a:t>
            </a:r>
            <a:endParaRPr lang="ar-SA" b="1" dirty="0"/>
          </a:p>
        </p:txBody>
      </p:sp>
      <p:sp>
        <p:nvSpPr>
          <p:cNvPr id="3" name="عنصر نائب للمحتوى 2"/>
          <p:cNvSpPr>
            <a:spLocks noGrp="1"/>
          </p:cNvSpPr>
          <p:nvPr>
            <p:ph idx="1"/>
          </p:nvPr>
        </p:nvSpPr>
        <p:spPr>
          <a:xfrm>
            <a:off x="457200" y="1600200"/>
            <a:ext cx="8229600" cy="5257800"/>
          </a:xfrm>
        </p:spPr>
        <p:txBody>
          <a:bodyPr>
            <a:normAutofit/>
          </a:bodyPr>
          <a:lstStyle/>
          <a:p>
            <a:pPr>
              <a:buNone/>
            </a:pPr>
            <a:r>
              <a:rPr lang="ar-SA" sz="2400" b="1" dirty="0" smtClean="0"/>
              <a:t>         لكي تتحقق الكفاءة الاتصالية ويمارسه المشاركون في الاتصال الموقف الاتصالي بتمكن وإتقان وتتحقق الأهداف فانه لابد من توار مجموعه من المهارات الرئيسية في طرفي الاتصال وهما المرسل والمستقبل على حد سواء  وكذلك لا بد من توافر مجموعه من المتطلبات في كل عنصر من عناصر عمليه الاتصال، وهى :</a:t>
            </a:r>
          </a:p>
          <a:p>
            <a:pPr marL="609600" indent="-609600">
              <a:lnSpc>
                <a:spcPct val="80000"/>
              </a:lnSpc>
              <a:buFont typeface="+mj-cs"/>
              <a:buAutoNum type="arabic2Minus"/>
            </a:pPr>
            <a:r>
              <a:rPr lang="ar-EG" sz="2400" dirty="0" smtClean="0">
                <a:solidFill>
                  <a:srgbClr val="FF0000"/>
                </a:solidFill>
                <a:effectLst>
                  <a:outerShdw blurRad="38100" dist="38100" dir="2700000" algn="tl">
                    <a:srgbClr val="FFFFFF"/>
                  </a:outerShdw>
                </a:effectLst>
              </a:rPr>
              <a:t>     </a:t>
            </a:r>
            <a:r>
              <a:rPr lang="ar-EG" sz="2400" b="1" dirty="0" smtClean="0">
                <a:solidFill>
                  <a:srgbClr val="FF0000"/>
                </a:solidFill>
                <a:effectLst>
                  <a:outerShdw blurRad="38100" dist="38100" dir="2700000" algn="tl">
                    <a:srgbClr val="FFFFFF"/>
                  </a:outerShdw>
                </a:effectLst>
              </a:rPr>
              <a:t>المهارة الأولى : الكلام وحاستها الإنسانية جهاز النطق.</a:t>
            </a:r>
          </a:p>
          <a:p>
            <a:pPr marL="609600" indent="-609600">
              <a:lnSpc>
                <a:spcPct val="80000"/>
              </a:lnSpc>
              <a:buFont typeface="+mj-cs"/>
              <a:buAutoNum type="arabic2Minus"/>
            </a:pPr>
            <a:r>
              <a:rPr lang="ar-EG" sz="2400" b="1" dirty="0" smtClean="0">
                <a:solidFill>
                  <a:srgbClr val="FF0000"/>
                </a:solidFill>
                <a:effectLst>
                  <a:outerShdw blurRad="38100" dist="38100" dir="2700000" algn="tl">
                    <a:srgbClr val="FFFFFF"/>
                  </a:outerShdw>
                </a:effectLst>
              </a:rPr>
              <a:t>     المهارة الثانية : الاستماع وحاستها الإنسانية الأذن .</a:t>
            </a:r>
          </a:p>
          <a:p>
            <a:pPr marL="609600" indent="-609600">
              <a:lnSpc>
                <a:spcPct val="80000"/>
              </a:lnSpc>
              <a:buFont typeface="+mj-cs"/>
              <a:buAutoNum type="arabic2Minus"/>
            </a:pPr>
            <a:r>
              <a:rPr lang="ar-EG" sz="2400" b="1" dirty="0" smtClean="0">
                <a:solidFill>
                  <a:srgbClr val="FF0000"/>
                </a:solidFill>
                <a:effectLst>
                  <a:outerShdw blurRad="38100" dist="38100" dir="2700000" algn="tl">
                    <a:srgbClr val="FFFFFF"/>
                  </a:outerShdw>
                </a:effectLst>
              </a:rPr>
              <a:t>     المهارة الثالثة : القراءة وحاستها الإنسانية العين .</a:t>
            </a:r>
          </a:p>
          <a:p>
            <a:pPr marL="609600" indent="-609600">
              <a:lnSpc>
                <a:spcPct val="80000"/>
              </a:lnSpc>
              <a:buFont typeface="+mj-cs"/>
              <a:buAutoNum type="arabic2Minus"/>
            </a:pPr>
            <a:r>
              <a:rPr lang="ar-EG" sz="2400" b="1" dirty="0" smtClean="0">
                <a:solidFill>
                  <a:srgbClr val="FF0000"/>
                </a:solidFill>
                <a:effectLst>
                  <a:outerShdw blurRad="38100" dist="38100" dir="2700000" algn="tl">
                    <a:srgbClr val="FFFFFF"/>
                  </a:outerShdw>
                </a:effectLst>
              </a:rPr>
              <a:t>     المهارة الرابعة : القراءة وحاستها الإنسانية اليد. </a:t>
            </a:r>
          </a:p>
          <a:p>
            <a:pPr marL="609600" indent="-609600">
              <a:lnSpc>
                <a:spcPct val="80000"/>
              </a:lnSpc>
              <a:buFont typeface="+mj-cs"/>
              <a:buAutoNum type="arabic2Minus"/>
            </a:pPr>
            <a:r>
              <a:rPr lang="ar-EG" sz="2400" b="1" dirty="0" smtClean="0">
                <a:solidFill>
                  <a:srgbClr val="FF0000"/>
                </a:solidFill>
                <a:effectLst>
                  <a:outerShdw blurRad="38100" dist="38100" dir="2700000" algn="tl">
                    <a:srgbClr val="FFFFFF"/>
                  </a:outerShdw>
                </a:effectLst>
              </a:rPr>
              <a:t>     المهارة الخامسة : التفكير وحاسته الإنسانية المخ.</a:t>
            </a:r>
          </a:p>
          <a:p>
            <a:pPr marL="609600" indent="-609600">
              <a:lnSpc>
                <a:spcPct val="80000"/>
              </a:lnSpc>
              <a:buNone/>
            </a:pPr>
            <a:r>
              <a:rPr lang="ar-SA" sz="2400" dirty="0" smtClean="0"/>
              <a:t> </a:t>
            </a:r>
            <a:r>
              <a:rPr lang="ar-SA" sz="2400" b="1" dirty="0" smtClean="0"/>
              <a:t>وتعد مهارتي الاستماع والقراءة خاصتين باستقبال الرسائل الاتصالية , بينما تختص مهارتي الكلام والكتابة بإرسال الرسالة الاتصالية,بينما يتوسط التفكير المهارات الأربع باعتباره المعالج للرسالة الاتصالية في فهمها وإنتاج استجابة عنها .</a:t>
            </a:r>
            <a:endParaRPr lang="en-US" sz="2400" b="1" dirty="0" smtClean="0"/>
          </a:p>
          <a:p>
            <a:pPr marL="609600" indent="-609600">
              <a:lnSpc>
                <a:spcPct val="80000"/>
              </a:lnSpc>
              <a:buFont typeface="+mj-cs"/>
              <a:buAutoNum type="arabic2Minus"/>
            </a:pPr>
            <a:endParaRPr lang="ar-EG" sz="2400" dirty="0" smtClean="0">
              <a:solidFill>
                <a:srgbClr val="FF0000"/>
              </a:solidFill>
              <a:effectLst>
                <a:outerShdw blurRad="38100" dist="38100" dir="2700000" algn="tl">
                  <a:srgbClr val="FFFFFF"/>
                </a:outerShdw>
              </a:effectLst>
            </a:endParaRPr>
          </a:p>
          <a:p>
            <a:pPr marL="609600" indent="-609600">
              <a:lnSpc>
                <a:spcPct val="80000"/>
              </a:lnSpc>
              <a:buFont typeface="+mj-cs"/>
              <a:buAutoNum type="arabic2Minus"/>
            </a:pPr>
            <a:endParaRPr lang="ar-EG" sz="2400" dirty="0" smtClean="0">
              <a:solidFill>
                <a:srgbClr val="FF0000"/>
              </a:solidFill>
              <a:effectLst>
                <a:outerShdw blurRad="38100" dist="38100" dir="2700000" algn="tl">
                  <a:srgbClr val="FFFFFF"/>
                </a:outerShdw>
              </a:effectLst>
            </a:endParaRPr>
          </a:p>
          <a:p>
            <a:pPr>
              <a:buNone/>
            </a:pPr>
            <a:endParaRPr lang="en-US" sz="2400" dirty="0" smtClean="0"/>
          </a:p>
          <a:p>
            <a:pPr>
              <a:buNone/>
            </a:pPr>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3554" name="Picture 2" descr="C:\Users\yaser\Desktop\0.jpg"/>
          <p:cNvPicPr>
            <a:picLocks noGrp="1" noChangeAspect="1" noChangeArrowheads="1"/>
          </p:cNvPicPr>
          <p:nvPr>
            <p:ph idx="1"/>
          </p:nvPr>
        </p:nvPicPr>
        <p:blipFill>
          <a:blip r:embed="rId2" cstate="print"/>
          <a:srcRect/>
          <a:stretch>
            <a:fillRect/>
          </a:stretch>
        </p:blipFill>
        <p:spPr bwMode="auto">
          <a:xfrm>
            <a:off x="428596" y="285728"/>
            <a:ext cx="8072494" cy="621510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4578" name="Picture 2" descr="C:\Users\yaser\Desktop\يلايابلال.jpg"/>
          <p:cNvPicPr>
            <a:picLocks noGrp="1" noChangeAspect="1" noChangeArrowheads="1"/>
          </p:cNvPicPr>
          <p:nvPr>
            <p:ph idx="1"/>
          </p:nvPr>
        </p:nvPicPr>
        <p:blipFill>
          <a:blip r:embed="rId2" cstate="print"/>
          <a:srcRect/>
          <a:stretch>
            <a:fillRect/>
          </a:stretch>
        </p:blipFill>
        <p:spPr bwMode="auto">
          <a:xfrm>
            <a:off x="285720" y="214290"/>
            <a:ext cx="8429683" cy="635798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5602" name="Picture 2" descr="C:\Users\yaser\Desktop\بابايببيلب.png"/>
          <p:cNvPicPr>
            <a:picLocks noGrp="1" noChangeAspect="1" noChangeArrowheads="1"/>
          </p:cNvPicPr>
          <p:nvPr>
            <p:ph idx="1"/>
          </p:nvPr>
        </p:nvPicPr>
        <p:blipFill>
          <a:blip r:embed="rId2" cstate="print"/>
          <a:srcRect/>
          <a:stretch>
            <a:fillRect/>
          </a:stretch>
        </p:blipFill>
        <p:spPr bwMode="auto">
          <a:xfrm>
            <a:off x="357158" y="285728"/>
            <a:ext cx="8286808" cy="621510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6626" name="Picture 2" descr="C:\Users\yaser\Desktop\images.jpeg"/>
          <p:cNvPicPr>
            <a:picLocks noGrp="1" noChangeAspect="1" noChangeArrowheads="1"/>
          </p:cNvPicPr>
          <p:nvPr>
            <p:ph idx="1"/>
          </p:nvPr>
        </p:nvPicPr>
        <p:blipFill>
          <a:blip r:embed="rId2" cstate="print"/>
          <a:srcRect/>
          <a:stretch>
            <a:fillRect/>
          </a:stretch>
        </p:blipFill>
        <p:spPr bwMode="auto">
          <a:xfrm>
            <a:off x="285720" y="500042"/>
            <a:ext cx="8572560" cy="585791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7650" name="Picture 2" descr="C:\Users\yaser\Desktop\االلاتا.jpg"/>
          <p:cNvPicPr>
            <a:picLocks noGrp="1" noChangeAspect="1" noChangeArrowheads="1"/>
          </p:cNvPicPr>
          <p:nvPr>
            <p:ph idx="1"/>
          </p:nvPr>
        </p:nvPicPr>
        <p:blipFill>
          <a:blip r:embed="rId2" cstate="print"/>
          <a:srcRect/>
          <a:stretch>
            <a:fillRect/>
          </a:stretch>
        </p:blipFill>
        <p:spPr bwMode="auto">
          <a:xfrm>
            <a:off x="428596" y="642919"/>
            <a:ext cx="8286808" cy="550072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22530" name="Picture 2" descr="E:\New folder\imagesCAORZJRW.jpg"/>
          <p:cNvPicPr>
            <a:picLocks noChangeAspect="1" noChangeArrowheads="1"/>
          </p:cNvPicPr>
          <p:nvPr/>
        </p:nvPicPr>
        <p:blipFill>
          <a:blip r:embed="rId2" cstate="print"/>
          <a:srcRect/>
          <a:stretch>
            <a:fillRect/>
          </a:stretch>
        </p:blipFill>
        <p:spPr bwMode="auto">
          <a:xfrm>
            <a:off x="0" y="214290"/>
            <a:ext cx="9144000" cy="642942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normAutofit fontScale="90000"/>
          </a:bodyPr>
          <a:lstStyle/>
          <a:p>
            <a:r>
              <a:rPr lang="ar-EG" dirty="0" smtClean="0">
                <a:solidFill>
                  <a:srgbClr val="FF0000"/>
                </a:solidFill>
              </a:rPr>
              <a:t>ما هى المتطلبات المهارية </a:t>
            </a:r>
            <a:r>
              <a:rPr lang="ar-EG" dirty="0" err="1" smtClean="0">
                <a:solidFill>
                  <a:srgbClr val="FF0000"/>
                </a:solidFill>
              </a:rPr>
              <a:t>فى</a:t>
            </a:r>
            <a:r>
              <a:rPr lang="ar-EG" dirty="0" smtClean="0">
                <a:solidFill>
                  <a:srgbClr val="FF0000"/>
                </a:solidFill>
              </a:rPr>
              <a:t> كل عنصر من عناصر عملية الاتصال </a:t>
            </a:r>
            <a:endParaRPr lang="en-US" dirty="0">
              <a:solidFill>
                <a:srgbClr val="FF0000"/>
              </a:solidFill>
            </a:endParaRPr>
          </a:p>
        </p:txBody>
      </p:sp>
      <p:pic>
        <p:nvPicPr>
          <p:cNvPr id="136199" name="Picture 7"/>
          <p:cNvPicPr>
            <a:picLocks noGrp="1" noChangeAspect="1" noChangeArrowheads="1"/>
          </p:cNvPicPr>
          <p:nvPr>
            <p:ph type="body" idx="1"/>
          </p:nvPr>
        </p:nvPicPr>
        <p:blipFill>
          <a:blip r:embed="rId2" cstate="print"/>
          <a:srcRect/>
          <a:stretch>
            <a:fillRect/>
          </a:stretch>
        </p:blipFill>
        <p:spPr>
          <a:xfrm>
            <a:off x="5003800" y="1600200"/>
            <a:ext cx="3683000" cy="3343275"/>
          </a:xfrm>
        </p:spPr>
      </p:pic>
      <p:pic>
        <p:nvPicPr>
          <p:cNvPr id="136200" name="Picture 8"/>
          <p:cNvPicPr>
            <a:picLocks noChangeAspect="1" noChangeArrowheads="1"/>
          </p:cNvPicPr>
          <p:nvPr/>
        </p:nvPicPr>
        <p:blipFill>
          <a:blip r:embed="rId3" cstate="print"/>
          <a:srcRect/>
          <a:stretch>
            <a:fillRect/>
          </a:stretch>
        </p:blipFill>
        <p:spPr bwMode="auto">
          <a:xfrm>
            <a:off x="900113" y="1700213"/>
            <a:ext cx="3024187" cy="3097212"/>
          </a:xfrm>
          <a:prstGeom prst="rect">
            <a:avLst/>
          </a:prstGeom>
          <a:noFill/>
          <a:ln w="9525">
            <a:noFill/>
            <a:miter lim="800000"/>
            <a:headEnd/>
            <a:tailEnd/>
          </a:ln>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136194"/>
                                        </p:tgtEl>
                                        <p:attrNameLst>
                                          <p:attrName>style.visibility</p:attrName>
                                        </p:attrNameLst>
                                      </p:cBhvr>
                                      <p:to>
                                        <p:strVal val="visible"/>
                                      </p:to>
                                    </p:set>
                                    <p:anim calcmode="lin" valueType="num">
                                      <p:cBhvr>
                                        <p:cTn id="7" dur="500" fill="hold"/>
                                        <p:tgtEl>
                                          <p:spTgt spid="13619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3619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3619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3619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136194"/>
                                        </p:tgtEl>
                                      </p:cBhvr>
                                      <p:to x="150000" y="150000"/>
                                    </p:animScale>
                                  </p:childTnLst>
                                </p:cTn>
                              </p:par>
                            </p:childTnLst>
                          </p:cTn>
                        </p:par>
                      </p:childTnLst>
                    </p:cTn>
                  </p:par>
                  <p:par>
                    <p:cTn id="15" fill="hold">
                      <p:stCondLst>
                        <p:cond delay="indefinite"/>
                      </p:stCondLst>
                      <p:childTnLst>
                        <p:par>
                          <p:cTn id="16" fill="hold">
                            <p:stCondLst>
                              <p:cond delay="0"/>
                            </p:stCondLst>
                            <p:childTnLst>
                              <p:par>
                                <p:cTn id="17" presetID="23" presetClass="exit" presetSubtype="32" fill="hold" grpId="2" nodeType="clickEffect">
                                  <p:stCondLst>
                                    <p:cond delay="0"/>
                                  </p:stCondLst>
                                  <p:childTnLst>
                                    <p:anim calcmode="lin" valueType="num">
                                      <p:cBhvr>
                                        <p:cTn id="18" dur="500" fill="hold"/>
                                        <p:tgtEl>
                                          <p:spTgt spid="136194"/>
                                        </p:tgtEl>
                                        <p:attrNameLst>
                                          <p:attrName>ppt_w</p:attrName>
                                        </p:attrNameLst>
                                      </p:cBhvr>
                                      <p:tavLst>
                                        <p:tav tm="0">
                                          <p:val>
                                            <p:strVal val="ppt_w"/>
                                          </p:val>
                                        </p:tav>
                                        <p:tav tm="100000">
                                          <p:val>
                                            <p:fltVal val="0"/>
                                          </p:val>
                                        </p:tav>
                                      </p:tavLst>
                                    </p:anim>
                                    <p:anim calcmode="lin" valueType="num">
                                      <p:cBhvr>
                                        <p:cTn id="19" dur="500" fill="hold"/>
                                        <p:tgtEl>
                                          <p:spTgt spid="136194"/>
                                        </p:tgtEl>
                                        <p:attrNameLst>
                                          <p:attrName>ppt_h</p:attrName>
                                        </p:attrNameLst>
                                      </p:cBhvr>
                                      <p:tavLst>
                                        <p:tav tm="0">
                                          <p:val>
                                            <p:strVal val="ppt_h"/>
                                          </p:val>
                                        </p:tav>
                                        <p:tav tm="100000">
                                          <p:val>
                                            <p:fltVal val="0"/>
                                          </p:val>
                                        </p:tav>
                                      </p:tavLst>
                                    </p:anim>
                                    <p:set>
                                      <p:cBhvr>
                                        <p:cTn id="20" dur="1" fill="hold">
                                          <p:stCondLst>
                                            <p:cond delay="499"/>
                                          </p:stCondLst>
                                        </p:cTn>
                                        <p:tgtEl>
                                          <p:spTgt spid="136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p:bldP spid="136194" grpId="1"/>
      <p:bldP spid="136194"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نموذج المهارات وطبيعة العلاقة فيما بينها </a:t>
            </a:r>
            <a:endParaRPr lang="ar-SA" b="1" dirty="0"/>
          </a:p>
        </p:txBody>
      </p:sp>
      <p:sp>
        <p:nvSpPr>
          <p:cNvPr id="3" name="عنصر نائب للمحتوى 2"/>
          <p:cNvSpPr>
            <a:spLocks noGrp="1"/>
          </p:cNvSpPr>
          <p:nvPr>
            <p:ph idx="1"/>
          </p:nvPr>
        </p:nvSpPr>
        <p:spPr/>
        <p:txBody>
          <a:bodyPr/>
          <a:lstStyle/>
          <a:p>
            <a:pPr>
              <a:buNone/>
            </a:pPr>
            <a:r>
              <a:rPr lang="ar-SA" dirty="0" smtClean="0"/>
              <a:t>    </a:t>
            </a:r>
            <a:r>
              <a:rPr lang="ar-SA" b="1" dirty="0" smtClean="0">
                <a:solidFill>
                  <a:schemeClr val="tx2">
                    <a:lumMod val="75000"/>
                  </a:schemeClr>
                </a:solidFill>
              </a:rPr>
              <a:t>تمثل المهارات الخمس التي تضمنها هذا التصور الجانب الإنساني في العملية الاتصالية حيث يمارس كل من القائم بالاتصال والمتلقي عملية الاتصال من خلالهما بصورة تبادلية فالمرسل يستخدم التفكير لبناء ومعالجة  الرسالة التي يرغب في إرسالها ثم يتم بثها إلى المتلقي من خلال الكلام أو الكتابة أو بهما معا بلغة لفظية وغير لفظية ,ويفسرها التفكير لعيد إرسال استجابته نحو مضمونها وهكذا تستمر العملية الاتصالية بصورة دائرية بين المرسل والمستقبل.</a:t>
            </a:r>
            <a:endParaRPr lang="en-US" b="1" dirty="0" smtClean="0">
              <a:solidFill>
                <a:schemeClr val="tx2">
                  <a:lumMod val="75000"/>
                </a:schemeClr>
              </a:solidFill>
            </a:endParaRPr>
          </a:p>
          <a:p>
            <a:endParaRPr lang="ar-SA" b="1" dirty="0">
              <a:solidFill>
                <a:schemeClr val="tx2">
                  <a:lumMod val="75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descr="C:\Users\yaser\Desktop\٠٢١١٢٠١١١٠٨٠.jpg"/>
          <p:cNvPicPr>
            <a:picLocks noGrp="1" noChangeAspect="1" noChangeArrowheads="1"/>
          </p:cNvPicPr>
          <p:nvPr>
            <p:ph idx="1"/>
          </p:nvPr>
        </p:nvPicPr>
        <p:blipFill>
          <a:blip r:embed="rId2" cstate="print"/>
          <a:srcRect/>
          <a:stretch>
            <a:fillRect/>
          </a:stretch>
        </p:blipFill>
        <p:spPr bwMode="auto">
          <a:xfrm>
            <a:off x="571473" y="428604"/>
            <a:ext cx="7858180" cy="614366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b="1" dirty="0" smtClean="0">
                <a:solidFill>
                  <a:srgbClr val="000000"/>
                </a:solidFill>
                <a:effectLst>
                  <a:outerShdw blurRad="38100" dist="38100" dir="2700000" algn="tl">
                    <a:srgbClr val="FFFFFF"/>
                  </a:outerShdw>
                </a:effectLst>
              </a:rPr>
              <a:t>ما هى المتطلبات المهارية في كل عنصر من عناصر العملية الاتصالية</a:t>
            </a:r>
            <a:endParaRPr lang="ar-SA" dirty="0"/>
          </a:p>
        </p:txBody>
      </p:sp>
      <p:sp>
        <p:nvSpPr>
          <p:cNvPr id="3" name="عنصر نائب للمحتوى 2"/>
          <p:cNvSpPr>
            <a:spLocks noGrp="1"/>
          </p:cNvSpPr>
          <p:nvPr>
            <p:ph idx="1"/>
          </p:nvPr>
        </p:nvSpPr>
        <p:spPr>
          <a:xfrm>
            <a:off x="457200" y="1285860"/>
            <a:ext cx="8229600" cy="5572140"/>
          </a:xfrm>
        </p:spPr>
        <p:txBody>
          <a:bodyPr>
            <a:normAutofit fontScale="70000" lnSpcReduction="20000"/>
          </a:bodyPr>
          <a:lstStyle/>
          <a:p>
            <a:pPr>
              <a:buNone/>
            </a:pPr>
            <a:r>
              <a:rPr lang="ar-EG" dirty="0" smtClean="0"/>
              <a:t>       </a:t>
            </a:r>
            <a:r>
              <a:rPr lang="ar-SA" sz="3800" b="1" dirty="0" smtClean="0"/>
              <a:t>أولا :.مهارات متعلقة بالمرسل.</a:t>
            </a:r>
          </a:p>
          <a:p>
            <a:pPr>
              <a:buNone/>
            </a:pPr>
            <a:r>
              <a:rPr lang="ar-SA" dirty="0" smtClean="0"/>
              <a:t>     ينبغي </a:t>
            </a:r>
            <a:r>
              <a:rPr lang="ar-SA" dirty="0" err="1" smtClean="0"/>
              <a:t>ان</a:t>
            </a:r>
            <a:r>
              <a:rPr lang="ar-SA" dirty="0" smtClean="0"/>
              <a:t> تتوافر بالمرسل مجموعة من المهارات التي تجعله متصلا جيدا وهي :.</a:t>
            </a:r>
            <a:endParaRPr lang="en-US" dirty="0" smtClean="0"/>
          </a:p>
          <a:p>
            <a:pPr>
              <a:buNone/>
            </a:pPr>
            <a:r>
              <a:rPr lang="ar-SA" dirty="0" smtClean="0"/>
              <a:t>      </a:t>
            </a:r>
            <a:r>
              <a:rPr lang="ar-SA" b="1" dirty="0" smtClean="0">
                <a:solidFill>
                  <a:schemeClr val="accent1">
                    <a:lumMod val="50000"/>
                  </a:schemeClr>
                </a:solidFill>
              </a:rPr>
              <a:t>أ – المهارات الاتصالية:</a:t>
            </a:r>
            <a:endParaRPr lang="en-US" b="1" dirty="0" smtClean="0">
              <a:solidFill>
                <a:schemeClr val="accent1">
                  <a:lumMod val="50000"/>
                </a:schemeClr>
              </a:solidFill>
            </a:endParaRPr>
          </a:p>
          <a:p>
            <a:pPr>
              <a:buNone/>
            </a:pPr>
            <a:r>
              <a:rPr lang="ar-SA" dirty="0" smtClean="0"/>
              <a:t>بالاضافه إلى ما سبق الاشاره إليه حول المهارات الخمس التي سيتم تناولها بالتفصيل فيما بعد وهي: الاستماع والقراءة والكتابة والكلام والتفكير وهناك عدد من المهارات الأخرى وهي :</a:t>
            </a:r>
            <a:endParaRPr lang="en-US" dirty="0" smtClean="0"/>
          </a:p>
          <a:p>
            <a:pPr marL="742950" lvl="0" indent="-742950">
              <a:buFont typeface="+mj-lt"/>
              <a:buAutoNum type="arabicPeriod"/>
            </a:pPr>
            <a:r>
              <a:rPr lang="ar-SA" dirty="0" smtClean="0"/>
              <a:t> اللغة والقدرة على استخدامها : من العوامل المؤثرة في مهارات الاتصال ,حيث تؤثر في قدراتنا  على التفكير ووضع الرسائل في صوره رمزية لغوية مؤثرة وبالتالي تعد أهم مكونات الاتصال.</a:t>
            </a:r>
            <a:endParaRPr lang="en-US" dirty="0" smtClean="0"/>
          </a:p>
          <a:p>
            <a:pPr marL="514350" lvl="0" indent="-514350">
              <a:buFont typeface="+mj-lt"/>
              <a:buAutoNum type="arabicPeriod"/>
            </a:pPr>
            <a:r>
              <a:rPr lang="ar-SA" dirty="0" smtClean="0"/>
              <a:t>    مهارات التحديد الدقيق لسمات ومحددات شخصية وخصائص المتلقي للمعلومات ,وجعل مضمون الرسالة مرتبطا ومتفقا مع خبرات وحاجة المتلقي </a:t>
            </a:r>
            <a:endParaRPr lang="en-US" dirty="0" smtClean="0"/>
          </a:p>
          <a:p>
            <a:pPr marL="514350" lvl="0" indent="-514350">
              <a:buFont typeface="+mj-lt"/>
              <a:buAutoNum type="arabicPeriod"/>
            </a:pPr>
            <a:r>
              <a:rPr lang="ar-SA" dirty="0" smtClean="0"/>
              <a:t>    مهارة استخدام أفضل الأساليب والوسائل المناسبة في توصيل المعلومات.</a:t>
            </a:r>
            <a:endParaRPr lang="en-US" dirty="0" smtClean="0"/>
          </a:p>
          <a:p>
            <a:pPr marL="514350" lvl="0" indent="-514350">
              <a:buFont typeface="+mj-lt"/>
              <a:buAutoNum type="arabicPeriod"/>
            </a:pPr>
            <a:r>
              <a:rPr lang="ar-SA" dirty="0" smtClean="0"/>
              <a:t>    مهارة استخدام الوقت والمكان المناسبين للإرسال بحيث يتفق مع </a:t>
            </a:r>
            <a:r>
              <a:rPr lang="ar-SA" dirty="0" err="1" smtClean="0"/>
              <a:t>ضروف</a:t>
            </a:r>
            <a:r>
              <a:rPr lang="ar-SA" dirty="0" smtClean="0"/>
              <a:t> المتلقي </a:t>
            </a:r>
            <a:endParaRPr lang="en-US" dirty="0" smtClean="0"/>
          </a:p>
          <a:p>
            <a:pPr marL="514350" lvl="0" indent="-514350">
              <a:buFont typeface="+mj-lt"/>
              <a:buAutoNum type="arabicPeriod"/>
            </a:pPr>
            <a:r>
              <a:rPr lang="ar-SA" dirty="0" smtClean="0"/>
              <a:t>    استخدام اكبر قدر من الحواس : يعد استخدام اكبر قدر من الحواس احد العوامل المهمة لنجاح الاتصال, فالمرسل ينقل أفكاره ومشاعره للمتلقي من خلال لغة الاتصال اللفظية وغير اللفظية .</a:t>
            </a:r>
            <a:endParaRPr lang="en-US" dirty="0" smtClean="0"/>
          </a:p>
          <a:p>
            <a:pPr marL="514350" indent="-514350">
              <a:buFont typeface="+mj-lt"/>
              <a:buAutoNum type="arabicPeriod"/>
            </a:pP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500034" y="714356"/>
            <a:ext cx="8229600" cy="6357982"/>
          </a:xfrm>
        </p:spPr>
        <p:txBody>
          <a:bodyPr>
            <a:normAutofit fontScale="70000" lnSpcReduction="20000"/>
          </a:bodyPr>
          <a:lstStyle/>
          <a:p>
            <a:r>
              <a:rPr lang="ar-SA" dirty="0" smtClean="0"/>
              <a:t>6- التفاعلية بين طرفي الاتصال: الاتصال عملية تفاعلية تسير في اتجاهين من المرسل إلى المستقبل والعكس,وعندما يسير في اتجاه واحد يفقد الاتصال أحد أهم مقومات نجاحه,وأن يستوعب المتحدث هذه الحقيقة ويدرك أن خير طريقة لإقناع المستمعين وجذبهم إليه هو استدراجهم للحديث ومناقشتهم بهدوء والإدلاء بما لديه من أفكار,وآراء.</a:t>
            </a:r>
            <a:endParaRPr lang="en-US" dirty="0" smtClean="0"/>
          </a:p>
          <a:p>
            <a:r>
              <a:rPr lang="ar-SA" dirty="0" smtClean="0"/>
              <a:t>7- حسن الاستماع: لكي تصبح متحدثا بارعاً كون أولاً مستمعاً جيداً وشجع الناس على الكلام عن أنفسهم وأعمالهم وعندما يتحدثون إليك فإنهم عادة يتأثرون بطريقة استماعك إليهم فإذا كنت مصغين لهم فإنك تساعدهم على استمرار استماعهم إليك.</a:t>
            </a:r>
            <a:endParaRPr lang="en-US" dirty="0" smtClean="0"/>
          </a:p>
          <a:p>
            <a:r>
              <a:rPr lang="ar-SA" dirty="0" smtClean="0"/>
              <a:t>8- احرص على رجع الصدى: رجع الصدى يعني ردود أفعال المستقبل تجاه </a:t>
            </a:r>
            <a:r>
              <a:rPr lang="ar-SA" dirty="0" err="1" smtClean="0"/>
              <a:t>ماتقول</a:t>
            </a:r>
            <a:r>
              <a:rPr lang="ar-SA" dirty="0" smtClean="0"/>
              <a:t> وفي حالة الأحاديث المباشرة عبر وسائل الاتصال الشخصي يسهل الوقوف على رجع الصدى.</a:t>
            </a:r>
            <a:endParaRPr lang="en-US" dirty="0" smtClean="0"/>
          </a:p>
          <a:p>
            <a:r>
              <a:rPr lang="ar-SA" dirty="0" smtClean="0"/>
              <a:t>9- الاتجاه الطيب نحو المتلقي: تؤثر نظرتك للجمهور على فاعليتك وعلى مدى نجاحك في التواصل معهم,فهم في واقع الأمر أصدقاء </a:t>
            </a:r>
            <a:r>
              <a:rPr lang="ar-SA" dirty="0" err="1" smtClean="0"/>
              <a:t>لك</a:t>
            </a:r>
            <a:r>
              <a:rPr lang="ar-SA" dirty="0" smtClean="0"/>
              <a:t> وليسوا مصدر تهديد.</a:t>
            </a:r>
            <a:endParaRPr lang="en-US" dirty="0" smtClean="0"/>
          </a:p>
          <a:p>
            <a:r>
              <a:rPr lang="ar-SA" dirty="0" smtClean="0"/>
              <a:t>10- الوضوح: المتحدث الناجح هو الشخص الذي يستطيع التعبير عن أفكاره بدقة,وبلغة سهلة وجمل قصيرة مختصرة, وصوت واضح,وسرعة معتدلة.</a:t>
            </a:r>
            <a:endParaRPr lang="en-US" dirty="0" smtClean="0"/>
          </a:p>
          <a:p>
            <a:r>
              <a:rPr lang="ar-SA" dirty="0" smtClean="0"/>
              <a:t>11- الحماسة: لا يكفي أن تعرف كل </a:t>
            </a:r>
            <a:r>
              <a:rPr lang="ar-SA" dirty="0" err="1" smtClean="0"/>
              <a:t>شئ</a:t>
            </a:r>
            <a:r>
              <a:rPr lang="ar-SA" dirty="0" smtClean="0"/>
              <a:t> عن موضوعك وتؤمن به, ولكن ينبغي أن تكون تواقا للحديث عنه,والحماس يجعل المتحدث أكثر حيوية وحرارة ولاشك أن إدراك الجمهور حماس المتحدث يعطي فاعلية وحيوية للتفاعل والنقاش والحوار,لكن يجب أن يكون المتحدث متحكماً في انفعالاته ولديه القدرة على امتصاص الغضب من المستمعين حسن معاملتهم.</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6908"/>
          </a:xfrm>
        </p:spPr>
        <p:txBody>
          <a:bodyPr>
            <a:normAutofit fontScale="90000"/>
          </a:bodyPr>
          <a:lstStyle/>
          <a:p>
            <a:r>
              <a:rPr lang="ar-SA" b="1" dirty="0" smtClean="0">
                <a:solidFill>
                  <a:schemeClr val="accent1">
                    <a:lumMod val="75000"/>
                  </a:schemeClr>
                </a:solidFill>
              </a:rPr>
              <a:t>ب-الاتجاهات</a:t>
            </a:r>
            <a:r>
              <a:rPr lang="en-US" dirty="0" smtClean="0">
                <a:solidFill>
                  <a:schemeClr val="accent1">
                    <a:lumMod val="75000"/>
                  </a:schemeClr>
                </a:solidFill>
              </a:rPr>
              <a:t/>
            </a:r>
            <a:br>
              <a:rPr lang="en-US" dirty="0" smtClean="0">
                <a:solidFill>
                  <a:schemeClr val="accent1">
                    <a:lumMod val="75000"/>
                  </a:schemeClr>
                </a:solidFill>
              </a:rPr>
            </a:br>
            <a:endParaRPr lang="ar-SA" dirty="0">
              <a:solidFill>
                <a:schemeClr val="accent1">
                  <a:lumMod val="75000"/>
                </a:schemeClr>
              </a:solidFill>
            </a:endParaRPr>
          </a:p>
        </p:txBody>
      </p:sp>
      <p:sp>
        <p:nvSpPr>
          <p:cNvPr id="3" name="عنصر نائب للمحتوى 2"/>
          <p:cNvSpPr>
            <a:spLocks noGrp="1"/>
          </p:cNvSpPr>
          <p:nvPr>
            <p:ph idx="1"/>
          </p:nvPr>
        </p:nvSpPr>
        <p:spPr>
          <a:xfrm>
            <a:off x="457200" y="1071546"/>
            <a:ext cx="8229600" cy="5054617"/>
          </a:xfrm>
        </p:spPr>
        <p:txBody>
          <a:bodyPr>
            <a:normAutofit fontScale="47500" lnSpcReduction="20000"/>
          </a:bodyPr>
          <a:lstStyle/>
          <a:p>
            <a:pPr>
              <a:buNone/>
            </a:pPr>
            <a:r>
              <a:rPr lang="ar-SA" sz="3800" b="1" dirty="0" smtClean="0"/>
              <a:t>                               </a:t>
            </a:r>
            <a:r>
              <a:rPr lang="ar-SA" sz="5900" b="1" dirty="0" smtClean="0">
                <a:solidFill>
                  <a:srgbClr val="FF0000"/>
                </a:solidFill>
              </a:rPr>
              <a:t>ما هو الاتجاه ؟</a:t>
            </a:r>
          </a:p>
          <a:p>
            <a:pPr>
              <a:buNone/>
            </a:pPr>
            <a:r>
              <a:rPr lang="ar-SA" dirty="0" smtClean="0"/>
              <a:t>   </a:t>
            </a:r>
            <a:r>
              <a:rPr lang="ar-SA" sz="4400" dirty="0" smtClean="0"/>
              <a:t>الاتجاه:هو ميل عاطفي تنظمه الخبرة بحيث يتفاعل الشخص سلبيا </a:t>
            </a:r>
            <a:r>
              <a:rPr lang="ar-SA" sz="4400" dirty="0" err="1" smtClean="0"/>
              <a:t>او</a:t>
            </a:r>
            <a:r>
              <a:rPr lang="ar-SA" sz="4400" dirty="0" smtClean="0"/>
              <a:t> ايجابيا مع شخص </a:t>
            </a:r>
            <a:r>
              <a:rPr lang="ar-SA" sz="4400" dirty="0" err="1" smtClean="0"/>
              <a:t>او</a:t>
            </a:r>
            <a:r>
              <a:rPr lang="ar-SA" sz="4400" dirty="0" smtClean="0"/>
              <a:t> شيء </a:t>
            </a:r>
            <a:r>
              <a:rPr lang="ar-SA" sz="4400" dirty="0" err="1" smtClean="0"/>
              <a:t>او</a:t>
            </a:r>
            <a:r>
              <a:rPr lang="ar-SA" sz="4400" dirty="0" smtClean="0"/>
              <a:t> موقف, وتؤثر اتجاهات المصدر على الطريقة التي يتصل بها, وعلى كفاءة الاتصال.ويحدث تأثير الاتجاهات في ثلاث نواحي:</a:t>
            </a:r>
            <a:endParaRPr lang="en-US" sz="4400" dirty="0" smtClean="0"/>
          </a:p>
          <a:p>
            <a:pPr marL="514350" indent="-514350">
              <a:buFont typeface="+mj-lt"/>
              <a:buAutoNum type="arabicParenR"/>
            </a:pPr>
            <a:r>
              <a:rPr lang="ar-SA" sz="4400" dirty="0" smtClean="0"/>
              <a:t>اتجاه المصدر نحو نفسه:فمستوى تقييم الفرد لذاته يؤثر في الرسالة التي يقوم بوضعها.فإذا اعتقد الشخص انه لا يستطيع مواجهة الآخرين لا يمكن أن ينجح في عمل اتصال ناجح.أما شعور الفرد بالثقة في قدراته يجعله أكثر قدرة على الاتصال.</a:t>
            </a:r>
            <a:endParaRPr lang="en-US" sz="4400" dirty="0" smtClean="0"/>
          </a:p>
          <a:p>
            <a:pPr marL="514350" indent="-514350">
              <a:buFont typeface="+mj-lt"/>
              <a:buAutoNum type="arabicParenR"/>
            </a:pPr>
            <a:r>
              <a:rPr lang="ar-SA" sz="4400" dirty="0" smtClean="0"/>
              <a:t>اتجاه المصدر نحو موضوع الاتصال:حيث من الممكن أن يشعر المستقبل للرسالة أن المتصل يميل أو لا يميل لموضوع الاتصال من خلال,طريقة كلامه عن الموضوع,</a:t>
            </a:r>
            <a:r>
              <a:rPr lang="ar-SA" sz="4400" dirty="0" err="1" smtClean="0"/>
              <a:t>او</a:t>
            </a:r>
            <a:r>
              <a:rPr lang="ar-SA" sz="4400" dirty="0" smtClean="0"/>
              <a:t> نبرات صوته إما متحمسة أو توحي بعدم الاهتمام,</a:t>
            </a:r>
            <a:r>
              <a:rPr lang="ar-SA" sz="4400" dirty="0" err="1" smtClean="0"/>
              <a:t>او</a:t>
            </a:r>
            <a:r>
              <a:rPr lang="ar-SA" sz="4400" dirty="0" smtClean="0"/>
              <a:t> أسلوبه في عرض الموضوع </a:t>
            </a:r>
            <a:r>
              <a:rPr lang="ar-SA" sz="4400" dirty="0" err="1" smtClean="0"/>
              <a:t>او</a:t>
            </a:r>
            <a:r>
              <a:rPr lang="ar-SA" sz="4400" dirty="0" smtClean="0"/>
              <a:t> الكتابة,</a:t>
            </a:r>
            <a:r>
              <a:rPr lang="ar-SA" sz="4400" dirty="0" err="1" smtClean="0"/>
              <a:t>او</a:t>
            </a:r>
            <a:r>
              <a:rPr lang="ar-SA" sz="4400" dirty="0" smtClean="0"/>
              <a:t> خوفه </a:t>
            </a:r>
            <a:r>
              <a:rPr lang="ar-SA" sz="4400" dirty="0" err="1" smtClean="0"/>
              <a:t>او</a:t>
            </a:r>
            <a:r>
              <a:rPr lang="ar-SA" sz="4400" dirty="0" smtClean="0"/>
              <a:t> شجاعته في عرض الموضوع .وبالتالي لايمكن إقناع المستقبل بشيء لايعتقد فيه المتصل ولا يعرفه </a:t>
            </a:r>
            <a:r>
              <a:rPr lang="ar-SA" sz="4400" dirty="0" err="1" smtClean="0"/>
              <a:t>او</a:t>
            </a:r>
            <a:r>
              <a:rPr lang="ar-SA" sz="4400" dirty="0" smtClean="0"/>
              <a:t> يحمل نحوه خبرات سيئة آو لديه عنه معلومات سلبية(ففاقد الشيء لايعطيه).  </a:t>
            </a:r>
          </a:p>
          <a:p>
            <a:pPr marL="514350" indent="-514350">
              <a:buFont typeface="+mj-lt"/>
              <a:buAutoNum type="arabicParenR"/>
            </a:pPr>
            <a:r>
              <a:rPr lang="ar-SA" sz="4400" dirty="0" smtClean="0"/>
              <a:t>اتجاه المصدر نحو المستقبل :حيث تتأثر عملية الاتصال بما يشعر به الشخص القائم بعملية الاتصال تجاه الشخص المستقبل للرسالة بما يشمله ذلك من حب وكره, وود </a:t>
            </a:r>
            <a:r>
              <a:rPr lang="ar-SA" sz="4400" dirty="0" err="1" smtClean="0"/>
              <a:t>او</a:t>
            </a:r>
            <a:r>
              <a:rPr lang="ar-SA" sz="4400" dirty="0" smtClean="0"/>
              <a:t> عداء, </a:t>
            </a:r>
            <a:r>
              <a:rPr lang="ar-SA" sz="4400" dirty="0" err="1" smtClean="0"/>
              <a:t>او</a:t>
            </a:r>
            <a:r>
              <a:rPr lang="ar-SA" sz="4400" dirty="0" smtClean="0"/>
              <a:t> الشعور بالمستوى الاجتماعي </a:t>
            </a:r>
            <a:r>
              <a:rPr lang="ar-SA" sz="4400" dirty="0" err="1" smtClean="0"/>
              <a:t>او</a:t>
            </a:r>
            <a:r>
              <a:rPr lang="ar-SA" sz="4400" dirty="0" smtClean="0"/>
              <a:t> العلمي له فكلها عوامل تؤثر بشكل </a:t>
            </a:r>
            <a:r>
              <a:rPr lang="ar-SA" sz="4400" dirty="0" err="1" smtClean="0"/>
              <a:t>او</a:t>
            </a:r>
            <a:r>
              <a:rPr lang="ar-SA" sz="4400" dirty="0" smtClean="0"/>
              <a:t> بأخر في مدى نجاح </a:t>
            </a:r>
            <a:r>
              <a:rPr lang="ar-SA" sz="4400" dirty="0" err="1" smtClean="0"/>
              <a:t>او</a:t>
            </a:r>
            <a:r>
              <a:rPr lang="ar-SA" sz="4400" dirty="0" smtClean="0"/>
              <a:t> فشل عملية الاتصال ,كما أنها تحدد الأسس  التي يمكن أن تبنى عليها عملية الاتصال ذاتها.</a:t>
            </a:r>
            <a:endParaRPr lang="en-US" sz="4400" dirty="0" smtClean="0"/>
          </a:p>
          <a:p>
            <a:pPr marL="514350" indent="-514350">
              <a:buFont typeface="+mj-lt"/>
              <a:buAutoNum type="arabicParenR"/>
            </a:pPr>
            <a:endParaRPr lang="ar-SA" sz="4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b="1" dirty="0" smtClean="0">
                <a:solidFill>
                  <a:schemeClr val="accent1">
                    <a:lumMod val="75000"/>
                  </a:schemeClr>
                </a:solidFill>
              </a:rPr>
              <a:t>ج : مستوى المعرفة </a:t>
            </a:r>
            <a:r>
              <a:rPr lang="en-US" dirty="0" smtClean="0">
                <a:solidFill>
                  <a:schemeClr val="accent1">
                    <a:lumMod val="75000"/>
                  </a:schemeClr>
                </a:solidFill>
              </a:rPr>
              <a:t/>
            </a:r>
            <a:br>
              <a:rPr lang="en-US" dirty="0" smtClean="0">
                <a:solidFill>
                  <a:schemeClr val="accent1">
                    <a:lumMod val="75000"/>
                  </a:schemeClr>
                </a:solidFill>
              </a:rPr>
            </a:br>
            <a:endParaRPr lang="ar-SA" dirty="0">
              <a:solidFill>
                <a:schemeClr val="accent1">
                  <a:lumMod val="75000"/>
                </a:schemeClr>
              </a:solidFill>
            </a:endParaRPr>
          </a:p>
        </p:txBody>
      </p:sp>
      <p:sp>
        <p:nvSpPr>
          <p:cNvPr id="3" name="عنصر نائب للمحتوى 2"/>
          <p:cNvSpPr>
            <a:spLocks noGrp="1"/>
          </p:cNvSpPr>
          <p:nvPr>
            <p:ph idx="1"/>
          </p:nvPr>
        </p:nvSpPr>
        <p:spPr/>
        <p:txBody>
          <a:bodyPr/>
          <a:lstStyle/>
          <a:p>
            <a:pPr lvl="0">
              <a:buNone/>
            </a:pPr>
            <a:r>
              <a:rPr lang="ar-SA" dirty="0" smtClean="0"/>
              <a:t>تؤثر كمية معلومات المصدر حول موضع الاتصال على كفاءة عملية الاتصال التي يقوم بها ؛ فالفرد لا يستطيع إن يقوم بالاتصال (يوصل ) أو ينقل ما لا يعرفه وإنما يجب إن يكون المتصل لديه كم معرفي يغطي عملية الاتصال التي سيقوم بها حتى يضمن نجاحها ؛ فالمتصل ينبغي أن يكون على دراية كافية بالموضوعات التي يقوم بتوصيلها بالإضافة إلى معرفته الكافية بكيفية توصيلها .</a:t>
            </a:r>
            <a:endParaRPr lang="en-US" dirty="0" smtClean="0"/>
          </a:p>
          <a:p>
            <a:pPr>
              <a:buNone/>
            </a:pP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b="1" dirty="0" smtClean="0"/>
              <a:t>ثانيا: مهارات المستقبل </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fontScale="77500" lnSpcReduction="20000"/>
          </a:bodyPr>
          <a:lstStyle/>
          <a:p>
            <a:pPr lvl="0">
              <a:buNone/>
            </a:pPr>
            <a:r>
              <a:rPr lang="ar-SA" dirty="0" smtClean="0"/>
              <a:t>   في الواقع العلمي ليس هناك فرق بين مهارات المرسل والمستقبل , فالفرد يكون مرسلا في لحظة ما  ومستقبلا في لحظة أخرى ولكن تم الفصل بينهم في النموذج لتوضيح عناصر العملية الاتصالية فالخصائص الاتصالية للمستقبل تؤثر في سلوكه الاتصالي فعلى سبيل المثال:</a:t>
            </a:r>
          </a:p>
          <a:p>
            <a:pPr marL="514350" lvl="0" indent="-514350">
              <a:buFont typeface="+mj-lt"/>
              <a:buAutoNum type="arabicParenR"/>
            </a:pPr>
            <a:r>
              <a:rPr lang="ar-SA" b="1" dirty="0" smtClean="0"/>
              <a:t>اتجاهات المستقبل:</a:t>
            </a:r>
            <a:r>
              <a:rPr lang="ar-SA" dirty="0" smtClean="0"/>
              <a:t> نحو نفسه ونحو الرسالة أو الموضوع ونحو المرسل تؤثر على كفاءته الاتصالية.  </a:t>
            </a:r>
          </a:p>
          <a:p>
            <a:pPr marL="514350" lvl="0" indent="-514350">
              <a:buFont typeface="+mj-lt"/>
              <a:buAutoNum type="arabicParenR"/>
            </a:pPr>
            <a:r>
              <a:rPr lang="ar-SA" b="1" dirty="0" smtClean="0"/>
              <a:t>مستوى معرفته:</a:t>
            </a:r>
            <a:r>
              <a:rPr lang="ar-SA" dirty="0" smtClean="0"/>
              <a:t>عن موضوع الاتصال (محتويات الرسالة) يؤثر على فهمه لها.</a:t>
            </a:r>
            <a:endParaRPr lang="en-US" dirty="0" smtClean="0"/>
          </a:p>
          <a:p>
            <a:pPr marL="514350" indent="-514350">
              <a:buFont typeface="+mj-lt"/>
              <a:buAutoNum type="arabicParenR"/>
            </a:pPr>
            <a:r>
              <a:rPr lang="ar-SA" b="1" dirty="0" smtClean="0"/>
              <a:t>القدرات اللغوية: </a:t>
            </a:r>
            <a:r>
              <a:rPr lang="ar-SA" dirty="0" smtClean="0"/>
              <a:t>عدم امتلاك المستقبل لقدرات لغوية تساعده على تفسير الرسالة يؤدى به إلى إساءة تفسيرها على خلاف ما يهدف إليه المصدر. </a:t>
            </a:r>
            <a:endParaRPr lang="en-US" dirty="0" smtClean="0"/>
          </a:p>
          <a:p>
            <a:pPr marL="514350" indent="-514350">
              <a:buFont typeface="+mj-lt"/>
              <a:buAutoNum type="arabicParenR"/>
            </a:pPr>
            <a:r>
              <a:rPr lang="ar-SA" b="1" dirty="0" smtClean="0"/>
              <a:t>الخلفية الاجتماعية:</a:t>
            </a:r>
            <a:r>
              <a:rPr lang="ar-SA" dirty="0" smtClean="0"/>
              <a:t>تؤثر</a:t>
            </a:r>
            <a:r>
              <a:rPr lang="ar-SA" b="1" dirty="0" smtClean="0"/>
              <a:t> </a:t>
            </a:r>
            <a:r>
              <a:rPr lang="ar-SA" dirty="0" smtClean="0"/>
              <a:t>حتما على سلوكه الاتصالي فالمستقبل الذي يحتل مكانه اجتماعية قيادية مثلا داخل المجتمع سوف يختلف في استقباله وتفسيره للرسالة عن أقرانه من الأفراد العاديين داخل المجتمع.</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ثالثاً : الرسالة </a:t>
            </a:r>
            <a:endParaRPr lang="ar-SA" dirty="0"/>
          </a:p>
        </p:txBody>
      </p:sp>
      <p:sp>
        <p:nvSpPr>
          <p:cNvPr id="3" name="عنصر نائب للمحتوى 2"/>
          <p:cNvSpPr>
            <a:spLocks noGrp="1"/>
          </p:cNvSpPr>
          <p:nvPr>
            <p:ph idx="1"/>
          </p:nvPr>
        </p:nvSpPr>
        <p:spPr/>
        <p:txBody>
          <a:bodyPr>
            <a:normAutofit fontScale="92500" lnSpcReduction="20000"/>
          </a:bodyPr>
          <a:lstStyle/>
          <a:p>
            <a:pPr algn="ctr">
              <a:buNone/>
            </a:pPr>
            <a:r>
              <a:rPr lang="ar-SA" b="1" dirty="0" smtClean="0">
                <a:solidFill>
                  <a:srgbClr val="FF0000"/>
                </a:solidFill>
              </a:rPr>
              <a:t>ما هى الرسالة ؟</a:t>
            </a:r>
          </a:p>
          <a:p>
            <a:pPr lvl="0">
              <a:buNone/>
            </a:pPr>
            <a:r>
              <a:rPr lang="ar-SA" dirty="0" smtClean="0"/>
              <a:t>  هي عبارة عن المحتوى أو المعلومات التي تنتقل بين المرسل والمستقبل , أو هي الناتج المادي لعملية الاتصال , فالحديث ( الكلام ) أو الكتابة , أو الرسوم , أو حركات الوجه أو الجسد كلها قد تكون رسائل .</a:t>
            </a:r>
            <a:endParaRPr lang="en-US" dirty="0" smtClean="0"/>
          </a:p>
          <a:p>
            <a:pPr lvl="0">
              <a:buNone/>
            </a:pPr>
            <a:r>
              <a:rPr lang="ar-SA" dirty="0" smtClean="0"/>
              <a:t>   ومن أهم ما ينبغي أخذه بالاعتبار من متطلبات بناء الرسالة الاتصالية بمهارة صياغة الرسالة , وتتمثل في الأسلوب الذي يختاره المتصل لنقل الرسالة إلى المستقبل , أو هي القرار الذي يتخذه المتصل بخصوص الشكل الذي يرغب أن يرى عليه المستقبل الرسالة , وتؤثر في حسه , ومن العوامل المهمة في بناء الرسالة ما يلي :</a:t>
            </a:r>
            <a:endParaRPr lang="en-US" dirty="0" smtClean="0"/>
          </a:p>
          <a:p>
            <a:pPr>
              <a:buNone/>
            </a:pPr>
            <a:endParaRPr lang="ar-SA" b="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Picture 4"/>
          <p:cNvPicPr>
            <a:picLocks noGrp="1" noChangeAspect="1" noChangeArrowheads="1"/>
          </p:cNvPicPr>
          <p:nvPr>
            <p:ph idx="1"/>
          </p:nvPr>
        </p:nvPicPr>
        <p:blipFill>
          <a:blip r:embed="rId2" cstate="print"/>
          <a:srcRect/>
          <a:stretch>
            <a:fillRect/>
          </a:stretch>
        </p:blipFill>
        <p:spPr bwMode="auto">
          <a:xfrm>
            <a:off x="285720" y="214290"/>
            <a:ext cx="8643998" cy="6357982"/>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ما هى العوامل المهمة في بناء الرسالة ؟</a:t>
            </a:r>
            <a:endParaRPr lang="ar-SA" b="1" dirty="0">
              <a:solidFill>
                <a:srgbClr val="FF0000"/>
              </a:solidFill>
            </a:endParaRPr>
          </a:p>
        </p:txBody>
      </p:sp>
      <p:sp>
        <p:nvSpPr>
          <p:cNvPr id="3" name="عنصر نائب للمحتوى 2"/>
          <p:cNvSpPr>
            <a:spLocks noGrp="1"/>
          </p:cNvSpPr>
          <p:nvPr>
            <p:ph idx="1"/>
          </p:nvPr>
        </p:nvSpPr>
        <p:spPr/>
        <p:txBody>
          <a:bodyPr>
            <a:normAutofit fontScale="55000" lnSpcReduction="20000"/>
          </a:bodyPr>
          <a:lstStyle/>
          <a:p>
            <a:pPr marL="514350" lvl="0" indent="-514350">
              <a:buFont typeface="+mj-lt"/>
              <a:buAutoNum type="arabicParenR"/>
            </a:pPr>
            <a:r>
              <a:rPr lang="ar-SA" sz="4400" dirty="0" smtClean="0"/>
              <a:t>شخصية المتصل وخصائصه أي بما لديه من مهارات اتصالية , واتجاهاته ومعلوماته , ووضعه الاجتماعي , فلكل متصل أسلوبه الذي يميزه عن غيره .</a:t>
            </a:r>
            <a:endParaRPr lang="en-US" sz="4400" dirty="0" smtClean="0"/>
          </a:p>
          <a:p>
            <a:pPr marL="514350" lvl="0" indent="-514350">
              <a:buFont typeface="+mj-lt"/>
              <a:buAutoNum type="arabicParenR"/>
            </a:pPr>
            <a:r>
              <a:rPr lang="ar-SA" sz="4400" dirty="0" smtClean="0"/>
              <a:t>شخصية المستقبل وخصائصه : فأي عملية اتصال هدفها إحداث التأثير في المستقبل الذي ينبغي على المتصل أن يضعه في اعتباره طول الوقت . فالمتصل يستخدم الرموز التي يعتقد أن المستقبل سيفهمها وستجذب انتباهه , وأن يكون في حاجة إلى التعرف عليها وتحقق في النهاية هدف المتصل .</a:t>
            </a:r>
            <a:endParaRPr lang="en-US" sz="4400" dirty="0" smtClean="0"/>
          </a:p>
          <a:p>
            <a:pPr marL="514350" lvl="0" indent="-514350">
              <a:buFont typeface="+mj-lt"/>
              <a:buAutoNum type="arabicParenR"/>
            </a:pPr>
            <a:r>
              <a:rPr lang="ar-SA" sz="4400" dirty="0" smtClean="0"/>
              <a:t>طبيعة الرسالة نفسها فبعض الرسائل لا يصلح نقلها شفاهة وخصوصًا إذا كانت تحتاج لمشاهدة المستقبل لمحتواها , أو تحتاج إلى ممارسة يدوية من قبل المتصل مثل تدريب المستقبل على استخدام آلة معينة .</a:t>
            </a:r>
            <a:endParaRPr lang="en-US" sz="4400" dirty="0" smtClean="0"/>
          </a:p>
          <a:p>
            <a:pPr marL="514350" lvl="0" indent="-514350">
              <a:buFont typeface="+mj-lt"/>
              <a:buAutoNum type="arabicParenR"/>
            </a:pPr>
            <a:r>
              <a:rPr lang="ar-SA" sz="4400" dirty="0" smtClean="0"/>
              <a:t>ترميز الرسالة : فالرمز ( الكود ) هو أي مجموعة من العناصر التي يتم تشكيلها بحيث تكون ذات معنى لشخص ما , فاللغة والرسوم والحركات يتكون كل منها من مجموعة من الرموز يتم تشكيلها بطرق متعددة لتشكل رسائل لا نهائية حيث نجد أن اللغة العربية مثلًا تتكون مفرداتها من الأصوات والحروف والكلمات .</a:t>
            </a:r>
            <a:endParaRPr lang="en-US" sz="4400" dirty="0" smtClean="0"/>
          </a:p>
          <a:p>
            <a:pPr marL="514350" indent="-514350">
              <a:buFont typeface="+mj-lt"/>
              <a:buAutoNum type="arabicParenR"/>
            </a:pPr>
            <a:endParaRPr lang="ar-SA" sz="4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 الوسيلة </a:t>
            </a:r>
            <a:endParaRPr lang="ar-SA" b="1" dirty="0"/>
          </a:p>
        </p:txBody>
      </p:sp>
      <p:sp>
        <p:nvSpPr>
          <p:cNvPr id="3" name="عنصر نائب للمحتوى 2"/>
          <p:cNvSpPr>
            <a:spLocks noGrp="1"/>
          </p:cNvSpPr>
          <p:nvPr>
            <p:ph idx="1"/>
          </p:nvPr>
        </p:nvSpPr>
        <p:spPr/>
        <p:txBody>
          <a:bodyPr>
            <a:normAutofit fontScale="70000" lnSpcReduction="20000"/>
          </a:bodyPr>
          <a:lstStyle/>
          <a:p>
            <a:pPr algn="ctr">
              <a:buNone/>
            </a:pPr>
            <a:r>
              <a:rPr lang="ar-SA" b="1" dirty="0" smtClean="0">
                <a:solidFill>
                  <a:srgbClr val="FF0000"/>
                </a:solidFill>
              </a:rPr>
              <a:t>ما هى الوسيلة ؟</a:t>
            </a:r>
          </a:p>
          <a:p>
            <a:pPr>
              <a:buNone/>
            </a:pPr>
            <a:r>
              <a:rPr lang="ar-SA" dirty="0" smtClean="0"/>
              <a:t>تعد الوسيلة الوعاء الذي يمكن من خلاله تمرير الرسالة من المرسل إلى المستقبل . </a:t>
            </a:r>
          </a:p>
          <a:p>
            <a:pPr>
              <a:buNone/>
            </a:pPr>
            <a:r>
              <a:rPr lang="ar-SA" dirty="0" smtClean="0"/>
              <a:t>ويتوقف اختيار الوسيلة المناسبة للرسالة من خلال ما يجب مراعاته فى النقاط التالية :</a:t>
            </a:r>
          </a:p>
          <a:p>
            <a:pPr lvl="0">
              <a:buNone/>
            </a:pPr>
            <a:r>
              <a:rPr lang="ar-SA" dirty="0" smtClean="0"/>
              <a:t>تعد الوسيلة الوعاء الذي يمكن من خلاله تمرير الرسالة من المرسل إلى المستقبل , ويتوقف اختيار الوسيلة المناسبة للرسالة من خلال ما يجب مراعاته في النقاط الآتية :</a:t>
            </a:r>
          </a:p>
          <a:p>
            <a:pPr marL="514350" lvl="0" indent="-514350">
              <a:buFont typeface="+mj-lt"/>
              <a:buAutoNum type="arabicParenR"/>
            </a:pPr>
            <a:r>
              <a:rPr lang="ar-SA" dirty="0" smtClean="0"/>
              <a:t>ما هي الوسائل المتاحة والمتوفرة لدى المتصل ؟</a:t>
            </a:r>
            <a:endParaRPr lang="en-US" dirty="0" smtClean="0"/>
          </a:p>
          <a:p>
            <a:pPr marL="514350" lvl="0" indent="-514350">
              <a:buFont typeface="+mj-lt"/>
              <a:buAutoNum type="arabicParenR"/>
            </a:pPr>
            <a:r>
              <a:rPr lang="ar-SA" dirty="0" smtClean="0"/>
              <a:t>ما هي التكلفة التي تحتاجها كل وسيلة عند استخدامها ؟</a:t>
            </a:r>
          </a:p>
          <a:p>
            <a:pPr marL="514350" lvl="0" indent="-514350">
              <a:buFont typeface="+mj-lt"/>
              <a:buAutoNum type="arabicParenR"/>
            </a:pPr>
            <a:r>
              <a:rPr lang="ar-SA" dirty="0" smtClean="0"/>
              <a:t>ما هي الاعتبارات المتصلة بالمستقبل ينبغي أخذها في الاعتبار مثل ( مستوى التعليم – الخبرات المتصلة بالموضوع – نوعية معالجة الرسالة ... ) ؟</a:t>
            </a:r>
            <a:endParaRPr lang="en-US" dirty="0" smtClean="0"/>
          </a:p>
          <a:p>
            <a:pPr marL="514350" lvl="0" indent="-514350">
              <a:buFont typeface="+mj-lt"/>
              <a:buAutoNum type="arabicParenR"/>
            </a:pPr>
            <a:r>
              <a:rPr lang="ar-SA" dirty="0" smtClean="0"/>
              <a:t>ما هي الوسائل التي يفضلها المستقبل ؟</a:t>
            </a:r>
            <a:endParaRPr lang="en-US" dirty="0" smtClean="0"/>
          </a:p>
          <a:p>
            <a:pPr>
              <a:buNone/>
            </a:pPr>
            <a:r>
              <a:rPr lang="ar-SA" dirty="0" smtClean="0"/>
              <a:t>    وتعتمد الإجابة على مثل هذه الأسئلة على خبرة المتصل ومدى معرفته بطبيعة المستقبل الذي يتعامل معه , ومدى توفر القنوات الاتصالية وبالطبع طبيعة الرسالة التي يرغب في توصيلها والأهم مدى خبراته ومهاراته في استخدام القنوات الاتصالية المختلفة</a:t>
            </a:r>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خامساً: رجع الصدى التغذية الراجعة</a:t>
            </a:r>
            <a:endParaRPr lang="ar-SA" dirty="0"/>
          </a:p>
        </p:txBody>
      </p:sp>
      <p:sp>
        <p:nvSpPr>
          <p:cNvPr id="3" name="عنصر نائب للمحتوى 2"/>
          <p:cNvSpPr>
            <a:spLocks noGrp="1"/>
          </p:cNvSpPr>
          <p:nvPr>
            <p:ph idx="1"/>
          </p:nvPr>
        </p:nvSpPr>
        <p:spPr/>
        <p:txBody>
          <a:bodyPr>
            <a:normAutofit fontScale="85000" lnSpcReduction="10000"/>
          </a:bodyPr>
          <a:lstStyle/>
          <a:p>
            <a:pPr algn="ctr">
              <a:buNone/>
            </a:pPr>
            <a:r>
              <a:rPr lang="ar-SA" b="1" dirty="0" smtClean="0">
                <a:solidFill>
                  <a:srgbClr val="FF0000"/>
                </a:solidFill>
              </a:rPr>
              <a:t>ما هو رجع الصدى ؟</a:t>
            </a:r>
          </a:p>
          <a:p>
            <a:pPr lvl="0">
              <a:buNone/>
            </a:pPr>
            <a:r>
              <a:rPr lang="ar-SA" dirty="0" smtClean="0"/>
              <a:t>يمثل رجع الصدى المعلومات التي يتلقاها المرسل من المستقبل التي تساعده في الاستمرار أو في عملية الاتصال .</a:t>
            </a:r>
          </a:p>
          <a:p>
            <a:pPr lvl="0"/>
            <a:r>
              <a:rPr lang="ar-SA" dirty="0" smtClean="0"/>
              <a:t>إن وعي المرسل بالطبيعة التفاعلية للعملية الاتصالية يجعله يهتم برجع الصدى باعتباره رسالة اتصالية جديدة تجعله في مقام المتلقي وهذا التفهم يساهم في جعل موقف الاتصال موقف مبني على المشاركة والتبادل وليس اتصالًا خطيًا يتوقع فيه المرسل أن الرسالة بمجرد إرسالها إلى المستقبل وصلت وفهمت واقتنع بمضمونها .</a:t>
            </a:r>
            <a:endParaRPr lang="en-US" dirty="0" smtClean="0"/>
          </a:p>
          <a:p>
            <a:pPr lvl="0"/>
            <a:r>
              <a:rPr lang="ar-SA" dirty="0" smtClean="0"/>
              <a:t>رجع الصدى بمثابة مؤشر لقياس نجاح الموقف الاتصالي وتحقق الأثر المطلوب وهو ما تدور حوله كافة المهارات والجهود المبذولة لتحقيق اتصال ناجح .</a:t>
            </a:r>
            <a:endParaRPr lang="en-US" dirty="0" smtClean="0"/>
          </a:p>
          <a:p>
            <a:pPr lvl="0">
              <a:buNone/>
            </a:pPr>
            <a:endParaRPr lang="en-US" dirty="0" smtClean="0"/>
          </a:p>
          <a:p>
            <a:pPr>
              <a:buNone/>
            </a:pPr>
            <a:endParaRPr lang="ar-SA" b="1"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النشاط </a:t>
            </a:r>
            <a:r>
              <a:rPr lang="ar-SA" b="1" dirty="0" err="1" smtClean="0"/>
              <a:t>التدريبى</a:t>
            </a:r>
            <a:r>
              <a:rPr lang="ar-SA" b="1" dirty="0" smtClean="0"/>
              <a:t> </a:t>
            </a:r>
            <a:endParaRPr lang="ar-SA" b="1" dirty="0"/>
          </a:p>
        </p:txBody>
      </p:sp>
      <p:sp>
        <p:nvSpPr>
          <p:cNvPr id="3" name="عنصر نائب للمحتوى 2"/>
          <p:cNvSpPr>
            <a:spLocks noGrp="1"/>
          </p:cNvSpPr>
          <p:nvPr>
            <p:ph idx="1"/>
          </p:nvPr>
        </p:nvSpPr>
        <p:spPr/>
        <p:txBody>
          <a:bodyPr/>
          <a:lstStyle/>
          <a:p>
            <a:pPr>
              <a:buNone/>
            </a:pPr>
            <a:r>
              <a:rPr lang="ar-SA" b="1" dirty="0" smtClean="0"/>
              <a:t>التدريب الأول :</a:t>
            </a:r>
          </a:p>
          <a:p>
            <a:pPr>
              <a:buNone/>
            </a:pPr>
            <a:r>
              <a:rPr lang="ar-SA" dirty="0" smtClean="0"/>
              <a:t>يعد أستاذ المقرر نموذجاً فارغاً لمهارات الاتصال الانسانى ويطلب من الطلاب تحديد المهارات على </a:t>
            </a:r>
            <a:r>
              <a:rPr lang="ar-SA" dirty="0" err="1" smtClean="0"/>
              <a:t>النوذج</a:t>
            </a:r>
            <a:r>
              <a:rPr lang="ar-SA" dirty="0" smtClean="0"/>
              <a:t>.</a:t>
            </a:r>
          </a:p>
          <a:p>
            <a:pPr>
              <a:buNone/>
            </a:pPr>
            <a:r>
              <a:rPr lang="ar-SA" b="1" dirty="0" smtClean="0"/>
              <a:t>التدريب الثانى :</a:t>
            </a:r>
          </a:p>
          <a:p>
            <a:pPr>
              <a:buNone/>
            </a:pPr>
            <a:r>
              <a:rPr lang="ar-SA" dirty="0" smtClean="0"/>
              <a:t>يناقش الأستاذ مع الطلاب من خلال المجموعات المقسمة حسب عناصر العملية الاتصالية مشكلات الجدل الاجتماعي الناتج عن سوء الفهم فى ضوء متطلبات الاتصال الناجح وفقاً لعناصر العملية الاتصالية .</a:t>
            </a:r>
          </a:p>
          <a:p>
            <a:pPr>
              <a:buNone/>
            </a:pPr>
            <a:endParaRPr lang="ar-S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ar-JO" b="1">
                <a:solidFill>
                  <a:srgbClr val="FF0000"/>
                </a:solidFill>
              </a:rPr>
              <a:t>عناصر عملية الاتصال</a:t>
            </a:r>
            <a:endParaRPr lang="en-US" b="1">
              <a:solidFill>
                <a:srgbClr val="FF0000"/>
              </a:solidFill>
            </a:endParaRPr>
          </a:p>
        </p:txBody>
      </p:sp>
      <p:pic>
        <p:nvPicPr>
          <p:cNvPr id="138243" name="Picture 3"/>
          <p:cNvPicPr>
            <a:picLocks noGrp="1" noChangeAspect="1" noChangeArrowheads="1"/>
          </p:cNvPicPr>
          <p:nvPr>
            <p:ph type="body" idx="1"/>
          </p:nvPr>
        </p:nvPicPr>
        <p:blipFill>
          <a:blip r:embed="rId2" cstate="print"/>
          <a:srcRect/>
          <a:stretch>
            <a:fillRect/>
          </a:stretch>
        </p:blipFill>
        <p:spPr>
          <a:xfrm>
            <a:off x="323850" y="1412875"/>
            <a:ext cx="8424863" cy="5184775"/>
          </a:xfrm>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8" name="Rectangle 4"/>
          <p:cNvSpPr>
            <a:spLocks noChangeArrowheads="1"/>
          </p:cNvSpPr>
          <p:nvPr/>
        </p:nvSpPr>
        <p:spPr bwMode="auto">
          <a:xfrm>
            <a:off x="1547813" y="2276475"/>
            <a:ext cx="5834062" cy="3019425"/>
          </a:xfrm>
          <a:prstGeom prst="rect">
            <a:avLst/>
          </a:prstGeom>
          <a:noFill/>
          <a:ln w="9525">
            <a:noFill/>
            <a:miter lim="800000"/>
            <a:headEnd/>
            <a:tailEnd/>
          </a:ln>
          <a:effectLst/>
        </p:spPr>
        <p:txBody>
          <a:bodyPr>
            <a:spAutoFit/>
          </a:bodyPr>
          <a:lstStyle/>
          <a:p>
            <a:pPr algn="ctr"/>
            <a:r>
              <a:rPr lang="ar-SA" sz="9600">
                <a:solidFill>
                  <a:srgbClr val="FF0000"/>
                </a:solidFill>
                <a:effectLst>
                  <a:outerShdw blurRad="38100" dist="38100" dir="2700000" algn="tl">
                    <a:srgbClr val="C0C0C0"/>
                  </a:outerShdw>
                </a:effectLst>
              </a:rPr>
              <a:t>لا تنسونا من الدعاء</a:t>
            </a:r>
            <a:endParaRPr lang="en-US" sz="9600">
              <a:solidFill>
                <a:srgbClr val="FF0000"/>
              </a:solidFill>
              <a:effectLst>
                <a:outerShdw blurRad="38100" dist="38100" dir="2700000" algn="tl">
                  <a:srgbClr val="C0C0C0"/>
                </a:outerShdw>
              </a:effectLst>
            </a:endParaRPr>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1751</Words>
  <Application>Microsoft Office PowerPoint</Application>
  <PresentationFormat>عرض على الشاشة (3:4)‏</PresentationFormat>
  <Paragraphs>105</Paragraphs>
  <Slides>30</Slides>
  <Notes>2</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سمة Office</vt:lpstr>
      <vt:lpstr>الأسبوع التاسع </vt:lpstr>
      <vt:lpstr>الشريحة 2</vt:lpstr>
      <vt:lpstr>الشريحة 3</vt:lpstr>
      <vt:lpstr>أهداف الجلسة  يتوقع من الطالب بعد الانخراط في الأنشطة التدريبية المختلفة أن يحقق الأهداف الآتية:</vt:lpstr>
      <vt:lpstr>الشريحة 5</vt:lpstr>
      <vt:lpstr>ما هو مفهوم المهارات </vt:lpstr>
      <vt:lpstr>الشريحة 7</vt:lpstr>
      <vt:lpstr> ما هى المهارات الرئيسية المرتبطة بالمرسل أو المستقبل أثناء تواصله مع الآخرين </vt:lpstr>
      <vt:lpstr>الشريحة 9</vt:lpstr>
      <vt:lpstr>الشريحة 10</vt:lpstr>
      <vt:lpstr>الشريحة 11</vt:lpstr>
      <vt:lpstr>الشريحة 12</vt:lpstr>
      <vt:lpstr>الشريحة 13</vt:lpstr>
      <vt:lpstr>الشريحة 14</vt:lpstr>
      <vt:lpstr>ما هى المتطلبات المهارية فى كل عنصر من عناصر عملية الاتصال </vt:lpstr>
      <vt:lpstr>نموذج المهارات وطبيعة العلاقة فيما بينها </vt:lpstr>
      <vt:lpstr>الشريحة 17</vt:lpstr>
      <vt:lpstr>ما هى المتطلبات المهارية في كل عنصر من عناصر العملية الاتصالية</vt:lpstr>
      <vt:lpstr>الشريحة 19</vt:lpstr>
      <vt:lpstr>ب-الاتجاهات </vt:lpstr>
      <vt:lpstr>ج : مستوى المعرفة  </vt:lpstr>
      <vt:lpstr>ثانيا: مهارات المستقبل  </vt:lpstr>
      <vt:lpstr> ثالثاً : الرسالة </vt:lpstr>
      <vt:lpstr>الشريحة 24</vt:lpstr>
      <vt:lpstr>ما هى العوامل المهمة في بناء الرسالة ؟</vt:lpstr>
      <vt:lpstr>رابعاً : الوسيلة </vt:lpstr>
      <vt:lpstr>خامساً: رجع الصدى التغذية الراجعة</vt:lpstr>
      <vt:lpstr>النشاط التدريبى </vt:lpstr>
      <vt:lpstr>عناصر عملية الاتصال</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الأسبوع التاسع </dc:title>
  <dc:creator>yaser</dc:creator>
  <cp:lastModifiedBy>رمضان محمد</cp:lastModifiedBy>
  <cp:revision>32</cp:revision>
  <dcterms:created xsi:type="dcterms:W3CDTF">2011-11-02T20:55:04Z</dcterms:created>
  <dcterms:modified xsi:type="dcterms:W3CDTF">2011-12-02T18:46:56Z</dcterms:modified>
</cp:coreProperties>
</file>